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4" r:id="rId2"/>
    <p:sldMasterId id="2147483721" r:id="rId3"/>
  </p:sldMasterIdLst>
  <p:notesMasterIdLst>
    <p:notesMasterId r:id="rId30"/>
  </p:notesMasterIdLst>
  <p:handoutMasterIdLst>
    <p:handoutMasterId r:id="rId31"/>
  </p:handoutMasterIdLst>
  <p:sldIdLst>
    <p:sldId id="400" r:id="rId4"/>
    <p:sldId id="401" r:id="rId5"/>
    <p:sldId id="402" r:id="rId6"/>
    <p:sldId id="384" r:id="rId7"/>
    <p:sldId id="386" r:id="rId8"/>
    <p:sldId id="387" r:id="rId9"/>
    <p:sldId id="390" r:id="rId10"/>
    <p:sldId id="389" r:id="rId11"/>
    <p:sldId id="381" r:id="rId12"/>
    <p:sldId id="383" r:id="rId13"/>
    <p:sldId id="333" r:id="rId14"/>
    <p:sldId id="332" r:id="rId15"/>
    <p:sldId id="331" r:id="rId16"/>
    <p:sldId id="358" r:id="rId17"/>
    <p:sldId id="360" r:id="rId18"/>
    <p:sldId id="372" r:id="rId19"/>
    <p:sldId id="391" r:id="rId20"/>
    <p:sldId id="392" r:id="rId21"/>
    <p:sldId id="393" r:id="rId22"/>
    <p:sldId id="394" r:id="rId23"/>
    <p:sldId id="395" r:id="rId24"/>
    <p:sldId id="399" r:id="rId25"/>
    <p:sldId id="396" r:id="rId26"/>
    <p:sldId id="397" r:id="rId27"/>
    <p:sldId id="398" r:id="rId28"/>
    <p:sldId id="4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0"/>
            <p14:sldId id="401"/>
            <p14:sldId id="402"/>
            <p14:sldId id="384"/>
            <p14:sldId id="386"/>
            <p14:sldId id="387"/>
            <p14:sldId id="390"/>
            <p14:sldId id="389"/>
            <p14:sldId id="381"/>
            <p14:sldId id="383"/>
            <p14:sldId id="333"/>
            <p14:sldId id="332"/>
            <p14:sldId id="331"/>
            <p14:sldId id="358"/>
            <p14:sldId id="360"/>
            <p14:sldId id="372"/>
            <p14:sldId id="391"/>
            <p14:sldId id="392"/>
            <p14:sldId id="393"/>
            <p14:sldId id="394"/>
            <p14:sldId id="395"/>
            <p14:sldId id="399"/>
            <p14:sldId id="396"/>
            <p14:sldId id="397"/>
            <p14:sldId id="398"/>
            <p14:sldId id="403"/>
          </p14:sldIdLst>
        </p14:section>
      </p14:sectionLst>
    </p:ext>
    <p:ext uri="{EFAFB233-063F-42B5-8137-9DF3F51BA10A}">
      <p15:sldGuideLst xmlns:p15="http://schemas.microsoft.com/office/powerpoint/2012/main" xmlns="">
        <p15:guide id="1" orient="horz" pos="3498" userDrawn="1">
          <p15:clr>
            <a:srgbClr val="A4A3A4"/>
          </p15:clr>
        </p15:guide>
        <p15:guide id="2" pos="3792"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D9D9"/>
    <a:srgbClr val="FFFFFF"/>
    <a:srgbClr val="062060"/>
    <a:srgbClr val="8CFF27"/>
    <a:srgbClr val="000000"/>
    <a:srgbClr val="6F6F6F"/>
    <a:srgbClr val="F2F2F2"/>
    <a:srgbClr val="000354"/>
    <a:srgbClr val="0071BD"/>
    <a:srgbClr val="338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6" autoAdjust="0"/>
    <p:restoredTop sz="77956" autoAdjust="0"/>
  </p:normalViewPr>
  <p:slideViewPr>
    <p:cSldViewPr snapToGrid="0">
      <p:cViewPr varScale="1">
        <p:scale>
          <a:sx n="59" d="100"/>
          <a:sy n="59" d="100"/>
        </p:scale>
        <p:origin x="-944" y="-104"/>
      </p:cViewPr>
      <p:guideLst>
        <p:guide orient="horz" pos="3498"/>
        <p:guide pos="379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altLang="ko-KR" sz="1200" b="1" i="0" kern="1200" baseline="0" dirty="0" smtClean="0">
                <a:solidFill>
                  <a:schemeClr val="tx1"/>
                </a:solidFill>
                <a:latin typeface="+mn-lt"/>
                <a:ea typeface="+mn-ea"/>
                <a:cs typeface="+mn-cs"/>
              </a:rPr>
              <a:t>Notes:</a:t>
            </a:r>
            <a:endParaRPr lang="en-US" altLang="ko-KR" sz="1200" b="1" i="0" kern="1200" dirty="0" smtClean="0">
              <a:solidFill>
                <a:schemeClr val="tx1"/>
              </a:solidFill>
              <a:latin typeface="+mn-lt"/>
              <a:ea typeface="+mn-ea"/>
              <a:cs typeface="+mn-cs"/>
            </a:endParaRPr>
          </a:p>
          <a:p>
            <a:pPr marL="171450" indent="-171450">
              <a:buFont typeface="Arial"/>
              <a:buChar char="•"/>
            </a:pPr>
            <a:r>
              <a:rPr lang="en-US" altLang="ko-KR" sz="1200" b="0" i="0" kern="1200" dirty="0" smtClean="0">
                <a:solidFill>
                  <a:schemeClr val="tx1"/>
                </a:solidFill>
                <a:latin typeface="+mn-lt"/>
                <a:ea typeface="+mn-ea"/>
                <a:cs typeface="+mn-cs"/>
              </a:rPr>
              <a:t>The</a:t>
            </a:r>
            <a:r>
              <a:rPr lang="en-US" altLang="ko-KR" sz="1200" b="0" i="0" kern="1200" dirty="0">
                <a:solidFill>
                  <a:schemeClr val="tx1"/>
                </a:solidFill>
                <a:latin typeface="+mn-lt"/>
                <a:ea typeface="+mn-ea"/>
                <a:cs typeface="+mn-cs"/>
              </a:rPr>
              <a:t> old </a:t>
            </a:r>
            <a:r>
              <a:rPr lang="en-US" altLang="ko-KR" sz="1200" b="0" i="1" kern="1200" dirty="0" err="1">
                <a:solidFill>
                  <a:schemeClr val="tx1"/>
                </a:solidFill>
                <a:latin typeface="+mn-lt"/>
                <a:ea typeface="+mn-ea"/>
                <a:cs typeface="+mn-cs"/>
              </a:rPr>
              <a:t>asv</a:t>
            </a:r>
            <a:r>
              <a:rPr lang="en-US" altLang="ko-KR" sz="1200" b="0" i="1" kern="1200" dirty="0">
                <a:solidFill>
                  <a:schemeClr val="tx1"/>
                </a:solidFill>
                <a:latin typeface="+mn-lt"/>
                <a:ea typeface="+mn-ea"/>
                <a:cs typeface="+mn-cs"/>
              </a:rPr>
              <a:t>://</a:t>
            </a:r>
            <a:r>
              <a:rPr lang="en-US" altLang="ko-KR" sz="1200" b="0" i="0" kern="1200" dirty="0">
                <a:solidFill>
                  <a:schemeClr val="tx1"/>
                </a:solidFill>
                <a:latin typeface="+mn-lt"/>
                <a:ea typeface="+mn-ea"/>
                <a:cs typeface="+mn-cs"/>
              </a:rPr>
              <a:t> syntax is not supported in </a:t>
            </a:r>
            <a:r>
              <a:rPr lang="en-US" altLang="ko-KR" sz="1200" b="0" i="0" kern="1200" dirty="0" err="1">
                <a:solidFill>
                  <a:schemeClr val="tx1"/>
                </a:solidFill>
                <a:latin typeface="+mn-lt"/>
                <a:ea typeface="+mn-ea"/>
                <a:cs typeface="+mn-cs"/>
              </a:rPr>
              <a:t>HDInsight</a:t>
            </a:r>
            <a:r>
              <a:rPr lang="en-US" altLang="ko-KR" sz="1200" b="0" i="0" kern="1200" dirty="0">
                <a:solidFill>
                  <a:schemeClr val="tx1"/>
                </a:solidFill>
                <a:latin typeface="+mn-lt"/>
                <a:ea typeface="+mn-ea"/>
                <a:cs typeface="+mn-cs"/>
              </a:rPr>
              <a:t> version 3.0 clusters</a:t>
            </a:r>
            <a:r>
              <a:rPr lang="en-US" altLang="ko-KR" sz="1200" b="0" i="0" kern="1200" dirty="0" smtClean="0">
                <a:solidFill>
                  <a:schemeClr val="tx1"/>
                </a:solidFill>
                <a:latin typeface="+mn-lt"/>
                <a:ea typeface="+mn-ea"/>
                <a:cs typeface="+mn-cs"/>
              </a:rPr>
              <a:t>.</a:t>
            </a:r>
          </a:p>
          <a:p>
            <a:pPr marL="171450" lvl="0" indent="-171450">
              <a:buFont typeface="Arial"/>
              <a:buChar char="•"/>
            </a:pPr>
            <a:r>
              <a:rPr lang="en-US" altLang="ko-KR" sz="1200" b="0" i="0" kern="1200" dirty="0" err="1" smtClean="0">
                <a:solidFill>
                  <a:schemeClr val="tx1"/>
                </a:solidFill>
                <a:latin typeface="+mn-lt"/>
                <a:ea typeface="+mn-ea"/>
                <a:cs typeface="+mn-cs"/>
              </a:rPr>
              <a:t>HDInsight</a:t>
            </a:r>
            <a:r>
              <a:rPr lang="en-US" altLang="ko-KR" sz="1200" b="0" i="0" kern="1200" dirty="0" smtClean="0">
                <a:solidFill>
                  <a:schemeClr val="tx1"/>
                </a:solidFill>
                <a:latin typeface="+mn-lt"/>
                <a:ea typeface="+mn-ea"/>
                <a:cs typeface="+mn-cs"/>
              </a:rPr>
              <a:t> </a:t>
            </a:r>
            <a:r>
              <a:rPr lang="en-US" altLang="ko-KR" sz="1200" b="0" i="0" kern="1200" dirty="0" err="1" smtClean="0">
                <a:solidFill>
                  <a:schemeClr val="tx1"/>
                </a:solidFill>
                <a:latin typeface="+mn-lt"/>
                <a:ea typeface="+mn-ea"/>
                <a:cs typeface="+mn-cs"/>
              </a:rPr>
              <a:t>crrently</a:t>
            </a:r>
            <a:r>
              <a:rPr lang="en-US" altLang="ko-KR" sz="1200" b="0" i="0" kern="1200" dirty="0" smtClean="0">
                <a:solidFill>
                  <a:schemeClr val="tx1"/>
                </a:solidFill>
                <a:latin typeface="+mn-lt"/>
                <a:ea typeface="+mn-ea"/>
                <a:cs typeface="+mn-cs"/>
              </a:rPr>
              <a:t> </a:t>
            </a:r>
            <a:r>
              <a:rPr lang="en-US" altLang="ko-KR" sz="1200" b="0" i="0" kern="1200" dirty="0">
                <a:solidFill>
                  <a:schemeClr val="tx1"/>
                </a:solidFill>
                <a:latin typeface="+mn-lt"/>
                <a:ea typeface="+mn-ea"/>
                <a:cs typeface="+mn-cs"/>
              </a:rPr>
              <a:t>only supports block blobs</a:t>
            </a:r>
            <a:r>
              <a:rPr lang="en-US" altLang="ko-KR" sz="1200" b="0" i="0" kern="1200" dirty="0" smtClean="0">
                <a:solidFill>
                  <a:schemeClr val="tx1"/>
                </a:solidFill>
                <a:latin typeface="+mn-lt"/>
                <a:ea typeface="+mn-ea"/>
                <a:cs typeface="+mn-cs"/>
              </a:rPr>
              <a:t>.</a:t>
            </a:r>
          </a:p>
          <a:p>
            <a:pPr marL="0" indent="0">
              <a:buFont typeface="Arial" pitchFamily="34" charset="0"/>
              <a:buChar char="•"/>
            </a:pPr>
            <a:r>
              <a:rPr lang="en-US" altLang="ko-KR" sz="2800" dirty="0" smtClean="0">
                <a:solidFill>
                  <a:srgbClr val="000000"/>
                </a:solidFill>
              </a:rPr>
              <a:t> File paths can be referenced using WASB(S) or native syntax.</a:t>
            </a:r>
          </a:p>
          <a:p>
            <a:pPr marL="341211" lvl="1" indent="0">
              <a:buFont typeface="Arial" pitchFamily="34" charset="0"/>
              <a:buChar char="•"/>
            </a:pPr>
            <a:r>
              <a:rPr lang="en-US" altLang="ko-KR" sz="2400" dirty="0" smtClean="0">
                <a:solidFill>
                  <a:srgbClr val="000000"/>
                </a:solidFill>
              </a:rPr>
              <a:t> wasb://&lt;containername&gt;@&lt;accountname&gt;.blob.core.windows.net/&lt;path&gt;</a:t>
            </a:r>
          </a:p>
          <a:p>
            <a:pPr marL="341211" lvl="1" indent="0">
              <a:buFont typeface="Arial" pitchFamily="34" charset="0"/>
              <a:buChar char="•"/>
            </a:pPr>
            <a:r>
              <a:rPr lang="en-US" altLang="ko-KR" sz="2400" dirty="0" smtClean="0">
                <a:solidFill>
                  <a:srgbClr val="000000"/>
                </a:solidFill>
              </a:rPr>
              <a:t> hdfs://&lt;namenodehost&gt;/&lt;path&gt;</a:t>
            </a:r>
            <a:endParaRPr lang="en-US" altLang="ko-KR" sz="2800" dirty="0" smtClean="0">
              <a:solidFill>
                <a:srgbClr val="000000"/>
              </a:solidFill>
            </a:endParaRPr>
          </a:p>
          <a:p>
            <a:pPr marL="0" indent="0">
              <a:buFont typeface="Arial" pitchFamily="34" charset="0"/>
              <a:buChar char="•"/>
            </a:pPr>
            <a:r>
              <a:rPr lang="en-US" altLang="ko-KR" sz="2800" dirty="0" smtClean="0">
                <a:solidFill>
                  <a:srgbClr val="000000"/>
                </a:solidFill>
              </a:rPr>
              <a:t> File paths are case-sensitive.</a:t>
            </a:r>
            <a:endParaRPr lang="en-US" altLang="ko-KR" sz="1200" b="0" i="0" kern="1200" dirty="0">
              <a:solidFill>
                <a:schemeClr val="tx1"/>
              </a:solidFill>
              <a:latin typeface="+mn-lt"/>
              <a:ea typeface="+mn-ea"/>
              <a:cs typeface="+mn-cs"/>
            </a:endParaRPr>
          </a:p>
          <a:p>
            <a:pPr marL="171450" indent="-171450">
              <a:buFont typeface="Arial" pitchFamily="34" charset="0"/>
              <a:buChar char="•"/>
            </a:pPr>
            <a:r>
              <a:rPr lang="en-US" altLang="ko-KR" sz="1200" b="0" i="0" kern="1200" dirty="0">
                <a:solidFill>
                  <a:schemeClr val="tx1"/>
                </a:solidFill>
                <a:latin typeface="+mn-lt"/>
                <a:ea typeface="+mn-ea"/>
                <a:cs typeface="+mn-cs"/>
              </a:rPr>
              <a:t>In </a:t>
            </a:r>
            <a:r>
              <a:rPr lang="en-US" altLang="ko-KR" sz="1200" b="0" i="0" kern="1200" dirty="0" err="1">
                <a:solidFill>
                  <a:schemeClr val="tx1"/>
                </a:solidFill>
                <a:latin typeface="+mn-lt"/>
                <a:ea typeface="+mn-ea"/>
                <a:cs typeface="+mn-cs"/>
              </a:rPr>
              <a:t>HDInsight</a:t>
            </a:r>
            <a:r>
              <a:rPr lang="en-US" altLang="ko-KR" sz="1200" b="0" i="0" kern="1200" baseline="0" dirty="0">
                <a:solidFill>
                  <a:schemeClr val="tx1"/>
                </a:solidFill>
                <a:latin typeface="+mn-lt"/>
                <a:ea typeface="+mn-ea"/>
                <a:cs typeface="+mn-cs"/>
              </a:rPr>
              <a:t> cluster, </a:t>
            </a:r>
            <a:r>
              <a:rPr lang="en-US" altLang="ko-KR" sz="1200" b="0" i="0" kern="1200" dirty="0" smtClean="0">
                <a:solidFill>
                  <a:schemeClr val="tx1"/>
                </a:solidFill>
                <a:latin typeface="+mn-lt"/>
                <a:ea typeface="+mn-ea"/>
                <a:cs typeface="+mn-cs"/>
              </a:rPr>
              <a:t>access is to </a:t>
            </a:r>
            <a:r>
              <a:rPr lang="en-US" altLang="ko-KR" sz="1200" b="0" i="0" kern="1200" dirty="0">
                <a:solidFill>
                  <a:schemeClr val="tx1"/>
                </a:solidFill>
                <a:latin typeface="+mn-lt"/>
                <a:ea typeface="+mn-ea"/>
                <a:cs typeface="+mn-cs"/>
              </a:rPr>
              <a:t>the distributed file system that is locally attached to the compute nodes</a:t>
            </a:r>
            <a:r>
              <a:rPr lang="en-US" altLang="ko-KR" sz="1200" b="0" i="0" kern="1200" baseline="0" dirty="0">
                <a:solidFill>
                  <a:schemeClr val="tx1"/>
                </a:solidFill>
                <a:latin typeface="+mn-lt"/>
                <a:ea typeface="+mn-ea"/>
                <a:cs typeface="+mn-cs"/>
              </a:rPr>
              <a:t> and </a:t>
            </a:r>
            <a:r>
              <a:rPr lang="en-US" altLang="ko-KR" sz="1200" b="0" i="0" kern="1200" dirty="0">
                <a:solidFill>
                  <a:schemeClr val="tx1"/>
                </a:solidFill>
                <a:latin typeface="+mn-lt"/>
                <a:ea typeface="+mn-ea"/>
                <a:cs typeface="+mn-cs"/>
              </a:rPr>
              <a:t>Azure Blob storage.</a:t>
            </a:r>
          </a:p>
          <a:p>
            <a:pPr marL="171450" indent="-171450">
              <a:buFont typeface="Arial" pitchFamily="34" charset="0"/>
              <a:buChar char="•"/>
            </a:pPr>
            <a:r>
              <a:rPr lang="en-US" altLang="ko-KR" sz="1200" b="0" i="0" kern="1200" dirty="0" smtClean="0">
                <a:solidFill>
                  <a:schemeClr val="tx1"/>
                </a:solidFill>
                <a:latin typeface="+mn-lt"/>
                <a:ea typeface="+mn-ea"/>
                <a:cs typeface="+mn-cs"/>
              </a:rPr>
              <a:t>Most </a:t>
            </a:r>
            <a:r>
              <a:rPr lang="en-US" altLang="ko-KR" sz="1200" b="0" i="0" kern="1200" dirty="0">
                <a:solidFill>
                  <a:schemeClr val="tx1"/>
                </a:solidFill>
                <a:latin typeface="+mn-lt"/>
                <a:ea typeface="+mn-ea"/>
                <a:cs typeface="+mn-cs"/>
              </a:rPr>
              <a:t>HDFS commands (for example, </a:t>
            </a:r>
            <a:r>
              <a:rPr lang="en-US" altLang="ko-KR" sz="1200" b="1" i="0" kern="1200" dirty="0" err="1">
                <a:solidFill>
                  <a:schemeClr val="tx1"/>
                </a:solidFill>
                <a:latin typeface="+mn-lt"/>
                <a:ea typeface="+mn-ea"/>
                <a:cs typeface="+mn-cs"/>
              </a:rPr>
              <a:t>ls</a:t>
            </a:r>
            <a:r>
              <a:rPr lang="en-US" altLang="ko-KR" sz="1200" b="0" i="0" kern="1200" dirty="0">
                <a:solidFill>
                  <a:schemeClr val="tx1"/>
                </a:solidFill>
                <a:latin typeface="+mn-lt"/>
                <a:ea typeface="+mn-ea"/>
                <a:cs typeface="+mn-cs"/>
              </a:rPr>
              <a:t>, </a:t>
            </a:r>
            <a:r>
              <a:rPr lang="en-US" altLang="ko-KR" sz="1200" b="1" i="0" kern="1200" dirty="0" err="1">
                <a:solidFill>
                  <a:schemeClr val="tx1"/>
                </a:solidFill>
                <a:latin typeface="+mn-lt"/>
                <a:ea typeface="+mn-ea"/>
                <a:cs typeface="+mn-cs"/>
              </a:rPr>
              <a:t>copyFromLocal</a:t>
            </a:r>
            <a:r>
              <a:rPr lang="en-US" altLang="ko-KR" sz="1200" b="0" i="0" kern="1200" dirty="0">
                <a:solidFill>
                  <a:schemeClr val="tx1"/>
                </a:solidFill>
                <a:latin typeface="+mn-lt"/>
                <a:ea typeface="+mn-ea"/>
                <a:cs typeface="+mn-cs"/>
              </a:rPr>
              <a:t> and </a:t>
            </a:r>
            <a:r>
              <a:rPr lang="en-US" altLang="ko-KR" sz="1200" b="1" i="0" kern="1200" dirty="0" err="1">
                <a:solidFill>
                  <a:schemeClr val="tx1"/>
                </a:solidFill>
                <a:latin typeface="+mn-lt"/>
                <a:ea typeface="+mn-ea"/>
                <a:cs typeface="+mn-cs"/>
              </a:rPr>
              <a:t>mkdir</a:t>
            </a:r>
            <a:r>
              <a:rPr lang="en-US" altLang="ko-KR" sz="1200" b="0" i="0" kern="1200" dirty="0">
                <a:solidFill>
                  <a:schemeClr val="tx1"/>
                </a:solidFill>
                <a:latin typeface="+mn-lt"/>
                <a:ea typeface="+mn-ea"/>
                <a:cs typeface="+mn-cs"/>
              </a:rPr>
              <a:t>) still work as expected. </a:t>
            </a:r>
            <a:endParaRPr lang="en-US" altLang="ko-KR" sz="1200" b="0" i="0" kern="1200" dirty="0" smtClean="0">
              <a:solidFill>
                <a:schemeClr val="tx1"/>
              </a:solidFill>
              <a:latin typeface="+mn-lt"/>
              <a:ea typeface="+mn-ea"/>
              <a:cs typeface="+mn-cs"/>
            </a:endParaRPr>
          </a:p>
          <a:p>
            <a:pPr marL="628650" lvl="1" indent="-171450">
              <a:buFont typeface="Arial"/>
              <a:buChar char="•"/>
            </a:pPr>
            <a:r>
              <a:rPr lang="en-US" altLang="ko-KR" sz="1200" b="0" i="0" kern="1200" dirty="0" smtClean="0">
                <a:solidFill>
                  <a:schemeClr val="tx1"/>
                </a:solidFill>
                <a:latin typeface="+mn-lt"/>
                <a:ea typeface="+mn-ea"/>
                <a:cs typeface="+mn-cs"/>
              </a:rPr>
              <a:t>Native </a:t>
            </a:r>
            <a:r>
              <a:rPr lang="en-US" altLang="ko-KR" sz="1200" b="0" i="0" kern="1200" dirty="0">
                <a:solidFill>
                  <a:schemeClr val="tx1"/>
                </a:solidFill>
                <a:latin typeface="+mn-lt"/>
                <a:ea typeface="+mn-ea"/>
                <a:cs typeface="+mn-cs"/>
              </a:rPr>
              <a:t>HDFS commands (for example, </a:t>
            </a:r>
            <a:r>
              <a:rPr lang="en-US" altLang="ko-KR" sz="1200" b="1" i="0" kern="1200" dirty="0" err="1">
                <a:solidFill>
                  <a:schemeClr val="tx1"/>
                </a:solidFill>
                <a:latin typeface="+mn-lt"/>
                <a:ea typeface="+mn-ea"/>
                <a:cs typeface="+mn-cs"/>
              </a:rPr>
              <a:t>fschk</a:t>
            </a:r>
            <a:r>
              <a:rPr lang="en-US" altLang="ko-KR" sz="1200" b="0" i="0" kern="1200" dirty="0">
                <a:solidFill>
                  <a:schemeClr val="tx1"/>
                </a:solidFill>
                <a:latin typeface="+mn-lt"/>
                <a:ea typeface="+mn-ea"/>
                <a:cs typeface="+mn-cs"/>
              </a:rPr>
              <a:t> and </a:t>
            </a:r>
            <a:r>
              <a:rPr lang="en-US" altLang="ko-KR" sz="1200" b="1" i="0" kern="1200" dirty="0" err="1">
                <a:solidFill>
                  <a:schemeClr val="tx1"/>
                </a:solidFill>
                <a:latin typeface="+mn-lt"/>
                <a:ea typeface="+mn-ea"/>
                <a:cs typeface="+mn-cs"/>
              </a:rPr>
              <a:t>dfsadmin</a:t>
            </a:r>
            <a:r>
              <a:rPr lang="en-US" altLang="ko-KR" sz="1200" b="0" i="0" kern="1200" dirty="0">
                <a:solidFill>
                  <a:schemeClr val="tx1"/>
                </a:solidFill>
                <a:latin typeface="+mn-lt"/>
                <a:ea typeface="+mn-ea"/>
                <a:cs typeface="+mn-cs"/>
              </a:rPr>
              <a:t>) </a:t>
            </a:r>
            <a:r>
              <a:rPr lang="en-US" altLang="ko-KR" sz="1200" b="0" i="0" kern="1200" dirty="0" smtClean="0">
                <a:solidFill>
                  <a:schemeClr val="tx1"/>
                </a:solidFill>
                <a:latin typeface="+mn-lt"/>
                <a:ea typeface="+mn-ea"/>
                <a:cs typeface="+mn-cs"/>
              </a:rPr>
              <a:t>show </a:t>
            </a:r>
            <a:r>
              <a:rPr lang="en-US" altLang="ko-KR" sz="1200" b="0" i="0" kern="1200" dirty="0">
                <a:solidFill>
                  <a:schemeClr val="tx1"/>
                </a:solidFill>
                <a:latin typeface="+mn-lt"/>
                <a:ea typeface="+mn-ea"/>
                <a:cs typeface="+mn-cs"/>
              </a:rPr>
              <a:t>different behavior in Azure Blob storage</a:t>
            </a:r>
            <a:r>
              <a:rPr lang="en-US" altLang="ko-KR" sz="1200" b="0" i="0" kern="1200" dirty="0" smtClean="0">
                <a:solidFill>
                  <a:schemeClr val="tx1"/>
                </a:solidFill>
                <a:latin typeface="+mn-lt"/>
                <a:ea typeface="+mn-ea"/>
                <a:cs typeface="+mn-cs"/>
              </a:rPr>
              <a:t>.</a:t>
            </a:r>
          </a:p>
          <a:p>
            <a:pPr marL="171450" lvl="0" indent="-171450">
              <a:buFont typeface="Arial"/>
              <a:buChar char="•"/>
            </a:pPr>
            <a:r>
              <a:rPr lang="en-US" altLang="ko-KR" sz="1200" b="0" i="0" kern="1200" dirty="0" smtClean="0">
                <a:solidFill>
                  <a:schemeClr val="tx1"/>
                </a:solidFill>
                <a:latin typeface="+mn-lt"/>
                <a:ea typeface="+mn-ea"/>
                <a:cs typeface="+mn-cs"/>
              </a:rPr>
              <a:t>Definitions:</a:t>
            </a:r>
          </a:p>
          <a:p>
            <a:pPr marL="628650" lvl="1" indent="-171450">
              <a:buFont typeface="Arial"/>
              <a:buChar char="•"/>
            </a:pPr>
            <a:r>
              <a:rPr lang="en-US" altLang="ko-KR" sz="1200" b="0" i="0" kern="1200" dirty="0" smtClean="0">
                <a:solidFill>
                  <a:schemeClr val="tx1"/>
                </a:solidFill>
                <a:latin typeface="+mn-lt"/>
                <a:ea typeface="+mn-ea"/>
                <a:cs typeface="+mn-cs"/>
              </a:rPr>
              <a:t>Container – A grouping of multiple blobs. An account may have multiple containers.</a:t>
            </a:r>
          </a:p>
          <a:p>
            <a:pPr marL="628650" lvl="1" indent="-171450">
              <a:buFont typeface="Arial"/>
              <a:buChar char="•"/>
            </a:pPr>
            <a:r>
              <a:rPr lang="en-US" altLang="ko-KR" sz="1200" b="0" i="0" kern="1200" dirty="0" smtClean="0">
                <a:solidFill>
                  <a:schemeClr val="tx1"/>
                </a:solidFill>
                <a:latin typeface="+mn-lt"/>
                <a:ea typeface="+mn-ea"/>
                <a:cs typeface="+mn-cs"/>
              </a:rPr>
              <a:t>Account name – All access is done through a storage account.</a:t>
            </a:r>
          </a:p>
          <a:p>
            <a:pPr marL="628650" lvl="1" indent="-171450">
              <a:buFont typeface="Arial"/>
              <a:buChar char="•"/>
            </a:pPr>
            <a:r>
              <a:rPr lang="en-US" altLang="ko-KR" sz="1200" b="0" i="0" kern="1200" dirty="0" smtClean="0">
                <a:solidFill>
                  <a:schemeClr val="tx1"/>
                </a:solidFill>
                <a:latin typeface="+mn-lt"/>
                <a:ea typeface="+mn-ea"/>
                <a:cs typeface="+mn-cs"/>
              </a:rPr>
              <a:t>Blob – A file of any type and size. Files are stored in blobs.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solidFill>
                  <a:srgbClr val="292929"/>
                </a:solidFill>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solidFill>
                  <a:srgbClr val="292929"/>
                </a:solidFill>
              </a:rPr>
              <a:t>Available on Windows and Linux.</a:t>
            </a:r>
          </a:p>
          <a:p>
            <a:pPr marL="171450" indent="-171450">
              <a:buFont typeface="Arial"/>
              <a:buChar char="•"/>
            </a:pPr>
            <a:r>
              <a:rPr lang="en-US" altLang="ko-KR" dirty="0" err="1" smtClean="0"/>
              <a:t>HDInsight</a:t>
            </a:r>
            <a:r>
              <a:rPr lang="en-US" altLang="ko-KR" dirty="0" smtClean="0"/>
              <a:t> </a:t>
            </a:r>
            <a:r>
              <a:rPr lang="en-US" altLang="ko-KR" dirty="0"/>
              <a:t>uses the </a:t>
            </a:r>
            <a:r>
              <a:rPr lang="en-US" altLang="ko-KR" b="0" dirty="0"/>
              <a:t>Hortonworks Data Platform (HDP)</a:t>
            </a:r>
            <a:r>
              <a:rPr lang="en-US" altLang="ko-KR" dirty="0"/>
              <a:t> Hadoop distribution. Provides</a:t>
            </a:r>
            <a:r>
              <a:rPr lang="en-US" altLang="ko-KR" baseline="0" dirty="0"/>
              <a:t> a software framework designed to manage and analyze </a:t>
            </a:r>
            <a:r>
              <a:rPr lang="en-US" altLang="ko-KR" baseline="0" dirty="0" smtClean="0"/>
              <a:t>Big </a:t>
            </a:r>
            <a:r>
              <a:rPr lang="en-US" altLang="ko-KR" baseline="0" dirty="0"/>
              <a:t>Data.</a:t>
            </a:r>
            <a:endParaRPr lang="en-US" altLang="ko-KR" dirty="0"/>
          </a:p>
          <a:p>
            <a:pPr marL="171450" lvl="0" indent="-171450">
              <a:buFont typeface="Arial"/>
              <a:buChar char="•"/>
            </a:pPr>
            <a:r>
              <a:rPr lang="en-US" altLang="ko-KR" dirty="0" smtClean="0"/>
              <a:t>Cluster types:</a:t>
            </a:r>
          </a:p>
          <a:p>
            <a:pPr marL="628650" lvl="1" indent="-171450">
              <a:buFont typeface="Arial"/>
              <a:buChar char="•"/>
            </a:pPr>
            <a:r>
              <a:rPr lang="en-US" altLang="ko-KR" dirty="0" err="1" smtClean="0"/>
              <a:t>Hadoop</a:t>
            </a:r>
            <a:r>
              <a:rPr lang="en-US" altLang="ko-KR" baseline="0" dirty="0" smtClean="0"/>
              <a:t> </a:t>
            </a:r>
            <a:r>
              <a:rPr lang="en-US" altLang="ko-KR" baseline="0" dirty="0"/>
              <a:t>– HDFS and </a:t>
            </a:r>
            <a:r>
              <a:rPr lang="en-US" altLang="ko-KR" baseline="0" dirty="0" err="1" smtClean="0"/>
              <a:t>MapReduce</a:t>
            </a:r>
            <a:r>
              <a:rPr lang="en-US" altLang="ko-KR" baseline="0" dirty="0" smtClean="0"/>
              <a:t> </a:t>
            </a:r>
            <a:r>
              <a:rPr lang="en-US" altLang="ko-KR" baseline="0" dirty="0"/>
              <a:t>programming (batch processing) </a:t>
            </a:r>
            <a:r>
              <a:rPr lang="en-US" altLang="ko-KR" baseline="0" dirty="0" smtClean="0"/>
              <a:t>model</a:t>
            </a:r>
            <a:endParaRPr lang="en-US" altLang="ko-KR" baseline="0" dirty="0"/>
          </a:p>
          <a:p>
            <a:pPr marL="628650" lvl="1" indent="-171450">
              <a:buFont typeface="Arial"/>
              <a:buChar char="•"/>
            </a:pPr>
            <a:r>
              <a:rPr lang="en-US" altLang="ko-KR" baseline="0" dirty="0" err="1"/>
              <a:t>Hbase</a:t>
            </a:r>
            <a:r>
              <a:rPr lang="en-US" altLang="ko-KR" baseline="0" dirty="0"/>
              <a:t> – NoSQL database processing </a:t>
            </a:r>
            <a:r>
              <a:rPr lang="en-US" altLang="ko-KR" baseline="0" dirty="0" smtClean="0"/>
              <a:t>model</a:t>
            </a:r>
            <a:endParaRPr lang="en-US" altLang="ko-KR" baseline="0" dirty="0"/>
          </a:p>
          <a:p>
            <a:pPr marL="628650" lvl="1" indent="-171450">
              <a:buFont typeface="Arial"/>
              <a:buChar char="•"/>
            </a:pPr>
            <a:r>
              <a:rPr lang="en-US" altLang="ko-KR" baseline="0" dirty="0"/>
              <a:t>Storm – </a:t>
            </a:r>
            <a:r>
              <a:rPr lang="en-US" altLang="ko-KR" baseline="0" dirty="0" smtClean="0"/>
              <a:t>Large </a:t>
            </a:r>
            <a:r>
              <a:rPr lang="en-US" altLang="ko-KR" baseline="0" dirty="0"/>
              <a:t>streams of data processing </a:t>
            </a:r>
            <a:r>
              <a:rPr lang="en-US" altLang="ko-KR" baseline="0" dirty="0" smtClean="0"/>
              <a:t>model</a:t>
            </a:r>
            <a:endParaRPr lang="en-US" altLang="ko-KR" baseline="0" dirty="0"/>
          </a:p>
          <a:p>
            <a:pPr marL="628650" lvl="1" indent="-171450">
              <a:buFont typeface="Arial"/>
              <a:buChar char="•"/>
            </a:pPr>
            <a:r>
              <a:rPr lang="en-US" altLang="ko-KR" baseline="0" dirty="0"/>
              <a:t>Spark – </a:t>
            </a:r>
            <a:r>
              <a:rPr lang="en-US" altLang="ko-KR" baseline="0" dirty="0" smtClean="0"/>
              <a:t>In-memory </a:t>
            </a:r>
            <a:r>
              <a:rPr lang="en-US" altLang="ko-KR" baseline="0" dirty="0"/>
              <a:t>processing </a:t>
            </a:r>
            <a:r>
              <a:rPr lang="en-US" altLang="ko-KR" baseline="0" dirty="0" smtClean="0"/>
              <a:t>model</a:t>
            </a:r>
            <a:endParaRPr lang="en-US" altLang="ko-KR" dirty="0"/>
          </a:p>
          <a:p>
            <a:pPr marL="171450" indent="-171450">
              <a:buFont typeface="Arial"/>
              <a:buChar char="•"/>
            </a:pPr>
            <a:r>
              <a:rPr lang="en-US" altLang="ko-KR" dirty="0"/>
              <a:t>Script Actions are a way to customize Azure HDInsight clusters by specifying cluster configuration settings.</a:t>
            </a:r>
          </a:p>
          <a:p>
            <a:pPr marL="171450" indent="-171450">
              <a:buFont typeface="Arial"/>
              <a:buChar char="•"/>
            </a:pPr>
            <a:r>
              <a:rPr lang="en-US" altLang="ko-KR" dirty="0"/>
              <a:t>Each cluster type supports a different set of components. All 4 cluster types support Hive</a:t>
            </a:r>
            <a:r>
              <a:rPr lang="en-US" altLang="ko-KR" dirty="0" smtClean="0"/>
              <a:t>.</a:t>
            </a:r>
          </a:p>
          <a:p>
            <a:pPr marL="171450" indent="-171450">
              <a:buFont typeface="Arial"/>
              <a:buChar char="•"/>
            </a:pPr>
            <a:endParaRPr lang="en-US"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171450" indent="-171450">
              <a:buFont typeface="Arial"/>
              <a:buChar char="•"/>
            </a:pPr>
            <a:r>
              <a:rPr lang="en-US" altLang="ko-KR" b="0" dirty="0" smtClean="0"/>
              <a:t>Cluster </a:t>
            </a:r>
            <a:r>
              <a:rPr lang="en-US" altLang="ko-KR" b="0" dirty="0"/>
              <a:t>name - U</a:t>
            </a:r>
            <a:r>
              <a:rPr lang="en-US" altLang="ko-KR" dirty="0" smtClean="0"/>
              <a:t>sed </a:t>
            </a:r>
            <a:r>
              <a:rPr lang="en-US" altLang="ko-KR" dirty="0"/>
              <a:t>to identify a cluster.</a:t>
            </a:r>
          </a:p>
          <a:p>
            <a:pPr marL="171450" indent="-171450">
              <a:buFont typeface="Arial"/>
              <a:buChar char="•"/>
            </a:pPr>
            <a:r>
              <a:rPr lang="en-US" altLang="ko-KR" dirty="0"/>
              <a:t>Cluster type – Hadoop,</a:t>
            </a:r>
            <a:r>
              <a:rPr lang="en-US" altLang="ko-KR" baseline="0" dirty="0"/>
              <a:t> </a:t>
            </a:r>
            <a:r>
              <a:rPr lang="en-US" altLang="ko-KR" baseline="0" dirty="0" err="1"/>
              <a:t>Hbase</a:t>
            </a:r>
            <a:r>
              <a:rPr lang="en-US" altLang="ko-KR" baseline="0" dirty="0"/>
              <a:t>, Storm, Spark</a:t>
            </a:r>
          </a:p>
          <a:p>
            <a:pPr marL="171450" indent="-171450">
              <a:buFont typeface="Arial"/>
              <a:buChar char="•"/>
            </a:pPr>
            <a:r>
              <a:rPr lang="en-US" altLang="ko-KR" baseline="0" dirty="0"/>
              <a:t>Operation system – Linux or Windows Server for HDInsight</a:t>
            </a:r>
          </a:p>
          <a:p>
            <a:pPr marL="171450" indent="-171450">
              <a:buFont typeface="Arial"/>
              <a:buChar char="•"/>
            </a:pPr>
            <a:r>
              <a:rPr lang="en-US" altLang="ko-KR" b="0" dirty="0"/>
              <a:t>Credentials - </a:t>
            </a:r>
            <a:r>
              <a:rPr lang="en-US" altLang="ko-KR" sz="1200" kern="1200" dirty="0">
                <a:solidFill>
                  <a:schemeClr val="tx1"/>
                </a:solidFill>
                <a:effectLst/>
                <a:latin typeface="+mn-lt"/>
                <a:ea typeface="+mn-ea"/>
                <a:cs typeface="+mn-cs"/>
              </a:rPr>
              <a:t>Create login and remote access credentials for the cluster. </a:t>
            </a:r>
            <a:r>
              <a:rPr lang="en-US" altLang="ko-KR" dirty="0"/>
              <a:t>Configure two user accounts.</a:t>
            </a:r>
          </a:p>
          <a:p>
            <a:pPr marL="628650" lvl="1" indent="-171450">
              <a:buFont typeface="Arial"/>
              <a:buChar char="•"/>
            </a:pPr>
            <a:r>
              <a:rPr lang="en-US" altLang="ko-KR" dirty="0" smtClean="0"/>
              <a:t>HTTP </a:t>
            </a:r>
            <a:r>
              <a:rPr lang="en-US" altLang="ko-KR" dirty="0"/>
              <a:t>user. The default name is admin using the basic configuration on the Azure Portal. </a:t>
            </a:r>
          </a:p>
          <a:p>
            <a:pPr marL="628650" lvl="1" indent="-171450">
              <a:buFont typeface="Arial"/>
              <a:buChar char="•"/>
            </a:pPr>
            <a:r>
              <a:rPr lang="en-US" altLang="ko-KR" dirty="0" smtClean="0"/>
              <a:t>SSH User:  Used </a:t>
            </a:r>
            <a:r>
              <a:rPr lang="en-US" altLang="ko-KR" dirty="0"/>
              <a:t>to connect to the cluster using SSH.  There are</a:t>
            </a:r>
            <a:r>
              <a:rPr lang="en-US" altLang="ko-KR" baseline="0" dirty="0"/>
              <a:t> two method for </a:t>
            </a:r>
            <a:r>
              <a:rPr lang="en-US" altLang="ko-KR" sz="1200" kern="1200" dirty="0">
                <a:solidFill>
                  <a:schemeClr val="tx1"/>
                </a:solidFill>
                <a:effectLst/>
                <a:latin typeface="+mn-lt"/>
                <a:ea typeface="+mn-ea"/>
                <a:cs typeface="+mn-cs"/>
              </a:rPr>
              <a:t>SSH </a:t>
            </a:r>
            <a:r>
              <a:rPr lang="en-US" altLang="ko-KR" sz="1200" kern="1200" dirty="0" smtClean="0">
                <a:solidFill>
                  <a:schemeClr val="tx1"/>
                </a:solidFill>
                <a:effectLst/>
                <a:latin typeface="+mn-lt"/>
                <a:ea typeface="+mn-ea"/>
                <a:cs typeface="+mn-cs"/>
              </a:rPr>
              <a:t>Authentication:</a:t>
            </a:r>
            <a:endParaRPr lang="en-US" altLang="ko-KR" sz="1200" kern="1200" dirty="0">
              <a:solidFill>
                <a:schemeClr val="tx1"/>
              </a:solidFill>
              <a:effectLst/>
              <a:latin typeface="+mn-lt"/>
              <a:ea typeface="+mn-ea"/>
              <a:cs typeface="+mn-cs"/>
            </a:endParaRPr>
          </a:p>
          <a:p>
            <a:pPr marL="1143000" lvl="2" indent="-228600">
              <a:buFont typeface="Arial"/>
              <a:buChar char="•"/>
            </a:pPr>
            <a:r>
              <a:rPr lang="en-US" altLang="ko-KR" sz="1200" kern="1200" dirty="0" smtClean="0">
                <a:solidFill>
                  <a:schemeClr val="tx1"/>
                </a:solidFill>
                <a:effectLst/>
                <a:latin typeface="+mn-lt"/>
                <a:ea typeface="+mn-ea"/>
                <a:cs typeface="+mn-cs"/>
              </a:rPr>
              <a:t>Password</a:t>
            </a:r>
            <a:endParaRPr lang="en-US" altLang="ko-KR" sz="1200" kern="1200" dirty="0">
              <a:solidFill>
                <a:schemeClr val="tx1"/>
              </a:solidFill>
              <a:effectLst/>
              <a:latin typeface="+mn-lt"/>
              <a:ea typeface="+mn-ea"/>
              <a:cs typeface="+mn-cs"/>
            </a:endParaRPr>
          </a:p>
          <a:p>
            <a:pPr marL="1143000" lvl="2" indent="-228600">
              <a:buFont typeface="Arial"/>
              <a:buChar char="•"/>
            </a:pPr>
            <a:r>
              <a:rPr lang="en-US" altLang="ko-KR" sz="1200" kern="1200" baseline="0" dirty="0" smtClean="0">
                <a:solidFill>
                  <a:schemeClr val="tx1"/>
                </a:solidFill>
                <a:effectLst/>
                <a:latin typeface="+mn-lt"/>
                <a:ea typeface="+mn-ea"/>
                <a:cs typeface="+mn-cs"/>
              </a:rPr>
              <a:t>Public</a:t>
            </a:r>
            <a:r>
              <a:rPr lang="en-US" altLang="ko-KR" sz="1200" kern="1200" baseline="0" dirty="0">
                <a:solidFill>
                  <a:schemeClr val="tx1"/>
                </a:solidFill>
                <a:effectLst/>
                <a:latin typeface="+mn-lt"/>
                <a:ea typeface="+mn-ea"/>
                <a:cs typeface="+mn-cs"/>
              </a:rPr>
              <a:t>-key</a:t>
            </a:r>
            <a:endParaRPr lang="en-US" altLang="ko-KR"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Data</a:t>
            </a:r>
            <a:r>
              <a:rPr lang="en-US" altLang="ko-KR" baseline="0" dirty="0"/>
              <a:t> source - </a:t>
            </a:r>
            <a:r>
              <a:rPr lang="en-US" altLang="ko-KR" sz="1200" kern="1200" baseline="0" dirty="0" smtClean="0">
                <a:solidFill>
                  <a:schemeClr val="tx1"/>
                </a:solidFill>
                <a:effectLst/>
                <a:latin typeface="+mn-lt"/>
                <a:ea typeface="+mn-ea"/>
                <a:cs typeface="+mn-cs"/>
              </a:rPr>
              <a:t>P</a:t>
            </a:r>
            <a:r>
              <a:rPr lang="en-US" altLang="ko-KR" sz="1200" kern="1200" dirty="0" smtClean="0">
                <a:solidFill>
                  <a:schemeClr val="tx1"/>
                </a:solidFill>
                <a:effectLst/>
                <a:latin typeface="+mn-lt"/>
                <a:ea typeface="+mn-ea"/>
                <a:cs typeface="+mn-cs"/>
              </a:rPr>
              <a:t>rimary </a:t>
            </a:r>
            <a:r>
              <a:rPr lang="en-US" altLang="ko-KR" sz="1200" kern="1200" dirty="0">
                <a:solidFill>
                  <a:schemeClr val="tx1"/>
                </a:solidFill>
                <a:effectLst/>
                <a:latin typeface="+mn-lt"/>
                <a:ea typeface="+mn-ea"/>
                <a:cs typeface="+mn-cs"/>
              </a:rPr>
              <a:t>location for most data access, such as job input and log </a:t>
            </a:r>
            <a:r>
              <a:rPr lang="en-US" altLang="ko-KR" sz="1200" kern="1200" dirty="0" smtClean="0">
                <a:solidFill>
                  <a:schemeClr val="tx1"/>
                </a:solidFill>
                <a:effectLst/>
                <a:latin typeface="+mn-lt"/>
                <a:ea typeface="+mn-ea"/>
                <a:cs typeface="+mn-cs"/>
              </a:rPr>
              <a:t>output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smtClean="0">
                <a:solidFill>
                  <a:schemeClr val="tx1"/>
                </a:solidFill>
                <a:effectLst/>
                <a:latin typeface="+mn-lt"/>
                <a:ea typeface="+mn-ea"/>
                <a:cs typeface="+mn-cs"/>
              </a:rPr>
              <a:t>Provisioning</a:t>
            </a:r>
            <a:r>
              <a:rPr lang="en-US" altLang="ko-KR" sz="1200" kern="1200" baseline="0" dirty="0" smtClean="0">
                <a:solidFill>
                  <a:schemeClr val="tx1"/>
                </a:solidFill>
                <a:effectLst/>
                <a:latin typeface="+mn-lt"/>
                <a:ea typeface="+mn-ea"/>
                <a:cs typeface="+mn-cs"/>
              </a:rPr>
              <a:t> </a:t>
            </a:r>
            <a:r>
              <a:rPr lang="en-US" altLang="ko-KR" sz="1200" kern="1200" dirty="0" smtClean="0">
                <a:solidFill>
                  <a:schemeClr val="tx1"/>
                </a:solidFill>
                <a:effectLst/>
                <a:latin typeface="+mn-lt"/>
                <a:ea typeface="+mn-ea"/>
                <a:cs typeface="+mn-cs"/>
              </a:rPr>
              <a:t>normally</a:t>
            </a:r>
            <a:r>
              <a:rPr lang="en-US" altLang="ko-KR" sz="1200" kern="1200" baseline="0" dirty="0" smtClean="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takes 20 ~ 25 </a:t>
            </a:r>
            <a:r>
              <a:rPr lang="en-US" altLang="ko-KR" sz="1200" kern="1200" dirty="0" smtClean="0">
                <a:solidFill>
                  <a:schemeClr val="tx1"/>
                </a:solidFill>
                <a:effectLst/>
                <a:latin typeface="+mn-lt"/>
                <a:ea typeface="+mn-ea"/>
                <a:cs typeface="+mn-cs"/>
              </a:rPr>
              <a:t>minutes. This will be done in</a:t>
            </a:r>
            <a:r>
              <a:rPr lang="en-US" altLang="ko-KR" sz="1200" kern="1200" baseline="0" dirty="0" smtClean="0">
                <a:solidFill>
                  <a:schemeClr val="tx1"/>
                </a:solidFill>
                <a:effectLst/>
                <a:latin typeface="+mn-lt"/>
                <a:ea typeface="+mn-ea"/>
                <a:cs typeface="+mn-cs"/>
              </a:rPr>
              <a:t> </a:t>
            </a:r>
            <a:r>
              <a:rPr lang="en-US" altLang="ko-KR" sz="1200" kern="1200" baseline="0" dirty="0">
                <a:solidFill>
                  <a:schemeClr val="tx1"/>
                </a:solidFill>
                <a:effectLst/>
                <a:latin typeface="+mn-lt"/>
                <a:ea typeface="+mn-ea"/>
                <a:cs typeface="+mn-cs"/>
              </a:rPr>
              <a:t>Lab1.</a:t>
            </a:r>
            <a:endParaRPr lang="en-US" altLang="ko-KR"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01571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err="1" smtClean="0"/>
              <a:t>Hbase</a:t>
            </a:r>
            <a:r>
              <a:rPr lang="en-US" altLang="ko-KR" dirty="0" smtClean="0"/>
              <a:t> </a:t>
            </a:r>
            <a:r>
              <a:rPr lang="en-US" altLang="ko-KR" dirty="0"/>
              <a:t>is a distributed </a:t>
            </a:r>
            <a:r>
              <a:rPr lang="en-US" altLang="ko-KR" dirty="0" smtClean="0"/>
              <a:t>column-oriented </a:t>
            </a:r>
            <a:r>
              <a:rPr lang="en-US" altLang="ko-KR" dirty="0"/>
              <a:t>database built on top of HDFS. </a:t>
            </a:r>
            <a:endParaRPr lang="en-US" altLang="ko-KR" dirty="0" smtClean="0"/>
          </a:p>
          <a:p>
            <a:pPr marL="171450" indent="-171450">
              <a:buFont typeface="Arial"/>
              <a:buChar char="•"/>
            </a:pP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can be used as a key-value store</a:t>
            </a:r>
          </a:p>
          <a:p>
            <a:pPr marL="628650" lvl="1" indent="-171450">
              <a:buFont typeface="Arial"/>
              <a:buChar char="•"/>
            </a:pPr>
            <a:r>
              <a:rPr lang="en-US" altLang="ko-KR" sz="1200" b="0" i="0" kern="1200" dirty="0" smtClean="0">
                <a:solidFill>
                  <a:schemeClr val="tx1"/>
                </a:solidFill>
                <a:latin typeface="+mn-lt"/>
                <a:ea typeface="+mn-ea"/>
                <a:cs typeface="+mn-cs"/>
              </a:rPr>
              <a:t>Facebook uses </a:t>
            </a: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for their messaging system</a:t>
            </a:r>
          </a:p>
          <a:p>
            <a:pPr marL="628650" lvl="1" indent="-171450">
              <a:buFont typeface="Arial"/>
              <a:buChar char="•"/>
            </a:pPr>
            <a:r>
              <a:rPr lang="en-US" altLang="ko-KR" sz="1200" b="0" i="0" kern="1200" dirty="0" smtClean="0">
                <a:solidFill>
                  <a:schemeClr val="tx1"/>
                </a:solidFill>
                <a:latin typeface="+mn-lt"/>
                <a:ea typeface="+mn-ea"/>
                <a:cs typeface="+mn-cs"/>
              </a:rPr>
              <a:t>it is ideal for storing and managing Internet communications.</a:t>
            </a:r>
          </a:p>
          <a:p>
            <a:pPr marL="171450" indent="-171450">
              <a:buFont typeface="Arial"/>
              <a:buChar char="•"/>
            </a:pP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is useful for capturing data that is collected incrementally from various sources. </a:t>
            </a:r>
            <a:endParaRPr lang="ko-KR" altLang="en-US" dirty="0" smtClean="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effectLst/>
              </a:rPr>
              <a:t>Not a regular relational database like Oracle</a:t>
            </a:r>
            <a:r>
              <a:rPr lang="en-US" altLang="ko-KR" baseline="0" dirty="0" smtClean="0">
                <a:effectLst/>
              </a:rPr>
              <a:t> or MS SQL</a:t>
            </a:r>
          </a:p>
          <a:p>
            <a:pPr marL="171450" indent="-171450" rtl="0">
              <a:buFont typeface="Arial"/>
              <a:buChar char="•"/>
            </a:pPr>
            <a:endParaRPr lang="en-US" altLang="ko-KR" dirty="0">
              <a:effectLst/>
            </a:endParaRPr>
          </a:p>
          <a:p>
            <a:pPr rtl="0"/>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428351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a:buNone/>
            </a:pPr>
            <a:r>
              <a:rPr lang="en-US" altLang="ko-KR" sz="1200" b="1" i="0" kern="1200" dirty="0" smtClean="0">
                <a:solidFill>
                  <a:schemeClr val="tx1"/>
                </a:solidFill>
                <a:latin typeface="+mn-lt"/>
                <a:ea typeface="+mn-ea"/>
                <a:cs typeface="+mn-cs"/>
              </a:rPr>
              <a:t>Notes:</a:t>
            </a:r>
          </a:p>
          <a:p>
            <a:pPr marL="0" indent="0">
              <a:buFont typeface="Arial" pitchFamily="34" charset="0"/>
              <a:buChar char="•"/>
            </a:pPr>
            <a:r>
              <a:rPr lang="en-US" altLang="ko-KR" sz="1200" b="0" i="0" kern="1200" dirty="0" smtClean="0">
                <a:solidFill>
                  <a:schemeClr val="tx1"/>
                </a:solidFill>
                <a:latin typeface="+mn-lt"/>
                <a:ea typeface="+mn-ea"/>
                <a:cs typeface="+mn-cs"/>
              </a:rPr>
              <a:t> </a:t>
            </a:r>
            <a:r>
              <a:rPr lang="en-US" altLang="ko-KR" sz="1200" b="0" i="0" kern="1200" dirty="0" err="1" smtClean="0">
                <a:solidFill>
                  <a:schemeClr val="tx1"/>
                </a:solidFill>
                <a:latin typeface="+mn-lt"/>
                <a:ea typeface="+mn-ea"/>
                <a:cs typeface="+mn-cs"/>
              </a:rPr>
              <a:t>HBase</a:t>
            </a:r>
            <a:r>
              <a:rPr lang="en-US" altLang="ko-KR" sz="1200" b="0" i="0" kern="1200" baseline="0" dirty="0" smtClean="0">
                <a:solidFill>
                  <a:schemeClr val="tx1"/>
                </a:solidFill>
                <a:latin typeface="+mn-lt"/>
                <a:ea typeface="+mn-ea"/>
                <a:cs typeface="+mn-cs"/>
              </a:rPr>
              <a:t> is u</a:t>
            </a:r>
            <a:r>
              <a:rPr lang="en-US" altLang="ko-KR" dirty="0" smtClean="0"/>
              <a:t>seful to read/write</a:t>
            </a:r>
            <a:r>
              <a:rPr lang="en-US" altLang="ko-KR" baseline="0" dirty="0" smtClean="0"/>
              <a:t> random access to very large datasets.</a:t>
            </a:r>
            <a:endParaRPr lang="en-US" altLang="ko-KR" baseline="0" dirty="0" smtClean="0">
              <a:effectLst/>
            </a:endParaRPr>
          </a:p>
          <a:p>
            <a:pPr marL="0" indent="0">
              <a:buFont typeface="Arial" pitchFamily="34" charset="0"/>
              <a:buChar char="•"/>
            </a:pPr>
            <a:r>
              <a:rPr lang="en-US" altLang="ko-KR" dirty="0" smtClean="0">
                <a:effectLst/>
              </a:rPr>
              <a:t> It stores data in tables, consisting of key-value pairs.</a:t>
            </a:r>
          </a:p>
          <a:p>
            <a:pPr marL="0" indent="0">
              <a:buFont typeface="Arial" pitchFamily="34" charset="0"/>
              <a:buChar char="•"/>
            </a:pPr>
            <a:r>
              <a:rPr lang="en-US" altLang="ko-KR" dirty="0" smtClean="0">
                <a:effectLst/>
              </a:rPr>
              <a:t> The data is physically stored in files on HDFS. </a:t>
            </a:r>
            <a:endParaRPr lang="en-US" sz="1200" i="0" dirty="0" smtClean="0"/>
          </a:p>
          <a:p>
            <a:pPr marL="0" indent="0">
              <a:buFont typeface="Arial" pitchFamily="34" charset="0"/>
              <a:buChar char="•"/>
            </a:pPr>
            <a:r>
              <a:rPr lang="en-US" sz="1200" i="0" dirty="0" smtClean="0"/>
              <a:t> Column families:</a:t>
            </a:r>
          </a:p>
          <a:p>
            <a:pPr marL="457200" lvl="1" indent="0">
              <a:buFont typeface="Arial" pitchFamily="34" charset="0"/>
              <a:buChar char="•"/>
            </a:pPr>
            <a:r>
              <a:rPr lang="en-US" sz="1200" i="0" dirty="0" smtClean="0"/>
              <a:t>Data within a row is grouped by column family.</a:t>
            </a:r>
          </a:p>
          <a:p>
            <a:pPr marL="457200" lvl="1" indent="0">
              <a:buFont typeface="Arial" pitchFamily="34" charset="0"/>
              <a:buChar char="•"/>
            </a:pPr>
            <a:r>
              <a:rPr lang="en-US" altLang="ko-KR" sz="1200" i="0" dirty="0" smtClean="0">
                <a:effectLst/>
              </a:rPr>
              <a:t>Column family schema is flexible.</a:t>
            </a:r>
          </a:p>
          <a:p>
            <a:pPr marL="457200" lvl="1" indent="0">
              <a:buFont typeface="Arial" pitchFamily="34" charset="0"/>
              <a:buChar char="•"/>
            </a:pPr>
            <a:r>
              <a:rPr lang="en-US" altLang="ko-KR" sz="1200" i="0" dirty="0" smtClean="0">
                <a:effectLst/>
              </a:rPr>
              <a:t>Columns</a:t>
            </a:r>
            <a:r>
              <a:rPr lang="en-US" altLang="ko-KR" sz="1200" i="0" baseline="0" dirty="0" smtClean="0">
                <a:effectLst/>
              </a:rPr>
              <a:t> are row-specific.</a:t>
            </a:r>
          </a:p>
          <a:p>
            <a:pPr marL="0" lvl="0" indent="0">
              <a:buFont typeface="Arial" pitchFamily="34" charset="0"/>
              <a:buChar char="•"/>
            </a:pPr>
            <a:r>
              <a:rPr lang="en-US" altLang="ko-KR" i="0" baseline="0" dirty="0" smtClean="0">
                <a:effectLst/>
              </a:rPr>
              <a:t>Cell versioning:</a:t>
            </a:r>
          </a:p>
          <a:p>
            <a:pPr marL="457200" lvl="1" indent="0">
              <a:buFont typeface="Arial" pitchFamily="34" charset="0"/>
              <a:buChar char="•"/>
            </a:pPr>
            <a:r>
              <a:rPr lang="en-US" altLang="ko-KR" i="0" baseline="0" dirty="0" smtClean="0">
                <a:effectLst/>
              </a:rPr>
              <a:t>Each versioned cell is indicated by a timestamp.</a:t>
            </a:r>
          </a:p>
          <a:p>
            <a:pPr marL="457200" lvl="1" indent="0">
              <a:buFont typeface="Arial" pitchFamily="34" charset="0"/>
              <a:buChar char="•"/>
            </a:pPr>
            <a:r>
              <a:rPr lang="en-US" altLang="ko-KR" i="0" baseline="0" dirty="0" smtClean="0">
                <a:effectLst/>
              </a:rPr>
              <a:t>Doesn’t support features like SQL, transactions, or indexes.</a:t>
            </a:r>
            <a:endParaRPr lang="en-US" altLang="ko-KR" dirty="0" smtClean="0">
              <a:effectLst/>
            </a:endParaRPr>
          </a:p>
          <a:p>
            <a:pPr marL="0" indent="0">
              <a:buFont typeface="Arial"/>
              <a:buNone/>
            </a:pPr>
            <a:endParaRPr lang="en-US" altLang="ko-KR" sz="1200" b="1" i="0" kern="1200" dirty="0" smtClean="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284977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err="1" smtClean="0"/>
              <a:t>HBase</a:t>
            </a:r>
            <a:r>
              <a:rPr lang="en-US" dirty="0" smtClean="0"/>
              <a:t> can be managed using the </a:t>
            </a:r>
            <a:r>
              <a:rPr lang="en-US" dirty="0" err="1" smtClean="0"/>
              <a:t>Hbase</a:t>
            </a:r>
            <a:r>
              <a:rPr lang="en-US" dirty="0" smtClean="0"/>
              <a:t> C# API, and also queried by using Hive.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591472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sz="1200" b="1" kern="120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sz="1200" kern="1200" dirty="0" smtClean="0">
                <a:solidFill>
                  <a:schemeClr val="tx1"/>
                </a:solidFill>
                <a:latin typeface="+mn-lt"/>
                <a:ea typeface="+mn-ea"/>
                <a:cs typeface="+mn-cs"/>
              </a:rPr>
              <a:t>To </a:t>
            </a:r>
            <a:r>
              <a:rPr lang="en-GB" altLang="ko-KR" sz="1200" kern="1200" dirty="0">
                <a:solidFill>
                  <a:schemeClr val="tx1"/>
                </a:solidFill>
                <a:latin typeface="+mn-lt"/>
                <a:ea typeface="+mn-ea"/>
                <a:cs typeface="+mn-cs"/>
              </a:rPr>
              <a:t>create a table, use the </a:t>
            </a:r>
            <a:r>
              <a:rPr lang="en-GB" altLang="ko-KR" sz="1200" i="0" kern="1200" dirty="0">
                <a:solidFill>
                  <a:schemeClr val="tx1"/>
                </a:solidFill>
                <a:latin typeface="+mn-lt"/>
                <a:ea typeface="+mn-ea"/>
                <a:cs typeface="+mn-cs"/>
              </a:rPr>
              <a:t>create</a:t>
            </a:r>
            <a:r>
              <a:rPr lang="en-GB" altLang="ko-KR" sz="1200" kern="1200" dirty="0">
                <a:solidFill>
                  <a:schemeClr val="tx1"/>
                </a:solidFill>
                <a:latin typeface="+mn-lt"/>
                <a:ea typeface="+mn-ea"/>
                <a:cs typeface="+mn-cs"/>
              </a:rPr>
              <a:t> </a:t>
            </a:r>
            <a:r>
              <a:rPr lang="en-GB" altLang="ko-KR" sz="1200" kern="1200" dirty="0" smtClean="0">
                <a:solidFill>
                  <a:schemeClr val="tx1"/>
                </a:solidFill>
                <a:latin typeface="+mn-lt"/>
                <a:ea typeface="+mn-ea"/>
                <a:cs typeface="+mn-cs"/>
              </a:rPr>
              <a:t>statement</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sz="1200" kern="1200" dirty="0" smtClean="0">
                <a:solidFill>
                  <a:schemeClr val="tx1"/>
                </a:solidFill>
                <a:latin typeface="+mn-lt"/>
                <a:ea typeface="+mn-ea"/>
                <a:cs typeface="+mn-cs"/>
              </a:rPr>
              <a:t>specify </a:t>
            </a:r>
            <a:r>
              <a:rPr lang="en-GB" altLang="ko-KR" sz="1200" kern="1200" dirty="0">
                <a:solidFill>
                  <a:schemeClr val="tx1"/>
                </a:solidFill>
                <a:latin typeface="+mn-lt"/>
                <a:ea typeface="+mn-ea"/>
                <a:cs typeface="+mn-cs"/>
              </a:rPr>
              <a:t>the table name </a:t>
            </a:r>
            <a:r>
              <a:rPr lang="en-GB" altLang="ko-KR" sz="1200" kern="1200" dirty="0" smtClean="0">
                <a:solidFill>
                  <a:schemeClr val="tx1"/>
                </a:solidFill>
                <a:latin typeface="+mn-lt"/>
                <a:ea typeface="+mn-ea"/>
                <a:cs typeface="+mn-cs"/>
              </a:rPr>
              <a:t>followed </a:t>
            </a:r>
            <a:r>
              <a:rPr lang="en-GB" altLang="ko-KR" sz="1200" kern="1200" dirty="0">
                <a:solidFill>
                  <a:schemeClr val="tx1"/>
                </a:solidFill>
                <a:latin typeface="+mn-lt"/>
                <a:ea typeface="+mn-ea"/>
                <a:cs typeface="+mn-cs"/>
              </a:rPr>
              <a:t>by </a:t>
            </a:r>
            <a:r>
              <a:rPr lang="en-GB" altLang="ko-KR" sz="1200" kern="1200" dirty="0" smtClean="0">
                <a:solidFill>
                  <a:schemeClr val="tx1"/>
                </a:solidFill>
                <a:latin typeface="+mn-lt"/>
                <a:ea typeface="+mn-ea"/>
                <a:cs typeface="+mn-cs"/>
              </a:rPr>
              <a:t>column </a:t>
            </a:r>
            <a:r>
              <a:rPr lang="en-GB" altLang="ko-KR" sz="1200" kern="1200" dirty="0">
                <a:solidFill>
                  <a:schemeClr val="tx1"/>
                </a:solidFill>
                <a:latin typeface="+mn-lt"/>
                <a:ea typeface="+mn-ea"/>
                <a:cs typeface="+mn-cs"/>
              </a:rPr>
              <a:t>groups </a:t>
            </a:r>
            <a:endParaRPr lang="en-GB" altLang="ko-KR" sz="1200" kern="120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In the example, table name</a:t>
            </a:r>
            <a:r>
              <a:rPr lang="en-US" altLang="ko-KR" baseline="0" dirty="0" smtClean="0"/>
              <a:t> </a:t>
            </a:r>
            <a:r>
              <a:rPr lang="en-US" altLang="ko-KR" baseline="0" dirty="0"/>
              <a:t>is </a:t>
            </a:r>
            <a:r>
              <a:rPr lang="en-US" altLang="ko-KR" baseline="0" dirty="0" smtClean="0"/>
              <a:t>‘readings’, </a:t>
            </a:r>
            <a:r>
              <a:rPr lang="en-US" altLang="ko-KR" baseline="0" dirty="0"/>
              <a:t>column groups are </a:t>
            </a:r>
            <a:r>
              <a:rPr lang="en-US" altLang="ko-KR" baseline="0" dirty="0" smtClean="0"/>
              <a:t>‘sensor’ </a:t>
            </a:r>
            <a:r>
              <a:rPr lang="en-US" altLang="ko-KR" baseline="0" dirty="0"/>
              <a:t>and </a:t>
            </a:r>
            <a:r>
              <a:rPr lang="en-US" altLang="ko-KR" baseline="0" dirty="0" smtClean="0"/>
              <a:t>‘reading’.</a:t>
            </a: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020270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81675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kern="120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smtClean="0">
                <a:solidFill>
                  <a:schemeClr val="tx1"/>
                </a:solidFill>
                <a:latin typeface="+mn-lt"/>
                <a:ea typeface="+mn-ea"/>
                <a:cs typeface="+mn-cs"/>
              </a:rPr>
              <a:t>In </a:t>
            </a:r>
            <a:r>
              <a:rPr lang="en-US" altLang="ko-KR" sz="1200" kern="1200" dirty="0">
                <a:solidFill>
                  <a:schemeClr val="tx1"/>
                </a:solidFill>
                <a:latin typeface="+mn-lt"/>
                <a:ea typeface="+mn-ea"/>
                <a:cs typeface="+mn-cs"/>
              </a:rPr>
              <a:t>table, there is a location field in row</a:t>
            </a:r>
            <a:r>
              <a:rPr lang="en-US" altLang="ko-KR" sz="1200" kern="1200" baseline="0" dirty="0">
                <a:solidFill>
                  <a:schemeClr val="tx1"/>
                </a:solidFill>
                <a:latin typeface="+mn-lt"/>
                <a:ea typeface="+mn-ea"/>
                <a:cs typeface="+mn-cs"/>
              </a:rPr>
              <a:t> 1. </a:t>
            </a:r>
            <a:endParaRPr lang="en-US" altLang="ko-KR" sz="1200"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It is </a:t>
            </a:r>
            <a:r>
              <a:rPr lang="en-US" altLang="ko-KR" sz="1200" kern="1200" baseline="0" dirty="0">
                <a:solidFill>
                  <a:schemeClr val="tx1"/>
                </a:solidFill>
                <a:latin typeface="+mn-lt"/>
                <a:ea typeface="+mn-ea"/>
                <a:cs typeface="+mn-cs"/>
              </a:rPr>
              <a:t>possible to specify the key value, column </a:t>
            </a:r>
            <a:r>
              <a:rPr lang="en-US" altLang="ko-KR" sz="1200" kern="1200" baseline="0" dirty="0" smtClean="0">
                <a:solidFill>
                  <a:schemeClr val="tx1"/>
                </a:solidFill>
                <a:latin typeface="+mn-lt"/>
                <a:ea typeface="+mn-ea"/>
                <a:cs typeface="+mn-cs"/>
              </a:rPr>
              <a:t>family, </a:t>
            </a:r>
            <a:r>
              <a:rPr lang="en-US" altLang="ko-KR" sz="1200" kern="1200" baseline="0" dirty="0">
                <a:solidFill>
                  <a:schemeClr val="tx1"/>
                </a:solidFill>
                <a:latin typeface="+mn-lt"/>
                <a:ea typeface="+mn-ea"/>
                <a:cs typeface="+mn-cs"/>
              </a:rPr>
              <a:t>and column name in row 2.</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This </a:t>
            </a:r>
            <a:r>
              <a:rPr lang="en-US" altLang="ko-KR" sz="1200" kern="1200" baseline="0" dirty="0">
                <a:solidFill>
                  <a:schemeClr val="tx1"/>
                </a:solidFill>
                <a:latin typeface="+mn-lt"/>
                <a:ea typeface="+mn-ea"/>
                <a:cs typeface="+mn-cs"/>
              </a:rPr>
              <a:t>generates a location column for that row. </a:t>
            </a:r>
            <a:endParaRPr lang="en-US" altLang="ko-KR" sz="1200" kern="1200" baseline="0" dirty="0" smtClean="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It </a:t>
            </a:r>
            <a:r>
              <a:rPr lang="en-US" altLang="ko-KR" sz="1200" kern="1200" baseline="0" dirty="0">
                <a:solidFill>
                  <a:schemeClr val="tx1"/>
                </a:solidFill>
                <a:latin typeface="+mn-lt"/>
                <a:ea typeface="+mn-ea"/>
                <a:cs typeface="+mn-cs"/>
              </a:rPr>
              <a:t>is possible to build this schema dynamically</a:t>
            </a:r>
            <a:r>
              <a:rPr lang="en-US" altLang="ko-KR" sz="1200" kern="1200" baseline="0" dirty="0" smtClean="0">
                <a:solidFill>
                  <a:schemeClr val="tx1"/>
                </a:solidFill>
                <a:latin typeface="+mn-lt"/>
                <a:ea typeface="+mn-ea"/>
                <a:cs typeface="+mn-cs"/>
              </a:rPr>
              <a:t>.</a:t>
            </a:r>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69880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Use ‘</a:t>
            </a:r>
            <a:r>
              <a:rPr lang="en-GB" altLang="ko-KR" i="0" dirty="0" smtClean="0"/>
              <a:t>put’</a:t>
            </a:r>
            <a:r>
              <a:rPr lang="en-GB" altLang="ko-KR" dirty="0" smtClean="0"/>
              <a:t> </a:t>
            </a:r>
            <a:r>
              <a:rPr lang="en-GB" altLang="ko-KR" dirty="0"/>
              <a:t>to insert a value into a</a:t>
            </a:r>
            <a:r>
              <a:rPr lang="en-GB" altLang="ko-KR" baseline="0" dirty="0"/>
              <a:t> cell. </a:t>
            </a:r>
            <a:endParaRPr lang="en-GB" altLang="ko-KR" baseline="0" dirty="0" smtClean="0"/>
          </a:p>
          <a:p>
            <a:pPr marL="628650" lvl="1" indent="-171450">
              <a:buFont typeface="Arial"/>
              <a:buChar char="•"/>
            </a:pPr>
            <a:r>
              <a:rPr lang="en-GB" altLang="ko-KR" baseline="0" dirty="0" smtClean="0"/>
              <a:t>If </a:t>
            </a:r>
            <a:r>
              <a:rPr lang="en-GB" altLang="ko-KR" baseline="0" dirty="0"/>
              <a:t>the cell doesn’t already exist, it is </a:t>
            </a:r>
            <a:r>
              <a:rPr lang="en-GB" altLang="ko-KR" baseline="0" dirty="0" smtClean="0"/>
              <a:t>created</a:t>
            </a:r>
          </a:p>
          <a:p>
            <a:pPr marL="628650" lvl="1" indent="-171450">
              <a:buFont typeface="Arial"/>
              <a:buChar char="•"/>
            </a:pPr>
            <a:r>
              <a:rPr lang="en-GB" altLang="ko-KR" baseline="0" dirty="0" smtClean="0"/>
              <a:t>Otherwise, </a:t>
            </a:r>
            <a:r>
              <a:rPr lang="en-GB" altLang="ko-KR" baseline="0" dirty="0"/>
              <a:t>a new </a:t>
            </a:r>
            <a:r>
              <a:rPr lang="en-GB" altLang="ko-KR" baseline="0" dirty="0" err="1"/>
              <a:t>timestamped</a:t>
            </a:r>
            <a:r>
              <a:rPr lang="en-GB" altLang="ko-KR" baseline="0" dirty="0"/>
              <a:t> version of the data is added to the </a:t>
            </a:r>
            <a:r>
              <a:rPr lang="en-GB" altLang="ko-KR" baseline="0" dirty="0" smtClean="0"/>
              <a:t>cell</a:t>
            </a:r>
            <a:endParaRPr lang="en-GB" altLang="ko-KR"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8150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Use ‘</a:t>
            </a:r>
            <a:r>
              <a:rPr lang="en-GB" altLang="ko-KR" i="0" dirty="0" smtClean="0"/>
              <a:t>get’</a:t>
            </a:r>
            <a:r>
              <a:rPr lang="en-GB" altLang="ko-KR" dirty="0" smtClean="0"/>
              <a:t> </a:t>
            </a:r>
            <a:r>
              <a:rPr lang="en-GB" altLang="ko-KR" dirty="0"/>
              <a:t>to retrieve cells for the row. </a:t>
            </a:r>
            <a:endParaRPr lang="en-GB" altLang="ko-KR"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By </a:t>
            </a:r>
            <a:r>
              <a:rPr lang="en-GB" altLang="ko-KR" dirty="0"/>
              <a:t>default, the most recent </a:t>
            </a:r>
            <a:r>
              <a:rPr lang="en-GB" altLang="ko-KR" dirty="0" err="1"/>
              <a:t>timestamped</a:t>
            </a:r>
            <a:r>
              <a:rPr lang="en-GB" altLang="ko-KR" dirty="0"/>
              <a:t> versions of each cell </a:t>
            </a:r>
            <a:r>
              <a:rPr lang="en-GB" altLang="ko-KR" dirty="0" smtClean="0"/>
              <a:t>are </a:t>
            </a:r>
            <a:r>
              <a:rPr lang="en-GB" altLang="ko-KR" dirty="0"/>
              <a:t>returned</a:t>
            </a:r>
            <a:r>
              <a:rPr lang="en-GB" altLang="ko-KR" dirty="0" smtClean="0"/>
              <a:t>.</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321902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You</a:t>
            </a:r>
            <a:r>
              <a:rPr lang="en-GB" altLang="ko-KR" baseline="0" dirty="0" smtClean="0"/>
              <a:t> </a:t>
            </a:r>
            <a:r>
              <a:rPr lang="en-GB" altLang="ko-KR" baseline="0" dirty="0"/>
              <a:t>can specify one or more COLUMN values to retrieve only those columns.</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500686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Use ‘</a:t>
            </a:r>
            <a:r>
              <a:rPr lang="en-GB" altLang="ko-KR" i="0" dirty="0" smtClean="0"/>
              <a:t>scan’</a:t>
            </a:r>
            <a:r>
              <a:rPr lang="en-GB" altLang="ko-KR" dirty="0" smtClean="0"/>
              <a:t> </a:t>
            </a:r>
            <a:r>
              <a:rPr lang="en-GB" altLang="ko-KR" dirty="0"/>
              <a:t>to return multiple rows. </a:t>
            </a:r>
            <a:endParaRPr lang="en-GB" altLang="ko-KR" dirty="0" smtClean="0"/>
          </a:p>
          <a:p>
            <a:pPr marL="628650" lvl="1" indent="-171450">
              <a:buFont typeface="Arial"/>
              <a:buChar char="•"/>
            </a:pPr>
            <a:r>
              <a:rPr lang="en-GB" altLang="ko-KR" dirty="0" smtClean="0"/>
              <a:t>By</a:t>
            </a:r>
            <a:r>
              <a:rPr lang="en-GB" altLang="ko-KR" baseline="0" dirty="0" smtClean="0"/>
              <a:t> default,</a:t>
            </a:r>
            <a:r>
              <a:rPr lang="en-GB" altLang="ko-KR" dirty="0" smtClean="0"/>
              <a:t> </a:t>
            </a:r>
            <a:r>
              <a:rPr lang="en-GB" altLang="ko-KR" dirty="0"/>
              <a:t>the latest </a:t>
            </a:r>
            <a:r>
              <a:rPr lang="en-GB" altLang="ko-KR" dirty="0" err="1" smtClean="0"/>
              <a:t>timestamped</a:t>
            </a:r>
            <a:r>
              <a:rPr lang="en-GB" altLang="ko-KR" dirty="0" smtClean="0"/>
              <a:t> </a:t>
            </a:r>
            <a:r>
              <a:rPr lang="en-GB" altLang="ko-KR" dirty="0"/>
              <a:t>version of each cell is </a:t>
            </a:r>
            <a:r>
              <a:rPr lang="en-GB" altLang="ko-KR" dirty="0" smtClean="0"/>
              <a:t>returned</a:t>
            </a:r>
            <a:endParaRPr lang="en-GB" altLang="ko-KR"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a:t>You can also use LIMIT</a:t>
            </a:r>
            <a:r>
              <a:rPr lang="en-GB" altLang="ko-KR" baseline="0" dirty="0"/>
              <a:t> to scan the first </a:t>
            </a:r>
            <a:r>
              <a:rPr lang="en-GB" altLang="ko-KR" i="0" baseline="0" dirty="0"/>
              <a:t>N</a:t>
            </a:r>
            <a:r>
              <a:rPr lang="en-GB" altLang="ko-KR" baseline="0" dirty="0"/>
              <a:t> rows.</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1995517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Use ‘</a:t>
            </a:r>
            <a:r>
              <a:rPr lang="en-GB" altLang="ko-KR" i="0" dirty="0" smtClean="0"/>
              <a:t>delete’</a:t>
            </a:r>
            <a:r>
              <a:rPr lang="en-GB" altLang="ko-KR" dirty="0" smtClean="0"/>
              <a:t> </a:t>
            </a:r>
            <a:r>
              <a:rPr lang="en-GB" altLang="ko-KR" dirty="0"/>
              <a:t>to </a:t>
            </a:r>
            <a:r>
              <a:rPr lang="en-GB" altLang="ko-KR" dirty="0" smtClean="0"/>
              <a:t>remove a value from </a:t>
            </a:r>
            <a:r>
              <a:rPr lang="en-GB" altLang="ko-KR" baseline="0" dirty="0" smtClean="0"/>
              <a:t>a cell</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baseline="0" dirty="0" smtClean="0"/>
              <a:t>This </a:t>
            </a:r>
            <a:r>
              <a:rPr lang="en-GB" altLang="ko-KR" baseline="0" dirty="0"/>
              <a:t>overrides any previous </a:t>
            </a:r>
            <a:r>
              <a:rPr lang="en-GB" altLang="ko-KR" baseline="0" dirty="0" err="1"/>
              <a:t>timestamped</a:t>
            </a:r>
            <a:r>
              <a:rPr lang="en-GB" altLang="ko-KR" baseline="0" dirty="0"/>
              <a:t> value.</a:t>
            </a:r>
            <a:endParaRPr lang="en-GB" altLang="ko-KR" dirty="0"/>
          </a:p>
          <a:p>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408944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baseline="0" dirty="0" smtClean="0"/>
              <a:t>Notes:</a:t>
            </a:r>
          </a:p>
          <a:p>
            <a:pPr marL="171450" indent="-171450">
              <a:buFont typeface="Arial"/>
              <a:buChar char="•"/>
            </a:pPr>
            <a:r>
              <a:rPr lang="en-GB" altLang="ko-KR" baseline="0" dirty="0" smtClean="0"/>
              <a:t>U</a:t>
            </a:r>
            <a:r>
              <a:rPr lang="en-GB" altLang="ko-KR" dirty="0" smtClean="0"/>
              <a:t>se ‘</a:t>
            </a:r>
            <a:r>
              <a:rPr lang="en-GB" altLang="ko-KR" dirty="0" err="1" smtClean="0"/>
              <a:t>deleteall</a:t>
            </a:r>
            <a:r>
              <a:rPr lang="en-GB" altLang="ko-KR" dirty="0" smtClean="0"/>
              <a:t>’ </a:t>
            </a:r>
            <a:r>
              <a:rPr lang="en-GB" altLang="ko-KR" dirty="0"/>
              <a:t>to delete all cells in a specified row.</a:t>
            </a: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971317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To </a:t>
            </a:r>
            <a:r>
              <a:rPr lang="en-GB" altLang="ko-KR" baseline="0" dirty="0" smtClean="0"/>
              <a:t>delete </a:t>
            </a:r>
            <a:r>
              <a:rPr lang="en-GB" altLang="ko-KR" baseline="0" dirty="0"/>
              <a:t>the entire </a:t>
            </a:r>
            <a:r>
              <a:rPr lang="en-GB" altLang="ko-KR" baseline="0" dirty="0" smtClean="0"/>
              <a:t>table: </a:t>
            </a:r>
          </a:p>
          <a:p>
            <a:pPr marL="685800" lvl="1" indent="-228600">
              <a:buFont typeface="+mj-lt"/>
              <a:buAutoNum type="arabicPeriod"/>
            </a:pPr>
            <a:r>
              <a:rPr lang="en-GB" altLang="ko-KR" baseline="0" dirty="0" smtClean="0"/>
              <a:t>First disable it: N</a:t>
            </a:r>
            <a:r>
              <a:rPr lang="en-US" altLang="ko-KR" sz="1200" b="0" i="0" kern="1200" dirty="0" smtClean="0">
                <a:solidFill>
                  <a:schemeClr val="tx1"/>
                </a:solidFill>
                <a:latin typeface="+mn-lt"/>
                <a:ea typeface="+mn-ea"/>
                <a:cs typeface="+mn-cs"/>
              </a:rPr>
              <a:t>o </a:t>
            </a:r>
            <a:r>
              <a:rPr lang="en-US" altLang="ko-KR" sz="1200" b="0" i="0" kern="1200" dirty="0">
                <a:solidFill>
                  <a:schemeClr val="tx1"/>
                </a:solidFill>
                <a:latin typeface="+mn-lt"/>
                <a:ea typeface="+mn-ea"/>
                <a:cs typeface="+mn-cs"/>
              </a:rPr>
              <a:t>more queries should be able</a:t>
            </a:r>
            <a:r>
              <a:rPr lang="en-US" altLang="ko-KR" sz="1200" b="0" i="0" kern="1200" baseline="0" dirty="0">
                <a:solidFill>
                  <a:schemeClr val="tx1"/>
                </a:solidFill>
                <a:latin typeface="+mn-lt"/>
                <a:ea typeface="+mn-ea"/>
                <a:cs typeface="+mn-cs"/>
              </a:rPr>
              <a:t> to use this </a:t>
            </a:r>
            <a:r>
              <a:rPr lang="en-US" altLang="ko-KR" sz="1200" b="0" i="0" kern="1200" baseline="0" dirty="0" smtClean="0">
                <a:solidFill>
                  <a:schemeClr val="tx1"/>
                </a:solidFill>
                <a:latin typeface="+mn-lt"/>
                <a:ea typeface="+mn-ea"/>
                <a:cs typeface="+mn-cs"/>
              </a:rPr>
              <a:t>table. </a:t>
            </a:r>
          </a:p>
          <a:p>
            <a:pPr marL="685800" lvl="1" indent="-228600">
              <a:buFont typeface="+mj-lt"/>
              <a:buAutoNum type="arabicPeriod"/>
            </a:pPr>
            <a:r>
              <a:rPr lang="en-US" altLang="ko-KR" sz="1200" b="0" i="0" kern="1200" baseline="0" dirty="0" smtClean="0">
                <a:solidFill>
                  <a:schemeClr val="tx1"/>
                </a:solidFill>
                <a:latin typeface="+mn-lt"/>
                <a:ea typeface="+mn-ea"/>
                <a:cs typeface="+mn-cs"/>
              </a:rPr>
              <a:t>Second delete it </a:t>
            </a:r>
            <a:r>
              <a:rPr lang="en-US" altLang="ko-KR" sz="1200" b="0" i="0" kern="1200" dirty="0">
                <a:solidFill>
                  <a:schemeClr val="tx1"/>
                </a:solidFill>
                <a:latin typeface="+mn-lt"/>
                <a:ea typeface="+mn-ea"/>
                <a:cs typeface="+mn-cs"/>
              </a:rPr>
              <a:t>permanently by dropping </a:t>
            </a:r>
            <a:r>
              <a:rPr lang="en-US" altLang="ko-KR" sz="1200" b="0" i="0" kern="1200" dirty="0" smtClean="0">
                <a:solidFill>
                  <a:schemeClr val="tx1"/>
                </a:solidFill>
                <a:latin typeface="+mn-lt"/>
                <a:ea typeface="+mn-ea"/>
                <a:cs typeface="+mn-cs"/>
              </a:rPr>
              <a:t>it:</a:t>
            </a:r>
            <a:r>
              <a:rPr lang="en-US" altLang="ko-KR" sz="1200" b="0" i="0" kern="1200" baseline="0" dirty="0" smtClean="0">
                <a:solidFill>
                  <a:schemeClr val="tx1"/>
                </a:solidFill>
                <a:latin typeface="+mn-lt"/>
                <a:ea typeface="+mn-ea"/>
                <a:cs typeface="+mn-cs"/>
              </a:rPr>
              <a:t> U</a:t>
            </a:r>
            <a:r>
              <a:rPr lang="en-US" altLang="ko-KR" sz="1200" b="0" i="0" kern="1200" dirty="0" smtClean="0">
                <a:solidFill>
                  <a:schemeClr val="tx1"/>
                </a:solidFill>
                <a:latin typeface="+mn-lt"/>
                <a:ea typeface="+mn-ea"/>
                <a:cs typeface="+mn-cs"/>
              </a:rPr>
              <a:t>se </a:t>
            </a:r>
            <a:r>
              <a:rPr lang="en-US" altLang="ko-KR" sz="1200" b="0" i="0" kern="1200" dirty="0">
                <a:solidFill>
                  <a:schemeClr val="tx1"/>
                </a:solidFill>
                <a:latin typeface="+mn-lt"/>
                <a:ea typeface="+mn-ea"/>
                <a:cs typeface="+mn-cs"/>
              </a:rPr>
              <a:t>the </a:t>
            </a:r>
            <a:r>
              <a:rPr lang="en-US" altLang="ko-KR" sz="1200" b="0" i="0" kern="1200" dirty="0" smtClean="0">
                <a:solidFill>
                  <a:schemeClr val="tx1"/>
                </a:solidFill>
                <a:latin typeface="+mn-lt"/>
                <a:ea typeface="+mn-ea"/>
                <a:cs typeface="+mn-cs"/>
              </a:rPr>
              <a:t>‘drop’ statement.</a:t>
            </a:r>
            <a:endParaRPr lang="en-US" altLang="ko-KR" sz="1200" b="0"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562709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a:t>
            </a:r>
            <a:r>
              <a:rPr lang="en-US" b="0" baseline="0" smtClean="0"/>
              <a:t>Lesson 3 </a:t>
            </a:r>
            <a:r>
              <a:rPr lang="en-US" b="0" baseline="0" dirty="0" smtClean="0"/>
              <a:t>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/tree/master/Instructor-Led/Labs/Module4</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Block default size is 64MB or 128 MB.</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Blocks are stored as independent</a:t>
            </a:r>
            <a:r>
              <a:rPr lang="en-US" baseline="0" dirty="0" smtClean="0"/>
              <a:t> units.</a:t>
            </a:r>
            <a:endParaRPr lang="en-US" dirty="0" smtClean="0"/>
          </a:p>
          <a:p>
            <a:pPr marL="171450" indent="-171450">
              <a:buFont typeface="Arial"/>
              <a:buChar char="•"/>
            </a:pPr>
            <a:r>
              <a:rPr lang="en-US" baseline="0" dirty="0" smtClean="0"/>
              <a:t>Data Nodes store </a:t>
            </a:r>
            <a:r>
              <a:rPr lang="en-US" baseline="0" dirty="0"/>
              <a:t>blocks of files. </a:t>
            </a:r>
            <a:endParaRPr lang="en-US" baseline="0" dirty="0" smtClean="0"/>
          </a:p>
          <a:p>
            <a:pPr marL="628650" lvl="1" indent="-171450">
              <a:buFont typeface="Arial"/>
              <a:buChar char="•"/>
            </a:pPr>
            <a:r>
              <a:rPr lang="en-US" baseline="0" dirty="0" smtClean="0"/>
              <a:t>Each </a:t>
            </a:r>
            <a:r>
              <a:rPr lang="en-US" baseline="0" dirty="0"/>
              <a:t>block in stored on multiple </a:t>
            </a:r>
            <a:r>
              <a:rPr lang="en-US" baseline="0" dirty="0" smtClean="0"/>
              <a:t>nodes, with </a:t>
            </a:r>
            <a:r>
              <a:rPr lang="en-US" baseline="0" dirty="0"/>
              <a:t>default </a:t>
            </a:r>
            <a:r>
              <a:rPr lang="en-US" baseline="0" dirty="0" smtClean="0"/>
              <a:t>3 copies . Data Node doesn’t communicate </a:t>
            </a:r>
            <a:r>
              <a:rPr lang="en-US" baseline="0" dirty="0"/>
              <a:t>with </a:t>
            </a:r>
            <a:r>
              <a:rPr lang="en-US" baseline="0" dirty="0" smtClean="0"/>
              <a:t>Name Node </a:t>
            </a:r>
            <a:r>
              <a:rPr lang="en-US" baseline="0" dirty="0"/>
              <a:t>for operation</a:t>
            </a:r>
            <a:r>
              <a:rPr lang="en-US"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Name Node</a:t>
            </a:r>
            <a:r>
              <a:rPr lang="en-US" baseline="0" dirty="0" smtClean="0"/>
              <a:t> stores all metadata information such as locations, ownership, locations of blocks, blocks names.</a:t>
            </a:r>
          </a:p>
          <a:p>
            <a:pPr marL="171450" indent="-171450">
              <a:buFont typeface="Arial"/>
              <a:buChar char="•"/>
            </a:pPr>
            <a:r>
              <a:rPr lang="en-US" baseline="0" dirty="0" smtClean="0"/>
              <a:t>Secondary Name Node </a:t>
            </a:r>
            <a:r>
              <a:rPr lang="en-US" baseline="0" dirty="0"/>
              <a:t>is </a:t>
            </a:r>
            <a:r>
              <a:rPr lang="en-US" baseline="0" dirty="0" smtClean="0"/>
              <a:t>NOT a </a:t>
            </a:r>
            <a:r>
              <a:rPr lang="en-US" baseline="0" dirty="0"/>
              <a:t>failover </a:t>
            </a:r>
            <a:r>
              <a:rPr lang="en-US" baseline="0" dirty="0" smtClean="0"/>
              <a:t>Name Node</a:t>
            </a:r>
            <a:r>
              <a:rPr lang="en-US" baseline="0" dirty="0"/>
              <a:t>. </a:t>
            </a:r>
            <a:r>
              <a:rPr lang="en-US" baseline="0" dirty="0" smtClean="0"/>
              <a:t>Periodically this node</a:t>
            </a:r>
          </a:p>
          <a:p>
            <a:pPr marL="628650" lvl="1" indent="-171450">
              <a:buFont typeface="Arial"/>
              <a:buChar char="•"/>
            </a:pPr>
            <a:r>
              <a:rPr lang="en-US" baseline="0" dirty="0" smtClean="0"/>
              <a:t> Combines </a:t>
            </a:r>
            <a:r>
              <a:rPr lang="en-US" baseline="0" dirty="0"/>
              <a:t>a snapshot of metadata and </a:t>
            </a:r>
            <a:r>
              <a:rPr lang="en-US" baseline="0" dirty="0" smtClean="0"/>
              <a:t>the edit </a:t>
            </a:r>
            <a:r>
              <a:rPr lang="en-US" baseline="0" dirty="0"/>
              <a:t>log into a new snapshot. </a:t>
            </a:r>
            <a:endParaRPr lang="en-US" baseline="0" dirty="0" smtClean="0"/>
          </a:p>
          <a:p>
            <a:pPr marL="628650" lvl="1" indent="-171450">
              <a:buFont typeface="Arial"/>
              <a:buChar char="•"/>
            </a:pPr>
            <a:r>
              <a:rPr lang="en-US" baseline="0" dirty="0" smtClean="0"/>
              <a:t> Sends </a:t>
            </a:r>
            <a:r>
              <a:rPr lang="en-US" baseline="0" dirty="0"/>
              <a:t>new snapshot to </a:t>
            </a:r>
            <a:r>
              <a:rPr lang="en-US" baseline="0" dirty="0" smtClean="0"/>
              <a:t>Name Node</a:t>
            </a:r>
            <a:r>
              <a:rPr lang="en-US" baseline="0" dirty="0"/>
              <a:t>.</a:t>
            </a:r>
          </a:p>
          <a:p>
            <a:pPr marL="171450" indent="-171450">
              <a:buFont typeface="Arial"/>
              <a:buChar char="•"/>
            </a:pPr>
            <a:r>
              <a:rPr lang="en-US" baseline="0" dirty="0"/>
              <a:t>When </a:t>
            </a:r>
            <a:r>
              <a:rPr lang="en-US" baseline="0" dirty="0" smtClean="0"/>
              <a:t>Name Node </a:t>
            </a:r>
            <a:r>
              <a:rPr lang="en-US" baseline="0" dirty="0"/>
              <a:t>is down, HDFS will be unavailable. </a:t>
            </a:r>
            <a:r>
              <a:rPr lang="en-US" baseline="0" dirty="0" smtClean="0"/>
              <a:t>The Name Node is a </a:t>
            </a:r>
            <a:r>
              <a:rPr lang="en-US" baseline="0" dirty="0"/>
              <a:t>single point of </a:t>
            </a:r>
            <a:r>
              <a:rPr lang="en-US" baseline="0" dirty="0" smtClean="0"/>
              <a:t>failure (SPOF).</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Active Name Node operates the same way as the Name node</a:t>
            </a:r>
            <a:r>
              <a:rPr lang="en-US" baseline="0" dirty="0"/>
              <a:t>.</a:t>
            </a:r>
          </a:p>
          <a:p>
            <a:pPr marL="171450" indent="-171450">
              <a:buFont typeface="Arial"/>
              <a:buChar char="•"/>
            </a:pPr>
            <a:r>
              <a:rPr lang="en-US" baseline="0" dirty="0"/>
              <a:t>Standby </a:t>
            </a:r>
            <a:r>
              <a:rPr lang="en-US" baseline="0" dirty="0" smtClean="0"/>
              <a:t>Name Node maintains the same status as the Name Node.</a:t>
            </a:r>
            <a:endParaRPr lang="en-US" baseline="0" dirty="0"/>
          </a:p>
          <a:p>
            <a:pPr marL="628650" lvl="1" indent="-171450">
              <a:buFont typeface="Arial"/>
              <a:buChar char="•"/>
            </a:pPr>
            <a:r>
              <a:rPr lang="en-US" baseline="0" dirty="0"/>
              <a:t>The Standby </a:t>
            </a:r>
            <a:r>
              <a:rPr lang="en-US" baseline="0" dirty="0" smtClean="0"/>
              <a:t>Name Node </a:t>
            </a:r>
            <a:r>
              <a:rPr lang="en-US" baseline="0" dirty="0"/>
              <a:t>will </a:t>
            </a:r>
            <a:r>
              <a:rPr lang="en-US" baseline="0" dirty="0" smtClean="0"/>
              <a:t>take </a:t>
            </a:r>
            <a:r>
              <a:rPr lang="en-US" baseline="0" dirty="0"/>
              <a:t>over when </a:t>
            </a:r>
            <a:r>
              <a:rPr lang="en-US" baseline="0" dirty="0" smtClean="0"/>
              <a:t>the Active Name Node </a:t>
            </a:r>
            <a:r>
              <a:rPr lang="en-US" baseline="0" dirty="0"/>
              <a:t>is down.</a:t>
            </a:r>
          </a:p>
          <a:p>
            <a:pPr marL="171450" lvl="0" indent="-171450">
              <a:buFont typeface="Arial"/>
              <a:buChar char="•"/>
            </a:pPr>
            <a:r>
              <a:rPr lang="en-US" baseline="0" dirty="0"/>
              <a:t>The </a:t>
            </a:r>
            <a:r>
              <a:rPr lang="en-US" baseline="0" dirty="0" smtClean="0"/>
              <a:t>name nodes </a:t>
            </a:r>
            <a:r>
              <a:rPr lang="en-US" baseline="0" dirty="0"/>
              <a:t>must use highly available </a:t>
            </a:r>
            <a:r>
              <a:rPr lang="en-US" baseline="0" dirty="0" smtClean="0"/>
              <a:t>shared </a:t>
            </a:r>
            <a:r>
              <a:rPr lang="en-US" baseline="0" dirty="0"/>
              <a:t>storage to share the edit log. </a:t>
            </a:r>
            <a:endParaRPr lang="en-US" baseline="0" dirty="0" smtClean="0"/>
          </a:p>
          <a:p>
            <a:pPr marL="628650" lvl="1" indent="-171450">
              <a:buFont typeface="Arial"/>
              <a:buChar char="•"/>
            </a:pPr>
            <a:r>
              <a:rPr lang="en-US" baseline="0" dirty="0" smtClean="0"/>
              <a:t>When </a:t>
            </a:r>
            <a:r>
              <a:rPr lang="en-US" baseline="0" dirty="0"/>
              <a:t>a </a:t>
            </a:r>
            <a:r>
              <a:rPr lang="en-US" baseline="0" dirty="0" smtClean="0"/>
              <a:t>Standby Name Node </a:t>
            </a:r>
            <a:r>
              <a:rPr lang="en-US" baseline="0" dirty="0"/>
              <a:t>comes up, it reads the shared edit log to synchronize its state with the </a:t>
            </a:r>
            <a:r>
              <a:rPr lang="en-US" baseline="0" dirty="0" smtClean="0"/>
              <a:t>Active Name Node</a:t>
            </a:r>
            <a:r>
              <a:rPr lang="en-US" baseline="0" dirty="0"/>
              <a:t>. </a:t>
            </a:r>
            <a:endParaRPr lang="en-US" baseline="0" dirty="0" smtClean="0"/>
          </a:p>
          <a:p>
            <a:pPr marL="628650" lvl="1" indent="-171450">
              <a:buFont typeface="Arial"/>
              <a:buChar char="•"/>
            </a:pPr>
            <a:r>
              <a:rPr lang="en-US" baseline="0" dirty="0" smtClean="0"/>
              <a:t>The </a:t>
            </a:r>
            <a:r>
              <a:rPr lang="en-US" baseline="0" dirty="0"/>
              <a:t>Standby </a:t>
            </a:r>
            <a:r>
              <a:rPr lang="en-US" baseline="0" dirty="0" smtClean="0"/>
              <a:t>Name node </a:t>
            </a:r>
            <a:r>
              <a:rPr lang="en-US" baseline="0" dirty="0"/>
              <a:t>is </a:t>
            </a:r>
            <a:r>
              <a:rPr lang="en-US" baseline="0" dirty="0" smtClean="0"/>
              <a:t>then changed </a:t>
            </a:r>
            <a:r>
              <a:rPr lang="en-US" baseline="0" dirty="0"/>
              <a:t>to </a:t>
            </a:r>
            <a:r>
              <a:rPr lang="en-US" baseline="0" dirty="0" smtClean="0"/>
              <a:t>the Active Name Node</a:t>
            </a:r>
            <a:r>
              <a:rPr lang="en-US" baseline="0" dirty="0"/>
              <a:t>.</a:t>
            </a:r>
          </a:p>
          <a:p>
            <a:pPr marL="171450" indent="-171450">
              <a:buFont typeface="Arial"/>
              <a:buChar char="•"/>
            </a:pPr>
            <a:r>
              <a:rPr lang="en-US" baseline="0" dirty="0" smtClean="0"/>
              <a:t>Data nodes </a:t>
            </a:r>
            <a:r>
              <a:rPr lang="en-US" baseline="0" dirty="0"/>
              <a:t>must send block reports to both </a:t>
            </a:r>
            <a:r>
              <a:rPr lang="en-US" baseline="0" dirty="0" smtClean="0"/>
              <a:t>name nodes </a:t>
            </a:r>
            <a:r>
              <a:rPr lang="en-US" baseline="0" dirty="0"/>
              <a:t>because the block mappings are stored in a </a:t>
            </a:r>
            <a:r>
              <a:rPr lang="en-US" baseline="0" dirty="0" smtClean="0"/>
              <a:t>name node’s </a:t>
            </a:r>
            <a:r>
              <a:rPr lang="en-US" baseline="0" dirty="0"/>
              <a:t>memory.</a:t>
            </a:r>
          </a:p>
          <a:p>
            <a:pPr marL="171450" indent="-171450">
              <a:buFont typeface="Arial"/>
              <a:buChar char="•"/>
            </a:pPr>
            <a:endParaRPr lang="en-US" baseline="0" dirty="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Because there are three copies for each block, if </a:t>
            </a:r>
            <a:r>
              <a:rPr lang="en-US" baseline="0" dirty="0"/>
              <a:t>the </a:t>
            </a:r>
            <a:r>
              <a:rPr lang="en-US" baseline="0" dirty="0" smtClean="0"/>
              <a:t>data node </a:t>
            </a:r>
            <a:r>
              <a:rPr lang="en-US" baseline="0" dirty="0"/>
              <a:t>fails during operation, </a:t>
            </a:r>
            <a:r>
              <a:rPr lang="en-US" baseline="0" dirty="0" smtClean="0"/>
              <a:t>the </a:t>
            </a:r>
            <a:r>
              <a:rPr lang="en-US" baseline="0" dirty="0"/>
              <a:t>next block in the list </a:t>
            </a:r>
            <a:r>
              <a:rPr lang="en-US" baseline="0" dirty="0" smtClean="0"/>
              <a:t>will be </a:t>
            </a:r>
            <a:r>
              <a:rPr lang="en-US" baseline="0" dirty="0"/>
              <a:t>read</a:t>
            </a:r>
            <a:r>
              <a:rPr lang="en-US" baseline="0" dirty="0" smtClean="0"/>
              <a:t>.</a:t>
            </a:r>
            <a:endParaRPr lang="en-US" baseline="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The  </a:t>
            </a:r>
            <a:r>
              <a:rPr lang="en-US" baseline="0" dirty="0"/>
              <a:t>list of </a:t>
            </a:r>
            <a:r>
              <a:rPr lang="en-US" baseline="0" dirty="0" smtClean="0"/>
              <a:t>data nodes </a:t>
            </a:r>
            <a:r>
              <a:rPr lang="en-US" baseline="0" dirty="0"/>
              <a:t>forms a pipeline, so there are three nodes in the pipeline. (We assume the replication number is 3)</a:t>
            </a:r>
          </a:p>
          <a:p>
            <a:pPr marL="171450" indent="-171450">
              <a:buFont typeface="Arial"/>
              <a:buChar char="•"/>
            </a:pPr>
            <a:r>
              <a:rPr lang="en-US" dirty="0"/>
              <a:t>If</a:t>
            </a:r>
            <a:r>
              <a:rPr lang="en-US" baseline="0" dirty="0"/>
              <a:t> any </a:t>
            </a:r>
            <a:r>
              <a:rPr lang="en-US" baseline="0" dirty="0" smtClean="0"/>
              <a:t>data node </a:t>
            </a:r>
            <a:r>
              <a:rPr lang="en-US" baseline="0" dirty="0"/>
              <a:t>fails while data is being written to </a:t>
            </a:r>
            <a:r>
              <a:rPr lang="en-US" baseline="0" dirty="0" smtClean="0"/>
              <a:t>it: </a:t>
            </a:r>
          </a:p>
          <a:p>
            <a:pPr marL="628650" lvl="1" indent="-171450">
              <a:buFont typeface="Arial"/>
              <a:buChar char="•"/>
            </a:pPr>
            <a:r>
              <a:rPr lang="en-US" baseline="0" dirty="0" smtClean="0"/>
              <a:t>The </a:t>
            </a:r>
            <a:r>
              <a:rPr lang="en-US" baseline="0" dirty="0"/>
              <a:t>current block on the good </a:t>
            </a:r>
            <a:r>
              <a:rPr lang="en-US" baseline="0" dirty="0" smtClean="0"/>
              <a:t>data nodes </a:t>
            </a:r>
            <a:r>
              <a:rPr lang="en-US" baseline="0" dirty="0"/>
              <a:t>is given a new </a:t>
            </a:r>
            <a:r>
              <a:rPr lang="en-US" baseline="0" dirty="0" smtClean="0"/>
              <a:t>identity</a:t>
            </a:r>
          </a:p>
          <a:p>
            <a:pPr marL="628650" lvl="1" indent="-171450">
              <a:buFont typeface="Arial"/>
              <a:buChar char="•"/>
            </a:pPr>
            <a:r>
              <a:rPr lang="en-US" baseline="0" dirty="0" smtClean="0"/>
              <a:t>The </a:t>
            </a:r>
            <a:r>
              <a:rPr lang="en-US" baseline="0" dirty="0"/>
              <a:t>block on the failed </a:t>
            </a:r>
            <a:r>
              <a:rPr lang="en-US" baseline="0" dirty="0" smtClean="0"/>
              <a:t>data node </a:t>
            </a:r>
            <a:r>
              <a:rPr lang="en-US" baseline="0" dirty="0"/>
              <a:t>will be deleted in pipeline</a:t>
            </a:r>
            <a:r>
              <a:rPr lang="en-US" baseline="0" dirty="0" smtClean="0"/>
              <a:t>.</a:t>
            </a:r>
          </a:p>
          <a:p>
            <a:pPr marL="628650" lvl="1" indent="-171450">
              <a:buFont typeface="Arial"/>
              <a:buChar char="•"/>
            </a:pPr>
            <a:r>
              <a:rPr lang="en-US" baseline="0" dirty="0" smtClean="0"/>
              <a:t>A </a:t>
            </a:r>
            <a:r>
              <a:rPr lang="en-US" baseline="0" dirty="0"/>
              <a:t>new pipeline is constructed from the good </a:t>
            </a:r>
            <a:r>
              <a:rPr lang="en-US" baseline="0" dirty="0" smtClean="0"/>
              <a:t>data node</a:t>
            </a:r>
            <a:r>
              <a:rPr lang="en-US" baseline="0" dirty="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Execute permission of file is ignored in HDFS.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Similar to POSIX model like Unix and Linux</a:t>
            </a:r>
            <a:r>
              <a:rPr lang="is-IS" altLang="ko-KR" dirty="0" smtClean="0"/>
              <a:t>…</a:t>
            </a:r>
            <a:endParaRPr lang="en-US" altLang="ko-KR" dirty="0" smtClean="0"/>
          </a:p>
          <a:p>
            <a:pPr marL="171450" indent="-171450">
              <a:buFont typeface="Arial"/>
              <a:buChar char="•"/>
            </a:pPr>
            <a:r>
              <a:rPr lang="en-US" dirty="0" smtClean="0"/>
              <a:t>Each </a:t>
            </a:r>
            <a:r>
              <a:rPr lang="en-US" dirty="0"/>
              <a:t>file and directory has an owner,</a:t>
            </a:r>
            <a:r>
              <a:rPr lang="en-US" baseline="0" dirty="0"/>
              <a:t> a group, and a mode. </a:t>
            </a:r>
            <a:endParaRPr lang="en-US" baseline="0" dirty="0" smtClean="0"/>
          </a:p>
          <a:p>
            <a:pPr marL="171450" indent="-171450">
              <a:buFont typeface="Arial"/>
              <a:buChar char="•"/>
            </a:pPr>
            <a:r>
              <a:rPr lang="en-US" baseline="0" dirty="0" smtClean="0"/>
              <a:t>The </a:t>
            </a:r>
            <a:r>
              <a:rPr lang="en-US" baseline="0" dirty="0"/>
              <a:t>mode is </a:t>
            </a:r>
            <a:r>
              <a:rPr lang="en-US" baseline="0" dirty="0" smtClean="0"/>
              <a:t>made </a:t>
            </a:r>
            <a:r>
              <a:rPr lang="en-US" baseline="0" dirty="0"/>
              <a:t>up </a:t>
            </a:r>
            <a:r>
              <a:rPr lang="en-US" baseline="0" dirty="0" smtClean="0"/>
              <a:t>of:</a:t>
            </a:r>
          </a:p>
          <a:p>
            <a:pPr marL="628650" lvl="1" indent="-171450">
              <a:buFont typeface="Arial"/>
              <a:buChar char="•"/>
            </a:pPr>
            <a:r>
              <a:rPr lang="en-US" baseline="0" dirty="0" smtClean="0"/>
              <a:t>Permissions </a:t>
            </a:r>
            <a:r>
              <a:rPr lang="en-US" baseline="0" dirty="0"/>
              <a:t>for the user who is the </a:t>
            </a:r>
            <a:r>
              <a:rPr lang="en-US" baseline="0" dirty="0" smtClean="0"/>
              <a:t>owner</a:t>
            </a:r>
          </a:p>
          <a:p>
            <a:pPr marL="628650" lvl="1" indent="-171450">
              <a:buFont typeface="Arial"/>
              <a:buChar char="•"/>
            </a:pPr>
            <a:r>
              <a:rPr lang="en-US" baseline="0" dirty="0" smtClean="0"/>
              <a:t>Permissions </a:t>
            </a:r>
            <a:r>
              <a:rPr lang="en-US" baseline="0" dirty="0"/>
              <a:t>for users who are members of the </a:t>
            </a:r>
            <a:r>
              <a:rPr lang="en-US" baseline="0" dirty="0" smtClean="0"/>
              <a:t>group</a:t>
            </a:r>
          </a:p>
          <a:p>
            <a:pPr marL="628650" lvl="1" indent="-171450">
              <a:buFont typeface="Arial"/>
              <a:buChar char="•"/>
            </a:pPr>
            <a:r>
              <a:rPr lang="en-US" baseline="0" dirty="0" smtClean="0"/>
              <a:t>Permission </a:t>
            </a:r>
            <a:r>
              <a:rPr lang="en-US" baseline="0" dirty="0"/>
              <a:t>for users who are neither the owner nor members of the </a:t>
            </a:r>
            <a:r>
              <a:rPr lang="en-US" baseline="0" dirty="0" smtClean="0"/>
              <a:t>group (other)</a:t>
            </a:r>
            <a:endParaRPr lang="en-US" baseline="0" dirty="0"/>
          </a:p>
          <a:p>
            <a:pPr marL="0" indent="0">
              <a:buFont typeface="Arial"/>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83934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792EC-8174-4020-A3B7-CC1E92DAEF84}" type="slidenum">
              <a:rPr lang="en-US" smtClean="0"/>
              <a:pPr/>
              <a:t>‹#›</a:t>
            </a:fld>
            <a:endParaRPr lang="en-US"/>
          </a:p>
        </p:txBody>
      </p:sp>
    </p:spTree>
    <p:extLst>
      <p:ext uri="{BB962C8B-B14F-4D97-AF65-F5344CB8AC3E}">
        <p14:creationId xmlns:p14="http://schemas.microsoft.com/office/powerpoint/2010/main" val="3350429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7817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23474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489720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589452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6267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11427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0027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664174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27585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17658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485978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188642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1363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9523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18117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118002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27093021"/>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76042867"/>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02747463"/>
      </p:ext>
    </p:extLst>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2316186"/>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865818003"/>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10444835"/>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98217413"/>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716966"/>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898079937"/>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15813102"/>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210483763"/>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3521164941"/>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97181707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867471623"/>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277748022"/>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14373339"/>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8142"/>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299816324"/>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65276"/>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713836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039198795"/>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6/22/16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4228766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77294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20" Type="http://schemas.openxmlformats.org/officeDocument/2006/relationships/slideLayout" Target="../slideLayouts/slideLayout58.xml"/><Relationship Id="rId21" Type="http://schemas.openxmlformats.org/officeDocument/2006/relationships/slideLayout" Target="../slideLayouts/slideLayout59.xml"/><Relationship Id="rId22" Type="http://schemas.openxmlformats.org/officeDocument/2006/relationships/slideLayout" Target="../slideLayouts/slideLayout60.xml"/><Relationship Id="rId23" Type="http://schemas.openxmlformats.org/officeDocument/2006/relationships/slideLayout" Target="../slideLayouts/slideLayout61.xml"/><Relationship Id="rId24" Type="http://schemas.openxmlformats.org/officeDocument/2006/relationships/theme" Target="../theme/theme3.xml"/><Relationship Id="rId10" Type="http://schemas.openxmlformats.org/officeDocument/2006/relationships/slideLayout" Target="../slideLayouts/slideLayout48.xml"/><Relationship Id="rId11" Type="http://schemas.openxmlformats.org/officeDocument/2006/relationships/slideLayout" Target="../slideLayouts/slideLayout49.xml"/><Relationship Id="rId12" Type="http://schemas.openxmlformats.org/officeDocument/2006/relationships/slideLayout" Target="../slideLayouts/slideLayout50.xml"/><Relationship Id="rId13" Type="http://schemas.openxmlformats.org/officeDocument/2006/relationships/slideLayout" Target="../slideLayouts/slideLayout51.xml"/><Relationship Id="rId14" Type="http://schemas.openxmlformats.org/officeDocument/2006/relationships/slideLayout" Target="../slideLayouts/slideLayout52.xml"/><Relationship Id="rId15" Type="http://schemas.openxmlformats.org/officeDocument/2006/relationships/slideLayout" Target="../slideLayouts/slideLayout53.xml"/><Relationship Id="rId16" Type="http://schemas.openxmlformats.org/officeDocument/2006/relationships/slideLayout" Target="../slideLayouts/slideLayout54.xml"/><Relationship Id="rId17" Type="http://schemas.openxmlformats.org/officeDocument/2006/relationships/slideLayout" Target="../slideLayouts/slideLayout55.xml"/><Relationship Id="rId18" Type="http://schemas.openxmlformats.org/officeDocument/2006/relationships/slideLayout" Target="../slideLayouts/slideLayout56.xml"/><Relationship Id="rId19" Type="http://schemas.openxmlformats.org/officeDocument/2006/relationships/slideLayout" Target="../slideLayouts/slideLayout57.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3" r:id="rId22"/>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489458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326412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smtClean="0"/>
              <a:t>4</a:t>
            </a:r>
            <a:r>
              <a:rPr lang="en-US" sz="4000" dirty="0" smtClean="0">
                <a:solidFill>
                  <a:srgbClr val="FFFF00"/>
                </a:solidFill>
              </a:rPr>
              <a:t>, </a:t>
            </a:r>
            <a:r>
              <a:rPr lang="en-US" sz="4000" dirty="0">
                <a:solidFill>
                  <a:srgbClr val="FFFF00"/>
                </a:solidFill>
              </a:rPr>
              <a:t>Lesson </a:t>
            </a:r>
            <a:r>
              <a:rPr lang="en-US" dirty="0" smtClean="0"/>
              <a:t>3</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Getting Started with </a:t>
            </a:r>
            <a:r>
              <a:rPr lang="en-US" dirty="0" err="1" smtClean="0">
                <a:latin typeface="Segoe UI" panose="020B0502040204020203" pitchFamily="34" charset="0"/>
                <a:cs typeface="Segoe UI" panose="020B0502040204020203" pitchFamily="34" charset="0"/>
              </a:rPr>
              <a:t>HDInsight</a:t>
            </a:r>
            <a:endParaRPr lang="en-US" sz="4000" dirty="0">
              <a:solidFill>
                <a:srgbClr val="FFFF00"/>
              </a:solidFill>
            </a:endParaRPr>
          </a:p>
        </p:txBody>
      </p:sp>
    </p:spTree>
    <p:extLst>
      <p:ext uri="{BB962C8B-B14F-4D97-AF65-F5344CB8AC3E}">
        <p14:creationId xmlns:p14="http://schemas.microsoft.com/office/powerpoint/2010/main" val="9767887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26" y="369732"/>
            <a:ext cx="11151917" cy="620683"/>
          </a:xfrm>
        </p:spPr>
        <p:txBody>
          <a:bodyPr/>
          <a:lstStyle/>
          <a:p>
            <a:r>
              <a:rPr lang="en-US" sz="4400" dirty="0">
                <a:solidFill>
                  <a:srgbClr val="000000"/>
                </a:solidFill>
                <a:latin typeface="Segoe UI"/>
                <a:cs typeface="Segoe UI"/>
              </a:rPr>
              <a:t>Storing </a:t>
            </a:r>
            <a:r>
              <a:rPr lang="en-US" sz="4400" dirty="0" smtClean="0">
                <a:solidFill>
                  <a:srgbClr val="000000"/>
                </a:solidFill>
                <a:latin typeface="Segoe UI"/>
                <a:cs typeface="Segoe UI"/>
              </a:rPr>
              <a:t>Data </a:t>
            </a:r>
            <a:r>
              <a:rPr lang="en-US" sz="4400" dirty="0">
                <a:solidFill>
                  <a:srgbClr val="000000"/>
                </a:solidFill>
                <a:latin typeface="Segoe UI"/>
                <a:cs typeface="Segoe UI"/>
              </a:rPr>
              <a:t>with </a:t>
            </a:r>
            <a:r>
              <a:rPr lang="en-US" sz="4400" dirty="0" err="1">
                <a:solidFill>
                  <a:srgbClr val="000000"/>
                </a:solidFill>
                <a:latin typeface="Segoe UI"/>
                <a:cs typeface="Segoe UI"/>
              </a:rPr>
              <a:t>HDInsight</a:t>
            </a:r>
            <a:endParaRPr lang="en-US" sz="4400" dirty="0">
              <a:solidFill>
                <a:srgbClr val="000000"/>
              </a:solidFill>
              <a:latin typeface="Segoe UI"/>
              <a:cs typeface="Segoe UI"/>
            </a:endParaRPr>
          </a:p>
        </p:txBody>
      </p:sp>
      <p:grpSp>
        <p:nvGrpSpPr>
          <p:cNvPr id="3" name="Group 2"/>
          <p:cNvGrpSpPr/>
          <p:nvPr/>
        </p:nvGrpSpPr>
        <p:grpSpPr>
          <a:xfrm>
            <a:off x="1293091" y="1037079"/>
            <a:ext cx="9467273" cy="5703113"/>
            <a:chOff x="1293091" y="1037079"/>
            <a:chExt cx="9467273" cy="5703113"/>
          </a:xfrm>
        </p:grpSpPr>
        <p:sp>
          <p:nvSpPr>
            <p:cNvPr id="680" name="Rectangle 679"/>
            <p:cNvSpPr/>
            <p:nvPr/>
          </p:nvSpPr>
          <p:spPr>
            <a:xfrm>
              <a:off x="1293091" y="1037079"/>
              <a:ext cx="9467273" cy="570311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828" name="Group 827"/>
            <p:cNvGrpSpPr/>
            <p:nvPr/>
          </p:nvGrpSpPr>
          <p:grpSpPr>
            <a:xfrm>
              <a:off x="1530099" y="1305026"/>
              <a:ext cx="2257274" cy="2481883"/>
              <a:chOff x="1530099" y="2251754"/>
              <a:chExt cx="1539605" cy="1949017"/>
            </a:xfrm>
          </p:grpSpPr>
          <p:sp>
            <p:nvSpPr>
              <p:cNvPr id="758" name="Rectangle 757"/>
              <p:cNvSpPr/>
              <p:nvPr/>
            </p:nvSpPr>
            <p:spPr>
              <a:xfrm>
                <a:off x="1530099" y="2251754"/>
                <a:ext cx="1539605" cy="1949017"/>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59" name="TextBox 758"/>
              <p:cNvSpPr txBox="1"/>
              <p:nvPr/>
            </p:nvSpPr>
            <p:spPr>
              <a:xfrm>
                <a:off x="1626044" y="2278026"/>
                <a:ext cx="1010970" cy="31420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rPr>
                  <a:t>Head Node</a:t>
                </a:r>
                <a:endParaRPr kumimoji="0" lang="en-US" sz="2000" b="0" i="0" u="none" strike="noStrike" kern="0" cap="none" spc="0" normalizeH="0" baseline="0" noProof="0" dirty="0">
                  <a:ln>
                    <a:noFill/>
                  </a:ln>
                  <a:solidFill>
                    <a:srgbClr val="FFFFFF"/>
                  </a:solidFill>
                  <a:effectLst/>
                  <a:uLnTx/>
                  <a:uFillTx/>
                </a:endParaRPr>
              </a:p>
            </p:txBody>
          </p:sp>
          <p:sp>
            <p:nvSpPr>
              <p:cNvPr id="760" name="Flowchart: Magnetic Disk 26"/>
              <p:cNvSpPr>
                <a:spLocks/>
              </p:cNvSpPr>
              <p:nvPr/>
            </p:nvSpPr>
            <p:spPr>
              <a:xfrm>
                <a:off x="1563865" y="3309039"/>
                <a:ext cx="624502" cy="585100"/>
              </a:xfrm>
              <a:prstGeom prst="flowChartMagneticDisk">
                <a:avLst/>
              </a:prstGeom>
              <a:solidFill>
                <a:srgbClr val="D9D9D9"/>
              </a:solidFill>
              <a:ln w="38100" cap="flat" cmpd="sng" algn="ctr">
                <a:solidFill>
                  <a:srgbClr val="7671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egoe UI"/>
                    <a:ea typeface="+mn-ea"/>
                    <a:cs typeface="+mn-cs"/>
                  </a:rPr>
                  <a:t>DFS</a:t>
                </a: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761" name="Rectangle 760"/>
              <p:cNvSpPr/>
              <p:nvPr/>
            </p:nvSpPr>
            <p:spPr>
              <a:xfrm>
                <a:off x="1676958" y="2625378"/>
                <a:ext cx="1243493" cy="376510"/>
              </a:xfrm>
              <a:prstGeom prst="rect">
                <a:avLst/>
              </a:prstGeom>
              <a:solidFill>
                <a:srgbClr val="00206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HDFS API</a:t>
                </a:r>
                <a:endParaRPr kumimoji="0" lang="en-US" b="0" i="0" u="none" strike="noStrike" kern="0" cap="none" spc="0" normalizeH="0" baseline="0" noProof="0" dirty="0">
                  <a:ln>
                    <a:noFill/>
                  </a:ln>
                  <a:solidFill>
                    <a:sysClr val="window" lastClr="FFFFFF"/>
                  </a:solidFill>
                  <a:effectLst/>
                  <a:uLnTx/>
                  <a:uFillTx/>
                  <a:latin typeface="Segoe UI"/>
                  <a:ea typeface="+mn-ea"/>
                  <a:cs typeface="+mn-cs"/>
                </a:endParaRPr>
              </a:p>
            </p:txBody>
          </p:sp>
          <p:cxnSp>
            <p:nvCxnSpPr>
              <p:cNvPr id="762" name="Straight Arrow Connector 761"/>
              <p:cNvCxnSpPr>
                <a:endCxn id="760" idx="1"/>
              </p:cNvCxnSpPr>
              <p:nvPr/>
            </p:nvCxnSpPr>
            <p:spPr>
              <a:xfrm>
                <a:off x="1838871" y="3029402"/>
                <a:ext cx="0" cy="279637"/>
              </a:xfrm>
              <a:prstGeom prst="straightConnector1">
                <a:avLst/>
              </a:prstGeom>
              <a:noFill/>
              <a:ln w="38100" cap="flat" cmpd="sng" algn="ctr">
                <a:solidFill>
                  <a:srgbClr val="FFFFFF"/>
                </a:solidFill>
                <a:prstDash val="solid"/>
                <a:miter lim="800000"/>
                <a:headEnd type="none" w="med" len="med"/>
                <a:tailEnd type="triangle"/>
              </a:ln>
              <a:effectLst/>
            </p:spPr>
          </p:cxnSp>
          <p:cxnSp>
            <p:nvCxnSpPr>
              <p:cNvPr id="763" name="Straight Arrow Connector 762"/>
              <p:cNvCxnSpPr/>
              <p:nvPr/>
            </p:nvCxnSpPr>
            <p:spPr>
              <a:xfrm>
                <a:off x="2696008" y="3010072"/>
                <a:ext cx="2731" cy="298967"/>
              </a:xfrm>
              <a:prstGeom prst="straightConnector1">
                <a:avLst/>
              </a:prstGeom>
              <a:noFill/>
              <a:ln w="38100" cap="flat" cmpd="sng" algn="ctr">
                <a:solidFill>
                  <a:srgbClr val="FFFFFF"/>
                </a:solidFill>
                <a:prstDash val="solid"/>
                <a:miter lim="800000"/>
                <a:headEnd type="none" w="med" len="med"/>
                <a:tailEnd type="triangle"/>
              </a:ln>
              <a:effectLst/>
            </p:spPr>
          </p:cxnSp>
          <p:sp>
            <p:nvSpPr>
              <p:cNvPr id="764" name="Rectangle 763"/>
              <p:cNvSpPr/>
              <p:nvPr/>
            </p:nvSpPr>
            <p:spPr>
              <a:xfrm>
                <a:off x="2241277" y="3332085"/>
                <a:ext cx="806766" cy="272416"/>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WASB(S</a:t>
                </a:r>
                <a:r>
                  <a:rPr kumimoji="0" lang="en-US" b="0" i="0" u="none" strike="noStrike" kern="0" cap="none" spc="0" normalizeH="0" baseline="0" noProof="0" dirty="0">
                    <a:ln>
                      <a:noFill/>
                    </a:ln>
                    <a:solidFill>
                      <a:sysClr val="window" lastClr="FFFFFF"/>
                    </a:solidFill>
                    <a:effectLst/>
                    <a:uLnTx/>
                    <a:uFillTx/>
                    <a:latin typeface="Segoe UI"/>
                    <a:ea typeface="+mn-ea"/>
                    <a:cs typeface="+mn-cs"/>
                  </a:rPr>
                  <a:t>)</a:t>
                </a:r>
              </a:p>
            </p:txBody>
          </p:sp>
        </p:grpSp>
        <p:grpSp>
          <p:nvGrpSpPr>
            <p:cNvPr id="829" name="Group 828"/>
            <p:cNvGrpSpPr/>
            <p:nvPr/>
          </p:nvGrpSpPr>
          <p:grpSpPr>
            <a:xfrm>
              <a:off x="1531689" y="4047648"/>
              <a:ext cx="2258568" cy="2487168"/>
              <a:chOff x="1531690" y="4394012"/>
              <a:chExt cx="1539605" cy="1949017"/>
            </a:xfrm>
          </p:grpSpPr>
          <p:sp>
            <p:nvSpPr>
              <p:cNvPr id="751" name="Rectangle 750"/>
              <p:cNvSpPr/>
              <p:nvPr/>
            </p:nvSpPr>
            <p:spPr>
              <a:xfrm>
                <a:off x="1531690" y="4394012"/>
                <a:ext cx="1539605" cy="1949017"/>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52" name="TextBox 751"/>
              <p:cNvSpPr txBox="1"/>
              <p:nvPr/>
            </p:nvSpPr>
            <p:spPr>
              <a:xfrm>
                <a:off x="1537391" y="4402234"/>
                <a:ext cx="1244201" cy="2894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W</a:t>
                </a:r>
                <a:r>
                  <a:rPr kumimoji="0" lang="en-US" b="0" i="0" u="none" strike="noStrike" kern="0" cap="none" spc="0" normalizeH="0" baseline="0" noProof="0" dirty="0" smtClean="0">
                    <a:ln>
                      <a:noFill/>
                    </a:ln>
                    <a:solidFill>
                      <a:srgbClr val="FFFFFF"/>
                    </a:solidFill>
                    <a:effectLst/>
                    <a:uLnTx/>
                    <a:uFillTx/>
                  </a:rPr>
                  <a:t>orker Node</a:t>
                </a:r>
                <a:endParaRPr kumimoji="0" lang="en-US" b="0" i="0" u="none" strike="noStrike" kern="0" cap="none" spc="0" normalizeH="0" baseline="0" noProof="0" dirty="0">
                  <a:ln>
                    <a:noFill/>
                  </a:ln>
                  <a:solidFill>
                    <a:srgbClr val="FFFFFF"/>
                  </a:solidFill>
                  <a:effectLst/>
                  <a:uLnTx/>
                  <a:uFillTx/>
                </a:endParaRPr>
              </a:p>
            </p:txBody>
          </p:sp>
          <p:sp>
            <p:nvSpPr>
              <p:cNvPr id="753" name="Flowchart: Magnetic Disk 26"/>
              <p:cNvSpPr>
                <a:spLocks/>
              </p:cNvSpPr>
              <p:nvPr/>
            </p:nvSpPr>
            <p:spPr>
              <a:xfrm>
                <a:off x="1569322" y="5451297"/>
                <a:ext cx="615378" cy="585100"/>
              </a:xfrm>
              <a:prstGeom prst="flowChartMagneticDisk">
                <a:avLst/>
              </a:prstGeom>
              <a:solidFill>
                <a:srgbClr val="D9D9D9"/>
              </a:solidFill>
              <a:ln w="38100" cap="flat" cmpd="sng" algn="ctr">
                <a:solidFill>
                  <a:srgbClr val="7671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egoe UI"/>
                    <a:ea typeface="+mn-ea"/>
                    <a:cs typeface="+mn-cs"/>
                  </a:rPr>
                  <a:t>DFS</a:t>
                </a: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754" name="Rectangle 753"/>
              <p:cNvSpPr/>
              <p:nvPr/>
            </p:nvSpPr>
            <p:spPr>
              <a:xfrm>
                <a:off x="1678549" y="4767636"/>
                <a:ext cx="1243493" cy="376510"/>
              </a:xfrm>
              <a:prstGeom prst="rect">
                <a:avLst/>
              </a:prstGeom>
              <a:solidFill>
                <a:srgbClr val="00206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HDFS API</a:t>
                </a:r>
                <a:endParaRPr kumimoji="0" lang="en-US" b="0" i="0" u="none" strike="noStrike" kern="0" cap="none" spc="0" normalizeH="0" baseline="0" noProof="0" dirty="0">
                  <a:ln>
                    <a:noFill/>
                  </a:ln>
                  <a:solidFill>
                    <a:sysClr val="window" lastClr="FFFFFF"/>
                  </a:solidFill>
                  <a:effectLst/>
                  <a:uLnTx/>
                  <a:uFillTx/>
                  <a:latin typeface="Segoe UI"/>
                  <a:ea typeface="+mn-ea"/>
                  <a:cs typeface="+mn-cs"/>
                </a:endParaRPr>
              </a:p>
            </p:txBody>
          </p:sp>
          <p:cxnSp>
            <p:nvCxnSpPr>
              <p:cNvPr id="755" name="Straight Arrow Connector 754"/>
              <p:cNvCxnSpPr>
                <a:endCxn id="753" idx="1"/>
              </p:cNvCxnSpPr>
              <p:nvPr/>
            </p:nvCxnSpPr>
            <p:spPr>
              <a:xfrm flipH="1">
                <a:off x="1877011" y="5149344"/>
                <a:ext cx="2102" cy="301953"/>
              </a:xfrm>
              <a:prstGeom prst="straightConnector1">
                <a:avLst/>
              </a:prstGeom>
              <a:noFill/>
              <a:ln w="38100" cap="flat" cmpd="sng" algn="ctr">
                <a:solidFill>
                  <a:srgbClr val="FFFFFF"/>
                </a:solidFill>
                <a:prstDash val="solid"/>
                <a:miter lim="800000"/>
                <a:headEnd type="none" w="med" len="med"/>
                <a:tailEnd type="triangle"/>
              </a:ln>
              <a:effectLst/>
            </p:spPr>
          </p:cxnSp>
          <p:cxnSp>
            <p:nvCxnSpPr>
              <p:cNvPr id="756" name="Straight Arrow Connector 755"/>
              <p:cNvCxnSpPr/>
              <p:nvPr/>
            </p:nvCxnSpPr>
            <p:spPr>
              <a:xfrm>
                <a:off x="2697599" y="5152330"/>
                <a:ext cx="2731" cy="298967"/>
              </a:xfrm>
              <a:prstGeom prst="straightConnector1">
                <a:avLst/>
              </a:prstGeom>
              <a:noFill/>
              <a:ln w="38100" cap="flat" cmpd="sng" algn="ctr">
                <a:solidFill>
                  <a:srgbClr val="FFFFFF"/>
                </a:solidFill>
                <a:prstDash val="solid"/>
                <a:miter lim="800000"/>
                <a:headEnd type="none" w="med" len="med"/>
                <a:tailEnd type="triangle"/>
              </a:ln>
              <a:effectLst/>
            </p:spPr>
          </p:cxnSp>
          <p:sp>
            <p:nvSpPr>
              <p:cNvPr id="757" name="Rectangle 756"/>
              <p:cNvSpPr/>
              <p:nvPr/>
            </p:nvSpPr>
            <p:spPr>
              <a:xfrm>
                <a:off x="2231307" y="5488196"/>
                <a:ext cx="806767" cy="272416"/>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WASB(S</a:t>
                </a:r>
                <a:r>
                  <a:rPr kumimoji="0" lang="en-US" b="0" i="0" u="none" strike="noStrike" kern="0" cap="none" spc="0" normalizeH="0" baseline="0" noProof="0" dirty="0">
                    <a:ln>
                      <a:noFill/>
                    </a:ln>
                    <a:solidFill>
                      <a:sysClr val="window" lastClr="FFFFFF"/>
                    </a:solidFill>
                    <a:effectLst/>
                    <a:uLnTx/>
                    <a:uFillTx/>
                    <a:latin typeface="Segoe UI"/>
                    <a:ea typeface="+mn-ea"/>
                    <a:cs typeface="+mn-cs"/>
                  </a:rPr>
                  <a:t>)</a:t>
                </a:r>
              </a:p>
            </p:txBody>
          </p:sp>
        </p:grpSp>
        <p:cxnSp>
          <p:nvCxnSpPr>
            <p:cNvPr id="683" name="Straight Arrow Connector 31"/>
            <p:cNvCxnSpPr>
              <a:stCxn id="764" idx="3"/>
              <a:endCxn id="728" idx="1"/>
            </p:cNvCxnSpPr>
            <p:nvPr/>
          </p:nvCxnSpPr>
          <p:spPr>
            <a:xfrm>
              <a:off x="3755615" y="2854170"/>
              <a:ext cx="798767" cy="980618"/>
            </a:xfrm>
            <a:prstGeom prst="bentConnector3">
              <a:avLst>
                <a:gd name="adj1" fmla="val 30476"/>
              </a:avLst>
            </a:prstGeom>
            <a:noFill/>
            <a:ln w="38100" cap="flat" cmpd="sng" algn="ctr">
              <a:solidFill>
                <a:srgbClr val="000000"/>
              </a:solidFill>
              <a:prstDash val="solid"/>
              <a:miter lim="800000"/>
              <a:headEnd type="none" w="med" len="med"/>
              <a:tailEnd type="triangle"/>
            </a:ln>
            <a:effectLst/>
          </p:spPr>
        </p:cxnSp>
        <p:cxnSp>
          <p:nvCxnSpPr>
            <p:cNvPr id="684" name="Straight Arrow Connector 36"/>
            <p:cNvCxnSpPr>
              <a:stCxn id="757" idx="3"/>
              <a:endCxn id="728" idx="1"/>
            </p:cNvCxnSpPr>
            <p:nvPr/>
          </p:nvCxnSpPr>
          <p:spPr>
            <a:xfrm flipV="1">
              <a:off x="3741522" y="3834788"/>
              <a:ext cx="812860" cy="1782981"/>
            </a:xfrm>
            <a:prstGeom prst="bentConnector3">
              <a:avLst>
                <a:gd name="adj1" fmla="val 33555"/>
              </a:avLst>
            </a:prstGeom>
            <a:noFill/>
            <a:ln w="38100" cap="flat" cmpd="sng" algn="ctr">
              <a:solidFill>
                <a:sysClr val="windowText" lastClr="000000"/>
              </a:solidFill>
              <a:prstDash val="solid"/>
              <a:miter lim="800000"/>
              <a:headEnd type="none" w="med" len="med"/>
              <a:tailEnd type="triangle"/>
            </a:ln>
            <a:effectLst/>
          </p:spPr>
        </p:cxnSp>
        <p:cxnSp>
          <p:nvCxnSpPr>
            <p:cNvPr id="685" name="Straight Arrow Connector 36"/>
            <p:cNvCxnSpPr>
              <a:stCxn id="769" idx="1"/>
              <a:endCxn id="793" idx="1"/>
            </p:cNvCxnSpPr>
            <p:nvPr/>
          </p:nvCxnSpPr>
          <p:spPr>
            <a:xfrm rot="10800000" flipH="1">
              <a:off x="4545146" y="2024462"/>
              <a:ext cx="23089" cy="3694545"/>
            </a:xfrm>
            <a:prstGeom prst="bentConnector3">
              <a:avLst>
                <a:gd name="adj1" fmla="val -1390112"/>
              </a:avLst>
            </a:prstGeom>
            <a:noFill/>
            <a:ln w="38100" cap="flat" cmpd="sng" algn="ctr">
              <a:solidFill>
                <a:sysClr val="windowText" lastClr="000000"/>
              </a:solidFill>
              <a:prstDash val="solid"/>
              <a:miter lim="800000"/>
              <a:headEnd type="triangle" w="med" len="med"/>
              <a:tailEnd type="triangle"/>
            </a:ln>
            <a:effectLst/>
          </p:spPr>
        </p:cxnSp>
        <p:grpSp>
          <p:nvGrpSpPr>
            <p:cNvPr id="20" name="Group 19"/>
            <p:cNvGrpSpPr/>
            <p:nvPr/>
          </p:nvGrpSpPr>
          <p:grpSpPr>
            <a:xfrm>
              <a:off x="4453507" y="2985566"/>
              <a:ext cx="5776331" cy="1698443"/>
              <a:chOff x="2398416" y="3031748"/>
              <a:chExt cx="5776331" cy="1698443"/>
            </a:xfrm>
          </p:grpSpPr>
          <p:sp>
            <p:nvSpPr>
              <p:cNvPr id="728" name="Rectangle 727"/>
              <p:cNvSpPr/>
              <p:nvPr/>
            </p:nvSpPr>
            <p:spPr>
              <a:xfrm>
                <a:off x="2499291" y="3031748"/>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29" name="Group 728"/>
              <p:cNvGrpSpPr/>
              <p:nvPr/>
            </p:nvGrpSpPr>
            <p:grpSpPr>
              <a:xfrm>
                <a:off x="2398416" y="3277825"/>
                <a:ext cx="1839716" cy="1384693"/>
                <a:chOff x="354195" y="2839567"/>
                <a:chExt cx="3156706" cy="2979760"/>
              </a:xfrm>
            </p:grpSpPr>
            <p:sp>
              <p:nvSpPr>
                <p:cNvPr id="749" name="Rectangle 748"/>
                <p:cNvSpPr/>
                <p:nvPr/>
              </p:nvSpPr>
              <p:spPr>
                <a:xfrm>
                  <a:off x="1518547" y="2839567"/>
                  <a:ext cx="824011" cy="979889"/>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750" name="TextBox 749"/>
                <p:cNvSpPr txBox="1"/>
                <p:nvPr/>
              </p:nvSpPr>
              <p:spPr>
                <a:xfrm>
                  <a:off x="354195" y="3832387"/>
                  <a:ext cx="3156706" cy="19869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(linked storage)</a:t>
                  </a:r>
                  <a:endParaRPr kumimoji="0" lang="en-US" b="0" i="0" u="none" strike="noStrike" kern="0" cap="none" spc="0" normalizeH="0" baseline="0" noProof="0" dirty="0">
                    <a:ln>
                      <a:noFill/>
                    </a:ln>
                    <a:solidFill>
                      <a:sysClr val="window" lastClr="FFFFFF"/>
                    </a:solidFill>
                    <a:effectLst/>
                    <a:uLnTx/>
                    <a:uFillTx/>
                  </a:endParaRPr>
                </a:p>
              </p:txBody>
            </p:sp>
          </p:grpSp>
          <p:grpSp>
            <p:nvGrpSpPr>
              <p:cNvPr id="730" name="Group 729"/>
              <p:cNvGrpSpPr>
                <a:grpSpLocks noChangeAspect="1"/>
              </p:cNvGrpSpPr>
              <p:nvPr/>
            </p:nvGrpSpPr>
            <p:grpSpPr>
              <a:xfrm>
                <a:off x="4317314" y="3519005"/>
                <a:ext cx="1007713" cy="710330"/>
                <a:chOff x="6009829" y="4417367"/>
                <a:chExt cx="1508982" cy="1063672"/>
              </a:xfrm>
            </p:grpSpPr>
            <p:sp>
              <p:nvSpPr>
                <p:cNvPr id="745" name="Right Triangle 744"/>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6" name="Rectangle 745"/>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7" name="Rectangle 746"/>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8" name="Rectangle 747"/>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31" name="Group 730"/>
              <p:cNvGrpSpPr>
                <a:grpSpLocks noChangeAspect="1"/>
              </p:cNvGrpSpPr>
              <p:nvPr/>
            </p:nvGrpSpPr>
            <p:grpSpPr>
              <a:xfrm>
                <a:off x="5547948" y="3518245"/>
                <a:ext cx="1009871" cy="711851"/>
                <a:chOff x="6009829" y="4417367"/>
                <a:chExt cx="1508982" cy="1063672"/>
              </a:xfrm>
            </p:grpSpPr>
            <p:sp>
              <p:nvSpPr>
                <p:cNvPr id="741" name="Right Triangle 740"/>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2" name="Rectangle 741"/>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3" name="Rectangle 742"/>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4" name="Rectangle 743"/>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32" name="Group 731"/>
              <p:cNvGrpSpPr>
                <a:grpSpLocks noChangeAspect="1"/>
              </p:cNvGrpSpPr>
              <p:nvPr/>
            </p:nvGrpSpPr>
            <p:grpSpPr>
              <a:xfrm>
                <a:off x="6962159" y="3517554"/>
                <a:ext cx="1011831" cy="713232"/>
                <a:chOff x="6009829" y="4417367"/>
                <a:chExt cx="1508982" cy="1063672"/>
              </a:xfrm>
            </p:grpSpPr>
            <p:sp>
              <p:nvSpPr>
                <p:cNvPr id="737" name="Right Triangle 736"/>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38" name="Rectangle 737"/>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39" name="Rectangle 738"/>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0" name="Rectangle 739"/>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33" name="TextBox 732"/>
              <p:cNvSpPr txBox="1"/>
              <p:nvPr/>
            </p:nvSpPr>
            <p:spPr>
              <a:xfrm>
                <a:off x="6559894" y="3637413"/>
                <a:ext cx="457048" cy="4062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rgbClr val="FFFFFF"/>
                    </a:solidFill>
                    <a:effectLst/>
                    <a:uLnTx/>
                    <a:uFillTx/>
                  </a:rPr>
                  <a:t>…</a:t>
                </a:r>
                <a:endParaRPr kumimoji="0" lang="en-US" sz="1800" b="0" i="0" u="none" strike="noStrike" kern="0" cap="none" spc="0" normalizeH="0" baseline="0" noProof="0" dirty="0">
                  <a:ln>
                    <a:noFill/>
                  </a:ln>
                  <a:solidFill>
                    <a:srgbClr val="FFFFFF"/>
                  </a:solidFill>
                  <a:effectLst/>
                  <a:uLnTx/>
                  <a:uFillTx/>
                </a:endParaRPr>
              </a:p>
            </p:txBody>
          </p:sp>
          <p:sp>
            <p:nvSpPr>
              <p:cNvPr id="735" name="TextBox 734"/>
              <p:cNvSpPr txBox="1"/>
              <p:nvPr/>
            </p:nvSpPr>
            <p:spPr>
              <a:xfrm>
                <a:off x="5460491" y="4253815"/>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p:txBody>
          </p:sp>
          <p:sp>
            <p:nvSpPr>
              <p:cNvPr id="736" name="TextBox 735"/>
              <p:cNvSpPr txBox="1"/>
              <p:nvPr/>
            </p:nvSpPr>
            <p:spPr>
              <a:xfrm>
                <a:off x="6796695" y="425601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n</a:t>
                </a:r>
              </a:p>
            </p:txBody>
          </p:sp>
          <p:sp>
            <p:nvSpPr>
              <p:cNvPr id="765" name="TextBox 764"/>
              <p:cNvSpPr txBox="1"/>
              <p:nvPr/>
            </p:nvSpPr>
            <p:spPr>
              <a:xfrm>
                <a:off x="4135073" y="426767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p:txBody>
          </p:sp>
        </p:grpSp>
        <p:sp>
          <p:nvSpPr>
            <p:cNvPr id="769" name="Rectangle 768"/>
            <p:cNvSpPr/>
            <p:nvPr/>
          </p:nvSpPr>
          <p:spPr>
            <a:xfrm>
              <a:off x="4545147" y="4869784"/>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90" name="Rectangle 789"/>
            <p:cNvSpPr/>
            <p:nvPr/>
          </p:nvSpPr>
          <p:spPr>
            <a:xfrm>
              <a:off x="5122852" y="5115861"/>
              <a:ext cx="480230" cy="455354"/>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791" name="TextBox 790"/>
            <p:cNvSpPr txBox="1"/>
            <p:nvPr/>
          </p:nvSpPr>
          <p:spPr>
            <a:xfrm>
              <a:off x="4380908" y="5486400"/>
              <a:ext cx="2096472" cy="9233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(unlinked storage)</a:t>
              </a:r>
              <a:endParaRPr kumimoji="0" lang="en-US" b="0" i="0" u="none" strike="noStrike" kern="0" cap="none" spc="0" normalizeH="0" baseline="0" noProof="0" dirty="0">
                <a:ln>
                  <a:noFill/>
                </a:ln>
                <a:solidFill>
                  <a:sysClr val="window" lastClr="FFFFFF"/>
                </a:solidFill>
                <a:effectLst/>
                <a:uLnTx/>
                <a:uFillTx/>
              </a:endParaRPr>
            </a:p>
          </p:txBody>
        </p:sp>
        <p:grpSp>
          <p:nvGrpSpPr>
            <p:cNvPr id="75" name="Group 74"/>
            <p:cNvGrpSpPr/>
            <p:nvPr/>
          </p:nvGrpSpPr>
          <p:grpSpPr>
            <a:xfrm>
              <a:off x="6801897" y="5149603"/>
              <a:ext cx="1007713" cy="710330"/>
              <a:chOff x="4931533" y="5357041"/>
              <a:chExt cx="1007713" cy="710330"/>
            </a:xfrm>
          </p:grpSpPr>
          <p:sp>
            <p:nvSpPr>
              <p:cNvPr id="786" name="Right Triangle 785"/>
              <p:cNvSpPr/>
              <p:nvPr/>
            </p:nvSpPr>
            <p:spPr>
              <a:xfrm rot="10800000">
                <a:off x="4931534" y="6036836"/>
                <a:ext cx="30532" cy="30532"/>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7" name="Rectangle 786"/>
              <p:cNvSpPr/>
              <p:nvPr/>
            </p:nvSpPr>
            <p:spPr>
              <a:xfrm>
                <a:off x="4931533" y="5357041"/>
                <a:ext cx="289453" cy="482387"/>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8" name="Rectangle 787"/>
              <p:cNvSpPr/>
              <p:nvPr/>
            </p:nvSpPr>
            <p:spPr>
              <a:xfrm>
                <a:off x="4931534" y="5411564"/>
                <a:ext cx="983615" cy="62526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9" name="Rectangle 788"/>
              <p:cNvSpPr/>
              <p:nvPr/>
            </p:nvSpPr>
            <p:spPr>
              <a:xfrm>
                <a:off x="4962068" y="5434276"/>
                <a:ext cx="977178" cy="633095"/>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4" name="Group 73"/>
            <p:cNvGrpSpPr/>
            <p:nvPr/>
          </p:nvGrpSpPr>
          <p:grpSpPr>
            <a:xfrm>
              <a:off x="8632895" y="5148843"/>
              <a:ext cx="1009871" cy="711851"/>
              <a:chOff x="6162167" y="5356281"/>
              <a:chExt cx="1009871" cy="711851"/>
            </a:xfrm>
          </p:grpSpPr>
          <p:sp>
            <p:nvSpPr>
              <p:cNvPr id="782" name="Right Triangle 781"/>
              <p:cNvSpPr/>
              <p:nvPr/>
            </p:nvSpPr>
            <p:spPr>
              <a:xfrm rot="10800000">
                <a:off x="6162168" y="6037532"/>
                <a:ext cx="30597" cy="30597"/>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3" name="Rectangle 782"/>
              <p:cNvSpPr/>
              <p:nvPr/>
            </p:nvSpPr>
            <p:spPr>
              <a:xfrm>
                <a:off x="6162167" y="5356281"/>
                <a:ext cx="290073" cy="483420"/>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4" name="Rectangle 783"/>
              <p:cNvSpPr/>
              <p:nvPr/>
            </p:nvSpPr>
            <p:spPr>
              <a:xfrm>
                <a:off x="6162168" y="5410921"/>
                <a:ext cx="985721" cy="626608"/>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5" name="Rectangle 784"/>
              <p:cNvSpPr/>
              <p:nvPr/>
            </p:nvSpPr>
            <p:spPr>
              <a:xfrm>
                <a:off x="6192767" y="5433681"/>
                <a:ext cx="979271" cy="634451"/>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78" name="Right Triangle 777"/>
            <p:cNvSpPr/>
            <p:nvPr/>
          </p:nvSpPr>
          <p:spPr>
            <a:xfrm rot="10800000">
              <a:off x="10162561" y="5968889"/>
              <a:ext cx="30656" cy="30656"/>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94" name="TextBox 693"/>
            <p:cNvSpPr txBox="1"/>
            <p:nvPr/>
          </p:nvSpPr>
          <p:spPr>
            <a:xfrm>
              <a:off x="8156628" y="5859573"/>
              <a:ext cx="1955245"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(public </a:t>
              </a:r>
              <a:r>
                <a:rPr kumimoji="0" lang="en-US" b="0" i="0" u="none" strike="noStrike" kern="0" cap="none" spc="0" normalizeH="0" baseline="0" noProof="0" dirty="0" smtClean="0">
                  <a:ln>
                    <a:noFill/>
                  </a:ln>
                  <a:solidFill>
                    <a:srgbClr val="FFFFFF"/>
                  </a:solidFill>
                  <a:effectLst/>
                  <a:uLnTx/>
                  <a:uFillTx/>
                </a:rPr>
                <a:t>container)</a:t>
              </a:r>
              <a:endParaRPr kumimoji="0" lang="en-US" b="0" i="0" u="none" strike="noStrike" kern="0" cap="none" spc="0" normalizeH="0" baseline="0" noProof="0" dirty="0">
                <a:ln>
                  <a:noFill/>
                </a:ln>
                <a:solidFill>
                  <a:srgbClr val="FFFFFF"/>
                </a:solidFill>
                <a:effectLst/>
                <a:uLnTx/>
                <a:uFillTx/>
              </a:endParaRPr>
            </a:p>
          </p:txBody>
        </p:sp>
        <p:sp>
          <p:nvSpPr>
            <p:cNvPr id="693" name="TextBox 692"/>
            <p:cNvSpPr txBox="1"/>
            <p:nvPr/>
          </p:nvSpPr>
          <p:spPr>
            <a:xfrm>
              <a:off x="6522592" y="5866569"/>
              <a:ext cx="1442071"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(public blob)</a:t>
              </a:r>
            </a:p>
          </p:txBody>
        </p:sp>
        <p:grpSp>
          <p:nvGrpSpPr>
            <p:cNvPr id="823" name="Group 822"/>
            <p:cNvGrpSpPr/>
            <p:nvPr/>
          </p:nvGrpSpPr>
          <p:grpSpPr>
            <a:xfrm>
              <a:off x="4568236" y="1175239"/>
              <a:ext cx="5675456" cy="1698443"/>
              <a:chOff x="2490054" y="1221421"/>
              <a:chExt cx="5675456" cy="1698443"/>
            </a:xfrm>
          </p:grpSpPr>
          <p:sp>
            <p:nvSpPr>
              <p:cNvPr id="793" name="Rectangle 792"/>
              <p:cNvSpPr/>
              <p:nvPr/>
            </p:nvSpPr>
            <p:spPr>
              <a:xfrm>
                <a:off x="2490054" y="1221421"/>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94" name="Group 793"/>
              <p:cNvGrpSpPr/>
              <p:nvPr/>
            </p:nvGrpSpPr>
            <p:grpSpPr>
              <a:xfrm>
                <a:off x="2591761" y="1467498"/>
                <a:ext cx="1480731" cy="1384693"/>
                <a:chOff x="701799" y="2839567"/>
                <a:chExt cx="2540736" cy="2979760"/>
              </a:xfrm>
            </p:grpSpPr>
            <p:sp>
              <p:nvSpPr>
                <p:cNvPr id="814" name="Rectangle 813"/>
                <p:cNvSpPr/>
                <p:nvPr/>
              </p:nvSpPr>
              <p:spPr>
                <a:xfrm>
                  <a:off x="1518547" y="2839567"/>
                  <a:ext cx="824011" cy="979889"/>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815" name="TextBox 814"/>
                <p:cNvSpPr txBox="1"/>
                <p:nvPr/>
              </p:nvSpPr>
              <p:spPr>
                <a:xfrm>
                  <a:off x="701799" y="3832387"/>
                  <a:ext cx="2540736" cy="19869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(default)</a:t>
                  </a:r>
                  <a:endParaRPr kumimoji="0" lang="en-US" b="0" i="0" u="none" strike="noStrike" kern="0" cap="none" spc="0" normalizeH="0" baseline="0" noProof="0" dirty="0">
                    <a:ln>
                      <a:noFill/>
                    </a:ln>
                    <a:solidFill>
                      <a:sysClr val="window" lastClr="FFFFFF"/>
                    </a:solidFill>
                    <a:effectLst/>
                    <a:uLnTx/>
                    <a:uFillTx/>
                  </a:endParaRPr>
                </a:p>
              </p:txBody>
            </p:sp>
          </p:grpSp>
          <p:grpSp>
            <p:nvGrpSpPr>
              <p:cNvPr id="795" name="Group 794"/>
              <p:cNvGrpSpPr>
                <a:grpSpLocks noChangeAspect="1"/>
              </p:cNvGrpSpPr>
              <p:nvPr/>
            </p:nvGrpSpPr>
            <p:grpSpPr>
              <a:xfrm>
                <a:off x="4308077" y="1454679"/>
                <a:ext cx="1007713" cy="710331"/>
                <a:chOff x="6009829" y="4417367"/>
                <a:chExt cx="1508982" cy="1063673"/>
              </a:xfrm>
            </p:grpSpPr>
            <p:sp>
              <p:nvSpPr>
                <p:cNvPr id="810" name="Right Triangle 809"/>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1" name="Rectangle 810"/>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2" name="Rectangle 811"/>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3" name="Rectangle 812"/>
                <p:cNvSpPr/>
                <p:nvPr/>
              </p:nvSpPr>
              <p:spPr>
                <a:xfrm>
                  <a:off x="6055553" y="4533021"/>
                  <a:ext cx="1463258" cy="948019"/>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96" name="Group 795"/>
              <p:cNvGrpSpPr>
                <a:grpSpLocks noChangeAspect="1"/>
              </p:cNvGrpSpPr>
              <p:nvPr/>
            </p:nvGrpSpPr>
            <p:grpSpPr>
              <a:xfrm>
                <a:off x="5538711" y="1453918"/>
                <a:ext cx="1009871" cy="711851"/>
                <a:chOff x="6009829" y="4417367"/>
                <a:chExt cx="1508982" cy="1063672"/>
              </a:xfrm>
            </p:grpSpPr>
            <p:sp>
              <p:nvSpPr>
                <p:cNvPr id="806" name="Right Triangle 805"/>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7" name="Rectangle 806"/>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8" name="Rectangle 807"/>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9" name="Rectangle 808"/>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97" name="Group 796"/>
              <p:cNvGrpSpPr>
                <a:grpSpLocks noChangeAspect="1"/>
              </p:cNvGrpSpPr>
              <p:nvPr/>
            </p:nvGrpSpPr>
            <p:grpSpPr>
              <a:xfrm>
                <a:off x="6999104" y="1453227"/>
                <a:ext cx="1011831" cy="713232"/>
                <a:chOff x="6009829" y="4417367"/>
                <a:chExt cx="1508982" cy="1063672"/>
              </a:xfrm>
            </p:grpSpPr>
            <p:sp>
              <p:nvSpPr>
                <p:cNvPr id="802" name="Right Triangle 801"/>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3" name="Rectangle 802"/>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4" name="Rectangle 803"/>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5" name="Rectangle 804"/>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98" name="TextBox 797"/>
              <p:cNvSpPr txBox="1"/>
              <p:nvPr/>
            </p:nvSpPr>
            <p:spPr>
              <a:xfrm>
                <a:off x="6550657" y="1606711"/>
                <a:ext cx="457048" cy="4062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rgbClr val="FFFFFF"/>
                    </a:solidFill>
                    <a:effectLst/>
                    <a:uLnTx/>
                    <a:uFillTx/>
                  </a:rPr>
                  <a:t>…</a:t>
                </a:r>
                <a:endParaRPr kumimoji="0" lang="en-US" sz="1800" b="0" i="0" u="none" strike="noStrike" kern="0" cap="none" spc="0" normalizeH="0" baseline="0" noProof="0" dirty="0">
                  <a:ln>
                    <a:noFill/>
                  </a:ln>
                  <a:solidFill>
                    <a:srgbClr val="FFFFFF"/>
                  </a:solidFill>
                  <a:effectLst/>
                  <a:uLnTx/>
                  <a:uFillTx/>
                </a:endParaRPr>
              </a:p>
            </p:txBody>
          </p:sp>
          <p:sp>
            <p:nvSpPr>
              <p:cNvPr id="799" name="TextBox 798"/>
              <p:cNvSpPr txBox="1"/>
              <p:nvPr/>
            </p:nvSpPr>
            <p:spPr>
              <a:xfrm>
                <a:off x="5451254" y="221258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p:txBody>
          </p:sp>
          <p:sp>
            <p:nvSpPr>
              <p:cNvPr id="800" name="TextBox 799"/>
              <p:cNvSpPr txBox="1"/>
              <p:nvPr/>
            </p:nvSpPr>
            <p:spPr>
              <a:xfrm>
                <a:off x="6787458" y="2191683"/>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n</a:t>
                </a:r>
              </a:p>
            </p:txBody>
          </p:sp>
          <p:sp>
            <p:nvSpPr>
              <p:cNvPr id="801" name="TextBox 800"/>
              <p:cNvSpPr txBox="1"/>
              <p:nvPr/>
            </p:nvSpPr>
            <p:spPr>
              <a:xfrm>
                <a:off x="3625739" y="2203344"/>
                <a:ext cx="2378250"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a:p>
                <a:pPr marL="0" marR="0" lvl="0" indent="0" algn="ctr" defTabSz="914400" eaLnBrk="1" fontAlgn="auto" latinLnBrk="0" hangingPunct="1">
                  <a:lnSpc>
                    <a:spcPct val="100000"/>
                  </a:lnSpc>
                  <a:spcBef>
                    <a:spcPts val="0"/>
                  </a:spcBef>
                  <a:spcAft>
                    <a:spcPts val="0"/>
                  </a:spcAft>
                  <a:buClrTx/>
                  <a:buSzTx/>
                  <a:buFontTx/>
                  <a:buNone/>
                  <a:tabLst/>
                  <a:defRPr/>
                </a:pPr>
                <a:r>
                  <a:rPr lang="is-IS" kern="0" dirty="0" smtClean="0">
                    <a:solidFill>
                      <a:srgbClr val="FFFFFF"/>
                    </a:solidFill>
                  </a:rPr>
                  <a:t>   (default file system)</a:t>
                </a:r>
                <a:endParaRPr kumimoji="0" lang="is-IS" b="0" i="0" u="none" strike="noStrike" kern="0" cap="none" spc="0" normalizeH="0" baseline="0" noProof="0" dirty="0" smtClean="0">
                  <a:ln>
                    <a:noFill/>
                  </a:ln>
                  <a:solidFill>
                    <a:srgbClr val="FFFFFF"/>
                  </a:solidFill>
                  <a:effectLst/>
                  <a:uLnTx/>
                  <a:uFillTx/>
                </a:endParaRPr>
              </a:p>
            </p:txBody>
          </p:sp>
        </p:grpSp>
      </p:grpSp>
    </p:spTree>
    <p:extLst>
      <p:ext uri="{BB962C8B-B14F-4D97-AF65-F5344CB8AC3E}">
        <p14:creationId xmlns:p14="http://schemas.microsoft.com/office/powerpoint/2010/main" val="12219464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latin typeface="Segoe UI"/>
                <a:cs typeface="Segoe UI"/>
              </a:rPr>
              <a:t>HDInsight Cluster on Azure</a:t>
            </a: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err="1"/>
                <a:t>HDInsight</a:t>
              </a:r>
              <a:r>
                <a:rPr lang="en-US" i="0" dirty="0"/>
                <a:t> provides cluster types such as:</a:t>
              </a:r>
            </a:p>
          </p:txBody>
        </p:sp>
      </p:grpSp>
      <p:sp>
        <p:nvSpPr>
          <p:cNvPr id="8" name="Content Placeholder 2"/>
          <p:cNvSpPr txBox="1">
            <a:spLocks/>
          </p:cNvSpPr>
          <p:nvPr/>
        </p:nvSpPr>
        <p:spPr>
          <a:xfrm>
            <a:off x="0" y="2286246"/>
            <a:ext cx="12192000" cy="250588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err="1" smtClean="0">
                <a:solidFill>
                  <a:srgbClr val="292929"/>
                </a:solidFill>
              </a:rPr>
              <a:t>Hadoop</a:t>
            </a:r>
            <a:endParaRPr lang="en-US" sz="2400" i="0" dirty="0" smtClean="0">
              <a:solidFill>
                <a:srgbClr val="292929"/>
              </a:solidFill>
            </a:endParaRPr>
          </a:p>
          <a:p>
            <a:pPr marL="1317625" indent="-457200" algn="l">
              <a:lnSpc>
                <a:spcPct val="100000"/>
              </a:lnSpc>
              <a:spcBef>
                <a:spcPts val="0"/>
              </a:spcBef>
              <a:buFont typeface="Wingdings" charset="2"/>
              <a:buChar char="§"/>
            </a:pPr>
            <a:r>
              <a:rPr lang="en-US" sz="2400" i="0" dirty="0" err="1" smtClean="0">
                <a:solidFill>
                  <a:srgbClr val="292929"/>
                </a:solidFill>
              </a:rPr>
              <a:t>Hbase</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Storm</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Spark </a:t>
            </a:r>
            <a:r>
              <a:rPr lang="en-US" sz="2400" i="0" dirty="0">
                <a:solidFill>
                  <a:srgbClr val="292929"/>
                </a:solidFill>
              </a:rPr>
              <a:t>(Preview)</a:t>
            </a:r>
          </a:p>
          <a:p>
            <a:pPr marL="1317625" indent="-457200" algn="l">
              <a:lnSpc>
                <a:spcPct val="100000"/>
              </a:lnSpc>
              <a:spcBef>
                <a:spcPts val="0"/>
              </a:spcBef>
              <a:buFont typeface="Wingdings" charset="2"/>
              <a:buChar char="§"/>
            </a:pPr>
            <a:r>
              <a:rPr lang="en-US" sz="2400" i="0" dirty="0" smtClean="0">
                <a:solidFill>
                  <a:srgbClr val="292929"/>
                </a:solidFill>
              </a:rPr>
              <a:t>Customized </a:t>
            </a:r>
            <a:r>
              <a:rPr lang="en-US" sz="2400" i="0" dirty="0">
                <a:solidFill>
                  <a:srgbClr val="292929"/>
                </a:solidFill>
              </a:rPr>
              <a:t>c</a:t>
            </a:r>
            <a:r>
              <a:rPr lang="en-US" sz="2400" i="0" dirty="0" smtClean="0">
                <a:solidFill>
                  <a:srgbClr val="292929"/>
                </a:solidFill>
              </a:rPr>
              <a:t>lusters </a:t>
            </a:r>
            <a:r>
              <a:rPr lang="en-US" sz="2400" i="0" dirty="0">
                <a:solidFill>
                  <a:srgbClr val="292929"/>
                </a:solidFill>
              </a:rPr>
              <a:t>with script </a:t>
            </a:r>
            <a:r>
              <a:rPr lang="en-US" sz="2400" i="0" dirty="0" smtClean="0">
                <a:solidFill>
                  <a:srgbClr val="292929"/>
                </a:solidFill>
              </a:rPr>
              <a:t>actions</a:t>
            </a:r>
            <a:endParaRPr lang="en-US" sz="2400" i="0" dirty="0">
              <a:solidFill>
                <a:srgbClr val="292929"/>
              </a:solidFill>
            </a:endParaRPr>
          </a:p>
        </p:txBody>
      </p:sp>
    </p:spTree>
    <p:extLst>
      <p:ext uri="{BB962C8B-B14F-4D97-AF65-F5344CB8AC3E}">
        <p14:creationId xmlns:p14="http://schemas.microsoft.com/office/powerpoint/2010/main" val="40967626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altLang="ko-KR" sz="4400" dirty="0">
                <a:latin typeface="Segoe UI"/>
                <a:cs typeface="Segoe UI"/>
              </a:rPr>
              <a:t>HDInsight Cluster on Azure</a:t>
            </a:r>
            <a:endParaRPr lang="en-US" sz="4400" dirty="0">
              <a:latin typeface="Segoe UI"/>
              <a:cs typeface="Segoe UI"/>
            </a:endParaRPr>
          </a:p>
        </p:txBody>
      </p:sp>
      <p:pic>
        <p:nvPicPr>
          <p:cNvPr id="8" name="그림 7"/>
          <p:cNvPicPr>
            <a:picLocks noChangeAspect="1"/>
          </p:cNvPicPr>
          <p:nvPr/>
        </p:nvPicPr>
        <p:blipFill>
          <a:blip r:embed="rId3" cstate="print"/>
          <a:stretch>
            <a:fillRect/>
          </a:stretch>
        </p:blipFill>
        <p:spPr>
          <a:xfrm>
            <a:off x="474926" y="1019398"/>
            <a:ext cx="10004579" cy="5666657"/>
          </a:xfrm>
          <a:prstGeom prst="rect">
            <a:avLst/>
          </a:prstGeom>
        </p:spPr>
      </p:pic>
    </p:spTree>
    <p:extLst>
      <p:ext uri="{BB962C8B-B14F-4D97-AF65-F5344CB8AC3E}">
        <p14:creationId xmlns:p14="http://schemas.microsoft.com/office/powerpoint/2010/main" val="28919085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5"/>
            <a:ext cx="11151917" cy="620683"/>
          </a:xfrm>
        </p:spPr>
        <p:txBody>
          <a:bodyPr/>
          <a:lstStyle/>
          <a:p>
            <a:r>
              <a:rPr lang="en-US" sz="4400" dirty="0">
                <a:latin typeface="Segoe UI"/>
                <a:cs typeface="Segoe UI"/>
              </a:rPr>
              <a:t>What is </a:t>
            </a:r>
            <a:r>
              <a:rPr lang="en-US" sz="4400" dirty="0" err="1" smtClean="0">
                <a:latin typeface="Segoe UI"/>
                <a:cs typeface="Segoe UI"/>
              </a:rPr>
              <a:t>Hbase</a:t>
            </a:r>
            <a:r>
              <a:rPr lang="en-US" sz="4400" dirty="0" smtClean="0">
                <a:latin typeface="Segoe UI"/>
                <a:cs typeface="Segoe UI"/>
              </a:rPr>
              <a:t>?</a:t>
            </a:r>
            <a:endParaRPr lang="en-US" sz="4400" dirty="0">
              <a:latin typeface="Segoe UI"/>
              <a:cs typeface="Segoe UI"/>
            </a:endParaRP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Apache </a:t>
              </a:r>
              <a:r>
                <a:rPr lang="en-US" i="0" dirty="0" err="1"/>
                <a:t>HBase</a:t>
              </a:r>
              <a:r>
                <a:rPr lang="en-US" i="0" dirty="0"/>
                <a:t> is an open source, </a:t>
              </a:r>
              <a:r>
                <a:rPr lang="en-US" i="0" dirty="0" err="1"/>
                <a:t>NoSQL</a:t>
              </a:r>
              <a:r>
                <a:rPr lang="en-US" i="0" dirty="0"/>
                <a:t> </a:t>
              </a:r>
              <a:r>
                <a:rPr lang="en-US" i="0" dirty="0" smtClean="0"/>
                <a:t>database</a:t>
              </a:r>
              <a:endParaRPr lang="en-US" i="0" dirty="0"/>
            </a:p>
          </p:txBody>
        </p:sp>
      </p:grpSp>
      <p:sp>
        <p:nvSpPr>
          <p:cNvPr id="8" name="Content Placeholder 2"/>
          <p:cNvSpPr txBox="1">
            <a:spLocks/>
          </p:cNvSpPr>
          <p:nvPr/>
        </p:nvSpPr>
        <p:spPr>
          <a:xfrm>
            <a:off x="0" y="2269312"/>
            <a:ext cx="12192000" cy="1472955"/>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Unstructured and semi-structured data in a </a:t>
            </a:r>
            <a:r>
              <a:rPr lang="en-US" sz="2400" i="0" dirty="0" err="1">
                <a:solidFill>
                  <a:srgbClr val="292929"/>
                </a:solidFill>
              </a:rPr>
              <a:t>schemaless</a:t>
            </a:r>
            <a:r>
              <a:rPr lang="en-US" sz="2400" i="0" dirty="0">
                <a:solidFill>
                  <a:srgbClr val="292929"/>
                </a:solidFill>
              </a:rPr>
              <a:t> database</a:t>
            </a:r>
            <a:r>
              <a:rPr lang="en-US" sz="2400" i="0" dirty="0" smtClean="0">
                <a:solidFill>
                  <a:srgbClr val="292929"/>
                </a:solidFill>
              </a:rPr>
              <a:t>.</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Data </a:t>
            </a:r>
            <a:r>
              <a:rPr lang="en-US" sz="2400" i="0" dirty="0" smtClean="0">
                <a:solidFill>
                  <a:srgbClr val="292929"/>
                </a:solidFill>
              </a:rPr>
              <a:t>stored </a:t>
            </a:r>
            <a:r>
              <a:rPr lang="en-US" sz="2400" i="0" dirty="0">
                <a:solidFill>
                  <a:srgbClr val="292929"/>
                </a:solidFill>
              </a:rPr>
              <a:t>in </a:t>
            </a:r>
            <a:r>
              <a:rPr lang="en-US" sz="2400" i="0" dirty="0" smtClean="0">
                <a:solidFill>
                  <a:srgbClr val="292929"/>
                </a:solidFill>
              </a:rPr>
              <a:t>rows </a:t>
            </a:r>
            <a:r>
              <a:rPr lang="en-US" sz="2400" i="0" dirty="0">
                <a:solidFill>
                  <a:srgbClr val="292929"/>
                </a:solidFill>
              </a:rPr>
              <a:t>of a </a:t>
            </a:r>
            <a:r>
              <a:rPr lang="en-US" sz="2400" i="0" dirty="0" smtClean="0">
                <a:solidFill>
                  <a:srgbClr val="292929"/>
                </a:solidFill>
              </a:rPr>
              <a:t>table</a:t>
            </a:r>
          </a:p>
        </p:txBody>
      </p:sp>
      <p:grpSp>
        <p:nvGrpSpPr>
          <p:cNvPr id="17" name="Group 16"/>
          <p:cNvGrpSpPr>
            <a:grpSpLocks noChangeAspect="1"/>
          </p:cNvGrpSpPr>
          <p:nvPr/>
        </p:nvGrpSpPr>
        <p:grpSpPr>
          <a:xfrm>
            <a:off x="2692822" y="3985169"/>
            <a:ext cx="6806356" cy="2754300"/>
            <a:chOff x="5468486" y="4747679"/>
            <a:chExt cx="4226211" cy="1710204"/>
          </a:xfrm>
        </p:grpSpPr>
        <p:sp>
          <p:nvSpPr>
            <p:cNvPr id="9" name="Flowchart: Magnetic Disk 26"/>
            <p:cNvSpPr/>
            <p:nvPr/>
          </p:nvSpPr>
          <p:spPr>
            <a:xfrm>
              <a:off x="7098063" y="4747679"/>
              <a:ext cx="1274718" cy="106985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HBase</a:t>
              </a:r>
              <a:endParaRPr lang="en-US" dirty="0">
                <a:solidFill>
                  <a:schemeClr val="bg1"/>
                </a:solidFill>
              </a:endParaRPr>
            </a:p>
          </p:txBody>
        </p:sp>
        <p:grpSp>
          <p:nvGrpSpPr>
            <p:cNvPr id="4" name="Group 3"/>
            <p:cNvGrpSpPr/>
            <p:nvPr/>
          </p:nvGrpSpPr>
          <p:grpSpPr>
            <a:xfrm>
              <a:off x="5468486" y="4917449"/>
              <a:ext cx="1504576" cy="749520"/>
              <a:chOff x="6466297" y="6006111"/>
              <a:chExt cx="1504576" cy="749520"/>
            </a:xfrm>
          </p:grpSpPr>
          <p:sp>
            <p:nvSpPr>
              <p:cNvPr id="15" name="Chevron 14"/>
              <p:cNvSpPr/>
              <p:nvPr/>
            </p:nvSpPr>
            <p:spPr>
              <a:xfrm>
                <a:off x="6466297" y="6006111"/>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0100</a:t>
                </a:r>
                <a:endParaRPr lang="en-US" sz="1600" dirty="0">
                  <a:solidFill>
                    <a:schemeClr val="bg1"/>
                  </a:solidFill>
                </a:endParaRPr>
              </a:p>
            </p:txBody>
          </p:sp>
          <p:sp>
            <p:nvSpPr>
              <p:cNvPr id="16" name="Chevron 15"/>
              <p:cNvSpPr/>
              <p:nvPr/>
            </p:nvSpPr>
            <p:spPr>
              <a:xfrm flipH="1">
                <a:off x="6466297" y="6403019"/>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110110</a:t>
                </a:r>
                <a:endParaRPr lang="en-US" sz="1600" dirty="0">
                  <a:solidFill>
                    <a:schemeClr val="bg1"/>
                  </a:solidFill>
                </a:endParaRPr>
              </a:p>
            </p:txBody>
          </p:sp>
        </p:grpSp>
        <p:grpSp>
          <p:nvGrpSpPr>
            <p:cNvPr id="18" name="Group 17"/>
            <p:cNvGrpSpPr/>
            <p:nvPr/>
          </p:nvGrpSpPr>
          <p:grpSpPr>
            <a:xfrm>
              <a:off x="8185715" y="5394211"/>
              <a:ext cx="1508982" cy="1063672"/>
              <a:chOff x="4092129" y="4417371"/>
              <a:chExt cx="1508982" cy="1063672"/>
            </a:xfrm>
          </p:grpSpPr>
          <p:sp>
            <p:nvSpPr>
              <p:cNvPr id="19" name="Right Triangle 18"/>
              <p:cNvSpPr/>
              <p:nvPr/>
            </p:nvSpPr>
            <p:spPr>
              <a:xfrm rot="10800000">
                <a:off x="4092131" y="5435319"/>
                <a:ext cx="45719" cy="45719"/>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p:cNvSpPr/>
              <p:nvPr/>
            </p:nvSpPr>
            <p:spPr>
              <a:xfrm>
                <a:off x="4092129" y="4417371"/>
                <a:ext cx="433437" cy="7223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p:nvSpPr>
            <p:spPr>
              <a:xfrm>
                <a:off x="4092130" y="4499016"/>
                <a:ext cx="1472897" cy="9362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p:cNvSpPr/>
              <p:nvPr/>
            </p:nvSpPr>
            <p:spPr>
              <a:xfrm>
                <a:off x="4137853" y="4533025"/>
                <a:ext cx="1463258" cy="9480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HDFS</a:t>
                </a:r>
              </a:p>
            </p:txBody>
          </p:sp>
        </p:grpSp>
      </p:grpSp>
    </p:spTree>
    <p:extLst>
      <p:ext uri="{BB962C8B-B14F-4D97-AF65-F5344CB8AC3E}">
        <p14:creationId xmlns:p14="http://schemas.microsoft.com/office/powerpoint/2010/main" val="41983865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6735" y="364686"/>
            <a:ext cx="11151917" cy="620683"/>
          </a:xfrm>
        </p:spPr>
        <p:txBody>
          <a:bodyPr/>
          <a:lstStyle/>
          <a:p>
            <a:r>
              <a:rPr lang="en-US" altLang="ko-KR" sz="4400" dirty="0" smtClean="0">
                <a:solidFill>
                  <a:srgbClr val="292929">
                    <a:alpha val="99000"/>
                  </a:srgbClr>
                </a:solidFill>
                <a:latin typeface="Segoe UI"/>
                <a:cs typeface="Segoe UI"/>
              </a:rPr>
              <a:t>Storing Data in </a:t>
            </a:r>
            <a:r>
              <a:rPr lang="en-US" altLang="ko-KR" sz="4400" dirty="0" err="1" smtClean="0">
                <a:solidFill>
                  <a:srgbClr val="292929">
                    <a:alpha val="99000"/>
                  </a:srgbClr>
                </a:solidFill>
                <a:latin typeface="Segoe UI"/>
                <a:cs typeface="Segoe UI"/>
              </a:rPr>
              <a:t>HBase</a:t>
            </a:r>
            <a:endParaRPr lang="ko-KR" altLang="en-US" sz="4400" dirty="0">
              <a:solidFill>
                <a:srgbClr val="292929">
                  <a:alpha val="99000"/>
                </a:srgbClr>
              </a:solidFill>
              <a:latin typeface="Segoe UI"/>
              <a:cs typeface="Segoe UI"/>
            </a:endParaRP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Data stored as key-value pairs</a:t>
              </a:r>
            </a:p>
          </p:txBody>
        </p:sp>
      </p:grpSp>
      <p:sp>
        <p:nvSpPr>
          <p:cNvPr id="7" name="Content Placeholder 2"/>
          <p:cNvSpPr txBox="1">
            <a:spLocks/>
          </p:cNvSpPr>
          <p:nvPr/>
        </p:nvSpPr>
        <p:spPr>
          <a:xfrm>
            <a:off x="0" y="2252379"/>
            <a:ext cx="12192000" cy="1693088"/>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a:solidFill>
                  <a:srgbClr val="292929"/>
                </a:solidFill>
              </a:rPr>
              <a:t>Table schema arranges values into column </a:t>
            </a:r>
            <a:r>
              <a:rPr lang="en-US" sz="2400" i="0" dirty="0" smtClean="0">
                <a:solidFill>
                  <a:srgbClr val="292929"/>
                </a:solidFill>
              </a:rPr>
              <a:t>families</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a:solidFill>
                  <a:srgbClr val="292929"/>
                </a:solidFill>
              </a:rPr>
              <a:t>Cells in table are </a:t>
            </a:r>
            <a:r>
              <a:rPr lang="en-US" sz="2400" i="0" dirty="0" smtClean="0">
                <a:solidFill>
                  <a:srgbClr val="292929"/>
                </a:solidFill>
              </a:rPr>
              <a:t>versioned	</a:t>
            </a:r>
            <a:endParaRPr lang="en-US" sz="2400" i="0" dirty="0">
              <a:solidFill>
                <a:srgbClr val="292929"/>
              </a:solidFill>
            </a:endParaRPr>
          </a:p>
        </p:txBody>
      </p:sp>
    </p:spTree>
    <p:extLst>
      <p:ext uri="{BB962C8B-B14F-4D97-AF65-F5344CB8AC3E}">
        <p14:creationId xmlns:p14="http://schemas.microsoft.com/office/powerpoint/2010/main" val="9279337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440161"/>
            <a:ext cx="12192000" cy="853904"/>
            <a:chOff x="0" y="1440161"/>
            <a:chExt cx="10802189" cy="853904"/>
          </a:xfrm>
          <a:solidFill>
            <a:srgbClr val="6F6F6F"/>
          </a:solidFill>
        </p:grpSpPr>
        <p:sp>
          <p:nvSpPr>
            <p:cNvPr id="5" name="Rectangle 4"/>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Main Commands</a:t>
              </a:r>
              <a:endParaRPr lang="en-US" i="0" dirty="0"/>
            </a:p>
          </p:txBody>
        </p:sp>
      </p:grpSp>
      <p:graphicFrame>
        <p:nvGraphicFramePr>
          <p:cNvPr id="8" name="Table 7"/>
          <p:cNvGraphicFramePr>
            <a:graphicFrameLocks noGrp="1"/>
          </p:cNvGraphicFramePr>
          <p:nvPr>
            <p:extLst>
              <p:ext uri="{D42A27DB-BD31-4B8C-83A1-F6EECF244321}">
                <p14:modId xmlns:p14="http://schemas.microsoft.com/office/powerpoint/2010/main" val="3221386239"/>
              </p:ext>
            </p:extLst>
          </p:nvPr>
        </p:nvGraphicFramePr>
        <p:xfrm>
          <a:off x="521585" y="2594094"/>
          <a:ext cx="11066628" cy="3153944"/>
        </p:xfrm>
        <a:graphic>
          <a:graphicData uri="http://schemas.openxmlformats.org/drawingml/2006/table">
            <a:tbl>
              <a:tblPr firstRow="1">
                <a:tableStyleId>{21E4AEA4-8DFA-4A89-87EB-49C32662AFE0}</a:tableStyleId>
              </a:tblPr>
              <a:tblGrid>
                <a:gridCol w="5533314">
                  <a:extLst>
                    <a:ext uri="{9D8B030D-6E8A-4147-A177-3AD203B41FA5}">
                      <a16:colId xmlns:a16="http://schemas.microsoft.com/office/drawing/2014/main" xmlns="" val="48614039"/>
                    </a:ext>
                  </a:extLst>
                </a:gridCol>
                <a:gridCol w="5533314">
                  <a:extLst>
                    <a:ext uri="{9D8B030D-6E8A-4147-A177-3AD203B41FA5}">
                      <a16:colId xmlns:a16="http://schemas.microsoft.com/office/drawing/2014/main" xmlns="" val="1124546490"/>
                    </a:ext>
                  </a:extLst>
                </a:gridCol>
              </a:tblGrid>
              <a:tr h="347831">
                <a:tc>
                  <a:txBody>
                    <a:bodyPr/>
                    <a:lstStyle/>
                    <a:p>
                      <a:pPr algn="ctr"/>
                      <a:r>
                        <a:rPr lang="en-US" b="0" dirty="0" smtClean="0">
                          <a:solidFill>
                            <a:schemeClr val="bg1"/>
                          </a:solidFill>
                        </a:rPr>
                        <a:t>Command</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Result</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623281">
                <a:tc>
                  <a:txBody>
                    <a:bodyPr/>
                    <a:lstStyle/>
                    <a:p>
                      <a:pPr algn="ctr"/>
                      <a:r>
                        <a:rPr lang="en-US" dirty="0" smtClean="0"/>
                        <a:t>create</a:t>
                      </a:r>
                      <a:endParaRPr lang="en-US" dirty="0"/>
                    </a:p>
                  </a:txBody>
                  <a:tcPr>
                    <a:solidFill>
                      <a:schemeClr val="bg1">
                        <a:lumMod val="85000"/>
                      </a:schemeClr>
                    </a:solidFill>
                  </a:tcPr>
                </a:tc>
                <a:tc>
                  <a:txBody>
                    <a:bodyPr/>
                    <a:lstStyle/>
                    <a:p>
                      <a:pPr lvl="1"/>
                      <a:r>
                        <a:rPr lang="en-US" dirty="0" smtClean="0"/>
                        <a:t>create a table. Like “create” in SQL</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79815">
                <a:tc>
                  <a:txBody>
                    <a:bodyPr/>
                    <a:lstStyle/>
                    <a:p>
                      <a:pPr algn="ctr"/>
                      <a:r>
                        <a:rPr lang="en-US" dirty="0" smtClean="0"/>
                        <a:t>get</a:t>
                      </a:r>
                      <a:endParaRPr lang="en-US" dirty="0"/>
                    </a:p>
                  </a:txBody>
                  <a:tcPr>
                    <a:solidFill>
                      <a:schemeClr val="bg1">
                        <a:lumMod val="85000"/>
                      </a:schemeClr>
                    </a:solidFill>
                  </a:tcPr>
                </a:tc>
                <a:tc>
                  <a:txBody>
                    <a:bodyPr/>
                    <a:lstStyle/>
                    <a:p>
                      <a:pPr lvl="1"/>
                      <a:r>
                        <a:rPr lang="en-US" dirty="0" smtClean="0"/>
                        <a:t>Read data in DB. Like “select” </a:t>
                      </a:r>
                      <a:r>
                        <a:rPr lang="en-US" altLang="ko-KR" dirty="0" smtClean="0"/>
                        <a:t>in SQL</a:t>
                      </a:r>
                      <a:endParaRPr lang="en-US" altLang="ko-KR" dirty="0"/>
                    </a:p>
                  </a:txBody>
                  <a:tcPr>
                    <a:solidFill>
                      <a:schemeClr val="bg1">
                        <a:lumMod val="85000"/>
                      </a:schemeClr>
                    </a:solidFill>
                  </a:tcPr>
                </a:tc>
                <a:extLst>
                  <a:ext uri="{0D108BD9-81ED-4DB2-BD59-A6C34878D82A}">
                    <a16:rowId xmlns:a16="http://schemas.microsoft.com/office/drawing/2014/main" xmlns="" val="682465758"/>
                  </a:ext>
                </a:extLst>
              </a:tr>
              <a:tr h="579815">
                <a:tc>
                  <a:txBody>
                    <a:bodyPr/>
                    <a:lstStyle/>
                    <a:p>
                      <a:pPr algn="ctr"/>
                      <a:r>
                        <a:rPr lang="en-US" dirty="0" smtClean="0"/>
                        <a:t>put</a:t>
                      </a:r>
                      <a:endParaRPr lang="en-US" dirty="0"/>
                    </a:p>
                  </a:txBody>
                  <a:tcPr>
                    <a:solidFill>
                      <a:schemeClr val="bg1">
                        <a:lumMod val="85000"/>
                      </a:schemeClr>
                    </a:solidFill>
                  </a:tcPr>
                </a:tc>
                <a:tc>
                  <a:txBody>
                    <a:bodyPr/>
                    <a:lstStyle/>
                    <a:p>
                      <a:pPr lvl="1"/>
                      <a:r>
                        <a:rPr lang="en-US" altLang="ko-KR" dirty="0" smtClean="0"/>
                        <a:t>Write data in DB. Like “update” or “insert” in SQL</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r h="945466">
                <a:tc>
                  <a:txBody>
                    <a:bodyPr/>
                    <a:lstStyle/>
                    <a:p>
                      <a:pPr algn="ctr"/>
                      <a:r>
                        <a:rPr lang="en-US" dirty="0" smtClean="0"/>
                        <a:t>scan</a:t>
                      </a:r>
                      <a:endParaRPr lang="en-US" dirty="0"/>
                    </a:p>
                  </a:txBody>
                  <a:tcPr>
                    <a:solidFill>
                      <a:schemeClr val="bg1">
                        <a:lumMod val="85000"/>
                      </a:schemeClr>
                    </a:solidFill>
                  </a:tcPr>
                </a:tc>
                <a:tc>
                  <a:txBody>
                    <a:bodyPr/>
                    <a:lstStyle/>
                    <a:p>
                      <a:pPr lvl="1"/>
                      <a:r>
                        <a:rPr lang="en-US" dirty="0" smtClean="0"/>
                        <a:t>Obtain data from multiple rows in ad table. Like “select (no where condition)” in SQL</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Tree>
    <p:extLst>
      <p:ext uri="{BB962C8B-B14F-4D97-AF65-F5344CB8AC3E}">
        <p14:creationId xmlns:p14="http://schemas.microsoft.com/office/powerpoint/2010/main" val="14569558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999949854"/>
              </p:ext>
            </p:extLst>
          </p:nvPr>
        </p:nvGraphicFramePr>
        <p:xfrm>
          <a:off x="1440022" y="4241242"/>
          <a:ext cx="9363456" cy="1709927"/>
        </p:xfrm>
        <a:graphic>
          <a:graphicData uri="http://schemas.openxmlformats.org/drawingml/2006/table">
            <a:tbl>
              <a:tblPr firstRow="1">
                <a:tableStyleId>{21E4AEA4-8DFA-4A89-87EB-49C32662AFE0}</a:tableStyleId>
              </a:tblPr>
              <a:tblGrid>
                <a:gridCol w="3321422">
                  <a:extLst>
                    <a:ext uri="{9D8B030D-6E8A-4147-A177-3AD203B41FA5}">
                      <a16:colId xmlns="" xmlns:a16="http://schemas.microsoft.com/office/drawing/2014/main" val="48614039"/>
                    </a:ext>
                  </a:extLst>
                </a:gridCol>
                <a:gridCol w="3021017">
                  <a:extLst>
                    <a:ext uri="{9D8B030D-6E8A-4147-A177-3AD203B41FA5}">
                      <a16:colId xmlns="" xmlns:a16="http://schemas.microsoft.com/office/drawing/2014/main" val="1124546490"/>
                    </a:ext>
                  </a:extLst>
                </a:gridCol>
                <a:gridCol w="3021017"/>
              </a:tblGrid>
              <a:tr h="569817">
                <a:tc gridSpan="3">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extLst>
                  <a:ext uri="{0D108BD9-81ED-4DB2-BD59-A6C34878D82A}">
                    <a16:rowId xmlns="" xmlns:a16="http://schemas.microsoft.com/office/drawing/2014/main" val="679667022"/>
                  </a:ext>
                </a:extLst>
              </a:tr>
              <a:tr h="570055">
                <a:tc>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a:txBody>
                    <a:bodyPr/>
                    <a:lstStyle/>
                    <a:p>
                      <a:pPr algn="ctr"/>
                      <a:r>
                        <a:rPr lang="en-US" altLang="ko-KR" sz="1800" dirty="0" smtClean="0">
                          <a:solidFill>
                            <a:schemeClr val="bg1"/>
                          </a:solidFill>
                        </a:rPr>
                        <a:t>sensor</a:t>
                      </a:r>
                    </a:p>
                  </a:txBody>
                  <a:tcPr anchor="ctr">
                    <a:solidFill>
                      <a:srgbClr val="000354"/>
                    </a:solidFill>
                  </a:tcPr>
                </a:tc>
                <a:tc>
                  <a:txBody>
                    <a:bodyPr/>
                    <a:lstStyle/>
                    <a:p>
                      <a:pPr algn="ctr"/>
                      <a:r>
                        <a:rPr lang="en-US" altLang="ko-KR" sz="1800" dirty="0" smtClean="0">
                          <a:solidFill>
                            <a:schemeClr val="bg1"/>
                          </a:solidFill>
                        </a:rPr>
                        <a:t>reading</a:t>
                      </a:r>
                    </a:p>
                  </a:txBody>
                  <a:tcPr anchor="ctr">
                    <a:solidFill>
                      <a:srgbClr val="000354"/>
                    </a:solidFill>
                  </a:tcPr>
                </a:tc>
                <a:extLst>
                  <a:ext uri="{0D108BD9-81ED-4DB2-BD59-A6C34878D82A}">
                    <a16:rowId xmlns="" xmlns:a16="http://schemas.microsoft.com/office/drawing/2014/main" val="2034482246"/>
                  </a:ext>
                </a:extLst>
              </a:tr>
              <a:tr h="570055">
                <a:tc>
                  <a:txBody>
                    <a:bodyPr/>
                    <a:lstStyle/>
                    <a:p>
                      <a:pPr algn="ctr"/>
                      <a:endParaRPr lang="en-US" b="0" dirty="0"/>
                    </a:p>
                  </a:txBody>
                  <a:tcPr anchor="ctr">
                    <a:solidFill>
                      <a:srgbClr val="D9D9D9"/>
                    </a:solidFill>
                  </a:tcPr>
                </a:tc>
                <a:tc>
                  <a:txBody>
                    <a:bodyPr/>
                    <a:lstStyle/>
                    <a:p>
                      <a:pPr algn="ctr"/>
                      <a:endParaRPr lang="en-US" altLang="ko-KR" sz="1800" dirty="0" smtClean="0"/>
                    </a:p>
                  </a:txBody>
                  <a:tcPr anchor="ctr">
                    <a:solidFill>
                      <a:srgbClr val="D9D9D9"/>
                    </a:solidFill>
                  </a:tcPr>
                </a:tc>
                <a:tc>
                  <a:txBody>
                    <a:bodyPr/>
                    <a:lstStyle/>
                    <a:p>
                      <a:pPr algn="ctr"/>
                      <a:endParaRPr lang="en-US" altLang="ko-KR" sz="1800" dirty="0" smtClean="0"/>
                    </a:p>
                  </a:txBody>
                  <a:tcPr anchor="ctr">
                    <a:solidFill>
                      <a:srgbClr val="D9D9D9"/>
                    </a:solidFill>
                  </a:tcPr>
                </a:tc>
                <a:extLst>
                  <a:ext uri="{0D108BD9-81ED-4DB2-BD59-A6C34878D82A}">
                    <a16:rowId xmlns="" xmlns:a16="http://schemas.microsoft.com/office/drawing/2014/main" val="682465758"/>
                  </a:ext>
                </a:extLst>
              </a:tr>
            </a:tbl>
          </a:graphicData>
        </a:graphic>
      </p:graphicFrame>
      <p:sp>
        <p:nvSpPr>
          <p:cNvPr id="2" name="Title 1"/>
          <p:cNvSpPr>
            <a:spLocks noGrp="1"/>
          </p:cNvSpPr>
          <p:nvPr>
            <p:ph type="title"/>
          </p:nvPr>
        </p:nvSpPr>
        <p:spPr>
          <a:xfrm>
            <a:off x="836734" y="364686"/>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pSp>
        <p:nvGrpSpPr>
          <p:cNvPr id="11" name="Group 10"/>
          <p:cNvGrpSpPr/>
          <p:nvPr/>
        </p:nvGrpSpPr>
        <p:grpSpPr>
          <a:xfrm>
            <a:off x="0" y="1451501"/>
            <a:ext cx="12192000" cy="806567"/>
            <a:chOff x="0" y="1452000"/>
            <a:chExt cx="10802189" cy="842065"/>
          </a:xfrm>
          <a:solidFill>
            <a:srgbClr val="006CC9"/>
          </a:solidFill>
        </p:grpSpPr>
        <p:sp>
          <p:nvSpPr>
            <p:cNvPr id="12" name="Rectangle 11"/>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Create a table:</a:t>
              </a:r>
              <a:endParaRPr lang="en-US" i="0" dirty="0">
                <a:solidFill>
                  <a:srgbClr val="FFFFFF"/>
                </a:solidFill>
              </a:endParaRPr>
            </a:p>
          </p:txBody>
        </p:sp>
      </p:grpSp>
      <p:sp>
        <p:nvSpPr>
          <p:cNvPr id="14" name="Content Placeholder 2"/>
          <p:cNvSpPr txBox="1">
            <a:spLocks/>
          </p:cNvSpPr>
          <p:nvPr/>
        </p:nvSpPr>
        <p:spPr>
          <a:xfrm>
            <a:off x="842650" y="2418264"/>
            <a:ext cx="10523850"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Create ‘readings’, ‘sensor’, ‘reading’</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6734" y="364686"/>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pSp>
        <p:nvGrpSpPr>
          <p:cNvPr id="8" name="Group 7"/>
          <p:cNvGrpSpPr/>
          <p:nvPr/>
        </p:nvGrpSpPr>
        <p:grpSpPr>
          <a:xfrm>
            <a:off x="0" y="1451501"/>
            <a:ext cx="12192000" cy="806567"/>
            <a:chOff x="0" y="1452000"/>
            <a:chExt cx="10802189" cy="842065"/>
          </a:xfrm>
          <a:solidFill>
            <a:srgbClr val="006CC9"/>
          </a:solidFill>
        </p:grpSpPr>
        <p:sp>
          <p:nvSpPr>
            <p:cNvPr id="9" name="Rectangle 8"/>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values:</a:t>
              </a:r>
              <a:endParaRPr lang="en-US" i="0" dirty="0">
                <a:solidFill>
                  <a:srgbClr val="FFFFFF"/>
                </a:solidFill>
              </a:endParaRPr>
            </a:p>
          </p:txBody>
        </p:sp>
      </p:grpSp>
      <p:graphicFrame>
        <p:nvGraphicFramePr>
          <p:cNvPr id="11" name="Table 10"/>
          <p:cNvGraphicFramePr>
            <a:graphicFrameLocks noGrp="1"/>
          </p:cNvGraphicFramePr>
          <p:nvPr>
            <p:extLst>
              <p:ext uri="{D42A27DB-BD31-4B8C-83A1-F6EECF244321}">
                <p14:modId xmlns:p14="http://schemas.microsoft.com/office/powerpoint/2010/main" val="2884876026"/>
              </p:ext>
            </p:extLst>
          </p:nvPr>
        </p:nvGraphicFramePr>
        <p:xfrm>
          <a:off x="1435608" y="4242816"/>
          <a:ext cx="9365815" cy="1706405"/>
        </p:xfrm>
        <a:graphic>
          <a:graphicData uri="http://schemas.openxmlformats.org/drawingml/2006/table">
            <a:tbl>
              <a:tblPr firstRow="1">
                <a:tableStyleId>{21E4AEA4-8DFA-4A89-87EB-49C32662AFE0}</a:tableStyleId>
              </a:tblPr>
              <a:tblGrid>
                <a:gridCol w="2301768">
                  <a:extLst>
                    <a:ext uri="{9D8B030D-6E8A-4147-A177-3AD203B41FA5}">
                      <a16:colId xmlns="" xmlns:a16="http://schemas.microsoft.com/office/drawing/2014/main" val="48614039"/>
                    </a:ext>
                  </a:extLst>
                </a:gridCol>
                <a:gridCol w="4042269">
                  <a:extLst>
                    <a:ext uri="{9D8B030D-6E8A-4147-A177-3AD203B41FA5}">
                      <a16:colId xmlns="" xmlns:a16="http://schemas.microsoft.com/office/drawing/2014/main" val="1124546490"/>
                    </a:ext>
                  </a:extLst>
                </a:gridCol>
                <a:gridCol w="1510889"/>
                <a:gridCol w="1510889"/>
              </a:tblGrid>
              <a:tr h="507047">
                <a:tc gridSpan="4">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a:txBody>
                    <a:bodyPr/>
                    <a:lstStyle/>
                    <a:p>
                      <a:pPr algn="ctr"/>
                      <a:r>
                        <a:rPr lang="en-US" altLang="ko-KR" sz="1800" dirty="0" smtClean="0">
                          <a:solidFill>
                            <a:schemeClr val="bg1"/>
                          </a:solidFill>
                        </a:rPr>
                        <a:t>sensor</a:t>
                      </a:r>
                    </a:p>
                  </a:txBody>
                  <a:tcPr anchor="ctr">
                    <a:solidFill>
                      <a:srgbClr val="000354"/>
                    </a:solidFill>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399786">
                <a:tc vMerge="1">
                  <a:txBody>
                    <a:bodyPr/>
                    <a:lstStyle/>
                    <a:p>
                      <a:endParaRPr lang="en-US"/>
                    </a:p>
                  </a:txBody>
                  <a:tcPr/>
                </a:tc>
                <a:tc>
                  <a:txBody>
                    <a:bodyPr/>
                    <a:lstStyle/>
                    <a:p>
                      <a:pPr algn="ctr"/>
                      <a:r>
                        <a:rPr lang="en-US" altLang="ko-KR" sz="1800" i="0" dirty="0" smtClean="0">
                          <a:solidFill>
                            <a:schemeClr val="bg1"/>
                          </a:solidFill>
                        </a:rPr>
                        <a:t>id</a:t>
                      </a:r>
                    </a:p>
                  </a:txBody>
                  <a:tcPr anchor="ctr">
                    <a:solidFill>
                      <a:srgbClr val="28B0EF"/>
                    </a:solidFill>
                  </a:tcPr>
                </a:tc>
                <a:tc>
                  <a:txBody>
                    <a:bodyPr/>
                    <a:lstStyle/>
                    <a:p>
                      <a:pPr algn="ctr"/>
                      <a:r>
                        <a:rPr lang="en-US" altLang="ko-KR" sz="1800" i="0" dirty="0" err="1" smtClean="0">
                          <a:solidFill>
                            <a:schemeClr val="bg1"/>
                          </a:solidFill>
                        </a:rPr>
                        <a:t>datetime</a:t>
                      </a:r>
                      <a:endParaRPr lang="en-US" altLang="ko-KR" sz="1800" i="0" dirty="0" smtClean="0">
                        <a:solidFill>
                          <a:schemeClr val="bg1"/>
                        </a:solidFill>
                      </a:endParaRPr>
                    </a:p>
                  </a:txBody>
                  <a:tcPr anchor="ctr">
                    <a:solidFill>
                      <a:srgbClr val="28B0EF"/>
                    </a:solidFill>
                  </a:tcPr>
                </a:tc>
                <a:tc>
                  <a:txBody>
                    <a:bodyPr/>
                    <a:lstStyle/>
                    <a:p>
                      <a:pPr algn="ctr"/>
                      <a:r>
                        <a:rPr lang="en-US" altLang="ko-KR" sz="1800" i="0" dirty="0" smtClean="0">
                          <a:solidFill>
                            <a:schemeClr val="bg1"/>
                          </a:solidFill>
                        </a:rPr>
                        <a:t>value</a:t>
                      </a:r>
                    </a:p>
                  </a:txBody>
                  <a:tcPr anchor="ctr">
                    <a:solidFill>
                      <a:srgbClr val="28B0EF"/>
                    </a:solidFill>
                  </a:tcPr>
                </a:tc>
              </a:tr>
              <a:tr h="399786">
                <a:tc>
                  <a:txBody>
                    <a:bodyPr/>
                    <a:lstStyle/>
                    <a:p>
                      <a:pPr algn="ctr"/>
                      <a:r>
                        <a:rPr lang="en-US" b="0" i="0" dirty="0" smtClean="0"/>
                        <a:t>1</a:t>
                      </a:r>
                      <a:endParaRPr lang="en-US" b="0" i="0" dirty="0"/>
                    </a:p>
                  </a:txBody>
                  <a:tcPr anchor="ctr">
                    <a:solidFill>
                      <a:srgbClr val="D9D9D9"/>
                    </a:solidFill>
                  </a:tcPr>
                </a:tc>
                <a:tc>
                  <a:txBody>
                    <a:bodyPr/>
                    <a:lstStyle/>
                    <a:p>
                      <a:pPr algn="ctr"/>
                      <a:r>
                        <a:rPr lang="en-US" altLang="ko-KR" sz="1800" i="0" dirty="0" smtClean="0"/>
                        <a:t>Sensor1</a:t>
                      </a:r>
                    </a:p>
                  </a:txBody>
                  <a:tcPr anchor="ctr">
                    <a:solidFill>
                      <a:srgbClr val="D9D9D9"/>
                    </a:solidFill>
                  </a:tcPr>
                </a:tc>
                <a:tc>
                  <a:txBody>
                    <a:bodyPr/>
                    <a:lstStyle/>
                    <a:p>
                      <a:pPr algn="ctr"/>
                      <a:r>
                        <a:rPr lang="en-US" altLang="ko-KR" sz="1800" i="0" dirty="0" smtClean="0"/>
                        <a:t>2015-01-01</a:t>
                      </a:r>
                    </a:p>
                  </a:txBody>
                  <a:tcPr anchor="ctr">
                    <a:solidFill>
                      <a:srgbClr val="D9D9D9"/>
                    </a:solidFill>
                  </a:tcPr>
                </a:tc>
                <a:tc>
                  <a:txBody>
                    <a:bodyPr/>
                    <a:lstStyle/>
                    <a:p>
                      <a:pPr algn="ctr"/>
                      <a:r>
                        <a:rPr lang="en-US" altLang="ko-KR" sz="1800" i="0" dirty="0" smtClean="0"/>
                        <a:t>125.9</a:t>
                      </a:r>
                    </a:p>
                  </a:txBody>
                  <a:tcPr anchor="ctr">
                    <a:solidFill>
                      <a:srgbClr val="D9D9D9"/>
                    </a:solidFill>
                  </a:tcPr>
                </a:tc>
              </a:tr>
            </a:tbl>
          </a:graphicData>
        </a:graphic>
      </p:graphicFrame>
      <p:sp>
        <p:nvSpPr>
          <p:cNvPr id="12" name="Content Placeholder 2"/>
          <p:cNvSpPr txBox="1">
            <a:spLocks/>
          </p:cNvSpPr>
          <p:nvPr/>
        </p:nvSpPr>
        <p:spPr>
          <a:xfrm>
            <a:off x="842650" y="2418265"/>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sensor:id</a:t>
            </a:r>
            <a:r>
              <a:rPr lang="en-US" sz="2000" dirty="0">
                <a:solidFill>
                  <a:srgbClr val="FFFFFF"/>
                </a:solidFill>
                <a:latin typeface="Consolas"/>
                <a:cs typeface="Consolas"/>
              </a:rPr>
              <a:t>’, ‘Sensor1’</a:t>
            </a:r>
          </a:p>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reading:datetime</a:t>
            </a:r>
            <a:r>
              <a:rPr lang="en-US" sz="2000" dirty="0">
                <a:solidFill>
                  <a:srgbClr val="FFFFFF"/>
                </a:solidFill>
                <a:latin typeface="Consolas"/>
                <a:cs typeface="Consolas"/>
              </a:rPr>
              <a:t>’, ‘2015-01-01’</a:t>
            </a:r>
          </a:p>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reading:value</a:t>
            </a:r>
            <a:r>
              <a:rPr lang="en-US" sz="2000" dirty="0">
                <a:solidFill>
                  <a:srgbClr val="FFFFFF"/>
                </a:solidFill>
                <a:latin typeface="Consolas"/>
                <a:cs typeface="Consolas"/>
              </a:rPr>
              <a:t>’, ‘125.9</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grpSp>
        <p:nvGrpSpPr>
          <p:cNvPr id="10" name="Group 9"/>
          <p:cNvGrpSpPr/>
          <p:nvPr/>
        </p:nvGrpSpPr>
        <p:grpSpPr>
          <a:xfrm>
            <a:off x="0" y="1451501"/>
            <a:ext cx="12192000" cy="806567"/>
            <a:chOff x="0" y="1452000"/>
            <a:chExt cx="10802189" cy="842065"/>
          </a:xfrm>
          <a:solidFill>
            <a:srgbClr val="006CC9"/>
          </a:solidFill>
        </p:grpSpPr>
        <p:sp>
          <p:nvSpPr>
            <p:cNvPr id="11" name="Rectangle 10"/>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values with new column:</a:t>
              </a:r>
              <a:endParaRPr lang="en-US" i="0" dirty="0">
                <a:solidFill>
                  <a:srgbClr val="FFFFFF"/>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529784238"/>
              </p:ext>
            </p:extLst>
          </p:nvPr>
        </p:nvGraphicFramePr>
        <p:xfrm>
          <a:off x="1435608" y="4242816"/>
          <a:ext cx="9365816" cy="2106191"/>
        </p:xfrm>
        <a:graphic>
          <a:graphicData uri="http://schemas.openxmlformats.org/drawingml/2006/table">
            <a:tbl>
              <a:tblPr firstRow="1">
                <a:tableStyleId>{21E4AEA4-8DFA-4A89-87EB-49C32662AFE0}</a:tableStyleId>
              </a:tblPr>
              <a:tblGrid>
                <a:gridCol w="2301768">
                  <a:extLst>
                    <a:ext uri="{9D8B030D-6E8A-4147-A177-3AD203B41FA5}">
                      <a16:colId xmlns="" xmlns:a16="http://schemas.microsoft.com/office/drawing/2014/main" val="48614039"/>
                    </a:ext>
                  </a:extLst>
                </a:gridCol>
                <a:gridCol w="2021135">
                  <a:extLst>
                    <a:ext uri="{9D8B030D-6E8A-4147-A177-3AD203B41FA5}">
                      <a16:colId xmlns="" xmlns:a16="http://schemas.microsoft.com/office/drawing/2014/main" val="1124546490"/>
                    </a:ext>
                  </a:extLst>
                </a:gridCol>
                <a:gridCol w="2021135"/>
                <a:gridCol w="1510889"/>
                <a:gridCol w="1510889"/>
              </a:tblGrid>
              <a:tr h="507047">
                <a:tc gridSpan="5">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gridSpan="2">
                  <a:txBody>
                    <a:bodyPr/>
                    <a:lstStyle/>
                    <a:p>
                      <a:pPr algn="ctr"/>
                      <a:r>
                        <a:rPr lang="en-US" altLang="ko-KR" sz="18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399786">
                <a:tc vMerge="1">
                  <a:txBody>
                    <a:bodyPr/>
                    <a:lstStyle/>
                    <a:p>
                      <a:endParaRPr lang="en-US"/>
                    </a:p>
                  </a:txBody>
                  <a:tcPr/>
                </a:tc>
                <a:tc>
                  <a:txBody>
                    <a:bodyPr/>
                    <a:lstStyle/>
                    <a:p>
                      <a:pPr algn="ctr"/>
                      <a:r>
                        <a:rPr lang="en-US" altLang="ko-KR" sz="1800" dirty="0" smtClean="0">
                          <a:solidFill>
                            <a:schemeClr val="bg1"/>
                          </a:solidFill>
                        </a:rPr>
                        <a:t>id</a:t>
                      </a:r>
                    </a:p>
                  </a:txBody>
                  <a:tcPr anchor="ctr">
                    <a:solidFill>
                      <a:srgbClr val="28B0EF"/>
                    </a:solidFill>
                  </a:tcPr>
                </a:tc>
                <a:tc>
                  <a:txBody>
                    <a:bodyPr/>
                    <a:lstStyle/>
                    <a:p>
                      <a:pPr algn="ctr"/>
                      <a:r>
                        <a:rPr lang="en-US" altLang="ko-KR" sz="1800" dirty="0" smtClean="0">
                          <a:solidFill>
                            <a:schemeClr val="bg1"/>
                          </a:solidFill>
                        </a:rPr>
                        <a:t>location</a:t>
                      </a:r>
                    </a:p>
                  </a:txBody>
                  <a:tcPr anchor="ctr">
                    <a:solidFill>
                      <a:srgbClr val="28B0EF"/>
                    </a:solidFill>
                  </a:tcPr>
                </a:tc>
                <a:tc>
                  <a:txBody>
                    <a:bodyPr/>
                    <a:lstStyle/>
                    <a:p>
                      <a:pPr algn="ctr"/>
                      <a:r>
                        <a:rPr lang="en-US" altLang="ko-KR" sz="1800" dirty="0" err="1" smtClean="0">
                          <a:solidFill>
                            <a:schemeClr val="bg1"/>
                          </a:solidFill>
                        </a:rPr>
                        <a:t>datetime</a:t>
                      </a:r>
                      <a:endParaRPr lang="en-US" altLang="ko-KR" sz="1800" dirty="0" smtClean="0">
                        <a:solidFill>
                          <a:schemeClr val="bg1"/>
                        </a:solidFill>
                      </a:endParaRPr>
                    </a:p>
                  </a:txBody>
                  <a:tcPr anchor="ctr">
                    <a:solidFill>
                      <a:srgbClr val="28B0EF"/>
                    </a:solidFill>
                  </a:tcPr>
                </a:tc>
                <a:tc>
                  <a:txBody>
                    <a:bodyPr/>
                    <a:lstStyle/>
                    <a:p>
                      <a:pPr algn="ctr"/>
                      <a:r>
                        <a:rPr lang="en-US" altLang="ko-KR" sz="1800" dirty="0" smtClean="0">
                          <a:solidFill>
                            <a:schemeClr val="bg1"/>
                          </a:solidFill>
                        </a:rPr>
                        <a:t>value</a:t>
                      </a:r>
                    </a:p>
                  </a:txBody>
                  <a:tcPr anchor="ctr">
                    <a:solidFill>
                      <a:srgbClr val="28B0EF"/>
                    </a:solidFill>
                  </a:tcPr>
                </a:tc>
              </a:tr>
              <a:tr h="399786">
                <a:tc>
                  <a:txBody>
                    <a:bodyPr/>
                    <a:lstStyle/>
                    <a:p>
                      <a:pPr algn="ctr"/>
                      <a:r>
                        <a:rPr lang="en-US" b="0" dirty="0" smtClean="0"/>
                        <a:t>1</a:t>
                      </a:r>
                      <a:endParaRPr lang="en-US" b="0" dirty="0"/>
                    </a:p>
                  </a:txBody>
                  <a:tcPr anchor="ctr">
                    <a:solidFill>
                      <a:srgbClr val="D9D9D9"/>
                    </a:solidFill>
                  </a:tcPr>
                </a:tc>
                <a:tc>
                  <a:txBody>
                    <a:bodyPr/>
                    <a:lstStyle/>
                    <a:p>
                      <a:pPr marL="0" indent="0" algn="ctr">
                        <a:tabLst/>
                      </a:pPr>
                      <a:r>
                        <a:rPr lang="en-US" altLang="ko-KR" sz="1800" dirty="0" smtClean="0"/>
                        <a:t>Sensor1</a:t>
                      </a:r>
                    </a:p>
                  </a:txBody>
                  <a:tcPr anchor="ctr">
                    <a:solidFill>
                      <a:srgbClr val="D9D9D9"/>
                    </a:solidFill>
                  </a:tcPr>
                </a:tc>
                <a:tc>
                  <a:txBody>
                    <a:bodyPr/>
                    <a:lstStyle/>
                    <a:p>
                      <a:pPr marL="509588" indent="0" algn="ctr"/>
                      <a:endParaRPr lang="en-US" altLang="ko-KR" sz="1800" dirty="0" smtClean="0"/>
                    </a:p>
                  </a:txBody>
                  <a:tcPr anchor="ctr">
                    <a:solidFill>
                      <a:srgbClr val="D9D9D9"/>
                    </a:solidFill>
                  </a:tcPr>
                </a:tc>
                <a:tc>
                  <a:txBody>
                    <a:bodyPr/>
                    <a:lstStyle/>
                    <a:p>
                      <a:pPr algn="ctr"/>
                      <a:r>
                        <a:rPr lang="en-US" altLang="ko-KR" sz="1800" dirty="0" smtClean="0"/>
                        <a:t>2015-01-01</a:t>
                      </a:r>
                    </a:p>
                  </a:txBody>
                  <a:tcPr anchor="ctr">
                    <a:solidFill>
                      <a:srgbClr val="D9D9D9"/>
                    </a:solidFill>
                  </a:tcPr>
                </a:tc>
                <a:tc>
                  <a:txBody>
                    <a:bodyPr/>
                    <a:lstStyle/>
                    <a:p>
                      <a:pPr algn="ctr"/>
                      <a:r>
                        <a:rPr lang="en-US" altLang="ko-KR" sz="1800" dirty="0" smtClean="0"/>
                        <a:t>125.9</a:t>
                      </a:r>
                    </a:p>
                  </a:txBody>
                  <a:tcPr anchor="ctr">
                    <a:solidFill>
                      <a:srgbClr val="D9D9D9"/>
                    </a:solidFill>
                  </a:tcPr>
                </a:tc>
              </a:tr>
              <a:tr h="399786">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latin typeface="+mj-lt"/>
                        </a:rPr>
                        <a:t>Sensor2</a:t>
                      </a:r>
                      <a:endParaRPr lang="en-US" i="0" dirty="0">
                        <a:latin typeface="+mj-lt"/>
                      </a:endParaRP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9" rtl="0" eaLnBrk="1" fontAlgn="auto" latinLnBrk="0" hangingPunct="1">
                        <a:lnSpc>
                          <a:spcPct val="100000"/>
                        </a:lnSpc>
                        <a:spcBef>
                          <a:spcPts val="0"/>
                        </a:spcBef>
                        <a:spcAft>
                          <a:spcPts val="0"/>
                        </a:spcAft>
                        <a:buClrTx/>
                        <a:buSzTx/>
                        <a:buFontTx/>
                        <a:buNone/>
                        <a:tabLst/>
                        <a:defRPr/>
                      </a:pPr>
                      <a:r>
                        <a:rPr lang="en-GB" altLang="ko-KR" sz="1799" b="0" i="0" u="none" kern="1200" dirty="0">
                          <a:solidFill>
                            <a:schemeClr val="tx1"/>
                          </a:solidFill>
                          <a:effectLst/>
                          <a:latin typeface="+mj-lt"/>
                          <a:ea typeface="+mn-ea"/>
                          <a:cs typeface="+mn-cs"/>
                        </a:rPr>
                        <a:t>Building 2</a:t>
                      </a: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2015-01-01</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152.3</a:t>
                      </a:r>
                      <a:endParaRPr lang="en-US" i="0" dirty="0"/>
                    </a:p>
                  </a:txBody>
                  <a:tcPr>
                    <a:solidFill>
                      <a:srgbClr val="D9D9D9"/>
                    </a:solidFill>
                  </a:tcPr>
                </a:tc>
              </a:tr>
            </a:tbl>
          </a:graphicData>
        </a:graphic>
      </p:graphicFrame>
      <p:sp>
        <p:nvSpPr>
          <p:cNvPr id="14" name="Content Placeholder 2"/>
          <p:cNvSpPr txBox="1">
            <a:spLocks/>
          </p:cNvSpPr>
          <p:nvPr/>
        </p:nvSpPr>
        <p:spPr>
          <a:xfrm>
            <a:off x="842650" y="2418264"/>
            <a:ext cx="10524744" cy="1636378"/>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sensor:id</a:t>
            </a:r>
            <a:r>
              <a:rPr lang="en-US" sz="2000" dirty="0">
                <a:solidFill>
                  <a:srgbClr val="FFFFFF"/>
                </a:solidFill>
                <a:latin typeface="Consolas"/>
                <a:cs typeface="Consolas"/>
              </a:rPr>
              <a:t>’, ‘Sensor1’</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reading:datetime</a:t>
            </a:r>
            <a:r>
              <a:rPr lang="en-US" sz="2000" dirty="0">
                <a:solidFill>
                  <a:srgbClr val="FFFFFF"/>
                </a:solidFill>
                <a:latin typeface="Consolas"/>
                <a:cs typeface="Consolas"/>
              </a:rPr>
              <a:t>’, ‘2015-01-01’</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reading:value</a:t>
            </a:r>
            <a:r>
              <a:rPr lang="en-US" sz="2000" dirty="0">
                <a:solidFill>
                  <a:srgbClr val="FFFFFF"/>
                </a:solidFill>
                <a:latin typeface="Consolas"/>
                <a:cs typeface="Consolas"/>
              </a:rPr>
              <a:t>’, ‘152.3’</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sensor:location</a:t>
            </a:r>
            <a:r>
              <a:rPr lang="en-US" sz="2000" dirty="0">
                <a:solidFill>
                  <a:srgbClr val="FFFFFF"/>
                </a:solidFill>
                <a:latin typeface="Consolas"/>
                <a:cs typeface="Consolas"/>
              </a:rPr>
              <a:t>’,’Building 2’</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grpSp>
        <p:nvGrpSpPr>
          <p:cNvPr id="10" name="Group 9"/>
          <p:cNvGrpSpPr/>
          <p:nvPr/>
        </p:nvGrpSpPr>
        <p:grpSpPr>
          <a:xfrm>
            <a:off x="0" y="1451501"/>
            <a:ext cx="12192000" cy="806567"/>
            <a:chOff x="0" y="1452000"/>
            <a:chExt cx="10802189" cy="842065"/>
          </a:xfrm>
          <a:solidFill>
            <a:srgbClr val="006CC9"/>
          </a:solidFill>
        </p:grpSpPr>
        <p:sp>
          <p:nvSpPr>
            <p:cNvPr id="11" name="Rectangle 10"/>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(update) value:</a:t>
              </a:r>
              <a:endParaRPr lang="en-US" i="0" dirty="0">
                <a:solidFill>
                  <a:srgbClr val="FFFFFF"/>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327844900"/>
              </p:ext>
            </p:extLst>
          </p:nvPr>
        </p:nvGraphicFramePr>
        <p:xfrm>
          <a:off x="1435608" y="4242816"/>
          <a:ext cx="9365816" cy="2106191"/>
        </p:xfrm>
        <a:graphic>
          <a:graphicData uri="http://schemas.openxmlformats.org/drawingml/2006/table">
            <a:tbl>
              <a:tblPr firstRow="1">
                <a:tableStyleId>{21E4AEA4-8DFA-4A89-87EB-49C32662AFE0}</a:tableStyleId>
              </a:tblPr>
              <a:tblGrid>
                <a:gridCol w="2301768">
                  <a:extLst>
                    <a:ext uri="{9D8B030D-6E8A-4147-A177-3AD203B41FA5}">
                      <a16:colId xmlns="" xmlns:a16="http://schemas.microsoft.com/office/drawing/2014/main" val="48614039"/>
                    </a:ext>
                  </a:extLst>
                </a:gridCol>
                <a:gridCol w="2021135">
                  <a:extLst>
                    <a:ext uri="{9D8B030D-6E8A-4147-A177-3AD203B41FA5}">
                      <a16:colId xmlns="" xmlns:a16="http://schemas.microsoft.com/office/drawing/2014/main" val="1124546490"/>
                    </a:ext>
                  </a:extLst>
                </a:gridCol>
                <a:gridCol w="2021135"/>
                <a:gridCol w="1510889"/>
                <a:gridCol w="1510889"/>
              </a:tblGrid>
              <a:tr h="507047">
                <a:tc gridSpan="5">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gridSpan="2">
                  <a:txBody>
                    <a:bodyPr/>
                    <a:lstStyle/>
                    <a:p>
                      <a:pPr algn="ctr"/>
                      <a:r>
                        <a:rPr lang="en-US" altLang="ko-KR" sz="18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399786">
                <a:tc vMerge="1">
                  <a:txBody>
                    <a:bodyPr/>
                    <a:lstStyle/>
                    <a:p>
                      <a:endParaRPr lang="en-US"/>
                    </a:p>
                  </a:txBody>
                  <a:tcPr/>
                </a:tc>
                <a:tc>
                  <a:txBody>
                    <a:bodyPr/>
                    <a:lstStyle/>
                    <a:p>
                      <a:pPr algn="ctr"/>
                      <a:r>
                        <a:rPr lang="en-US" altLang="ko-KR" sz="1800" dirty="0" smtClean="0">
                          <a:solidFill>
                            <a:schemeClr val="bg1"/>
                          </a:solidFill>
                        </a:rPr>
                        <a:t>id</a:t>
                      </a:r>
                    </a:p>
                  </a:txBody>
                  <a:tcPr anchor="ctr">
                    <a:solidFill>
                      <a:srgbClr val="28B0EF"/>
                    </a:solidFill>
                  </a:tcPr>
                </a:tc>
                <a:tc>
                  <a:txBody>
                    <a:bodyPr/>
                    <a:lstStyle/>
                    <a:p>
                      <a:pPr algn="ctr"/>
                      <a:r>
                        <a:rPr lang="en-US" altLang="ko-KR" sz="1800" dirty="0" smtClean="0">
                          <a:solidFill>
                            <a:schemeClr val="bg1"/>
                          </a:solidFill>
                        </a:rPr>
                        <a:t>location</a:t>
                      </a:r>
                    </a:p>
                  </a:txBody>
                  <a:tcPr anchor="ctr">
                    <a:solidFill>
                      <a:srgbClr val="28B0EF"/>
                    </a:solidFill>
                  </a:tcPr>
                </a:tc>
                <a:tc>
                  <a:txBody>
                    <a:bodyPr/>
                    <a:lstStyle/>
                    <a:p>
                      <a:pPr algn="ctr"/>
                      <a:r>
                        <a:rPr lang="en-US" altLang="ko-KR" sz="1800" dirty="0" err="1" smtClean="0">
                          <a:solidFill>
                            <a:schemeClr val="bg1"/>
                          </a:solidFill>
                        </a:rPr>
                        <a:t>datetime</a:t>
                      </a:r>
                      <a:endParaRPr lang="en-US" altLang="ko-KR" sz="1800" dirty="0" smtClean="0">
                        <a:solidFill>
                          <a:schemeClr val="bg1"/>
                        </a:solidFill>
                      </a:endParaRPr>
                    </a:p>
                  </a:txBody>
                  <a:tcPr anchor="ctr">
                    <a:solidFill>
                      <a:srgbClr val="28B0EF"/>
                    </a:solidFill>
                  </a:tcPr>
                </a:tc>
                <a:tc>
                  <a:txBody>
                    <a:bodyPr/>
                    <a:lstStyle/>
                    <a:p>
                      <a:pPr algn="ctr"/>
                      <a:r>
                        <a:rPr lang="en-US" altLang="ko-KR" sz="1800" dirty="0" smtClean="0">
                          <a:solidFill>
                            <a:schemeClr val="bg1"/>
                          </a:solidFill>
                        </a:rPr>
                        <a:t>value</a:t>
                      </a:r>
                    </a:p>
                  </a:txBody>
                  <a:tcPr anchor="ctr">
                    <a:solidFill>
                      <a:srgbClr val="28B0EF"/>
                    </a:solidFill>
                  </a:tcPr>
                </a:tc>
              </a:tr>
              <a:tr h="399786">
                <a:tc>
                  <a:txBody>
                    <a:bodyPr/>
                    <a:lstStyle/>
                    <a:p>
                      <a:pPr algn="ctr"/>
                      <a:r>
                        <a:rPr lang="en-US" b="0" dirty="0" smtClean="0"/>
                        <a:t>1</a:t>
                      </a:r>
                      <a:endParaRPr lang="en-US" b="0" dirty="0"/>
                    </a:p>
                  </a:txBody>
                  <a:tcPr anchor="ctr">
                    <a:solidFill>
                      <a:srgbClr val="D9D9D9"/>
                    </a:solidFill>
                  </a:tcPr>
                </a:tc>
                <a:tc>
                  <a:txBody>
                    <a:bodyPr/>
                    <a:lstStyle/>
                    <a:p>
                      <a:pPr marL="0" indent="0" algn="ctr">
                        <a:tabLst/>
                      </a:pPr>
                      <a:r>
                        <a:rPr lang="en-US" altLang="ko-KR" sz="1800" dirty="0" smtClean="0"/>
                        <a:t>Sensor1</a:t>
                      </a:r>
                    </a:p>
                  </a:txBody>
                  <a:tcPr anchor="ctr">
                    <a:solidFill>
                      <a:srgbClr val="D9D9D9"/>
                    </a:solidFill>
                  </a:tcPr>
                </a:tc>
                <a:tc>
                  <a:txBody>
                    <a:bodyPr/>
                    <a:lstStyle/>
                    <a:p>
                      <a:pPr marL="509588" indent="0" algn="ctr"/>
                      <a:endParaRPr lang="en-US" altLang="ko-KR" sz="1800" dirty="0" smtClean="0"/>
                    </a:p>
                  </a:txBody>
                  <a:tcPr anchor="ctr">
                    <a:solidFill>
                      <a:srgbClr val="D9D9D9"/>
                    </a:solidFill>
                  </a:tcPr>
                </a:tc>
                <a:tc>
                  <a:txBody>
                    <a:bodyPr/>
                    <a:lstStyle/>
                    <a:p>
                      <a:pPr algn="ctr"/>
                      <a:r>
                        <a:rPr lang="en-US" altLang="ko-KR" sz="1800" dirty="0" smtClean="0"/>
                        <a:t>2015-01-01</a:t>
                      </a:r>
                    </a:p>
                  </a:txBody>
                  <a:tcPr anchor="ctr">
                    <a:solidFill>
                      <a:srgbClr val="D9D9D9"/>
                    </a:solidFill>
                  </a:tcPr>
                </a:tc>
                <a:tc>
                  <a:txBody>
                    <a:bodyPr/>
                    <a:lstStyle/>
                    <a:p>
                      <a:pPr algn="ctr"/>
                      <a:r>
                        <a:rPr lang="en-US" altLang="ko-KR" sz="1800" dirty="0" smtClean="0"/>
                        <a:t>125.9</a:t>
                      </a:r>
                    </a:p>
                  </a:txBody>
                  <a:tcPr anchor="ctr">
                    <a:solidFill>
                      <a:srgbClr val="D9D9D9"/>
                    </a:solidFill>
                  </a:tcPr>
                </a:tc>
              </a:tr>
              <a:tr h="399786">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latin typeface="+mj-lt"/>
                        </a:rPr>
                        <a:t>Sensor2</a:t>
                      </a:r>
                      <a:endParaRPr lang="en-US" i="0" dirty="0">
                        <a:latin typeface="+mj-lt"/>
                      </a:endParaRP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9" rtl="0" eaLnBrk="1" fontAlgn="auto" latinLnBrk="0" hangingPunct="1">
                        <a:lnSpc>
                          <a:spcPct val="100000"/>
                        </a:lnSpc>
                        <a:spcBef>
                          <a:spcPts val="0"/>
                        </a:spcBef>
                        <a:spcAft>
                          <a:spcPts val="0"/>
                        </a:spcAft>
                        <a:buClrTx/>
                        <a:buSzTx/>
                        <a:buFontTx/>
                        <a:buNone/>
                        <a:tabLst/>
                        <a:defRPr/>
                      </a:pPr>
                      <a:r>
                        <a:rPr lang="en-GB" altLang="ko-KR" sz="1799" b="0" i="0" u="none" kern="1200" dirty="0">
                          <a:solidFill>
                            <a:schemeClr val="tx1"/>
                          </a:solidFill>
                          <a:effectLst/>
                          <a:latin typeface="+mj-lt"/>
                          <a:ea typeface="+mn-ea"/>
                          <a:cs typeface="+mn-cs"/>
                        </a:rPr>
                        <a:t>Building 2</a:t>
                      </a: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smtClean="0"/>
                        <a:t>2015-01-03</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smtClean="0"/>
                        <a:t>157.6</a:t>
                      </a:r>
                      <a:endParaRPr lang="en-US" i="0" dirty="0"/>
                    </a:p>
                  </a:txBody>
                  <a:tcPr>
                    <a:solidFill>
                      <a:srgbClr val="D9D9D9"/>
                    </a:solidFill>
                  </a:tcPr>
                </a:tc>
              </a:tr>
            </a:tbl>
          </a:graphicData>
        </a:graphic>
      </p:graphicFrame>
      <p:sp>
        <p:nvSpPr>
          <p:cNvPr id="14" name="Content Placeholder 2"/>
          <p:cNvSpPr txBox="1">
            <a:spLocks/>
          </p:cNvSpPr>
          <p:nvPr/>
        </p:nvSpPr>
        <p:spPr>
          <a:xfrm>
            <a:off x="842650" y="2418264"/>
            <a:ext cx="10524744" cy="1142565"/>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1600" dirty="0">
                <a:solidFill>
                  <a:srgbClr val="FFFFFF"/>
                </a:solidFill>
                <a:latin typeface="Consolas"/>
                <a:cs typeface="Consolas"/>
              </a:rPr>
              <a:t>put ‘readings’, ‘2’, ‘</a:t>
            </a:r>
            <a:r>
              <a:rPr lang="en-US" sz="1600" dirty="0" err="1">
                <a:solidFill>
                  <a:srgbClr val="FFFFFF"/>
                </a:solidFill>
                <a:latin typeface="Consolas"/>
                <a:cs typeface="Consolas"/>
              </a:rPr>
              <a:t>reading:value</a:t>
            </a:r>
            <a:r>
              <a:rPr lang="en-US" sz="1600" dirty="0">
                <a:solidFill>
                  <a:srgbClr val="FFFFFF"/>
                </a:solidFill>
                <a:latin typeface="Consolas"/>
                <a:cs typeface="Consolas"/>
              </a:rPr>
              <a:t>’, ’157.6’</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Features </a:t>
              </a:r>
              <a:r>
                <a:rPr lang="en-US" altLang="ko-KR" i="0" dirty="0"/>
                <a:t>the HDFS provides</a:t>
              </a:r>
            </a:p>
            <a:p>
              <a:pPr marL="3174" algn="l"/>
              <a:r>
                <a:rPr lang="en-US" altLang="ko-KR" i="0" dirty="0" err="1"/>
                <a:t>HDInsight</a:t>
              </a:r>
              <a:r>
                <a:rPr lang="en-US" altLang="ko-KR" i="0" dirty="0"/>
                <a:t> Clusters in Azure</a:t>
              </a:r>
            </a:p>
            <a:p>
              <a:pPr marL="3174" algn="l"/>
              <a:r>
                <a:rPr lang="en-US" altLang="ko-KR" i="0" dirty="0"/>
                <a:t>What is </a:t>
              </a:r>
              <a:r>
                <a:rPr lang="en-US" altLang="ko-KR" i="0" dirty="0" err="1"/>
                <a:t>Hbase</a:t>
              </a:r>
              <a:r>
                <a:rPr lang="en-US" altLang="ko-KR" i="0" dirty="0"/>
                <a:t>?</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18117609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1" name="Content Placeholder 2"/>
          <p:cNvSpPr txBox="1">
            <a:spLocks/>
          </p:cNvSpPr>
          <p:nvPr/>
        </p:nvSpPr>
        <p:spPr>
          <a:xfrm>
            <a:off x="842650" y="2418264"/>
            <a:ext cx="10524744" cy="866357"/>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get ‘readings’, ‘2</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value from table:</a:t>
              </a:r>
              <a:endParaRPr lang="en-US" altLang="ko-KR" i="0" dirty="0"/>
            </a:p>
          </p:txBody>
        </p:sp>
      </p:grpSp>
      <p:graphicFrame>
        <p:nvGraphicFramePr>
          <p:cNvPr id="15" name="Table 14"/>
          <p:cNvGraphicFramePr>
            <a:graphicFrameLocks noGrp="1"/>
          </p:cNvGraphicFramePr>
          <p:nvPr>
            <p:extLst>
              <p:ext uri="{D42A27DB-BD31-4B8C-83A1-F6EECF244321}">
                <p14:modId xmlns:p14="http://schemas.microsoft.com/office/powerpoint/2010/main" val="1137786719"/>
              </p:ext>
            </p:extLst>
          </p:nvPr>
        </p:nvGraphicFramePr>
        <p:xfrm>
          <a:off x="8252099" y="3678868"/>
          <a:ext cx="3719322" cy="2830217"/>
        </p:xfrm>
        <a:graphic>
          <a:graphicData uri="http://schemas.openxmlformats.org/drawingml/2006/table">
            <a:tbl>
              <a:tblPr firstRow="1">
                <a:tableStyleId>{21E4AEA4-8DFA-4A89-87EB-49C32662AFE0}</a:tableStyleId>
              </a:tblPr>
              <a:tblGrid>
                <a:gridCol w="1859661">
                  <a:extLst>
                    <a:ext uri="{9D8B030D-6E8A-4147-A177-3AD203B41FA5}">
                      <a16:colId xmlns:a16="http://schemas.microsoft.com/office/drawing/2014/main" xmlns="" val="48614039"/>
                    </a:ext>
                  </a:extLst>
                </a:gridCol>
                <a:gridCol w="1859661">
                  <a:extLst>
                    <a:ext uri="{9D8B030D-6E8A-4147-A177-3AD203B41FA5}">
                      <a16:colId xmlns:a16="http://schemas.microsoft.com/office/drawing/2014/main" xmlns="" val="1124546490"/>
                    </a:ext>
                  </a:extLst>
                </a:gridCol>
              </a:tblGrid>
              <a:tr h="376281">
                <a:tc>
                  <a:txBody>
                    <a:bodyPr/>
                    <a:lstStyle/>
                    <a:p>
                      <a:pPr algn="ctr"/>
                      <a:r>
                        <a:rPr lang="en-US" sz="1600" b="0" dirty="0" smtClean="0">
                          <a:solidFill>
                            <a:schemeClr val="bg1"/>
                          </a:solidFill>
                        </a:rPr>
                        <a:t>Column</a:t>
                      </a:r>
                      <a:endParaRPr lang="en-US" sz="1600" b="0" dirty="0">
                        <a:solidFill>
                          <a:schemeClr val="bg1"/>
                        </a:solidFill>
                      </a:endParaRPr>
                    </a:p>
                  </a:txBody>
                  <a:tcPr>
                    <a:solidFill>
                      <a:srgbClr val="0070C0"/>
                    </a:solidFill>
                  </a:tcPr>
                </a:tc>
                <a:tc>
                  <a:txBody>
                    <a:bodyPr/>
                    <a:lstStyle/>
                    <a:p>
                      <a:pPr algn="ctr"/>
                      <a:r>
                        <a:rPr lang="en-US" sz="1600" b="0" baseline="0" dirty="0" smtClean="0">
                          <a:solidFill>
                            <a:schemeClr val="bg1"/>
                          </a:solidFill>
                        </a:rPr>
                        <a:t>Cell</a:t>
                      </a:r>
                      <a:endParaRPr lang="en-US" sz="16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613484">
                <a:tc>
                  <a:txBody>
                    <a:bodyPr/>
                    <a:lstStyle/>
                    <a:p>
                      <a:pPr algn="ctr"/>
                      <a:r>
                        <a:rPr lang="en-US" sz="1600" dirty="0" err="1" smtClean="0"/>
                        <a:t>reading:value</a:t>
                      </a:r>
                      <a:endParaRPr lang="en-US" sz="1600" dirty="0"/>
                    </a:p>
                  </a:txBody>
                  <a:tcPr>
                    <a:solidFill>
                      <a:schemeClr val="bg1">
                        <a:lumMod val="85000"/>
                      </a:schemeClr>
                    </a:solidFill>
                  </a:tcPr>
                </a:tc>
                <a:tc>
                  <a:txBody>
                    <a:bodyPr/>
                    <a:lstStyle/>
                    <a:p>
                      <a:pPr marL="0" indent="0" algn="ctr">
                        <a:tabLst/>
                      </a:pPr>
                      <a:r>
                        <a:rPr lang="en-GB" sz="1400" dirty="0" smtClean="0"/>
                        <a:t>timestamp</a:t>
                      </a:r>
                      <a:r>
                        <a:rPr lang="en-GB" sz="1400" dirty="0"/>
                        <a:t>=</a:t>
                      </a:r>
                      <a:r>
                        <a:rPr lang="en-GB" sz="1400" dirty="0" smtClean="0"/>
                        <a:t>142379</a:t>
                      </a:r>
                      <a:r>
                        <a:rPr lang="en-GB" sz="1400" baseline="0" dirty="0" smtClean="0"/>
                        <a:t>value</a:t>
                      </a:r>
                      <a:r>
                        <a:rPr lang="en-GB" sz="1400" baseline="0" dirty="0"/>
                        <a:t>=</a:t>
                      </a:r>
                      <a:r>
                        <a:rPr lang="en-GB" sz="1400" baseline="0" dirty="0" smtClean="0"/>
                        <a:t>157.6</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err="1">
                          <a:latin typeface="+mn-lt"/>
                        </a:rPr>
                        <a:t>sensor:location</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8" rtl="0" eaLnBrk="1" fontAlgn="auto" latinLnBrk="0" hangingPunct="1">
                        <a:lnSpc>
                          <a:spcPct val="100000"/>
                        </a:lnSpc>
                        <a:spcBef>
                          <a:spcPts val="0"/>
                        </a:spcBef>
                        <a:spcAft>
                          <a:spcPts val="0"/>
                        </a:spcAft>
                        <a:buClrTx/>
                        <a:buSzTx/>
                        <a:buFontTx/>
                        <a:buNone/>
                        <a:tabLst/>
                        <a:defRPr/>
                      </a:pPr>
                      <a:r>
                        <a:rPr lang="en-GB" sz="1400" dirty="0">
                          <a:latin typeface="+mn-lt"/>
                        </a:rPr>
                        <a:t>timestamp=</a:t>
                      </a:r>
                      <a:r>
                        <a:rPr lang="en-GB" sz="1400" dirty="0" smtClean="0">
                          <a:latin typeface="+mn-lt"/>
                        </a:rPr>
                        <a:t>142366value</a:t>
                      </a:r>
                      <a:r>
                        <a:rPr lang="en-GB" sz="1400" dirty="0">
                          <a:latin typeface="+mn-lt"/>
                        </a:rPr>
                        <a:t>=Building</a:t>
                      </a:r>
                      <a:r>
                        <a:rPr lang="en-GB" sz="1400" baseline="0" dirty="0">
                          <a:latin typeface="+mn-lt"/>
                        </a:rPr>
                        <a:t> 2</a:t>
                      </a:r>
                      <a:endParaRPr lang="en-US" sz="1400" dirty="0">
                        <a:latin typeface="+mn-lt"/>
                      </a:endParaRPr>
                    </a:p>
                  </a:txBody>
                  <a:tcPr>
                    <a:solidFill>
                      <a:schemeClr val="bg1">
                        <a:lumMod val="85000"/>
                      </a:schemeClr>
                    </a:solidFill>
                  </a:tcPr>
                </a:tc>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latin typeface="+mn-lt"/>
                        </a:rPr>
                        <a:t>reading:</a:t>
                      </a:r>
                      <a:r>
                        <a:rPr lang="en-US" sz="1600" dirty="0" err="1">
                          <a:latin typeface="+mn-lt"/>
                        </a:rPr>
                        <a:t>datetime</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400" dirty="0">
                          <a:latin typeface="+mn-lt"/>
                        </a:rPr>
                        <a:t>timestamp=</a:t>
                      </a:r>
                      <a:r>
                        <a:rPr lang="en-US" sz="1400" dirty="0" smtClean="0">
                          <a:latin typeface="+mn-lt"/>
                        </a:rPr>
                        <a:t>142363value</a:t>
                      </a:r>
                      <a:r>
                        <a:rPr lang="en-US" sz="1400" dirty="0">
                          <a:latin typeface="+mn-lt"/>
                        </a:rPr>
                        <a:t>=</a:t>
                      </a:r>
                      <a:r>
                        <a:rPr lang="en-GB" sz="1400" dirty="0" smtClean="0">
                          <a:latin typeface="+mn-lt"/>
                        </a:rPr>
                        <a:t>2015-01-03</a:t>
                      </a:r>
                      <a:endParaRPr lang="en-US" sz="1400" dirty="0">
                        <a:latin typeface="+mn-lt"/>
                      </a:endParaRPr>
                    </a:p>
                  </a:txBody>
                  <a:tcPr>
                    <a:solidFill>
                      <a:schemeClr val="bg1">
                        <a:lumMod val="85000"/>
                      </a:schemeClr>
                    </a:solidFill>
                  </a:tcPr>
                </a:tc>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err="1">
                          <a:latin typeface="+mn-lt"/>
                        </a:rPr>
                        <a:t>reading:value</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400" dirty="0">
                          <a:latin typeface="+mn-lt"/>
                        </a:rPr>
                        <a:t>timestamp=</a:t>
                      </a:r>
                      <a:r>
                        <a:rPr lang="en-GB" sz="1400" dirty="0" smtClean="0">
                          <a:latin typeface="+mn-lt"/>
                        </a:rPr>
                        <a:t>142381</a:t>
                      </a:r>
                      <a:r>
                        <a:rPr lang="en-GB" sz="1400" baseline="0" dirty="0" smtClean="0">
                          <a:latin typeface="+mn-lt"/>
                        </a:rPr>
                        <a:t>value</a:t>
                      </a:r>
                      <a:r>
                        <a:rPr lang="en-GB" sz="1400" baseline="0" dirty="0">
                          <a:latin typeface="+mn-lt"/>
                        </a:rPr>
                        <a:t>=157.6</a:t>
                      </a:r>
                      <a:endParaRPr lang="en-US" sz="1400" dirty="0">
                        <a:latin typeface="+mn-lt"/>
                      </a:endParaRPr>
                    </a:p>
                  </a:txBody>
                  <a:tcPr>
                    <a:solidFill>
                      <a:schemeClr val="bg1">
                        <a:lumMod val="8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42212923"/>
              </p:ext>
            </p:extLst>
          </p:nvPr>
        </p:nvGraphicFramePr>
        <p:xfrm>
          <a:off x="172417" y="3728311"/>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 xmlns:a16="http://schemas.microsoft.com/office/drawing/2014/main" val="48614039"/>
                    </a:ext>
                  </a:extLst>
                </a:gridCol>
                <a:gridCol w="1428683">
                  <a:extLst>
                    <a:ext uri="{9D8B030D-6E8A-4147-A177-3AD203B41FA5}">
                      <a16:colId xmlns="" xmlns:a16="http://schemas.microsoft.com/office/drawing/2014/main"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grpSp>
        <p:nvGrpSpPr>
          <p:cNvPr id="17" name="Group 16"/>
          <p:cNvGrpSpPr/>
          <p:nvPr/>
        </p:nvGrpSpPr>
        <p:grpSpPr>
          <a:xfrm>
            <a:off x="7427142" y="3904948"/>
            <a:ext cx="648193" cy="1835014"/>
            <a:chOff x="7642324" y="3992760"/>
            <a:chExt cx="648193" cy="1835014"/>
          </a:xfrm>
        </p:grpSpPr>
        <p:sp>
          <p:nvSpPr>
            <p:cNvPr id="18" name="Chevron 17"/>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19" name="TextBox 18"/>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4" name="Content Placeholder 2"/>
          <p:cNvSpPr txBox="1">
            <a:spLocks/>
          </p:cNvSpPr>
          <p:nvPr/>
        </p:nvSpPr>
        <p:spPr>
          <a:xfrm>
            <a:off x="830618" y="2466391"/>
            <a:ext cx="10524744" cy="794168"/>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get ‘readings’, ‘2’, {COLUMN =&gt; [</a:t>
            </a:r>
            <a:r>
              <a:rPr lang="en-US" sz="2000" dirty="0" err="1">
                <a:solidFill>
                  <a:srgbClr val="FFFFFF"/>
                </a:solidFill>
                <a:latin typeface="Consolas"/>
                <a:cs typeface="Consolas"/>
              </a:rPr>
              <a:t>reading:value</a:t>
            </a:r>
            <a:r>
              <a:rPr lang="en-US" sz="2000" dirty="0">
                <a:solidFill>
                  <a:srgbClr val="FFFFFF"/>
                </a:solidFill>
                <a:latin typeface="Consolas"/>
                <a:cs typeface="Consolas"/>
              </a:rPr>
              <a:t>]}</a:t>
            </a:r>
          </a:p>
        </p:txBody>
      </p:sp>
      <p:grpSp>
        <p:nvGrpSpPr>
          <p:cNvPr id="15" name="Group 14"/>
          <p:cNvGrpSpPr/>
          <p:nvPr/>
        </p:nvGrpSpPr>
        <p:grpSpPr>
          <a:xfrm>
            <a:off x="0" y="1440161"/>
            <a:ext cx="12192000" cy="853904"/>
            <a:chOff x="0" y="1440161"/>
            <a:chExt cx="10802189" cy="853904"/>
          </a:xfrm>
        </p:grpSpPr>
        <p:sp>
          <p:nvSpPr>
            <p:cNvPr id="16" name="Rectangle 1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value from table</a:t>
              </a:r>
              <a:endParaRPr lang="en-US" altLang="ko-KR" i="0" dirty="0"/>
            </a:p>
          </p:txBody>
        </p:sp>
      </p:grpSp>
      <p:graphicFrame>
        <p:nvGraphicFramePr>
          <p:cNvPr id="18" name="Table 17"/>
          <p:cNvGraphicFramePr>
            <a:graphicFrameLocks noGrp="1"/>
          </p:cNvGraphicFramePr>
          <p:nvPr>
            <p:extLst>
              <p:ext uri="{D42A27DB-BD31-4B8C-83A1-F6EECF244321}">
                <p14:modId xmlns:p14="http://schemas.microsoft.com/office/powerpoint/2010/main" val="4106389132"/>
              </p:ext>
            </p:extLst>
          </p:nvPr>
        </p:nvGraphicFramePr>
        <p:xfrm>
          <a:off x="8492733" y="4078706"/>
          <a:ext cx="3466656" cy="1634458"/>
        </p:xfrm>
        <a:graphic>
          <a:graphicData uri="http://schemas.openxmlformats.org/drawingml/2006/table">
            <a:tbl>
              <a:tblPr firstRow="1">
                <a:tableStyleId>{21E4AEA4-8DFA-4A89-87EB-49C32662AFE0}</a:tableStyleId>
              </a:tblPr>
              <a:tblGrid>
                <a:gridCol w="1696252">
                  <a:extLst>
                    <a:ext uri="{9D8B030D-6E8A-4147-A177-3AD203B41FA5}">
                      <a16:colId xmlns:a16="http://schemas.microsoft.com/office/drawing/2014/main" xmlns="" val="48614039"/>
                    </a:ext>
                  </a:extLst>
                </a:gridCol>
                <a:gridCol w="1770404">
                  <a:extLst>
                    <a:ext uri="{9D8B030D-6E8A-4147-A177-3AD203B41FA5}">
                      <a16:colId xmlns:a16="http://schemas.microsoft.com/office/drawing/2014/main" xmlns="" val="1124546490"/>
                    </a:ext>
                  </a:extLst>
                </a:gridCol>
              </a:tblGrid>
              <a:tr h="549843">
                <a:tc>
                  <a:txBody>
                    <a:bodyPr/>
                    <a:lstStyle/>
                    <a:p>
                      <a:pPr algn="ctr"/>
                      <a:r>
                        <a:rPr lang="en-US" sz="1600" b="0" dirty="0" smtClean="0">
                          <a:solidFill>
                            <a:schemeClr val="bg1"/>
                          </a:solidFill>
                        </a:rPr>
                        <a:t>Column</a:t>
                      </a:r>
                      <a:endParaRPr lang="en-US" sz="1600" b="0" dirty="0">
                        <a:solidFill>
                          <a:schemeClr val="bg1"/>
                        </a:solidFill>
                      </a:endParaRPr>
                    </a:p>
                  </a:txBody>
                  <a:tcPr>
                    <a:solidFill>
                      <a:srgbClr val="0070C0"/>
                    </a:solidFill>
                  </a:tcPr>
                </a:tc>
                <a:tc>
                  <a:txBody>
                    <a:bodyPr/>
                    <a:lstStyle/>
                    <a:p>
                      <a:pPr algn="ctr"/>
                      <a:r>
                        <a:rPr lang="en-US" sz="1600" b="0" baseline="0" dirty="0" smtClean="0">
                          <a:solidFill>
                            <a:schemeClr val="bg1"/>
                          </a:solidFill>
                        </a:rPr>
                        <a:t>Cell</a:t>
                      </a:r>
                      <a:endParaRPr lang="en-US" sz="16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1084615">
                <a:tc>
                  <a:txBody>
                    <a:bodyPr/>
                    <a:lstStyle/>
                    <a:p>
                      <a:pPr algn="ctr"/>
                      <a:r>
                        <a:rPr lang="en-US" sz="1600" dirty="0" err="1" smtClean="0"/>
                        <a:t>reading:value</a:t>
                      </a:r>
                      <a:endParaRPr lang="en-US" sz="1600" dirty="0"/>
                    </a:p>
                  </a:txBody>
                  <a:tcPr>
                    <a:solidFill>
                      <a:schemeClr val="bg1">
                        <a:lumMod val="85000"/>
                      </a:schemeClr>
                    </a:solidFill>
                  </a:tcPr>
                </a:tc>
                <a:tc>
                  <a:txBody>
                    <a:bodyPr/>
                    <a:lstStyle/>
                    <a:p>
                      <a:pPr algn="ctr"/>
                      <a:r>
                        <a:rPr lang="en-GB" sz="1400" dirty="0" smtClean="0"/>
                        <a:t>timestamp</a:t>
                      </a:r>
                      <a:r>
                        <a:rPr lang="en-GB" sz="1400" dirty="0"/>
                        <a:t>=</a:t>
                      </a:r>
                      <a:r>
                        <a:rPr lang="en-GB" sz="1400" dirty="0" smtClean="0"/>
                        <a:t>142379</a:t>
                      </a:r>
                      <a:r>
                        <a:rPr lang="en-GB" sz="1400" baseline="0" dirty="0" smtClean="0"/>
                        <a:t>value</a:t>
                      </a:r>
                      <a:r>
                        <a:rPr lang="en-GB" sz="1400" baseline="0" dirty="0"/>
                        <a:t>=</a:t>
                      </a:r>
                      <a:r>
                        <a:rPr lang="en-GB" sz="1400" baseline="0" dirty="0" smtClean="0"/>
                        <a:t>157.6</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103154250"/>
              </p:ext>
            </p:extLst>
          </p:nvPr>
        </p:nvGraphicFramePr>
        <p:xfrm>
          <a:off x="232574" y="3752374"/>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 xmlns:a16="http://schemas.microsoft.com/office/drawing/2014/main" val="48614039"/>
                    </a:ext>
                  </a:extLst>
                </a:gridCol>
                <a:gridCol w="1428683">
                  <a:extLst>
                    <a:ext uri="{9D8B030D-6E8A-4147-A177-3AD203B41FA5}">
                      <a16:colId xmlns="" xmlns:a16="http://schemas.microsoft.com/office/drawing/2014/main"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grpSp>
        <p:nvGrpSpPr>
          <p:cNvPr id="24" name="Group 23"/>
          <p:cNvGrpSpPr/>
          <p:nvPr/>
        </p:nvGrpSpPr>
        <p:grpSpPr>
          <a:xfrm>
            <a:off x="7571520" y="3748538"/>
            <a:ext cx="648193" cy="1835014"/>
            <a:chOff x="7642324" y="3992760"/>
            <a:chExt cx="648193" cy="1835014"/>
          </a:xfrm>
        </p:grpSpPr>
        <p:sp>
          <p:nvSpPr>
            <p:cNvPr id="25" name="Chevron 24"/>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26" name="TextBox 25"/>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aphicFrame>
        <p:nvGraphicFramePr>
          <p:cNvPr id="10" name="Table 9"/>
          <p:cNvGraphicFramePr>
            <a:graphicFrameLocks noGrp="1"/>
          </p:cNvGraphicFramePr>
          <p:nvPr>
            <p:extLst>
              <p:ext uri="{D42A27DB-BD31-4B8C-83A1-F6EECF244321}">
                <p14:modId xmlns:p14="http://schemas.microsoft.com/office/powerpoint/2010/main" val="80954887"/>
              </p:ext>
            </p:extLst>
          </p:nvPr>
        </p:nvGraphicFramePr>
        <p:xfrm>
          <a:off x="328827" y="4365985"/>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 xmlns:a16="http://schemas.microsoft.com/office/drawing/2014/main" val="48614039"/>
                    </a:ext>
                  </a:extLst>
                </a:gridCol>
                <a:gridCol w="1428683">
                  <a:extLst>
                    <a:ext uri="{9D8B030D-6E8A-4147-A177-3AD203B41FA5}">
                      <a16:colId xmlns="" xmlns:a16="http://schemas.microsoft.com/office/drawing/2014/main"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11" name="Content Placeholder 2"/>
          <p:cNvSpPr txBox="1">
            <a:spLocks/>
          </p:cNvSpPr>
          <p:nvPr/>
        </p:nvSpPr>
        <p:spPr>
          <a:xfrm>
            <a:off x="842650" y="2418264"/>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1600" dirty="0">
                <a:solidFill>
                  <a:srgbClr val="FFFFFF"/>
                </a:solidFill>
                <a:latin typeface="Consolas"/>
                <a:cs typeface="Consolas"/>
              </a:rPr>
              <a:t>scan ‘readings’, {LIMIT =&gt; 1}</a:t>
            </a: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everything from table with condition:</a:t>
              </a:r>
              <a:endParaRPr lang="en-US" altLang="ko-KR" i="0" dirty="0"/>
            </a:p>
          </p:txBody>
        </p:sp>
      </p:grpSp>
      <p:graphicFrame>
        <p:nvGraphicFramePr>
          <p:cNvPr id="15" name="Table 14"/>
          <p:cNvGraphicFramePr>
            <a:graphicFrameLocks noGrp="1"/>
          </p:cNvGraphicFramePr>
          <p:nvPr>
            <p:extLst>
              <p:ext uri="{D42A27DB-BD31-4B8C-83A1-F6EECF244321}">
                <p14:modId xmlns:p14="http://schemas.microsoft.com/office/powerpoint/2010/main" val="1592115720"/>
              </p:ext>
            </p:extLst>
          </p:nvPr>
        </p:nvGraphicFramePr>
        <p:xfrm>
          <a:off x="8492734" y="3940110"/>
          <a:ext cx="3378950" cy="2538079"/>
        </p:xfrm>
        <a:graphic>
          <a:graphicData uri="http://schemas.openxmlformats.org/drawingml/2006/table">
            <a:tbl>
              <a:tblPr firstRow="1">
                <a:tableStyleId>{21E4AEA4-8DFA-4A89-87EB-49C32662AFE0}</a:tableStyleId>
              </a:tblPr>
              <a:tblGrid>
                <a:gridCol w="1002106">
                  <a:extLst>
                    <a:ext uri="{9D8B030D-6E8A-4147-A177-3AD203B41FA5}">
                      <a16:colId xmlns:a16="http://schemas.microsoft.com/office/drawing/2014/main" xmlns="" val="48614039"/>
                    </a:ext>
                  </a:extLst>
                </a:gridCol>
                <a:gridCol w="2376844">
                  <a:extLst>
                    <a:ext uri="{9D8B030D-6E8A-4147-A177-3AD203B41FA5}">
                      <a16:colId xmlns:a16="http://schemas.microsoft.com/office/drawing/2014/main" xmlns="" val="1124546490"/>
                    </a:ext>
                  </a:extLst>
                </a:gridCol>
              </a:tblGrid>
              <a:tr h="343520">
                <a:tc>
                  <a:txBody>
                    <a:bodyPr/>
                    <a:lstStyle/>
                    <a:p>
                      <a:pPr algn="ctr"/>
                      <a:r>
                        <a:rPr lang="en-US" sz="1600" b="0" dirty="0" smtClean="0">
                          <a:solidFill>
                            <a:schemeClr val="bg1"/>
                          </a:solidFill>
                        </a:rPr>
                        <a:t>Row</a:t>
                      </a:r>
                      <a:endParaRPr lang="en-US" sz="1600" b="0" dirty="0">
                        <a:solidFill>
                          <a:schemeClr val="bg1"/>
                        </a:solidFill>
                      </a:endParaRPr>
                    </a:p>
                  </a:txBody>
                  <a:tcPr>
                    <a:solidFill>
                      <a:srgbClr val="0070C0"/>
                    </a:solidFill>
                  </a:tcPr>
                </a:tc>
                <a:tc>
                  <a:txBody>
                    <a:bodyPr/>
                    <a:lstStyle/>
                    <a:p>
                      <a:pPr algn="ctr"/>
                      <a:r>
                        <a:rPr lang="en-US" sz="1600" b="0" dirty="0">
                          <a:solidFill>
                            <a:schemeClr val="bg1"/>
                          </a:solidFill>
                        </a:rPr>
                        <a:t>Column </a:t>
                      </a:r>
                      <a:r>
                        <a:rPr lang="en-US" sz="1600" b="0" dirty="0" smtClean="0">
                          <a:solidFill>
                            <a:schemeClr val="bg1"/>
                          </a:solidFill>
                        </a:rPr>
                        <a:t>+</a:t>
                      </a:r>
                      <a:r>
                        <a:rPr lang="en-US" sz="1600" b="0" baseline="0" dirty="0" smtClean="0">
                          <a:solidFill>
                            <a:schemeClr val="bg1"/>
                          </a:solidFill>
                        </a:rPr>
                        <a:t> Cell</a:t>
                      </a:r>
                      <a:endParaRPr lang="en-US" sz="16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677625">
                <a:tc>
                  <a:txBody>
                    <a:bodyPr/>
                    <a:lstStyle/>
                    <a:p>
                      <a:pPr algn="ctr"/>
                      <a:r>
                        <a:rPr lang="en-US" sz="1600" dirty="0" smtClean="0">
                          <a:solidFill>
                            <a:schemeClr val="tx1"/>
                          </a:solidFill>
                        </a:rPr>
                        <a:t>1</a:t>
                      </a:r>
                      <a:endParaRPr lang="en-US" sz="1600" dirty="0">
                        <a:solidFill>
                          <a:schemeClr val="tx1"/>
                        </a:solidFill>
                      </a:endParaRPr>
                    </a:p>
                  </a:txBody>
                  <a:tcPr>
                    <a:solidFill>
                      <a:schemeClr val="bg1">
                        <a:lumMod val="85000"/>
                      </a:schemeClr>
                    </a:solidFill>
                  </a:tcPr>
                </a:tc>
                <a:tc>
                  <a:txBody>
                    <a:bodyPr/>
                    <a:lstStyle/>
                    <a:p>
                      <a:pPr algn="ctr"/>
                      <a:r>
                        <a:rPr lang="en-GB" sz="1400" dirty="0"/>
                        <a:t>column=</a:t>
                      </a:r>
                      <a:r>
                        <a:rPr lang="en-GB" sz="1400" dirty="0" err="1"/>
                        <a:t>sensor:id</a:t>
                      </a:r>
                      <a:r>
                        <a:rPr lang="en-GB" sz="1400" dirty="0"/>
                        <a:t>, timestamp=142356, value=Sensor1</a:t>
                      </a:r>
                      <a:endParaRPr lang="en-US" sz="1400" dirty="0"/>
                    </a:p>
                  </a:txBody>
                  <a:tcPr>
                    <a:solidFill>
                      <a:schemeClr val="bg1">
                        <a:lumMod val="85000"/>
                      </a:schemeClr>
                    </a:solidFill>
                  </a:tcPr>
                </a:tc>
                <a:extLst>
                  <a:ext uri="{0D108BD9-81ED-4DB2-BD59-A6C34878D82A}">
                    <a16:rowId xmlns:a16="http://schemas.microsoft.com/office/drawing/2014/main" xmlns="" val="2034482246"/>
                  </a:ext>
                </a:extLst>
              </a:tr>
              <a:tr h="677625">
                <a:tc>
                  <a:txBody>
                    <a:bodyPr/>
                    <a:lstStyle/>
                    <a:p>
                      <a:pPr algn="ctr"/>
                      <a:r>
                        <a:rPr lang="en-US" sz="1600" dirty="0" smtClean="0"/>
                        <a:t>1</a:t>
                      </a:r>
                      <a:endParaRPr lang="en-US" sz="1600" dirty="0"/>
                    </a:p>
                  </a:txBody>
                  <a:tcPr>
                    <a:solidFill>
                      <a:schemeClr val="bg1">
                        <a:lumMod val="85000"/>
                      </a:schemeClr>
                    </a:solidFill>
                  </a:tcPr>
                </a:tc>
                <a:tc>
                  <a:txBody>
                    <a:bodyPr/>
                    <a:lstStyle/>
                    <a:p>
                      <a:pPr algn="ctr"/>
                      <a:r>
                        <a:rPr lang="en-GB" sz="1400" dirty="0"/>
                        <a:t>column=reading:</a:t>
                      </a:r>
                      <a:r>
                        <a:rPr lang="en-US" sz="1400" dirty="0" err="1"/>
                        <a:t>datetime</a:t>
                      </a:r>
                      <a:r>
                        <a:rPr lang="en-US" sz="1400" dirty="0"/>
                        <a:t>, timestamp=142357, value=</a:t>
                      </a:r>
                      <a:r>
                        <a:rPr lang="en-GB" sz="1400" dirty="0"/>
                        <a:t>2015-01-01</a:t>
                      </a:r>
                      <a:endParaRPr lang="en-US" sz="1400" dirty="0"/>
                    </a:p>
                  </a:txBody>
                  <a:tcPr>
                    <a:solidFill>
                      <a:schemeClr val="bg1">
                        <a:lumMod val="85000"/>
                      </a:schemeClr>
                    </a:solidFill>
                  </a:tcPr>
                </a:tc>
                <a:extLst>
                  <a:ext uri="{0D108BD9-81ED-4DB2-BD59-A6C34878D82A}">
                    <a16:rowId xmlns:a16="http://schemas.microsoft.com/office/drawing/2014/main" xmlns="" val="682465758"/>
                  </a:ext>
                </a:extLst>
              </a:tr>
              <a:tr h="677625">
                <a:tc>
                  <a:txBody>
                    <a:bodyPr/>
                    <a:lstStyle/>
                    <a:p>
                      <a:pPr algn="ctr"/>
                      <a:r>
                        <a:rPr lang="en-US" sz="1600" dirty="0" smtClean="0"/>
                        <a:t>1</a:t>
                      </a:r>
                      <a:endParaRPr lang="en-US" sz="1600" dirty="0"/>
                    </a:p>
                  </a:txBody>
                  <a:tcPr>
                    <a:solidFill>
                      <a:schemeClr val="bg1">
                        <a:lumMod val="85000"/>
                      </a:schemeClr>
                    </a:solidFill>
                  </a:tcPr>
                </a:tc>
                <a:tc>
                  <a:txBody>
                    <a:bodyPr/>
                    <a:lstStyle/>
                    <a:p>
                      <a:pPr algn="ctr"/>
                      <a:r>
                        <a:rPr lang="en-GB" sz="1400" dirty="0"/>
                        <a:t>column=</a:t>
                      </a:r>
                      <a:r>
                        <a:rPr lang="en-GB" sz="1400" dirty="0" err="1"/>
                        <a:t>reading:value</a:t>
                      </a:r>
                      <a:r>
                        <a:rPr lang="en-GB" sz="1400" dirty="0"/>
                        <a:t>, timestamp=142359,</a:t>
                      </a:r>
                      <a:r>
                        <a:rPr lang="en-GB" sz="1400" baseline="0" dirty="0"/>
                        <a:t> value=125.9</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pSp>
        <p:nvGrpSpPr>
          <p:cNvPr id="18" name="Group 17"/>
          <p:cNvGrpSpPr/>
          <p:nvPr/>
        </p:nvGrpSpPr>
        <p:grpSpPr>
          <a:xfrm>
            <a:off x="7619647" y="4446369"/>
            <a:ext cx="648193" cy="1835014"/>
            <a:chOff x="7642324" y="3992760"/>
            <a:chExt cx="648193" cy="1835014"/>
          </a:xfrm>
        </p:grpSpPr>
        <p:sp>
          <p:nvSpPr>
            <p:cNvPr id="16" name="Chevron 15"/>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17" name="TextBox 16"/>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6735" y="364685"/>
            <a:ext cx="11151917" cy="620683"/>
          </a:xfrm>
        </p:spPr>
        <p:txBody>
          <a:body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
        <p:nvSpPr>
          <p:cNvPr id="15" name="Content Placeholder 2"/>
          <p:cNvSpPr txBox="1">
            <a:spLocks/>
          </p:cNvSpPr>
          <p:nvPr/>
        </p:nvSpPr>
        <p:spPr>
          <a:xfrm>
            <a:off x="842650" y="2418264"/>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delete ‘readings’, ‘2’, ‘</a:t>
            </a:r>
            <a:r>
              <a:rPr lang="en-US" sz="2000" dirty="0" err="1" smtClean="0">
                <a:solidFill>
                  <a:srgbClr val="FFFFFF"/>
                </a:solidFill>
                <a:latin typeface="Consolas"/>
                <a:cs typeface="Consolas"/>
              </a:rPr>
              <a:t>sensor:location</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grpSp>
        <p:nvGrpSpPr>
          <p:cNvPr id="16" name="Group 15"/>
          <p:cNvGrpSpPr/>
          <p:nvPr/>
        </p:nvGrpSpPr>
        <p:grpSpPr>
          <a:xfrm>
            <a:off x="0" y="1440161"/>
            <a:ext cx="12192000" cy="853904"/>
            <a:chOff x="0" y="1440161"/>
            <a:chExt cx="10802189" cy="853904"/>
          </a:xfrm>
        </p:grpSpPr>
        <p:sp>
          <p:nvSpPr>
            <p:cNvPr id="17" name="Rectangle 1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a value from a table:</a:t>
              </a:r>
              <a:endParaRPr lang="en-US" altLang="ko-KR" i="0" dirty="0"/>
            </a:p>
          </p:txBody>
        </p:sp>
      </p:grpSp>
      <p:sp>
        <p:nvSpPr>
          <p:cNvPr id="19" name="직사각형 6"/>
          <p:cNvSpPr/>
          <p:nvPr/>
        </p:nvSpPr>
        <p:spPr>
          <a:xfrm>
            <a:off x="2670057" y="6075192"/>
            <a:ext cx="842090" cy="369332"/>
          </a:xfrm>
          <a:prstGeom prst="rect">
            <a:avLst/>
          </a:prstGeom>
        </p:spPr>
        <p:txBody>
          <a:bodyPr wrap="none">
            <a:spAutoFit/>
          </a:bodyPr>
          <a:lstStyle/>
          <a:p>
            <a:r>
              <a:rPr lang="en-US" altLang="ko-KR" dirty="0"/>
              <a:t>Before</a:t>
            </a:r>
            <a:endParaRPr lang="ko-KR" altLang="en-US" dirty="0"/>
          </a:p>
        </p:txBody>
      </p:sp>
      <p:sp>
        <p:nvSpPr>
          <p:cNvPr id="20" name="직사각형 11"/>
          <p:cNvSpPr/>
          <p:nvPr/>
        </p:nvSpPr>
        <p:spPr>
          <a:xfrm>
            <a:off x="8903241" y="6079271"/>
            <a:ext cx="687176" cy="369332"/>
          </a:xfrm>
          <a:prstGeom prst="rect">
            <a:avLst/>
          </a:prstGeom>
        </p:spPr>
        <p:txBody>
          <a:bodyPr wrap="none">
            <a:spAutoFit/>
          </a:bodyPr>
          <a:lstStyle/>
          <a:p>
            <a:r>
              <a:rPr lang="en-US" altLang="ko-KR" dirty="0"/>
              <a:t>After</a:t>
            </a:r>
            <a:endParaRPr lang="ko-KR" altLang="en-US" dirty="0"/>
          </a:p>
        </p:txBody>
      </p:sp>
      <p:graphicFrame>
        <p:nvGraphicFramePr>
          <p:cNvPr id="21" name="Table 20"/>
          <p:cNvGraphicFramePr>
            <a:graphicFrameLocks noGrp="1"/>
          </p:cNvGraphicFramePr>
          <p:nvPr>
            <p:extLst>
              <p:ext uri="{D42A27DB-BD31-4B8C-83A1-F6EECF244321}">
                <p14:modId xmlns:p14="http://schemas.microsoft.com/office/powerpoint/2010/main" val="1673803732"/>
              </p:ext>
            </p:extLst>
          </p:nvPr>
        </p:nvGraphicFramePr>
        <p:xfrm>
          <a:off x="328827" y="4365985"/>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 xmlns:a16="http://schemas.microsoft.com/office/drawing/2014/main" val="48614039"/>
                    </a:ext>
                  </a:extLst>
                </a:gridCol>
                <a:gridCol w="1060174">
                  <a:extLst>
                    <a:ext uri="{9D8B030D-6E8A-4147-A177-3AD203B41FA5}">
                      <a16:colId xmlns="" xmlns:a16="http://schemas.microsoft.com/office/drawing/2014/main"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22" name="Chevron 21"/>
          <p:cNvSpPr/>
          <p:nvPr/>
        </p:nvSpPr>
        <p:spPr>
          <a:xfrm>
            <a:off x="5950181" y="4491729"/>
            <a:ext cx="458270"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aphicFrame>
        <p:nvGraphicFramePr>
          <p:cNvPr id="23" name="Table 22"/>
          <p:cNvGraphicFramePr>
            <a:graphicFrameLocks noGrp="1"/>
          </p:cNvGraphicFramePr>
          <p:nvPr>
            <p:extLst>
              <p:ext uri="{D42A27DB-BD31-4B8C-83A1-F6EECF244321}">
                <p14:modId xmlns:p14="http://schemas.microsoft.com/office/powerpoint/2010/main" val="2176258830"/>
              </p:ext>
            </p:extLst>
          </p:nvPr>
        </p:nvGraphicFramePr>
        <p:xfrm>
          <a:off x="6477268" y="4370962"/>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 xmlns:a16="http://schemas.microsoft.com/office/drawing/2014/main" val="48614039"/>
                    </a:ext>
                  </a:extLst>
                </a:gridCol>
                <a:gridCol w="1060174">
                  <a:extLst>
                    <a:ext uri="{9D8B030D-6E8A-4147-A177-3AD203B41FA5}">
                      <a16:colId xmlns="" xmlns:a16="http://schemas.microsoft.com/office/drawing/2014/main"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2015-01-04</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670057" y="6075192"/>
            <a:ext cx="842090" cy="369332"/>
          </a:xfrm>
          <a:prstGeom prst="rect">
            <a:avLst/>
          </a:prstGeom>
        </p:spPr>
        <p:txBody>
          <a:bodyPr wrap="none">
            <a:spAutoFit/>
          </a:bodyPr>
          <a:lstStyle/>
          <a:p>
            <a:r>
              <a:rPr lang="en-US" altLang="ko-KR" dirty="0"/>
              <a:t>Before</a:t>
            </a:r>
            <a:endParaRPr lang="ko-KR" altLang="en-US" dirty="0"/>
          </a:p>
        </p:txBody>
      </p:sp>
      <p:sp>
        <p:nvSpPr>
          <p:cNvPr id="12" name="직사각형 11"/>
          <p:cNvSpPr/>
          <p:nvPr/>
        </p:nvSpPr>
        <p:spPr>
          <a:xfrm>
            <a:off x="8903241" y="6079271"/>
            <a:ext cx="687176" cy="369332"/>
          </a:xfrm>
          <a:prstGeom prst="rect">
            <a:avLst/>
          </a:prstGeom>
        </p:spPr>
        <p:txBody>
          <a:bodyPr wrap="none">
            <a:spAutoFit/>
          </a:bodyPr>
          <a:lstStyle/>
          <a:p>
            <a:r>
              <a:rPr lang="en-US" altLang="ko-KR" dirty="0"/>
              <a:t>After</a:t>
            </a:r>
            <a:endParaRPr lang="ko-KR" altLang="en-US" dirty="0"/>
          </a:p>
        </p:txBody>
      </p:sp>
      <p:sp>
        <p:nvSpPr>
          <p:cNvPr id="11" name="Title 1"/>
          <p:cNvSpPr txBox="1">
            <a:spLocks/>
          </p:cNvSpPr>
          <p:nvPr/>
        </p:nvSpPr>
        <p:spPr>
          <a:xfrm>
            <a:off x="836735"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
        <p:nvSpPr>
          <p:cNvPr id="14" name="Content Placeholder 2"/>
          <p:cNvSpPr txBox="1">
            <a:spLocks/>
          </p:cNvSpPr>
          <p:nvPr/>
        </p:nvSpPr>
        <p:spPr>
          <a:xfrm>
            <a:off x="842650" y="2418265"/>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err="1">
                <a:solidFill>
                  <a:srgbClr val="FFFFFF"/>
                </a:solidFill>
                <a:latin typeface="Consolas"/>
                <a:cs typeface="Consolas"/>
              </a:rPr>
              <a:t>deleteall</a:t>
            </a:r>
            <a:r>
              <a:rPr lang="en-US" sz="2000" dirty="0">
                <a:solidFill>
                  <a:srgbClr val="FFFFFF"/>
                </a:solidFill>
                <a:latin typeface="Consolas"/>
                <a:cs typeface="Consolas"/>
              </a:rPr>
              <a:t> ‘readings’, </a:t>
            </a:r>
            <a:r>
              <a:rPr lang="en-US" sz="2000" dirty="0" smtClean="0">
                <a:solidFill>
                  <a:srgbClr val="FFFFFF"/>
                </a:solidFill>
                <a:latin typeface="Consolas"/>
                <a:cs typeface="Consolas"/>
              </a:rPr>
              <a:t>‘1’</a:t>
            </a:r>
            <a:endParaRPr lang="en-US" sz="2000" dirty="0">
              <a:latin typeface="Lucida Console" panose="020B0609040504020204" pitchFamily="49" charset="0"/>
            </a:endParaRPr>
          </a:p>
          <a:p>
            <a:pPr marL="0" indent="0">
              <a:buFont typeface="Arial" pitchFamily="34" charset="0"/>
              <a:buNone/>
            </a:pPr>
            <a:endParaRPr lang="en-US" dirty="0">
              <a:latin typeface="Lucida Console" panose="020B0609040504020204" pitchFamily="49" charset="0"/>
            </a:endParaRPr>
          </a:p>
        </p:txBody>
      </p:sp>
      <p:grpSp>
        <p:nvGrpSpPr>
          <p:cNvPr id="15" name="Group 14"/>
          <p:cNvGrpSpPr/>
          <p:nvPr/>
        </p:nvGrpSpPr>
        <p:grpSpPr>
          <a:xfrm>
            <a:off x="0" y="1440161"/>
            <a:ext cx="12192000" cy="853904"/>
            <a:chOff x="0" y="1440161"/>
            <a:chExt cx="10802189" cy="853904"/>
          </a:xfrm>
        </p:grpSpPr>
        <p:sp>
          <p:nvSpPr>
            <p:cNvPr id="16" name="Rectangle 1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a row from a table:</a:t>
              </a:r>
              <a:endParaRPr lang="en-US" altLang="ko-KR" i="0" dirty="0"/>
            </a:p>
          </p:txBody>
        </p:sp>
      </p:grpSp>
      <p:graphicFrame>
        <p:nvGraphicFramePr>
          <p:cNvPr id="23" name="Table 22"/>
          <p:cNvGraphicFramePr>
            <a:graphicFrameLocks noGrp="1"/>
          </p:cNvGraphicFramePr>
          <p:nvPr>
            <p:extLst>
              <p:ext uri="{D42A27DB-BD31-4B8C-83A1-F6EECF244321}">
                <p14:modId xmlns:p14="http://schemas.microsoft.com/office/powerpoint/2010/main" val="292398265"/>
              </p:ext>
            </p:extLst>
          </p:nvPr>
        </p:nvGraphicFramePr>
        <p:xfrm>
          <a:off x="328827" y="4365985"/>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 xmlns:a16="http://schemas.microsoft.com/office/drawing/2014/main" val="48614039"/>
                    </a:ext>
                  </a:extLst>
                </a:gridCol>
                <a:gridCol w="1060174">
                  <a:extLst>
                    <a:ext uri="{9D8B030D-6E8A-4147-A177-3AD203B41FA5}">
                      <a16:colId xmlns="" xmlns:a16="http://schemas.microsoft.com/office/drawing/2014/main"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26" name="Chevron 25"/>
          <p:cNvSpPr/>
          <p:nvPr/>
        </p:nvSpPr>
        <p:spPr>
          <a:xfrm>
            <a:off x="5950181" y="4491729"/>
            <a:ext cx="458270"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aphicFrame>
        <p:nvGraphicFramePr>
          <p:cNvPr id="29" name="Table 28"/>
          <p:cNvGraphicFramePr>
            <a:graphicFrameLocks noGrp="1"/>
          </p:cNvGraphicFramePr>
          <p:nvPr>
            <p:extLst>
              <p:ext uri="{D42A27DB-BD31-4B8C-83A1-F6EECF244321}">
                <p14:modId xmlns:p14="http://schemas.microsoft.com/office/powerpoint/2010/main" val="529967771"/>
              </p:ext>
            </p:extLst>
          </p:nvPr>
        </p:nvGraphicFramePr>
        <p:xfrm>
          <a:off x="6511284" y="4541065"/>
          <a:ext cx="5510634" cy="1341120"/>
        </p:xfrm>
        <a:graphic>
          <a:graphicData uri="http://schemas.openxmlformats.org/drawingml/2006/table">
            <a:tbl>
              <a:tblPr firstRow="1">
                <a:tableStyleId>{21E4AEA4-8DFA-4A89-87EB-49C32662AFE0}</a:tableStyleId>
              </a:tblPr>
              <a:tblGrid>
                <a:gridCol w="986469">
                  <a:extLst>
                    <a:ext uri="{9D8B030D-6E8A-4147-A177-3AD203B41FA5}">
                      <a16:colId xmlns="" xmlns:a16="http://schemas.microsoft.com/office/drawing/2014/main" val="48614039"/>
                    </a:ext>
                  </a:extLst>
                </a:gridCol>
                <a:gridCol w="1060174">
                  <a:extLst>
                    <a:ext uri="{9D8B030D-6E8A-4147-A177-3AD203B41FA5}">
                      <a16:colId xmlns="" xmlns:a16="http://schemas.microsoft.com/office/drawing/2014/main"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5"/>
            <a:ext cx="11151917" cy="620683"/>
          </a:xfrm>
        </p:spPr>
        <p:txBody>
          <a:body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
        <p:nvSpPr>
          <p:cNvPr id="4" name="Content Placeholder 2"/>
          <p:cNvSpPr txBox="1">
            <a:spLocks/>
          </p:cNvSpPr>
          <p:nvPr/>
        </p:nvSpPr>
        <p:spPr>
          <a:xfrm>
            <a:off x="842648" y="2418263"/>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disable ‘readings’</a:t>
            </a:r>
          </a:p>
          <a:p>
            <a:pPr marL="0" indent="0">
              <a:buNone/>
            </a:pPr>
            <a:r>
              <a:rPr lang="en-US" sz="2000" dirty="0">
                <a:solidFill>
                  <a:srgbClr val="FFFFFF"/>
                </a:solidFill>
                <a:latin typeface="Consolas"/>
                <a:cs typeface="Consolas"/>
              </a:rPr>
              <a:t>drop ‘readings’</a:t>
            </a:r>
          </a:p>
          <a:p>
            <a:pPr marL="0" indent="0">
              <a:buNone/>
            </a:pPr>
            <a:endParaRPr lang="en-US" sz="1800" dirty="0">
              <a:latin typeface="Lucida Console" panose="020B0609040504020204" pitchFamily="49" charset="0"/>
            </a:endParaRPr>
          </a:p>
          <a:p>
            <a:pPr marL="0" indent="0">
              <a:buFont typeface="Arial" pitchFamily="34" charset="0"/>
              <a:buNone/>
            </a:pPr>
            <a:endParaRPr lang="en-US" dirty="0">
              <a:latin typeface="Lucida Console" panose="020B0609040504020204" pitchFamily="49" charset="0"/>
            </a:endParaRP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the entire table:</a:t>
              </a:r>
              <a:endParaRPr lang="en-US" altLang="ko-KR" i="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latin typeface="Segoe UI"/>
                <a:cs typeface="Segoe UI"/>
              </a:rPr>
              <a:t>Summary</a:t>
            </a:r>
            <a:endParaRPr lang="en-US" sz="4400" dirty="0">
              <a:latin typeface="Segoe UI"/>
              <a:cs typeface="Segoe UI"/>
            </a:endParaRPr>
          </a:p>
        </p:txBody>
      </p:sp>
      <p:sp>
        <p:nvSpPr>
          <p:cNvPr id="30" name="Rectangle 29"/>
          <p:cNvSpPr/>
          <p:nvPr/>
        </p:nvSpPr>
        <p:spPr>
          <a:xfrm>
            <a:off x="0" y="2616384"/>
            <a:ext cx="12192000" cy="28978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smtClean="0">
                <a:solidFill>
                  <a:srgbClr val="FFFFFF"/>
                </a:solidFill>
              </a:rPr>
              <a:t>Some HDFS features</a:t>
            </a:r>
            <a:endParaRPr lang="en-US" altLang="ko-KR" sz="2800" dirty="0">
              <a:solidFill>
                <a:srgbClr val="FFFFFF"/>
              </a:solidFill>
            </a:endParaRPr>
          </a:p>
          <a:p>
            <a:pPr marL="914400" lvl="1" indent="-457200">
              <a:buFont typeface="Wingdings" charset="2"/>
              <a:buChar char="§"/>
            </a:pPr>
            <a:r>
              <a:rPr lang="en-US" altLang="ko-KR" sz="2800" dirty="0" smtClean="0">
                <a:solidFill>
                  <a:srgbClr val="FFFFFF"/>
                </a:solidFill>
              </a:rPr>
              <a:t>Provisioning </a:t>
            </a:r>
            <a:r>
              <a:rPr lang="en-US" altLang="ko-KR" sz="2800" dirty="0" err="1" smtClean="0">
                <a:solidFill>
                  <a:srgbClr val="FFFFFF"/>
                </a:solidFill>
              </a:rPr>
              <a:t>HDInsight</a:t>
            </a:r>
            <a:endParaRPr lang="en-US" altLang="ko-KR" sz="2800" dirty="0" smtClean="0">
              <a:solidFill>
                <a:srgbClr val="FFFFFF"/>
              </a:solidFill>
            </a:endParaRPr>
          </a:p>
          <a:p>
            <a:pPr marL="914400" lvl="1" indent="-457200">
              <a:buFont typeface="Wingdings" charset="2"/>
              <a:buChar char="§"/>
            </a:pPr>
            <a:r>
              <a:rPr lang="en-US" altLang="ko-KR" sz="2800" dirty="0" smtClean="0">
                <a:solidFill>
                  <a:srgbClr val="FFFFFF"/>
                </a:solidFill>
              </a:rPr>
              <a:t>What </a:t>
            </a:r>
            <a:r>
              <a:rPr lang="en-US" altLang="ko-KR" sz="2800" dirty="0" err="1">
                <a:solidFill>
                  <a:srgbClr val="FFFFFF"/>
                </a:solidFill>
              </a:rPr>
              <a:t>HBase</a:t>
            </a:r>
            <a:r>
              <a:rPr lang="en-US" altLang="ko-KR" sz="2800" dirty="0">
                <a:solidFill>
                  <a:srgbClr val="FFFFFF"/>
                </a:solidFill>
              </a:rPr>
              <a:t> </a:t>
            </a:r>
            <a:r>
              <a:rPr lang="en-US" altLang="ko-KR" sz="2800" dirty="0" smtClean="0">
                <a:solidFill>
                  <a:srgbClr val="FFFFFF"/>
                </a:solidFill>
              </a:rPr>
              <a:t>is</a:t>
            </a:r>
          </a:p>
          <a:p>
            <a:pPr marL="914400" lvl="1" indent="-457200">
              <a:buFont typeface="Wingdings" charset="2"/>
              <a:buChar char="§"/>
            </a:pPr>
            <a:r>
              <a:rPr lang="en-US" altLang="ko-KR" sz="2800" dirty="0" smtClean="0">
                <a:solidFill>
                  <a:srgbClr val="FFFFFF"/>
                </a:solidFill>
              </a:rPr>
              <a:t>How </a:t>
            </a:r>
            <a:r>
              <a:rPr lang="en-US" altLang="ko-KR" sz="2800" dirty="0">
                <a:solidFill>
                  <a:srgbClr val="FFFFFF"/>
                </a:solidFill>
              </a:rPr>
              <a:t>to use </a:t>
            </a:r>
            <a:r>
              <a:rPr lang="en-US" altLang="ko-KR" sz="2800" dirty="0" smtClean="0">
                <a:solidFill>
                  <a:srgbClr val="FFFFFF"/>
                </a:solidFill>
              </a:rPr>
              <a:t>operations </a:t>
            </a:r>
            <a:r>
              <a:rPr lang="en-US" altLang="ko-KR" sz="2800" dirty="0">
                <a:solidFill>
                  <a:srgbClr val="FFFFFF"/>
                </a:solidFill>
              </a:rPr>
              <a:t>in </a:t>
            </a:r>
            <a:r>
              <a:rPr lang="en-US" altLang="ko-KR" sz="2800" dirty="0" err="1" smtClean="0">
                <a:solidFill>
                  <a:srgbClr val="FFFFFF"/>
                </a:solidFill>
              </a:rPr>
              <a:t>HBase</a:t>
            </a:r>
            <a:endParaRPr lang="en-US" altLang="ko-KR" sz="2800" dirty="0">
              <a:solidFill>
                <a:srgbClr val="FFFFFF"/>
              </a:solidFill>
            </a:endParaRP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learned:</a:t>
              </a:r>
            </a:p>
          </p:txBody>
        </p:sp>
      </p:grpSp>
    </p:spTree>
    <p:extLst>
      <p:ext uri="{BB962C8B-B14F-4D97-AF65-F5344CB8AC3E}">
        <p14:creationId xmlns:p14="http://schemas.microsoft.com/office/powerpoint/2010/main" val="27889340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2993903"/>
            <a:chOff x="0" y="1950630"/>
            <a:chExt cx="12192000" cy="299390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40"/>
              <a:ext cx="12192000" cy="2160993"/>
            </a:xfrm>
            <a:prstGeom prst="rect">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chemeClr val="bg1"/>
                  </a:solidFill>
                </a:rPr>
                <a:t>Understand </a:t>
              </a:r>
              <a:r>
                <a:rPr lang="en-US" sz="2800" dirty="0">
                  <a:solidFill>
                    <a:schemeClr val="bg1"/>
                  </a:solidFill>
                </a:rPr>
                <a:t>features of </a:t>
              </a:r>
              <a:r>
                <a:rPr lang="en-US" sz="2800" dirty="0" smtClean="0">
                  <a:solidFill>
                    <a:schemeClr val="bg1"/>
                  </a:solidFill>
                </a:rPr>
                <a:t>HDFS</a:t>
              </a:r>
              <a:endParaRPr lang="en-US" sz="2800" dirty="0">
                <a:solidFill>
                  <a:schemeClr val="bg1"/>
                </a:solidFill>
              </a:endParaRPr>
            </a:p>
            <a:p>
              <a:pPr marL="1316038" indent="-457200">
                <a:buFont typeface="Wingdings" charset="2"/>
                <a:buChar char="§"/>
              </a:pPr>
              <a:r>
                <a:rPr lang="en-US" sz="2800" dirty="0" smtClean="0">
                  <a:solidFill>
                    <a:schemeClr val="bg1"/>
                  </a:solidFill>
                </a:rPr>
                <a:t>Understand processing </a:t>
              </a:r>
              <a:r>
                <a:rPr lang="en-US" sz="2800" dirty="0">
                  <a:solidFill>
                    <a:schemeClr val="bg1"/>
                  </a:solidFill>
                </a:rPr>
                <a:t>Big Data with </a:t>
              </a:r>
              <a:r>
                <a:rPr lang="en-US" sz="2800" dirty="0" err="1">
                  <a:solidFill>
                    <a:schemeClr val="bg1"/>
                  </a:solidFill>
                </a:rPr>
                <a:t>HDInsight</a:t>
              </a:r>
              <a:endParaRPr lang="en-US" sz="2800" dirty="0">
                <a:solidFill>
                  <a:schemeClr val="bg1"/>
                </a:solidFill>
              </a:endParaRPr>
            </a:p>
          </p:txBody>
        </p:sp>
      </p:grpSp>
    </p:spTree>
    <p:extLst>
      <p:ext uri="{BB962C8B-B14F-4D97-AF65-F5344CB8AC3E}">
        <p14:creationId xmlns:p14="http://schemas.microsoft.com/office/powerpoint/2010/main" val="29204321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2905" y="367988"/>
            <a:ext cx="11151917" cy="620683"/>
          </a:xfrm>
        </p:spPr>
        <p:txBody>
          <a:bodyPr/>
          <a:lstStyle/>
          <a:p>
            <a:r>
              <a:rPr lang="en-US" sz="4400" dirty="0">
                <a:solidFill>
                  <a:srgbClr val="292929"/>
                </a:solidFill>
                <a:latin typeface="Segoe UI"/>
                <a:cs typeface="Segoe UI"/>
              </a:rPr>
              <a:t>HDFS Architecture</a:t>
            </a:r>
          </a:p>
        </p:txBody>
      </p:sp>
      <p:grpSp>
        <p:nvGrpSpPr>
          <p:cNvPr id="42" name="Group 41"/>
          <p:cNvGrpSpPr/>
          <p:nvPr/>
        </p:nvGrpSpPr>
        <p:grpSpPr>
          <a:xfrm>
            <a:off x="3050125" y="4728411"/>
            <a:ext cx="6743580" cy="1900989"/>
            <a:chOff x="2755318" y="4280242"/>
            <a:chExt cx="6939320" cy="2177534"/>
          </a:xfrm>
        </p:grpSpPr>
        <p:sp>
          <p:nvSpPr>
            <p:cNvPr id="48" name="Rectangle 47"/>
            <p:cNvSpPr/>
            <p:nvPr/>
          </p:nvSpPr>
          <p:spPr>
            <a:xfrm>
              <a:off x="7239124" y="4280242"/>
              <a:ext cx="2455514" cy="211564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a:off x="2755318" y="4434028"/>
              <a:ext cx="2415156" cy="20007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모서리가 둥근 직사각형 5"/>
            <p:cNvSpPr/>
            <p:nvPr/>
          </p:nvSpPr>
          <p:spPr bwMode="auto">
            <a:xfrm>
              <a:off x="2958377" y="4599673"/>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endParaRPr lang="ko-KR" altLang="en-US" sz="1400" dirty="0">
                <a:gradFill>
                  <a:gsLst>
                    <a:gs pos="0">
                      <a:srgbClr val="FFFFFF"/>
                    </a:gs>
                    <a:gs pos="100000">
                      <a:srgbClr val="FFFFFF"/>
                    </a:gs>
                  </a:gsLst>
                  <a:lin ang="5400000" scaled="0"/>
                </a:gradFill>
              </a:endParaRPr>
            </a:p>
          </p:txBody>
        </p:sp>
        <p:sp>
          <p:nvSpPr>
            <p:cNvPr id="17" name="모서리가 둥근 직사각형 16"/>
            <p:cNvSpPr/>
            <p:nvPr/>
          </p:nvSpPr>
          <p:spPr bwMode="auto">
            <a:xfrm>
              <a:off x="7616776" y="4823949"/>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0" name="모서리가 둥근 직사각형 29"/>
            <p:cNvSpPr/>
            <p:nvPr/>
          </p:nvSpPr>
          <p:spPr bwMode="auto">
            <a:xfrm>
              <a:off x="7619666" y="4394449"/>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1" name="모서리가 둥근 직사각형 30"/>
            <p:cNvSpPr/>
            <p:nvPr/>
          </p:nvSpPr>
          <p:spPr bwMode="auto">
            <a:xfrm>
              <a:off x="7616070" y="5667757"/>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a:t>
              </a:r>
              <a:r>
                <a:rPr lang="en-US" altLang="ko-KR" sz="1400" dirty="0" smtClean="0">
                  <a:gradFill>
                    <a:gsLst>
                      <a:gs pos="0">
                        <a:srgbClr val="FFFFFF"/>
                      </a:gs>
                      <a:gs pos="100000">
                        <a:srgbClr val="FFFFFF"/>
                      </a:gs>
                    </a:gsLst>
                    <a:lin ang="5400000" scaled="0"/>
                  </a:gradFill>
                </a:rPr>
                <a:t>Node</a:t>
              </a:r>
              <a:endParaRPr lang="ko-KR" altLang="en-US" sz="1400" dirty="0">
                <a:gradFill>
                  <a:gsLst>
                    <a:gs pos="0">
                      <a:srgbClr val="FFFFFF"/>
                    </a:gs>
                    <a:gs pos="100000">
                      <a:srgbClr val="FFFFFF"/>
                    </a:gs>
                  </a:gsLst>
                  <a:lin ang="5400000" scaled="0"/>
                </a:gradFill>
              </a:endParaRPr>
            </a:p>
          </p:txBody>
        </p:sp>
        <p:sp>
          <p:nvSpPr>
            <p:cNvPr id="32" name="모서리가 둥근 직사각형 31"/>
            <p:cNvSpPr/>
            <p:nvPr/>
          </p:nvSpPr>
          <p:spPr bwMode="auto">
            <a:xfrm>
              <a:off x="7618960" y="5236074"/>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a:t>
              </a:r>
              <a:r>
                <a:rPr lang="en-US" altLang="ko-KR" sz="1400" dirty="0" smtClean="0">
                  <a:gradFill>
                    <a:gsLst>
                      <a:gs pos="0">
                        <a:srgbClr val="FFFFFF"/>
                      </a:gs>
                      <a:gs pos="100000">
                        <a:srgbClr val="FFFFFF"/>
                      </a:gs>
                    </a:gsLst>
                    <a:lin ang="5400000" scaled="0"/>
                  </a:gradFill>
                </a:rPr>
                <a:t>Node</a:t>
              </a:r>
              <a:endParaRPr lang="ko-KR" altLang="en-US" sz="1400" dirty="0">
                <a:gradFill>
                  <a:gsLst>
                    <a:gs pos="0">
                      <a:srgbClr val="FFFFFF"/>
                    </a:gs>
                    <a:gs pos="100000">
                      <a:srgbClr val="FFFFFF"/>
                    </a:gs>
                  </a:gsLst>
                  <a:lin ang="5400000" scaled="0"/>
                </a:gradFill>
              </a:endParaRPr>
            </a:p>
          </p:txBody>
        </p:sp>
        <p:sp>
          <p:nvSpPr>
            <p:cNvPr id="34" name="모서리가 둥근 직사각형 33"/>
            <p:cNvSpPr/>
            <p:nvPr/>
          </p:nvSpPr>
          <p:spPr bwMode="auto">
            <a:xfrm>
              <a:off x="2953657" y="5448296"/>
              <a:ext cx="2027059" cy="553566"/>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Secondary </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endParaRPr lang="ko-KR" altLang="en-US" sz="1400" dirty="0">
                <a:gradFill>
                  <a:gsLst>
                    <a:gs pos="0">
                      <a:srgbClr val="FFFFFF"/>
                    </a:gs>
                    <a:gs pos="100000">
                      <a:srgbClr val="FFFFFF"/>
                    </a:gs>
                  </a:gsLst>
                  <a:lin ang="5400000" scaled="0"/>
                </a:gradFill>
              </a:endParaRPr>
            </a:p>
          </p:txBody>
        </p:sp>
        <p:cxnSp>
          <p:nvCxnSpPr>
            <p:cNvPr id="37" name="직선 화살표 연결선 36"/>
            <p:cNvCxnSpPr>
              <a:stCxn id="30" idx="1"/>
            </p:cNvCxnSpPr>
            <p:nvPr/>
          </p:nvCxnSpPr>
          <p:spPr>
            <a:xfrm flipH="1">
              <a:off x="5046240" y="4561502"/>
              <a:ext cx="2573426" cy="9687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7" idx="1"/>
            </p:cNvCxnSpPr>
            <p:nvPr/>
          </p:nvCxnSpPr>
          <p:spPr>
            <a:xfrm flipH="1" flipV="1">
              <a:off x="5046240" y="4757012"/>
              <a:ext cx="2570536" cy="23399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1"/>
            </p:cNvCxnSpPr>
            <p:nvPr/>
          </p:nvCxnSpPr>
          <p:spPr>
            <a:xfrm flipH="1" flipV="1">
              <a:off x="5046242" y="4855645"/>
              <a:ext cx="2572718" cy="54748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31" idx="1"/>
            </p:cNvCxnSpPr>
            <p:nvPr/>
          </p:nvCxnSpPr>
          <p:spPr>
            <a:xfrm flipH="1" flipV="1">
              <a:off x="5046240" y="4941948"/>
              <a:ext cx="2569830" cy="89286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a:stCxn id="6" idx="2"/>
              <a:endCxn id="34" idx="0"/>
            </p:cNvCxnSpPr>
            <p:nvPr/>
          </p:nvCxnSpPr>
          <p:spPr>
            <a:xfrm flipH="1">
              <a:off x="3967186" y="5030472"/>
              <a:ext cx="4720" cy="417824"/>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3206420" y="5985623"/>
              <a:ext cx="1534817" cy="472153"/>
            </a:xfrm>
            <a:prstGeom prst="rect">
              <a:avLst/>
            </a:prstGeom>
          </p:spPr>
          <p:txBody>
            <a:bodyPr wrap="none">
              <a:spAutoFit/>
            </a:bodyPr>
            <a:lstStyle/>
            <a:p>
              <a:r>
                <a:rPr lang="en-US" altLang="ko-KR" sz="1600" dirty="0"/>
                <a:t>Master Node</a:t>
              </a:r>
              <a:endParaRPr lang="ko-KR" altLang="en-US" sz="1600" dirty="0"/>
            </a:p>
          </p:txBody>
        </p:sp>
        <p:sp>
          <p:nvSpPr>
            <p:cNvPr id="57" name="직사각형 56"/>
            <p:cNvSpPr/>
            <p:nvPr/>
          </p:nvSpPr>
          <p:spPr>
            <a:xfrm>
              <a:off x="7765690" y="5962615"/>
              <a:ext cx="1522147" cy="472153"/>
            </a:xfrm>
            <a:prstGeom prst="rect">
              <a:avLst/>
            </a:prstGeom>
            <a:ln>
              <a:noFill/>
            </a:ln>
          </p:spPr>
          <p:txBody>
            <a:bodyPr wrap="none">
              <a:spAutoFit/>
            </a:bodyPr>
            <a:lstStyle/>
            <a:p>
              <a:r>
                <a:rPr lang="en-US" altLang="ko-KR" sz="1600" dirty="0"/>
                <a:t>Slave </a:t>
              </a:r>
              <a:r>
                <a:rPr lang="en-US" altLang="ko-KR" sz="1600" dirty="0" smtClean="0"/>
                <a:t>Nodes</a:t>
              </a:r>
              <a:endParaRPr lang="ko-KR" altLang="en-US" sz="1600" dirty="0"/>
            </a:p>
          </p:txBody>
        </p:sp>
      </p:grpSp>
      <p:graphicFrame>
        <p:nvGraphicFramePr>
          <p:cNvPr id="51" name="Table 50"/>
          <p:cNvGraphicFramePr>
            <a:graphicFrameLocks noGrp="1"/>
          </p:cNvGraphicFramePr>
          <p:nvPr>
            <p:extLst>
              <p:ext uri="{D42A27DB-BD31-4B8C-83A1-F6EECF244321}">
                <p14:modId xmlns:p14="http://schemas.microsoft.com/office/powerpoint/2010/main" val="4221570143"/>
              </p:ext>
            </p:extLst>
          </p:nvPr>
        </p:nvGraphicFramePr>
        <p:xfrm>
          <a:off x="566940" y="1494092"/>
          <a:ext cx="11066628" cy="2984297"/>
        </p:xfrm>
        <a:graphic>
          <a:graphicData uri="http://schemas.openxmlformats.org/drawingml/2006/table">
            <a:tbl>
              <a:tblPr firstRow="1">
                <a:tableStyleId>{21E4AEA4-8DFA-4A89-87EB-49C32662AFE0}</a:tableStyleId>
              </a:tblPr>
              <a:tblGrid>
                <a:gridCol w="5533314">
                  <a:extLst>
                    <a:ext uri="{9D8B030D-6E8A-4147-A177-3AD203B41FA5}">
                      <a16:colId xmlns:a16="http://schemas.microsoft.com/office/drawing/2014/main" xmlns="" val="48614039"/>
                    </a:ext>
                  </a:extLst>
                </a:gridCol>
                <a:gridCol w="5533314">
                  <a:extLst>
                    <a:ext uri="{9D8B030D-6E8A-4147-A177-3AD203B41FA5}">
                      <a16:colId xmlns:a16="http://schemas.microsoft.com/office/drawing/2014/main" xmlns="" val="1124546490"/>
                    </a:ext>
                  </a:extLst>
                </a:gridCol>
              </a:tblGrid>
              <a:tr h="350934">
                <a:tc>
                  <a:txBody>
                    <a:bodyPr/>
                    <a:lstStyle/>
                    <a:p>
                      <a:pPr algn="ctr"/>
                      <a:r>
                        <a:rPr lang="en-US" b="0" dirty="0" smtClean="0">
                          <a:solidFill>
                            <a:schemeClr val="bg1"/>
                          </a:solidFill>
                        </a:rPr>
                        <a:t>Architecture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598224">
                <a:tc>
                  <a:txBody>
                    <a:bodyPr/>
                    <a:lstStyle/>
                    <a:p>
                      <a:pPr algn="l"/>
                      <a:r>
                        <a:rPr lang="en-US" dirty="0" smtClean="0"/>
                        <a:t>Block</a:t>
                      </a:r>
                      <a:endParaRPr lang="en-US" dirty="0"/>
                    </a:p>
                  </a:txBody>
                  <a:tcPr>
                    <a:solidFill>
                      <a:schemeClr val="bg1">
                        <a:lumMod val="85000"/>
                      </a:schemeClr>
                    </a:solidFill>
                  </a:tcPr>
                </a:tc>
                <a:tc>
                  <a:txBody>
                    <a:bodyPr/>
                    <a:lstStyle/>
                    <a:p>
                      <a:r>
                        <a:rPr lang="en-US" altLang="ko-KR" dirty="0" smtClean="0"/>
                        <a:t>Files in HDFS broken into fixed-size chunks (blocks)</a:t>
                      </a:r>
                    </a:p>
                  </a:txBody>
                  <a:tcPr>
                    <a:solidFill>
                      <a:schemeClr val="bg1">
                        <a:lumMod val="85000"/>
                      </a:schemeClr>
                    </a:solidFill>
                  </a:tcPr>
                </a:tc>
                <a:extLst>
                  <a:ext uri="{0D108BD9-81ED-4DB2-BD59-A6C34878D82A}">
                    <a16:rowId xmlns:a16="http://schemas.microsoft.com/office/drawing/2014/main" xmlns="" val="2034482246"/>
                  </a:ext>
                </a:extLst>
              </a:tr>
              <a:tr h="556505">
                <a:tc>
                  <a:txBody>
                    <a:bodyPr/>
                    <a:lstStyle/>
                    <a:p>
                      <a:pPr algn="l"/>
                      <a:r>
                        <a:rPr lang="en-US" dirty="0" smtClean="0"/>
                        <a:t>Data </a:t>
                      </a:r>
                      <a:r>
                        <a:rPr lang="en-US" baseline="0" dirty="0" smtClean="0"/>
                        <a:t>Node</a:t>
                      </a:r>
                      <a:endParaRPr lang="en-US" dirty="0"/>
                    </a:p>
                  </a:txBody>
                  <a:tcPr>
                    <a:solidFill>
                      <a:schemeClr val="bg1">
                        <a:lumMod val="85000"/>
                      </a:schemeClr>
                    </a:solidFill>
                  </a:tcPr>
                </a:tc>
                <a:tc>
                  <a:txBody>
                    <a:bodyPr/>
                    <a:lstStyle/>
                    <a:p>
                      <a:pPr algn="l"/>
                      <a:r>
                        <a:rPr lang="en-US" dirty="0" smtClean="0"/>
                        <a:t>Node operating</a:t>
                      </a:r>
                      <a:r>
                        <a:rPr lang="en-US" baseline="0" dirty="0" smtClean="0"/>
                        <a:t> in slave mode</a:t>
                      </a:r>
                    </a:p>
                  </a:txBody>
                  <a:tcPr>
                    <a:solidFill>
                      <a:schemeClr val="bg1">
                        <a:lumMod val="85000"/>
                      </a:schemeClr>
                    </a:solidFill>
                  </a:tcPr>
                </a:tc>
                <a:extLst>
                  <a:ext uri="{0D108BD9-81ED-4DB2-BD59-A6C34878D82A}">
                    <a16:rowId xmlns:a16="http://schemas.microsoft.com/office/drawing/2014/main" xmlns="" val="682465758"/>
                  </a:ext>
                </a:extLst>
              </a:tr>
              <a:tr h="556505">
                <a:tc>
                  <a:txBody>
                    <a:bodyPr/>
                    <a:lstStyle/>
                    <a:p>
                      <a:pPr algn="l"/>
                      <a:r>
                        <a:rPr lang="en-US" dirty="0" smtClean="0"/>
                        <a:t>Name </a:t>
                      </a:r>
                      <a:r>
                        <a:rPr lang="en-US" baseline="0" dirty="0" smtClean="0"/>
                        <a:t>Node</a:t>
                      </a:r>
                      <a:endParaRPr lang="en-US" dirty="0"/>
                    </a:p>
                  </a:txBody>
                  <a:tcPr>
                    <a:solidFill>
                      <a:schemeClr val="bg1">
                        <a:lumMod val="85000"/>
                      </a:schemeClr>
                    </a:solidFill>
                  </a:tcPr>
                </a:tc>
                <a:tc>
                  <a:txBody>
                    <a:bodyPr/>
                    <a:lstStyle/>
                    <a:p>
                      <a:pPr algn="l"/>
                      <a:r>
                        <a:rPr lang="en-US" dirty="0" smtClean="0"/>
                        <a:t>Node operating in master mode</a:t>
                      </a:r>
                    </a:p>
                  </a:txBody>
                  <a:tcPr>
                    <a:solidFill>
                      <a:schemeClr val="bg1">
                        <a:lumMod val="85000"/>
                      </a:schemeClr>
                    </a:solidFill>
                  </a:tcPr>
                </a:tc>
                <a:extLst>
                  <a:ext uri="{0D108BD9-81ED-4DB2-BD59-A6C34878D82A}">
                    <a16:rowId xmlns:a16="http://schemas.microsoft.com/office/drawing/2014/main" xmlns="" val="4230228483"/>
                  </a:ext>
                </a:extLst>
              </a:tr>
              <a:tr h="907456">
                <a:tc>
                  <a:txBody>
                    <a:bodyPr/>
                    <a:lstStyle/>
                    <a:p>
                      <a:pPr algn="l"/>
                      <a:r>
                        <a:rPr lang="en-US" dirty="0" smtClean="0"/>
                        <a:t>Secondary Name Node</a:t>
                      </a:r>
                      <a:endParaRPr lang="en-US" dirty="0"/>
                    </a:p>
                  </a:txBody>
                  <a:tcPr>
                    <a:solidFill>
                      <a:schemeClr val="bg1">
                        <a:lumMod val="85000"/>
                      </a:schemeClr>
                    </a:solidFill>
                  </a:tcPr>
                </a:tc>
                <a:tc>
                  <a:txBody>
                    <a:bodyPr/>
                    <a:lstStyle/>
                    <a:p>
                      <a:pPr algn="l"/>
                      <a:r>
                        <a:rPr lang="en-US" dirty="0" smtClean="0"/>
                        <a:t>Combines a snapshot of metadata and edit log into a new snapshot</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solidFill>
                  <a:srgbClr val="292929"/>
                </a:solidFill>
                <a:latin typeface="Segoe UI"/>
                <a:cs typeface="Segoe UI"/>
              </a:rPr>
              <a:t>HDFS Architecture</a:t>
            </a:r>
          </a:p>
        </p:txBody>
      </p:sp>
      <p:grpSp>
        <p:nvGrpSpPr>
          <p:cNvPr id="87" name="Group 86"/>
          <p:cNvGrpSpPr/>
          <p:nvPr/>
        </p:nvGrpSpPr>
        <p:grpSpPr>
          <a:xfrm>
            <a:off x="2675947" y="4382304"/>
            <a:ext cx="6848610" cy="2115644"/>
            <a:chOff x="2585237" y="4132819"/>
            <a:chExt cx="6848610" cy="2115644"/>
          </a:xfrm>
        </p:grpSpPr>
        <p:sp>
          <p:nvSpPr>
            <p:cNvPr id="86" name="Rectangle 85"/>
            <p:cNvSpPr/>
            <p:nvPr/>
          </p:nvSpPr>
          <p:spPr>
            <a:xfrm>
              <a:off x="6978333" y="4132819"/>
              <a:ext cx="2455514" cy="211564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Rectangle 84"/>
            <p:cNvSpPr/>
            <p:nvPr/>
          </p:nvSpPr>
          <p:spPr>
            <a:xfrm>
              <a:off x="2585237" y="4252584"/>
              <a:ext cx="2415156" cy="191649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모서리가 둥근 직사각형 5"/>
            <p:cNvSpPr/>
            <p:nvPr/>
          </p:nvSpPr>
          <p:spPr bwMode="auto">
            <a:xfrm>
              <a:off x="2734756" y="4407488"/>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Active</a:t>
              </a:r>
              <a:endParaRPr lang="ko-KR" altLang="en-US" sz="1400" dirty="0">
                <a:gradFill>
                  <a:gsLst>
                    <a:gs pos="0">
                      <a:srgbClr val="FFFFFF"/>
                    </a:gs>
                    <a:gs pos="100000">
                      <a:srgbClr val="FFFFFF"/>
                    </a:gs>
                  </a:gsLst>
                  <a:lin ang="5400000" scaled="0"/>
                </a:gradFill>
              </a:endParaRPr>
            </a:p>
          </p:txBody>
        </p:sp>
        <p:sp>
          <p:nvSpPr>
            <p:cNvPr id="17" name="모서리가 둥근 직사각형 16"/>
            <p:cNvSpPr/>
            <p:nvPr/>
          </p:nvSpPr>
          <p:spPr bwMode="auto">
            <a:xfrm>
              <a:off x="7355633" y="4654836"/>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0" name="모서리가 둥근 직사각형 29"/>
            <p:cNvSpPr/>
            <p:nvPr/>
          </p:nvSpPr>
          <p:spPr bwMode="auto">
            <a:xfrm>
              <a:off x="7350284" y="4249995"/>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1" name="모서리가 둥근 직사각형 30"/>
            <p:cNvSpPr/>
            <p:nvPr/>
          </p:nvSpPr>
          <p:spPr bwMode="auto">
            <a:xfrm>
              <a:off x="7359075" y="5461658"/>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2" name="모서리가 둥근 직사각형 31"/>
            <p:cNvSpPr/>
            <p:nvPr/>
          </p:nvSpPr>
          <p:spPr bwMode="auto">
            <a:xfrm>
              <a:off x="7353726" y="5064201"/>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4" name="모서리가 둥근 직사각형 33"/>
            <p:cNvSpPr/>
            <p:nvPr/>
          </p:nvSpPr>
          <p:spPr bwMode="auto">
            <a:xfrm>
              <a:off x="2732482" y="5199277"/>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 </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Standby</a:t>
              </a:r>
              <a:endParaRPr lang="ko-KR" altLang="en-US" sz="1400" dirty="0">
                <a:gradFill>
                  <a:gsLst>
                    <a:gs pos="0">
                      <a:srgbClr val="FFFFFF"/>
                    </a:gs>
                    <a:gs pos="100000">
                      <a:srgbClr val="FFFFFF"/>
                    </a:gs>
                  </a:gsLst>
                  <a:lin ang="5400000" scaled="0"/>
                </a:gradFill>
              </a:endParaRPr>
            </a:p>
          </p:txBody>
        </p:sp>
        <p:cxnSp>
          <p:nvCxnSpPr>
            <p:cNvPr id="37" name="직선 화살표 연결선 36"/>
            <p:cNvCxnSpPr>
              <a:stCxn id="30" idx="1"/>
            </p:cNvCxnSpPr>
            <p:nvPr/>
          </p:nvCxnSpPr>
          <p:spPr>
            <a:xfrm flipH="1">
              <a:off x="4829642" y="4417048"/>
              <a:ext cx="2520642" cy="93842"/>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7" idx="1"/>
            </p:cNvCxnSpPr>
            <p:nvPr/>
          </p:nvCxnSpPr>
          <p:spPr>
            <a:xfrm flipH="1" flipV="1">
              <a:off x="4829641" y="4593005"/>
              <a:ext cx="2525992" cy="228884"/>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1"/>
            </p:cNvCxnSpPr>
            <p:nvPr/>
          </p:nvCxnSpPr>
          <p:spPr>
            <a:xfrm flipH="1" flipV="1">
              <a:off x="4829642" y="4669646"/>
              <a:ext cx="2524084" cy="561608"/>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31" idx="1"/>
            </p:cNvCxnSpPr>
            <p:nvPr/>
          </p:nvCxnSpPr>
          <p:spPr>
            <a:xfrm flipH="1" flipV="1">
              <a:off x="4829641" y="4762711"/>
              <a:ext cx="2529434" cy="866000"/>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2988145" y="5734926"/>
              <a:ext cx="1510157" cy="369332"/>
            </a:xfrm>
            <a:prstGeom prst="rect">
              <a:avLst/>
            </a:prstGeom>
          </p:spPr>
          <p:txBody>
            <a:bodyPr wrap="none">
              <a:spAutoFit/>
            </a:bodyPr>
            <a:lstStyle/>
            <a:p>
              <a:r>
                <a:rPr lang="en-US" altLang="ko-KR" dirty="0">
                  <a:solidFill>
                    <a:srgbClr val="292929"/>
                  </a:solidFill>
                </a:rPr>
                <a:t>Master Node</a:t>
              </a:r>
              <a:endParaRPr lang="ko-KR" altLang="en-US" dirty="0">
                <a:solidFill>
                  <a:srgbClr val="292929"/>
                </a:solidFill>
              </a:endParaRPr>
            </a:p>
          </p:txBody>
        </p:sp>
        <p:sp>
          <p:nvSpPr>
            <p:cNvPr id="57" name="직사각형 56"/>
            <p:cNvSpPr/>
            <p:nvPr/>
          </p:nvSpPr>
          <p:spPr>
            <a:xfrm>
              <a:off x="7524766" y="5864198"/>
              <a:ext cx="1429110" cy="369332"/>
            </a:xfrm>
            <a:prstGeom prst="rect">
              <a:avLst/>
            </a:prstGeom>
          </p:spPr>
          <p:txBody>
            <a:bodyPr wrap="none">
              <a:spAutoFit/>
            </a:bodyPr>
            <a:lstStyle/>
            <a:p>
              <a:r>
                <a:rPr lang="en-US" altLang="ko-KR" dirty="0">
                  <a:solidFill>
                    <a:srgbClr val="292929"/>
                  </a:solidFill>
                </a:rPr>
                <a:t>Slave Node</a:t>
              </a:r>
              <a:endParaRPr lang="ko-KR" altLang="en-US" dirty="0">
                <a:solidFill>
                  <a:srgbClr val="292929"/>
                </a:solidFill>
              </a:endParaRPr>
            </a:p>
          </p:txBody>
        </p:sp>
        <p:cxnSp>
          <p:nvCxnSpPr>
            <p:cNvPr id="21" name="직선 화살표 연결선 20"/>
            <p:cNvCxnSpPr>
              <a:stCxn id="30" idx="1"/>
            </p:cNvCxnSpPr>
            <p:nvPr/>
          </p:nvCxnSpPr>
          <p:spPr>
            <a:xfrm flipH="1">
              <a:off x="4829642" y="4417048"/>
              <a:ext cx="2520642" cy="87120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7" idx="1"/>
            </p:cNvCxnSpPr>
            <p:nvPr/>
          </p:nvCxnSpPr>
          <p:spPr>
            <a:xfrm flipH="1">
              <a:off x="4829641" y="4821889"/>
              <a:ext cx="2525992" cy="548475"/>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32" idx="1"/>
            </p:cNvCxnSpPr>
            <p:nvPr/>
          </p:nvCxnSpPr>
          <p:spPr>
            <a:xfrm flipH="1">
              <a:off x="4829642" y="5231254"/>
              <a:ext cx="2524084" cy="243122"/>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31" idx="1"/>
            </p:cNvCxnSpPr>
            <p:nvPr/>
          </p:nvCxnSpPr>
          <p:spPr>
            <a:xfrm flipH="1" flipV="1">
              <a:off x="4829641" y="5556493"/>
              <a:ext cx="2529434" cy="72218"/>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0" y="1440161"/>
            <a:ext cx="12192000" cy="853904"/>
            <a:chOff x="0" y="1440161"/>
            <a:chExt cx="10802189" cy="853904"/>
          </a:xfrm>
        </p:grpSpPr>
        <p:sp>
          <p:nvSpPr>
            <p:cNvPr id="82" name="Rectangle 8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High Availability </a:t>
              </a:r>
              <a:r>
                <a:rPr lang="en-US" altLang="ko-KR" i="0" dirty="0" smtClean="0"/>
                <a:t>HDFS: </a:t>
              </a:r>
              <a:r>
                <a:rPr lang="en-US" altLang="ko-KR" i="0" dirty="0"/>
                <a:t>A</a:t>
              </a:r>
              <a:r>
                <a:rPr lang="en-US" altLang="ko-KR" i="0" dirty="0" smtClean="0"/>
                <a:t>void </a:t>
              </a:r>
              <a:r>
                <a:rPr lang="en-US" altLang="ko-KR" i="0" dirty="0"/>
                <a:t>the Name Node </a:t>
              </a:r>
              <a:r>
                <a:rPr lang="en-US" altLang="ko-KR" i="0" dirty="0" smtClean="0"/>
                <a:t>SPOF</a:t>
              </a:r>
              <a:r>
                <a:rPr lang="en-US" altLang="ko-KR" i="0" dirty="0"/>
                <a:t>.</a:t>
              </a:r>
            </a:p>
          </p:txBody>
        </p:sp>
      </p:grpSp>
      <p:sp>
        <p:nvSpPr>
          <p:cNvPr id="84" name="Content Placeholder 2"/>
          <p:cNvSpPr txBox="1">
            <a:spLocks/>
          </p:cNvSpPr>
          <p:nvPr/>
        </p:nvSpPr>
        <p:spPr>
          <a:xfrm>
            <a:off x="0" y="2269311"/>
            <a:ext cx="12192000" cy="183584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Active Name </a:t>
            </a:r>
            <a:r>
              <a:rPr lang="en-US" sz="2400" i="0" dirty="0" smtClean="0">
                <a:solidFill>
                  <a:srgbClr val="292929"/>
                </a:solidFill>
              </a:rPr>
              <a:t>Node</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Standby Name </a:t>
            </a:r>
            <a:r>
              <a:rPr lang="en-US" sz="2400" i="0" dirty="0" smtClean="0">
                <a:solidFill>
                  <a:srgbClr val="292929"/>
                </a:solidFill>
              </a:rPr>
              <a:t>Node</a:t>
            </a:r>
          </a:p>
          <a:p>
            <a:pPr marL="1660525" lvl="1" indent="-342900" algn="l">
              <a:lnSpc>
                <a:spcPct val="100000"/>
              </a:lnSpc>
              <a:spcBef>
                <a:spcPts val="0"/>
              </a:spcBef>
              <a:buFont typeface="Wingdings" charset="2"/>
              <a:buChar char="§"/>
            </a:pPr>
            <a:r>
              <a:rPr lang="en-US" i="0" dirty="0" smtClean="0">
                <a:solidFill>
                  <a:srgbClr val="292929"/>
                </a:solidFill>
              </a:rPr>
              <a:t>failover for  </a:t>
            </a:r>
            <a:r>
              <a:rPr lang="en-US" i="0" dirty="0">
                <a:solidFill>
                  <a:srgbClr val="292929"/>
                </a:solidFill>
              </a:rPr>
              <a:t>Active Name </a:t>
            </a:r>
            <a:r>
              <a:rPr lang="en-US" i="0" dirty="0" smtClean="0">
                <a:solidFill>
                  <a:srgbClr val="292929"/>
                </a:solidFill>
              </a:rPr>
              <a:t>Node</a:t>
            </a:r>
            <a:endParaRPr lang="en-US" i="0" dirty="0">
              <a:solidFill>
                <a:srgbClr val="292929"/>
              </a:solidFill>
            </a:endParaRPr>
          </a:p>
        </p:txBody>
      </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6"/>
            <a:ext cx="11151917" cy="620683"/>
          </a:xfrm>
        </p:spPr>
        <p:txBody>
          <a:bodyPr/>
          <a:lstStyle/>
          <a:p>
            <a:r>
              <a:rPr lang="en-US" sz="4400" dirty="0">
                <a:solidFill>
                  <a:srgbClr val="292929"/>
                </a:solidFill>
                <a:latin typeface="Segoe UI"/>
                <a:cs typeface="Segoe UI"/>
              </a:rPr>
              <a:t>HDFS Architecture</a:t>
            </a:r>
            <a:r>
              <a:rPr lang="en-US" sz="4400" dirty="0" smtClean="0">
                <a:solidFill>
                  <a:srgbClr val="292929"/>
                </a:solidFill>
                <a:latin typeface="Segoe UI"/>
                <a:cs typeface="Segoe UI"/>
              </a:rPr>
              <a:t>: File </a:t>
            </a:r>
            <a:r>
              <a:rPr lang="en-US" sz="4400" dirty="0">
                <a:solidFill>
                  <a:srgbClr val="292929"/>
                </a:solidFill>
                <a:latin typeface="Segoe UI"/>
                <a:cs typeface="Segoe UI"/>
              </a:rPr>
              <a:t>Read </a:t>
            </a:r>
            <a:r>
              <a:rPr lang="en-US" sz="4400" dirty="0" smtClean="0">
                <a:solidFill>
                  <a:srgbClr val="292929"/>
                </a:solidFill>
                <a:latin typeface="Segoe UI"/>
                <a:cs typeface="Segoe UI"/>
              </a:rPr>
              <a:t>Operation</a:t>
            </a:r>
            <a:endParaRPr lang="en-US" sz="4400" dirty="0">
              <a:solidFill>
                <a:srgbClr val="292929"/>
              </a:solidFill>
              <a:latin typeface="Segoe UI"/>
              <a:cs typeface="Segoe UI"/>
            </a:endParaRPr>
          </a:p>
        </p:txBody>
      </p:sp>
      <p:sp>
        <p:nvSpPr>
          <p:cNvPr id="4" name="Content Placeholder 2"/>
          <p:cNvSpPr>
            <a:spLocks noGrp="1"/>
          </p:cNvSpPr>
          <p:nvPr>
            <p:ph idx="4294967295"/>
          </p:nvPr>
        </p:nvSpPr>
        <p:spPr>
          <a:xfrm>
            <a:off x="833513" y="1470978"/>
            <a:ext cx="5426667" cy="1815882"/>
          </a:xfrm>
          <a:prstGeom prst="rect">
            <a:avLst/>
          </a:prstGeom>
        </p:spPr>
        <p:txBody>
          <a:bodyPr/>
          <a:lstStyle/>
          <a:p>
            <a:pPr>
              <a:buNone/>
            </a:pPr>
            <a:r>
              <a:rPr lang="en-US" altLang="ko-KR" sz="2400" dirty="0" smtClean="0">
                <a:solidFill>
                  <a:srgbClr val="292929"/>
                </a:solidFill>
              </a:rPr>
              <a:t>1. Client </a:t>
            </a:r>
            <a:r>
              <a:rPr lang="en-US" altLang="ko-KR" sz="2400" dirty="0">
                <a:solidFill>
                  <a:srgbClr val="292929"/>
                </a:solidFill>
              </a:rPr>
              <a:t>request to read </a:t>
            </a:r>
            <a:r>
              <a:rPr lang="en-US" altLang="ko-KR" sz="2400" dirty="0" smtClean="0">
                <a:solidFill>
                  <a:srgbClr val="292929"/>
                </a:solidFill>
              </a:rPr>
              <a:t>file</a:t>
            </a:r>
            <a:endParaRPr lang="en-US" altLang="ko-KR" sz="2400" dirty="0">
              <a:solidFill>
                <a:srgbClr val="292929"/>
              </a:solidFill>
            </a:endParaRPr>
          </a:p>
          <a:p>
            <a:pPr>
              <a:buNone/>
            </a:pPr>
            <a:r>
              <a:rPr lang="en-US" altLang="ko-KR" sz="2400" dirty="0">
                <a:solidFill>
                  <a:srgbClr val="292929"/>
                </a:solidFill>
              </a:rPr>
              <a:t>2. Returns name and location of first block in </a:t>
            </a:r>
            <a:r>
              <a:rPr lang="en-US" altLang="ko-KR" sz="2400" dirty="0" smtClean="0">
                <a:solidFill>
                  <a:srgbClr val="292929"/>
                </a:solidFill>
              </a:rPr>
              <a:t>closest node</a:t>
            </a:r>
            <a:endParaRPr lang="en-US" altLang="ko-KR" sz="2400" dirty="0">
              <a:solidFill>
                <a:srgbClr val="292929"/>
              </a:solidFill>
            </a:endParaRPr>
          </a:p>
          <a:p>
            <a:pPr>
              <a:buNone/>
            </a:pPr>
            <a:r>
              <a:rPr lang="en-US" altLang="ko-KR" sz="2400" dirty="0">
                <a:solidFill>
                  <a:srgbClr val="292929"/>
                </a:solidFill>
              </a:rPr>
              <a:t>3. Client sequentially </a:t>
            </a:r>
            <a:r>
              <a:rPr lang="en-US" altLang="ko-KR" sz="2400" dirty="0" smtClean="0">
                <a:solidFill>
                  <a:srgbClr val="292929"/>
                </a:solidFill>
              </a:rPr>
              <a:t>reads </a:t>
            </a:r>
            <a:r>
              <a:rPr lang="en-US" altLang="ko-KR" sz="2400" dirty="0">
                <a:solidFill>
                  <a:srgbClr val="292929"/>
                </a:solidFill>
              </a:rPr>
              <a:t>blocks from </a:t>
            </a:r>
            <a:r>
              <a:rPr lang="en-US" altLang="ko-KR" sz="2400" dirty="0" smtClean="0">
                <a:solidFill>
                  <a:srgbClr val="292929"/>
                </a:solidFill>
              </a:rPr>
              <a:t>Data Node</a:t>
            </a:r>
            <a:endParaRPr lang="en-US" altLang="ko-KR" sz="2400" dirty="0">
              <a:solidFill>
                <a:srgbClr val="292929"/>
              </a:solidFill>
            </a:endParaRPr>
          </a:p>
        </p:txBody>
      </p:sp>
      <p:grpSp>
        <p:nvGrpSpPr>
          <p:cNvPr id="101" name="Group 100"/>
          <p:cNvGrpSpPr/>
          <p:nvPr/>
        </p:nvGrpSpPr>
        <p:grpSpPr>
          <a:xfrm>
            <a:off x="6338366" y="1440208"/>
            <a:ext cx="5695181" cy="5182166"/>
            <a:chOff x="4117050" y="1370347"/>
            <a:chExt cx="7462948" cy="5384230"/>
          </a:xfrm>
        </p:grpSpPr>
        <p:grpSp>
          <p:nvGrpSpPr>
            <p:cNvPr id="102" name="Group 101"/>
            <p:cNvGrpSpPr>
              <a:grpSpLocks noChangeAspect="1"/>
            </p:cNvGrpSpPr>
            <p:nvPr/>
          </p:nvGrpSpPr>
          <p:grpSpPr>
            <a:xfrm>
              <a:off x="4260055" y="4216725"/>
              <a:ext cx="1223267" cy="2203716"/>
              <a:chOff x="7653540" y="2295205"/>
              <a:chExt cx="1485900" cy="2676850"/>
            </a:xfrm>
          </p:grpSpPr>
          <p:sp>
            <p:nvSpPr>
              <p:cNvPr id="132" name="Rectangle 131"/>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3" name="Oval 132"/>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4" name="Rectangle 133"/>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5" name="Rectangle 134"/>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6" name="Rectangle 135"/>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7" name="Rectangle 136"/>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8" name="Rectangle 137"/>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9" name="Rectangle 138"/>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0" name="Rectangle 139"/>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1" name="Rectangle 140"/>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2" name="Rectangle 141"/>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3" name="Rectangle 142"/>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4" name="Rectangle 143"/>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5" name="Rectangle 144"/>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6" name="Rectangle 145"/>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7" name="Rectangle 146"/>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103" name="Rectangle 102"/>
            <p:cNvSpPr/>
            <p:nvPr/>
          </p:nvSpPr>
          <p:spPr>
            <a:xfrm>
              <a:off x="5757138" y="1370347"/>
              <a:ext cx="5822860" cy="503017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104" name="모서리가 둥근 직사각형 5"/>
            <p:cNvSpPr/>
            <p:nvPr/>
          </p:nvSpPr>
          <p:spPr bwMode="auto">
            <a:xfrm>
              <a:off x="6411861" y="1787259"/>
              <a:ext cx="2198808" cy="557289"/>
            </a:xfrm>
            <a:prstGeom prst="roundRect">
              <a:avLst>
                <a:gd name="adj" fmla="val 0"/>
              </a:avLst>
            </a:prstGeom>
            <a:solidFill>
              <a:srgbClr val="006CC9"/>
            </a:solidFill>
            <a:ln w="25400" cap="flat" cmpd="sng" algn="ctr">
              <a:solidFill>
                <a:srgbClr val="006CC9"/>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Name Node</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5" name="모서리가 둥근 직사각형 16"/>
            <p:cNvSpPr/>
            <p:nvPr/>
          </p:nvSpPr>
          <p:spPr bwMode="auto">
            <a:xfrm>
              <a:off x="7404438" y="3965791"/>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B</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6" name="모서리가 둥근 직사각형 29"/>
            <p:cNvSpPr/>
            <p:nvPr/>
          </p:nvSpPr>
          <p:spPr bwMode="auto">
            <a:xfrm>
              <a:off x="7407573" y="3410181"/>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A</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모서리가 둥근 직사각형 30"/>
            <p:cNvSpPr/>
            <p:nvPr/>
          </p:nvSpPr>
          <p:spPr bwMode="auto">
            <a:xfrm>
              <a:off x="7403672" y="5057358"/>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D</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8" name="모서리가 둥근 직사각형 31"/>
            <p:cNvSpPr/>
            <p:nvPr/>
          </p:nvSpPr>
          <p:spPr bwMode="auto">
            <a:xfrm>
              <a:off x="7406807" y="4498924"/>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C</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09" name="직선 화살표 연결선 36"/>
            <p:cNvCxnSpPr>
              <a:stCxn id="132" idx="3"/>
              <a:endCxn id="106" idx="1"/>
            </p:cNvCxnSpPr>
            <p:nvPr/>
          </p:nvCxnSpPr>
          <p:spPr>
            <a:xfrm flipV="1">
              <a:off x="5483322" y="3626284"/>
              <a:ext cx="1924251" cy="1692298"/>
            </a:xfrm>
            <a:prstGeom prst="straightConnector1">
              <a:avLst/>
            </a:prstGeom>
            <a:noFill/>
            <a:ln w="9525" cap="flat" cmpd="sng" algn="ctr">
              <a:solidFill>
                <a:srgbClr val="292929">
                  <a:lumMod val="75000"/>
                  <a:lumOff val="25000"/>
                </a:srgbClr>
              </a:solidFill>
              <a:prstDash val="dash"/>
              <a:tailEnd type="triangle"/>
            </a:ln>
            <a:effectLst/>
          </p:spPr>
        </p:cxnSp>
        <p:cxnSp>
          <p:nvCxnSpPr>
            <p:cNvPr id="110" name="직선 화살표 연결선 38"/>
            <p:cNvCxnSpPr>
              <a:stCxn id="132" idx="3"/>
              <a:endCxn id="108" idx="1"/>
            </p:cNvCxnSpPr>
            <p:nvPr/>
          </p:nvCxnSpPr>
          <p:spPr>
            <a:xfrm flipV="1">
              <a:off x="5483322" y="4715027"/>
              <a:ext cx="1923485" cy="603555"/>
            </a:xfrm>
            <a:prstGeom prst="straightConnector1">
              <a:avLst/>
            </a:prstGeom>
            <a:noFill/>
            <a:ln w="9525" cap="flat" cmpd="sng" algn="ctr">
              <a:solidFill>
                <a:srgbClr val="292929">
                  <a:lumMod val="75000"/>
                  <a:lumOff val="25000"/>
                </a:srgbClr>
              </a:solidFill>
              <a:prstDash val="dash"/>
              <a:tailEnd type="triangle"/>
            </a:ln>
            <a:effectLst/>
          </p:spPr>
        </p:cxnSp>
        <p:cxnSp>
          <p:nvCxnSpPr>
            <p:cNvPr id="111" name="직선 화살표 연결선 54"/>
            <p:cNvCxnSpPr>
              <a:endCxn id="132" idx="0"/>
            </p:cNvCxnSpPr>
            <p:nvPr/>
          </p:nvCxnSpPr>
          <p:spPr>
            <a:xfrm rot="5400000">
              <a:off x="4843132" y="2409295"/>
              <a:ext cx="1835988" cy="1778873"/>
            </a:xfrm>
            <a:prstGeom prst="curvedConnector3">
              <a:avLst>
                <a:gd name="adj1" fmla="val 50000"/>
              </a:avLst>
            </a:prstGeom>
            <a:noFill/>
            <a:ln w="9525" cap="flat" cmpd="sng" algn="ctr">
              <a:solidFill>
                <a:srgbClr val="292929">
                  <a:lumMod val="75000"/>
                  <a:lumOff val="25000"/>
                </a:srgbClr>
              </a:solidFill>
              <a:prstDash val="solid"/>
              <a:headEnd type="triangle"/>
              <a:tailEnd type="triangle"/>
            </a:ln>
            <a:effectLst/>
          </p:spPr>
        </p:cxnSp>
        <p:sp>
          <p:nvSpPr>
            <p:cNvPr id="112" name="직사각형 55"/>
            <p:cNvSpPr/>
            <p:nvPr/>
          </p:nvSpPr>
          <p:spPr>
            <a:xfrm>
              <a:off x="6664211" y="2384646"/>
              <a:ext cx="1674055"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Master Node</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3" name="직사각형 56"/>
            <p:cNvSpPr/>
            <p:nvPr/>
          </p:nvSpPr>
          <p:spPr>
            <a:xfrm>
              <a:off x="7633349" y="5555773"/>
              <a:ext cx="1378052" cy="646331"/>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Slave </a:t>
              </a:r>
              <a:r>
                <a:rPr kumimoji="0" lang="en-US" altLang="ko-KR" sz="1800" b="0" i="0" u="none" strike="noStrike" kern="0" cap="none" spc="0" normalizeH="0" baseline="0" noProof="0" dirty="0" smtClean="0">
                  <a:ln>
                    <a:noFill/>
                  </a:ln>
                  <a:solidFill>
                    <a:sysClr val="windowText" lastClr="000000"/>
                  </a:solidFill>
                  <a:effectLst/>
                  <a:uLnTx/>
                  <a:uFillTx/>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B - Block</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4" name="직사각형 55"/>
            <p:cNvSpPr/>
            <p:nvPr/>
          </p:nvSpPr>
          <p:spPr>
            <a:xfrm>
              <a:off x="5646915" y="2486911"/>
              <a:ext cx="1456828"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1</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5" name="직사각형 55"/>
            <p:cNvSpPr/>
            <p:nvPr/>
          </p:nvSpPr>
          <p:spPr>
            <a:xfrm>
              <a:off x="5214467" y="3307773"/>
              <a:ext cx="1456828"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2</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6" name="직사각형 55"/>
            <p:cNvSpPr/>
            <p:nvPr/>
          </p:nvSpPr>
          <p:spPr>
            <a:xfrm>
              <a:off x="5846060" y="4565972"/>
              <a:ext cx="1047744" cy="38148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3</a:t>
              </a:r>
            </a:p>
          </p:txBody>
        </p:sp>
        <p:sp>
          <p:nvSpPr>
            <p:cNvPr id="117" name="직사각형 55"/>
            <p:cNvSpPr/>
            <p:nvPr/>
          </p:nvSpPr>
          <p:spPr>
            <a:xfrm>
              <a:off x="4117050" y="6370845"/>
              <a:ext cx="1674054"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Client</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8" name="직사각형 55"/>
            <p:cNvSpPr/>
            <p:nvPr/>
          </p:nvSpPr>
          <p:spPr>
            <a:xfrm>
              <a:off x="7262143" y="6370844"/>
              <a:ext cx="2798218" cy="38373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err="1" smtClean="0">
                  <a:ln>
                    <a:noFill/>
                  </a:ln>
                  <a:solidFill>
                    <a:sysClr val="windowText" lastClr="000000"/>
                  </a:solidFill>
                  <a:effectLst/>
                  <a:uLnTx/>
                  <a:uFillTx/>
                </a:rPr>
                <a:t>Hadoop</a:t>
              </a:r>
              <a:r>
                <a:rPr kumimoji="0" lang="en-US" altLang="ko-KR" sz="1800" b="0" i="0" u="none" strike="noStrike" kern="0" cap="none" spc="0" normalizeH="0" baseline="0" noProof="0" dirty="0" smtClean="0">
                  <a:ln>
                    <a:noFill/>
                  </a:ln>
                  <a:solidFill>
                    <a:sysClr val="windowText" lastClr="000000"/>
                  </a:solidFill>
                  <a:effectLst/>
                  <a:uLnTx/>
                  <a:uFillTx/>
                </a:rPr>
                <a:t> Cluster</a:t>
              </a:r>
              <a:endParaRPr kumimoji="0" lang="ko-KR" altLang="en-US" sz="1800" b="0" i="0" u="none" strike="noStrike" kern="0" cap="none" spc="0" normalizeH="0" baseline="0" noProof="0" dirty="0">
                <a:ln>
                  <a:noFill/>
                </a:ln>
                <a:solidFill>
                  <a:sysClr val="windowText" lastClr="000000"/>
                </a:solidFill>
                <a:effectLst/>
                <a:uLnTx/>
                <a:uFillTx/>
              </a:endParaRPr>
            </a:p>
          </p:txBody>
        </p:sp>
        <p:cxnSp>
          <p:nvCxnSpPr>
            <p:cNvPr id="119" name="Straight Connector 118"/>
            <p:cNvCxnSpPr>
              <a:stCxn id="126" idx="1"/>
              <a:endCxn id="106" idx="3"/>
            </p:cNvCxnSpPr>
            <p:nvPr/>
          </p:nvCxnSpPr>
          <p:spPr>
            <a:xfrm flipH="1">
              <a:off x="9243598" y="3010917"/>
              <a:ext cx="501083" cy="615367"/>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120" name="Group 119"/>
            <p:cNvGrpSpPr/>
            <p:nvPr/>
          </p:nvGrpSpPr>
          <p:grpSpPr>
            <a:xfrm>
              <a:off x="9742669" y="3628935"/>
              <a:ext cx="1686939" cy="1063672"/>
              <a:chOff x="6009829" y="4417367"/>
              <a:chExt cx="1508982" cy="1063672"/>
            </a:xfrm>
          </p:grpSpPr>
          <p:sp>
            <p:nvSpPr>
              <p:cNvPr id="128" name="Right Triangle 127"/>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9" name="Rectangle 128"/>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0" name="Rectangle 129"/>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1" name="Rectangle 130"/>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 B3, B2</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121" name="Straight Connector 120"/>
            <p:cNvCxnSpPr>
              <a:stCxn id="130" idx="1"/>
              <a:endCxn id="105" idx="3"/>
            </p:cNvCxnSpPr>
            <p:nvPr/>
          </p:nvCxnSpPr>
          <p:spPr>
            <a:xfrm flipH="1">
              <a:off x="9240463" y="4178730"/>
              <a:ext cx="502207" cy="3164"/>
            </a:xfrm>
            <a:prstGeom prst="line">
              <a:avLst/>
            </a:prstGeom>
            <a:noFill/>
            <a:ln w="9525" cap="flat" cmpd="sng" algn="ctr">
              <a:solidFill>
                <a:srgbClr val="292929">
                  <a:lumMod val="75000"/>
                  <a:lumOff val="25000"/>
                </a:srgbClr>
              </a:solidFill>
              <a:prstDash val="solid"/>
              <a:headEnd type="none"/>
              <a:tailEnd type="triangle"/>
            </a:ln>
            <a:effectLst/>
          </p:spPr>
        </p:cxnSp>
        <p:sp>
          <p:nvSpPr>
            <p:cNvPr id="122" name="TextBox 121"/>
            <p:cNvSpPr txBox="1"/>
            <p:nvPr/>
          </p:nvSpPr>
          <p:spPr>
            <a:xfrm>
              <a:off x="10276621" y="4863059"/>
              <a:ext cx="4154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ysClr val="windowText" lastClr="000000"/>
                  </a:solidFill>
                  <a:effectLst/>
                  <a:uLnTx/>
                  <a:uFillTx/>
                </a:rPr>
                <a:t>…</a:t>
              </a:r>
              <a:endParaRPr kumimoji="0" lang="en-US" sz="1800" b="0" i="0" u="none" strike="noStrike" kern="0" cap="none" spc="0" normalizeH="0" baseline="0" noProof="0" dirty="0" smtClean="0">
                <a:ln>
                  <a:noFill/>
                </a:ln>
                <a:solidFill>
                  <a:sysClr val="windowText" lastClr="000000"/>
                </a:solidFill>
                <a:effectLst/>
                <a:uLnTx/>
                <a:uFillTx/>
              </a:endParaRPr>
            </a:p>
          </p:txBody>
        </p:sp>
        <p:grpSp>
          <p:nvGrpSpPr>
            <p:cNvPr id="123" name="Group 122"/>
            <p:cNvGrpSpPr/>
            <p:nvPr/>
          </p:nvGrpSpPr>
          <p:grpSpPr>
            <a:xfrm>
              <a:off x="9744680" y="2461122"/>
              <a:ext cx="1686939" cy="1063672"/>
              <a:chOff x="6009829" y="4417367"/>
              <a:chExt cx="1508982" cy="1063672"/>
            </a:xfrm>
          </p:grpSpPr>
          <p:sp>
            <p:nvSpPr>
              <p:cNvPr id="124" name="Right Triangle 123"/>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5" name="Rectangle 124"/>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6" name="Rectangle 125"/>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7" name="Rectangle 126"/>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 B2, B4</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6"/>
            <a:ext cx="11151917" cy="620683"/>
          </a:xfrm>
        </p:spPr>
        <p:txBody>
          <a:bodyPr/>
          <a:lstStyle/>
          <a:p>
            <a:r>
              <a:rPr lang="en-US" sz="4400" dirty="0">
                <a:solidFill>
                  <a:srgbClr val="292929"/>
                </a:solidFill>
                <a:latin typeface="Segoe UI"/>
                <a:cs typeface="Segoe UI"/>
              </a:rPr>
              <a:t>HDFS</a:t>
            </a:r>
            <a:r>
              <a:rPr lang="en-US" sz="4400" dirty="0">
                <a:solidFill>
                  <a:srgbClr val="292929"/>
                </a:solidFill>
              </a:rPr>
              <a:t> </a:t>
            </a:r>
            <a:r>
              <a:rPr lang="en-US" sz="4400" dirty="0" smtClean="0">
                <a:solidFill>
                  <a:srgbClr val="292929"/>
                </a:solidFill>
              </a:rPr>
              <a:t>Architecture: File Write Operation</a:t>
            </a:r>
            <a:endParaRPr lang="en-US" sz="4400" dirty="0">
              <a:solidFill>
                <a:srgbClr val="292929"/>
              </a:solidFill>
            </a:endParaRPr>
          </a:p>
        </p:txBody>
      </p:sp>
      <p:sp>
        <p:nvSpPr>
          <p:cNvPr id="4" name="Content Placeholder 2"/>
          <p:cNvSpPr>
            <a:spLocks noGrp="1"/>
          </p:cNvSpPr>
          <p:nvPr>
            <p:ph idx="4294967295"/>
          </p:nvPr>
        </p:nvSpPr>
        <p:spPr>
          <a:xfrm>
            <a:off x="856189" y="1474616"/>
            <a:ext cx="5281525" cy="2886944"/>
          </a:xfrm>
          <a:prstGeom prst="rect">
            <a:avLst/>
          </a:prstGeom>
        </p:spPr>
        <p:txBody>
          <a:bodyPr/>
          <a:lstStyle/>
          <a:p>
            <a:pPr>
              <a:buNone/>
            </a:pPr>
            <a:r>
              <a:rPr lang="en-US" altLang="ko-KR" sz="2400" dirty="0" smtClean="0">
                <a:solidFill>
                  <a:srgbClr val="292929"/>
                </a:solidFill>
              </a:rPr>
              <a:t>1. Client </a:t>
            </a:r>
            <a:r>
              <a:rPr lang="en-US" altLang="ko-KR" sz="2400" dirty="0">
                <a:solidFill>
                  <a:srgbClr val="292929"/>
                </a:solidFill>
              </a:rPr>
              <a:t>request to write data</a:t>
            </a:r>
            <a:r>
              <a:rPr lang="en-US" altLang="ko-KR" sz="2400" dirty="0" smtClean="0">
                <a:solidFill>
                  <a:srgbClr val="292929"/>
                </a:solidFill>
              </a:rPr>
              <a:t>.</a:t>
            </a:r>
            <a:endParaRPr lang="en-US" altLang="ko-KR" sz="2400" dirty="0">
              <a:solidFill>
                <a:srgbClr val="292929"/>
              </a:solidFill>
            </a:endParaRPr>
          </a:p>
          <a:p>
            <a:pPr>
              <a:buNone/>
            </a:pPr>
            <a:r>
              <a:rPr lang="en-US" altLang="ko-KR" sz="2400" dirty="0">
                <a:solidFill>
                  <a:srgbClr val="292929"/>
                </a:solidFill>
              </a:rPr>
              <a:t>2. Returns the name and list of </a:t>
            </a:r>
            <a:r>
              <a:rPr lang="en-US" altLang="ko-KR" sz="2400" dirty="0" smtClean="0">
                <a:solidFill>
                  <a:srgbClr val="292929"/>
                </a:solidFill>
              </a:rPr>
              <a:t>Data Nodes </a:t>
            </a:r>
            <a:r>
              <a:rPr lang="en-US" altLang="ko-KR" sz="2400" dirty="0">
                <a:solidFill>
                  <a:srgbClr val="292929"/>
                </a:solidFill>
              </a:rPr>
              <a:t>for writing. </a:t>
            </a:r>
            <a:endParaRPr lang="en-US" altLang="ko-KR" sz="2400" dirty="0" smtClean="0">
              <a:solidFill>
                <a:srgbClr val="292929"/>
              </a:solidFill>
            </a:endParaRPr>
          </a:p>
          <a:p>
            <a:pPr>
              <a:buNone/>
            </a:pPr>
            <a:r>
              <a:rPr lang="en-US" altLang="ko-KR" sz="2400" dirty="0" smtClean="0">
                <a:solidFill>
                  <a:srgbClr val="292929"/>
                </a:solidFill>
              </a:rPr>
              <a:t>3</a:t>
            </a:r>
            <a:r>
              <a:rPr lang="en-US" altLang="ko-KR" sz="2400" dirty="0">
                <a:solidFill>
                  <a:srgbClr val="292929"/>
                </a:solidFill>
              </a:rPr>
              <a:t>. Client connects to the first </a:t>
            </a:r>
            <a:r>
              <a:rPr lang="en-US" altLang="ko-KR" sz="2400" dirty="0" smtClean="0">
                <a:solidFill>
                  <a:srgbClr val="292929"/>
                </a:solidFill>
              </a:rPr>
              <a:t>Data Node </a:t>
            </a:r>
            <a:r>
              <a:rPr lang="en-US" altLang="ko-KR" sz="2400" dirty="0">
                <a:solidFill>
                  <a:srgbClr val="292929"/>
                </a:solidFill>
              </a:rPr>
              <a:t>A and sends data. </a:t>
            </a:r>
            <a:endParaRPr lang="en-US" altLang="ko-KR" sz="2400" dirty="0" smtClean="0">
              <a:solidFill>
                <a:srgbClr val="292929"/>
              </a:solidFill>
            </a:endParaRPr>
          </a:p>
          <a:p>
            <a:pPr>
              <a:buNone/>
            </a:pPr>
            <a:r>
              <a:rPr lang="en-US" altLang="ko-KR" sz="2400" dirty="0" smtClean="0">
                <a:solidFill>
                  <a:srgbClr val="292929"/>
                </a:solidFill>
              </a:rPr>
              <a:t>4</a:t>
            </a:r>
            <a:r>
              <a:rPr lang="en-US" altLang="ko-KR" sz="2400" dirty="0">
                <a:solidFill>
                  <a:srgbClr val="292929"/>
                </a:solidFill>
              </a:rPr>
              <a:t>. </a:t>
            </a:r>
            <a:r>
              <a:rPr lang="en-US" altLang="ko-KR" sz="2400" dirty="0" smtClean="0">
                <a:solidFill>
                  <a:srgbClr val="292929"/>
                </a:solidFill>
              </a:rPr>
              <a:t>Block is stored and forwarded  </a:t>
            </a:r>
            <a:r>
              <a:rPr lang="en-US" altLang="ko-KR" sz="2400" dirty="0">
                <a:solidFill>
                  <a:srgbClr val="292929"/>
                </a:solidFill>
              </a:rPr>
              <a:t>to the next D</a:t>
            </a:r>
            <a:r>
              <a:rPr lang="en-US" altLang="ko-KR" sz="2400" dirty="0" smtClean="0">
                <a:solidFill>
                  <a:srgbClr val="292929"/>
                </a:solidFill>
              </a:rPr>
              <a:t>ata Node </a:t>
            </a:r>
            <a:r>
              <a:rPr lang="en-US" altLang="ko-KR" sz="2400" dirty="0">
                <a:solidFill>
                  <a:srgbClr val="292929"/>
                </a:solidFill>
              </a:rPr>
              <a:t>in the pipeline. (Replication)</a:t>
            </a:r>
          </a:p>
        </p:txBody>
      </p:sp>
      <p:grpSp>
        <p:nvGrpSpPr>
          <p:cNvPr id="6" name="Group 5"/>
          <p:cNvGrpSpPr/>
          <p:nvPr/>
        </p:nvGrpSpPr>
        <p:grpSpPr>
          <a:xfrm>
            <a:off x="6336792" y="1444752"/>
            <a:ext cx="5696712" cy="5184648"/>
            <a:chOff x="2658846" y="586501"/>
            <a:chExt cx="7239765" cy="5934848"/>
          </a:xfrm>
        </p:grpSpPr>
        <p:grpSp>
          <p:nvGrpSpPr>
            <p:cNvPr id="7" name="Group 6"/>
            <p:cNvGrpSpPr>
              <a:grpSpLocks noChangeAspect="1"/>
            </p:cNvGrpSpPr>
            <p:nvPr/>
          </p:nvGrpSpPr>
          <p:grpSpPr>
            <a:xfrm>
              <a:off x="2797574" y="3723964"/>
              <a:ext cx="1186685" cy="2429079"/>
              <a:chOff x="7653540" y="2295205"/>
              <a:chExt cx="1485900" cy="2676850"/>
            </a:xfrm>
          </p:grpSpPr>
          <p:sp>
            <p:nvSpPr>
              <p:cNvPr id="44" name="Rectangle 43"/>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5" name="Oval 44"/>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6" name="Rectangle 45"/>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7" name="Rectangle 46"/>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8" name="Rectangle 47"/>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9" name="Rectangle 48"/>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0" name="Rectangle 49"/>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1" name="Rectangle 50"/>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2" name="Rectangle 51"/>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3" name="Rectangle 52"/>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4" name="Rectangle 53"/>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5" name="Rectangle 54"/>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6" name="Rectangle 55"/>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7" name="Rectangle 56"/>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8" name="Rectangle 57"/>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9" name="Rectangle 58"/>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9" name="Rectangle 8"/>
            <p:cNvSpPr/>
            <p:nvPr/>
          </p:nvSpPr>
          <p:spPr>
            <a:xfrm>
              <a:off x="4249886" y="586501"/>
              <a:ext cx="5648725" cy="554458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10" name="모서리가 둥근 직사각형 5"/>
            <p:cNvSpPr/>
            <p:nvPr/>
          </p:nvSpPr>
          <p:spPr bwMode="auto">
            <a:xfrm>
              <a:off x="4885030" y="1046048"/>
              <a:ext cx="2133052" cy="614280"/>
            </a:xfrm>
            <a:prstGeom prst="roundRect">
              <a:avLst>
                <a:gd name="adj" fmla="val 0"/>
              </a:avLst>
            </a:prstGeom>
            <a:solidFill>
              <a:srgbClr val="006CC9"/>
            </a:solidFill>
            <a:ln w="25400" cap="flat" cmpd="sng" algn="ctr">
              <a:solidFill>
                <a:srgbClr val="006CC9"/>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Name Node</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모서리가 둥근 직사각형 16"/>
            <p:cNvSpPr/>
            <p:nvPr/>
          </p:nvSpPr>
          <p:spPr bwMode="auto">
            <a:xfrm>
              <a:off x="5847923" y="3447368"/>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B</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모서리가 둥근 직사각형 29"/>
            <p:cNvSpPr/>
            <p:nvPr/>
          </p:nvSpPr>
          <p:spPr bwMode="auto">
            <a:xfrm>
              <a:off x="5841957" y="2438614"/>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A</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모서리가 둥근 직사각형 31"/>
            <p:cNvSpPr/>
            <p:nvPr/>
          </p:nvSpPr>
          <p:spPr bwMode="auto">
            <a:xfrm>
              <a:off x="5850221" y="4458369"/>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C</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4" name="직선 화살표 연결선 36"/>
            <p:cNvCxnSpPr>
              <a:stCxn id="44" idx="3"/>
              <a:endCxn id="12" idx="1"/>
            </p:cNvCxnSpPr>
            <p:nvPr/>
          </p:nvCxnSpPr>
          <p:spPr>
            <a:xfrm flipV="1">
              <a:off x="3984259" y="2676816"/>
              <a:ext cx="1857698" cy="2261686"/>
            </a:xfrm>
            <a:prstGeom prst="straightConnector1">
              <a:avLst/>
            </a:prstGeom>
            <a:noFill/>
            <a:ln w="9525" cap="flat" cmpd="sng" algn="ctr">
              <a:solidFill>
                <a:srgbClr val="292929">
                  <a:lumMod val="75000"/>
                  <a:lumOff val="25000"/>
                </a:srgbClr>
              </a:solidFill>
              <a:prstDash val="solid"/>
              <a:tailEnd type="triangle"/>
            </a:ln>
            <a:effectLst/>
          </p:spPr>
        </p:cxnSp>
        <p:cxnSp>
          <p:nvCxnSpPr>
            <p:cNvPr id="15" name="직선 화살표 연결선 38"/>
            <p:cNvCxnSpPr>
              <a:stCxn id="12" idx="2"/>
              <a:endCxn id="11" idx="0"/>
            </p:cNvCxnSpPr>
            <p:nvPr/>
          </p:nvCxnSpPr>
          <p:spPr>
            <a:xfrm>
              <a:off x="6732516" y="2915018"/>
              <a:ext cx="5966" cy="532350"/>
            </a:xfrm>
            <a:prstGeom prst="straightConnector1">
              <a:avLst/>
            </a:prstGeom>
            <a:noFill/>
            <a:ln w="9525" cap="flat" cmpd="sng" algn="ctr">
              <a:solidFill>
                <a:srgbClr val="292929">
                  <a:lumMod val="75000"/>
                  <a:lumOff val="25000"/>
                </a:srgbClr>
              </a:solidFill>
              <a:prstDash val="solid"/>
              <a:tailEnd type="triangle"/>
            </a:ln>
            <a:effectLst/>
          </p:spPr>
        </p:cxnSp>
        <p:cxnSp>
          <p:nvCxnSpPr>
            <p:cNvPr id="16" name="직선 화살표 연결선 54"/>
            <p:cNvCxnSpPr>
              <a:endCxn id="44" idx="0"/>
            </p:cNvCxnSpPr>
            <p:nvPr/>
          </p:nvCxnSpPr>
          <p:spPr>
            <a:xfrm rot="5400000">
              <a:off x="3241883" y="1849254"/>
              <a:ext cx="2023745" cy="1725675"/>
            </a:xfrm>
            <a:prstGeom prst="curvedConnector3">
              <a:avLst>
                <a:gd name="adj1" fmla="val 50000"/>
              </a:avLst>
            </a:prstGeom>
            <a:noFill/>
            <a:ln w="9525" cap="flat" cmpd="sng" algn="ctr">
              <a:solidFill>
                <a:srgbClr val="292929">
                  <a:lumMod val="75000"/>
                  <a:lumOff val="25000"/>
                </a:srgbClr>
              </a:solidFill>
              <a:prstDash val="solid"/>
              <a:headEnd type="triangle"/>
              <a:tailEnd type="triangle"/>
            </a:ln>
            <a:effectLst/>
          </p:spPr>
        </p:cxnSp>
        <p:sp>
          <p:nvSpPr>
            <p:cNvPr id="17" name="직사각형 55"/>
            <p:cNvSpPr/>
            <p:nvPr/>
          </p:nvSpPr>
          <p:spPr>
            <a:xfrm>
              <a:off x="5129833" y="1704527"/>
              <a:ext cx="1623992"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Master Node</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8" name="직사각형 56"/>
            <p:cNvSpPr/>
            <p:nvPr/>
          </p:nvSpPr>
          <p:spPr>
            <a:xfrm>
              <a:off x="6069988" y="5199949"/>
              <a:ext cx="1336841" cy="712428"/>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Slave </a:t>
              </a:r>
              <a:r>
                <a:rPr kumimoji="0" lang="en-US" altLang="ko-KR" sz="1800" b="0" i="0" u="none" strike="noStrike" kern="0" cap="none" spc="0" normalizeH="0" baseline="0" noProof="0" dirty="0" smtClean="0">
                  <a:ln>
                    <a:noFill/>
                  </a:ln>
                  <a:solidFill>
                    <a:sysClr val="windowText" lastClr="000000"/>
                  </a:solidFill>
                  <a:effectLst/>
                  <a:uLnTx/>
                  <a:uFillTx/>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B - Block</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9" name="직사각형 55"/>
            <p:cNvSpPr/>
            <p:nvPr/>
          </p:nvSpPr>
          <p:spPr>
            <a:xfrm>
              <a:off x="4142960" y="1817250"/>
              <a:ext cx="141326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1</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0" name="직사각형 55"/>
            <p:cNvSpPr/>
            <p:nvPr/>
          </p:nvSpPr>
          <p:spPr>
            <a:xfrm>
              <a:off x="3723444" y="2722058"/>
              <a:ext cx="141326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2</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1" name="직사각형 55"/>
            <p:cNvSpPr/>
            <p:nvPr/>
          </p:nvSpPr>
          <p:spPr>
            <a:xfrm>
              <a:off x="4336149" y="4108926"/>
              <a:ext cx="1016411" cy="42050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3</a:t>
              </a:r>
            </a:p>
          </p:txBody>
        </p:sp>
        <p:sp>
          <p:nvSpPr>
            <p:cNvPr id="22" name="직사각형 55"/>
            <p:cNvSpPr/>
            <p:nvPr/>
          </p:nvSpPr>
          <p:spPr>
            <a:xfrm>
              <a:off x="2658846" y="6098375"/>
              <a:ext cx="162399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Client</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3" name="직사각형 55"/>
            <p:cNvSpPr/>
            <p:nvPr/>
          </p:nvSpPr>
          <p:spPr>
            <a:xfrm>
              <a:off x="5709884" y="6098374"/>
              <a:ext cx="2714536" cy="4229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err="1" smtClean="0">
                  <a:ln>
                    <a:noFill/>
                  </a:ln>
                  <a:solidFill>
                    <a:sysClr val="windowText" lastClr="000000"/>
                  </a:solidFill>
                  <a:effectLst/>
                  <a:uLnTx/>
                  <a:uFillTx/>
                </a:rPr>
                <a:t>Hadoop</a:t>
              </a:r>
              <a:r>
                <a:rPr kumimoji="0" lang="en-US" altLang="ko-KR" sz="1800" b="0" i="0" u="none" strike="noStrike" kern="0" cap="none" spc="0" normalizeH="0" baseline="0" noProof="0" dirty="0" smtClean="0">
                  <a:ln>
                    <a:noFill/>
                  </a:ln>
                  <a:solidFill>
                    <a:sysClr val="windowText" lastClr="000000"/>
                  </a:solidFill>
                  <a:effectLst/>
                  <a:uLnTx/>
                  <a:uFillTx/>
                </a:rPr>
                <a:t> Cluster</a:t>
              </a:r>
              <a:endParaRPr kumimoji="0" lang="ko-KR" altLang="en-US" sz="1800" b="0" i="0" u="none" strike="noStrike" kern="0" cap="none" spc="0" normalizeH="0" baseline="0" noProof="0" dirty="0">
                <a:ln>
                  <a:noFill/>
                </a:ln>
                <a:solidFill>
                  <a:sysClr val="windowText" lastClr="000000"/>
                </a:solidFill>
                <a:effectLst/>
                <a:uLnTx/>
                <a:uFillTx/>
              </a:endParaRPr>
            </a:p>
          </p:txBody>
        </p:sp>
        <p:cxnSp>
          <p:nvCxnSpPr>
            <p:cNvPr id="24" name="Straight Connector 23"/>
            <p:cNvCxnSpPr>
              <a:stCxn id="38" idx="1"/>
              <a:endCxn id="12" idx="3"/>
            </p:cNvCxnSpPr>
            <p:nvPr/>
          </p:nvCxnSpPr>
          <p:spPr>
            <a:xfrm flipH="1">
              <a:off x="7623075" y="2394843"/>
              <a:ext cx="495105" cy="281973"/>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25" name="Group 24"/>
            <p:cNvGrpSpPr/>
            <p:nvPr/>
          </p:nvGrpSpPr>
          <p:grpSpPr>
            <a:xfrm>
              <a:off x="8116228" y="3103085"/>
              <a:ext cx="1636490" cy="1172448"/>
              <a:chOff x="6009829" y="4417367"/>
              <a:chExt cx="1508982" cy="1063672"/>
            </a:xfrm>
          </p:grpSpPr>
          <p:sp>
            <p:nvSpPr>
              <p:cNvPr id="40" name="Right Triangle 39"/>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1" name="Rectangle 40"/>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2" name="Rectangle 41"/>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3" name="Rectangle 42"/>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26" name="Straight Connector 25"/>
            <p:cNvCxnSpPr/>
            <p:nvPr/>
          </p:nvCxnSpPr>
          <p:spPr>
            <a:xfrm flipH="1" flipV="1">
              <a:off x="7620034" y="3685570"/>
              <a:ext cx="487188" cy="23534"/>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27" name="Group 26"/>
            <p:cNvGrpSpPr/>
            <p:nvPr/>
          </p:nvGrpSpPr>
          <p:grpSpPr>
            <a:xfrm>
              <a:off x="8118179" y="1788824"/>
              <a:ext cx="1636490" cy="1172448"/>
              <a:chOff x="6009829" y="4417367"/>
              <a:chExt cx="1508982" cy="1063672"/>
            </a:xfrm>
          </p:grpSpPr>
          <p:sp>
            <p:nvSpPr>
              <p:cNvPr id="36" name="Right Triangle 35"/>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7" name="Rectangle 36"/>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8" name="Rectangle 37"/>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9" name="Rectangle 38"/>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28" name="직선 화살표 연결선 38"/>
            <p:cNvCxnSpPr>
              <a:stCxn id="11" idx="2"/>
              <a:endCxn id="13" idx="0"/>
            </p:cNvCxnSpPr>
            <p:nvPr/>
          </p:nvCxnSpPr>
          <p:spPr>
            <a:xfrm>
              <a:off x="6738482" y="3923772"/>
              <a:ext cx="2298" cy="534597"/>
            </a:xfrm>
            <a:prstGeom prst="straightConnector1">
              <a:avLst/>
            </a:prstGeom>
            <a:noFill/>
            <a:ln w="9525" cap="flat" cmpd="sng" algn="ctr">
              <a:solidFill>
                <a:srgbClr val="292929">
                  <a:lumMod val="75000"/>
                  <a:lumOff val="25000"/>
                </a:srgbClr>
              </a:solidFill>
              <a:prstDash val="solid"/>
              <a:tailEnd type="triangle"/>
            </a:ln>
            <a:effectLst/>
          </p:spPr>
        </p:cxnSp>
        <p:sp>
          <p:nvSpPr>
            <p:cNvPr id="29" name="직사각형 55"/>
            <p:cNvSpPr/>
            <p:nvPr/>
          </p:nvSpPr>
          <p:spPr>
            <a:xfrm>
              <a:off x="6398017" y="2973269"/>
              <a:ext cx="1016411"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4</a:t>
              </a:r>
            </a:p>
          </p:txBody>
        </p:sp>
        <p:grpSp>
          <p:nvGrpSpPr>
            <p:cNvPr id="30" name="Group 29"/>
            <p:cNvGrpSpPr/>
            <p:nvPr/>
          </p:nvGrpSpPr>
          <p:grpSpPr>
            <a:xfrm>
              <a:off x="8142531" y="4498505"/>
              <a:ext cx="1636490" cy="1172448"/>
              <a:chOff x="6009829" y="4417367"/>
              <a:chExt cx="1508982" cy="1063672"/>
            </a:xfrm>
          </p:grpSpPr>
          <p:sp>
            <p:nvSpPr>
              <p:cNvPr id="32" name="Right Triangle 31"/>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3" name="Rectangle 32"/>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4" name="Rectangle 33"/>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5" name="Rectangle 34"/>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31" name="Straight Connector 30"/>
            <p:cNvCxnSpPr>
              <a:stCxn id="34" idx="1"/>
              <a:endCxn id="13" idx="3"/>
            </p:cNvCxnSpPr>
            <p:nvPr/>
          </p:nvCxnSpPr>
          <p:spPr>
            <a:xfrm flipH="1" flipV="1">
              <a:off x="7631339" y="4696571"/>
              <a:ext cx="511193" cy="407953"/>
            </a:xfrm>
            <a:prstGeom prst="line">
              <a:avLst/>
            </a:prstGeom>
            <a:noFill/>
            <a:ln w="9525" cap="flat" cmpd="sng" algn="ctr">
              <a:solidFill>
                <a:srgbClr val="292929">
                  <a:lumMod val="75000"/>
                  <a:lumOff val="25000"/>
                </a:srgbClr>
              </a:solidFill>
              <a:prstDash val="solid"/>
              <a:headEnd type="none"/>
              <a:tailEnd type="triangle"/>
            </a:ln>
            <a:effectLst/>
          </p:spPr>
        </p:cxnSp>
      </p:gr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6"/>
            <a:ext cx="11151917" cy="620683"/>
          </a:xfrm>
        </p:spPr>
        <p:txBody>
          <a:bodyPr/>
          <a:lstStyle/>
          <a:p>
            <a:r>
              <a:rPr lang="en-US" sz="4400" dirty="0">
                <a:solidFill>
                  <a:srgbClr val="292929"/>
                </a:solidFill>
              </a:rPr>
              <a:t>HDFS </a:t>
            </a:r>
            <a:r>
              <a:rPr lang="en-US" sz="4400" dirty="0" smtClean="0">
                <a:solidFill>
                  <a:srgbClr val="292929"/>
                </a:solidFill>
              </a:rPr>
              <a:t>Architecture: </a:t>
            </a:r>
            <a:r>
              <a:rPr lang="en-US" altLang="ko-KR" sz="4400" dirty="0" smtClean="0">
                <a:solidFill>
                  <a:srgbClr val="292929"/>
                </a:solidFill>
              </a:rPr>
              <a:t>File Permissions</a:t>
            </a:r>
            <a:endParaRPr lang="en-US" sz="4400" dirty="0">
              <a:solidFill>
                <a:srgbClr val="292929"/>
              </a:solidFill>
            </a:endParaRPr>
          </a:p>
        </p:txBody>
      </p:sp>
      <p:sp>
        <p:nvSpPr>
          <p:cNvPr id="5" name="Content Placeholder 2"/>
          <p:cNvSpPr txBox="1">
            <a:spLocks/>
          </p:cNvSpPr>
          <p:nvPr/>
        </p:nvSpPr>
        <p:spPr>
          <a:xfrm>
            <a:off x="843876" y="4986273"/>
            <a:ext cx="10525339" cy="1607031"/>
          </a:xfrm>
          <a:prstGeom prst="rect">
            <a:avLst/>
          </a:prstGeom>
          <a:solidFill>
            <a:srgbClr val="00000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8CFF27"/>
                </a:solidFill>
                <a:latin typeface="Consolas"/>
                <a:cs typeface="Consolas"/>
              </a:rPr>
              <a:t>%</a:t>
            </a:r>
            <a:r>
              <a:rPr lang="en-US" sz="2000" dirty="0" err="1">
                <a:solidFill>
                  <a:srgbClr val="8CFF27"/>
                </a:solidFill>
                <a:latin typeface="Consolas"/>
                <a:cs typeface="Consolas"/>
              </a:rPr>
              <a:t>hadoop</a:t>
            </a:r>
            <a:r>
              <a:rPr lang="en-US" sz="2000" dirty="0">
                <a:solidFill>
                  <a:srgbClr val="8CFF27"/>
                </a:solidFill>
                <a:latin typeface="Consolas"/>
                <a:cs typeface="Consolas"/>
              </a:rPr>
              <a:t> fs –ls .</a:t>
            </a:r>
          </a:p>
          <a:p>
            <a:pPr marL="0" indent="0">
              <a:buNone/>
            </a:pPr>
            <a:r>
              <a:rPr lang="en-US" sz="2000" dirty="0" err="1">
                <a:solidFill>
                  <a:srgbClr val="8CFF27"/>
                </a:solidFill>
                <a:latin typeface="Consolas"/>
                <a:cs typeface="Consolas"/>
              </a:rPr>
              <a:t>drwxr</a:t>
            </a:r>
            <a:r>
              <a:rPr lang="en-US" sz="2000" dirty="0">
                <a:solidFill>
                  <a:srgbClr val="8CFF27"/>
                </a:solidFill>
                <a:latin typeface="Consolas"/>
                <a:cs typeface="Consolas"/>
              </a:rPr>
              <a:t>-</a:t>
            </a:r>
            <a:r>
              <a:rPr lang="en-US" sz="2000" dirty="0" err="1">
                <a:solidFill>
                  <a:srgbClr val="8CFF27"/>
                </a:solidFill>
                <a:latin typeface="Consolas"/>
                <a:cs typeface="Consolas"/>
              </a:rPr>
              <a:t>xr</a:t>
            </a:r>
            <a:r>
              <a:rPr lang="en-US" sz="2000" dirty="0">
                <a:solidFill>
                  <a:srgbClr val="8CFF27"/>
                </a:solidFill>
                <a:latin typeface="Consolas"/>
                <a:cs typeface="Consolas"/>
              </a:rPr>
              <a:t>-x – owner	group  0        2016-04-02 22:10  /user/owner/test</a:t>
            </a:r>
          </a:p>
          <a:p>
            <a:pPr marL="0" indent="0">
              <a:buNone/>
            </a:pPr>
            <a:r>
              <a:rPr lang="en-US" sz="2000" dirty="0">
                <a:solidFill>
                  <a:srgbClr val="8CFF27"/>
                </a:solidFill>
                <a:latin typeface="Consolas"/>
                <a:cs typeface="Consolas"/>
              </a:rPr>
              <a:t>-</a:t>
            </a:r>
            <a:r>
              <a:rPr lang="en-US" sz="2000" dirty="0" err="1">
                <a:solidFill>
                  <a:srgbClr val="8CFF27"/>
                </a:solidFill>
                <a:latin typeface="Consolas"/>
                <a:cs typeface="Consolas"/>
              </a:rPr>
              <a:t>rw</a:t>
            </a:r>
            <a:r>
              <a:rPr lang="en-US" sz="2000" dirty="0">
                <a:solidFill>
                  <a:srgbClr val="8CFF27"/>
                </a:solidFill>
                <a:latin typeface="Consolas"/>
                <a:cs typeface="Consolas"/>
              </a:rPr>
              <a:t>-</a:t>
            </a:r>
            <a:r>
              <a:rPr lang="en-US" sz="2000" dirty="0" err="1">
                <a:solidFill>
                  <a:srgbClr val="8CFF27"/>
                </a:solidFill>
                <a:latin typeface="Consolas"/>
                <a:cs typeface="Consolas"/>
              </a:rPr>
              <a:t>rw</a:t>
            </a:r>
            <a:r>
              <a:rPr lang="en-US" sz="2000" dirty="0">
                <a:solidFill>
                  <a:srgbClr val="8CFF27"/>
                </a:solidFill>
                <a:latin typeface="Consolas"/>
                <a:cs typeface="Consolas"/>
              </a:rPr>
              <a:t>-r--   owner	group  110    2016-04-22 22:15  /user/owner/test/</a:t>
            </a:r>
            <a:r>
              <a:rPr lang="en-US" sz="2000" dirty="0" err="1" smtClean="0">
                <a:solidFill>
                  <a:srgbClr val="8CFF27"/>
                </a:solidFill>
                <a:latin typeface="Consolas"/>
                <a:cs typeface="Consolas"/>
              </a:rPr>
              <a:t>t.txt</a:t>
            </a:r>
            <a:endParaRPr lang="en-US" sz="2000" dirty="0">
              <a:solidFill>
                <a:srgbClr val="8CFF27"/>
              </a:solidFill>
              <a:latin typeface="Consolas"/>
              <a:cs typeface="Consolas"/>
            </a:endParaRP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Permissions for files </a:t>
              </a:r>
              <a:r>
                <a:rPr lang="en-US" altLang="ko-KR" i="0" dirty="0"/>
                <a:t>and directories</a:t>
              </a:r>
              <a:r>
                <a:rPr lang="en-US" altLang="ko-KR" i="0" dirty="0" smtClean="0"/>
                <a:t> </a:t>
              </a:r>
              <a:endParaRPr lang="en-US" altLang="ko-KR" i="0" dirty="0"/>
            </a:p>
          </p:txBody>
        </p:sp>
      </p:grpSp>
      <p:sp>
        <p:nvSpPr>
          <p:cNvPr id="15" name="Content Placeholder 2"/>
          <p:cNvSpPr txBox="1">
            <a:spLocks/>
          </p:cNvSpPr>
          <p:nvPr/>
        </p:nvSpPr>
        <p:spPr>
          <a:xfrm>
            <a:off x="0" y="2269311"/>
            <a:ext cx="12192000" cy="234616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98306" lvl="2" indent="-342900" algn="l" defTabSz="914089">
              <a:spcBef>
                <a:spcPct val="20000"/>
              </a:spcBef>
              <a:buSzPct val="80000"/>
              <a:buFont typeface="Wingdings" charset="2"/>
              <a:buChar char="§"/>
            </a:pPr>
            <a:r>
              <a:rPr lang="en-US" altLang="ko-KR" sz="2400" i="0" dirty="0">
                <a:solidFill>
                  <a:srgbClr val="292929"/>
                </a:solidFill>
              </a:rPr>
              <a:t>Three types of </a:t>
            </a:r>
            <a:r>
              <a:rPr lang="en-US" altLang="ko-KR" sz="2400" i="0" dirty="0" smtClean="0">
                <a:solidFill>
                  <a:srgbClr val="292929"/>
                </a:solidFill>
              </a:rPr>
              <a:t>permissions: </a:t>
            </a:r>
            <a:endParaRPr lang="en-US" altLang="ko-KR" sz="2400" i="0" dirty="0">
              <a:solidFill>
                <a:srgbClr val="292929"/>
              </a:solidFill>
            </a:endParaRPr>
          </a:p>
          <a:p>
            <a:pPr marL="1660525" lvl="4" indent="-342900" algn="l" defTabSz="914089">
              <a:spcBef>
                <a:spcPts val="0"/>
              </a:spcBef>
              <a:buSzPct val="80000"/>
              <a:buFont typeface="Wingdings" charset="2"/>
              <a:buChar char="§"/>
            </a:pPr>
            <a:r>
              <a:rPr lang="en-US" altLang="ko-KR" sz="2400" i="0" dirty="0" smtClean="0">
                <a:solidFill>
                  <a:srgbClr val="292929"/>
                </a:solidFill>
              </a:rPr>
              <a:t>read</a:t>
            </a:r>
            <a:r>
              <a:rPr lang="is-IS" altLang="ko-KR" sz="2400" i="0" dirty="0">
                <a:solidFill>
                  <a:srgbClr val="292929"/>
                </a:solidFill>
              </a:rPr>
              <a:t>(r)</a:t>
            </a:r>
            <a:endParaRPr lang="en-US" altLang="ko-KR" sz="2400" i="0" dirty="0">
              <a:solidFill>
                <a:srgbClr val="292929"/>
              </a:solidFill>
            </a:endParaRPr>
          </a:p>
          <a:p>
            <a:pPr marL="1660525" lvl="4" indent="-342900" algn="l" defTabSz="914089">
              <a:spcBef>
                <a:spcPts val="0"/>
              </a:spcBef>
              <a:buSzPct val="80000"/>
              <a:buFont typeface="Wingdings" charset="2"/>
              <a:buChar char="§"/>
            </a:pPr>
            <a:r>
              <a:rPr lang="en-US" altLang="ko-KR" sz="2400" i="0" dirty="0" smtClean="0">
                <a:solidFill>
                  <a:srgbClr val="292929"/>
                </a:solidFill>
              </a:rPr>
              <a:t>write</a:t>
            </a:r>
            <a:r>
              <a:rPr lang="en-US" altLang="ko-KR" sz="2400" i="0" dirty="0">
                <a:solidFill>
                  <a:srgbClr val="292929"/>
                </a:solidFill>
              </a:rPr>
              <a:t>(w)</a:t>
            </a:r>
          </a:p>
          <a:p>
            <a:pPr marL="1660525" lvl="4" indent="-342900" algn="l" defTabSz="914089">
              <a:spcBef>
                <a:spcPts val="0"/>
              </a:spcBef>
              <a:buSzPct val="80000"/>
              <a:buFont typeface="Wingdings" charset="2"/>
              <a:buChar char="§"/>
            </a:pPr>
            <a:r>
              <a:rPr lang="en-US" altLang="ko-KR" sz="2400" i="0" dirty="0" smtClean="0">
                <a:solidFill>
                  <a:srgbClr val="292929"/>
                </a:solidFill>
              </a:rPr>
              <a:t>execute</a:t>
            </a:r>
            <a:r>
              <a:rPr lang="en-US" altLang="ko-KR" sz="2400" i="0" dirty="0">
                <a:solidFill>
                  <a:srgbClr val="292929"/>
                </a:solidFill>
              </a:rPr>
              <a:t>(e</a:t>
            </a:r>
            <a:r>
              <a:rPr lang="en-US" altLang="ko-KR" sz="2400" i="0" dirty="0" smtClean="0">
                <a:solidFill>
                  <a:srgbClr val="292929"/>
                </a:solidFill>
              </a:rPr>
              <a:t>)</a:t>
            </a:r>
          </a:p>
          <a:p>
            <a:pPr marL="1203325" lvl="3" indent="-342900" algn="l" defTabSz="914089">
              <a:spcBef>
                <a:spcPts val="0"/>
              </a:spcBef>
              <a:buSzPct val="80000"/>
              <a:buFont typeface="Wingdings" charset="2"/>
              <a:buChar char="§"/>
            </a:pPr>
            <a:r>
              <a:rPr lang="en-US" altLang="ko-KR" sz="2400" i="0" dirty="0">
                <a:solidFill>
                  <a:srgbClr val="292929"/>
                </a:solidFill>
              </a:rPr>
              <a:t>Apply on an owner, a group, or </a:t>
            </a:r>
            <a:r>
              <a:rPr lang="en-US" altLang="ko-KR" sz="2400" i="0" dirty="0" smtClean="0">
                <a:solidFill>
                  <a:srgbClr val="292929"/>
                </a:solidFill>
              </a:rPr>
              <a:t>other</a:t>
            </a:r>
          </a:p>
        </p:txBody>
      </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6"/>
            <a:ext cx="11151917" cy="620683"/>
          </a:xfrm>
        </p:spPr>
        <p:txBody>
          <a:bodyPr/>
          <a:lstStyle/>
          <a:p>
            <a:r>
              <a:rPr lang="en-US" sz="4400" dirty="0">
                <a:solidFill>
                  <a:srgbClr val="000000">
                    <a:alpha val="99000"/>
                  </a:srgbClr>
                </a:solidFill>
                <a:latin typeface="Segoe UI"/>
                <a:cs typeface="Segoe UI"/>
              </a:rPr>
              <a:t>HDFS Features on Azure</a:t>
            </a: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HDFS is the standard file system for </a:t>
              </a:r>
              <a:r>
                <a:rPr lang="en-US" altLang="ko-KR" i="0" dirty="0" err="1"/>
                <a:t>Hadoop</a:t>
              </a:r>
              <a:r>
                <a:rPr lang="en-US" altLang="ko-KR" i="0" dirty="0"/>
                <a:t> clusters on </a:t>
              </a:r>
              <a:r>
                <a:rPr lang="en-US" altLang="ko-KR" i="0" dirty="0" err="1"/>
                <a:t>HDInsight</a:t>
              </a:r>
              <a:r>
                <a:rPr lang="en-US" altLang="ko-KR" i="0" dirty="0"/>
                <a:t>. </a:t>
              </a:r>
            </a:p>
          </p:txBody>
        </p:sp>
      </p:grpSp>
      <p:sp>
        <p:nvSpPr>
          <p:cNvPr id="7" name="Content Placeholder 2"/>
          <p:cNvSpPr txBox="1">
            <a:spLocks/>
          </p:cNvSpPr>
          <p:nvPr/>
        </p:nvSpPr>
        <p:spPr>
          <a:xfrm>
            <a:off x="0" y="2438399"/>
            <a:ext cx="12192000" cy="257386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smtClean="0">
                <a:solidFill>
                  <a:srgbClr val="292929"/>
                </a:solidFill>
              </a:rPr>
              <a:t>High fault tolerance</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HDFS compatibility</a:t>
            </a:r>
          </a:p>
          <a:p>
            <a:pPr marL="1203325" indent="-342900" algn="l">
              <a:lnSpc>
                <a:spcPct val="100000"/>
              </a:lnSpc>
              <a:spcBef>
                <a:spcPts val="0"/>
              </a:spcBef>
              <a:buFont typeface="Wingdings" charset="2"/>
              <a:buChar char="§"/>
            </a:pPr>
            <a:r>
              <a:rPr lang="en-US" sz="2400" i="0" dirty="0" smtClean="0">
                <a:solidFill>
                  <a:srgbClr val="292929"/>
                </a:solidFill>
              </a:rPr>
              <a:t>Optimized </a:t>
            </a:r>
            <a:r>
              <a:rPr lang="en-US" sz="2400" i="0" dirty="0">
                <a:solidFill>
                  <a:srgbClr val="292929"/>
                </a:solidFill>
              </a:rPr>
              <a:t>for distributed computing with high </a:t>
            </a:r>
            <a:r>
              <a:rPr lang="en-US" sz="2400" i="0" dirty="0" smtClean="0">
                <a:solidFill>
                  <a:srgbClr val="292929"/>
                </a:solidFill>
              </a:rPr>
              <a:t>throughput</a:t>
            </a:r>
          </a:p>
          <a:p>
            <a:pPr marL="1203325" indent="-342900" algn="l">
              <a:lnSpc>
                <a:spcPct val="100000"/>
              </a:lnSpc>
              <a:spcBef>
                <a:spcPts val="0"/>
              </a:spcBef>
              <a:buFont typeface="Wingdings" charset="2"/>
              <a:buChar char="§"/>
            </a:pPr>
            <a:r>
              <a:rPr lang="en-US" sz="2400" i="0" dirty="0" smtClean="0">
                <a:solidFill>
                  <a:srgbClr val="292929"/>
                </a:solidFill>
              </a:rPr>
              <a:t>Read </a:t>
            </a:r>
            <a:r>
              <a:rPr lang="en-US" sz="2400" i="0" dirty="0">
                <a:solidFill>
                  <a:srgbClr val="292929"/>
                </a:solidFill>
              </a:rPr>
              <a:t>and write data stored in Blob </a:t>
            </a:r>
            <a:r>
              <a:rPr lang="en-US" sz="2400" i="0" dirty="0" smtClean="0">
                <a:solidFill>
                  <a:srgbClr val="292929"/>
                </a:solidFill>
              </a:rPr>
              <a:t>Storage</a:t>
            </a:r>
          </a:p>
          <a:p>
            <a:pPr marL="1203325" indent="-342900" algn="l">
              <a:lnSpc>
                <a:spcPct val="100000"/>
              </a:lnSpc>
              <a:spcBef>
                <a:spcPts val="0"/>
              </a:spcBef>
              <a:buFont typeface="Wingdings" charset="2"/>
              <a:buChar char="§"/>
            </a:pPr>
            <a:r>
              <a:rPr lang="en-US" sz="2400" i="0" dirty="0" smtClean="0">
                <a:solidFill>
                  <a:srgbClr val="292929"/>
                </a:solidFill>
              </a:rPr>
              <a:t>Supports </a:t>
            </a:r>
            <a:r>
              <a:rPr lang="en-US" sz="2400" i="0" dirty="0">
                <a:solidFill>
                  <a:srgbClr val="292929"/>
                </a:solidFill>
              </a:rPr>
              <a:t>multiple Azure Blob </a:t>
            </a:r>
            <a:r>
              <a:rPr lang="en-US" sz="2400" i="0" dirty="0" smtClean="0">
                <a:solidFill>
                  <a:srgbClr val="292929"/>
                </a:solidFill>
              </a:rPr>
              <a:t>Storage</a:t>
            </a:r>
          </a:p>
          <a:p>
            <a:pPr marL="1203325" indent="-342900" algn="l">
              <a:lnSpc>
                <a:spcPct val="100000"/>
              </a:lnSpc>
              <a:spcBef>
                <a:spcPts val="0"/>
              </a:spcBef>
              <a:buFont typeface="Wingdings" charset="2"/>
              <a:buChar char="§"/>
            </a:pPr>
            <a:r>
              <a:rPr lang="en-US" sz="2400" i="0" dirty="0" smtClean="0">
                <a:solidFill>
                  <a:srgbClr val="292929"/>
                </a:solidFill>
              </a:rPr>
              <a:t>Supports </a:t>
            </a:r>
            <a:r>
              <a:rPr lang="en-US" sz="2400" i="0" dirty="0">
                <a:solidFill>
                  <a:srgbClr val="292929"/>
                </a:solidFill>
              </a:rPr>
              <a:t>file system paths using URLs using </a:t>
            </a:r>
            <a:r>
              <a:rPr lang="en-US" sz="2400" i="0" dirty="0" err="1" smtClean="0">
                <a:solidFill>
                  <a:srgbClr val="292929"/>
                </a:solidFill>
              </a:rPr>
              <a:t>wasb</a:t>
            </a:r>
            <a:r>
              <a:rPr lang="en-US" sz="2400" i="0" dirty="0" smtClean="0">
                <a:solidFill>
                  <a:srgbClr val="292929"/>
                </a:solidFill>
              </a:rPr>
              <a:t> schema</a:t>
            </a:r>
            <a:endParaRPr lang="en-US" sz="2400" i="0" dirty="0">
              <a:solidFill>
                <a:srgbClr val="292929"/>
              </a:solidFill>
            </a:endParaRPr>
          </a:p>
        </p:txBody>
      </p:sp>
    </p:spTree>
    <p:extLst>
      <p:ext uri="{BB962C8B-B14F-4D97-AF65-F5344CB8AC3E}">
        <p14:creationId xmlns:p14="http://schemas.microsoft.com/office/powerpoint/2010/main" val="3735883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8630</TotalTime>
  <Words>2460</Words>
  <Application>Microsoft Macintosh PowerPoint</Application>
  <PresentationFormat>Custom</PresentationFormat>
  <Paragraphs>563</Paragraphs>
  <Slides>26</Slides>
  <Notes>26</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1_MS1444_Windows Azure Template 16x9_r08a</vt:lpstr>
      <vt:lpstr>Office Theme</vt:lpstr>
      <vt:lpstr>2_MS1444_Windows Azure Template 16x9_r08a</vt:lpstr>
      <vt:lpstr>Data Analysis Using Hadoop</vt:lpstr>
      <vt:lpstr>PowerPoint Presentation</vt:lpstr>
      <vt:lpstr>PowerPoint Presentation</vt:lpstr>
      <vt:lpstr>HDFS Architecture</vt:lpstr>
      <vt:lpstr>HDFS Architecture</vt:lpstr>
      <vt:lpstr>HDFS Architecture: File Read Operation</vt:lpstr>
      <vt:lpstr>HDFS Architecture: File Write Operation</vt:lpstr>
      <vt:lpstr>HDFS Architecture: File Permissions</vt:lpstr>
      <vt:lpstr>HDFS Features on Azure</vt:lpstr>
      <vt:lpstr>Storing Data with HDInsight</vt:lpstr>
      <vt:lpstr>HDInsight Cluster on Azure</vt:lpstr>
      <vt:lpstr>HDInsight Cluster on Azure</vt:lpstr>
      <vt:lpstr>What is Hbase?</vt:lpstr>
      <vt:lpstr>Storing Data in HBase</vt:lpstr>
      <vt:lpstr>PowerPoint Presentation</vt:lpstr>
      <vt:lpstr>HBase Operation</vt:lpstr>
      <vt:lpstr>HBase Operation</vt:lpstr>
      <vt:lpstr>PowerPoint Presentation</vt:lpstr>
      <vt:lpstr>PowerPoint Presentation</vt:lpstr>
      <vt:lpstr>HBase Operation</vt:lpstr>
      <vt:lpstr>HBase Operation</vt:lpstr>
      <vt:lpstr>HBase Operation</vt:lpstr>
      <vt:lpstr>HBase Operation</vt:lpstr>
      <vt:lpstr>PowerPoint Presentation</vt:lpstr>
      <vt:lpstr>HBase Operation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687</cp:revision>
  <dcterms:created xsi:type="dcterms:W3CDTF">2015-09-13T19:29:02Z</dcterms:created>
  <dcterms:modified xsi:type="dcterms:W3CDTF">2016-06-23T02:54:41Z</dcterms:modified>
</cp:coreProperties>
</file>