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5.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56" r:id="rId4"/>
    <p:sldMasterId id="2147483790" r:id="rId5"/>
    <p:sldMasterId id="2147483814" r:id="rId6"/>
  </p:sldMasterIdLst>
  <p:notesMasterIdLst>
    <p:notesMasterId r:id="rId45"/>
  </p:notesMasterIdLst>
  <p:sldIdLst>
    <p:sldId id="406" r:id="rId7"/>
    <p:sldId id="407" r:id="rId8"/>
    <p:sldId id="408" r:id="rId9"/>
    <p:sldId id="483" r:id="rId10"/>
    <p:sldId id="515" r:id="rId11"/>
    <p:sldId id="435" r:id="rId12"/>
    <p:sldId id="484" r:id="rId13"/>
    <p:sldId id="485" r:id="rId14"/>
    <p:sldId id="486" r:id="rId15"/>
    <p:sldId id="487" r:id="rId16"/>
    <p:sldId id="488" r:id="rId17"/>
    <p:sldId id="489" r:id="rId18"/>
    <p:sldId id="490" r:id="rId19"/>
    <p:sldId id="491" r:id="rId20"/>
    <p:sldId id="492" r:id="rId21"/>
    <p:sldId id="493" r:id="rId22"/>
    <p:sldId id="512" r:id="rId23"/>
    <p:sldId id="494" r:id="rId24"/>
    <p:sldId id="495" r:id="rId25"/>
    <p:sldId id="496" r:id="rId26"/>
    <p:sldId id="497" r:id="rId27"/>
    <p:sldId id="498" r:id="rId28"/>
    <p:sldId id="499" r:id="rId29"/>
    <p:sldId id="500" r:id="rId30"/>
    <p:sldId id="501" r:id="rId31"/>
    <p:sldId id="502" r:id="rId32"/>
    <p:sldId id="503" r:id="rId33"/>
    <p:sldId id="504" r:id="rId34"/>
    <p:sldId id="505" r:id="rId35"/>
    <p:sldId id="506" r:id="rId36"/>
    <p:sldId id="507" r:id="rId37"/>
    <p:sldId id="508" r:id="rId38"/>
    <p:sldId id="509" r:id="rId39"/>
    <p:sldId id="510" r:id="rId40"/>
    <p:sldId id="511" r:id="rId41"/>
    <p:sldId id="514" r:id="rId42"/>
    <p:sldId id="516" r:id="rId43"/>
    <p:sldId id="4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83"/>
            <p14:sldId id="515"/>
            <p14:sldId id="435"/>
            <p14:sldId id="484"/>
            <p14:sldId id="485"/>
            <p14:sldId id="486"/>
            <p14:sldId id="487"/>
            <p14:sldId id="488"/>
            <p14:sldId id="489"/>
            <p14:sldId id="490"/>
            <p14:sldId id="491"/>
            <p14:sldId id="492"/>
            <p14:sldId id="493"/>
            <p14:sldId id="512"/>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4"/>
            <p14:sldId id="516"/>
            <p14:sldId id="415"/>
          </p14:sldIdLst>
        </p14:section>
      </p14:sectionLst>
    </p:ext>
    <p:ext uri="{EFAFB233-063F-42B5-8137-9DF3F51BA10A}">
      <p15:sldGuideLst xmlns=""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3" clrIdx="3"/>
  <p:cmAuthor id="5" name="Mary Kate Reid" initials="MR" lastIdx="5" clrIdx="4">
    <p:extLst/>
  </p:cmAuthor>
  <p:cmAuthor id="6" name="Azat Mardan" initials="AM" lastIdx="1"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93" autoAdjust="0"/>
    <p:restoredTop sz="80360" autoAdjust="0"/>
  </p:normalViewPr>
  <p:slideViewPr>
    <p:cSldViewPr snapToGrid="0">
      <p:cViewPr varScale="1">
        <p:scale>
          <a:sx n="86" d="100"/>
          <a:sy n="86" d="100"/>
        </p:scale>
        <p:origin x="-1592" y="-96"/>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commentAuthors" Target="commentAuthors.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 Modifying a resource, such as changing the contents of a file or deleting it, is also a resource state that can be represented via requests and responses in a REST system</a:t>
            </a:r>
          </a:p>
          <a:p>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Access to the request object grants insight into the client's HTTP request, providing data on the request header, body, et 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dynamic URL parameters can then be accessed via the request's </a:t>
            </a:r>
            <a:r>
              <a:rPr lang="en-US" b="0" dirty="0" err="1"/>
              <a:t>params</a:t>
            </a:r>
            <a:r>
              <a:rPr lang="en-US" b="0" dirty="0"/>
              <a:t> </a:t>
            </a:r>
            <a:r>
              <a:rPr lang="en-US" b="0" dirty="0" smtClean="0"/>
              <a:t>object</a:t>
            </a:r>
          </a:p>
          <a:p>
            <a:pPr marL="171450" indent="-171450">
              <a:buFont typeface="Arial"/>
              <a:buChar char="•"/>
            </a:pPr>
            <a:r>
              <a:rPr lang="en-US" b="0" dirty="0" err="1" smtClean="0"/>
              <a:t>req.params</a:t>
            </a:r>
            <a:r>
              <a:rPr lang="en-US" b="0" dirty="0" smtClean="0"/>
              <a:t> is a feature of Express</a:t>
            </a:r>
            <a:r>
              <a:rPr lang="en-US" b="0" baseline="0" dirty="0" smtClean="0"/>
              <a:t> so no need to download and use any external npm module.</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Every time the next(error) is called from the request handler or middleware, it results in the error handler. There can be many error handlers.</a:t>
            </a:r>
          </a:p>
          <a:p>
            <a:pPr marL="171450" indent="-171450">
              <a:buFont typeface="Arial"/>
              <a:buChar char="•"/>
            </a:pPr>
            <a:r>
              <a:rPr lang="en-US" b="0" dirty="0"/>
              <a:t>It is necessary to end response (</a:t>
            </a:r>
            <a:r>
              <a:rPr lang="en-US" b="0" dirty="0" err="1"/>
              <a:t>res.end</a:t>
            </a:r>
            <a:r>
              <a:rPr lang="en-US" b="0" dirty="0"/>
              <a:t> or </a:t>
            </a:r>
            <a:r>
              <a:rPr lang="en-US" b="0" dirty="0" err="1"/>
              <a:t>res.send</a:t>
            </a:r>
            <a:r>
              <a:rPr lang="en-US" b="0" dirty="0"/>
              <a:t>) or call next to jump to the next error handler (in the order in which they are defined).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dynamic URL parameters can then be accessed via the request's </a:t>
            </a:r>
            <a:r>
              <a:rPr lang="en-US" b="0" dirty="0" err="1"/>
              <a:t>params</a:t>
            </a:r>
            <a:r>
              <a:rPr lang="en-US" b="0" dirty="0"/>
              <a:t> </a:t>
            </a:r>
            <a:r>
              <a:rPr lang="en-US" b="0" dirty="0" smtClean="0"/>
              <a:t>object</a:t>
            </a:r>
          </a:p>
          <a:p>
            <a:pPr marL="171450" indent="-171450">
              <a:buFont typeface="Arial"/>
              <a:buChar char="•"/>
            </a:pPr>
            <a:r>
              <a:rPr lang="en-US" b="0" dirty="0" err="1" smtClean="0"/>
              <a:t>req.query</a:t>
            </a:r>
            <a:r>
              <a:rPr lang="en-US" b="0" dirty="0" smtClean="0"/>
              <a:t> is how we</a:t>
            </a:r>
            <a:r>
              <a:rPr lang="en-US" b="0" baseline="0" dirty="0" smtClean="0"/>
              <a:t> access URL query strings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b="1" dirty="0" smtClean="0"/>
              <a:t>:</a:t>
            </a:r>
          </a:p>
          <a:p>
            <a:pPr marL="171450" indent="-171450">
              <a:buFont typeface="Arial"/>
              <a:buChar char="•"/>
            </a:pPr>
            <a:r>
              <a:rPr lang="en-US" b="0" dirty="0" smtClean="0"/>
              <a:t>To use a middleware, first we need to install</a:t>
            </a:r>
            <a:r>
              <a:rPr lang="en-US" b="0" baseline="0" dirty="0" smtClean="0"/>
              <a:t> an appropriate module (refer to lesson 3)</a:t>
            </a:r>
          </a:p>
          <a:p>
            <a:pPr marL="171450" indent="-171450">
              <a:buFont typeface="Arial"/>
              <a:buChar char="•"/>
            </a:pPr>
            <a:r>
              <a:rPr lang="en-US" b="0" baseline="0" dirty="0" smtClean="0"/>
              <a:t>It’s always a good idea to have a package.json and to use --save to create an entry in that file which the version of the module.</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Extended false is </a:t>
            </a:r>
            <a:r>
              <a:rPr lang="en-US" b="0" dirty="0" err="1"/>
              <a:t>querystring</a:t>
            </a:r>
            <a:r>
              <a:rPr lang="en-US" b="0" dirty="0"/>
              <a:t> and true is </a:t>
            </a:r>
            <a:r>
              <a:rPr lang="en-US" b="0" dirty="0" err="1"/>
              <a:t>qs</a:t>
            </a:r>
            <a:r>
              <a:rPr lang="en-US" b="0" dirty="0"/>
              <a:t>. </a:t>
            </a:r>
          </a:p>
          <a:p>
            <a:pPr marL="171450" indent="-171450">
              <a:buFont typeface="Arial"/>
              <a:buChar char="•"/>
            </a:pPr>
            <a:r>
              <a:rPr lang="en-US" b="0" dirty="0"/>
              <a:t>The "extended" syntax allows for rich objects and arrays to be encoded into the URL-encoded format, allowing for a JSON-like experience with URL-encoded.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https://</a:t>
            </a:r>
            <a:r>
              <a:rPr lang="en-US" dirty="0" err="1" smtClean="0"/>
              <a:t>msdn.microsoft.com</a:t>
            </a:r>
            <a:r>
              <a:rPr lang="en-US" dirty="0" smtClean="0"/>
              <a:t>/en-us/library/dd250846.aspx</a:t>
            </a:r>
          </a:p>
          <a:p>
            <a:pPr marL="171450" indent="-171450">
              <a:buFont typeface="Arial"/>
              <a:buChar char="•"/>
            </a:pPr>
            <a:r>
              <a:rPr lang="en-US" dirty="0" smtClean="0"/>
              <a:t>http://</a:t>
            </a:r>
            <a:r>
              <a:rPr lang="en-US" dirty="0" err="1" smtClean="0"/>
              <a:t>www.bing.com</a:t>
            </a:r>
            <a:r>
              <a:rPr lang="en-US" dirty="0" smtClean="0"/>
              <a:t>/developers/s/</a:t>
            </a:r>
            <a:r>
              <a:rPr lang="en-US" dirty="0" err="1" smtClean="0"/>
              <a:t>APIBasics.html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72040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Forms send URL encoded</a:t>
            </a:r>
            <a:r>
              <a:rPr lang="en-US" b="0" baseline="0" dirty="0" smtClean="0"/>
              <a:t> data in the body of the request. Don’t confuse with query in the URL. That’s a different thing.</a:t>
            </a:r>
          </a:p>
          <a:p>
            <a:pPr marL="171450" indent="-171450">
              <a:buFont typeface="Arial"/>
              <a:buChar char="•"/>
            </a:pPr>
            <a:r>
              <a:rPr lang="en-US" b="0" baseline="0" dirty="0" smtClean="0"/>
              <a:t>To parse URL encoded data from the forms, use body-parser as shown above.</a:t>
            </a:r>
          </a:p>
          <a:p>
            <a:pPr marL="171450" indent="-171450">
              <a:buFont typeface="Arial"/>
              <a:buChar char="•"/>
            </a:pPr>
            <a:r>
              <a:rPr lang="en-US" b="0" dirty="0" smtClean="0"/>
              <a:t>There’s also thi</a:t>
            </a:r>
            <a:r>
              <a:rPr lang="en-US" b="0" baseline="0" dirty="0" smtClean="0"/>
              <a:t>s package for validation: </a:t>
            </a:r>
            <a:r>
              <a:rPr lang="en-US" b="0" dirty="0" smtClean="0"/>
              <a:t>https://</a:t>
            </a:r>
            <a:r>
              <a:rPr lang="en-US" b="0" dirty="0" err="1" smtClean="0"/>
              <a:t>github.com</a:t>
            </a:r>
            <a:r>
              <a:rPr lang="en-US" b="0" dirty="0" smtClean="0"/>
              <a:t>/</a:t>
            </a:r>
            <a:r>
              <a:rPr lang="en-US" b="0" dirty="0" err="1" smtClean="0"/>
              <a:t>dandean</a:t>
            </a:r>
            <a:r>
              <a:rPr lang="en-US" b="0" dirty="0" smtClean="0"/>
              <a:t>/express-form</a:t>
            </a:r>
          </a:p>
          <a:p>
            <a:pPr marL="171450" indent="-171450">
              <a:buFont typeface="Arial"/>
              <a:buChar char="•"/>
            </a:pPr>
            <a:r>
              <a:rPr lang="en-US" b="0" dirty="0" smtClean="0"/>
              <a:t>Good article on form validations: http://</a:t>
            </a:r>
            <a:r>
              <a:rPr lang="en-US" b="0" dirty="0" err="1" smtClean="0"/>
              <a:t>www.hacksparrow.com</a:t>
            </a:r>
            <a:r>
              <a:rPr lang="en-US" b="0" dirty="0" smtClean="0"/>
              <a:t>/form-handling-processing-in-express-</a:t>
            </a:r>
            <a:r>
              <a:rPr lang="en-US" b="0" dirty="0" err="1" smtClean="0"/>
              <a:t>js.html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For file uploads, we need to parse multipart</a:t>
            </a:r>
            <a:r>
              <a:rPr lang="en-US" b="0" baseline="0" dirty="0" smtClean="0"/>
              <a:t> bodies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These are Express</a:t>
            </a:r>
            <a:r>
              <a:rPr lang="en-US" baseline="0" dirty="0" smtClean="0"/>
              <a:t> methods to define routes at one glance</a:t>
            </a:r>
          </a:p>
          <a:p>
            <a:pPr marL="171450" indent="-171450">
              <a:buFont typeface="Arial"/>
              <a:buChar char="•"/>
            </a:pPr>
            <a:r>
              <a:rPr lang="en-US" baseline="0" dirty="0" err="1" smtClean="0"/>
              <a:t>app.all</a:t>
            </a:r>
            <a:r>
              <a:rPr lang="en-US" baseline="0" dirty="0" smtClean="0"/>
              <a:t> will catch all routes. Put it as a last route along with * to catch non-existent routes (404: Not Found)</a:t>
            </a:r>
          </a:p>
          <a:p>
            <a:pPr marL="171450" indent="-171450">
              <a:buFont typeface="Arial"/>
              <a:buChar char="•"/>
            </a:pPr>
            <a:endParaRPr lang="en-US" baseline="0"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3940715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Request</a:t>
            </a:r>
            <a:r>
              <a:rPr lang="en-US" baseline="0" dirty="0" smtClean="0"/>
              <a:t> argument in the request handlers is an enhanced version of the request object from the core http module</a:t>
            </a:r>
          </a:p>
          <a:p>
            <a:pPr marL="171450" indent="-171450">
              <a:buFont typeface="Arial"/>
              <a:buChar char="•"/>
            </a:pPr>
            <a:r>
              <a:rPr lang="en-US" baseline="0" dirty="0" smtClean="0"/>
              <a:t>Express’ request has more methods and properties as shown in this slide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2994265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a:t>
            </a:r>
            <a:r>
              <a:rPr lang="en-US" b="0" baseline="0" dirty="0"/>
              <a:t> are</a:t>
            </a:r>
            <a:r>
              <a:rPr lang="en-US" b="0" dirty="0"/>
              <a:t> shortcuts a.k.a. </a:t>
            </a:r>
            <a:r>
              <a:rPr lang="en-US" b="0" dirty="0" smtClean="0"/>
              <a:t>sugarcoating. They allow to type less code and make it more readable.</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516410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dirty="0" smtClean="0"/>
              <a:t>These are the</a:t>
            </a:r>
            <a:r>
              <a:rPr lang="en-US" baseline="0" dirty="0" smtClean="0"/>
              <a:t> shortcuts to get certain information from the request headers</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824555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The response object can be used to modify an HTTP response before sending it out.</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dirty="0" smtClean="0"/>
              <a:t>Similarly to request,</a:t>
            </a:r>
            <a:r>
              <a:rPr lang="en-US" baseline="0" dirty="0" smtClean="0"/>
              <a:t> response is an enhanced class comparing to core http’s response meaning this response has old the old methods and properties plus more new ones </a:t>
            </a:r>
          </a:p>
          <a:p>
            <a:pPr marL="171450" indent="-171450">
              <a:buFont typeface="Arial"/>
              <a:buChar char="•"/>
            </a:pPr>
            <a:r>
              <a:rPr lang="en-US" baseline="0" dirty="0" smtClean="0"/>
              <a:t>We can still use </a:t>
            </a:r>
            <a:r>
              <a:rPr lang="en-US" baseline="0" dirty="0" err="1" smtClean="0"/>
              <a:t>response.end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2843948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b="0" dirty="0" smtClean="0"/>
              <a:t>It’s very important to send proper status codes with your responses!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27</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dirty="0" smtClean="0"/>
              <a:t>Categories of status codes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2207969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solidFill>
                  <a:srgbClr val="FFFFFF"/>
                </a:solidFill>
              </a:rPr>
              <a:t>The content-type is determined given the type of argument passed.</a:t>
            </a:r>
            <a:endParaRPr lang="en-US" b="0" dirty="0"/>
          </a:p>
          <a:p>
            <a:pPr marL="171450" indent="-171450">
              <a:buFont typeface="Arial"/>
              <a:buChar char="•"/>
            </a:pPr>
            <a:r>
              <a:rPr lang="en-US" b="0" dirty="0"/>
              <a:t>These dynamic URL parameters can then be accessed via the request's </a:t>
            </a:r>
            <a:r>
              <a:rPr lang="en-US" b="0" dirty="0" err="1"/>
              <a:t>params</a:t>
            </a:r>
            <a:r>
              <a:rPr lang="en-US" b="0" dirty="0"/>
              <a:t> object.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dynamic URL parameters can then be accessed via the request's </a:t>
            </a:r>
            <a:r>
              <a:rPr lang="en-US" b="0" dirty="0" err="1"/>
              <a:t>params</a:t>
            </a:r>
            <a:r>
              <a:rPr lang="en-US" b="0" dirty="0"/>
              <a:t> object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Explain that the next slides will demonstrate how to implement REST endpoints for a typical CRUD with these HTTP methods.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2811541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err="1"/>
              <a:t>req.param</a:t>
            </a:r>
            <a:r>
              <a:rPr lang="en-US" b="0" dirty="0"/>
              <a:t> is automatically populated by express, no need for extra middleware!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We need body-parser for </a:t>
            </a:r>
            <a:r>
              <a:rPr lang="en-US" b="0" dirty="0" err="1"/>
              <a:t>req.body</a:t>
            </a:r>
            <a:r>
              <a:rPr lang="en-US" b="0" dirty="0"/>
              <a:t> to be available with payload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PATCH</a:t>
            </a:r>
            <a:r>
              <a:rPr lang="en-US" b="0" baseline="0" dirty="0"/>
              <a:t> can be used instead of PUT.</a:t>
            </a:r>
          </a:p>
          <a:p>
            <a:pPr marL="171450" indent="-171450">
              <a:buFont typeface="Arial"/>
              <a:buChar char="•"/>
            </a:pPr>
            <a:r>
              <a:rPr lang="en-US" b="0" baseline="0" dirty="0"/>
              <a:t>The d</a:t>
            </a:r>
            <a:r>
              <a:rPr lang="en-US" b="0" dirty="0"/>
              <a:t>ifference is that PUT is complete and PATCH is for a partial update, but most teams use PUT as PATCH.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del is deprecated</a:t>
            </a:r>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https://</a:t>
            </a:r>
            <a:r>
              <a:rPr lang="en-US" b="0" dirty="0" err="1"/>
              <a:t>github.com</a:t>
            </a:r>
            <a:r>
              <a:rPr lang="en-US" b="0" dirty="0"/>
              <a:t>/</a:t>
            </a:r>
            <a:r>
              <a:rPr lang="en-US" b="0" dirty="0" err="1"/>
              <a:t>jspears</a:t>
            </a:r>
            <a:r>
              <a:rPr lang="en-US" b="0" dirty="0"/>
              <a:t>/</a:t>
            </a:r>
            <a:r>
              <a:rPr lang="en-US" b="0" dirty="0" err="1"/>
              <a:t>mers</a:t>
            </a:r>
            <a:r>
              <a:rPr lang="en-US" b="0" dirty="0"/>
              <a:t>/issues/33</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endParaRPr lang="en-US" dirty="0" smtClean="0"/>
          </a:p>
          <a:p>
            <a:pPr marL="171450" indent="-171450">
              <a:buFont typeface="Arial"/>
              <a:buChar char="•"/>
            </a:pPr>
            <a:r>
              <a:rPr lang="en-US" dirty="0" smtClean="0"/>
              <a:t>There are many way to interact with your API.</a:t>
            </a:r>
            <a:r>
              <a:rPr lang="en-US" baseline="0" dirty="0" smtClean="0"/>
              <a:t> </a:t>
            </a:r>
          </a:p>
          <a:p>
            <a:pPr marL="171450" indent="-171450">
              <a:buFont typeface="Arial"/>
              <a:buChar char="•"/>
            </a:pPr>
            <a:r>
              <a:rPr lang="en-US" baseline="0" dirty="0" smtClean="0"/>
              <a:t>We recommend CURL because it’s already available on Linux and Mac OS X.</a:t>
            </a:r>
          </a:p>
          <a:p>
            <a:pPr marL="171450" indent="-171450">
              <a:buFont typeface="Arial"/>
              <a:buChar char="•"/>
            </a:pPr>
            <a:r>
              <a:rPr lang="en-US" baseline="0" dirty="0" smtClean="0"/>
              <a:t>You can download CURL for windows too</a:t>
            </a:r>
          </a:p>
          <a:p>
            <a:pPr marL="171450" indent="-171450">
              <a:buFont typeface="Arial"/>
              <a:buChar char="•"/>
            </a:pPr>
            <a:r>
              <a:rPr lang="en-US" baseline="0" dirty="0" smtClean="0"/>
              <a:t>Postman is a chrome app with a GUI</a:t>
            </a:r>
          </a:p>
          <a:p>
            <a:pPr marL="171450" indent="-171450">
              <a:buFont typeface="Arial"/>
              <a:buChar char="•"/>
            </a:pPr>
            <a:r>
              <a:rPr lang="en-US" baseline="0" dirty="0" smtClean="0"/>
              <a:t>Node scripts will allow to automate testing</a:t>
            </a:r>
          </a:p>
          <a:p>
            <a:endParaRPr lang="en-US" dirty="0" smtClean="0"/>
          </a:p>
          <a:p>
            <a:r>
              <a:rPr lang="en-US" b="1" dirty="0" smtClean="0"/>
              <a:t>References:</a:t>
            </a:r>
          </a:p>
          <a:p>
            <a:r>
              <a:rPr lang="en-US" dirty="0" smtClean="0"/>
              <a:t>https://</a:t>
            </a:r>
            <a:r>
              <a:rPr lang="en-US" dirty="0" err="1" smtClean="0"/>
              <a:t>curl.haxx.se</a:t>
            </a:r>
            <a:r>
              <a:rPr lang="en-US" dirty="0" smtClean="0"/>
              <a:t>/</a:t>
            </a:r>
            <a:r>
              <a:rPr lang="en-US" dirty="0" err="1" smtClean="0"/>
              <a:t>download.html</a:t>
            </a:r>
            <a:endParaRPr lang="en-US" dirty="0" smtClean="0"/>
          </a:p>
          <a:p>
            <a:r>
              <a:rPr lang="en-US" dirty="0" smtClean="0"/>
              <a:t>https://</a:t>
            </a:r>
            <a:r>
              <a:rPr lang="en-US" dirty="0" err="1" smtClean="0"/>
              <a:t>www.getpostman.com</a:t>
            </a:r>
            <a:r>
              <a:rPr lang="en-US" dirty="0" smtClean="0"/>
              <a:t>/</a:t>
            </a:r>
          </a:p>
          <a:p>
            <a:r>
              <a:rPr lang="en-US" dirty="0" smtClean="0"/>
              <a:t>https://</a:t>
            </a:r>
            <a:r>
              <a:rPr lang="en-US" dirty="0" err="1" smtClean="0"/>
              <a:t>github.com</a:t>
            </a:r>
            <a:r>
              <a:rPr lang="en-US" dirty="0" smtClean="0"/>
              <a:t>/</a:t>
            </a:r>
            <a:r>
              <a:rPr lang="en-US" dirty="0" err="1" smtClean="0"/>
              <a:t>visionmedia</a:t>
            </a:r>
            <a:r>
              <a:rPr lang="en-US" dirty="0" smtClean="0"/>
              <a:t>/</a:t>
            </a:r>
            <a:r>
              <a:rPr lang="en-US" dirty="0" err="1" smtClean="0"/>
              <a:t>superagent</a:t>
            </a:r>
            <a:endParaRPr lang="en-US" dirty="0" smtClean="0"/>
          </a:p>
          <a:p>
            <a:r>
              <a:rPr lang="en-US" dirty="0" smtClean="0"/>
              <a:t>https://</a:t>
            </a:r>
            <a:r>
              <a:rPr lang="en-US" dirty="0" err="1" smtClean="0"/>
              <a:t>github.com</a:t>
            </a:r>
            <a:r>
              <a:rPr lang="en-US" dirty="0" smtClean="0"/>
              <a:t>/request/request</a:t>
            </a:r>
          </a:p>
          <a:p>
            <a:r>
              <a:rPr lang="en-US" dirty="0" smtClean="0"/>
              <a:t>https://</a:t>
            </a:r>
            <a:r>
              <a:rPr lang="en-US" dirty="0" err="1" smtClean="0"/>
              <a:t>www.npmjs.com</a:t>
            </a:r>
            <a:r>
              <a:rPr lang="en-US" dirty="0" smtClean="0"/>
              <a:t>/package/</a:t>
            </a:r>
            <a:r>
              <a:rPr lang="en-US" dirty="0" err="1" smtClean="0"/>
              <a:t>axios</a:t>
            </a:r>
            <a:endParaRPr lang="en-US" dirty="0" smtClean="0"/>
          </a:p>
          <a:p>
            <a:endParaRPr lang="en-US" dirty="0" smtClean="0"/>
          </a:p>
          <a:p>
            <a:r>
              <a:rPr lang="en-US" dirty="0" smtClean="0"/>
              <a:t>https://</a:t>
            </a:r>
            <a:r>
              <a:rPr lang="en-US" dirty="0" err="1" smtClean="0"/>
              <a:t>mochajs.org</a:t>
            </a:r>
            <a:r>
              <a:rPr lang="en-US" dirty="0" smtClean="0"/>
              <a:t>/</a:t>
            </a:r>
          </a:p>
          <a:p>
            <a:r>
              <a:rPr lang="en-US" dirty="0" smtClean="0"/>
              <a:t>http://</a:t>
            </a:r>
            <a:r>
              <a:rPr lang="en-US" dirty="0" err="1" smtClean="0"/>
              <a:t>jasmine.github.io</a:t>
            </a:r>
            <a:r>
              <a:rPr lang="en-US" dirty="0" smtClean="0"/>
              <a:t>/</a:t>
            </a:r>
          </a:p>
          <a:p>
            <a:r>
              <a:rPr lang="en-US" dirty="0" smtClean="0"/>
              <a:t>https://</a:t>
            </a:r>
            <a:r>
              <a:rPr lang="en-US" dirty="0" err="1" smtClean="0"/>
              <a:t>github.com</a:t>
            </a:r>
            <a:r>
              <a:rPr lang="en-US" dirty="0" smtClean="0"/>
              <a:t>/</a:t>
            </a:r>
            <a:r>
              <a:rPr lang="en-US" dirty="0" err="1" smtClean="0"/>
              <a:t>substack</a:t>
            </a:r>
            <a:r>
              <a:rPr lang="en-US" dirty="0" smtClean="0"/>
              <a:t>/tape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31460983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endParaRPr lang="en-US" dirty="0" smtClean="0"/>
          </a:p>
          <a:p>
            <a:pPr marL="171450" indent="-171450">
              <a:buFont typeface="Arial"/>
              <a:buChar char="•"/>
            </a:pPr>
            <a:r>
              <a:rPr lang="en-US" dirty="0" smtClean="0"/>
              <a:t>It’s possible to send JSON from a file </a:t>
            </a:r>
          </a:p>
          <a:p>
            <a:pPr marL="171450" indent="-171450">
              <a:buFont typeface="Arial"/>
              <a:buChar char="•"/>
            </a:pPr>
            <a:r>
              <a:rPr lang="en-US" dirty="0" smtClean="0"/>
              <a:t>It’s possible to save a cookie</a:t>
            </a:r>
            <a:r>
              <a:rPr lang="en-US" baseline="0" dirty="0" smtClean="0"/>
              <a:t> to maintain a session</a:t>
            </a:r>
          </a:p>
          <a:p>
            <a:pPr marL="171450" indent="-171450">
              <a:buFont typeface="Arial"/>
              <a:buChar char="•"/>
            </a:pPr>
            <a:r>
              <a:rPr lang="en-US" baseline="0" dirty="0" smtClean="0"/>
              <a:t>You can specify headers with –H</a:t>
            </a:r>
          </a:p>
          <a:p>
            <a:pPr marL="171450" indent="-171450">
              <a:buFont typeface="Arial"/>
              <a:buChar char="•"/>
            </a:pPr>
            <a:r>
              <a:rPr lang="en-US" baseline="0" dirty="0" smtClean="0"/>
              <a:t>You can specify method with X</a:t>
            </a:r>
          </a:p>
          <a:p>
            <a:pPr marL="171450" indent="-171450">
              <a:buFont typeface="Arial"/>
              <a:buChar char="•"/>
            </a:pPr>
            <a:r>
              <a:rPr lang="en-US" baseline="0" dirty="0" smtClean="0"/>
              <a:t>You can send data with –d</a:t>
            </a:r>
          </a:p>
          <a:p>
            <a:pPr marL="171450" indent="-171450">
              <a:buFont typeface="Arial"/>
              <a:buChar char="•"/>
            </a:pPr>
            <a:endParaRPr lang="en-US"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superuser.com</a:t>
            </a:r>
            <a:r>
              <a:rPr lang="en-US" dirty="0" smtClean="0"/>
              <a:t>/questions/149329/what-is-the-curl-command-line-syntax-to-do-a-post-request</a:t>
            </a:r>
          </a:p>
          <a:p>
            <a:pPr marL="171450" indent="-171450">
              <a:buFont typeface="Arial"/>
              <a:buChar char="•"/>
            </a:pPr>
            <a:r>
              <a:rPr lang="en-US" dirty="0" smtClean="0"/>
              <a:t>http://</a:t>
            </a:r>
            <a:r>
              <a:rPr lang="en-US" dirty="0" err="1" smtClean="0"/>
              <a:t>stackoverflow.com</a:t>
            </a:r>
            <a:r>
              <a:rPr lang="en-US" dirty="0" smtClean="0"/>
              <a:t>/questions/13782198/how-to-do-a-put-request-with-curl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3146098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a:t>
            </a:r>
            <a:r>
              <a:rPr lang="en-US" b="0" baseline="0" smtClean="0"/>
              <a:t>Lesson 4 </a:t>
            </a:r>
            <a:r>
              <a:rPr lang="en-US" b="0" baseline="0" dirty="0" smtClean="0"/>
              <a:t>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/tree/master/Instructor-Led/Module2/Labs</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38</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Re-iterate the slide</a:t>
            </a:r>
            <a:r>
              <a:rPr lang="en-US" baseline="0" dirty="0" smtClean="0"/>
              <a:t> from the lesson 3 about different approaches to web development as thick server or thick client and their advantages and benefits,</a:t>
            </a:r>
          </a:p>
          <a:p>
            <a:pPr marL="171450" indent="-171450">
              <a:buFont typeface="Arial"/>
              <a:buChar char="•"/>
            </a:pPr>
            <a:r>
              <a:rPr lang="en-US" baseline="0" dirty="0" smtClean="0"/>
              <a:t>Specifically that by using RESTful API we can build scalable, distributed systems which can serve many clients (mobile, desktop, web, </a:t>
            </a:r>
            <a:r>
              <a:rPr lang="en-US" baseline="0" dirty="0" err="1" smtClean="0"/>
              <a:t>IoT</a:t>
            </a:r>
            <a:r>
              <a:rPr lang="en-US" baseline="0" dirty="0" smtClean="0"/>
              <a:t>, other services)</a:t>
            </a:r>
          </a:p>
          <a:p>
            <a:pPr marL="171450" indent="-171450">
              <a:buFont typeface="Arial"/>
              <a:buChar char="•"/>
            </a:pPr>
            <a:r>
              <a:rPr lang="en-US" baseline="0" dirty="0" smtClean="0"/>
              <a:t>We’ll be focusing on building a thick client with a RESTful server because it’s one of the best approaches. This lesson will cover how to implement HTTP RESTful server with Express.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Talk about static (HTML files) and dynamic content (apps that generate HTML).</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Static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Inclusive of things like image files, static html files that are already put together, and other related content that is stored on some style of drive storage and available for immediate return to a requestor via general response.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Dynamic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The content that is put together - or generated - by code pulling together data from data sources or by</a:t>
            </a:r>
            <a:r>
              <a:rPr lang="en-US" baseline="0" dirty="0"/>
              <a:t> </a:t>
            </a:r>
            <a:r>
              <a:rPr lang="en-US" dirty="0"/>
              <a:t>other means, and then provided to the requestor.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Node: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For static content like image files and related content it is actually a great benefit to hand that off to server software that can handle the specific OS level request.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err="1"/>
              <a:t>Node.js</a:t>
            </a:r>
            <a:r>
              <a:rPr lang="en-US" dirty="0"/>
              <a:t> can absolutely handle these requests, but it is often better to offload that to servers that specifically handle this static content like CDNs, OS level call systems, or object stores.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CRUD:</a:t>
            </a:r>
          </a:p>
          <a:p>
            <a:pPr marL="628650" lvl="1" indent="-171450">
              <a:buFont typeface="Arial"/>
              <a:buChar char="•"/>
            </a:pPr>
            <a:r>
              <a:rPr lang="en-US" b="0" dirty="0"/>
              <a:t>Create</a:t>
            </a:r>
          </a:p>
          <a:p>
            <a:pPr marL="628650" lvl="1" indent="-171450">
              <a:buFont typeface="Arial"/>
              <a:buChar char="•"/>
            </a:pPr>
            <a:r>
              <a:rPr lang="en-US" b="0" dirty="0"/>
              <a:t>Read</a:t>
            </a:r>
          </a:p>
          <a:p>
            <a:pPr marL="628650" lvl="1" indent="-171450">
              <a:buFont typeface="Arial"/>
              <a:buChar char="•"/>
            </a:pPr>
            <a:r>
              <a:rPr lang="en-US" b="0" dirty="0"/>
              <a:t>Update</a:t>
            </a:r>
          </a:p>
          <a:p>
            <a:pPr marL="628650" lvl="1" indent="-171450">
              <a:buFont typeface="Arial"/>
              <a:buChar char="•"/>
            </a:pPr>
            <a:r>
              <a:rPr lang="en-US" b="0" dirty="0"/>
              <a:t>Delete</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You can have extension as you would have</a:t>
            </a:r>
            <a:r>
              <a:rPr lang="en-US" b="0" baseline="0" dirty="0" smtClean="0"/>
              <a:t> them in normal files, e.g., </a:t>
            </a:r>
            <a:r>
              <a:rPr lang="en-US" b="0" baseline="0" dirty="0" err="1" smtClean="0"/>
              <a:t>tickets.json</a:t>
            </a:r>
            <a:r>
              <a:rPr lang="en-US" b="0" baseline="0" dirty="0" smtClean="0"/>
              <a:t> or </a:t>
            </a:r>
            <a:r>
              <a:rPr lang="en-US" b="0" baseline="0" dirty="0" err="1" smtClean="0"/>
              <a:t>tickets.xml</a:t>
            </a:r>
            <a:r>
              <a:rPr lang="en-US" b="0" baseline="0" dirty="0" smtClean="0"/>
              <a:t> can dictate which format to return to the client</a:t>
            </a:r>
          </a:p>
          <a:p>
            <a:pPr marL="171450" indent="-171450">
              <a:buFont typeface="Arial"/>
              <a:buChar char="•"/>
            </a:pPr>
            <a:r>
              <a:rPr lang="en-US" b="0" baseline="0" dirty="0" smtClean="0"/>
              <a:t>REST is flexible. You can work with or without trailing slashes and other formats. </a:t>
            </a:r>
          </a:p>
          <a:p>
            <a:pPr marL="171450" indent="-171450">
              <a:buFont typeface="Arial"/>
              <a:buChar char="•"/>
            </a:pPr>
            <a:r>
              <a:rPr lang="en-US" b="0" baseline="0" dirty="0" smtClean="0"/>
              <a:t>The main idea is NOT to use verbs. For example, you buy a ticket, this needs to be POST /purchase and not /tickets/buy or /buy-tickets. In other words, we need to create a new entity/resource</a:t>
            </a:r>
          </a:p>
          <a:p>
            <a:pPr marL="171450" indent="-171450">
              <a:buFont typeface="Arial"/>
              <a:buChar char="•"/>
            </a:pPr>
            <a:r>
              <a:rPr lang="en-US" b="0" baseline="0" dirty="0" smtClean="0"/>
              <a:t>Resources can map to database tables/collections or not. They can be pure app abstractions (/purchase)</a:t>
            </a:r>
          </a:p>
          <a:p>
            <a:pPr marL="171450" indent="-171450">
              <a:buFont typeface="Arial"/>
              <a:buChar char="•"/>
            </a:pPr>
            <a:r>
              <a:rPr lang="en-US" b="0" baseline="0" dirty="0" smtClean="0"/>
              <a:t>HEAD and OPTIONS is used for Cross origin resource sharing which allows to make XHR browser JavaScript calls to the domains different from your own domain.</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572548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0" baseline="0" dirty="0" smtClean="0"/>
              <a:t>The main idea is NOT to use verbs. For example, you buy a ticket, this needs to be POST /purchase and not /tickets/buy or /buy-tickets. In other words, we need to create a new entity/resource</a:t>
            </a:r>
          </a:p>
          <a:p>
            <a:pPr marL="171450" indent="-171450">
              <a:buFont typeface="Arial"/>
              <a:buChar char="•"/>
            </a:pPr>
            <a:r>
              <a:rPr lang="en-US" b="0" baseline="0" dirty="0" smtClean="0"/>
              <a:t>Resources can map to database tables/collections or not. They can be pure app abstractions (/purchase)</a:t>
            </a:r>
          </a:p>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5.xml"/><Relationship Id="rId2"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5860156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463792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824369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8849620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10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4304565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420113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7178973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20643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6/23/16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072601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296826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Relationship Id="rId15" Type="http://schemas.openxmlformats.org/officeDocument/2006/relationships/slideLayout" Target="../slideLayouts/slideLayout73.xml"/><Relationship Id="rId16" Type="http://schemas.openxmlformats.org/officeDocument/2006/relationships/slideLayout" Target="../slideLayouts/slideLayout74.xml"/><Relationship Id="rId17"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3.xml"/><Relationship Id="rId20" Type="http://schemas.openxmlformats.org/officeDocument/2006/relationships/slideLayout" Target="../slideLayouts/slideLayout94.xml"/><Relationship Id="rId21" Type="http://schemas.openxmlformats.org/officeDocument/2006/relationships/slideLayout" Target="../slideLayouts/slideLayout95.xml"/><Relationship Id="rId22" Type="http://schemas.openxmlformats.org/officeDocument/2006/relationships/slideLayout" Target="../slideLayouts/slideLayout96.xml"/><Relationship Id="rId23" Type="http://schemas.openxmlformats.org/officeDocument/2006/relationships/slideLayout" Target="../slideLayouts/slideLayout97.xml"/><Relationship Id="rId24" Type="http://schemas.openxmlformats.org/officeDocument/2006/relationships/theme" Target="../theme/theme5.xml"/><Relationship Id="rId10" Type="http://schemas.openxmlformats.org/officeDocument/2006/relationships/slideLayout" Target="../slideLayouts/slideLayout84.xml"/><Relationship Id="rId11" Type="http://schemas.openxmlformats.org/officeDocument/2006/relationships/slideLayout" Target="../slideLayouts/slideLayout85.xml"/><Relationship Id="rId12" Type="http://schemas.openxmlformats.org/officeDocument/2006/relationships/slideLayout" Target="../slideLayouts/slideLayout86.xml"/><Relationship Id="rId13" Type="http://schemas.openxmlformats.org/officeDocument/2006/relationships/slideLayout" Target="../slideLayouts/slideLayout87.xml"/><Relationship Id="rId14" Type="http://schemas.openxmlformats.org/officeDocument/2006/relationships/slideLayout" Target="../slideLayouts/slideLayout88.xml"/><Relationship Id="rId15" Type="http://schemas.openxmlformats.org/officeDocument/2006/relationships/slideLayout" Target="../slideLayouts/slideLayout89.xml"/><Relationship Id="rId16" Type="http://schemas.openxmlformats.org/officeDocument/2006/relationships/slideLayout" Target="../slideLayouts/slideLayout90.xml"/><Relationship Id="rId17" Type="http://schemas.openxmlformats.org/officeDocument/2006/relationships/slideLayout" Target="../slideLayouts/slideLayout91.xml"/><Relationship Id="rId18" Type="http://schemas.openxmlformats.org/officeDocument/2006/relationships/slideLayout" Target="../slideLayouts/slideLayout92.xml"/><Relationship Id="rId19" Type="http://schemas.openxmlformats.org/officeDocument/2006/relationships/slideLayout" Target="../slideLayouts/slideLayout93.xml"/><Relationship Id="rId1" Type="http://schemas.openxmlformats.org/officeDocument/2006/relationships/slideLayout" Target="../slideLayouts/slideLayout75.xml"/><Relationship Id="rId2" Type="http://schemas.openxmlformats.org/officeDocument/2006/relationships/slideLayout" Target="../slideLayouts/slideLayout76.xml"/><Relationship Id="rId3" Type="http://schemas.openxmlformats.org/officeDocument/2006/relationships/slideLayout" Target="../slideLayouts/slideLayout77.xml"/><Relationship Id="rId4" Type="http://schemas.openxmlformats.org/officeDocument/2006/relationships/slideLayout" Target="../slideLayouts/slideLayout78.xml"/><Relationship Id="rId5" Type="http://schemas.openxmlformats.org/officeDocument/2006/relationships/slideLayout" Target="../slideLayouts/slideLayout79.xml"/><Relationship Id="rId6" Type="http://schemas.openxmlformats.org/officeDocument/2006/relationships/slideLayout" Target="../slideLayouts/slideLayout80.xml"/><Relationship Id="rId7" Type="http://schemas.openxmlformats.org/officeDocument/2006/relationships/slideLayout" Target="../slideLayouts/slideLayout81.xml"/><Relationship Id="rId8"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108.xml"/><Relationship Id="rId12" Type="http://schemas.openxmlformats.org/officeDocument/2006/relationships/slideLayout" Target="../slideLayouts/slideLayout109.xml"/><Relationship Id="rId13" Type="http://schemas.openxmlformats.org/officeDocument/2006/relationships/slideLayout" Target="../slideLayouts/slideLayout110.xml"/><Relationship Id="rId14" Type="http://schemas.openxmlformats.org/officeDocument/2006/relationships/slideLayout" Target="../slideLayouts/slideLayout111.xml"/><Relationship Id="rId15" Type="http://schemas.openxmlformats.org/officeDocument/2006/relationships/slideLayout" Target="../slideLayouts/slideLayout112.xml"/><Relationship Id="rId16" Type="http://schemas.openxmlformats.org/officeDocument/2006/relationships/slideLayout" Target="../slideLayouts/slideLayout113.xml"/><Relationship Id="rId17" Type="http://schemas.openxmlformats.org/officeDocument/2006/relationships/theme" Target="../theme/theme6.xml"/><Relationship Id="rId1" Type="http://schemas.openxmlformats.org/officeDocument/2006/relationships/slideLayout" Target="../slideLayouts/slideLayout98.xml"/><Relationship Id="rId2" Type="http://schemas.openxmlformats.org/officeDocument/2006/relationships/slideLayout" Target="../slideLayouts/slideLayout99.xml"/><Relationship Id="rId3" Type="http://schemas.openxmlformats.org/officeDocument/2006/relationships/slideLayout" Target="../slideLayouts/slideLayout100.xml"/><Relationship Id="rId4" Type="http://schemas.openxmlformats.org/officeDocument/2006/relationships/slideLayout" Target="../slideLayouts/slideLayout101.xml"/><Relationship Id="rId5" Type="http://schemas.openxmlformats.org/officeDocument/2006/relationships/slideLayout" Target="../slideLayouts/slideLayout102.xml"/><Relationship Id="rId6" Type="http://schemas.openxmlformats.org/officeDocument/2006/relationships/slideLayout" Target="../slideLayouts/slideLayout103.xml"/><Relationship Id="rId7" Type="http://schemas.openxmlformats.org/officeDocument/2006/relationships/slideLayout" Target="../slideLayouts/slideLayout104.xml"/><Relationship Id="rId8" Type="http://schemas.openxmlformats.org/officeDocument/2006/relationships/slideLayout" Target="../slideLayouts/slideLayout105.xml"/><Relationship Id="rId9" Type="http://schemas.openxmlformats.org/officeDocument/2006/relationships/slideLayout" Target="../slideLayouts/slideLayout106.xml"/><Relationship Id="rId10"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31418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expressjs/multer" TargetMode="External"/><Relationship Id="rId4" Type="http://schemas.openxmlformats.org/officeDocument/2006/relationships/hyperlink" Target="https://github.com/yahoo/express-busboy" TargetMode="External"/><Relationship Id="rId5" Type="http://schemas.openxmlformats.org/officeDocument/2006/relationships/hyperlink" Target="https://github.com/mscdex/connect-busboy" TargetMode="External"/><Relationship Id="rId6" Type="http://schemas.openxmlformats.org/officeDocument/2006/relationships/hyperlink" Target="https://github.com/andrewrk/node-multiparty" TargetMode="External"/><Relationship Id="rId1" Type="http://schemas.openxmlformats.org/officeDocument/2006/relationships/slideLayout" Target="../slideLayouts/slideLayout4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4</a:t>
            </a:r>
            <a:r>
              <a:rPr lang="en-US" sz="4000" dirty="0">
                <a:solidFill>
                  <a:srgbClr val="FFFF00"/>
                </a:solidFill>
              </a:rPr>
              <a:t>: </a:t>
            </a:r>
          </a:p>
          <a:p>
            <a:r>
              <a:rPr lang="en-US" dirty="0">
                <a:latin typeface="Segoe UI" panose="020B0502040204020203" pitchFamily="34" charset="0"/>
                <a:cs typeface="Segoe UI" panose="020B0502040204020203" pitchFamily="34" charset="0"/>
              </a:rPr>
              <a:t>Building REST Services with Express</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Representation</a:t>
            </a:r>
          </a:p>
        </p:txBody>
      </p:sp>
      <p:sp>
        <p:nvSpPr>
          <p:cNvPr id="3" name="Content Placeholder 2"/>
          <p:cNvSpPr>
            <a:spLocks noGrp="1"/>
          </p:cNvSpPr>
          <p:nvPr>
            <p:ph idx="1"/>
          </p:nvPr>
        </p:nvSpPr>
        <p:spPr>
          <a:xfrm>
            <a:off x="838200" y="3320681"/>
            <a:ext cx="10515600" cy="3241302"/>
          </a:xfrm>
        </p:spPr>
        <p:txBody>
          <a:bodyPr>
            <a:normAutofit/>
          </a:bodyPr>
          <a:lstStyle/>
          <a:p>
            <a:pPr marL="344488" indent="-344488">
              <a:buFont typeface="Wingdings" charset="2"/>
              <a:buChar char="§"/>
            </a:pPr>
            <a:r>
              <a:rPr lang="en-US" sz="2400" dirty="0"/>
              <a:t>For example:</a:t>
            </a:r>
          </a:p>
          <a:p>
            <a:pPr marL="801688" lvl="1" indent="-344488">
              <a:buFont typeface="Wingdings" charset="2"/>
              <a:buChar char="§"/>
            </a:pPr>
            <a:r>
              <a:rPr lang="en-US" dirty="0"/>
              <a:t>The current version of a file available for download via its URL is a representation of a file resource</a:t>
            </a:r>
          </a:p>
        </p:txBody>
      </p:sp>
      <p:grpSp>
        <p:nvGrpSpPr>
          <p:cNvPr id="4" name="Group 3"/>
          <p:cNvGrpSpPr/>
          <p:nvPr/>
        </p:nvGrpSpPr>
        <p:grpSpPr>
          <a:xfrm>
            <a:off x="0" y="1794544"/>
            <a:ext cx="12192000" cy="1135531"/>
            <a:chOff x="0" y="1702886"/>
            <a:chExt cx="12192000" cy="1135531"/>
          </a:xfrm>
        </p:grpSpPr>
        <p:sp>
          <p:nvSpPr>
            <p:cNvPr id="5" name="Rectangle 4"/>
            <p:cNvSpPr/>
            <p:nvPr/>
          </p:nvSpPr>
          <p:spPr bwMode="auto">
            <a:xfrm>
              <a:off x="0" y="1702886"/>
              <a:ext cx="12192000" cy="113553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954107"/>
            </a:xfrm>
            <a:prstGeom prst="rect">
              <a:avLst/>
            </a:prstGeom>
            <a:noFill/>
          </p:spPr>
          <p:txBody>
            <a:bodyPr wrap="square" rtlCol="0">
              <a:spAutoFit/>
            </a:bodyPr>
            <a:lstStyle/>
            <a:p>
              <a:r>
                <a:rPr lang="en-US" sz="2800" dirty="0">
                  <a:solidFill>
                    <a:srgbClr val="FFFFFF"/>
                  </a:solidFill>
                </a:rPr>
                <a:t>REST uses HTTP requests and responses to provide </a:t>
              </a:r>
              <a:r>
                <a:rPr lang="en-US" sz="2800" b="1" dirty="0">
                  <a:solidFill>
                    <a:srgbClr val="FFFFFF"/>
                  </a:solidFill>
                </a:rPr>
                <a:t>representations</a:t>
              </a:r>
              <a:r>
                <a:rPr lang="en-US" sz="2800" dirty="0">
                  <a:solidFill>
                    <a:srgbClr val="FFFFFF"/>
                  </a:solidFill>
                </a:rPr>
                <a:t> of resources</a:t>
              </a:r>
              <a:endParaRPr lang="en-US" sz="2800" dirty="0">
                <a:solidFill>
                  <a:srgbClr val="FFFFFF"/>
                </a:solidFill>
                <a:latin typeface="Segoe UI"/>
              </a:endParaRPr>
            </a:p>
          </p:txBody>
        </p:sp>
      </p:grpSp>
    </p:spTree>
    <p:extLst>
      <p:ext uri="{BB962C8B-B14F-4D97-AF65-F5344CB8AC3E}">
        <p14:creationId xmlns:p14="http://schemas.microsoft.com/office/powerpoint/2010/main" val="385967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Requests</a:t>
            </a:r>
          </a:p>
        </p:txBody>
      </p:sp>
      <p:grpSp>
        <p:nvGrpSpPr>
          <p:cNvPr id="4" name="Group 3"/>
          <p:cNvGrpSpPr/>
          <p:nvPr/>
        </p:nvGrpSpPr>
        <p:grpSpPr>
          <a:xfrm>
            <a:off x="0" y="1795640"/>
            <a:ext cx="12192000" cy="1662530"/>
            <a:chOff x="0" y="1703982"/>
            <a:chExt cx="12192000" cy="1662530"/>
          </a:xfrm>
        </p:grpSpPr>
        <p:sp>
          <p:nvSpPr>
            <p:cNvPr id="5" name="Rectangle 4"/>
            <p:cNvSpPr/>
            <p:nvPr/>
          </p:nvSpPr>
          <p:spPr bwMode="auto">
            <a:xfrm>
              <a:off x="0" y="1703982"/>
              <a:ext cx="12192000" cy="1662530"/>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42750"/>
              <a:ext cx="10267510" cy="1384995"/>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A client's HTTP request is accessible from within routing handlers</a:t>
              </a:r>
            </a:p>
            <a:p>
              <a:pPr marL="457200" indent="-457200">
                <a:buFont typeface="Wingdings" charset="2"/>
                <a:buChar char="§"/>
              </a:pPr>
              <a:r>
                <a:rPr lang="en-US" sz="2800" dirty="0">
                  <a:solidFill>
                    <a:srgbClr val="FFFFFF"/>
                  </a:solidFill>
                </a:rPr>
                <a:t>It is the first argument in the handler's callback</a:t>
              </a:r>
              <a:endParaRPr lang="en-US" sz="2800" dirty="0">
                <a:solidFill>
                  <a:srgbClr val="FFFFFF"/>
                </a:solidFill>
                <a:latin typeface="Segoe UI"/>
              </a:endParaRPr>
            </a:p>
          </p:txBody>
        </p:sp>
      </p:grpSp>
      <p:sp>
        <p:nvSpPr>
          <p:cNvPr id="9" name="Content Placeholder 5"/>
          <p:cNvSpPr>
            <a:spLocks noGrp="1"/>
          </p:cNvSpPr>
          <p:nvPr/>
        </p:nvSpPr>
        <p:spPr>
          <a:xfrm>
            <a:off x="833414" y="4352606"/>
            <a:ext cx="10305241" cy="182246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dirty="0" err="1"/>
              <a:t>app.get</a:t>
            </a:r>
            <a:r>
              <a:rPr lang="en-US" dirty="0"/>
              <a:t>('/users/:id', function (</a:t>
            </a:r>
            <a:r>
              <a:rPr lang="en-US" dirty="0" err="1"/>
              <a:t>req</a:t>
            </a:r>
            <a:r>
              <a:rPr lang="en-US" dirty="0"/>
              <a:t>, res) {</a:t>
            </a:r>
          </a:p>
          <a:p>
            <a:pPr>
              <a:lnSpc>
                <a:spcPct val="100000"/>
              </a:lnSpc>
              <a:spcBef>
                <a:spcPts val="0"/>
              </a:spcBef>
              <a:spcAft>
                <a:spcPts val="1200"/>
              </a:spcAft>
            </a:pPr>
            <a:r>
              <a:rPr lang="en-US" dirty="0"/>
              <a:t>  // '</a:t>
            </a:r>
            <a:r>
              <a:rPr lang="en-US" dirty="0" err="1"/>
              <a:t>req</a:t>
            </a:r>
            <a:r>
              <a:rPr lang="en-US" dirty="0"/>
              <a:t>' is the request object</a:t>
            </a:r>
          </a:p>
          <a:p>
            <a:pPr>
              <a:lnSpc>
                <a:spcPct val="100000"/>
              </a:lnSpc>
              <a:spcBef>
                <a:spcPts val="0"/>
              </a:spcBef>
              <a:spcAft>
                <a:spcPts val="1200"/>
              </a:spcAft>
            </a:pPr>
            <a:r>
              <a:rPr lang="en-US" dirty="0"/>
              <a:t>});</a:t>
            </a:r>
          </a:p>
        </p:txBody>
      </p:sp>
    </p:spTree>
    <p:extLst>
      <p:ext uri="{BB962C8B-B14F-4D97-AF65-F5344CB8AC3E}">
        <p14:creationId xmlns:p14="http://schemas.microsoft.com/office/powerpoint/2010/main" val="403245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Route Parameters</a:t>
            </a:r>
          </a:p>
        </p:txBody>
      </p:sp>
      <p:grpSp>
        <p:nvGrpSpPr>
          <p:cNvPr id="4" name="Group 3"/>
          <p:cNvGrpSpPr/>
          <p:nvPr/>
        </p:nvGrpSpPr>
        <p:grpSpPr>
          <a:xfrm>
            <a:off x="0" y="1978457"/>
            <a:ext cx="12192000" cy="1032301"/>
            <a:chOff x="0" y="1886799"/>
            <a:chExt cx="12192000" cy="1032301"/>
          </a:xfrm>
        </p:grpSpPr>
        <p:sp>
          <p:nvSpPr>
            <p:cNvPr id="5" name="Rectangle 4"/>
            <p:cNvSpPr/>
            <p:nvPr/>
          </p:nvSpPr>
          <p:spPr bwMode="auto">
            <a:xfrm>
              <a:off x="0" y="1886799"/>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61553" y="1925896"/>
              <a:ext cx="10267510" cy="954107"/>
            </a:xfrm>
            <a:prstGeom prst="rect">
              <a:avLst/>
            </a:prstGeom>
            <a:noFill/>
          </p:spPr>
          <p:txBody>
            <a:bodyPr wrap="square" rtlCol="0">
              <a:spAutoFit/>
            </a:bodyPr>
            <a:lstStyle/>
            <a:p>
              <a:r>
                <a:rPr lang="en-US" sz="2800" dirty="0">
                  <a:solidFill>
                    <a:srgbClr val="FFFFFF"/>
                  </a:solidFill>
                </a:rPr>
                <a:t>A URI segment can be parameterized by prefixing it with a semi-colon</a:t>
              </a:r>
            </a:p>
          </p:txBody>
        </p:sp>
      </p:grpSp>
      <p:sp>
        <p:nvSpPr>
          <p:cNvPr id="9" name="Content Placeholder 5"/>
          <p:cNvSpPr>
            <a:spLocks noGrp="1"/>
          </p:cNvSpPr>
          <p:nvPr/>
        </p:nvSpPr>
        <p:spPr>
          <a:xfrm>
            <a:off x="833414" y="3122234"/>
            <a:ext cx="10305241" cy="328099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app.get</a:t>
            </a:r>
            <a:r>
              <a:rPr lang="en-US" sz="2000" dirty="0"/>
              <a:t>('/users/:id/:some/:filter', function (</a:t>
            </a:r>
            <a:r>
              <a:rPr lang="en-US" sz="2000" dirty="0" err="1"/>
              <a:t>req</a:t>
            </a:r>
            <a:r>
              <a:rPr lang="en-US" sz="2000" dirty="0"/>
              <a:t>, res) {</a:t>
            </a:r>
          </a:p>
          <a:p>
            <a:pPr>
              <a:lnSpc>
                <a:spcPct val="100000"/>
              </a:lnSpc>
              <a:spcBef>
                <a:spcPts val="0"/>
              </a:spcBef>
              <a:spcAft>
                <a:spcPts val="1200"/>
              </a:spcAft>
            </a:pPr>
            <a:r>
              <a:rPr lang="en-US" sz="2000" dirty="0"/>
              <a:t>  </a:t>
            </a:r>
            <a:r>
              <a:rPr lang="en-US" sz="2000" dirty="0" err="1"/>
              <a:t>req.params.id</a:t>
            </a:r>
            <a:r>
              <a:rPr lang="en-US" sz="2000" dirty="0"/>
              <a:t>;</a:t>
            </a:r>
          </a:p>
          <a:p>
            <a:pPr>
              <a:lnSpc>
                <a:spcPct val="100000"/>
              </a:lnSpc>
              <a:spcBef>
                <a:spcPts val="0"/>
              </a:spcBef>
              <a:spcAft>
                <a:spcPts val="1200"/>
              </a:spcAft>
            </a:pPr>
            <a:r>
              <a:rPr lang="en-US" sz="2000" dirty="0"/>
              <a:t>  </a:t>
            </a:r>
            <a:r>
              <a:rPr lang="en-US" sz="2000" dirty="0" err="1"/>
              <a:t>req.params.some</a:t>
            </a:r>
            <a:r>
              <a:rPr lang="en-US" sz="2000" dirty="0"/>
              <a:t>;</a:t>
            </a:r>
          </a:p>
          <a:p>
            <a:pPr>
              <a:lnSpc>
                <a:spcPct val="100000"/>
              </a:lnSpc>
              <a:spcBef>
                <a:spcPts val="0"/>
              </a:spcBef>
              <a:spcAft>
                <a:spcPts val="1200"/>
              </a:spcAft>
            </a:pPr>
            <a:r>
              <a:rPr lang="en-US" sz="2000" dirty="0"/>
              <a:t>  </a:t>
            </a:r>
            <a:r>
              <a:rPr lang="en-US" sz="2000" dirty="0" err="1"/>
              <a:t>req.params.filter</a:t>
            </a:r>
            <a:r>
              <a:rPr lang="en-US" sz="2000" dirty="0"/>
              <a:t>;</a:t>
            </a:r>
          </a:p>
          <a:p>
            <a:pPr>
              <a:lnSpc>
                <a:spcPct val="100000"/>
              </a:lnSpc>
              <a:spcBef>
                <a:spcPts val="0"/>
              </a:spcBef>
              <a:spcAft>
                <a:spcPts val="1200"/>
              </a:spcAft>
            </a:pPr>
            <a:r>
              <a:rPr lang="en-US" sz="2000" dirty="0"/>
              <a:t>});</a:t>
            </a:r>
          </a:p>
        </p:txBody>
      </p:sp>
    </p:spTree>
    <p:extLst>
      <p:ext uri="{BB962C8B-B14F-4D97-AF65-F5344CB8AC3E}">
        <p14:creationId xmlns:p14="http://schemas.microsoft.com/office/powerpoint/2010/main" val="3226608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Handlers Signatures</a:t>
            </a:r>
          </a:p>
        </p:txBody>
      </p:sp>
      <p:sp>
        <p:nvSpPr>
          <p:cNvPr id="4" name="Content Placeholder 3"/>
          <p:cNvSpPr>
            <a:spLocks noGrp="1"/>
          </p:cNvSpPr>
          <p:nvPr>
            <p:ph sz="half" idx="1"/>
          </p:nvPr>
        </p:nvSpPr>
        <p:spPr>
          <a:xfrm>
            <a:off x="442823" y="1167442"/>
            <a:ext cx="4019909" cy="5492149"/>
          </a:xfrm>
        </p:spPr>
        <p:txBody>
          <a:bodyPr anchor="ctr"/>
          <a:lstStyle/>
          <a:p>
            <a:pPr>
              <a:buFont typeface="Wingdings" charset="2"/>
              <a:buChar char="§"/>
            </a:pPr>
            <a:r>
              <a:rPr lang="en-US" dirty="0"/>
              <a:t>Middleware or request handler signature</a:t>
            </a:r>
          </a:p>
          <a:p>
            <a:pPr marL="0" indent="0" algn="ctr">
              <a:buNone/>
            </a:pPr>
            <a:r>
              <a:rPr lang="en-US" dirty="0"/>
              <a:t>vs.</a:t>
            </a:r>
          </a:p>
          <a:p>
            <a:pPr>
              <a:buFont typeface="Wingdings" charset="2"/>
              <a:buChar char="§"/>
            </a:pPr>
            <a:r>
              <a:rPr lang="en-US" dirty="0"/>
              <a:t>Error handler signature</a:t>
            </a:r>
          </a:p>
          <a:p>
            <a:pPr>
              <a:buFont typeface="Wingdings" charset="2"/>
              <a:buChar char="§"/>
            </a:pPr>
            <a:endParaRPr lang="en-US" dirty="0"/>
          </a:p>
          <a:p>
            <a:pPr>
              <a:buFont typeface="Wingdings" charset="2"/>
              <a:buChar char="§"/>
            </a:pPr>
            <a:r>
              <a:rPr lang="en-US" dirty="0"/>
              <a:t>Defining error handlers</a:t>
            </a:r>
          </a:p>
        </p:txBody>
      </p:sp>
      <p:sp>
        <p:nvSpPr>
          <p:cNvPr id="6" name="Content Placeholder 5"/>
          <p:cNvSpPr>
            <a:spLocks noGrp="1"/>
          </p:cNvSpPr>
          <p:nvPr>
            <p:ph idx="13"/>
          </p:nvPr>
        </p:nvSpPr>
        <p:spPr/>
        <p:txBody>
          <a:bodyPr/>
          <a:lstStyle/>
          <a:p>
            <a:endParaRPr lang="en-US" dirty="0"/>
          </a:p>
          <a:p>
            <a:r>
              <a:rPr lang="en-US" sz="1800" dirty="0"/>
              <a:t>function(request, response, next) {}</a:t>
            </a:r>
          </a:p>
          <a:p>
            <a:endParaRPr lang="en-US" sz="1800" dirty="0"/>
          </a:p>
          <a:p>
            <a:endParaRPr lang="en-US" sz="1800" dirty="0"/>
          </a:p>
          <a:p>
            <a:endParaRPr lang="en-US" sz="1800" dirty="0"/>
          </a:p>
          <a:p>
            <a:pPr>
              <a:spcBef>
                <a:spcPts val="0"/>
              </a:spcBef>
            </a:pPr>
            <a:r>
              <a:rPr lang="en-US" sz="1800" dirty="0"/>
              <a:t>function(error, request, response, next) {}</a:t>
            </a:r>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r>
              <a:rPr lang="en-US" sz="1800" dirty="0" err="1"/>
              <a:t>app.use</a:t>
            </a:r>
            <a:r>
              <a:rPr lang="en-US" sz="1800" dirty="0"/>
              <a:t>(function(error, request, response, next){</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1823912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Strings</a:t>
            </a:r>
          </a:p>
        </p:txBody>
      </p:sp>
      <p:sp>
        <p:nvSpPr>
          <p:cNvPr id="9" name="Content Placeholder 5"/>
          <p:cNvSpPr>
            <a:spLocks noGrp="1"/>
          </p:cNvSpPr>
          <p:nvPr/>
        </p:nvSpPr>
        <p:spPr>
          <a:xfrm>
            <a:off x="833414" y="3810184"/>
            <a:ext cx="10305241" cy="259304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req.query.name</a:t>
            </a:r>
            <a:r>
              <a:rPr lang="en-US" sz="2000" dirty="0">
                <a:solidFill>
                  <a:prstClr val="black"/>
                </a:solidFill>
              </a:rPr>
              <a:t>;       // "Bruce Wayne"</a:t>
            </a:r>
          </a:p>
          <a:p>
            <a:pPr>
              <a:lnSpc>
                <a:spcPct val="100000"/>
              </a:lnSpc>
              <a:spcBef>
                <a:spcPts val="0"/>
              </a:spcBef>
              <a:spcAft>
                <a:spcPts val="1200"/>
              </a:spcAft>
            </a:pPr>
            <a:r>
              <a:rPr lang="en-US" sz="2000" dirty="0" err="1">
                <a:solidFill>
                  <a:prstClr val="black"/>
                </a:solidFill>
              </a:rPr>
              <a:t>req.query.age</a:t>
            </a:r>
            <a:r>
              <a:rPr lang="en-US" sz="2000" dirty="0">
                <a:solidFill>
                  <a:prstClr val="black"/>
                </a:solidFill>
              </a:rPr>
              <a:t>;        // "40"</a:t>
            </a:r>
          </a:p>
          <a:p>
            <a:pPr>
              <a:lnSpc>
                <a:spcPct val="100000"/>
              </a:lnSpc>
              <a:spcBef>
                <a:spcPts val="0"/>
              </a:spcBef>
              <a:spcAft>
                <a:spcPts val="1200"/>
              </a:spcAft>
            </a:pPr>
            <a:r>
              <a:rPr lang="en-US" sz="2000" dirty="0" err="1">
                <a:solidFill>
                  <a:prstClr val="black"/>
                </a:solidFill>
              </a:rPr>
              <a:t>req.query.occupation</a:t>
            </a:r>
            <a:r>
              <a:rPr lang="en-US" sz="2000" dirty="0">
                <a:solidFill>
                  <a:prstClr val="black"/>
                </a:solidFill>
              </a:rPr>
              <a:t>; // "Batman"</a:t>
            </a:r>
          </a:p>
        </p:txBody>
      </p:sp>
      <p:grpSp>
        <p:nvGrpSpPr>
          <p:cNvPr id="7" name="Group 6"/>
          <p:cNvGrpSpPr/>
          <p:nvPr/>
        </p:nvGrpSpPr>
        <p:grpSpPr>
          <a:xfrm>
            <a:off x="0" y="1752204"/>
            <a:ext cx="12192000" cy="1865788"/>
            <a:chOff x="0" y="1792844"/>
            <a:chExt cx="12192000" cy="1865788"/>
          </a:xfrm>
        </p:grpSpPr>
        <p:sp>
          <p:nvSpPr>
            <p:cNvPr id="8" name="Rectangle 7"/>
            <p:cNvSpPr/>
            <p:nvPr/>
          </p:nvSpPr>
          <p:spPr bwMode="auto">
            <a:xfrm>
              <a:off x="0" y="1792844"/>
              <a:ext cx="12192000" cy="18287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1842750"/>
              <a:ext cx="10267510" cy="1815882"/>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Express converts a URL's query string into JSON</a:t>
              </a:r>
            </a:p>
            <a:p>
              <a:pPr marL="457200" indent="-457200">
                <a:buFont typeface="Wingdings" charset="2"/>
                <a:buChar char="§"/>
              </a:pPr>
              <a:r>
                <a:rPr lang="en-US" sz="2800" dirty="0">
                  <a:solidFill>
                    <a:srgbClr val="FFFFFF"/>
                  </a:solidFill>
                </a:rPr>
                <a:t>It can be accessed via the request's **query** object GET http://localhost:3000/?name=</a:t>
              </a:r>
              <a:r>
                <a:rPr lang="en-US" sz="2800" dirty="0" err="1">
                  <a:solidFill>
                    <a:srgbClr val="FFFFFF"/>
                  </a:solidFill>
                </a:rPr>
                <a:t>Bruce+Wayne&amp;age</a:t>
              </a:r>
              <a:r>
                <a:rPr lang="en-US" sz="2800" dirty="0">
                  <a:solidFill>
                    <a:srgbClr val="FFFFFF"/>
                  </a:solidFill>
                </a:rPr>
                <a:t>=40&amp;occupation=Batman</a:t>
              </a:r>
              <a:endParaRPr lang="en-US" sz="2800" dirty="0">
                <a:solidFill>
                  <a:srgbClr val="FFFFFF"/>
                </a:solidFill>
                <a:latin typeface="Segoe UI"/>
              </a:endParaRPr>
            </a:p>
          </p:txBody>
        </p:sp>
      </p:grpSp>
    </p:spTree>
    <p:extLst>
      <p:ext uri="{BB962C8B-B14F-4D97-AF65-F5344CB8AC3E}">
        <p14:creationId xmlns:p14="http://schemas.microsoft.com/office/powerpoint/2010/main" val="22158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Body</a:t>
            </a:r>
          </a:p>
        </p:txBody>
      </p:sp>
      <p:sp>
        <p:nvSpPr>
          <p:cNvPr id="4" name="Content Placeholder 3"/>
          <p:cNvSpPr>
            <a:spLocks noGrp="1"/>
          </p:cNvSpPr>
          <p:nvPr>
            <p:ph idx="1"/>
          </p:nvPr>
        </p:nvSpPr>
        <p:spPr/>
        <p:txBody>
          <a:bodyPr>
            <a:normAutofit/>
          </a:bodyPr>
          <a:lstStyle/>
          <a:p>
            <a:pPr>
              <a:lnSpc>
                <a:spcPct val="90000"/>
              </a:lnSpc>
            </a:pPr>
            <a:r>
              <a:rPr lang="en-US" sz="1800" dirty="0"/>
              <a:t>//Enable the </a:t>
            </a:r>
            <a:r>
              <a:rPr lang="en-US" sz="1800" dirty="0" err="1"/>
              <a:t>json</a:t>
            </a:r>
            <a:r>
              <a:rPr lang="en-US" sz="1800" dirty="0"/>
              <a:t>() and </a:t>
            </a:r>
            <a:r>
              <a:rPr lang="en-US" sz="1800" dirty="0" err="1"/>
              <a:t>urlencoded</a:t>
            </a:r>
            <a:r>
              <a:rPr lang="en-US" sz="1800" dirty="0"/>
              <a:t>() middleware to convert raw form data into JSON</a:t>
            </a:r>
          </a:p>
          <a:p>
            <a:endParaRPr lang="en-US" sz="1800" dirty="0"/>
          </a:p>
          <a:p>
            <a:r>
              <a:rPr lang="en-US" sz="1800" dirty="0"/>
              <a:t>$ </a:t>
            </a:r>
            <a:r>
              <a:rPr lang="en-US" sz="1800" dirty="0" err="1"/>
              <a:t>npm</a:t>
            </a:r>
            <a:r>
              <a:rPr lang="en-US" sz="1800" dirty="0"/>
              <a:t> install body-parser –save</a:t>
            </a:r>
          </a:p>
          <a:p>
            <a:endParaRPr lang="en-US" sz="1800" dirty="0"/>
          </a:p>
        </p:txBody>
      </p:sp>
    </p:spTree>
    <p:extLst>
      <p:ext uri="{BB962C8B-B14F-4D97-AF65-F5344CB8AC3E}">
        <p14:creationId xmlns:p14="http://schemas.microsoft.com/office/powerpoint/2010/main" val="3274594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 Body</a:t>
            </a:r>
          </a:p>
        </p:txBody>
      </p:sp>
      <p:sp>
        <p:nvSpPr>
          <p:cNvPr id="4" name="Content Placeholder 3"/>
          <p:cNvSpPr>
            <a:spLocks noGrp="1"/>
          </p:cNvSpPr>
          <p:nvPr>
            <p:ph sz="half" idx="1"/>
          </p:nvPr>
        </p:nvSpPr>
        <p:spPr>
          <a:xfrm>
            <a:off x="442823" y="1167442"/>
            <a:ext cx="4019909" cy="5492149"/>
          </a:xfrm>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Import middleware:</a:t>
            </a:r>
          </a:p>
          <a:p>
            <a:pPr>
              <a:buFont typeface="Wingdings" charset="2"/>
              <a:buChar char="§"/>
            </a:pPr>
            <a:endParaRPr lang="en-US" dirty="0"/>
          </a:p>
          <a:p>
            <a:pPr>
              <a:buFont typeface="Wingdings" charset="2"/>
              <a:buChar char="§"/>
            </a:pPr>
            <a:endParaRPr lang="en-US" dirty="0"/>
          </a:p>
          <a:p>
            <a:pPr>
              <a:buFont typeface="Wingdings" charset="2"/>
              <a:buChar char="§"/>
            </a:pPr>
            <a:r>
              <a:rPr lang="en-US" dirty="0"/>
              <a:t>Parse application/</a:t>
            </a:r>
            <a:r>
              <a:rPr lang="en-US" dirty="0" err="1"/>
              <a:t>json</a:t>
            </a:r>
            <a:r>
              <a:rPr lang="en-US" dirty="0"/>
              <a:t>:</a:t>
            </a:r>
          </a:p>
          <a:p>
            <a:pPr>
              <a:buFont typeface="Wingdings" charset="2"/>
              <a:buChar char="§"/>
            </a:pPr>
            <a:endParaRPr lang="en-US" dirty="0"/>
          </a:p>
          <a:p>
            <a:pPr>
              <a:buFont typeface="Wingdings" charset="2"/>
              <a:buChar char="§"/>
            </a:pPr>
            <a:endParaRPr lang="en-US" dirty="0"/>
          </a:p>
          <a:p>
            <a:pPr>
              <a:buFont typeface="Wingdings" charset="2"/>
              <a:buChar char="§"/>
            </a:pPr>
            <a:r>
              <a:rPr lang="en-US" dirty="0"/>
              <a:t>Parse application/x-www-form-</a:t>
            </a:r>
            <a:r>
              <a:rPr lang="en-US" dirty="0" err="1"/>
              <a:t>urlencoded</a:t>
            </a:r>
            <a:r>
              <a:rPr lang="en-US" dirty="0"/>
              <a:t>:</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1200"/>
              </a:spcAft>
            </a:pPr>
            <a:r>
              <a:rPr lang="en-US" sz="1800" dirty="0" err="1"/>
              <a:t>var</a:t>
            </a:r>
            <a:r>
              <a:rPr lang="en-US" sz="1800" dirty="0"/>
              <a:t> </a:t>
            </a:r>
            <a:r>
              <a:rPr lang="en-US" sz="1800" dirty="0" err="1"/>
              <a:t>bodyParser</a:t>
            </a:r>
            <a:r>
              <a:rPr lang="en-US" sz="1800" dirty="0"/>
              <a:t> = require('body-parser')</a:t>
            </a:r>
          </a:p>
          <a:p>
            <a:pPr>
              <a:lnSpc>
                <a:spcPct val="100000"/>
              </a:lnSpc>
              <a:spcBef>
                <a:spcPts val="600"/>
              </a:spcBef>
              <a:spcAft>
                <a:spcPts val="1200"/>
              </a:spcAft>
            </a:pPr>
            <a:endParaRPr lang="en-US" sz="1800" dirty="0"/>
          </a:p>
          <a:p>
            <a:pPr>
              <a:lnSpc>
                <a:spcPct val="100000"/>
              </a:lnSpc>
              <a:spcBef>
                <a:spcPts val="600"/>
              </a:spcBef>
              <a:spcAft>
                <a:spcPts val="1200"/>
              </a:spcAft>
            </a:pPr>
            <a:endParaRPr lang="en-US" sz="1800" dirty="0"/>
          </a:p>
          <a:p>
            <a:pPr>
              <a:lnSpc>
                <a:spcPct val="100000"/>
              </a:lnSpc>
              <a:spcBef>
                <a:spcPts val="600"/>
              </a:spcBef>
              <a:spcAft>
                <a:spcPts val="1200"/>
              </a:spcAft>
            </a:pPr>
            <a:r>
              <a:rPr lang="en-US" sz="1800" dirty="0" err="1"/>
              <a:t>app.use</a:t>
            </a:r>
            <a:r>
              <a:rPr lang="en-US" sz="1800" dirty="0"/>
              <a:t>(</a:t>
            </a:r>
            <a:r>
              <a:rPr lang="en-US" sz="1800" dirty="0" err="1"/>
              <a:t>bodyParser.json</a:t>
            </a:r>
            <a:r>
              <a:rPr lang="en-US" sz="1800" dirty="0"/>
              <a:t>());</a:t>
            </a:r>
          </a:p>
          <a:p>
            <a:pPr>
              <a:lnSpc>
                <a:spcPct val="100000"/>
              </a:lnSpc>
              <a:spcBef>
                <a:spcPts val="600"/>
              </a:spcBef>
              <a:spcAft>
                <a:spcPts val="1200"/>
              </a:spcAft>
            </a:pPr>
            <a:endParaRPr lang="en-US" sz="1800" dirty="0"/>
          </a:p>
          <a:p>
            <a:pPr>
              <a:lnSpc>
                <a:spcPct val="100000"/>
              </a:lnSpc>
              <a:spcBef>
                <a:spcPts val="600"/>
              </a:spcBef>
              <a:spcAft>
                <a:spcPts val="1200"/>
              </a:spcAft>
            </a:pPr>
            <a:endParaRPr lang="en-US" sz="1800" dirty="0"/>
          </a:p>
          <a:p>
            <a:pPr>
              <a:lnSpc>
                <a:spcPct val="100000"/>
              </a:lnSpc>
              <a:spcBef>
                <a:spcPts val="600"/>
              </a:spcBef>
              <a:spcAft>
                <a:spcPts val="1200"/>
              </a:spcAft>
            </a:pPr>
            <a:r>
              <a:rPr lang="en-US" sz="1800" dirty="0" err="1"/>
              <a:t>app.use</a:t>
            </a:r>
            <a:r>
              <a:rPr lang="en-US" sz="1800" dirty="0"/>
              <a:t>(</a:t>
            </a:r>
            <a:r>
              <a:rPr lang="en-US" sz="1800" dirty="0" err="1"/>
              <a:t>bodyParser.urlencoded</a:t>
            </a:r>
            <a:r>
              <a:rPr lang="en-US" sz="1800" dirty="0"/>
              <a:t>({extended: false}))</a:t>
            </a:r>
          </a:p>
        </p:txBody>
      </p:sp>
    </p:spTree>
    <p:extLst>
      <p:ext uri="{BB962C8B-B14F-4D97-AF65-F5344CB8AC3E}">
        <p14:creationId xmlns:p14="http://schemas.microsoft.com/office/powerpoint/2010/main" val="2743486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API Example: Bing Search v2</a:t>
            </a:r>
            <a:endParaRPr lang="en-US" dirty="0"/>
          </a:p>
        </p:txBody>
      </p:sp>
      <p:sp>
        <p:nvSpPr>
          <p:cNvPr id="3" name="Content Placeholder 2"/>
          <p:cNvSpPr>
            <a:spLocks noGrp="1"/>
          </p:cNvSpPr>
          <p:nvPr>
            <p:ph idx="1"/>
          </p:nvPr>
        </p:nvSpPr>
        <p:spPr>
          <a:xfrm>
            <a:off x="883555" y="1644182"/>
            <a:ext cx="10515600" cy="4351338"/>
          </a:xfrm>
        </p:spPr>
        <p:txBody>
          <a:bodyPr/>
          <a:lstStyle/>
          <a:p>
            <a:pPr>
              <a:buFont typeface="Wingdings" charset="2"/>
              <a:buChar char="§"/>
            </a:pPr>
            <a:r>
              <a:rPr lang="en-US" dirty="0"/>
              <a:t>Sending a Request in URL </a:t>
            </a:r>
            <a:r>
              <a:rPr lang="en-US" dirty="0" smtClean="0"/>
              <a:t>Format: </a:t>
            </a:r>
          </a:p>
          <a:p>
            <a:pPr lvl="1">
              <a:buFont typeface="Wingdings" charset="2"/>
              <a:buChar char="§"/>
            </a:pPr>
            <a:r>
              <a:rPr lang="en-US" dirty="0" smtClean="0"/>
              <a:t>http</a:t>
            </a:r>
            <a:r>
              <a:rPr lang="en-US" dirty="0"/>
              <a:t>://</a:t>
            </a:r>
            <a:r>
              <a:rPr lang="en-US" dirty="0" err="1"/>
              <a:t>api.bing.net</a:t>
            </a:r>
            <a:r>
              <a:rPr lang="en-US" dirty="0"/>
              <a:t>/</a:t>
            </a:r>
            <a:r>
              <a:rPr lang="en-US" dirty="0" err="1"/>
              <a:t>json.aspx?AppId</a:t>
            </a:r>
            <a:r>
              <a:rPr lang="en-US" dirty="0"/>
              <a:t>= YOUR_APPID &amp;Version=2.2&amp;Market=</a:t>
            </a:r>
            <a:r>
              <a:rPr lang="en-US" dirty="0" err="1"/>
              <a:t>en-US&amp;Query</a:t>
            </a:r>
            <a:r>
              <a:rPr lang="en-US" dirty="0"/>
              <a:t>=</a:t>
            </a:r>
            <a:r>
              <a:rPr lang="en-US" dirty="0" err="1"/>
              <a:t>testign&amp;Sources</a:t>
            </a:r>
            <a:r>
              <a:rPr lang="en-US" dirty="0"/>
              <a:t>=</a:t>
            </a:r>
            <a:r>
              <a:rPr lang="en-US" dirty="0" err="1"/>
              <a:t>web+spell&amp;Web.Count</a:t>
            </a:r>
            <a:r>
              <a:rPr lang="en-US" dirty="0"/>
              <a:t>= </a:t>
            </a:r>
            <a:r>
              <a:rPr lang="en-US" dirty="0" smtClean="0"/>
              <a:t>1</a:t>
            </a:r>
            <a:endParaRPr lang="en-US" dirty="0"/>
          </a:p>
          <a:p>
            <a:pPr>
              <a:buFont typeface="Wingdings" charset="2"/>
              <a:buChar char="§"/>
            </a:pPr>
            <a:r>
              <a:rPr lang="en-US" dirty="0" smtClean="0"/>
              <a:t>JSON: </a:t>
            </a:r>
          </a:p>
          <a:p>
            <a:pPr lvl="1">
              <a:buFont typeface="Wingdings" charset="2"/>
              <a:buChar char="§"/>
            </a:pPr>
            <a:r>
              <a:rPr lang="en-US" dirty="0" smtClean="0"/>
              <a:t>http</a:t>
            </a:r>
            <a:r>
              <a:rPr lang="en-US" dirty="0"/>
              <a:t>://</a:t>
            </a:r>
            <a:r>
              <a:rPr lang="en-US" dirty="0" err="1"/>
              <a:t>api.bing.net</a:t>
            </a:r>
            <a:r>
              <a:rPr lang="en-US" dirty="0"/>
              <a:t>/</a:t>
            </a:r>
            <a:r>
              <a:rPr lang="en-US" dirty="0" err="1"/>
              <a:t>json.aspx?AppId</a:t>
            </a:r>
            <a:r>
              <a:rPr lang="en-US" dirty="0"/>
              <a:t>= YOUR_APPID &amp;Version=2.2&amp;Market=</a:t>
            </a:r>
            <a:r>
              <a:rPr lang="en-US" dirty="0" err="1"/>
              <a:t>en-US&amp;Query</a:t>
            </a:r>
            <a:r>
              <a:rPr lang="en-US" dirty="0"/>
              <a:t>=</a:t>
            </a:r>
            <a:r>
              <a:rPr lang="en-US" dirty="0" err="1"/>
              <a:t>testign&amp;Sources</a:t>
            </a:r>
            <a:r>
              <a:rPr lang="en-US" dirty="0"/>
              <a:t>=</a:t>
            </a:r>
            <a:r>
              <a:rPr lang="en-US" dirty="0" err="1"/>
              <a:t>web+spell&amp;Web.Count</a:t>
            </a:r>
            <a:r>
              <a:rPr lang="en-US" dirty="0"/>
              <a:t>=1&amp;JsonType=raw</a:t>
            </a:r>
            <a:endParaRPr lang="en-US" dirty="0" smtClean="0"/>
          </a:p>
        </p:txBody>
      </p:sp>
    </p:spTree>
    <p:extLst>
      <p:ext uri="{BB962C8B-B14F-4D97-AF65-F5344CB8AC3E}">
        <p14:creationId xmlns:p14="http://schemas.microsoft.com/office/powerpoint/2010/main" val="3200278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Form Data</a:t>
            </a:r>
          </a:p>
        </p:txBody>
      </p:sp>
      <p:grpSp>
        <p:nvGrpSpPr>
          <p:cNvPr id="4" name="Group 3"/>
          <p:cNvGrpSpPr/>
          <p:nvPr/>
        </p:nvGrpSpPr>
        <p:grpSpPr>
          <a:xfrm>
            <a:off x="0" y="1978457"/>
            <a:ext cx="12192000" cy="1032301"/>
            <a:chOff x="0" y="1886799"/>
            <a:chExt cx="12192000" cy="1032301"/>
          </a:xfrm>
        </p:grpSpPr>
        <p:sp>
          <p:nvSpPr>
            <p:cNvPr id="5" name="Rectangle 4"/>
            <p:cNvSpPr/>
            <p:nvPr/>
          </p:nvSpPr>
          <p:spPr bwMode="auto">
            <a:xfrm>
              <a:off x="0" y="1886799"/>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61553" y="1925896"/>
              <a:ext cx="10267510" cy="954107"/>
            </a:xfrm>
            <a:prstGeom prst="rect">
              <a:avLst/>
            </a:prstGeom>
            <a:noFill/>
          </p:spPr>
          <p:txBody>
            <a:bodyPr wrap="square" rtlCol="0">
              <a:spAutoFit/>
            </a:bodyPr>
            <a:lstStyle/>
            <a:p>
              <a:r>
                <a:rPr lang="en-US" sz="2800" dirty="0">
                  <a:solidFill>
                    <a:srgbClr val="FFFFFF"/>
                  </a:solidFill>
                </a:rPr>
                <a:t>Form data is then accessible via the request's body object (</a:t>
              </a:r>
              <a:r>
                <a:rPr lang="en-US" sz="2800" dirty="0" err="1">
                  <a:solidFill>
                    <a:srgbClr val="FFFFFF"/>
                  </a:solidFill>
                </a:rPr>
                <a:t>ulrencoded</a:t>
              </a:r>
              <a:r>
                <a:rPr lang="en-US" sz="2800" dirty="0">
                  <a:solidFill>
                    <a:srgbClr val="FFFFFF"/>
                  </a:solidFill>
                </a:rPr>
                <a:t>)</a:t>
              </a:r>
              <a:endParaRPr lang="en-US" sz="2800" dirty="0">
                <a:solidFill>
                  <a:srgbClr val="FFFFFF"/>
                </a:solidFill>
                <a:latin typeface="Segoe UI"/>
              </a:endParaRPr>
            </a:p>
          </p:txBody>
        </p:sp>
      </p:grpSp>
      <p:sp>
        <p:nvSpPr>
          <p:cNvPr id="9" name="Content Placeholder 5"/>
          <p:cNvSpPr>
            <a:spLocks noGrp="1"/>
          </p:cNvSpPr>
          <p:nvPr/>
        </p:nvSpPr>
        <p:spPr>
          <a:xfrm>
            <a:off x="833414" y="3122234"/>
            <a:ext cx="10305241" cy="328099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a:solidFill>
                  <a:prstClr val="black"/>
                </a:solidFill>
              </a:rPr>
              <a:t>// POST name=</a:t>
            </a:r>
            <a:r>
              <a:rPr lang="en-US" sz="2000" dirty="0" err="1">
                <a:solidFill>
                  <a:prstClr val="black"/>
                </a:solidFill>
              </a:rPr>
              <a:t>Bruce+Wayne&amp;age</a:t>
            </a:r>
            <a:r>
              <a:rPr lang="en-US" sz="2000" dirty="0">
                <a:solidFill>
                  <a:prstClr val="black"/>
                </a:solidFill>
              </a:rPr>
              <a:t>=40&amp;occupation=</a:t>
            </a:r>
            <a:r>
              <a:rPr lang="en-US" sz="2000" dirty="0" err="1">
                <a:solidFill>
                  <a:prstClr val="black"/>
                </a:solidFill>
              </a:rPr>
              <a:t>Your+Average+Businessman</a:t>
            </a:r>
            <a:endParaRPr lang="en-US" sz="2000" dirty="0">
              <a:solidFill>
                <a:prstClr val="black"/>
              </a:solidFill>
            </a:endParaRPr>
          </a:p>
          <a:p>
            <a:pPr>
              <a:lnSpc>
                <a:spcPct val="100000"/>
              </a:lnSpc>
              <a:spcBef>
                <a:spcPts val="0"/>
              </a:spcBef>
              <a:spcAft>
                <a:spcPts val="1200"/>
              </a:spcAft>
            </a:pPr>
            <a:endParaRPr lang="en-US" sz="2000" dirty="0">
              <a:solidFill>
                <a:prstClr val="black"/>
              </a:solidFill>
            </a:endParaRPr>
          </a:p>
          <a:p>
            <a:pPr>
              <a:lnSpc>
                <a:spcPct val="100000"/>
              </a:lnSpc>
              <a:spcBef>
                <a:spcPts val="0"/>
              </a:spcBef>
              <a:spcAft>
                <a:spcPts val="1200"/>
              </a:spcAft>
            </a:pPr>
            <a:r>
              <a:rPr lang="en-US" sz="2000" dirty="0" err="1">
                <a:solidFill>
                  <a:prstClr val="black"/>
                </a:solidFill>
              </a:rPr>
              <a:t>req.body.name</a:t>
            </a:r>
            <a:r>
              <a:rPr lang="en-US" sz="2000" dirty="0">
                <a:solidFill>
                  <a:prstClr val="black"/>
                </a:solidFill>
              </a:rPr>
              <a:t>;</a:t>
            </a:r>
          </a:p>
          <a:p>
            <a:pPr>
              <a:lnSpc>
                <a:spcPct val="100000"/>
              </a:lnSpc>
              <a:spcBef>
                <a:spcPts val="0"/>
              </a:spcBef>
              <a:spcAft>
                <a:spcPts val="1200"/>
              </a:spcAft>
            </a:pPr>
            <a:r>
              <a:rPr lang="en-US" sz="2000" dirty="0" err="1">
                <a:solidFill>
                  <a:prstClr val="black"/>
                </a:solidFill>
              </a:rPr>
              <a:t>req.body.age</a:t>
            </a:r>
            <a:r>
              <a:rPr lang="en-US" sz="2000" dirty="0">
                <a:solidFill>
                  <a:prstClr val="black"/>
                </a:solidFill>
              </a:rPr>
              <a:t>;</a:t>
            </a:r>
          </a:p>
          <a:p>
            <a:pPr>
              <a:lnSpc>
                <a:spcPct val="100000"/>
              </a:lnSpc>
              <a:spcBef>
                <a:spcPts val="0"/>
              </a:spcBef>
              <a:spcAft>
                <a:spcPts val="1200"/>
              </a:spcAft>
            </a:pPr>
            <a:r>
              <a:rPr lang="en-US" sz="2000" dirty="0" err="1">
                <a:solidFill>
                  <a:prstClr val="black"/>
                </a:solidFill>
              </a:rPr>
              <a:t>req.body.occupation</a:t>
            </a:r>
            <a:r>
              <a:rPr lang="en-US" sz="2000" dirty="0">
                <a:solidFill>
                  <a:prstClr val="black"/>
                </a:solidFill>
              </a:rPr>
              <a:t>;</a:t>
            </a:r>
          </a:p>
        </p:txBody>
      </p:sp>
    </p:spTree>
    <p:extLst>
      <p:ext uri="{BB962C8B-B14F-4D97-AF65-F5344CB8AC3E}">
        <p14:creationId xmlns:p14="http://schemas.microsoft.com/office/powerpoint/2010/main" val="3495772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Uploads</a:t>
            </a:r>
          </a:p>
        </p:txBody>
      </p:sp>
      <p:sp>
        <p:nvSpPr>
          <p:cNvPr id="3" name="Content Placeholder 2"/>
          <p:cNvSpPr>
            <a:spLocks noGrp="1"/>
          </p:cNvSpPr>
          <p:nvPr>
            <p:ph idx="1"/>
          </p:nvPr>
        </p:nvSpPr>
        <p:spPr>
          <a:xfrm>
            <a:off x="838200" y="3294221"/>
            <a:ext cx="10515600" cy="3267762"/>
          </a:xfrm>
        </p:spPr>
        <p:txBody>
          <a:bodyPr>
            <a:normAutofit/>
          </a:bodyPr>
          <a:lstStyle/>
          <a:p>
            <a:pPr marL="344488" indent="-344488">
              <a:buFont typeface="Wingdings" charset="2"/>
              <a:buChar char="§"/>
            </a:pPr>
            <a:r>
              <a:rPr lang="en-US" dirty="0">
                <a:hlinkClick r:id="rId3"/>
              </a:rPr>
              <a:t>https://github.com/expressjs/multer</a:t>
            </a:r>
            <a:endParaRPr lang="en-US" dirty="0"/>
          </a:p>
          <a:p>
            <a:pPr marL="344488" indent="-344488">
              <a:buFont typeface="Wingdings" charset="2"/>
              <a:buChar char="§"/>
            </a:pPr>
            <a:r>
              <a:rPr lang="en-US" dirty="0">
                <a:hlinkClick r:id="rId4"/>
              </a:rPr>
              <a:t>https://github.com/yahoo/express-busboy</a:t>
            </a:r>
            <a:endParaRPr lang="en-US" dirty="0"/>
          </a:p>
          <a:p>
            <a:pPr marL="344488" indent="-344488">
              <a:buFont typeface="Wingdings" charset="2"/>
              <a:buChar char="§"/>
            </a:pPr>
            <a:r>
              <a:rPr lang="en-US" dirty="0">
                <a:hlinkClick r:id="rId5"/>
              </a:rPr>
              <a:t>https://github.com/mscdex/connect-busboy</a:t>
            </a:r>
            <a:endParaRPr lang="en-US" dirty="0"/>
          </a:p>
          <a:p>
            <a:pPr marL="344488" indent="-344488">
              <a:buFont typeface="Wingdings" charset="2"/>
              <a:buChar char="§"/>
            </a:pPr>
            <a:r>
              <a:rPr lang="en-US" dirty="0">
                <a:hlinkClick r:id="rId6"/>
              </a:rPr>
              <a:t>https://github.com/andrewrk/node-multiparty</a:t>
            </a:r>
            <a:endParaRPr lang="en-US" dirty="0"/>
          </a:p>
        </p:txBody>
      </p:sp>
      <p:grpSp>
        <p:nvGrpSpPr>
          <p:cNvPr id="7" name="Group 6"/>
          <p:cNvGrpSpPr/>
          <p:nvPr/>
        </p:nvGrpSpPr>
        <p:grpSpPr>
          <a:xfrm>
            <a:off x="0" y="1978457"/>
            <a:ext cx="12192000" cy="1032301"/>
            <a:chOff x="0" y="1886799"/>
            <a:chExt cx="12192000" cy="1032301"/>
          </a:xfrm>
        </p:grpSpPr>
        <p:sp>
          <p:nvSpPr>
            <p:cNvPr id="8" name="Rectangle 7"/>
            <p:cNvSpPr/>
            <p:nvPr/>
          </p:nvSpPr>
          <p:spPr bwMode="auto">
            <a:xfrm>
              <a:off x="0" y="1886799"/>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9" name="TextBox 8"/>
            <p:cNvSpPr txBox="1"/>
            <p:nvPr/>
          </p:nvSpPr>
          <p:spPr>
            <a:xfrm>
              <a:off x="861553" y="1925896"/>
              <a:ext cx="10267510" cy="954107"/>
            </a:xfrm>
            <a:prstGeom prst="rect">
              <a:avLst/>
            </a:prstGeom>
            <a:noFill/>
          </p:spPr>
          <p:txBody>
            <a:bodyPr wrap="square" rtlCol="0">
              <a:spAutoFit/>
            </a:bodyPr>
            <a:lstStyle/>
            <a:p>
              <a:r>
                <a:rPr lang="en-US" sz="2800" dirty="0">
                  <a:solidFill>
                    <a:srgbClr val="FFFFFF"/>
                  </a:solidFill>
                </a:rPr>
                <a:t>File uploads from web forms (multipart/form-data) can be parsed with these libraries:</a:t>
              </a:r>
              <a:endParaRPr lang="en-US" sz="2800" dirty="0">
                <a:solidFill>
                  <a:srgbClr val="FFFFFF"/>
                </a:solidFill>
                <a:latin typeface="Segoe UI"/>
              </a:endParaRPr>
            </a:p>
          </p:txBody>
        </p:sp>
      </p:grpSp>
    </p:spTree>
    <p:extLst>
      <p:ext uri="{BB962C8B-B14F-4D97-AF65-F5344CB8AC3E}">
        <p14:creationId xmlns:p14="http://schemas.microsoft.com/office/powerpoint/2010/main" val="308501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REST Basics</a:t>
              </a:r>
            </a:p>
            <a:p>
              <a:pPr marL="3174" algn="l"/>
              <a:r>
                <a:rPr lang="en-US" altLang="ko-KR" i="0" dirty="0"/>
                <a:t>Parsing</a:t>
              </a:r>
            </a:p>
            <a:p>
              <a:pPr marL="3174" algn="l"/>
              <a:r>
                <a:rPr lang="en-US" altLang="ko-KR" i="0" dirty="0"/>
                <a:t>Requests</a:t>
              </a:r>
            </a:p>
            <a:p>
              <a:pPr marL="3174" algn="l"/>
              <a:r>
                <a:rPr lang="en-US" altLang="ko-KR" i="0" dirty="0"/>
                <a:t>Responses</a:t>
              </a:r>
            </a:p>
            <a:p>
              <a:pPr marL="3174" algn="l"/>
              <a:r>
                <a:rPr lang="en-US" altLang="ko-KR" i="0" dirty="0"/>
                <a:t>Status</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Parsing</a:t>
            </a:r>
          </a:p>
        </p:txBody>
      </p:sp>
      <p:sp>
        <p:nvSpPr>
          <p:cNvPr id="4" name="Content Placeholder 3"/>
          <p:cNvSpPr>
            <a:spLocks noGrp="1"/>
          </p:cNvSpPr>
          <p:nvPr>
            <p:ph sz="half" idx="1"/>
          </p:nvPr>
        </p:nvSpPr>
        <p:spPr>
          <a:xfrm>
            <a:off x="442823" y="1167442"/>
            <a:ext cx="4019909" cy="5492149"/>
          </a:xfrm>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Parse various different custom JSON types as JSON</a:t>
            </a:r>
          </a:p>
          <a:p>
            <a:pPr>
              <a:buFont typeface="Wingdings" charset="2"/>
              <a:buChar char="§"/>
            </a:pPr>
            <a:endParaRPr lang="en-US" dirty="0"/>
          </a:p>
          <a:p>
            <a:pPr>
              <a:buFont typeface="Wingdings" charset="2"/>
              <a:buChar char="§"/>
            </a:pPr>
            <a:r>
              <a:rPr lang="en-US" dirty="0"/>
              <a:t>Parse some custom thing into a buffer</a:t>
            </a:r>
          </a:p>
          <a:p>
            <a:pPr marL="0" indent="0">
              <a:buNone/>
            </a:pPr>
            <a:endParaRPr lang="en-US" dirty="0"/>
          </a:p>
          <a:p>
            <a:pPr>
              <a:buFont typeface="Wingdings" charset="2"/>
              <a:buChar char="§"/>
            </a:pPr>
            <a:r>
              <a:rPr lang="en-US" dirty="0"/>
              <a:t>Parse an HTML body into a string</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1200"/>
              </a:spcAft>
            </a:pPr>
            <a:r>
              <a:rPr lang="en-US" sz="2000" dirty="0" err="1"/>
              <a:t>app.use</a:t>
            </a:r>
            <a:r>
              <a:rPr lang="en-US" sz="2000" dirty="0"/>
              <a:t>(</a:t>
            </a:r>
            <a:r>
              <a:rPr lang="en-US" sz="2000" dirty="0" err="1"/>
              <a:t>bodyParser.json</a:t>
            </a:r>
            <a:r>
              <a:rPr lang="en-US" sz="2000" dirty="0"/>
              <a:t>({ type: 'application/*+</a:t>
            </a:r>
            <a:r>
              <a:rPr lang="en-US" sz="2000" dirty="0" err="1"/>
              <a:t>json</a:t>
            </a:r>
            <a:r>
              <a:rPr lang="en-US" sz="2000" dirty="0"/>
              <a:t>' }))</a:t>
            </a:r>
          </a:p>
          <a:p>
            <a:pPr>
              <a:lnSpc>
                <a:spcPct val="100000"/>
              </a:lnSpc>
              <a:spcBef>
                <a:spcPts val="600"/>
              </a:spcBef>
              <a:spcAft>
                <a:spcPts val="1200"/>
              </a:spcAft>
            </a:pPr>
            <a:endParaRPr lang="en-US" sz="2000" dirty="0"/>
          </a:p>
          <a:p>
            <a:pPr>
              <a:lnSpc>
                <a:spcPct val="100000"/>
              </a:lnSpc>
              <a:spcBef>
                <a:spcPts val="600"/>
              </a:spcBef>
              <a:spcAft>
                <a:spcPts val="1200"/>
              </a:spcAft>
            </a:pPr>
            <a:r>
              <a:rPr lang="en-US" sz="2000" dirty="0" err="1"/>
              <a:t>app.use</a:t>
            </a:r>
            <a:r>
              <a:rPr lang="en-US" sz="2000" dirty="0"/>
              <a:t>(bodyParser.raw({ type: 'application/</a:t>
            </a:r>
            <a:r>
              <a:rPr lang="en-US" sz="2000" dirty="0" err="1"/>
              <a:t>vnd.custom</a:t>
            </a:r>
            <a:r>
              <a:rPr lang="en-US" sz="2000" dirty="0"/>
              <a:t>-type' }))</a:t>
            </a:r>
          </a:p>
          <a:p>
            <a:pPr>
              <a:lnSpc>
                <a:spcPct val="100000"/>
              </a:lnSpc>
              <a:spcBef>
                <a:spcPts val="600"/>
              </a:spcBef>
              <a:spcAft>
                <a:spcPts val="1200"/>
              </a:spcAft>
            </a:pPr>
            <a:endParaRPr lang="en-US" sz="2000" dirty="0"/>
          </a:p>
          <a:p>
            <a:pPr>
              <a:lnSpc>
                <a:spcPct val="100000"/>
              </a:lnSpc>
              <a:spcBef>
                <a:spcPts val="600"/>
              </a:spcBef>
              <a:spcAft>
                <a:spcPts val="1200"/>
              </a:spcAft>
            </a:pPr>
            <a:r>
              <a:rPr lang="en-US" sz="2000" dirty="0" err="1"/>
              <a:t>app.use</a:t>
            </a:r>
            <a:r>
              <a:rPr lang="en-US" sz="2000" dirty="0"/>
              <a:t>(</a:t>
            </a:r>
            <a:r>
              <a:rPr lang="en-US" sz="2000" dirty="0" err="1"/>
              <a:t>bodyParser.text</a:t>
            </a:r>
            <a:r>
              <a:rPr lang="en-US" sz="2000" dirty="0"/>
              <a:t>({ type: 'text/html' })</a:t>
            </a:r>
          </a:p>
        </p:txBody>
      </p:sp>
    </p:spTree>
    <p:extLst>
      <p:ext uri="{BB962C8B-B14F-4D97-AF65-F5344CB8AC3E}">
        <p14:creationId xmlns:p14="http://schemas.microsoft.com/office/powerpoint/2010/main" val="298197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Verbs and Routes</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app.get</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app.post</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app.put</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app.delete</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app.all</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app.param</a:t>
            </a:r>
            <a:r>
              <a:rPr lang="en-US" sz="2000" dirty="0"/>
              <a:t>([name,] callback):</a:t>
            </a:r>
          </a:p>
          <a:p>
            <a:r>
              <a:rPr lang="en-US" sz="2000" dirty="0" err="1"/>
              <a:t>app.use</a:t>
            </a:r>
            <a:r>
              <a:rPr lang="en-US" sz="2000" dirty="0"/>
              <a:t>([</a:t>
            </a:r>
            <a:r>
              <a:rPr lang="en-US" sz="2000" dirty="0" err="1"/>
              <a:t>urlPattern</a:t>
            </a:r>
            <a:r>
              <a:rPr lang="en-US" sz="2000" dirty="0"/>
              <a:t>,] </a:t>
            </a:r>
            <a:r>
              <a:rPr lang="en-US" sz="2000" dirty="0" err="1"/>
              <a:t>requestHandler</a:t>
            </a:r>
            <a:r>
              <a:rPr lang="en-US" sz="2000" dirty="0"/>
              <a:t>[, requestHandler2, ...])</a:t>
            </a:r>
          </a:p>
        </p:txBody>
      </p:sp>
    </p:spTree>
    <p:extLst>
      <p:ext uri="{BB962C8B-B14F-4D97-AF65-F5344CB8AC3E}">
        <p14:creationId xmlns:p14="http://schemas.microsoft.com/office/powerpoint/2010/main" val="1280101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a:t>
            </a:r>
          </a:p>
        </p:txBody>
      </p:sp>
      <p:graphicFrame>
        <p:nvGraphicFramePr>
          <p:cNvPr id="4" name="Table 3"/>
          <p:cNvGraphicFramePr>
            <a:graphicFrameLocks noGrp="1"/>
          </p:cNvGraphicFramePr>
          <p:nvPr>
            <p:extLst>
              <p:ext uri="{D42A27DB-BD31-4B8C-83A1-F6EECF244321}">
                <p14:modId xmlns:p14="http://schemas.microsoft.com/office/powerpoint/2010/main" val="3096086904"/>
              </p:ext>
            </p:extLst>
          </p:nvPr>
        </p:nvGraphicFramePr>
        <p:xfrm>
          <a:off x="1487588" y="1746335"/>
          <a:ext cx="9216824" cy="4339378"/>
        </p:xfrm>
        <a:graphic>
          <a:graphicData uri="http://schemas.openxmlformats.org/drawingml/2006/table">
            <a:tbl>
              <a:tblPr firstRow="1">
                <a:tableStyleId>{21E4AEA4-8DFA-4A89-87EB-49C32662AFE0}</a:tableStyleId>
              </a:tblPr>
              <a:tblGrid>
                <a:gridCol w="3480442">
                  <a:extLst>
                    <a:ext uri="{9D8B030D-6E8A-4147-A177-3AD203B41FA5}">
                      <a16:colId xmlns="" xmlns:a16="http://schemas.microsoft.com/office/drawing/2014/main" val="48614039"/>
                    </a:ext>
                  </a:extLst>
                </a:gridCol>
                <a:gridCol w="5736382">
                  <a:extLst>
                    <a:ext uri="{9D8B030D-6E8A-4147-A177-3AD203B41FA5}">
                      <a16:colId xmlns="" xmlns:a16="http://schemas.microsoft.com/office/drawing/2014/main" val="20001"/>
                    </a:ext>
                  </a:extLst>
                </a:gridCol>
              </a:tblGrid>
              <a:tr h="474475">
                <a:tc>
                  <a:txBody>
                    <a:bodyPr/>
                    <a:lstStyle/>
                    <a:p>
                      <a:pPr algn="ctr"/>
                      <a:r>
                        <a:rPr lang="en-US" b="0"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552129">
                <a:tc>
                  <a:txBody>
                    <a:bodyPr/>
                    <a:lstStyle/>
                    <a:p>
                      <a:r>
                        <a:rPr lang="en-US" dirty="0" err="1"/>
                        <a:t>request.params</a:t>
                      </a:r>
                      <a:endParaRPr lang="en-US" dirty="0"/>
                    </a:p>
                  </a:txBody>
                  <a:tcPr>
                    <a:solidFill>
                      <a:schemeClr val="bg1">
                        <a:lumMod val="85000"/>
                      </a:schemeClr>
                    </a:solidFill>
                  </a:tcPr>
                </a:tc>
                <a:tc>
                  <a:txBody>
                    <a:bodyPr/>
                    <a:lstStyle/>
                    <a:p>
                      <a:pPr algn="l"/>
                      <a:r>
                        <a:rPr lang="en-US" dirty="0"/>
                        <a:t>parameters middleware</a:t>
                      </a:r>
                    </a:p>
                  </a:txBody>
                  <a:tcPr>
                    <a:solidFill>
                      <a:schemeClr val="bg1">
                        <a:lumMod val="85000"/>
                      </a:schemeClr>
                    </a:solidFill>
                  </a:tcPr>
                </a:tc>
                <a:extLst>
                  <a:ext uri="{0D108BD9-81ED-4DB2-BD59-A6C34878D82A}">
                    <a16:rowId xmlns="" xmlns:a16="http://schemas.microsoft.com/office/drawing/2014/main" val="2034482246"/>
                  </a:ext>
                </a:extLst>
              </a:tr>
              <a:tr h="552129">
                <a:tc>
                  <a:txBody>
                    <a:bodyPr/>
                    <a:lstStyle/>
                    <a:p>
                      <a:r>
                        <a:rPr lang="en-US" dirty="0" err="1"/>
                        <a:t>request.param</a:t>
                      </a:r>
                      <a:endParaRPr lang="en-US" dirty="0"/>
                    </a:p>
                  </a:txBody>
                  <a:tcPr>
                    <a:solidFill>
                      <a:schemeClr val="bg1">
                        <a:lumMod val="85000"/>
                      </a:schemeClr>
                    </a:solidFill>
                  </a:tcPr>
                </a:tc>
                <a:tc>
                  <a:txBody>
                    <a:bodyPr/>
                    <a:lstStyle/>
                    <a:p>
                      <a:pPr algn="l"/>
                      <a:r>
                        <a:rPr lang="en-US" dirty="0"/>
                        <a:t>extract one</a:t>
                      </a:r>
                      <a:r>
                        <a:rPr lang="en-US" baseline="0" dirty="0"/>
                        <a:t> parameter</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552129">
                <a:tc>
                  <a:txBody>
                    <a:bodyPr/>
                    <a:lstStyle/>
                    <a:p>
                      <a:r>
                        <a:rPr lang="en-US" dirty="0" err="1"/>
                        <a:t>request.query</a:t>
                      </a:r>
                      <a:endParaRPr lang="en-US" dirty="0"/>
                    </a:p>
                  </a:txBody>
                  <a:tcPr>
                    <a:solidFill>
                      <a:schemeClr val="bg1">
                        <a:lumMod val="85000"/>
                      </a:schemeClr>
                    </a:solidFill>
                  </a:tcPr>
                </a:tc>
                <a:tc>
                  <a:txBody>
                    <a:bodyPr/>
                    <a:lstStyle/>
                    <a:p>
                      <a:pPr algn="l"/>
                      <a:r>
                        <a:rPr lang="en-US" dirty="0"/>
                        <a:t>extract</a:t>
                      </a:r>
                      <a:r>
                        <a:rPr lang="en-US" baseline="0" dirty="0"/>
                        <a:t> query string parameter</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552129">
                <a:tc>
                  <a:txBody>
                    <a:bodyPr/>
                    <a:lstStyle/>
                    <a:p>
                      <a:r>
                        <a:rPr lang="en-US" dirty="0" err="1"/>
                        <a:t>request.route</a:t>
                      </a:r>
                      <a:endParaRPr lang="en-US" dirty="0"/>
                    </a:p>
                  </a:txBody>
                  <a:tcPr>
                    <a:solidFill>
                      <a:schemeClr val="bg1">
                        <a:lumMod val="85000"/>
                      </a:schemeClr>
                    </a:solidFill>
                  </a:tcPr>
                </a:tc>
                <a:tc>
                  <a:txBody>
                    <a:bodyPr/>
                    <a:lstStyle/>
                    <a:p>
                      <a:pPr algn="l"/>
                      <a:r>
                        <a:rPr lang="en-US" dirty="0"/>
                        <a:t>return route</a:t>
                      </a:r>
                      <a:r>
                        <a:rPr lang="en-US" baseline="0" dirty="0"/>
                        <a:t> string</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552129">
                <a:tc>
                  <a:txBody>
                    <a:bodyPr/>
                    <a:lstStyle/>
                    <a:p>
                      <a:r>
                        <a:rPr lang="en-US" dirty="0" err="1"/>
                        <a:t>request.cookies</a:t>
                      </a:r>
                      <a:endParaRPr lang="en-US" dirty="0"/>
                    </a:p>
                  </a:txBody>
                  <a:tcPr>
                    <a:solidFill>
                      <a:schemeClr val="bg1">
                        <a:lumMod val="85000"/>
                      </a:schemeClr>
                    </a:solidFill>
                  </a:tcPr>
                </a:tc>
                <a:tc>
                  <a:txBody>
                    <a:bodyPr/>
                    <a:lstStyle/>
                    <a:p>
                      <a:pPr algn="l"/>
                      <a:r>
                        <a:rPr lang="en-US" dirty="0"/>
                        <a:t>cookies, requires </a:t>
                      </a:r>
                      <a:r>
                        <a:rPr lang="en-US" dirty="0" err="1"/>
                        <a:t>cookie</a:t>
                      </a:r>
                      <a:r>
                        <a:rPr lang="en-US" baseline="0" dirty="0" err="1"/>
                        <a:t>Parser</a:t>
                      </a:r>
                      <a:endParaRPr lang="en-US" dirty="0"/>
                    </a:p>
                  </a:txBody>
                  <a:tcPr>
                    <a:solidFill>
                      <a:schemeClr val="bg1">
                        <a:lumMod val="85000"/>
                      </a:schemeClr>
                    </a:solidFill>
                  </a:tcPr>
                </a:tc>
                <a:extLst>
                  <a:ext uri="{0D108BD9-81ED-4DB2-BD59-A6C34878D82A}">
                    <a16:rowId xmlns="" xmlns:a16="http://schemas.microsoft.com/office/drawing/2014/main" val="10005"/>
                  </a:ext>
                </a:extLst>
              </a:tr>
              <a:tr h="552129">
                <a:tc>
                  <a:txBody>
                    <a:bodyPr/>
                    <a:lstStyle/>
                    <a:p>
                      <a:r>
                        <a:rPr lang="en-US" dirty="0" err="1"/>
                        <a:t>request.signedCookies</a:t>
                      </a:r>
                      <a:endParaRPr lang="en-US" dirty="0"/>
                    </a:p>
                  </a:txBody>
                  <a:tcPr>
                    <a:solidFill>
                      <a:schemeClr val="bg1">
                        <a:lumMod val="85000"/>
                      </a:schemeClr>
                    </a:solidFill>
                  </a:tcPr>
                </a:tc>
                <a:tc>
                  <a:txBody>
                    <a:bodyPr/>
                    <a:lstStyle/>
                    <a:p>
                      <a:pPr algn="l"/>
                      <a:r>
                        <a:rPr lang="en-US" dirty="0"/>
                        <a:t>signed cookies</a:t>
                      </a:r>
                      <a:r>
                        <a:rPr lang="en-US" baseline="0" dirty="0"/>
                        <a:t>, requires </a:t>
                      </a:r>
                      <a:r>
                        <a:rPr lang="en-US" baseline="0" dirty="0" err="1"/>
                        <a:t>cookieParser</a:t>
                      </a:r>
                      <a:endParaRPr lang="en-US" dirty="0"/>
                    </a:p>
                  </a:txBody>
                  <a:tcPr>
                    <a:solidFill>
                      <a:schemeClr val="bg1">
                        <a:lumMod val="85000"/>
                      </a:schemeClr>
                    </a:solidFill>
                  </a:tcPr>
                </a:tc>
                <a:extLst>
                  <a:ext uri="{0D108BD9-81ED-4DB2-BD59-A6C34878D82A}">
                    <a16:rowId xmlns="" xmlns:a16="http://schemas.microsoft.com/office/drawing/2014/main" val="10006"/>
                  </a:ext>
                </a:extLst>
              </a:tr>
              <a:tr h="552129">
                <a:tc>
                  <a:txBody>
                    <a:bodyPr/>
                    <a:lstStyle/>
                    <a:p>
                      <a:r>
                        <a:rPr lang="en-US" dirty="0" err="1"/>
                        <a:t>request.body</a:t>
                      </a:r>
                      <a:endParaRPr lang="en-US" dirty="0"/>
                    </a:p>
                  </a:txBody>
                  <a:tcPr>
                    <a:solidFill>
                      <a:schemeClr val="bg1">
                        <a:lumMod val="85000"/>
                      </a:schemeClr>
                    </a:solidFill>
                  </a:tcPr>
                </a:tc>
                <a:tc>
                  <a:txBody>
                    <a:bodyPr/>
                    <a:lstStyle/>
                    <a:p>
                      <a:pPr algn="l"/>
                      <a:r>
                        <a:rPr lang="en-US" dirty="0"/>
                        <a:t>payload,</a:t>
                      </a:r>
                      <a:r>
                        <a:rPr lang="en-US" baseline="0" dirty="0"/>
                        <a:t> requires body-parser</a:t>
                      </a:r>
                      <a:endParaRPr lang="en-US" dirty="0"/>
                    </a:p>
                  </a:txBody>
                  <a:tcPr>
                    <a:solidFill>
                      <a:schemeClr val="bg1">
                        <a:lumMod val="85000"/>
                      </a:schemeClr>
                    </a:solid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813717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Header Shortcuts</a:t>
            </a:r>
          </a:p>
        </p:txBody>
      </p:sp>
      <p:graphicFrame>
        <p:nvGraphicFramePr>
          <p:cNvPr id="4" name="Table 3"/>
          <p:cNvGraphicFramePr>
            <a:graphicFrameLocks noGrp="1"/>
          </p:cNvGraphicFramePr>
          <p:nvPr>
            <p:extLst>
              <p:ext uri="{D42A27DB-BD31-4B8C-83A1-F6EECF244321}">
                <p14:modId xmlns:p14="http://schemas.microsoft.com/office/powerpoint/2010/main" val="144455316"/>
              </p:ext>
            </p:extLst>
          </p:nvPr>
        </p:nvGraphicFramePr>
        <p:xfrm>
          <a:off x="1487588" y="1547888"/>
          <a:ext cx="9216824" cy="4969623"/>
        </p:xfrm>
        <a:graphic>
          <a:graphicData uri="http://schemas.openxmlformats.org/drawingml/2006/table">
            <a:tbl>
              <a:tblPr firstRow="1">
                <a:tableStyleId>{21E4AEA4-8DFA-4A89-87EB-49C32662AFE0}</a:tableStyleId>
              </a:tblPr>
              <a:tblGrid>
                <a:gridCol w="4042054">
                  <a:extLst>
                    <a:ext uri="{9D8B030D-6E8A-4147-A177-3AD203B41FA5}">
                      <a16:colId xmlns="" xmlns:a16="http://schemas.microsoft.com/office/drawing/2014/main" val="48614039"/>
                    </a:ext>
                  </a:extLst>
                </a:gridCol>
                <a:gridCol w="5174770">
                  <a:extLst>
                    <a:ext uri="{9D8B030D-6E8A-4147-A177-3AD203B41FA5}">
                      <a16:colId xmlns="" xmlns:a16="http://schemas.microsoft.com/office/drawing/2014/main" val="20001"/>
                    </a:ext>
                  </a:extLst>
                </a:gridCol>
              </a:tblGrid>
              <a:tr h="359669">
                <a:tc>
                  <a:txBody>
                    <a:bodyPr/>
                    <a:lstStyle/>
                    <a:p>
                      <a:pPr algn="ctr"/>
                      <a:r>
                        <a:rPr lang="en-US" b="0"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418533">
                <a:tc>
                  <a:txBody>
                    <a:bodyPr/>
                    <a:lstStyle/>
                    <a:p>
                      <a:r>
                        <a:rPr lang="en-US" dirty="0" err="1"/>
                        <a:t>request.get</a:t>
                      </a:r>
                      <a:r>
                        <a:rPr lang="en-US" dirty="0"/>
                        <a:t>(</a:t>
                      </a:r>
                      <a:r>
                        <a:rPr lang="en-US" dirty="0" err="1"/>
                        <a:t>headerKey</a:t>
                      </a:r>
                      <a:r>
                        <a:rPr lang="en-US" dirty="0"/>
                        <a:t>)</a:t>
                      </a:r>
                    </a:p>
                  </a:txBody>
                  <a:tcPr>
                    <a:solidFill>
                      <a:schemeClr val="bg1">
                        <a:lumMod val="85000"/>
                      </a:schemeClr>
                    </a:solidFill>
                  </a:tcPr>
                </a:tc>
                <a:tc>
                  <a:txBody>
                    <a:bodyPr/>
                    <a:lstStyle/>
                    <a:p>
                      <a:pPr algn="l"/>
                      <a:r>
                        <a:rPr lang="en-US" dirty="0"/>
                        <a:t>value for the header key</a:t>
                      </a:r>
                    </a:p>
                  </a:txBody>
                  <a:tcPr>
                    <a:solidFill>
                      <a:schemeClr val="bg1">
                        <a:lumMod val="85000"/>
                      </a:schemeClr>
                    </a:solidFill>
                  </a:tcPr>
                </a:tc>
                <a:extLst>
                  <a:ext uri="{0D108BD9-81ED-4DB2-BD59-A6C34878D82A}">
                    <a16:rowId xmlns="" xmlns:a16="http://schemas.microsoft.com/office/drawing/2014/main" val="2034482246"/>
                  </a:ext>
                </a:extLst>
              </a:tr>
              <a:tr h="418533">
                <a:tc>
                  <a:txBody>
                    <a:bodyPr/>
                    <a:lstStyle/>
                    <a:p>
                      <a:r>
                        <a:rPr lang="en-US" dirty="0" err="1"/>
                        <a:t>request.accepts</a:t>
                      </a:r>
                      <a:r>
                        <a:rPr lang="en-US" dirty="0"/>
                        <a:t>(type)</a:t>
                      </a:r>
                    </a:p>
                  </a:txBody>
                  <a:tcPr>
                    <a:solidFill>
                      <a:schemeClr val="bg1">
                        <a:lumMod val="85000"/>
                      </a:schemeClr>
                    </a:solidFill>
                  </a:tcPr>
                </a:tc>
                <a:tc>
                  <a:txBody>
                    <a:bodyPr/>
                    <a:lstStyle/>
                    <a:p>
                      <a:pPr algn="l"/>
                      <a:r>
                        <a:rPr lang="en-US" dirty="0"/>
                        <a:t>checks if the type</a:t>
                      </a:r>
                      <a:r>
                        <a:rPr lang="en-US" baseline="0" dirty="0"/>
                        <a:t> is accepted</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418533">
                <a:tc>
                  <a:txBody>
                    <a:bodyPr/>
                    <a:lstStyle/>
                    <a:p>
                      <a:r>
                        <a:rPr lang="en-US" dirty="0" err="1"/>
                        <a:t>request.acceptsLanguage</a:t>
                      </a:r>
                      <a:r>
                        <a:rPr lang="en-US" dirty="0"/>
                        <a:t>(language)</a:t>
                      </a:r>
                    </a:p>
                  </a:txBody>
                  <a:tcPr>
                    <a:solidFill>
                      <a:schemeClr val="bg1">
                        <a:lumMod val="85000"/>
                      </a:schemeClr>
                    </a:solidFill>
                  </a:tcPr>
                </a:tc>
                <a:tc>
                  <a:txBody>
                    <a:bodyPr/>
                    <a:lstStyle/>
                    <a:p>
                      <a:pPr algn="l"/>
                      <a:r>
                        <a:rPr lang="en-US" dirty="0"/>
                        <a:t>checks language</a:t>
                      </a:r>
                    </a:p>
                  </a:txBody>
                  <a:tcPr>
                    <a:solidFill>
                      <a:schemeClr val="bg1">
                        <a:lumMod val="85000"/>
                      </a:schemeClr>
                    </a:solidFill>
                  </a:tcPr>
                </a:tc>
                <a:extLst>
                  <a:ext uri="{0D108BD9-81ED-4DB2-BD59-A6C34878D82A}">
                    <a16:rowId xmlns="" xmlns:a16="http://schemas.microsoft.com/office/drawing/2014/main" val="4230228483"/>
                  </a:ext>
                </a:extLst>
              </a:tr>
              <a:tr h="418533">
                <a:tc>
                  <a:txBody>
                    <a:bodyPr/>
                    <a:lstStyle/>
                    <a:p>
                      <a:r>
                        <a:rPr lang="en-US" dirty="0" err="1"/>
                        <a:t>request.acceptsCharset</a:t>
                      </a:r>
                      <a:r>
                        <a:rPr lang="en-US" baseline="0" dirty="0"/>
                        <a:t>(charset)</a:t>
                      </a:r>
                      <a:endParaRPr lang="en-US" dirty="0"/>
                    </a:p>
                  </a:txBody>
                  <a:tcPr>
                    <a:solidFill>
                      <a:schemeClr val="bg1">
                        <a:lumMod val="85000"/>
                      </a:schemeClr>
                    </a:solidFill>
                  </a:tcPr>
                </a:tc>
                <a:tc>
                  <a:txBody>
                    <a:bodyPr/>
                    <a:lstStyle/>
                    <a:p>
                      <a:pPr algn="l"/>
                      <a:r>
                        <a:rPr lang="en-US" dirty="0"/>
                        <a:t>checks charset</a:t>
                      </a:r>
                    </a:p>
                  </a:txBody>
                  <a:tcPr>
                    <a:solidFill>
                      <a:schemeClr val="bg1">
                        <a:lumMod val="85000"/>
                      </a:schemeClr>
                    </a:solidFill>
                  </a:tcPr>
                </a:tc>
                <a:extLst>
                  <a:ext uri="{0D108BD9-81ED-4DB2-BD59-A6C34878D82A}">
                    <a16:rowId xmlns="" xmlns:a16="http://schemas.microsoft.com/office/drawing/2014/main" val="3329658239"/>
                  </a:ext>
                </a:extLst>
              </a:tr>
              <a:tr h="418533">
                <a:tc>
                  <a:txBody>
                    <a:bodyPr/>
                    <a:lstStyle/>
                    <a:p>
                      <a:r>
                        <a:rPr lang="en-US" dirty="0" err="1"/>
                        <a:t>request.is</a:t>
                      </a:r>
                      <a:r>
                        <a:rPr lang="en-US" dirty="0"/>
                        <a:t>(type)</a:t>
                      </a:r>
                    </a:p>
                  </a:txBody>
                  <a:tcPr>
                    <a:solidFill>
                      <a:schemeClr val="bg1">
                        <a:lumMod val="85000"/>
                      </a:schemeClr>
                    </a:solidFill>
                  </a:tcPr>
                </a:tc>
                <a:tc>
                  <a:txBody>
                    <a:bodyPr/>
                    <a:lstStyle/>
                    <a:p>
                      <a:pPr algn="l"/>
                      <a:r>
                        <a:rPr lang="en-US" dirty="0"/>
                        <a:t>checks the type</a:t>
                      </a:r>
                    </a:p>
                  </a:txBody>
                  <a:tcPr>
                    <a:solidFill>
                      <a:schemeClr val="bg1">
                        <a:lumMod val="85000"/>
                      </a:schemeClr>
                    </a:solidFill>
                  </a:tcPr>
                </a:tc>
                <a:extLst>
                  <a:ext uri="{0D108BD9-81ED-4DB2-BD59-A6C34878D82A}">
                    <a16:rowId xmlns="" xmlns:a16="http://schemas.microsoft.com/office/drawing/2014/main" val="10005"/>
                  </a:ext>
                </a:extLst>
              </a:tr>
              <a:tr h="418533">
                <a:tc>
                  <a:txBody>
                    <a:bodyPr/>
                    <a:lstStyle/>
                    <a:p>
                      <a:r>
                        <a:rPr lang="en-US" dirty="0" err="1"/>
                        <a:t>request.ip</a:t>
                      </a:r>
                      <a:endParaRPr lang="en-US" dirty="0"/>
                    </a:p>
                  </a:txBody>
                  <a:tcPr>
                    <a:solidFill>
                      <a:schemeClr val="bg1">
                        <a:lumMod val="85000"/>
                      </a:schemeClr>
                    </a:solidFill>
                  </a:tcPr>
                </a:tc>
                <a:tc>
                  <a:txBody>
                    <a:bodyPr/>
                    <a:lstStyle/>
                    <a:p>
                      <a:pPr algn="l"/>
                      <a:r>
                        <a:rPr lang="en-US" dirty="0"/>
                        <a:t>IP address</a:t>
                      </a:r>
                    </a:p>
                  </a:txBody>
                  <a:tcPr>
                    <a:solidFill>
                      <a:schemeClr val="bg1">
                        <a:lumMod val="85000"/>
                      </a:schemeClr>
                    </a:solidFill>
                  </a:tcPr>
                </a:tc>
                <a:extLst>
                  <a:ext uri="{0D108BD9-81ED-4DB2-BD59-A6C34878D82A}">
                    <a16:rowId xmlns="" xmlns:a16="http://schemas.microsoft.com/office/drawing/2014/main" val="10006"/>
                  </a:ext>
                </a:extLst>
              </a:tr>
              <a:tr h="418533">
                <a:tc>
                  <a:txBody>
                    <a:bodyPr/>
                    <a:lstStyle/>
                    <a:p>
                      <a:r>
                        <a:rPr lang="en-US" dirty="0" err="1"/>
                        <a:t>request.ips</a:t>
                      </a:r>
                      <a:endParaRPr lang="en-US" dirty="0"/>
                    </a:p>
                  </a:txBody>
                  <a:tcPr>
                    <a:solidFill>
                      <a:schemeClr val="bg1">
                        <a:lumMod val="85000"/>
                      </a:schemeClr>
                    </a:solidFill>
                  </a:tcPr>
                </a:tc>
                <a:tc>
                  <a:txBody>
                    <a:bodyPr/>
                    <a:lstStyle/>
                    <a:p>
                      <a:pPr algn="l"/>
                      <a:r>
                        <a:rPr lang="en-US" dirty="0"/>
                        <a:t>IP</a:t>
                      </a:r>
                      <a:r>
                        <a:rPr lang="en-US" baseline="0" dirty="0"/>
                        <a:t> addresses (with trust-proxy on)</a:t>
                      </a:r>
                      <a:endParaRPr lang="en-US" dirty="0"/>
                    </a:p>
                  </a:txBody>
                  <a:tcPr>
                    <a:solidFill>
                      <a:schemeClr val="bg1">
                        <a:lumMod val="85000"/>
                      </a:schemeClr>
                    </a:solidFill>
                  </a:tcPr>
                </a:tc>
                <a:extLst>
                  <a:ext uri="{0D108BD9-81ED-4DB2-BD59-A6C34878D82A}">
                    <a16:rowId xmlns="" xmlns:a16="http://schemas.microsoft.com/office/drawing/2014/main" val="10007"/>
                  </a:ext>
                </a:extLst>
              </a:tr>
              <a:tr h="418533">
                <a:tc>
                  <a:txBody>
                    <a:bodyPr/>
                    <a:lstStyle/>
                    <a:p>
                      <a:r>
                        <a:rPr lang="en-US" dirty="0" err="1"/>
                        <a:t>request.path</a:t>
                      </a:r>
                      <a:endParaRPr lang="en-US" dirty="0"/>
                    </a:p>
                  </a:txBody>
                  <a:tcPr>
                    <a:solidFill>
                      <a:schemeClr val="bg1">
                        <a:lumMod val="85000"/>
                      </a:schemeClr>
                    </a:solidFill>
                  </a:tcPr>
                </a:tc>
                <a:tc>
                  <a:txBody>
                    <a:bodyPr/>
                    <a:lstStyle/>
                    <a:p>
                      <a:pPr algn="l"/>
                      <a:r>
                        <a:rPr lang="en-US" dirty="0"/>
                        <a:t>URL path</a:t>
                      </a:r>
                    </a:p>
                  </a:txBody>
                  <a:tcPr>
                    <a:solidFill>
                      <a:schemeClr val="bg1">
                        <a:lumMod val="85000"/>
                      </a:schemeClr>
                    </a:solidFill>
                  </a:tcPr>
                </a:tc>
                <a:extLst>
                  <a:ext uri="{0D108BD9-81ED-4DB2-BD59-A6C34878D82A}">
                    <a16:rowId xmlns="" xmlns:a16="http://schemas.microsoft.com/office/drawing/2014/main" val="10008"/>
                  </a:ext>
                </a:extLst>
              </a:tr>
              <a:tr h="418533">
                <a:tc>
                  <a:txBody>
                    <a:bodyPr/>
                    <a:lstStyle/>
                    <a:p>
                      <a:r>
                        <a:rPr lang="en-US" dirty="0" err="1"/>
                        <a:t>request.host</a:t>
                      </a:r>
                      <a:endParaRPr lang="en-US" dirty="0"/>
                    </a:p>
                  </a:txBody>
                  <a:tcPr>
                    <a:solidFill>
                      <a:schemeClr val="bg1">
                        <a:lumMod val="85000"/>
                      </a:schemeClr>
                    </a:solidFill>
                  </a:tcPr>
                </a:tc>
                <a:tc>
                  <a:txBody>
                    <a:bodyPr/>
                    <a:lstStyle/>
                    <a:p>
                      <a:pPr algn="l"/>
                      <a:r>
                        <a:rPr lang="en-US" dirty="0"/>
                        <a:t>host</a:t>
                      </a:r>
                      <a:r>
                        <a:rPr lang="en-US" baseline="0" dirty="0"/>
                        <a:t> without port number</a:t>
                      </a:r>
                      <a:endParaRPr lang="en-US" dirty="0"/>
                    </a:p>
                  </a:txBody>
                  <a:tcPr>
                    <a:solidFill>
                      <a:schemeClr val="bg1">
                        <a:lumMod val="85000"/>
                      </a:schemeClr>
                    </a:solidFill>
                  </a:tcPr>
                </a:tc>
                <a:extLst>
                  <a:ext uri="{0D108BD9-81ED-4DB2-BD59-A6C34878D82A}">
                    <a16:rowId xmlns="" xmlns:a16="http://schemas.microsoft.com/office/drawing/2014/main" val="10009"/>
                  </a:ext>
                </a:extLst>
              </a:tr>
              <a:tr h="418533">
                <a:tc>
                  <a:txBody>
                    <a:bodyPr/>
                    <a:lstStyle/>
                    <a:p>
                      <a:r>
                        <a:rPr lang="en-US" dirty="0" err="1"/>
                        <a:t>request.fresh</a:t>
                      </a:r>
                      <a:endParaRPr lang="en-US" dirty="0"/>
                    </a:p>
                  </a:txBody>
                  <a:tcPr>
                    <a:solidFill>
                      <a:schemeClr val="bg1">
                        <a:lumMod val="85000"/>
                      </a:schemeClr>
                    </a:solidFill>
                  </a:tcPr>
                </a:tc>
                <a:tc>
                  <a:txBody>
                    <a:bodyPr/>
                    <a:lstStyle/>
                    <a:p>
                      <a:pPr algn="l"/>
                      <a:r>
                        <a:rPr lang="en-US" dirty="0"/>
                        <a:t>checks</a:t>
                      </a:r>
                      <a:r>
                        <a:rPr lang="en-US" baseline="0" dirty="0"/>
                        <a:t> freshness</a:t>
                      </a:r>
                      <a:endParaRPr lang="en-US" dirty="0"/>
                    </a:p>
                  </a:txBody>
                  <a:tcPr>
                    <a:solidFill>
                      <a:schemeClr val="bg1">
                        <a:lumMod val="85000"/>
                      </a:schemeClr>
                    </a:solidFill>
                  </a:tcPr>
                </a:tc>
                <a:extLst>
                  <a:ext uri="{0D108BD9-81ED-4DB2-BD59-A6C34878D82A}">
                    <a16:rowId xmlns="" xmlns:a16="http://schemas.microsoft.com/office/drawing/2014/main" val="10010"/>
                  </a:ext>
                </a:extLst>
              </a:tr>
              <a:tr h="418533">
                <a:tc>
                  <a:txBody>
                    <a:bodyPr/>
                    <a:lstStyle/>
                    <a:p>
                      <a:r>
                        <a:rPr lang="en-US" dirty="0" err="1"/>
                        <a:t>request.stale</a:t>
                      </a:r>
                      <a:endParaRPr lang="en-US" dirty="0"/>
                    </a:p>
                  </a:txBody>
                  <a:tcPr>
                    <a:solidFill>
                      <a:schemeClr val="bg1">
                        <a:lumMod val="85000"/>
                      </a:schemeClr>
                    </a:solidFill>
                  </a:tcPr>
                </a:tc>
                <a:tc>
                  <a:txBody>
                    <a:bodyPr/>
                    <a:lstStyle/>
                    <a:p>
                      <a:pPr algn="l"/>
                      <a:r>
                        <a:rPr lang="en-US" dirty="0"/>
                        <a:t>checks staleness</a:t>
                      </a:r>
                    </a:p>
                  </a:txBody>
                  <a:tcPr>
                    <a:solidFill>
                      <a:schemeClr val="bg1">
                        <a:lumMod val="85000"/>
                      </a:schemeClr>
                    </a:solid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898734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Header Shortcuts</a:t>
            </a:r>
          </a:p>
        </p:txBody>
      </p:sp>
      <p:graphicFrame>
        <p:nvGraphicFramePr>
          <p:cNvPr id="3" name="Table 2"/>
          <p:cNvGraphicFramePr>
            <a:graphicFrameLocks noGrp="1"/>
          </p:cNvGraphicFramePr>
          <p:nvPr>
            <p:extLst>
              <p:ext uri="{D42A27DB-BD31-4B8C-83A1-F6EECF244321}">
                <p14:modId xmlns:p14="http://schemas.microsoft.com/office/powerpoint/2010/main" val="2478949435"/>
              </p:ext>
            </p:extLst>
          </p:nvPr>
        </p:nvGraphicFramePr>
        <p:xfrm>
          <a:off x="1487588" y="1547888"/>
          <a:ext cx="9216824" cy="3744036"/>
        </p:xfrm>
        <a:graphic>
          <a:graphicData uri="http://schemas.openxmlformats.org/drawingml/2006/table">
            <a:tbl>
              <a:tblPr firstRow="1">
                <a:tableStyleId>{21E4AEA4-8DFA-4A89-87EB-49C32662AFE0}</a:tableStyleId>
              </a:tblPr>
              <a:tblGrid>
                <a:gridCol w="4042054">
                  <a:extLst>
                    <a:ext uri="{9D8B030D-6E8A-4147-A177-3AD203B41FA5}">
                      <a16:colId xmlns="" xmlns:a16="http://schemas.microsoft.com/office/drawing/2014/main" val="48614039"/>
                    </a:ext>
                  </a:extLst>
                </a:gridCol>
                <a:gridCol w="5174770">
                  <a:extLst>
                    <a:ext uri="{9D8B030D-6E8A-4147-A177-3AD203B41FA5}">
                      <a16:colId xmlns="" xmlns:a16="http://schemas.microsoft.com/office/drawing/2014/main" val="20001"/>
                    </a:ext>
                  </a:extLst>
                </a:gridCol>
              </a:tblGrid>
              <a:tr h="557031">
                <a:tc>
                  <a:txBody>
                    <a:bodyPr/>
                    <a:lstStyle/>
                    <a:p>
                      <a:pPr algn="ctr"/>
                      <a:r>
                        <a:rPr lang="en-US" b="0"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637401">
                <a:tc>
                  <a:txBody>
                    <a:bodyPr/>
                    <a:lstStyle/>
                    <a:p>
                      <a:r>
                        <a:rPr lang="en-US" dirty="0" err="1"/>
                        <a:t>request.xhr</a:t>
                      </a:r>
                      <a:endParaRPr lang="en-US" dirty="0"/>
                    </a:p>
                  </a:txBody>
                  <a:tcPr>
                    <a:solidFill>
                      <a:schemeClr val="bg1">
                        <a:lumMod val="85000"/>
                      </a:schemeClr>
                    </a:solidFill>
                  </a:tcPr>
                </a:tc>
                <a:tc>
                  <a:txBody>
                    <a:bodyPr/>
                    <a:lstStyle/>
                    <a:p>
                      <a:pPr algn="l"/>
                      <a:r>
                        <a:rPr lang="en-US" dirty="0"/>
                        <a:t>true</a:t>
                      </a:r>
                      <a:r>
                        <a:rPr lang="en-US" baseline="0" dirty="0"/>
                        <a:t> for AJAX-y requests</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637401">
                <a:tc>
                  <a:txBody>
                    <a:bodyPr/>
                    <a:lstStyle/>
                    <a:p>
                      <a:r>
                        <a:rPr lang="en-US" dirty="0" err="1"/>
                        <a:t>request.protocol</a:t>
                      </a:r>
                      <a:endParaRPr lang="en-US" dirty="0"/>
                    </a:p>
                  </a:txBody>
                  <a:tcPr>
                    <a:solidFill>
                      <a:schemeClr val="bg1">
                        <a:lumMod val="85000"/>
                      </a:schemeClr>
                    </a:solidFill>
                  </a:tcPr>
                </a:tc>
                <a:tc>
                  <a:txBody>
                    <a:bodyPr/>
                    <a:lstStyle/>
                    <a:p>
                      <a:pPr algn="l"/>
                      <a:r>
                        <a:rPr lang="en-US" dirty="0"/>
                        <a:t>returns HTTP</a:t>
                      </a:r>
                      <a:r>
                        <a:rPr lang="en-US" baseline="0" dirty="0"/>
                        <a:t> protocol</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637401">
                <a:tc>
                  <a:txBody>
                    <a:bodyPr/>
                    <a:lstStyle/>
                    <a:p>
                      <a:r>
                        <a:rPr lang="en-US" dirty="0" err="1"/>
                        <a:t>request.secure</a:t>
                      </a:r>
                      <a:endParaRPr lang="en-US" dirty="0"/>
                    </a:p>
                  </a:txBody>
                  <a:tcPr>
                    <a:solidFill>
                      <a:schemeClr val="bg1">
                        <a:lumMod val="85000"/>
                      </a:schemeClr>
                    </a:solidFill>
                  </a:tcPr>
                </a:tc>
                <a:tc>
                  <a:txBody>
                    <a:bodyPr/>
                    <a:lstStyle/>
                    <a:p>
                      <a:pPr algn="l"/>
                      <a:r>
                        <a:rPr lang="en-US" dirty="0"/>
                        <a:t>checks</a:t>
                      </a:r>
                      <a:r>
                        <a:rPr lang="en-US" baseline="0" dirty="0"/>
                        <a:t> if protocol is https</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637401">
                <a:tc>
                  <a:txBody>
                    <a:bodyPr/>
                    <a:lstStyle/>
                    <a:p>
                      <a:r>
                        <a:rPr lang="en-US" dirty="0" err="1"/>
                        <a:t>request.subdomains</a:t>
                      </a:r>
                      <a:endParaRPr lang="en-US" dirty="0"/>
                    </a:p>
                  </a:txBody>
                  <a:tcPr>
                    <a:solidFill>
                      <a:schemeClr val="bg1">
                        <a:lumMod val="85000"/>
                      </a:schemeClr>
                    </a:solidFill>
                  </a:tcPr>
                </a:tc>
                <a:tc>
                  <a:txBody>
                    <a:bodyPr/>
                    <a:lstStyle/>
                    <a:p>
                      <a:pPr algn="l"/>
                      <a:r>
                        <a:rPr lang="en-US" dirty="0"/>
                        <a:t>array of subdomains</a:t>
                      </a:r>
                    </a:p>
                  </a:txBody>
                  <a:tcPr>
                    <a:solidFill>
                      <a:schemeClr val="bg1">
                        <a:lumMod val="85000"/>
                      </a:schemeClr>
                    </a:solidFill>
                  </a:tcPr>
                </a:tc>
                <a:extLst>
                  <a:ext uri="{0D108BD9-81ED-4DB2-BD59-A6C34878D82A}">
                    <a16:rowId xmlns="" xmlns:a16="http://schemas.microsoft.com/office/drawing/2014/main" val="3329658239"/>
                  </a:ext>
                </a:extLst>
              </a:tr>
              <a:tr h="637401">
                <a:tc>
                  <a:txBody>
                    <a:bodyPr/>
                    <a:lstStyle/>
                    <a:p>
                      <a:r>
                        <a:rPr lang="en-US" dirty="0" err="1"/>
                        <a:t>request.originalURL</a:t>
                      </a:r>
                      <a:endParaRPr lang="en-US" dirty="0"/>
                    </a:p>
                  </a:txBody>
                  <a:tcPr>
                    <a:solidFill>
                      <a:schemeClr val="bg1">
                        <a:lumMod val="85000"/>
                      </a:schemeClr>
                    </a:solidFill>
                  </a:tcPr>
                </a:tc>
                <a:tc>
                  <a:txBody>
                    <a:bodyPr/>
                    <a:lstStyle/>
                    <a:p>
                      <a:pPr algn="l"/>
                      <a:r>
                        <a:rPr lang="en-US" dirty="0"/>
                        <a:t>original URL</a:t>
                      </a:r>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935234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Responses</a:t>
            </a:r>
          </a:p>
        </p:txBody>
      </p:sp>
      <p:grpSp>
        <p:nvGrpSpPr>
          <p:cNvPr id="4" name="Group 3"/>
          <p:cNvGrpSpPr/>
          <p:nvPr/>
        </p:nvGrpSpPr>
        <p:grpSpPr>
          <a:xfrm>
            <a:off x="0" y="1795640"/>
            <a:ext cx="12192000" cy="1662530"/>
            <a:chOff x="0" y="1703982"/>
            <a:chExt cx="12192000" cy="1662530"/>
          </a:xfrm>
        </p:grpSpPr>
        <p:sp>
          <p:nvSpPr>
            <p:cNvPr id="5" name="Rectangle 4"/>
            <p:cNvSpPr/>
            <p:nvPr/>
          </p:nvSpPr>
          <p:spPr bwMode="auto">
            <a:xfrm>
              <a:off x="0" y="1703982"/>
              <a:ext cx="12192000" cy="1662530"/>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42750"/>
              <a:ext cx="10267510" cy="1384995"/>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The response object is also accessible via routing handlers in Express</a:t>
              </a:r>
            </a:p>
            <a:p>
              <a:pPr marL="457200" indent="-457200">
                <a:buFont typeface="Wingdings" charset="2"/>
                <a:buChar char="§"/>
              </a:pPr>
              <a:r>
                <a:rPr lang="en-US" sz="2800" dirty="0">
                  <a:solidFill>
                    <a:srgbClr val="FFFFFF"/>
                  </a:solidFill>
                </a:rPr>
                <a:t>It is the second argument in the handler's callback</a:t>
              </a:r>
            </a:p>
          </p:txBody>
        </p:sp>
      </p:grpSp>
      <p:sp>
        <p:nvSpPr>
          <p:cNvPr id="9" name="Content Placeholder 5"/>
          <p:cNvSpPr>
            <a:spLocks noGrp="1"/>
          </p:cNvSpPr>
          <p:nvPr/>
        </p:nvSpPr>
        <p:spPr>
          <a:xfrm>
            <a:off x="833414" y="4352606"/>
            <a:ext cx="10305241" cy="182246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app.get</a:t>
            </a:r>
            <a:r>
              <a:rPr lang="en-US" sz="2000" dirty="0">
                <a:solidFill>
                  <a:prstClr val="black"/>
                </a:solidFill>
              </a:rPr>
              <a:t>('/users/:id', function (</a:t>
            </a:r>
            <a:r>
              <a:rPr lang="en-US" sz="2000" dirty="0" err="1">
                <a:solidFill>
                  <a:prstClr val="black"/>
                </a:solidFill>
              </a:rPr>
              <a:t>req</a:t>
            </a:r>
            <a:r>
              <a:rPr lang="en-US" sz="2000" dirty="0">
                <a:solidFill>
                  <a:prstClr val="black"/>
                </a:solidFill>
              </a:rPr>
              <a:t>, res) {</a:t>
            </a:r>
          </a:p>
          <a:p>
            <a:pPr>
              <a:lnSpc>
                <a:spcPct val="100000"/>
              </a:lnSpc>
              <a:spcBef>
                <a:spcPts val="0"/>
              </a:spcBef>
              <a:spcAft>
                <a:spcPts val="1200"/>
              </a:spcAft>
            </a:pPr>
            <a:r>
              <a:rPr lang="en-US" sz="2000" dirty="0">
                <a:solidFill>
                  <a:prstClr val="black"/>
                </a:solidFill>
              </a:rPr>
              <a:t>  // 'res' is the response object</a:t>
            </a:r>
          </a:p>
          <a:p>
            <a:pPr>
              <a:lnSpc>
                <a:spcPct val="100000"/>
              </a:lnSpc>
              <a:spcBef>
                <a:spcPts val="0"/>
              </a:spcBef>
              <a:spcAft>
                <a:spcPts val="1200"/>
              </a:spcAft>
            </a:pPr>
            <a:r>
              <a:rPr lang="en-US" sz="2000" dirty="0">
                <a:solidFill>
                  <a:prstClr val="black"/>
                </a:solidFill>
              </a:rPr>
              <a:t>});</a:t>
            </a:r>
          </a:p>
        </p:txBody>
      </p:sp>
    </p:spTree>
    <p:extLst>
      <p:ext uri="{BB962C8B-B14F-4D97-AF65-F5344CB8AC3E}">
        <p14:creationId xmlns:p14="http://schemas.microsoft.com/office/powerpoint/2010/main" val="4204651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Response Method</a:t>
            </a:r>
          </a:p>
        </p:txBody>
      </p:sp>
      <p:graphicFrame>
        <p:nvGraphicFramePr>
          <p:cNvPr id="4" name="Table 3"/>
          <p:cNvGraphicFramePr>
            <a:graphicFrameLocks noGrp="1"/>
          </p:cNvGraphicFramePr>
          <p:nvPr>
            <p:extLst>
              <p:ext uri="{D42A27DB-BD31-4B8C-83A1-F6EECF244321}">
                <p14:modId xmlns:p14="http://schemas.microsoft.com/office/powerpoint/2010/main" val="2407383056"/>
              </p:ext>
            </p:extLst>
          </p:nvPr>
        </p:nvGraphicFramePr>
        <p:xfrm>
          <a:off x="1487588" y="1746335"/>
          <a:ext cx="9216824" cy="3875200"/>
        </p:xfrm>
        <a:graphic>
          <a:graphicData uri="http://schemas.openxmlformats.org/drawingml/2006/table">
            <a:tbl>
              <a:tblPr firstRow="1">
                <a:tableStyleId>{21E4AEA4-8DFA-4A89-87EB-49C32662AFE0}</a:tableStyleId>
              </a:tblPr>
              <a:tblGrid>
                <a:gridCol w="4557977">
                  <a:extLst>
                    <a:ext uri="{9D8B030D-6E8A-4147-A177-3AD203B41FA5}">
                      <a16:colId xmlns="" xmlns:a16="http://schemas.microsoft.com/office/drawing/2014/main" val="48614039"/>
                    </a:ext>
                  </a:extLst>
                </a:gridCol>
                <a:gridCol w="4658847">
                  <a:extLst>
                    <a:ext uri="{9D8B030D-6E8A-4147-A177-3AD203B41FA5}">
                      <a16:colId xmlns="" xmlns:a16="http://schemas.microsoft.com/office/drawing/2014/main" val="20001"/>
                    </a:ext>
                  </a:extLst>
                </a:gridCol>
              </a:tblGrid>
              <a:tr h="474475">
                <a:tc>
                  <a:txBody>
                    <a:bodyPr/>
                    <a:lstStyle/>
                    <a:p>
                      <a:pPr algn="ctr"/>
                      <a:r>
                        <a:rPr lang="en-US" b="0"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552129">
                <a:tc>
                  <a:txBody>
                    <a:bodyPr/>
                    <a:lstStyle/>
                    <a:p>
                      <a:r>
                        <a:rPr lang="en-US" dirty="0" err="1"/>
                        <a:t>response.redirect</a:t>
                      </a:r>
                      <a:r>
                        <a:rPr lang="en-US" dirty="0"/>
                        <a:t>(status,</a:t>
                      </a:r>
                      <a:r>
                        <a:rPr lang="en-US" baseline="0" dirty="0"/>
                        <a:t> </a:t>
                      </a:r>
                      <a:r>
                        <a:rPr lang="en-US" baseline="0" dirty="0" err="1"/>
                        <a:t>url</a:t>
                      </a:r>
                      <a:r>
                        <a:rPr lang="en-US" baseline="0" dirty="0"/>
                        <a:t>)</a:t>
                      </a:r>
                      <a:endParaRPr lang="en-US" dirty="0"/>
                    </a:p>
                  </a:txBody>
                  <a:tcPr>
                    <a:solidFill>
                      <a:schemeClr val="bg1">
                        <a:lumMod val="85000"/>
                      </a:schemeClr>
                    </a:solidFill>
                  </a:tcPr>
                </a:tc>
                <a:tc>
                  <a:txBody>
                    <a:bodyPr/>
                    <a:lstStyle/>
                    <a:p>
                      <a:pPr algn="l"/>
                      <a:r>
                        <a:rPr lang="en-US" dirty="0"/>
                        <a:t>redirect request</a:t>
                      </a:r>
                    </a:p>
                  </a:txBody>
                  <a:tcPr>
                    <a:solidFill>
                      <a:schemeClr val="bg1">
                        <a:lumMod val="85000"/>
                      </a:schemeClr>
                    </a:solidFill>
                  </a:tcPr>
                </a:tc>
                <a:extLst>
                  <a:ext uri="{0D108BD9-81ED-4DB2-BD59-A6C34878D82A}">
                    <a16:rowId xmlns="" xmlns:a16="http://schemas.microsoft.com/office/drawing/2014/main" val="2034482246"/>
                  </a:ext>
                </a:extLst>
              </a:tr>
              <a:tr h="552129">
                <a:tc>
                  <a:txBody>
                    <a:bodyPr/>
                    <a:lstStyle/>
                    <a:p>
                      <a:r>
                        <a:rPr lang="en-US" dirty="0" err="1"/>
                        <a:t>response.send</a:t>
                      </a:r>
                      <a:r>
                        <a:rPr lang="en-US" dirty="0"/>
                        <a:t>(status,</a:t>
                      </a:r>
                      <a:r>
                        <a:rPr lang="en-US" baseline="0" dirty="0"/>
                        <a:t> data)</a:t>
                      </a:r>
                      <a:endParaRPr lang="en-US" dirty="0"/>
                    </a:p>
                  </a:txBody>
                  <a:tcPr>
                    <a:solidFill>
                      <a:schemeClr val="bg1">
                        <a:lumMod val="85000"/>
                      </a:schemeClr>
                    </a:solidFill>
                  </a:tcPr>
                </a:tc>
                <a:tc>
                  <a:txBody>
                    <a:bodyPr/>
                    <a:lstStyle/>
                    <a:p>
                      <a:pPr algn="l"/>
                      <a:r>
                        <a:rPr lang="en-US" dirty="0"/>
                        <a:t>send response</a:t>
                      </a:r>
                    </a:p>
                  </a:txBody>
                  <a:tcPr>
                    <a:solidFill>
                      <a:schemeClr val="bg1">
                        <a:lumMod val="85000"/>
                      </a:schemeClr>
                    </a:solidFill>
                  </a:tcPr>
                </a:tc>
                <a:extLst>
                  <a:ext uri="{0D108BD9-81ED-4DB2-BD59-A6C34878D82A}">
                    <a16:rowId xmlns="" xmlns:a16="http://schemas.microsoft.com/office/drawing/2014/main" val="682465758"/>
                  </a:ext>
                </a:extLst>
              </a:tr>
              <a:tr h="552129">
                <a:tc>
                  <a:txBody>
                    <a:bodyPr/>
                    <a:lstStyle/>
                    <a:p>
                      <a:r>
                        <a:rPr lang="en-US" dirty="0" err="1"/>
                        <a:t>response.json</a:t>
                      </a:r>
                      <a:r>
                        <a:rPr lang="en-US" dirty="0"/>
                        <a:t>(status,</a:t>
                      </a:r>
                      <a:r>
                        <a:rPr lang="en-US" baseline="0" dirty="0"/>
                        <a:t> data)</a:t>
                      </a:r>
                      <a:endParaRPr lang="en-US" dirty="0"/>
                    </a:p>
                  </a:txBody>
                  <a:tcPr>
                    <a:solidFill>
                      <a:schemeClr val="bg1">
                        <a:lumMod val="85000"/>
                      </a:schemeClr>
                    </a:solidFill>
                  </a:tcPr>
                </a:tc>
                <a:tc>
                  <a:txBody>
                    <a:bodyPr/>
                    <a:lstStyle/>
                    <a:p>
                      <a:pPr algn="l"/>
                      <a:r>
                        <a:rPr lang="en-US" dirty="0"/>
                        <a:t>send JSON and force proper headers</a:t>
                      </a:r>
                    </a:p>
                  </a:txBody>
                  <a:tcPr>
                    <a:solidFill>
                      <a:schemeClr val="bg1">
                        <a:lumMod val="85000"/>
                      </a:schemeClr>
                    </a:solidFill>
                  </a:tcPr>
                </a:tc>
                <a:extLst>
                  <a:ext uri="{0D108BD9-81ED-4DB2-BD59-A6C34878D82A}">
                    <a16:rowId xmlns="" xmlns:a16="http://schemas.microsoft.com/office/drawing/2014/main" val="4230228483"/>
                  </a:ext>
                </a:extLst>
              </a:tr>
              <a:tr h="5521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response.sendFile</a:t>
                      </a:r>
                      <a:r>
                        <a:rPr lang="en-US" dirty="0"/>
                        <a:t>(path,</a:t>
                      </a:r>
                      <a:r>
                        <a:rPr lang="en-US" baseline="0" dirty="0"/>
                        <a:t> options, callback)</a:t>
                      </a:r>
                      <a:endParaRPr lang="en-US" dirty="0"/>
                    </a:p>
                  </a:txBody>
                  <a:tcPr>
                    <a:solidFill>
                      <a:schemeClr val="bg1">
                        <a:lumMod val="85000"/>
                      </a:schemeClr>
                    </a:solidFill>
                  </a:tcPr>
                </a:tc>
                <a:tc>
                  <a:txBody>
                    <a:bodyPr/>
                    <a:lstStyle/>
                    <a:p>
                      <a:pPr algn="l"/>
                      <a:r>
                        <a:rPr lang="en-US" dirty="0"/>
                        <a:t>send a file</a:t>
                      </a:r>
                    </a:p>
                  </a:txBody>
                  <a:tcPr>
                    <a:solidFill>
                      <a:schemeClr val="bg1">
                        <a:lumMod val="85000"/>
                      </a:schemeClr>
                    </a:solidFill>
                  </a:tcPr>
                </a:tc>
                <a:extLst>
                  <a:ext uri="{0D108BD9-81ED-4DB2-BD59-A6C34878D82A}">
                    <a16:rowId xmlns="" xmlns:a16="http://schemas.microsoft.com/office/drawing/2014/main" val="3329658239"/>
                  </a:ext>
                </a:extLst>
              </a:tr>
              <a:tr h="552129">
                <a:tc>
                  <a:txBody>
                    <a:bodyPr/>
                    <a:lstStyle/>
                    <a:p>
                      <a:r>
                        <a:rPr lang="en-US" dirty="0" err="1"/>
                        <a:t>response.render</a:t>
                      </a:r>
                      <a:r>
                        <a:rPr lang="en-US" dirty="0"/>
                        <a:t>(</a:t>
                      </a:r>
                      <a:r>
                        <a:rPr lang="en-US" dirty="0" err="1"/>
                        <a:t>templateName</a:t>
                      </a:r>
                      <a:r>
                        <a:rPr lang="en-US" dirty="0"/>
                        <a:t>, locals, callback)</a:t>
                      </a:r>
                    </a:p>
                  </a:txBody>
                  <a:tcPr>
                    <a:solidFill>
                      <a:schemeClr val="bg1">
                        <a:lumMod val="85000"/>
                      </a:schemeClr>
                    </a:solidFill>
                  </a:tcPr>
                </a:tc>
                <a:tc>
                  <a:txBody>
                    <a:bodyPr/>
                    <a:lstStyle/>
                    <a:p>
                      <a:pPr algn="l"/>
                      <a:r>
                        <a:rPr lang="en-US" dirty="0"/>
                        <a:t>render a template</a:t>
                      </a:r>
                    </a:p>
                  </a:txBody>
                  <a:tcPr>
                    <a:solidFill>
                      <a:schemeClr val="bg1">
                        <a:lumMod val="85000"/>
                      </a:schemeClr>
                    </a:solidFill>
                  </a:tcPr>
                </a:tc>
                <a:extLst>
                  <a:ext uri="{0D108BD9-81ED-4DB2-BD59-A6C34878D82A}">
                    <a16:rowId xmlns="" xmlns:a16="http://schemas.microsoft.com/office/drawing/2014/main" val="10005"/>
                  </a:ext>
                </a:extLst>
              </a:tr>
              <a:tr h="5521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response.locals</a:t>
                      </a:r>
                      <a:endParaRPr lang="en-US" dirty="0"/>
                    </a:p>
                  </a:txBody>
                  <a:tcPr>
                    <a:solidFill>
                      <a:schemeClr val="bg1">
                        <a:lumMod val="85000"/>
                      </a:schemeClr>
                    </a:solidFill>
                  </a:tcPr>
                </a:tc>
                <a:tc>
                  <a:txBody>
                    <a:bodyPr/>
                    <a:lstStyle/>
                    <a:p>
                      <a:pPr algn="l"/>
                      <a:r>
                        <a:rPr lang="en-US" dirty="0"/>
                        <a:t>pass data to a template</a:t>
                      </a:r>
                    </a:p>
                  </a:txBody>
                  <a:tcPr>
                    <a:solidFill>
                      <a:schemeClr val="bg1">
                        <a:lumMod val="85000"/>
                      </a:schemeClr>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01625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6844"/>
          </a:xfrm>
        </p:spPr>
        <p:txBody>
          <a:bodyPr/>
          <a:lstStyle/>
          <a:p>
            <a:r>
              <a:rPr lang="en-US" dirty="0"/>
              <a:t>HTTP Status Codes</a:t>
            </a:r>
          </a:p>
        </p:txBody>
      </p:sp>
      <p:grpSp>
        <p:nvGrpSpPr>
          <p:cNvPr id="4" name="Group 3"/>
          <p:cNvGrpSpPr/>
          <p:nvPr/>
        </p:nvGrpSpPr>
        <p:grpSpPr>
          <a:xfrm>
            <a:off x="0" y="1066801"/>
            <a:ext cx="12192000" cy="1148862"/>
            <a:chOff x="0" y="1583382"/>
            <a:chExt cx="12192000" cy="1148862"/>
          </a:xfrm>
        </p:grpSpPr>
        <p:sp>
          <p:nvSpPr>
            <p:cNvPr id="5" name="Rectangle 4"/>
            <p:cNvSpPr/>
            <p:nvPr/>
          </p:nvSpPr>
          <p:spPr bwMode="auto">
            <a:xfrm>
              <a:off x="0" y="1583382"/>
              <a:ext cx="12192000" cy="114886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627091" y="1679712"/>
              <a:ext cx="10267510" cy="954107"/>
            </a:xfrm>
            <a:prstGeom prst="rect">
              <a:avLst/>
            </a:prstGeom>
            <a:noFill/>
          </p:spPr>
          <p:txBody>
            <a:bodyPr wrap="square" rtlCol="0">
              <a:spAutoFit/>
            </a:bodyPr>
            <a:lstStyle/>
            <a:p>
              <a:r>
                <a:rPr lang="en-US" sz="2800" dirty="0">
                  <a:solidFill>
                    <a:srgbClr val="FFFFFF"/>
                  </a:solidFill>
                </a:rPr>
                <a:t>To specify a status code, use the response object's status function</a:t>
              </a:r>
              <a:endParaRPr lang="en-US" sz="2800" dirty="0">
                <a:solidFill>
                  <a:srgbClr val="FFFFFF"/>
                </a:solidFill>
                <a:latin typeface="Segoe UI"/>
              </a:endParaRPr>
            </a:p>
          </p:txBody>
        </p:sp>
      </p:grpSp>
      <p:sp>
        <p:nvSpPr>
          <p:cNvPr id="9" name="Content Placeholder 5"/>
          <p:cNvSpPr>
            <a:spLocks noGrp="1"/>
          </p:cNvSpPr>
          <p:nvPr/>
        </p:nvSpPr>
        <p:spPr>
          <a:xfrm>
            <a:off x="798245" y="2227386"/>
            <a:ext cx="10305241" cy="4360984"/>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1800" dirty="0" err="1">
                <a:solidFill>
                  <a:srgbClr val="000000"/>
                </a:solidFill>
              </a:rPr>
              <a:t>app.get</a:t>
            </a:r>
            <a:r>
              <a:rPr lang="en-US" sz="1800" dirty="0">
                <a:solidFill>
                  <a:srgbClr val="000000"/>
                </a:solidFill>
              </a:rPr>
              <a:t>('/user/:id', function (</a:t>
            </a:r>
            <a:r>
              <a:rPr lang="en-US" sz="1800" dirty="0" err="1">
                <a:solidFill>
                  <a:srgbClr val="000000"/>
                </a:solidFill>
              </a:rPr>
              <a:t>req</a:t>
            </a:r>
            <a:r>
              <a:rPr lang="en-US" sz="1800" dirty="0">
                <a:solidFill>
                  <a:srgbClr val="000000"/>
                </a:solidFill>
              </a:rPr>
              <a:t>, res) {</a:t>
            </a:r>
          </a:p>
          <a:p>
            <a:pPr>
              <a:lnSpc>
                <a:spcPct val="100000"/>
              </a:lnSpc>
              <a:spcBef>
                <a:spcPts val="0"/>
              </a:spcBef>
              <a:spcAft>
                <a:spcPts val="600"/>
              </a:spcAft>
            </a:pPr>
            <a:r>
              <a:rPr lang="en-US" sz="1800" dirty="0">
                <a:solidFill>
                  <a:prstClr val="black"/>
                </a:solidFill>
              </a:rPr>
              <a:t>  // logic to check for user</a:t>
            </a:r>
          </a:p>
          <a:p>
            <a:pPr>
              <a:lnSpc>
                <a:spcPct val="100000"/>
              </a:lnSpc>
              <a:spcBef>
                <a:spcPts val="0"/>
              </a:spcBef>
              <a:spcAft>
                <a:spcPts val="600"/>
              </a:spcAft>
            </a:pPr>
            <a:r>
              <a:rPr lang="en-US" sz="1800" dirty="0">
                <a:solidFill>
                  <a:prstClr val="black"/>
                </a:solidFill>
              </a:rPr>
              <a:t>  if (!exists) {</a:t>
            </a:r>
          </a:p>
          <a:p>
            <a:pPr>
              <a:lnSpc>
                <a:spcPct val="100000"/>
              </a:lnSpc>
              <a:spcBef>
                <a:spcPts val="0"/>
              </a:spcBef>
              <a:spcAft>
                <a:spcPts val="600"/>
              </a:spcAft>
            </a:pPr>
            <a:r>
              <a:rPr lang="en-US" sz="1800" dirty="0">
                <a:solidFill>
                  <a:prstClr val="black"/>
                </a:solidFill>
              </a:rPr>
              <a:t>    </a:t>
            </a:r>
            <a:r>
              <a:rPr lang="en-US" sz="1800" dirty="0" err="1">
                <a:solidFill>
                  <a:prstClr val="black"/>
                </a:solidFill>
              </a:rPr>
              <a:t>res.status</a:t>
            </a:r>
            <a:r>
              <a:rPr lang="en-US" sz="1800" dirty="0">
                <a:solidFill>
                  <a:prstClr val="black"/>
                </a:solidFill>
              </a:rPr>
              <a:t>(404);</a:t>
            </a:r>
          </a:p>
          <a:p>
            <a:pPr>
              <a:lnSpc>
                <a:spcPct val="100000"/>
              </a:lnSpc>
              <a:spcBef>
                <a:spcPts val="0"/>
              </a:spcBef>
              <a:spcAft>
                <a:spcPts val="600"/>
              </a:spcAft>
            </a:pPr>
            <a:r>
              <a:rPr lang="en-US" sz="1800" dirty="0">
                <a:solidFill>
                  <a:prstClr val="black"/>
                </a:solidFill>
              </a:rPr>
              <a:t>  } else if (authorized) {</a:t>
            </a:r>
          </a:p>
          <a:p>
            <a:pPr>
              <a:lnSpc>
                <a:spcPct val="100000"/>
              </a:lnSpc>
              <a:spcBef>
                <a:spcPts val="0"/>
              </a:spcBef>
              <a:spcAft>
                <a:spcPts val="600"/>
              </a:spcAft>
            </a:pPr>
            <a:r>
              <a:rPr lang="en-US" sz="1800" dirty="0">
                <a:solidFill>
                  <a:prstClr val="black"/>
                </a:solidFill>
              </a:rPr>
              <a:t>    </a:t>
            </a:r>
            <a:r>
              <a:rPr lang="en-US" sz="1800" dirty="0" err="1">
                <a:solidFill>
                  <a:prstClr val="black"/>
                </a:solidFill>
              </a:rPr>
              <a:t>res.status</a:t>
            </a:r>
            <a:r>
              <a:rPr lang="en-US" sz="1800" dirty="0">
                <a:solidFill>
                  <a:prstClr val="black"/>
                </a:solidFill>
              </a:rPr>
              <a:t>(200);</a:t>
            </a:r>
          </a:p>
          <a:p>
            <a:pPr>
              <a:lnSpc>
                <a:spcPct val="100000"/>
              </a:lnSpc>
              <a:spcBef>
                <a:spcPts val="0"/>
              </a:spcBef>
              <a:spcAft>
                <a:spcPts val="600"/>
              </a:spcAft>
            </a:pPr>
            <a:r>
              <a:rPr lang="en-US" sz="1800" dirty="0">
                <a:solidFill>
                  <a:prstClr val="black"/>
                </a:solidFill>
              </a:rPr>
              <a:t>  } else {</a:t>
            </a:r>
          </a:p>
          <a:p>
            <a:pPr>
              <a:lnSpc>
                <a:spcPct val="100000"/>
              </a:lnSpc>
              <a:spcBef>
                <a:spcPts val="0"/>
              </a:spcBef>
              <a:spcAft>
                <a:spcPts val="600"/>
              </a:spcAft>
            </a:pPr>
            <a:r>
              <a:rPr lang="en-US" sz="1800" dirty="0">
                <a:solidFill>
                  <a:prstClr val="black"/>
                </a:solidFill>
              </a:rPr>
              <a:t>    </a:t>
            </a:r>
            <a:r>
              <a:rPr lang="en-US" sz="1800" dirty="0" err="1">
                <a:solidFill>
                  <a:prstClr val="black"/>
                </a:solidFill>
              </a:rPr>
              <a:t>res.status</a:t>
            </a:r>
            <a:r>
              <a:rPr lang="en-US" sz="1800" dirty="0">
                <a:solidFill>
                  <a:prstClr val="black"/>
                </a:solidFill>
              </a:rPr>
              <a:t>(401);</a:t>
            </a:r>
          </a:p>
          <a:p>
            <a:pPr>
              <a:lnSpc>
                <a:spcPct val="100000"/>
              </a:lnSpc>
              <a:spcBef>
                <a:spcPts val="0"/>
              </a:spcBef>
              <a:spcAft>
                <a:spcPts val="600"/>
              </a:spcAft>
            </a:pPr>
            <a:r>
              <a:rPr lang="en-US" sz="1800" dirty="0">
                <a:solidFill>
                  <a:prstClr val="black"/>
                </a:solidFill>
              </a:rPr>
              <a:t>  }</a:t>
            </a:r>
          </a:p>
          <a:p>
            <a:pPr>
              <a:lnSpc>
                <a:spcPct val="100000"/>
              </a:lnSpc>
              <a:spcBef>
                <a:spcPts val="0"/>
              </a:spcBef>
              <a:spcAft>
                <a:spcPts val="600"/>
              </a:spcAft>
            </a:pPr>
            <a:r>
              <a:rPr lang="en-US" sz="1800" dirty="0">
                <a:solidFill>
                  <a:prstClr val="black"/>
                </a:solidFill>
              </a:rPr>
              <a:t>  // ...</a:t>
            </a:r>
          </a:p>
          <a:p>
            <a:pPr>
              <a:lnSpc>
                <a:spcPct val="100000"/>
              </a:lnSpc>
              <a:spcBef>
                <a:spcPts val="0"/>
              </a:spcBef>
              <a:spcAft>
                <a:spcPts val="600"/>
              </a:spcAft>
            </a:pPr>
            <a:r>
              <a:rPr lang="en-US" sz="1800" dirty="0">
                <a:solidFill>
                  <a:prstClr val="black"/>
                </a:solidFill>
              </a:rPr>
              <a:t>});</a:t>
            </a:r>
          </a:p>
        </p:txBody>
      </p:sp>
    </p:spTree>
    <p:extLst>
      <p:ext uri="{BB962C8B-B14F-4D97-AF65-F5344CB8AC3E}">
        <p14:creationId xmlns:p14="http://schemas.microsoft.com/office/powerpoint/2010/main" val="3880716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Status Codes</a:t>
            </a:r>
          </a:p>
        </p:txBody>
      </p:sp>
      <p:graphicFrame>
        <p:nvGraphicFramePr>
          <p:cNvPr id="3" name="Table 2"/>
          <p:cNvGraphicFramePr>
            <a:graphicFrameLocks noGrp="1"/>
          </p:cNvGraphicFramePr>
          <p:nvPr>
            <p:extLst>
              <p:ext uri="{D42A27DB-BD31-4B8C-83A1-F6EECF244321}">
                <p14:modId xmlns:p14="http://schemas.microsoft.com/office/powerpoint/2010/main" val="4055536781"/>
              </p:ext>
            </p:extLst>
          </p:nvPr>
        </p:nvGraphicFramePr>
        <p:xfrm>
          <a:off x="1500817" y="2275527"/>
          <a:ext cx="9216824" cy="3383633"/>
        </p:xfrm>
        <a:graphic>
          <a:graphicData uri="http://schemas.openxmlformats.org/drawingml/2006/table">
            <a:tbl>
              <a:tblPr firstRow="1">
                <a:tableStyleId>{21E4AEA4-8DFA-4A89-87EB-49C32662AFE0}</a:tableStyleId>
              </a:tblPr>
              <a:tblGrid>
                <a:gridCol w="4042054">
                  <a:extLst>
                    <a:ext uri="{9D8B030D-6E8A-4147-A177-3AD203B41FA5}">
                      <a16:colId xmlns="" xmlns:a16="http://schemas.microsoft.com/office/drawing/2014/main" val="48614039"/>
                    </a:ext>
                  </a:extLst>
                </a:gridCol>
                <a:gridCol w="5174770">
                  <a:extLst>
                    <a:ext uri="{9D8B030D-6E8A-4147-A177-3AD203B41FA5}">
                      <a16:colId xmlns="" xmlns:a16="http://schemas.microsoft.com/office/drawing/2014/main" val="20001"/>
                    </a:ext>
                  </a:extLst>
                </a:gridCol>
              </a:tblGrid>
              <a:tr h="557031">
                <a:tc>
                  <a:txBody>
                    <a:bodyPr/>
                    <a:lstStyle/>
                    <a:p>
                      <a:pPr algn="ctr"/>
                      <a:r>
                        <a:rPr lang="en-US" b="0" dirty="0">
                          <a:solidFill>
                            <a:schemeClr val="bg1"/>
                          </a:solidFill>
                        </a:rPr>
                        <a:t>Code</a:t>
                      </a:r>
                    </a:p>
                  </a:txBody>
                  <a:tcPr>
                    <a:solidFill>
                      <a:srgbClr val="0070C0"/>
                    </a:solidFill>
                  </a:tcPr>
                </a:tc>
                <a:tc>
                  <a:txBody>
                    <a:bodyPr/>
                    <a:lstStyle/>
                    <a:p>
                      <a:pPr algn="ctr"/>
                      <a:r>
                        <a:rPr lang="en-US" b="0" dirty="0">
                          <a:solidFill>
                            <a:schemeClr val="bg1"/>
                          </a:solidFill>
                        </a:rPr>
                        <a:t>Meaning</a:t>
                      </a:r>
                    </a:p>
                  </a:txBody>
                  <a:tcPr>
                    <a:solidFill>
                      <a:srgbClr val="0070C0"/>
                    </a:solidFill>
                  </a:tcPr>
                </a:tc>
                <a:extLst>
                  <a:ext uri="{0D108BD9-81ED-4DB2-BD59-A6C34878D82A}">
                    <a16:rowId xmlns="" xmlns:a16="http://schemas.microsoft.com/office/drawing/2014/main" val="679667022"/>
                  </a:ext>
                </a:extLst>
              </a:tr>
              <a:tr h="637401">
                <a:tc>
                  <a:txBody>
                    <a:bodyPr/>
                    <a:lstStyle/>
                    <a:p>
                      <a:r>
                        <a:rPr lang="en-US" dirty="0"/>
                        <a:t>2XX</a:t>
                      </a:r>
                    </a:p>
                  </a:txBody>
                  <a:tcPr>
                    <a:solidFill>
                      <a:schemeClr val="bg1">
                        <a:lumMod val="85000"/>
                      </a:schemeClr>
                    </a:solidFill>
                  </a:tcPr>
                </a:tc>
                <a:tc>
                  <a:txBody>
                    <a:bodyPr/>
                    <a:lstStyle/>
                    <a:p>
                      <a:pPr algn="l"/>
                      <a:r>
                        <a:rPr lang="en-US" dirty="0"/>
                        <a:t>successfully</a:t>
                      </a:r>
                      <a:r>
                        <a:rPr lang="en-US" baseline="0" dirty="0"/>
                        <a:t> processed requests</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637401">
                <a:tc>
                  <a:txBody>
                    <a:bodyPr/>
                    <a:lstStyle/>
                    <a:p>
                      <a:r>
                        <a:rPr lang="en-US" dirty="0"/>
                        <a:t>3XX</a:t>
                      </a:r>
                    </a:p>
                  </a:txBody>
                  <a:tcPr>
                    <a:solidFill>
                      <a:schemeClr val="bg1">
                        <a:lumMod val="85000"/>
                      </a:schemeClr>
                    </a:solidFill>
                  </a:tcPr>
                </a:tc>
                <a:tc>
                  <a:txBody>
                    <a:bodyPr/>
                    <a:lstStyle/>
                    <a:p>
                      <a:pPr algn="l"/>
                      <a:r>
                        <a:rPr lang="en-US" dirty="0"/>
                        <a:t>redirections or</a:t>
                      </a:r>
                      <a:r>
                        <a:rPr lang="en-US" baseline="0" dirty="0"/>
                        <a:t> cache information</a:t>
                      </a:r>
                    </a:p>
                    <a:p>
                      <a:pPr algn="l"/>
                      <a:r>
                        <a:rPr lang="en-US" baseline="0" dirty="0"/>
                        <a:t>(requires client to take additional action following the completion of the request)</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637401">
                <a:tc>
                  <a:txBody>
                    <a:bodyPr/>
                    <a:lstStyle/>
                    <a:p>
                      <a:r>
                        <a:rPr lang="en-US" dirty="0"/>
                        <a:t>4XX</a:t>
                      </a:r>
                    </a:p>
                  </a:txBody>
                  <a:tcPr>
                    <a:solidFill>
                      <a:schemeClr val="bg1">
                        <a:lumMod val="85000"/>
                      </a:schemeClr>
                    </a:solidFill>
                  </a:tcPr>
                </a:tc>
                <a:tc>
                  <a:txBody>
                    <a:bodyPr/>
                    <a:lstStyle/>
                    <a:p>
                      <a:pPr algn="l"/>
                      <a:r>
                        <a:rPr lang="en-US" dirty="0"/>
                        <a:t>client-side error</a:t>
                      </a:r>
                    </a:p>
                  </a:txBody>
                  <a:tcPr>
                    <a:solidFill>
                      <a:schemeClr val="bg1">
                        <a:lumMod val="85000"/>
                      </a:schemeClr>
                    </a:solidFill>
                  </a:tcPr>
                </a:tc>
                <a:extLst>
                  <a:ext uri="{0D108BD9-81ED-4DB2-BD59-A6C34878D82A}">
                    <a16:rowId xmlns="" xmlns:a16="http://schemas.microsoft.com/office/drawing/2014/main" val="4230228483"/>
                  </a:ext>
                </a:extLst>
              </a:tr>
              <a:tr h="637401">
                <a:tc>
                  <a:txBody>
                    <a:bodyPr/>
                    <a:lstStyle/>
                    <a:p>
                      <a:r>
                        <a:rPr lang="en-US" dirty="0"/>
                        <a:t>5XX</a:t>
                      </a:r>
                    </a:p>
                  </a:txBody>
                  <a:tcPr>
                    <a:solidFill>
                      <a:schemeClr val="bg1">
                        <a:lumMod val="85000"/>
                      </a:schemeClr>
                    </a:solidFill>
                  </a:tcPr>
                </a:tc>
                <a:tc>
                  <a:txBody>
                    <a:bodyPr/>
                    <a:lstStyle/>
                    <a:p>
                      <a:pPr algn="l"/>
                      <a:r>
                        <a:rPr lang="en-US" dirty="0"/>
                        <a:t>server-side</a:t>
                      </a:r>
                      <a:r>
                        <a:rPr lang="en-US" baseline="0" dirty="0"/>
                        <a:t> error</a:t>
                      </a:r>
                      <a:endParaRPr lang="en-US" dirty="0"/>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Tree>
    <p:extLst>
      <p:ext uri="{BB962C8B-B14F-4D97-AF65-F5344CB8AC3E}">
        <p14:creationId xmlns:p14="http://schemas.microsoft.com/office/powerpoint/2010/main" val="1347449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 Response</a:t>
            </a:r>
          </a:p>
        </p:txBody>
      </p:sp>
      <p:sp>
        <p:nvSpPr>
          <p:cNvPr id="9" name="Content Placeholder 5"/>
          <p:cNvSpPr>
            <a:spLocks noGrp="1"/>
          </p:cNvSpPr>
          <p:nvPr/>
        </p:nvSpPr>
        <p:spPr>
          <a:xfrm>
            <a:off x="579965" y="2739195"/>
            <a:ext cx="10305241" cy="395468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app.get</a:t>
            </a:r>
            <a:r>
              <a:rPr lang="en-US" sz="2000" dirty="0"/>
              <a:t>('...', function (</a:t>
            </a:r>
            <a:r>
              <a:rPr lang="en-US" sz="2000" dirty="0" err="1"/>
              <a:t>req</a:t>
            </a:r>
            <a:r>
              <a:rPr lang="en-US" sz="2000" dirty="0"/>
              <a:t>, res) {</a:t>
            </a:r>
          </a:p>
          <a:p>
            <a:pPr>
              <a:lnSpc>
                <a:spcPct val="100000"/>
              </a:lnSpc>
              <a:spcBef>
                <a:spcPts val="0"/>
              </a:spcBef>
              <a:spcAft>
                <a:spcPts val="1200"/>
              </a:spcAft>
            </a:pPr>
            <a:r>
              <a:rPr lang="en-US" sz="2000" dirty="0"/>
              <a:t>  </a:t>
            </a:r>
            <a:r>
              <a:rPr lang="en-US" sz="2000" dirty="0" err="1"/>
              <a:t>res.send</a:t>
            </a:r>
            <a:r>
              <a:rPr lang="en-US" sz="2000" dirty="0"/>
              <a:t>('Hello World!');</a:t>
            </a:r>
          </a:p>
          <a:p>
            <a:pPr>
              <a:lnSpc>
                <a:spcPct val="100000"/>
              </a:lnSpc>
              <a:spcBef>
                <a:spcPts val="0"/>
              </a:spcBef>
              <a:spcAft>
                <a:spcPts val="1200"/>
              </a:spcAft>
            </a:pPr>
            <a:r>
              <a:rPr lang="en-US" sz="2000" dirty="0"/>
              <a:t>});</a:t>
            </a:r>
          </a:p>
          <a:p>
            <a:pPr>
              <a:lnSpc>
                <a:spcPct val="100000"/>
              </a:lnSpc>
              <a:spcBef>
                <a:spcPts val="0"/>
              </a:spcBef>
              <a:spcAft>
                <a:spcPts val="1200"/>
              </a:spcAft>
            </a:pPr>
            <a:endParaRPr lang="en-US" sz="2000" dirty="0"/>
          </a:p>
          <a:p>
            <a:pPr>
              <a:lnSpc>
                <a:spcPct val="100000"/>
              </a:lnSpc>
              <a:spcBef>
                <a:spcPts val="0"/>
              </a:spcBef>
              <a:spcAft>
                <a:spcPts val="1200"/>
              </a:spcAft>
            </a:pPr>
            <a:r>
              <a:rPr lang="en-US" sz="2000" dirty="0" err="1"/>
              <a:t>res.send</a:t>
            </a:r>
            <a:r>
              <a:rPr lang="en-US" sz="2000" dirty="0"/>
              <a:t>('Hello World!');       // Content-type: text/plain</a:t>
            </a:r>
          </a:p>
          <a:p>
            <a:pPr>
              <a:lnSpc>
                <a:spcPct val="100000"/>
              </a:lnSpc>
              <a:spcBef>
                <a:spcPts val="0"/>
              </a:spcBef>
              <a:spcAft>
                <a:spcPts val="1200"/>
              </a:spcAft>
            </a:pPr>
            <a:r>
              <a:rPr lang="en-US" sz="2000" dirty="0" err="1"/>
              <a:t>res.send</a:t>
            </a:r>
            <a:r>
              <a:rPr lang="en-US" sz="2000" dirty="0"/>
              <a:t>([ 5, 7, 9 ]);          // Content-type: application/</a:t>
            </a:r>
            <a:r>
              <a:rPr lang="en-US" sz="2000" dirty="0" err="1"/>
              <a:t>json</a:t>
            </a:r>
            <a:endParaRPr lang="en-US" sz="2000" dirty="0"/>
          </a:p>
          <a:p>
            <a:pPr>
              <a:lnSpc>
                <a:spcPct val="100000"/>
              </a:lnSpc>
              <a:spcBef>
                <a:spcPts val="0"/>
              </a:spcBef>
              <a:spcAft>
                <a:spcPts val="1200"/>
              </a:spcAft>
            </a:pPr>
            <a:r>
              <a:rPr lang="en-US" sz="2000" dirty="0" err="1"/>
              <a:t>res.send</a:t>
            </a:r>
            <a:r>
              <a:rPr lang="en-US" sz="2000" dirty="0"/>
              <a:t>({ name: 'John Doe' }); // Content-type: application/</a:t>
            </a:r>
            <a:r>
              <a:rPr lang="en-US" sz="2000" dirty="0" err="1"/>
              <a:t>json</a:t>
            </a:r>
            <a:endParaRPr lang="en-US" sz="2000" dirty="0"/>
          </a:p>
        </p:txBody>
      </p:sp>
      <p:grpSp>
        <p:nvGrpSpPr>
          <p:cNvPr id="7" name="Group 6"/>
          <p:cNvGrpSpPr/>
          <p:nvPr/>
        </p:nvGrpSpPr>
        <p:grpSpPr>
          <a:xfrm>
            <a:off x="0" y="1507263"/>
            <a:ext cx="12192000" cy="1235938"/>
            <a:chOff x="0" y="1415605"/>
            <a:chExt cx="12192000" cy="1235938"/>
          </a:xfrm>
        </p:grpSpPr>
        <p:sp>
          <p:nvSpPr>
            <p:cNvPr id="8" name="Rectangle 7"/>
            <p:cNvSpPr/>
            <p:nvPr/>
          </p:nvSpPr>
          <p:spPr bwMode="auto">
            <a:xfrm>
              <a:off x="0" y="1415605"/>
              <a:ext cx="12192000" cy="1235938"/>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1617844"/>
              <a:ext cx="10267510" cy="954107"/>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Use the response object's send function to send the client a response</a:t>
              </a:r>
            </a:p>
          </p:txBody>
        </p:sp>
      </p:grpSp>
    </p:spTree>
    <p:extLst>
      <p:ext uri="{BB962C8B-B14F-4D97-AF65-F5344CB8AC3E}">
        <p14:creationId xmlns:p14="http://schemas.microsoft.com/office/powerpoint/2010/main" val="366240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REST</a:t>
              </a:r>
            </a:p>
            <a:p>
              <a:pPr marL="1316038" indent="-457200">
                <a:buFont typeface="Wingdings" charset="2"/>
                <a:buChar char="§"/>
              </a:pPr>
              <a:r>
                <a:rPr lang="en-US" sz="2800" dirty="0">
                  <a:solidFill>
                    <a:srgbClr val="FFFFFF"/>
                  </a:solidFill>
                </a:rPr>
                <a:t>Use REST verbs for CRUD operations</a:t>
              </a:r>
            </a:p>
            <a:p>
              <a:pPr marL="1316038" indent="-457200">
                <a:buFont typeface="Wingdings" charset="2"/>
                <a:buChar char="§"/>
              </a:pPr>
              <a:r>
                <a:rPr lang="en-US" sz="2800" dirty="0">
                  <a:solidFill>
                    <a:srgbClr val="FFFFFF"/>
                  </a:solidFill>
                </a:rPr>
                <a:t>Parse JSON, Buffer, and HTML</a:t>
              </a:r>
            </a:p>
          </p:txBody>
        </p:sp>
      </p:grpSp>
    </p:spTree>
    <p:extLst>
      <p:ext uri="{BB962C8B-B14F-4D97-AF65-F5344CB8AC3E}">
        <p14:creationId xmlns:p14="http://schemas.microsoft.com/office/powerpoint/2010/main" val="484104700"/>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 Response</a:t>
            </a:r>
          </a:p>
        </p:txBody>
      </p:sp>
      <p:sp>
        <p:nvSpPr>
          <p:cNvPr id="9" name="Content Placeholder 5"/>
          <p:cNvSpPr>
            <a:spLocks noGrp="1"/>
          </p:cNvSpPr>
          <p:nvPr/>
        </p:nvSpPr>
        <p:spPr>
          <a:xfrm>
            <a:off x="956608" y="3214843"/>
            <a:ext cx="10305241" cy="2870867"/>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res.set</a:t>
            </a:r>
            <a:r>
              <a:rPr lang="en-US" sz="2000" dirty="0"/>
              <a:t>('Content-Type', 'text/plain');</a:t>
            </a:r>
          </a:p>
          <a:p>
            <a:pPr>
              <a:lnSpc>
                <a:spcPct val="100000"/>
              </a:lnSpc>
              <a:spcBef>
                <a:spcPts val="0"/>
              </a:spcBef>
              <a:spcAft>
                <a:spcPts val="1200"/>
              </a:spcAft>
            </a:pPr>
            <a:r>
              <a:rPr lang="en-US" sz="2000" dirty="0" err="1"/>
              <a:t>res.send</a:t>
            </a:r>
            <a:r>
              <a:rPr lang="en-US" sz="2000" dirty="0"/>
              <a:t>('Just regular text, no html expected!');</a:t>
            </a:r>
          </a:p>
          <a:p>
            <a:pPr>
              <a:lnSpc>
                <a:spcPct val="100000"/>
              </a:lnSpc>
              <a:spcBef>
                <a:spcPts val="0"/>
              </a:spcBef>
              <a:spcAft>
                <a:spcPts val="1200"/>
              </a:spcAft>
            </a:pPr>
            <a:endParaRPr lang="en-US" sz="2000" dirty="0"/>
          </a:p>
          <a:p>
            <a:pPr>
              <a:lnSpc>
                <a:spcPct val="100000"/>
              </a:lnSpc>
              <a:spcBef>
                <a:spcPts val="0"/>
              </a:spcBef>
              <a:spcAft>
                <a:spcPts val="1200"/>
              </a:spcAft>
            </a:pPr>
            <a:r>
              <a:rPr lang="en-US" sz="2000" dirty="0" err="1"/>
              <a:t>res.status</a:t>
            </a:r>
            <a:r>
              <a:rPr lang="en-US" sz="2000" dirty="0"/>
              <a:t>(404).end(); //empty response</a:t>
            </a:r>
          </a:p>
        </p:txBody>
      </p:sp>
      <p:grpSp>
        <p:nvGrpSpPr>
          <p:cNvPr id="7" name="Group 6"/>
          <p:cNvGrpSpPr/>
          <p:nvPr/>
        </p:nvGrpSpPr>
        <p:grpSpPr>
          <a:xfrm>
            <a:off x="0" y="1569474"/>
            <a:ext cx="12192000" cy="1373992"/>
            <a:chOff x="0" y="1477816"/>
            <a:chExt cx="12192000" cy="1373992"/>
          </a:xfrm>
        </p:grpSpPr>
        <p:sp>
          <p:nvSpPr>
            <p:cNvPr id="8" name="Rectangle 7"/>
            <p:cNvSpPr/>
            <p:nvPr/>
          </p:nvSpPr>
          <p:spPr bwMode="auto">
            <a:xfrm>
              <a:off x="0" y="1477816"/>
              <a:ext cx="12192000" cy="137399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1687759"/>
              <a:ext cx="10267510" cy="954107"/>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The content-type can also be hard coded</a:t>
              </a:r>
            </a:p>
            <a:p>
              <a:pPr marL="457200" indent="-457200">
                <a:buFont typeface="Wingdings" charset="2"/>
                <a:buChar char="§"/>
              </a:pPr>
              <a:r>
                <a:rPr lang="en-US" sz="2800" dirty="0">
                  <a:solidFill>
                    <a:srgbClr val="FFFFFF"/>
                  </a:solidFill>
                </a:rPr>
                <a:t>A response can also be empty</a:t>
              </a:r>
            </a:p>
          </p:txBody>
        </p:sp>
      </p:grpSp>
    </p:spTree>
    <p:extLst>
      <p:ext uri="{BB962C8B-B14F-4D97-AF65-F5344CB8AC3E}">
        <p14:creationId xmlns:p14="http://schemas.microsoft.com/office/powerpoint/2010/main" val="271739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RESTful</a:t>
            </a:r>
            <a:r>
              <a:rPr lang="en-US" dirty="0"/>
              <a:t> API with Express Examples</a:t>
            </a:r>
          </a:p>
        </p:txBody>
      </p:sp>
      <p:grpSp>
        <p:nvGrpSpPr>
          <p:cNvPr id="3" name="Group 2"/>
          <p:cNvGrpSpPr/>
          <p:nvPr/>
        </p:nvGrpSpPr>
        <p:grpSpPr>
          <a:xfrm>
            <a:off x="0" y="1732172"/>
            <a:ext cx="12192000" cy="2276461"/>
            <a:chOff x="0" y="1555211"/>
            <a:chExt cx="12192000" cy="1413056"/>
          </a:xfrm>
        </p:grpSpPr>
        <p:sp>
          <p:nvSpPr>
            <p:cNvPr id="4" name="Rectangle 3"/>
            <p:cNvSpPr/>
            <p:nvPr/>
          </p:nvSpPr>
          <p:spPr bwMode="auto">
            <a:xfrm>
              <a:off x="0" y="1555211"/>
              <a:ext cx="12192000" cy="1413056"/>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74781" y="1715608"/>
              <a:ext cx="10267510" cy="1092261"/>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GET</a:t>
              </a:r>
            </a:p>
            <a:p>
              <a:pPr marL="457200" indent="-457200">
                <a:buFont typeface="Wingdings" charset="2"/>
                <a:buChar char="§"/>
              </a:pPr>
              <a:r>
                <a:rPr lang="en-US" sz="2800" dirty="0">
                  <a:solidFill>
                    <a:srgbClr val="FFFFFF"/>
                  </a:solidFill>
                </a:rPr>
                <a:t>POST</a:t>
              </a:r>
            </a:p>
            <a:p>
              <a:pPr marL="457200" indent="-457200">
                <a:buFont typeface="Wingdings" charset="2"/>
                <a:buChar char="§"/>
              </a:pPr>
              <a:r>
                <a:rPr lang="en-US" sz="2800" dirty="0">
                  <a:solidFill>
                    <a:srgbClr val="FFFFFF"/>
                  </a:solidFill>
                </a:rPr>
                <a:t>PUT</a:t>
              </a:r>
            </a:p>
            <a:p>
              <a:pPr marL="457200" indent="-457200">
                <a:buFont typeface="Wingdings" charset="2"/>
                <a:buChar char="§"/>
              </a:pPr>
              <a:r>
                <a:rPr lang="en-US" sz="2800" dirty="0">
                  <a:solidFill>
                    <a:srgbClr val="FFFFFF"/>
                  </a:solidFill>
                </a:rPr>
                <a:t>DELETE</a:t>
              </a:r>
            </a:p>
          </p:txBody>
        </p:sp>
      </p:grpSp>
    </p:spTree>
    <p:extLst>
      <p:ext uri="{BB962C8B-B14F-4D97-AF65-F5344CB8AC3E}">
        <p14:creationId xmlns:p14="http://schemas.microsoft.com/office/powerpoint/2010/main" val="3704567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1644"/>
          </a:xfrm>
        </p:spPr>
        <p:txBody>
          <a:bodyPr/>
          <a:lstStyle/>
          <a:p>
            <a:r>
              <a:rPr lang="en-US" dirty="0"/>
              <a:t>GET</a:t>
            </a:r>
          </a:p>
        </p:txBody>
      </p:sp>
      <p:sp>
        <p:nvSpPr>
          <p:cNvPr id="9" name="Content Placeholder 5"/>
          <p:cNvSpPr>
            <a:spLocks noGrp="1"/>
          </p:cNvSpPr>
          <p:nvPr/>
        </p:nvSpPr>
        <p:spPr>
          <a:xfrm>
            <a:off x="943380" y="2543909"/>
            <a:ext cx="10305241" cy="4142104"/>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2000" dirty="0" err="1">
                <a:solidFill>
                  <a:srgbClr val="000000"/>
                </a:solidFill>
              </a:rPr>
              <a:t>app.get</a:t>
            </a:r>
            <a:r>
              <a:rPr lang="en-US" sz="2000" dirty="0">
                <a:solidFill>
                  <a:srgbClr val="000000"/>
                </a:solidFill>
              </a:rPr>
              <a:t>('/users',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600"/>
              </a:spcAft>
            </a:pPr>
            <a:r>
              <a:rPr lang="en-US" sz="2000" dirty="0"/>
              <a:t>  // code to retrieve multiple users</a:t>
            </a:r>
          </a:p>
          <a:p>
            <a:pPr>
              <a:lnSpc>
                <a:spcPct val="100000"/>
              </a:lnSpc>
              <a:spcBef>
                <a:spcPts val="0"/>
              </a:spcBef>
              <a:spcAft>
                <a:spcPts val="600"/>
              </a:spcAft>
            </a:pPr>
            <a:r>
              <a:rPr lang="en-US" sz="2000" dirty="0"/>
              <a:t>  </a:t>
            </a:r>
            <a:r>
              <a:rPr lang="en-US" sz="2000" dirty="0" err="1"/>
              <a:t>res.send</a:t>
            </a:r>
            <a:r>
              <a:rPr lang="en-US" sz="2000" dirty="0"/>
              <a:t>(users);</a:t>
            </a:r>
          </a:p>
          <a:p>
            <a:pPr>
              <a:lnSpc>
                <a:spcPct val="100000"/>
              </a:lnSpc>
              <a:spcBef>
                <a:spcPts val="0"/>
              </a:spcBef>
              <a:spcAft>
                <a:spcPts val="600"/>
              </a:spcAft>
            </a:pPr>
            <a:r>
              <a:rPr lang="en-US" sz="2000" dirty="0"/>
              <a:t>});</a:t>
            </a:r>
          </a:p>
          <a:p>
            <a:pPr>
              <a:lnSpc>
                <a:spcPct val="100000"/>
              </a:lnSpc>
              <a:spcBef>
                <a:spcPts val="0"/>
              </a:spcBef>
              <a:spcAft>
                <a:spcPts val="600"/>
              </a:spcAft>
            </a:pPr>
            <a:endParaRPr lang="en-US" sz="2000" dirty="0"/>
          </a:p>
          <a:p>
            <a:pPr>
              <a:lnSpc>
                <a:spcPct val="100000"/>
              </a:lnSpc>
              <a:spcBef>
                <a:spcPts val="0"/>
              </a:spcBef>
              <a:spcAft>
                <a:spcPts val="600"/>
              </a:spcAft>
            </a:pPr>
            <a:r>
              <a:rPr lang="en-US" sz="2000" dirty="0" err="1"/>
              <a:t>app.get</a:t>
            </a:r>
            <a:r>
              <a:rPr lang="en-US" sz="2000" dirty="0"/>
              <a:t>('/users/:id', function (</a:t>
            </a:r>
            <a:r>
              <a:rPr lang="en-US" sz="2000" dirty="0" err="1"/>
              <a:t>req</a:t>
            </a:r>
            <a:r>
              <a:rPr lang="en-US" sz="2000" dirty="0"/>
              <a:t>, res) {</a:t>
            </a:r>
          </a:p>
          <a:p>
            <a:pPr>
              <a:lnSpc>
                <a:spcPct val="100000"/>
              </a:lnSpc>
              <a:spcBef>
                <a:spcPts val="0"/>
              </a:spcBef>
              <a:spcAft>
                <a:spcPts val="600"/>
              </a:spcAft>
            </a:pPr>
            <a:r>
              <a:rPr lang="en-US" sz="2000" dirty="0"/>
              <a:t>  </a:t>
            </a:r>
            <a:r>
              <a:rPr lang="en-US" sz="2000" dirty="0" err="1"/>
              <a:t>var</a:t>
            </a:r>
            <a:r>
              <a:rPr lang="en-US" sz="2000" dirty="0"/>
              <a:t> id = </a:t>
            </a:r>
            <a:r>
              <a:rPr lang="en-US" sz="2000" dirty="0" err="1"/>
              <a:t>req.params.id</a:t>
            </a:r>
            <a:r>
              <a:rPr lang="en-US" sz="2000" dirty="0"/>
              <a:t>;</a:t>
            </a:r>
          </a:p>
          <a:p>
            <a:pPr>
              <a:lnSpc>
                <a:spcPct val="100000"/>
              </a:lnSpc>
              <a:spcBef>
                <a:spcPts val="0"/>
              </a:spcBef>
              <a:spcAft>
                <a:spcPts val="600"/>
              </a:spcAft>
            </a:pPr>
            <a:r>
              <a:rPr lang="en-US" sz="2000" dirty="0"/>
              <a:t>  // code to retrieve a single user</a:t>
            </a:r>
          </a:p>
          <a:p>
            <a:pPr>
              <a:lnSpc>
                <a:spcPct val="100000"/>
              </a:lnSpc>
              <a:spcBef>
                <a:spcPts val="0"/>
              </a:spcBef>
              <a:spcAft>
                <a:spcPts val="600"/>
              </a:spcAft>
            </a:pPr>
            <a:r>
              <a:rPr lang="en-US" sz="2000" dirty="0"/>
              <a:t>  </a:t>
            </a:r>
            <a:r>
              <a:rPr lang="en-US" sz="2000" dirty="0" err="1"/>
              <a:t>res.send</a:t>
            </a:r>
            <a:r>
              <a:rPr lang="en-US" sz="2000" dirty="0"/>
              <a:t>(user);</a:t>
            </a:r>
          </a:p>
          <a:p>
            <a:pPr>
              <a:lnSpc>
                <a:spcPct val="100000"/>
              </a:lnSpc>
              <a:spcBef>
                <a:spcPts val="0"/>
              </a:spcBef>
              <a:spcAft>
                <a:spcPts val="600"/>
              </a:spcAft>
            </a:pPr>
            <a:r>
              <a:rPr lang="en-US" sz="2000" dirty="0"/>
              <a:t>});</a:t>
            </a:r>
          </a:p>
        </p:txBody>
      </p:sp>
      <p:grpSp>
        <p:nvGrpSpPr>
          <p:cNvPr id="11" name="Group 10"/>
          <p:cNvGrpSpPr/>
          <p:nvPr/>
        </p:nvGrpSpPr>
        <p:grpSpPr>
          <a:xfrm>
            <a:off x="0" y="1409717"/>
            <a:ext cx="12192000" cy="1193664"/>
            <a:chOff x="0" y="1622345"/>
            <a:chExt cx="12192000" cy="1193664"/>
          </a:xfrm>
        </p:grpSpPr>
        <p:sp>
          <p:nvSpPr>
            <p:cNvPr id="12" name="Rectangle 11"/>
            <p:cNvSpPr/>
            <p:nvPr/>
          </p:nvSpPr>
          <p:spPr bwMode="auto">
            <a:xfrm>
              <a:off x="0" y="1622345"/>
              <a:ext cx="12192000" cy="1193664"/>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742124"/>
              <a:ext cx="10267510" cy="954107"/>
            </a:xfrm>
            <a:prstGeom prst="rect">
              <a:avLst/>
            </a:prstGeom>
            <a:noFill/>
          </p:spPr>
          <p:txBody>
            <a:bodyPr wrap="square" rtlCol="0">
              <a:spAutoFit/>
            </a:bodyPr>
            <a:lstStyle/>
            <a:p>
              <a:r>
                <a:rPr lang="en-US" sz="2800" dirty="0">
                  <a:solidFill>
                    <a:srgbClr val="FFFFFF"/>
                  </a:solidFill>
                </a:rPr>
                <a:t>GET handlers can be used to retrieve a collection of resources and for individual documents with retrieval by id</a:t>
              </a:r>
            </a:p>
          </p:txBody>
        </p:sp>
      </p:grpSp>
    </p:spTree>
    <p:extLst>
      <p:ext uri="{BB962C8B-B14F-4D97-AF65-F5344CB8AC3E}">
        <p14:creationId xmlns:p14="http://schemas.microsoft.com/office/powerpoint/2010/main" val="1705324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a:t>
            </a:r>
          </a:p>
        </p:txBody>
      </p:sp>
      <p:sp>
        <p:nvSpPr>
          <p:cNvPr id="9" name="Content Placeholder 5"/>
          <p:cNvSpPr>
            <a:spLocks noGrp="1"/>
          </p:cNvSpPr>
          <p:nvPr/>
        </p:nvSpPr>
        <p:spPr>
          <a:xfrm>
            <a:off x="956609" y="2625969"/>
            <a:ext cx="10305241" cy="403273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srgbClr val="000000"/>
                </a:solidFill>
              </a:rPr>
              <a:t>app.post</a:t>
            </a:r>
            <a:r>
              <a:rPr lang="en-US" sz="2000" dirty="0">
                <a:solidFill>
                  <a:srgbClr val="000000"/>
                </a:solidFill>
              </a:rPr>
              <a:t>('/users',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1200"/>
              </a:spcAft>
            </a:pPr>
            <a:r>
              <a:rPr lang="en-US" sz="2000" dirty="0">
                <a:solidFill>
                  <a:srgbClr val="000000"/>
                </a:solidFill>
              </a:rPr>
              <a:t>  </a:t>
            </a:r>
            <a:r>
              <a:rPr lang="en-US" sz="2000" dirty="0" err="1">
                <a:solidFill>
                  <a:srgbClr val="000000"/>
                </a:solidFill>
              </a:rPr>
              <a:t>var</a:t>
            </a:r>
            <a:r>
              <a:rPr lang="en-US" sz="2000" dirty="0">
                <a:solidFill>
                  <a:srgbClr val="000000"/>
                </a:solidFill>
              </a:rPr>
              <a:t> username = </a:t>
            </a:r>
            <a:r>
              <a:rPr lang="en-US" sz="2000" dirty="0" err="1">
                <a:solidFill>
                  <a:srgbClr val="000000"/>
                </a:solidFill>
              </a:rPr>
              <a:t>req.body.username</a:t>
            </a:r>
            <a:r>
              <a:rPr lang="en-US" sz="2000" dirty="0">
                <a:solidFill>
                  <a:srgbClr val="000000"/>
                </a:solidFill>
              </a:rPr>
              <a:t>;</a:t>
            </a:r>
          </a:p>
          <a:p>
            <a:pPr>
              <a:lnSpc>
                <a:spcPct val="100000"/>
              </a:lnSpc>
              <a:spcBef>
                <a:spcPts val="0"/>
              </a:spcBef>
              <a:spcAft>
                <a:spcPts val="1200"/>
              </a:spcAft>
            </a:pPr>
            <a:r>
              <a:rPr lang="en-US" sz="2000" dirty="0">
                <a:solidFill>
                  <a:srgbClr val="000000"/>
                </a:solidFill>
              </a:rPr>
              <a:t>  </a:t>
            </a:r>
            <a:r>
              <a:rPr lang="en-US" sz="2000" dirty="0" err="1">
                <a:solidFill>
                  <a:srgbClr val="000000"/>
                </a:solidFill>
              </a:rPr>
              <a:t>var</a:t>
            </a:r>
            <a:r>
              <a:rPr lang="en-US" sz="2000" dirty="0">
                <a:solidFill>
                  <a:srgbClr val="000000"/>
                </a:solidFill>
              </a:rPr>
              <a:t> email = </a:t>
            </a:r>
            <a:r>
              <a:rPr lang="en-US" sz="2000" dirty="0" err="1">
                <a:solidFill>
                  <a:srgbClr val="000000"/>
                </a:solidFill>
              </a:rPr>
              <a:t>req.body.email</a:t>
            </a:r>
            <a:r>
              <a:rPr lang="en-US" sz="2000" dirty="0">
                <a:solidFill>
                  <a:srgbClr val="000000"/>
                </a:solidFill>
              </a:rPr>
              <a:t>;</a:t>
            </a:r>
          </a:p>
          <a:p>
            <a:pPr>
              <a:lnSpc>
                <a:spcPct val="100000"/>
              </a:lnSpc>
              <a:spcBef>
                <a:spcPts val="0"/>
              </a:spcBef>
              <a:spcAft>
                <a:spcPts val="1200"/>
              </a:spcAft>
            </a:pPr>
            <a:r>
              <a:rPr lang="en-US" sz="2000" dirty="0">
                <a:solidFill>
                  <a:srgbClr val="000000"/>
                </a:solidFill>
              </a:rPr>
              <a:t>  // ...</a:t>
            </a:r>
          </a:p>
          <a:p>
            <a:pPr>
              <a:lnSpc>
                <a:spcPct val="100000"/>
              </a:lnSpc>
              <a:spcBef>
                <a:spcPts val="0"/>
              </a:spcBef>
              <a:spcAft>
                <a:spcPts val="1200"/>
              </a:spcAft>
            </a:pPr>
            <a:r>
              <a:rPr lang="en-US" sz="2000" dirty="0">
                <a:solidFill>
                  <a:srgbClr val="000000"/>
                </a:solidFill>
              </a:rPr>
              <a:t>  // code to create a new user</a:t>
            </a:r>
          </a:p>
          <a:p>
            <a:pPr>
              <a:lnSpc>
                <a:spcPct val="100000"/>
              </a:lnSpc>
              <a:spcBef>
                <a:spcPts val="0"/>
              </a:spcBef>
              <a:spcAft>
                <a:spcPts val="1200"/>
              </a:spcAft>
            </a:pPr>
            <a:r>
              <a:rPr lang="en-US" sz="2000" dirty="0">
                <a:solidFill>
                  <a:srgbClr val="000000"/>
                </a:solidFill>
              </a:rPr>
              <a:t>  </a:t>
            </a:r>
            <a:r>
              <a:rPr lang="en-US" sz="2000" dirty="0" err="1">
                <a:solidFill>
                  <a:srgbClr val="000000"/>
                </a:solidFill>
              </a:rPr>
              <a:t>res.send</a:t>
            </a:r>
            <a:r>
              <a:rPr lang="en-US" sz="2000" dirty="0">
                <a:solidFill>
                  <a:srgbClr val="000000"/>
                </a:solidFill>
              </a:rPr>
              <a:t>(user);</a:t>
            </a:r>
          </a:p>
          <a:p>
            <a:pPr>
              <a:lnSpc>
                <a:spcPct val="100000"/>
              </a:lnSpc>
              <a:spcBef>
                <a:spcPts val="0"/>
              </a:spcBef>
              <a:spcAft>
                <a:spcPts val="1200"/>
              </a:spcAft>
            </a:pPr>
            <a:r>
              <a:rPr lang="en-US" sz="2000" dirty="0">
                <a:solidFill>
                  <a:srgbClr val="000000"/>
                </a:solidFill>
              </a:rPr>
              <a:t>});</a:t>
            </a:r>
            <a:endParaRPr lang="en-US" sz="2000" dirty="0"/>
          </a:p>
        </p:txBody>
      </p:sp>
      <p:grpSp>
        <p:nvGrpSpPr>
          <p:cNvPr id="11" name="Group 10"/>
          <p:cNvGrpSpPr/>
          <p:nvPr/>
        </p:nvGrpSpPr>
        <p:grpSpPr>
          <a:xfrm>
            <a:off x="0" y="1671618"/>
            <a:ext cx="12192000" cy="908194"/>
            <a:chOff x="0" y="1738718"/>
            <a:chExt cx="12192000" cy="908194"/>
          </a:xfrm>
        </p:grpSpPr>
        <p:sp>
          <p:nvSpPr>
            <p:cNvPr id="12" name="Rectangle 11"/>
            <p:cNvSpPr/>
            <p:nvPr/>
          </p:nvSpPr>
          <p:spPr bwMode="auto">
            <a:xfrm>
              <a:off x="0" y="1738718"/>
              <a:ext cx="12192000" cy="908194"/>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931205"/>
              <a:ext cx="10267510" cy="523220"/>
            </a:xfrm>
            <a:prstGeom prst="rect">
              <a:avLst/>
            </a:prstGeom>
            <a:noFill/>
          </p:spPr>
          <p:txBody>
            <a:bodyPr wrap="square" rtlCol="0">
              <a:spAutoFit/>
            </a:bodyPr>
            <a:lstStyle/>
            <a:p>
              <a:r>
                <a:rPr lang="en-US" sz="2800" dirty="0">
                  <a:solidFill>
                    <a:srgbClr val="FFFFFF"/>
                  </a:solidFill>
                </a:rPr>
                <a:t>To create a resource:</a:t>
              </a:r>
            </a:p>
          </p:txBody>
        </p:sp>
      </p:grpSp>
    </p:spTree>
    <p:extLst>
      <p:ext uri="{BB962C8B-B14F-4D97-AF65-F5344CB8AC3E}">
        <p14:creationId xmlns:p14="http://schemas.microsoft.com/office/powerpoint/2010/main" val="232864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a:t>
            </a:r>
          </a:p>
        </p:txBody>
      </p:sp>
      <p:sp>
        <p:nvSpPr>
          <p:cNvPr id="9" name="Content Placeholder 5"/>
          <p:cNvSpPr>
            <a:spLocks noGrp="1"/>
          </p:cNvSpPr>
          <p:nvPr/>
        </p:nvSpPr>
        <p:spPr>
          <a:xfrm>
            <a:off x="956609" y="2473569"/>
            <a:ext cx="10305241" cy="4196861"/>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2000" dirty="0" err="1">
                <a:solidFill>
                  <a:srgbClr val="000000"/>
                </a:solidFill>
              </a:rPr>
              <a:t>app.put</a:t>
            </a:r>
            <a:r>
              <a:rPr lang="en-US" sz="2000" dirty="0">
                <a:solidFill>
                  <a:srgbClr val="000000"/>
                </a:solidFill>
              </a:rPr>
              <a:t>('/users/:id',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var</a:t>
            </a:r>
            <a:r>
              <a:rPr lang="en-US" sz="2000" dirty="0">
                <a:solidFill>
                  <a:srgbClr val="000000"/>
                </a:solidFill>
              </a:rPr>
              <a:t> id = </a:t>
            </a:r>
            <a:r>
              <a:rPr lang="en-US" sz="2000" dirty="0" err="1">
                <a:solidFill>
                  <a:srgbClr val="000000"/>
                </a:solidFill>
              </a:rPr>
              <a:t>req.params.id</a:t>
            </a:r>
            <a:r>
              <a:rPr lang="en-US" sz="2000" dirty="0">
                <a:solidFill>
                  <a:srgbClr val="000000"/>
                </a:solidFill>
              </a:rPr>
              <a:t>;</a:t>
            </a:r>
          </a:p>
          <a:p>
            <a:pPr>
              <a:lnSpc>
                <a:spcPct val="100000"/>
              </a:lnSpc>
              <a:spcBef>
                <a:spcPts val="0"/>
              </a:spcBef>
              <a:spcAft>
                <a:spcPts val="600"/>
              </a:spcAft>
            </a:pPr>
            <a:r>
              <a:rPr lang="en-US" sz="2000" dirty="0">
                <a:solidFill>
                  <a:srgbClr val="000000"/>
                </a:solidFill>
              </a:rPr>
              <a:t>  // check if the user exists</a:t>
            </a:r>
          </a:p>
          <a:p>
            <a:pPr>
              <a:lnSpc>
                <a:spcPct val="100000"/>
              </a:lnSpc>
              <a:spcBef>
                <a:spcPts val="0"/>
              </a:spcBef>
              <a:spcAft>
                <a:spcPts val="600"/>
              </a:spcAft>
            </a:pPr>
            <a:r>
              <a:rPr lang="en-US" sz="2000" dirty="0">
                <a:solidFill>
                  <a:srgbClr val="000000"/>
                </a:solidFill>
              </a:rPr>
              <a:t>  ...</a:t>
            </a:r>
          </a:p>
          <a:p>
            <a:pPr>
              <a:lnSpc>
                <a:spcPct val="100000"/>
              </a:lnSpc>
              <a:spcBef>
                <a:spcPts val="0"/>
              </a:spcBef>
              <a:spcAft>
                <a:spcPts val="600"/>
              </a:spcAft>
            </a:pPr>
            <a:r>
              <a:rPr lang="en-US" sz="2000" dirty="0">
                <a:solidFill>
                  <a:srgbClr val="000000"/>
                </a:solidFill>
              </a:rPr>
              <a:t>  if (exists) {</a:t>
            </a:r>
          </a:p>
          <a:p>
            <a:pPr>
              <a:lnSpc>
                <a:spcPct val="100000"/>
              </a:lnSpc>
              <a:spcBef>
                <a:spcPts val="0"/>
              </a:spcBef>
              <a:spcAft>
                <a:spcPts val="600"/>
              </a:spcAft>
            </a:pPr>
            <a:r>
              <a:rPr lang="en-US" sz="2000" dirty="0">
                <a:solidFill>
                  <a:srgbClr val="000000"/>
                </a:solidFill>
              </a:rPr>
              <a:t>    // code to modify the user</a:t>
            </a:r>
          </a:p>
          <a:p>
            <a:pPr>
              <a:lnSpc>
                <a:spcPct val="100000"/>
              </a:lnSpc>
              <a:spcBef>
                <a:spcPts val="0"/>
              </a:spcBef>
              <a:spcAft>
                <a:spcPts val="600"/>
              </a:spcAft>
            </a:pPr>
            <a:r>
              <a:rPr lang="en-US" sz="2000" dirty="0">
                <a:solidFill>
                  <a:srgbClr val="000000"/>
                </a:solidFill>
              </a:rPr>
              <a:t>  } else {</a:t>
            </a:r>
          </a:p>
          <a:p>
            <a:pPr>
              <a:lnSpc>
                <a:spcPct val="100000"/>
              </a:lnSpc>
              <a:spcBef>
                <a:spcPts val="0"/>
              </a:spcBef>
              <a:spcAft>
                <a:spcPts val="600"/>
              </a:spcAft>
            </a:pPr>
            <a:r>
              <a:rPr lang="en-US" sz="2000" dirty="0">
                <a:solidFill>
                  <a:srgbClr val="000000"/>
                </a:solidFill>
              </a:rPr>
              <a:t>    // code to create the user</a:t>
            </a:r>
          </a:p>
          <a:p>
            <a:pPr>
              <a:lnSpc>
                <a:spcPct val="100000"/>
              </a:lnSpc>
              <a:spcBef>
                <a:spcPts val="0"/>
              </a:spcBef>
              <a:spcAft>
                <a:spcPts val="600"/>
              </a:spcAft>
            </a:pPr>
            <a:r>
              <a:rPr lang="en-US" sz="2000" dirty="0">
                <a:solidFill>
                  <a:srgbClr val="000000"/>
                </a:solidFill>
              </a:rPr>
              <a:t>  }</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res.send</a:t>
            </a:r>
            <a:r>
              <a:rPr lang="en-US" sz="2000" dirty="0">
                <a:solidFill>
                  <a:srgbClr val="000000"/>
                </a:solidFill>
              </a:rPr>
              <a:t>(user);</a:t>
            </a:r>
          </a:p>
          <a:p>
            <a:pPr>
              <a:lnSpc>
                <a:spcPct val="100000"/>
              </a:lnSpc>
              <a:spcBef>
                <a:spcPts val="0"/>
              </a:spcBef>
              <a:spcAft>
                <a:spcPts val="600"/>
              </a:spcAft>
            </a:pPr>
            <a:r>
              <a:rPr lang="en-US" sz="2000" dirty="0">
                <a:solidFill>
                  <a:srgbClr val="000000"/>
                </a:solidFill>
              </a:rPr>
              <a:t>});</a:t>
            </a:r>
            <a:endParaRPr lang="en-US" sz="2000" dirty="0"/>
          </a:p>
        </p:txBody>
      </p:sp>
      <p:grpSp>
        <p:nvGrpSpPr>
          <p:cNvPr id="11" name="Group 10"/>
          <p:cNvGrpSpPr/>
          <p:nvPr/>
        </p:nvGrpSpPr>
        <p:grpSpPr>
          <a:xfrm>
            <a:off x="0" y="1430217"/>
            <a:ext cx="12192000" cy="949571"/>
            <a:chOff x="0" y="1738719"/>
            <a:chExt cx="12192000" cy="750171"/>
          </a:xfrm>
        </p:grpSpPr>
        <p:sp>
          <p:nvSpPr>
            <p:cNvPr id="12" name="Rectangle 11"/>
            <p:cNvSpPr/>
            <p:nvPr/>
          </p:nvSpPr>
          <p:spPr bwMode="auto">
            <a:xfrm>
              <a:off x="0" y="1738719"/>
              <a:ext cx="12192000" cy="75017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931205"/>
              <a:ext cx="10267510" cy="523220"/>
            </a:xfrm>
            <a:prstGeom prst="rect">
              <a:avLst/>
            </a:prstGeom>
            <a:noFill/>
          </p:spPr>
          <p:txBody>
            <a:bodyPr wrap="square" rtlCol="0">
              <a:spAutoFit/>
            </a:bodyPr>
            <a:lstStyle/>
            <a:p>
              <a:r>
                <a:rPr lang="en-US" sz="2800" dirty="0">
                  <a:solidFill>
                    <a:srgbClr val="FFFFFF"/>
                  </a:solidFill>
                </a:rPr>
                <a:t>To update a resource (or create if it doesn't exist, perhaps):</a:t>
              </a:r>
            </a:p>
          </p:txBody>
        </p:sp>
      </p:grpSp>
    </p:spTree>
    <p:extLst>
      <p:ext uri="{BB962C8B-B14F-4D97-AF65-F5344CB8AC3E}">
        <p14:creationId xmlns:p14="http://schemas.microsoft.com/office/powerpoint/2010/main" val="3137722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a:t>
            </a:r>
          </a:p>
        </p:txBody>
      </p:sp>
      <p:sp>
        <p:nvSpPr>
          <p:cNvPr id="9" name="Content Placeholder 5"/>
          <p:cNvSpPr>
            <a:spLocks noGrp="1"/>
          </p:cNvSpPr>
          <p:nvPr/>
        </p:nvSpPr>
        <p:spPr>
          <a:xfrm>
            <a:off x="956609" y="2766646"/>
            <a:ext cx="10305241" cy="3247291"/>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2000" dirty="0" err="1">
                <a:solidFill>
                  <a:srgbClr val="000000"/>
                </a:solidFill>
              </a:rPr>
              <a:t>app.delete</a:t>
            </a:r>
            <a:r>
              <a:rPr lang="en-US" sz="2000" dirty="0">
                <a:solidFill>
                  <a:srgbClr val="000000"/>
                </a:solidFill>
              </a:rPr>
              <a:t>('/users/:id',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var</a:t>
            </a:r>
            <a:r>
              <a:rPr lang="en-US" sz="2000" dirty="0">
                <a:solidFill>
                  <a:srgbClr val="000000"/>
                </a:solidFill>
              </a:rPr>
              <a:t> id = </a:t>
            </a:r>
            <a:r>
              <a:rPr lang="en-US" sz="2000" dirty="0" err="1">
                <a:solidFill>
                  <a:srgbClr val="000000"/>
                </a:solidFill>
              </a:rPr>
              <a:t>req.params.id</a:t>
            </a:r>
            <a:r>
              <a:rPr lang="en-US" sz="2000" dirty="0">
                <a:solidFill>
                  <a:srgbClr val="000000"/>
                </a:solidFill>
              </a:rPr>
              <a:t>;</a:t>
            </a:r>
          </a:p>
          <a:p>
            <a:pPr>
              <a:lnSpc>
                <a:spcPct val="100000"/>
              </a:lnSpc>
              <a:spcBef>
                <a:spcPts val="0"/>
              </a:spcBef>
              <a:spcAft>
                <a:spcPts val="600"/>
              </a:spcAft>
            </a:pPr>
            <a:r>
              <a:rPr lang="en-US" sz="2000" dirty="0">
                <a:solidFill>
                  <a:srgbClr val="000000"/>
                </a:solidFill>
              </a:rPr>
              <a:t>  // code to delete the user</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res.send</a:t>
            </a:r>
            <a:r>
              <a:rPr lang="en-US" sz="2000" dirty="0">
                <a:solidFill>
                  <a:srgbClr val="000000"/>
                </a:solidFill>
              </a:rPr>
              <a:t>(user); // or maybe the URL to create a new user?</a:t>
            </a:r>
          </a:p>
          <a:p>
            <a:pPr>
              <a:lnSpc>
                <a:spcPct val="100000"/>
              </a:lnSpc>
              <a:spcBef>
                <a:spcPts val="0"/>
              </a:spcBef>
              <a:spcAft>
                <a:spcPts val="600"/>
              </a:spcAft>
            </a:pPr>
            <a:r>
              <a:rPr lang="en-US" sz="2000" dirty="0">
                <a:solidFill>
                  <a:srgbClr val="000000"/>
                </a:solidFill>
              </a:rPr>
              <a:t>});</a:t>
            </a:r>
            <a:endParaRPr lang="en-US" sz="2000" dirty="0"/>
          </a:p>
        </p:txBody>
      </p:sp>
      <p:grpSp>
        <p:nvGrpSpPr>
          <p:cNvPr id="11" name="Group 10"/>
          <p:cNvGrpSpPr/>
          <p:nvPr/>
        </p:nvGrpSpPr>
        <p:grpSpPr>
          <a:xfrm>
            <a:off x="0" y="1612979"/>
            <a:ext cx="12192000" cy="1006785"/>
            <a:chOff x="0" y="1878527"/>
            <a:chExt cx="12192000" cy="1006785"/>
          </a:xfrm>
        </p:grpSpPr>
        <p:sp>
          <p:nvSpPr>
            <p:cNvPr id="12" name="Rectangle 11"/>
            <p:cNvSpPr/>
            <p:nvPr/>
          </p:nvSpPr>
          <p:spPr bwMode="auto">
            <a:xfrm>
              <a:off x="0" y="1878527"/>
              <a:ext cx="12192000" cy="99901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931205"/>
              <a:ext cx="10267510" cy="954107"/>
            </a:xfrm>
            <a:prstGeom prst="rect">
              <a:avLst/>
            </a:prstGeom>
            <a:noFill/>
          </p:spPr>
          <p:txBody>
            <a:bodyPr wrap="square" rtlCol="0">
              <a:spAutoFit/>
            </a:bodyPr>
            <a:lstStyle/>
            <a:p>
              <a:r>
                <a:rPr lang="en-US" sz="2800" dirty="0">
                  <a:solidFill>
                    <a:srgbClr val="FFFFFF"/>
                  </a:solidFill>
                </a:rPr>
                <a:t>To delete a resource, create a DELETE handler for the desired URI</a:t>
              </a:r>
            </a:p>
          </p:txBody>
        </p:sp>
      </p:grpSp>
    </p:spTree>
    <p:extLst>
      <p:ext uri="{BB962C8B-B14F-4D97-AF65-F5344CB8AC3E}">
        <p14:creationId xmlns:p14="http://schemas.microsoft.com/office/powerpoint/2010/main" val="4099914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RESTful API</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CURL</a:t>
            </a:r>
          </a:p>
          <a:p>
            <a:pPr>
              <a:buFont typeface="Wingdings" charset="2"/>
              <a:buChar char="§"/>
            </a:pPr>
            <a:r>
              <a:rPr lang="en-US" dirty="0" smtClean="0"/>
              <a:t>Postman</a:t>
            </a:r>
          </a:p>
          <a:p>
            <a:pPr>
              <a:buFont typeface="Wingdings" charset="2"/>
              <a:buChar char="§"/>
            </a:pPr>
            <a:r>
              <a:rPr lang="en-US" dirty="0" smtClean="0"/>
              <a:t>Node scripts with or without tests: </a:t>
            </a:r>
            <a:r>
              <a:rPr lang="en-US" dirty="0" err="1" smtClean="0"/>
              <a:t>superagent</a:t>
            </a:r>
            <a:r>
              <a:rPr lang="en-US" dirty="0" smtClean="0"/>
              <a:t>, request </a:t>
            </a:r>
            <a:r>
              <a:rPr lang="en-US" dirty="0" err="1" smtClean="0"/>
              <a:t>axios</a:t>
            </a:r>
            <a:endParaRPr lang="en-US" dirty="0" smtClean="0"/>
          </a:p>
          <a:p>
            <a:pPr>
              <a:buFont typeface="Wingdings" charset="2"/>
              <a:buChar char="§"/>
            </a:pPr>
            <a:r>
              <a:rPr lang="en-US" dirty="0" smtClean="0"/>
              <a:t>Client Apps (browser JS, Node, Java, Python, etc.) </a:t>
            </a:r>
          </a:p>
          <a:p>
            <a:pPr>
              <a:buFont typeface="Wingdings" charset="2"/>
              <a:buChar char="§"/>
            </a:pPr>
            <a:r>
              <a:rPr lang="en-US" dirty="0" smtClean="0"/>
              <a:t>Tests</a:t>
            </a:r>
          </a:p>
          <a:p>
            <a:pPr lvl="1">
              <a:buFont typeface="Wingdings" charset="2"/>
              <a:buChar char="§"/>
            </a:pPr>
            <a:r>
              <a:rPr lang="en-US" dirty="0" smtClean="0"/>
              <a:t>Mocha </a:t>
            </a:r>
          </a:p>
          <a:p>
            <a:pPr lvl="1">
              <a:buFont typeface="Wingdings" charset="2"/>
              <a:buChar char="§"/>
            </a:pPr>
            <a:r>
              <a:rPr lang="en-US" dirty="0" smtClean="0"/>
              <a:t>Jasmine</a:t>
            </a:r>
          </a:p>
          <a:p>
            <a:pPr lvl="1">
              <a:buFont typeface="Wingdings" charset="2"/>
              <a:buChar char="§"/>
            </a:pPr>
            <a:r>
              <a:rPr lang="en-US" dirty="0" smtClean="0"/>
              <a:t>tape</a:t>
            </a:r>
            <a:endParaRPr lang="en-US" dirty="0"/>
          </a:p>
        </p:txBody>
      </p:sp>
    </p:spTree>
    <p:extLst>
      <p:ext uri="{BB962C8B-B14F-4D97-AF65-F5344CB8AC3E}">
        <p14:creationId xmlns:p14="http://schemas.microsoft.com/office/powerpoint/2010/main" val="3958957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CURL</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GET: </a:t>
            </a:r>
            <a:r>
              <a:rPr lang="en-US" dirty="0"/>
              <a:t>curl "http</a:t>
            </a:r>
            <a:r>
              <a:rPr lang="en-US" dirty="0" smtClean="0"/>
              <a:t>://localhost:3000</a:t>
            </a:r>
            <a:r>
              <a:rPr lang="en-US" dirty="0"/>
              <a:t>/tickets"</a:t>
            </a:r>
          </a:p>
          <a:p>
            <a:pPr>
              <a:buFont typeface="Wingdings" charset="2"/>
              <a:buChar char="§"/>
            </a:pPr>
            <a:r>
              <a:rPr lang="en-US" dirty="0" smtClean="0"/>
              <a:t>POST: curl -</a:t>
            </a:r>
            <a:r>
              <a:rPr lang="en-US" dirty="0"/>
              <a:t>X "</a:t>
            </a:r>
            <a:r>
              <a:rPr lang="en-US" dirty="0" smtClean="0"/>
              <a:t>POST</a:t>
            </a:r>
            <a:r>
              <a:rPr lang="en-US" dirty="0"/>
              <a:t>" -d "param1=value1&amp;param2=value2" "http</a:t>
            </a:r>
            <a:r>
              <a:rPr lang="en-US" dirty="0" smtClean="0"/>
              <a:t>://localhost:3000</a:t>
            </a:r>
            <a:r>
              <a:rPr lang="en-US" dirty="0"/>
              <a:t>/</a:t>
            </a:r>
            <a:r>
              <a:rPr lang="en-US" dirty="0" smtClean="0"/>
              <a:t>tickets”</a:t>
            </a:r>
            <a:endParaRPr lang="en-US" dirty="0"/>
          </a:p>
          <a:p>
            <a:pPr>
              <a:buFont typeface="Wingdings" charset="2"/>
              <a:buChar char="§"/>
            </a:pPr>
            <a:r>
              <a:rPr lang="en-US" dirty="0" smtClean="0"/>
              <a:t>DELETE: </a:t>
            </a:r>
            <a:r>
              <a:rPr lang="en-US" dirty="0"/>
              <a:t>curl -X "</a:t>
            </a:r>
            <a:r>
              <a:rPr lang="en-US" dirty="0" smtClean="0"/>
              <a:t>DELETE</a:t>
            </a:r>
            <a:r>
              <a:rPr lang="en-US" dirty="0"/>
              <a:t>"</a:t>
            </a:r>
            <a:r>
              <a:rPr lang="en-US" dirty="0" smtClean="0"/>
              <a:t> "http</a:t>
            </a:r>
            <a:r>
              <a:rPr lang="en-US" dirty="0"/>
              <a:t>://localhost:3000/</a:t>
            </a:r>
            <a:r>
              <a:rPr lang="en-US" dirty="0" smtClean="0"/>
              <a:t>tickets"</a:t>
            </a:r>
          </a:p>
          <a:p>
            <a:pPr>
              <a:buFont typeface="Wingdings" charset="2"/>
              <a:buChar char="§"/>
            </a:pPr>
            <a:r>
              <a:rPr lang="en-US" dirty="0" smtClean="0"/>
              <a:t>PUT</a:t>
            </a:r>
            <a:r>
              <a:rPr lang="en-US" dirty="0"/>
              <a:t>: curl -X PUT -H "Content-Type: application/</a:t>
            </a:r>
            <a:r>
              <a:rPr lang="en-US" dirty="0" err="1"/>
              <a:t>json</a:t>
            </a:r>
            <a:r>
              <a:rPr lang="en-US" dirty="0"/>
              <a:t>" -d '{"key1":"value"</a:t>
            </a:r>
            <a:r>
              <a:rPr lang="en-US" dirty="0" smtClean="0"/>
              <a:t>}' </a:t>
            </a:r>
            <a:r>
              <a:rPr lang="en-US" dirty="0"/>
              <a:t>"http://localhost:3000/tickets"</a:t>
            </a:r>
          </a:p>
        </p:txBody>
      </p:sp>
    </p:spTree>
    <p:extLst>
      <p:ext uri="{BB962C8B-B14F-4D97-AF65-F5344CB8AC3E}">
        <p14:creationId xmlns:p14="http://schemas.microsoft.com/office/powerpoint/2010/main" val="997479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basics of REST</a:t>
              </a:r>
            </a:p>
            <a:p>
              <a:pPr marL="1316038" indent="-457200">
                <a:buFont typeface="Wingdings" charset="2"/>
                <a:buChar char="§"/>
              </a:pPr>
              <a:r>
                <a:rPr lang="en-US" sz="2800" dirty="0">
                  <a:solidFill>
                    <a:srgbClr val="FFFFFF"/>
                  </a:solidFill>
                </a:rPr>
                <a:t>How to use REST verbs for CRUD operations</a:t>
              </a:r>
            </a:p>
            <a:p>
              <a:pPr marL="1316038" indent="-457200">
                <a:buFont typeface="Wingdings" charset="2"/>
                <a:buChar char="§"/>
              </a:pPr>
              <a:r>
                <a:rPr lang="en-US" sz="2800" dirty="0">
                  <a:solidFill>
                    <a:srgbClr val="FFFFFF"/>
                  </a:solidFill>
                </a:rPr>
                <a:t>How to parse JSON, Buffer, and HTML</a:t>
              </a:r>
            </a:p>
          </p:txBody>
        </p:sp>
      </p:grpSp>
    </p:spTree>
    <p:extLst>
      <p:ext uri="{BB962C8B-B14F-4D97-AF65-F5344CB8AC3E}">
        <p14:creationId xmlns:p14="http://schemas.microsoft.com/office/powerpoint/2010/main" val="1624035159"/>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US" dirty="0"/>
          </a:p>
        </p:txBody>
      </p:sp>
      <p:grpSp>
        <p:nvGrpSpPr>
          <p:cNvPr id="4" name="Group 3"/>
          <p:cNvGrpSpPr/>
          <p:nvPr/>
        </p:nvGrpSpPr>
        <p:grpSpPr>
          <a:xfrm>
            <a:off x="0" y="1756426"/>
            <a:ext cx="12192000" cy="1339456"/>
            <a:chOff x="0" y="1334445"/>
            <a:chExt cx="12192000" cy="592475"/>
          </a:xfrm>
        </p:grpSpPr>
        <p:sp>
          <p:nvSpPr>
            <p:cNvPr id="5" name="Rectangle 4"/>
            <p:cNvSpPr/>
            <p:nvPr/>
          </p:nvSpPr>
          <p:spPr bwMode="auto">
            <a:xfrm>
              <a:off x="0" y="1334445"/>
              <a:ext cx="12192000" cy="59247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962245" y="1419670"/>
              <a:ext cx="10267510" cy="422025"/>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Thick Server</a:t>
              </a:r>
            </a:p>
            <a:p>
              <a:pPr marL="457200" indent="-457200">
                <a:buFont typeface="Wingdings" charset="2"/>
                <a:buChar char="§"/>
              </a:pPr>
              <a:r>
                <a:rPr lang="en-US" sz="2800" dirty="0" smtClean="0">
                  <a:solidFill>
                    <a:srgbClr val="FFFFFF"/>
                  </a:solidFill>
                </a:rPr>
                <a:t>Thick Client</a:t>
              </a:r>
            </a:p>
          </p:txBody>
        </p:sp>
      </p:grpSp>
    </p:spTree>
    <p:extLst>
      <p:ext uri="{BB962C8B-B14F-4D97-AF65-F5344CB8AC3E}">
        <p14:creationId xmlns:p14="http://schemas.microsoft.com/office/powerpoint/2010/main" val="350012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grpSp>
        <p:nvGrpSpPr>
          <p:cNvPr id="4" name="Group 3"/>
          <p:cNvGrpSpPr/>
          <p:nvPr/>
        </p:nvGrpSpPr>
        <p:grpSpPr>
          <a:xfrm>
            <a:off x="0" y="1756427"/>
            <a:ext cx="12192000" cy="2106675"/>
            <a:chOff x="0" y="1334445"/>
            <a:chExt cx="12192000" cy="931835"/>
          </a:xfrm>
        </p:grpSpPr>
        <p:sp>
          <p:nvSpPr>
            <p:cNvPr id="5" name="Rectangle 4"/>
            <p:cNvSpPr/>
            <p:nvPr/>
          </p:nvSpPr>
          <p:spPr bwMode="auto">
            <a:xfrm>
              <a:off x="0" y="1334445"/>
              <a:ext cx="12192000" cy="93183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962245" y="1405309"/>
              <a:ext cx="10267510" cy="803210"/>
            </a:xfrm>
            <a:prstGeom prst="rect">
              <a:avLst/>
            </a:prstGeom>
            <a:noFill/>
          </p:spPr>
          <p:txBody>
            <a:bodyPr wrap="square" rtlCol="0">
              <a:spAutoFit/>
            </a:bodyPr>
            <a:lstStyle/>
            <a:p>
              <a:pPr marL="457200" indent="-457200">
                <a:buFont typeface="Wingdings" charset="2"/>
                <a:buChar char="§"/>
              </a:pPr>
              <a:r>
                <a:rPr lang="en-US" sz="2800" dirty="0" err="1">
                  <a:solidFill>
                    <a:srgbClr val="FFFFFF"/>
                  </a:solidFill>
                </a:rPr>
                <a:t>REpresentational</a:t>
              </a:r>
              <a:r>
                <a:rPr lang="en-US" sz="2800" dirty="0">
                  <a:solidFill>
                    <a:srgbClr val="FFFFFF"/>
                  </a:solidFill>
                </a:rPr>
                <a:t> State Transfer (REST) is an architectural pattern for developing network applications</a:t>
              </a:r>
            </a:p>
            <a:p>
              <a:pPr marL="457200" indent="-457200">
                <a:buFont typeface="Wingdings" charset="2"/>
                <a:buChar char="§"/>
              </a:pPr>
              <a:r>
                <a:rPr lang="en-US" sz="2800" dirty="0">
                  <a:solidFill>
                    <a:srgbClr val="FFFFFF"/>
                  </a:solidFill>
                </a:rPr>
                <a:t>REST systems aim to keep things simple when connecting to and exchanging data between machines</a:t>
              </a:r>
              <a:endParaRPr lang="en-US" sz="2800" dirty="0">
                <a:solidFill>
                  <a:srgbClr val="FFFFFF"/>
                </a:solidFill>
                <a:latin typeface="Segoe UI"/>
              </a:endParaRPr>
            </a:p>
          </p:txBody>
        </p:sp>
      </p:grpSp>
    </p:spTree>
    <p:extLst>
      <p:ext uri="{BB962C8B-B14F-4D97-AF65-F5344CB8AC3E}">
        <p14:creationId xmlns:p14="http://schemas.microsoft.com/office/powerpoint/2010/main" val="247206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HTTP?</a:t>
            </a:r>
          </a:p>
        </p:txBody>
      </p:sp>
      <p:sp>
        <p:nvSpPr>
          <p:cNvPr id="5" name="Content Placeholder 4"/>
          <p:cNvSpPr>
            <a:spLocks noGrp="1"/>
          </p:cNvSpPr>
          <p:nvPr>
            <p:ph idx="1"/>
          </p:nvPr>
        </p:nvSpPr>
        <p:spPr>
          <a:xfrm>
            <a:off x="838200" y="3277282"/>
            <a:ext cx="10515600" cy="2755646"/>
          </a:xfrm>
        </p:spPr>
        <p:txBody>
          <a:bodyPr>
            <a:normAutofit/>
          </a:bodyPr>
          <a:lstStyle/>
          <a:p>
            <a:pPr marL="344488" indent="-344488">
              <a:buFont typeface="Wingdings" charset="2"/>
              <a:buChar char="§"/>
            </a:pPr>
            <a:r>
              <a:rPr lang="en-US" dirty="0"/>
              <a:t>REST is far simpler compared to Remote Procedure Calls (RPC) and Web Services (SOAP, UDDI, </a:t>
            </a:r>
            <a:r>
              <a:rPr lang="en-US" dirty="0" err="1"/>
              <a:t>etc</a:t>
            </a:r>
            <a:r>
              <a:rPr lang="en-US" dirty="0"/>
              <a:t>)</a:t>
            </a:r>
          </a:p>
          <a:p>
            <a:pPr marL="344488" indent="-344488">
              <a:buFont typeface="Wingdings" charset="2"/>
              <a:buChar char="§"/>
            </a:pPr>
            <a:r>
              <a:rPr lang="en-US" dirty="0"/>
              <a:t>RPCs and Web services rely on complex vocabularies for communication</a:t>
            </a:r>
          </a:p>
          <a:p>
            <a:pPr marL="344488" indent="-344488">
              <a:buFont typeface="Wingdings" charset="2"/>
              <a:buChar char="§"/>
            </a:pPr>
            <a:r>
              <a:rPr lang="en-US" dirty="0"/>
              <a:t>Each new operation is a new vocabulary entry, increasing code complexity</a:t>
            </a:r>
          </a:p>
        </p:txBody>
      </p:sp>
      <p:grpSp>
        <p:nvGrpSpPr>
          <p:cNvPr id="3" name="Group 2"/>
          <p:cNvGrpSpPr/>
          <p:nvPr/>
        </p:nvGrpSpPr>
        <p:grpSpPr>
          <a:xfrm>
            <a:off x="0" y="1821003"/>
            <a:ext cx="12192000" cy="1135531"/>
            <a:chOff x="0" y="1729345"/>
            <a:chExt cx="12192000" cy="1135531"/>
          </a:xfrm>
        </p:grpSpPr>
        <p:sp>
          <p:nvSpPr>
            <p:cNvPr id="7" name="Rectangle 6"/>
            <p:cNvSpPr/>
            <p:nvPr/>
          </p:nvSpPr>
          <p:spPr bwMode="auto">
            <a:xfrm>
              <a:off x="0" y="1729345"/>
              <a:ext cx="12192000" cy="113553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954107"/>
            </a:xfrm>
            <a:prstGeom prst="rect">
              <a:avLst/>
            </a:prstGeom>
            <a:noFill/>
          </p:spPr>
          <p:txBody>
            <a:bodyPr wrap="square" rtlCol="0">
              <a:spAutoFit/>
            </a:bodyPr>
            <a:lstStyle/>
            <a:p>
              <a:r>
                <a:rPr lang="en-US" sz="2800" dirty="0">
                  <a:solidFill>
                    <a:srgbClr val="FFFFFF"/>
                  </a:solidFill>
                </a:rPr>
                <a:t>HTTP is the ideal protocol for REST, given its stateless nature and client-server architecture</a:t>
              </a:r>
            </a:p>
          </p:txBody>
        </p:sp>
      </p:grpSp>
    </p:spTree>
    <p:extLst>
      <p:ext uri="{BB962C8B-B14F-4D97-AF65-F5344CB8AC3E}">
        <p14:creationId xmlns:p14="http://schemas.microsoft.com/office/powerpoint/2010/main" val="121497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Verbs</a:t>
            </a:r>
          </a:p>
        </p:txBody>
      </p:sp>
      <p:sp>
        <p:nvSpPr>
          <p:cNvPr id="3" name="Content Placeholder 2"/>
          <p:cNvSpPr>
            <a:spLocks noGrp="1"/>
          </p:cNvSpPr>
          <p:nvPr>
            <p:ph idx="1"/>
          </p:nvPr>
        </p:nvSpPr>
        <p:spPr>
          <a:xfrm>
            <a:off x="838200" y="2880687"/>
            <a:ext cx="10515600" cy="3681296"/>
          </a:xfrm>
        </p:spPr>
        <p:txBody>
          <a:bodyPr>
            <a:normAutofit lnSpcReduction="10000"/>
          </a:bodyPr>
          <a:lstStyle/>
          <a:p>
            <a:pPr marL="344488" indent="-344488">
              <a:buFont typeface="Wingdings" charset="2"/>
              <a:buChar char="§"/>
            </a:pPr>
            <a:r>
              <a:rPr lang="en-US" dirty="0"/>
              <a:t>GET</a:t>
            </a:r>
          </a:p>
          <a:p>
            <a:pPr marL="344488" indent="-344488">
              <a:buFont typeface="Wingdings" charset="2"/>
              <a:buChar char="§"/>
            </a:pPr>
            <a:r>
              <a:rPr lang="en-US" dirty="0"/>
              <a:t>PUT</a:t>
            </a:r>
          </a:p>
          <a:p>
            <a:pPr marL="344488" indent="-344488">
              <a:buFont typeface="Wingdings" charset="2"/>
              <a:buChar char="§"/>
            </a:pPr>
            <a:r>
              <a:rPr lang="en-US" dirty="0"/>
              <a:t>POST</a:t>
            </a:r>
          </a:p>
          <a:p>
            <a:pPr marL="344488" indent="-344488">
              <a:buFont typeface="Wingdings" charset="2"/>
              <a:buChar char="§"/>
            </a:pPr>
            <a:r>
              <a:rPr lang="en-US" dirty="0"/>
              <a:t>DELETE</a:t>
            </a:r>
          </a:p>
          <a:p>
            <a:pPr marL="344488" indent="-344488">
              <a:buFont typeface="Wingdings" charset="2"/>
              <a:buChar char="§"/>
            </a:pPr>
            <a:r>
              <a:rPr lang="en-US" dirty="0"/>
              <a:t>Sometimes uses:</a:t>
            </a:r>
          </a:p>
          <a:p>
            <a:pPr marL="801688" lvl="1" indent="-344488">
              <a:buFont typeface="Wingdings" charset="2"/>
              <a:buChar char="§"/>
            </a:pPr>
            <a:r>
              <a:rPr lang="en-US" dirty="0"/>
              <a:t>PATCH</a:t>
            </a:r>
          </a:p>
          <a:p>
            <a:pPr marL="801688" lvl="1" indent="-344488">
              <a:buFont typeface="Wingdings" charset="2"/>
              <a:buChar char="§"/>
            </a:pPr>
            <a:r>
              <a:rPr lang="en-US" dirty="0"/>
              <a:t>HEAD</a:t>
            </a:r>
          </a:p>
          <a:p>
            <a:pPr marL="801688" lvl="1" indent="-344488">
              <a:buFont typeface="Wingdings" charset="2"/>
              <a:buChar char="§"/>
            </a:pPr>
            <a:r>
              <a:rPr lang="en-US" dirty="0"/>
              <a:t>OPTIONS</a:t>
            </a:r>
          </a:p>
        </p:txBody>
      </p:sp>
      <p:grpSp>
        <p:nvGrpSpPr>
          <p:cNvPr id="4" name="Group 3"/>
          <p:cNvGrpSpPr/>
          <p:nvPr/>
        </p:nvGrpSpPr>
        <p:grpSpPr>
          <a:xfrm>
            <a:off x="0" y="1789301"/>
            <a:ext cx="12192000" cy="775582"/>
            <a:chOff x="0" y="1697643"/>
            <a:chExt cx="12192000" cy="775582"/>
          </a:xfrm>
        </p:grpSpPr>
        <p:sp>
          <p:nvSpPr>
            <p:cNvPr id="5" name="Rectangle 4"/>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REST uses HTTP requests (and verbs) for CRUD operations</a:t>
              </a:r>
              <a:endParaRPr lang="en-US" sz="2800" dirty="0">
                <a:solidFill>
                  <a:srgbClr val="FFFFFF"/>
                </a:solidFill>
                <a:latin typeface="Segoe UI"/>
              </a:endParaRPr>
            </a:p>
          </p:txBody>
        </p:sp>
      </p:grpSp>
    </p:spTree>
    <p:extLst>
      <p:ext uri="{BB962C8B-B14F-4D97-AF65-F5344CB8AC3E}">
        <p14:creationId xmlns:p14="http://schemas.microsoft.com/office/powerpoint/2010/main" val="360564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Endpoints</a:t>
            </a:r>
          </a:p>
        </p:txBody>
      </p:sp>
      <p:sp>
        <p:nvSpPr>
          <p:cNvPr id="4" name="Content Placeholder 3"/>
          <p:cNvSpPr>
            <a:spLocks noGrp="1"/>
          </p:cNvSpPr>
          <p:nvPr>
            <p:ph sz="half" idx="1"/>
          </p:nvPr>
        </p:nvSpPr>
        <p:spPr>
          <a:xfrm>
            <a:off x="442823" y="1167442"/>
            <a:ext cx="4019909" cy="5492149"/>
          </a:xfrm>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Retrieve a list of tickets</a:t>
            </a:r>
          </a:p>
          <a:p>
            <a:pPr>
              <a:buFont typeface="Wingdings" charset="2"/>
              <a:buChar char="§"/>
            </a:pPr>
            <a:r>
              <a:rPr lang="en-US" dirty="0"/>
              <a:t>Retrieve a specific ticket</a:t>
            </a:r>
          </a:p>
          <a:p>
            <a:pPr>
              <a:buFont typeface="Wingdings" charset="2"/>
              <a:buChar char="§"/>
            </a:pPr>
            <a:r>
              <a:rPr lang="en-US" dirty="0"/>
              <a:t>Create a new ticket</a:t>
            </a:r>
          </a:p>
          <a:p>
            <a:pPr>
              <a:buFont typeface="Wingdings" charset="2"/>
              <a:buChar char="§"/>
            </a:pPr>
            <a:r>
              <a:rPr lang="en-US" dirty="0"/>
              <a:t>Update ticket #12</a:t>
            </a:r>
          </a:p>
          <a:p>
            <a:pPr>
              <a:buFont typeface="Wingdings" charset="2"/>
              <a:buChar char="§"/>
            </a:pPr>
            <a:r>
              <a:rPr lang="en-US" dirty="0"/>
              <a:t>Delete ticket #12</a:t>
            </a:r>
          </a:p>
          <a:p>
            <a:pPr>
              <a:buFont typeface="Wingdings" charset="2"/>
              <a:buChar char="§"/>
            </a:pPr>
            <a:r>
              <a:rPr lang="en-US" dirty="0"/>
              <a:t>Partially update ticket #12</a:t>
            </a:r>
          </a:p>
          <a:p>
            <a:pPr>
              <a:buFont typeface="Wingdings" charset="2"/>
              <a:buChar char="§"/>
            </a:pPr>
            <a:r>
              <a:rPr lang="en-US" dirty="0"/>
              <a:t>What can I do to ticket #12?</a:t>
            </a:r>
          </a:p>
          <a:p>
            <a:pPr>
              <a:buFont typeface="Wingdings" charset="2"/>
              <a:buChar char="§"/>
            </a:pPr>
            <a:r>
              <a:rPr lang="en-US" dirty="0"/>
              <a:t>What headers would I get if I tried to get ticket #12?</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1200"/>
              </a:spcAft>
            </a:pPr>
            <a:r>
              <a:rPr lang="en-US" sz="2000" dirty="0"/>
              <a:t>GET    /tickets</a:t>
            </a:r>
          </a:p>
          <a:p>
            <a:pPr>
              <a:lnSpc>
                <a:spcPct val="100000"/>
              </a:lnSpc>
              <a:spcBef>
                <a:spcPts val="600"/>
              </a:spcBef>
              <a:spcAft>
                <a:spcPts val="1200"/>
              </a:spcAft>
            </a:pPr>
            <a:r>
              <a:rPr lang="en-US" sz="2000" dirty="0"/>
              <a:t>GET    /tickets/12</a:t>
            </a:r>
          </a:p>
          <a:p>
            <a:pPr>
              <a:lnSpc>
                <a:spcPct val="100000"/>
              </a:lnSpc>
              <a:spcBef>
                <a:spcPts val="0"/>
              </a:spcBef>
              <a:spcAft>
                <a:spcPts val="600"/>
              </a:spcAft>
            </a:pPr>
            <a:r>
              <a:rPr lang="en-US" sz="2000" dirty="0"/>
              <a:t>POST   /tickets</a:t>
            </a:r>
          </a:p>
          <a:p>
            <a:pPr>
              <a:lnSpc>
                <a:spcPct val="100000"/>
              </a:lnSpc>
              <a:spcBef>
                <a:spcPts val="600"/>
              </a:spcBef>
              <a:spcAft>
                <a:spcPts val="600"/>
              </a:spcAft>
            </a:pPr>
            <a:r>
              <a:rPr lang="en-US" sz="2000" dirty="0"/>
              <a:t>PUT    /tickets/12</a:t>
            </a:r>
          </a:p>
          <a:p>
            <a:pPr>
              <a:lnSpc>
                <a:spcPct val="100000"/>
              </a:lnSpc>
              <a:spcBef>
                <a:spcPts val="600"/>
              </a:spcBef>
              <a:spcAft>
                <a:spcPts val="600"/>
              </a:spcAft>
            </a:pPr>
            <a:r>
              <a:rPr lang="en-US" sz="2000" dirty="0"/>
              <a:t>DELETE /tickets/12</a:t>
            </a:r>
          </a:p>
          <a:p>
            <a:pPr>
              <a:lnSpc>
                <a:spcPct val="100000"/>
              </a:lnSpc>
              <a:spcBef>
                <a:spcPts val="600"/>
              </a:spcBef>
              <a:spcAft>
                <a:spcPts val="600"/>
              </a:spcAft>
            </a:pPr>
            <a:r>
              <a:rPr lang="en-US" sz="2000" dirty="0"/>
              <a:t>PATCH   /tickets/12</a:t>
            </a:r>
          </a:p>
          <a:p>
            <a:pPr>
              <a:lnSpc>
                <a:spcPct val="100000"/>
              </a:lnSpc>
              <a:spcBef>
                <a:spcPts val="1200"/>
              </a:spcBef>
              <a:spcAft>
                <a:spcPts val="1200"/>
              </a:spcAft>
            </a:pPr>
            <a:r>
              <a:rPr lang="en-US" sz="2000" dirty="0"/>
              <a:t>OPTIONS /tickets/12</a:t>
            </a:r>
          </a:p>
          <a:p>
            <a:pPr>
              <a:lnSpc>
                <a:spcPct val="100000"/>
              </a:lnSpc>
              <a:spcBef>
                <a:spcPts val="2400"/>
              </a:spcBef>
              <a:spcAft>
                <a:spcPts val="1200"/>
              </a:spcAft>
            </a:pPr>
            <a:r>
              <a:rPr lang="en-US" sz="2000" dirty="0"/>
              <a:t>HEAD    /tickets/12</a:t>
            </a:r>
          </a:p>
        </p:txBody>
      </p:sp>
    </p:spTree>
    <p:extLst>
      <p:ext uri="{BB962C8B-B14F-4D97-AF65-F5344CB8AC3E}">
        <p14:creationId xmlns:p14="http://schemas.microsoft.com/office/powerpoint/2010/main" val="150570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838200" y="3320681"/>
            <a:ext cx="10515600" cy="3241302"/>
          </a:xfrm>
        </p:spPr>
        <p:txBody>
          <a:bodyPr>
            <a:normAutofit/>
          </a:bodyPr>
          <a:lstStyle/>
          <a:p>
            <a:pPr marL="344488" indent="-344488">
              <a:buFont typeface="Wingdings" charset="2"/>
              <a:buChar char="§"/>
            </a:pPr>
            <a:r>
              <a:rPr lang="en-US" dirty="0"/>
              <a:t>Files</a:t>
            </a:r>
          </a:p>
          <a:p>
            <a:pPr marL="344488" indent="-344488">
              <a:buFont typeface="Wingdings" charset="2"/>
              <a:buChar char="§"/>
            </a:pPr>
            <a:r>
              <a:rPr lang="en-US" dirty="0"/>
              <a:t>Database entries</a:t>
            </a:r>
          </a:p>
          <a:p>
            <a:pPr marL="344488" indent="-344488">
              <a:buFont typeface="Wingdings" charset="2"/>
              <a:buChar char="§"/>
            </a:pPr>
            <a:r>
              <a:rPr lang="en-US" dirty="0"/>
              <a:t>Processed output from functions</a:t>
            </a:r>
          </a:p>
        </p:txBody>
      </p:sp>
      <p:grpSp>
        <p:nvGrpSpPr>
          <p:cNvPr id="4" name="Group 3"/>
          <p:cNvGrpSpPr/>
          <p:nvPr/>
        </p:nvGrpSpPr>
        <p:grpSpPr>
          <a:xfrm>
            <a:off x="0" y="1794544"/>
            <a:ext cx="12192000" cy="1135531"/>
            <a:chOff x="0" y="1702886"/>
            <a:chExt cx="12192000" cy="1135531"/>
          </a:xfrm>
        </p:grpSpPr>
        <p:sp>
          <p:nvSpPr>
            <p:cNvPr id="5" name="Rectangle 4"/>
            <p:cNvSpPr/>
            <p:nvPr/>
          </p:nvSpPr>
          <p:spPr bwMode="auto">
            <a:xfrm>
              <a:off x="0" y="1702886"/>
              <a:ext cx="12192000" cy="113553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954107"/>
            </a:xfrm>
            <a:prstGeom prst="rect">
              <a:avLst/>
            </a:prstGeom>
            <a:noFill/>
          </p:spPr>
          <p:txBody>
            <a:bodyPr wrap="square" rtlCol="0">
              <a:spAutoFit/>
            </a:bodyPr>
            <a:lstStyle/>
            <a:p>
              <a:r>
                <a:rPr lang="en-US" sz="2800" dirty="0">
                  <a:solidFill>
                    <a:srgbClr val="FFFFFF"/>
                  </a:solidFill>
                </a:rPr>
                <a:t>Resources are entities that can be stored on a computer, such as:</a:t>
              </a:r>
              <a:endParaRPr lang="en-US" sz="2800" dirty="0">
                <a:solidFill>
                  <a:srgbClr val="FFFFFF"/>
                </a:solidFill>
                <a:latin typeface="Segoe UI"/>
              </a:endParaRPr>
            </a:p>
          </p:txBody>
        </p:sp>
      </p:grpSp>
    </p:spTree>
    <p:extLst>
      <p:ext uri="{BB962C8B-B14F-4D97-AF65-F5344CB8AC3E}">
        <p14:creationId xmlns:p14="http://schemas.microsoft.com/office/powerpoint/2010/main" val="1167688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6.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10609</TotalTime>
  <Words>3505</Words>
  <Application>Microsoft Macintosh PowerPoint</Application>
  <PresentationFormat>Custom</PresentationFormat>
  <Paragraphs>505</Paragraphs>
  <Slides>38</Slides>
  <Notes>38</Notes>
  <HiddenSlides>0</HiddenSlides>
  <MMClips>0</MMClips>
  <ScaleCrop>false</ScaleCrop>
  <HeadingPairs>
    <vt:vector size="4" baseType="variant">
      <vt:variant>
        <vt:lpstr>Theme</vt:lpstr>
      </vt:variant>
      <vt:variant>
        <vt:i4>6</vt:i4>
      </vt:variant>
      <vt:variant>
        <vt:lpstr>Slide Titles</vt:lpstr>
      </vt:variant>
      <vt:variant>
        <vt:i4>38</vt:i4>
      </vt:variant>
    </vt:vector>
  </HeadingPairs>
  <TitlesOfParts>
    <vt:vector size="44" baseType="lpstr">
      <vt:lpstr>1_MS1444_Windows Azure Template 16x9_r08a</vt:lpstr>
      <vt:lpstr>2_MS1444_Windows Azure Template 16x9_r08a</vt:lpstr>
      <vt:lpstr>Office Theme</vt:lpstr>
      <vt:lpstr>2_Office Theme</vt:lpstr>
      <vt:lpstr>4_MS1444_Windows Azure Template 16x9_r08a</vt:lpstr>
      <vt:lpstr>3_Office Theme</vt:lpstr>
      <vt:lpstr>Web Development</vt:lpstr>
      <vt:lpstr>PowerPoint Presentation</vt:lpstr>
      <vt:lpstr>PowerPoint Presentation</vt:lpstr>
      <vt:lpstr>Web Applications</vt:lpstr>
      <vt:lpstr>REST</vt:lpstr>
      <vt:lpstr>Why HTTP?</vt:lpstr>
      <vt:lpstr>REST Verbs</vt:lpstr>
      <vt:lpstr>Common Endpoints</vt:lpstr>
      <vt:lpstr>Resources</vt:lpstr>
      <vt:lpstr>Resource Representation</vt:lpstr>
      <vt:lpstr>HTTP Requests</vt:lpstr>
      <vt:lpstr>Accessing Route Parameters</vt:lpstr>
      <vt:lpstr>Handlers Signatures</vt:lpstr>
      <vt:lpstr>Query Strings</vt:lpstr>
      <vt:lpstr>Request Body</vt:lpstr>
      <vt:lpstr>Request Body</vt:lpstr>
      <vt:lpstr>HTTP API Example: Bing Search v2</vt:lpstr>
      <vt:lpstr>Accessing Form Data</vt:lpstr>
      <vt:lpstr>File Uploads</vt:lpstr>
      <vt:lpstr>Parsing</vt:lpstr>
      <vt:lpstr>HTTP Verbs and Routes</vt:lpstr>
      <vt:lpstr>Request</vt:lpstr>
      <vt:lpstr>Request Header Shortcuts</vt:lpstr>
      <vt:lpstr>Request Header Shortcuts</vt:lpstr>
      <vt:lpstr>HTTP Responses</vt:lpstr>
      <vt:lpstr>Express Response Method</vt:lpstr>
      <vt:lpstr>HTTP Status Codes</vt:lpstr>
      <vt:lpstr>HTTP Status Codes</vt:lpstr>
      <vt:lpstr>Sending a Response</vt:lpstr>
      <vt:lpstr>Sending a Response</vt:lpstr>
      <vt:lpstr>RESTful API with Express Examples</vt:lpstr>
      <vt:lpstr>GET</vt:lpstr>
      <vt:lpstr>POST</vt:lpstr>
      <vt:lpstr>PUT</vt:lpstr>
      <vt:lpstr>DELETE</vt:lpstr>
      <vt:lpstr>Interacting with RESTful API</vt:lpstr>
      <vt:lpstr>Testing with CURL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824</cp:revision>
  <dcterms:created xsi:type="dcterms:W3CDTF">2015-09-13T19:29:02Z</dcterms:created>
  <dcterms:modified xsi:type="dcterms:W3CDTF">2016-06-23T19:18:01Z</dcterms:modified>
</cp:coreProperties>
</file>