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16"/>
  </p:notesMasterIdLst>
  <p:sldIdLst>
    <p:sldId id="256" r:id="rId3"/>
    <p:sldId id="287" r:id="rId4"/>
    <p:sldId id="288" r:id="rId5"/>
    <p:sldId id="289" r:id="rId6"/>
    <p:sldId id="290" r:id="rId7"/>
    <p:sldId id="296" r:id="rId8"/>
    <p:sldId id="292" r:id="rId9"/>
    <p:sldId id="294" r:id="rId10"/>
    <p:sldId id="293" r:id="rId11"/>
    <p:sldId id="301" r:id="rId12"/>
    <p:sldId id="300" r:id="rId13"/>
    <p:sldId id="295" r:id="rId14"/>
    <p:sldId id="29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8D8787"/>
    <a:srgbClr val="979191"/>
    <a:srgbClr val="235888"/>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7909" autoAdjust="0"/>
    <p:restoredTop sz="75154" autoAdjust="0"/>
  </p:normalViewPr>
  <p:slideViewPr>
    <p:cSldViewPr snapToGrid="0">
      <p:cViewPr varScale="1">
        <p:scale>
          <a:sx n="78" d="100"/>
          <a:sy n="78" d="100"/>
        </p:scale>
        <p:origin x="942" y="90"/>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6/21/2016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how-old.net/"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how-old.net/"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1888875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Machine Learning finds patterns in large volumes of data and uses those patterns to perform predictive analysis. Microsoft offers</a:t>
            </a:r>
            <a:r>
              <a:rPr lang="en-US" baseline="0" dirty="0" smtClean="0"/>
              <a:t> Azure Machine Learning, while Amazon offers Amazon Machine Learning and Google offers the Google Prediction API. Software products such as MATLAB support traditional, non-cloud-based ML </a:t>
            </a:r>
            <a:r>
              <a:rPr lang="en-US" baseline="0" dirty="0" smtClean="0"/>
              <a:t>modeling.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Machine learning models fall into two broad categories: supervised and unsupervised. In supervised learning, the model is "trained" with a large volume of data and algorithms are then used to predict an outcome from future inputs. Most supervised learning models use regression algorithms to compute an outcome from a continuous set of possible outcomes (for example, your score on a test), or classification algorithms to compute the probability of an outcome from a finite set of possible outcomes (for example, the probability that an e-mail is spam or a credit-card transaction is fraudulent). In unsupervised learning, the computer isn't trained, but is presented with a set of data and challenged to find relationships in it. K-Means Clustering is a common unsupervised learning algorithm. For a great explanation of how it works, see https://blog.intercom.io/machine-learning-way-easier-than-it-looks/.</a:t>
            </a:r>
            <a:endParaRPr lang="en-US" dirty="0" smtClean="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780242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sng" kern="1200" dirty="0" smtClean="0">
                <a:solidFill>
                  <a:schemeClr val="tx1"/>
                </a:solidFill>
                <a:effectLst/>
                <a:latin typeface="+mn-lt"/>
                <a:ea typeface="+mn-ea"/>
                <a:cs typeface="+mn-cs"/>
                <a:hlinkClick r:id="rId3"/>
              </a:rPr>
              <a:t>https://how-old.net/#</a:t>
            </a:r>
            <a:r>
              <a:rPr lang="en-US" sz="1200" u="none" kern="1200" baseline="0" dirty="0" smtClean="0">
                <a:solidFill>
                  <a:schemeClr val="tx1"/>
                </a:solidFill>
                <a:effectLst/>
                <a:latin typeface="+mn-lt"/>
                <a:ea typeface="+mn-ea"/>
                <a:cs typeface="+mn-cs"/>
              </a:rPr>
              <a:t> offers a great example of machine learning in action. Created by Microsoft, the site uses advanced image-recognition techniques to analyze photos you upload and then uses an ML model to "predict" the ages of the people in the photos.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3410648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ML Studio simplifies machine learning by providing a drag-and-drop model in</a:t>
            </a:r>
            <a:r>
              <a:rPr lang="en-US" baseline="0" dirty="0" smtClean="0"/>
              <a:t> which you build workflow. With ML Studio and the rich of assortment of modules it offers for modeling workflow, you can often build sophisticated models without writing a single line of code. However, it allows you to insert R and Python code anywhere in the workflow, providing infinite flexibility in what you can model.</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3764833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quote came from a graduate</a:t>
            </a:r>
            <a:r>
              <a:rPr lang="en-US" baseline="0" dirty="0" smtClean="0"/>
              <a:t> student </a:t>
            </a:r>
            <a:r>
              <a:rPr lang="en-US" dirty="0" smtClean="0"/>
              <a:t>who attended this class at UMass. He had already accepted at offer</a:t>
            </a:r>
            <a:r>
              <a:rPr lang="en-US" baseline="0" dirty="0" smtClean="0"/>
              <a:t> to go to work for </a:t>
            </a:r>
            <a:r>
              <a:rPr lang="en-US" dirty="0" smtClean="0"/>
              <a:t>Microsoft post-graduation. </a:t>
            </a:r>
            <a:r>
              <a:rPr lang="en-US" dirty="0" smtClean="0">
                <a:sym typeface="Wingdings" panose="05000000000000000000" pitchFamily="2" charset="2"/>
              </a:rPr>
              <a:t></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438268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Microsoft has a rich history of employing machine learning in their products, beginning with the Silicon Valley company they purchased in 1999 and created Hotmail from. Hotmail used</a:t>
            </a:r>
            <a:r>
              <a:rPr lang="en-US" baseline="0" dirty="0" smtClean="0"/>
              <a:t> ML to perform advanced spam detection.</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1604809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ML starts with data, which can come from a variety of sources. The data typically needs to be "cleaned" before</a:t>
            </a:r>
            <a:r>
              <a:rPr lang="en-US" baseline="0" dirty="0" smtClean="0"/>
              <a:t> it is used, and ML Studio includes modules to help with the cleaning. Once the data is ready, you select an algorithm and "train" the model by allowing it to iterate over the data and find patterns in it. After that comes scoring and evaluating the model, which tells you how well the model is able to predict outcomes. All of this is performed visually in ML Studio. Once the model is ready, a few button clicks deploy it as a Web service so it can be called from client apps.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3935422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ML Studio provides canned implementations of 25 of </a:t>
            </a:r>
            <a:r>
              <a:rPr lang="en-US" sz="1200" kern="1200" baseline="0" dirty="0" smtClean="0">
                <a:solidFill>
                  <a:schemeClr val="tx1"/>
                </a:solidFill>
                <a:effectLst/>
                <a:latin typeface="+mn-lt"/>
                <a:ea typeface="+mn-ea"/>
                <a:cs typeface="+mn-cs"/>
              </a:rPr>
              <a:t>the classic algorithms used in machine learning.  It divides them into four categories.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Anomaly detection is the identification of items, events, or observations which do not conform to an expected pattern or other items in a dataset. A classic example is examining a dataset representing banking transactions and detecting potentially fraudulent transactions in that group.</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Regression algorithms seek to establish and quantify relationships between variables. By establishing a relationship between a dependent variable and one or more independent variables, regression analysis can enable the value of a dependent variable to be predicted given a set of inputs with a quantifiable accuracy. A great example can be seen at </a:t>
            </a:r>
            <a:r>
              <a:rPr lang="en-US" sz="1200" u="sng" kern="1200" dirty="0" smtClean="0">
                <a:solidFill>
                  <a:schemeClr val="tx1"/>
                </a:solidFill>
                <a:effectLst/>
                <a:latin typeface="+mn-lt"/>
                <a:ea typeface="+mn-ea"/>
                <a:cs typeface="+mn-cs"/>
                <a:hlinkClick r:id="rId3"/>
              </a:rPr>
              <a:t>https://how-old.net/#</a:t>
            </a:r>
            <a:r>
              <a:rPr lang="en-US" sz="1200" kern="1200" dirty="0" smtClean="0">
                <a:solidFill>
                  <a:schemeClr val="tx1"/>
                </a:solidFill>
                <a:effectLst/>
                <a:latin typeface="+mn-lt"/>
                <a:ea typeface="+mn-ea"/>
                <a:cs typeface="+mn-cs"/>
              </a:rPr>
              <a:t>, a site that lets you upload a photo and then guesses your age with uncanny accuracy. The site uses Azure Machine Learning and combines classic regression with advanced image recognition.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purpose of classification algorithms is to identify the category to which an observation belongs based on training data consisting of observations which have already been classified (assigned to a category). A great example is determining whether an e-mail belongs to the "spam" category or the "not-spam" category.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Clustering seeks to group a set of objects in such a way that objects in the same group (called a cluster) are more similar to each other than to those in other groups (clusters). </a:t>
            </a:r>
          </a:p>
          <a:p>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2218694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Azure ML Cheat Sheet helps</a:t>
            </a:r>
            <a:r>
              <a:rPr lang="en-US" baseline="0" dirty="0" smtClean="0"/>
              <a:t> you pick the right algorithm for a model, even if you're not a trained data scientist. </a:t>
            </a:r>
            <a:r>
              <a:rPr lang="en-US" dirty="0" smtClean="0"/>
              <a:t>One example is if you want to use a set of input values to predict</a:t>
            </a:r>
            <a:r>
              <a:rPr lang="en-US" baseline="0" dirty="0" smtClean="0"/>
              <a:t> an output value from a continuous set of values (e.g., a person's age), use linear regression. But if you're more interested in the distribution of the output, you might use fast forest quantile regression instead. An example of when you would use the latter is using growth charts to assess child development. "Abby's height is in the 10% quantile of the heights of kids her age." Classification algorithms, by contrast, are used to predict a value from a discrete set of values -- for example, classifying an e-mail as spam or not spam.</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67531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6/21/2016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6/21/2016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6/21/2016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6/21/2016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6/21/2016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6/21/2016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6/21/2016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6/21/2016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6</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rgbClr val="FFFFFF"/>
                </a:solidFill>
                <a:latin typeface="Segoe UI Light" panose="020B0502040204020203" pitchFamily="34" charset="0"/>
              </a:rPr>
              <a:t>Microsoft Azure </a:t>
            </a:r>
            <a:r>
              <a:rPr lang="en-US" sz="4000" dirty="0">
                <a:solidFill>
                  <a:srgbClr val="FFFFFF"/>
                </a:solidFill>
                <a:latin typeface="Segoe UI Light" panose="020B0502040204020203" pitchFamily="34" charset="0"/>
              </a:rPr>
              <a:t>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rgbClr val="FFFFFF"/>
                </a:solidFill>
                <a:ea typeface="Segoe UI" panose="020B0502040204020203" pitchFamily="34" charset="0"/>
                <a:cs typeface="Segoe UI" panose="020B0502040204020203" pitchFamily="34" charset="0"/>
              </a:rPr>
              <a:t>Microsoft A</a:t>
            </a:r>
            <a:r>
              <a:rPr lang="en-US" sz="2000" kern="1800" baseline="30000" dirty="0" smtClean="0">
                <a:solidFill>
                  <a:srgbClr val="FFFFFF"/>
                </a:solidFill>
                <a:ea typeface="Segoe UI" panose="020B0502040204020203" pitchFamily="34" charset="0"/>
                <a:cs typeface="Segoe UI" panose="020B0502040204020203" pitchFamily="34" charset="0"/>
              </a:rPr>
              <a:t>zure </a:t>
            </a:r>
            <a:r>
              <a:rPr lang="en-US" sz="2000" kern="1800" baseline="30000" dirty="0">
                <a:solidFill>
                  <a:srgbClr val="FFFFFF"/>
                </a:solidFill>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6/21/2016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6/21/2016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6/21/2016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6/21/2016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0.xml"/><Relationship Id="rId1" Type="http://schemas.openxmlformats.org/officeDocument/2006/relationships/slideLayout" Target="../slideLayouts/slideLayout16.xml"/><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19.jpg"/><Relationship Id="rId3" Type="http://schemas.openxmlformats.org/officeDocument/2006/relationships/image" Target="../media/image14.png"/><Relationship Id="rId7" Type="http://schemas.openxmlformats.org/officeDocument/2006/relationships/image" Target="../media/image18.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6.jpg"/><Relationship Id="rId10" Type="http://schemas.openxmlformats.org/officeDocument/2006/relationships/image" Target="../media/image21.png"/><Relationship Id="rId4" Type="http://schemas.openxmlformats.org/officeDocument/2006/relationships/image" Target="../media/image15.jpeg"/><Relationship Id="rId9" Type="http://schemas.openxmlformats.org/officeDocument/2006/relationships/image" Target="../media/image20.jp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Azure </a:t>
            </a:r>
            <a:r>
              <a:rPr lang="en-US" dirty="0" smtClean="0"/>
              <a:t>Machine Learning</a:t>
            </a:r>
            <a:endParaRPr lang="en-US" dirty="0"/>
          </a:p>
        </p:txBody>
      </p:sp>
      <p:sp>
        <p:nvSpPr>
          <p:cNvPr id="3" name="Subtitle 2"/>
          <p:cNvSpPr>
            <a:spLocks noGrp="1"/>
          </p:cNvSpPr>
          <p:nvPr>
            <p:ph type="subTitle" idx="1"/>
          </p:nvPr>
        </p:nvSpPr>
        <p:spPr/>
        <p:txBody>
          <a:bodyPr/>
          <a:lstStyle/>
          <a:p>
            <a:r>
              <a:rPr lang="en-US" dirty="0" smtClean="0">
                <a:solidFill>
                  <a:srgbClr val="FFFF00"/>
                </a:solidFill>
              </a:rPr>
              <a:t>[ Instructor Name ]</a:t>
            </a:r>
            <a:endParaRPr lang="en-US" dirty="0">
              <a:solidFill>
                <a:srgbClr val="FFFF00"/>
              </a:solidFill>
            </a:endParaRPr>
          </a:p>
          <a:p>
            <a:r>
              <a:rPr lang="en-US" dirty="0" smtClean="0">
                <a:solidFill>
                  <a:srgbClr val="FFFF00"/>
                </a:solidFill>
              </a:rPr>
              <a:t>[ Instructor E-mail ]</a:t>
            </a:r>
            <a:endParaRPr lang="en-US" dirty="0">
              <a:solidFill>
                <a:srgbClr val="FFFF00"/>
              </a:solidFill>
            </a:endParaRPr>
          </a:p>
        </p:txBody>
      </p:sp>
    </p:spTree>
    <p:extLst>
      <p:ext uri="{BB962C8B-B14F-4D97-AF65-F5344CB8AC3E}">
        <p14:creationId xmlns:p14="http://schemas.microsoft.com/office/powerpoint/2010/main" val="24485052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Deploying as a Web Service</a:t>
            </a:r>
            <a:endParaRPr lang="en-US" dirty="0"/>
          </a:p>
        </p:txBody>
      </p:sp>
      <p:sp>
        <p:nvSpPr>
          <p:cNvPr id="3" name="Content Placeholder 2"/>
          <p:cNvSpPr>
            <a:spLocks noGrp="1"/>
          </p:cNvSpPr>
          <p:nvPr>
            <p:ph idx="1"/>
          </p:nvPr>
        </p:nvSpPr>
        <p:spPr/>
        <p:txBody>
          <a:bodyPr/>
          <a:lstStyle/>
          <a:p>
            <a:r>
              <a:rPr lang="en-US" dirty="0" smtClean="0"/>
              <a:t>A button click in ML Studio deploys a model as a Web service and provides sample code for calling it in three languages</a:t>
            </a:r>
            <a:endParaRPr lang="en-US" dirty="0"/>
          </a:p>
        </p:txBody>
      </p:sp>
      <p:pic>
        <p:nvPicPr>
          <p:cNvPr id="4" name="Picture 3"/>
          <p:cNvPicPr>
            <a:picLocks noChangeAspect="1"/>
          </p:cNvPicPr>
          <p:nvPr/>
        </p:nvPicPr>
        <p:blipFill>
          <a:blip r:embed="rId2"/>
          <a:stretch>
            <a:fillRect/>
          </a:stretch>
        </p:blipFill>
        <p:spPr>
          <a:xfrm>
            <a:off x="2992998" y="2991099"/>
            <a:ext cx="6206003" cy="3320801"/>
          </a:xfrm>
          <a:prstGeom prst="rect">
            <a:avLst/>
          </a:prstGeom>
        </p:spPr>
      </p:pic>
    </p:spTree>
    <p:extLst>
      <p:ext uri="{BB962C8B-B14F-4D97-AF65-F5344CB8AC3E}">
        <p14:creationId xmlns:p14="http://schemas.microsoft.com/office/powerpoint/2010/main" val="35690615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0"/>
            <a:lum/>
          </a:blip>
          <a:srcRect/>
          <a:stretch>
            <a:fillRect t="-18000" b="-1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Free e-Book</a:t>
            </a:r>
            <a:endParaRPr lang="en-US" dirty="0">
              <a:solidFill>
                <a:schemeClr val="bg1"/>
              </a:solidFill>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1119" y="951498"/>
            <a:ext cx="4049762" cy="4955003"/>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bwMode="auto">
          <a:xfrm>
            <a:off x="0" y="2609385"/>
            <a:ext cx="12192000" cy="2062976"/>
          </a:xfrm>
          <a:prstGeom prst="rect">
            <a:avLst/>
          </a:prstGeom>
          <a:solidFill>
            <a:schemeClr val="tx1">
              <a:alpha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 name="TextBox 5"/>
          <p:cNvSpPr txBox="1"/>
          <p:nvPr/>
        </p:nvSpPr>
        <p:spPr>
          <a:xfrm>
            <a:off x="0" y="3336174"/>
            <a:ext cx="12192000" cy="609398"/>
          </a:xfrm>
          <a:prstGeom prst="rect">
            <a:avLst/>
          </a:prstGeom>
          <a:noFill/>
        </p:spPr>
        <p:txBody>
          <a:bodyPr wrap="square" lIns="0" tIns="0" rIns="0" bIns="0" rtlCol="0">
            <a:spAutoFit/>
          </a:bodyPr>
          <a:lstStyle/>
          <a:p>
            <a:pPr algn="ctr">
              <a:lnSpc>
                <a:spcPct val="90000"/>
              </a:lnSpc>
              <a:spcBef>
                <a:spcPct val="20000"/>
              </a:spcBef>
              <a:buSzPct val="80000"/>
            </a:pPr>
            <a:r>
              <a:rPr lang="en-US" sz="4400" dirty="0">
                <a:solidFill>
                  <a:srgbClr val="FFFFFF"/>
                </a:solidFill>
              </a:rPr>
              <a:t>http://</a:t>
            </a:r>
            <a:r>
              <a:rPr lang="en-US" sz="4400" dirty="0" smtClean="0">
                <a:solidFill>
                  <a:srgbClr val="FFFFFF"/>
                </a:solidFill>
              </a:rPr>
              <a:t>bit.ly/a4r-mlbook</a:t>
            </a:r>
            <a:endParaRPr lang="en-US" sz="4400" dirty="0">
              <a:solidFill>
                <a:srgbClr val="FFFFFF"/>
              </a:solidFill>
            </a:endParaRPr>
          </a:p>
        </p:txBody>
      </p:sp>
    </p:spTree>
    <p:extLst>
      <p:ext uri="{BB962C8B-B14F-4D97-AF65-F5344CB8AC3E}">
        <p14:creationId xmlns:p14="http://schemas.microsoft.com/office/powerpoint/2010/main" val="3987857026"/>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Hands-On Lab</a:t>
            </a:r>
            <a:endParaRPr lang="en-US" dirty="0"/>
          </a:p>
        </p:txBody>
      </p:sp>
      <p:sp>
        <p:nvSpPr>
          <p:cNvPr id="5" name="Text Placeholder 4"/>
          <p:cNvSpPr>
            <a:spLocks noGrp="1"/>
          </p:cNvSpPr>
          <p:nvPr>
            <p:ph type="body" idx="1"/>
          </p:nvPr>
        </p:nvSpPr>
        <p:spPr/>
        <p:txBody>
          <a:bodyPr/>
          <a:lstStyle/>
          <a:p>
            <a:r>
              <a:rPr lang="en-US" dirty="0" smtClean="0"/>
              <a:t>Azure Machine Learning HOL.html</a:t>
            </a:r>
            <a:endParaRPr lang="en-US" dirty="0"/>
          </a:p>
        </p:txBody>
      </p:sp>
    </p:spTree>
    <p:extLst>
      <p:ext uri="{BB962C8B-B14F-4D97-AF65-F5344CB8AC3E}">
        <p14:creationId xmlns:p14="http://schemas.microsoft.com/office/powerpoint/2010/main" val="3335184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32371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7385" y="1825625"/>
            <a:ext cx="5267088" cy="3719881"/>
          </a:xfrm>
          <a:prstGeom prst="rect">
            <a:avLst/>
          </a:prstGeom>
        </p:spPr>
      </p:pic>
      <p:sp>
        <p:nvSpPr>
          <p:cNvPr id="2" name="Title 1"/>
          <p:cNvSpPr>
            <a:spLocks noGrp="1"/>
          </p:cNvSpPr>
          <p:nvPr>
            <p:ph type="title"/>
          </p:nvPr>
        </p:nvSpPr>
        <p:spPr/>
        <p:txBody>
          <a:bodyPr/>
          <a:lstStyle/>
          <a:p>
            <a:r>
              <a:rPr lang="en-US" dirty="0" smtClean="0"/>
              <a:t>What is Machine Learning?</a:t>
            </a:r>
            <a:endParaRPr lang="en-US" dirty="0"/>
          </a:p>
        </p:txBody>
      </p:sp>
      <p:sp>
        <p:nvSpPr>
          <p:cNvPr id="3" name="Content Placeholder 2"/>
          <p:cNvSpPr>
            <a:spLocks noGrp="1"/>
          </p:cNvSpPr>
          <p:nvPr>
            <p:ph idx="1"/>
          </p:nvPr>
        </p:nvSpPr>
        <p:spPr>
          <a:xfrm>
            <a:off x="838200" y="1825625"/>
            <a:ext cx="6367818" cy="4351338"/>
          </a:xfrm>
        </p:spPr>
        <p:txBody>
          <a:bodyPr>
            <a:normAutofit/>
          </a:bodyPr>
          <a:lstStyle/>
          <a:p>
            <a:r>
              <a:rPr lang="en-US" dirty="0"/>
              <a:t>Branch of computer science in which a computer "learns" from data in order to perform predictive </a:t>
            </a:r>
            <a:r>
              <a:rPr lang="en-US" dirty="0" smtClean="0"/>
              <a:t>analytics</a:t>
            </a:r>
            <a:endParaRPr lang="en-US" dirty="0"/>
          </a:p>
          <a:p>
            <a:pPr lvl="1"/>
            <a:r>
              <a:rPr lang="en-US" dirty="0"/>
              <a:t>Credit-card fraud </a:t>
            </a:r>
            <a:r>
              <a:rPr lang="en-US" dirty="0" smtClean="0"/>
              <a:t>detection</a:t>
            </a:r>
            <a:endParaRPr lang="en-US" dirty="0"/>
          </a:p>
          <a:p>
            <a:pPr lvl="1"/>
            <a:r>
              <a:rPr lang="en-US" dirty="0"/>
              <a:t>Online shopping </a:t>
            </a:r>
            <a:r>
              <a:rPr lang="en-US" dirty="0" smtClean="0"/>
              <a:t>recommendations</a:t>
            </a:r>
            <a:endParaRPr lang="en-US" dirty="0"/>
          </a:p>
          <a:p>
            <a:pPr lvl="1"/>
            <a:r>
              <a:rPr lang="en-US" dirty="0"/>
              <a:t>Self-driving </a:t>
            </a:r>
            <a:r>
              <a:rPr lang="en-US" dirty="0" smtClean="0"/>
              <a:t>cars and more</a:t>
            </a:r>
            <a:endParaRPr lang="en-US" dirty="0"/>
          </a:p>
          <a:p>
            <a:r>
              <a:rPr lang="en-US" dirty="0" smtClean="0"/>
              <a:t>Supervised learning</a:t>
            </a:r>
            <a:endParaRPr lang="en-US" dirty="0" smtClean="0"/>
          </a:p>
          <a:p>
            <a:pPr lvl="1"/>
            <a:r>
              <a:rPr lang="en-US" dirty="0" smtClean="0"/>
              <a:t>Regression and classification</a:t>
            </a:r>
            <a:endParaRPr lang="en-US" dirty="0" smtClean="0"/>
          </a:p>
          <a:p>
            <a:r>
              <a:rPr lang="en-US" dirty="0" smtClean="0"/>
              <a:t>Unsupervised learning</a:t>
            </a:r>
          </a:p>
          <a:p>
            <a:pPr lvl="1"/>
            <a:r>
              <a:rPr lang="en-US" dirty="0" smtClean="0"/>
              <a:t>Clustering</a:t>
            </a:r>
            <a:endParaRPr lang="en-US" dirty="0"/>
          </a:p>
          <a:p>
            <a:endParaRPr lang="en-US" dirty="0"/>
          </a:p>
        </p:txBody>
      </p:sp>
    </p:spTree>
    <p:extLst>
      <p:ext uri="{BB962C8B-B14F-4D97-AF65-F5344CB8AC3E}">
        <p14:creationId xmlns:p14="http://schemas.microsoft.com/office/powerpoint/2010/main" val="35565328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in Action</a:t>
            </a:r>
            <a:endParaRPr lang="en-US" dirty="0"/>
          </a:p>
        </p:txBody>
      </p:sp>
      <p:pic>
        <p:nvPicPr>
          <p:cNvPr id="5" name="Picture 4"/>
          <p:cNvPicPr>
            <a:picLocks noChangeAspect="1"/>
          </p:cNvPicPr>
          <p:nvPr/>
        </p:nvPicPr>
        <p:blipFill>
          <a:blip r:embed="rId3"/>
          <a:stretch>
            <a:fillRect/>
          </a:stretch>
        </p:blipFill>
        <p:spPr>
          <a:xfrm>
            <a:off x="2721546" y="1690688"/>
            <a:ext cx="6744676" cy="45085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364113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Machine Learning</a:t>
            </a:r>
            <a:endParaRPr lang="en-US" dirty="0"/>
          </a:p>
        </p:txBody>
      </p:sp>
      <p:sp>
        <p:nvSpPr>
          <p:cNvPr id="3" name="Content Placeholder 2"/>
          <p:cNvSpPr>
            <a:spLocks noGrp="1"/>
          </p:cNvSpPr>
          <p:nvPr>
            <p:ph idx="1"/>
          </p:nvPr>
        </p:nvSpPr>
        <p:spPr>
          <a:xfrm>
            <a:off x="838199" y="1825625"/>
            <a:ext cx="5720255" cy="4351338"/>
          </a:xfrm>
        </p:spPr>
        <p:txBody>
          <a:bodyPr>
            <a:normAutofit/>
          </a:bodyPr>
          <a:lstStyle/>
          <a:p>
            <a:r>
              <a:rPr lang="en-US" dirty="0"/>
              <a:t>Cloud service for building </a:t>
            </a:r>
            <a:r>
              <a:rPr lang="en-US" dirty="0" smtClean="0"/>
              <a:t>rich Machine Learning </a:t>
            </a:r>
            <a:r>
              <a:rPr lang="en-US" dirty="0"/>
              <a:t>models</a:t>
            </a:r>
          </a:p>
          <a:p>
            <a:r>
              <a:rPr lang="en-US" dirty="0" smtClean="0"/>
              <a:t>ML </a:t>
            </a:r>
            <a:r>
              <a:rPr lang="en-US" dirty="0"/>
              <a:t>Studio </a:t>
            </a:r>
            <a:r>
              <a:rPr lang="en-US" dirty="0" smtClean="0"/>
              <a:t>for composing models</a:t>
            </a:r>
            <a:endParaRPr lang="en-US" dirty="0"/>
          </a:p>
          <a:p>
            <a:pPr lvl="1"/>
            <a:r>
              <a:rPr lang="en-US" dirty="0"/>
              <a:t>Includes </a:t>
            </a:r>
            <a:r>
              <a:rPr lang="en-US" dirty="0" smtClean="0"/>
              <a:t>hundreds of modules</a:t>
            </a:r>
            <a:endParaRPr lang="en-US" dirty="0"/>
          </a:p>
          <a:p>
            <a:pPr lvl="1"/>
            <a:r>
              <a:rPr lang="en-US" dirty="0"/>
              <a:t>Includes </a:t>
            </a:r>
            <a:r>
              <a:rPr lang="en-US" dirty="0" smtClean="0"/>
              <a:t>common algorithms </a:t>
            </a:r>
            <a:r>
              <a:rPr lang="en-US" dirty="0"/>
              <a:t>for classification, regression, </a:t>
            </a:r>
            <a:r>
              <a:rPr lang="en-US" dirty="0" smtClean="0"/>
              <a:t>and </a:t>
            </a:r>
            <a:r>
              <a:rPr lang="en-US" dirty="0"/>
              <a:t>more</a:t>
            </a:r>
          </a:p>
          <a:p>
            <a:pPr lvl="1"/>
            <a:r>
              <a:rPr lang="en-US" dirty="0"/>
              <a:t>Supports </a:t>
            </a:r>
            <a:r>
              <a:rPr lang="en-US" dirty="0" smtClean="0"/>
              <a:t>numerous input formats</a:t>
            </a:r>
            <a:endParaRPr lang="en-US" dirty="0"/>
          </a:p>
          <a:p>
            <a:pPr lvl="1"/>
            <a:r>
              <a:rPr lang="en-US" dirty="0"/>
              <a:t>Supports R and </a:t>
            </a:r>
            <a:r>
              <a:rPr lang="en-US" dirty="0" smtClean="0"/>
              <a:t>Python</a:t>
            </a:r>
          </a:p>
          <a:p>
            <a:r>
              <a:rPr lang="en-US" dirty="0" smtClean="0"/>
              <a:t>Machine </a:t>
            </a:r>
            <a:r>
              <a:rPr lang="en-US" dirty="0"/>
              <a:t>Learning for the masses</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4624" y="1825625"/>
            <a:ext cx="4222672" cy="3688071"/>
          </a:xfrm>
          <a:prstGeom prst="rect">
            <a:avLst/>
          </a:prstGeom>
          <a:ln>
            <a:solidFill>
              <a:schemeClr val="bg1">
                <a:lumMod val="75000"/>
              </a:schemeClr>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074035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34815" y="1334813"/>
            <a:ext cx="9017876" cy="4154984"/>
          </a:xfrm>
          <a:prstGeom prst="rect">
            <a:avLst/>
          </a:prstGeom>
          <a:noFill/>
        </p:spPr>
        <p:txBody>
          <a:bodyPr wrap="square" lIns="0" tIns="0" rIns="0" bIns="0" rtlCol="0">
            <a:spAutoFit/>
          </a:bodyPr>
          <a:lstStyle/>
          <a:p>
            <a:pPr algn="ctr">
              <a:lnSpc>
                <a:spcPct val="90000"/>
              </a:lnSpc>
              <a:spcBef>
                <a:spcPct val="20000"/>
              </a:spcBef>
              <a:buSzPct val="80000"/>
            </a:pPr>
            <a:r>
              <a:rPr lang="en-US" sz="6000" i="1" dirty="0" smtClean="0">
                <a:solidFill>
                  <a:schemeClr val="accent2"/>
                </a:solidFill>
                <a:latin typeface="Segoe UI Light" panose="020B0502040204020203" pitchFamily="34" charset="0"/>
                <a:cs typeface="Segoe UI Light" panose="020B0502040204020203" pitchFamily="34" charset="0"/>
              </a:rPr>
              <a:t>I spent last semester building a regression model in Python, and I just did the same thing in 10 minutes with Azure ML</a:t>
            </a:r>
            <a:endParaRPr lang="en-US" sz="6000" i="1" dirty="0">
              <a:solidFill>
                <a:schemeClr val="accent2"/>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4528" y="874129"/>
            <a:ext cx="1120158" cy="737437"/>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02486" y="4983654"/>
            <a:ext cx="1120216" cy="737475"/>
          </a:xfrm>
          <a:prstGeom prst="rect">
            <a:avLst/>
          </a:prstGeom>
        </p:spPr>
      </p:pic>
    </p:spTree>
    <p:extLst>
      <p:ext uri="{BB962C8B-B14F-4D97-AF65-F5344CB8AC3E}">
        <p14:creationId xmlns:p14="http://schemas.microsoft.com/office/powerpoint/2010/main" val="13648280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and Machine Learning</a:t>
            </a:r>
            <a:endParaRPr lang="en-US" dirty="0"/>
          </a:p>
        </p:txBody>
      </p:sp>
      <p:grpSp>
        <p:nvGrpSpPr>
          <p:cNvPr id="5" name="Group 4"/>
          <p:cNvGrpSpPr/>
          <p:nvPr/>
        </p:nvGrpSpPr>
        <p:grpSpPr>
          <a:xfrm>
            <a:off x="1164937" y="1927523"/>
            <a:ext cx="9857894" cy="3461427"/>
            <a:chOff x="838200" y="2352802"/>
            <a:chExt cx="9857894" cy="3461427"/>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304" y="2352802"/>
              <a:ext cx="9601790" cy="2543048"/>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200" y="4871465"/>
              <a:ext cx="1636776" cy="654710"/>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25268" y="5093592"/>
              <a:ext cx="1062990" cy="372047"/>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38550" y="4871465"/>
              <a:ext cx="1367790" cy="635203"/>
            </a:xfrm>
            <a:prstGeom prst="rect">
              <a:avLst/>
            </a:prstGeom>
          </p:spPr>
        </p:pic>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177862" y="4895850"/>
              <a:ext cx="1368210" cy="801771"/>
            </a:xfrm>
            <a:prstGeom prst="rect">
              <a:avLst/>
            </a:prstGeom>
          </p:spPr>
        </p:pic>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635360" y="4871465"/>
              <a:ext cx="1087805" cy="942764"/>
            </a:xfrm>
            <a:prstGeom prst="rect">
              <a:avLst/>
            </a:prstGeom>
          </p:spPr>
        </p:pic>
        <p:pic>
          <p:nvPicPr>
            <p:cNvPr id="12" name="Picture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812453" y="4867349"/>
              <a:ext cx="1225945" cy="690615"/>
            </a:xfrm>
            <a:prstGeom prst="rect">
              <a:avLst/>
            </a:prstGeom>
          </p:spPr>
        </p:pic>
        <p:pic>
          <p:nvPicPr>
            <p:cNvPr id="13" name="Picture 1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123558" y="4895850"/>
              <a:ext cx="1527042" cy="610818"/>
            </a:xfrm>
            <a:prstGeom prst="rect">
              <a:avLst/>
            </a:prstGeom>
          </p:spPr>
        </p:pic>
      </p:grpSp>
      <p:sp>
        <p:nvSpPr>
          <p:cNvPr id="14" name="TextBox 13"/>
          <p:cNvSpPr txBox="1"/>
          <p:nvPr/>
        </p:nvSpPr>
        <p:spPr>
          <a:xfrm>
            <a:off x="3825218" y="5837254"/>
            <a:ext cx="4541564" cy="193899"/>
          </a:xfrm>
          <a:prstGeom prst="rect">
            <a:avLst/>
          </a:prstGeom>
          <a:noFill/>
        </p:spPr>
        <p:txBody>
          <a:bodyPr wrap="none" lIns="0" tIns="0" rIns="0" bIns="0" rtlCol="0">
            <a:spAutoFit/>
          </a:bodyPr>
          <a:lstStyle/>
          <a:p>
            <a:pPr>
              <a:lnSpc>
                <a:spcPct val="90000"/>
              </a:lnSpc>
              <a:spcBef>
                <a:spcPct val="20000"/>
              </a:spcBef>
              <a:buSzPct val="80000"/>
            </a:pPr>
            <a:r>
              <a:rPr lang="en-US" sz="1400" dirty="0" smtClean="0">
                <a:gradFill>
                  <a:gsLst>
                    <a:gs pos="0">
                      <a:srgbClr val="292929">
                        <a:lumMod val="90000"/>
                        <a:lumOff val="10000"/>
                      </a:srgbClr>
                    </a:gs>
                    <a:gs pos="86000">
                      <a:srgbClr val="292929">
                        <a:lumMod val="90000"/>
                        <a:lumOff val="10000"/>
                      </a:srgbClr>
                    </a:gs>
                  </a:gsLst>
                  <a:lin ang="5400000" scaled="0"/>
                </a:gradFill>
              </a:rPr>
              <a:t>Modified from http://</a:t>
            </a:r>
            <a:r>
              <a:rPr lang="en-US" sz="1400" dirty="0" err="1" smtClean="0">
                <a:gradFill>
                  <a:gsLst>
                    <a:gs pos="0">
                      <a:srgbClr val="292929">
                        <a:lumMod val="90000"/>
                        <a:lumOff val="10000"/>
                      </a:srgbClr>
                    </a:gs>
                    <a:gs pos="86000">
                      <a:srgbClr val="292929">
                        <a:lumMod val="90000"/>
                        <a:lumOff val="10000"/>
                      </a:srgbClr>
                    </a:gs>
                  </a:gsLst>
                  <a:lin ang="5400000" scaled="0"/>
                </a:gradFill>
              </a:rPr>
              <a:t>pulsweb.fr</a:t>
            </a:r>
            <a:r>
              <a:rPr lang="en-US" sz="1400" dirty="0" smtClean="0">
                <a:gradFill>
                  <a:gsLst>
                    <a:gs pos="0">
                      <a:srgbClr val="292929">
                        <a:lumMod val="90000"/>
                        <a:lumOff val="10000"/>
                      </a:srgbClr>
                    </a:gs>
                    <a:gs pos="86000">
                      <a:srgbClr val="292929">
                        <a:lumMod val="90000"/>
                        <a:lumOff val="10000"/>
                      </a:srgbClr>
                    </a:gs>
                  </a:gsLst>
                  <a:lin ang="5400000" scaled="0"/>
                </a:gradFill>
              </a:rPr>
              <a:t>/predict-wine-quality-</a:t>
            </a:r>
            <a:r>
              <a:rPr lang="en-US" sz="1400" dirty="0" err="1" smtClean="0">
                <a:gradFill>
                  <a:gsLst>
                    <a:gs pos="0">
                      <a:srgbClr val="292929">
                        <a:lumMod val="90000"/>
                        <a:lumOff val="10000"/>
                      </a:srgbClr>
                    </a:gs>
                    <a:gs pos="86000">
                      <a:srgbClr val="292929">
                        <a:lumMod val="90000"/>
                        <a:lumOff val="10000"/>
                      </a:srgbClr>
                    </a:gs>
                  </a:gsLst>
                  <a:lin ang="5400000" scaled="0"/>
                </a:gradFill>
              </a:rPr>
              <a:t>azureml</a:t>
            </a:r>
            <a:endParaRPr lang="en-US" sz="14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30292242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Machine Learning Process</a:t>
            </a:r>
            <a:endParaRPr lang="en-US" dirty="0"/>
          </a:p>
        </p:txBody>
      </p:sp>
      <p:pic>
        <p:nvPicPr>
          <p:cNvPr id="4" name="Picture 3"/>
          <p:cNvPicPr>
            <a:picLocks noChangeAspect="1"/>
          </p:cNvPicPr>
          <p:nvPr/>
        </p:nvPicPr>
        <p:blipFill>
          <a:blip r:embed="rId3"/>
          <a:stretch>
            <a:fillRect/>
          </a:stretch>
        </p:blipFill>
        <p:spPr>
          <a:xfrm>
            <a:off x="1669521" y="1815940"/>
            <a:ext cx="8848725" cy="3905250"/>
          </a:xfrm>
          <a:prstGeom prst="rect">
            <a:avLst/>
          </a:prstGeom>
        </p:spPr>
      </p:pic>
      <p:sp>
        <p:nvSpPr>
          <p:cNvPr id="5" name="TextBox 4"/>
          <p:cNvSpPr txBox="1"/>
          <p:nvPr/>
        </p:nvSpPr>
        <p:spPr>
          <a:xfrm>
            <a:off x="3836181" y="5846635"/>
            <a:ext cx="4515403" cy="193899"/>
          </a:xfrm>
          <a:prstGeom prst="rect">
            <a:avLst/>
          </a:prstGeom>
          <a:noFill/>
        </p:spPr>
        <p:txBody>
          <a:bodyPr wrap="none" lIns="0" tIns="0" rIns="0" bIns="0" rtlCol="0">
            <a:spAutoFit/>
          </a:bodyPr>
          <a:lstStyle/>
          <a:p>
            <a:pPr>
              <a:lnSpc>
                <a:spcPct val="90000"/>
              </a:lnSpc>
              <a:spcBef>
                <a:spcPct val="20000"/>
              </a:spcBef>
              <a:buSzPct val="80000"/>
            </a:pPr>
            <a:r>
              <a:rPr lang="en-US" sz="1400" dirty="0" smtClean="0">
                <a:gradFill>
                  <a:gsLst>
                    <a:gs pos="0">
                      <a:srgbClr val="292929">
                        <a:lumMod val="90000"/>
                        <a:lumOff val="10000"/>
                      </a:srgbClr>
                    </a:gs>
                    <a:gs pos="86000">
                      <a:srgbClr val="292929">
                        <a:lumMod val="90000"/>
                        <a:lumOff val="10000"/>
                      </a:srgbClr>
                    </a:gs>
                  </a:gsLst>
                  <a:lin ang="5400000" scaled="0"/>
                </a:gradFill>
              </a:rPr>
              <a:t>From "Introduction to Microsoft Azure" by David Chappell</a:t>
            </a:r>
            <a:endParaRPr lang="en-US" sz="14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39326781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Machine Learning Algorithms</a:t>
            </a:r>
            <a:endParaRPr lang="en-US" dirty="0"/>
          </a:p>
        </p:txBody>
      </p:sp>
      <p:pic>
        <p:nvPicPr>
          <p:cNvPr id="5" name="Picture 4"/>
          <p:cNvPicPr>
            <a:picLocks noChangeAspect="1"/>
          </p:cNvPicPr>
          <p:nvPr/>
        </p:nvPicPr>
        <p:blipFill rotWithShape="1">
          <a:blip r:embed="rId3"/>
          <a:srcRect b="8857"/>
          <a:stretch/>
        </p:blipFill>
        <p:spPr>
          <a:xfrm>
            <a:off x="8709536" y="1869387"/>
            <a:ext cx="2131076" cy="3146128"/>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rotWithShape="1">
          <a:blip r:embed="rId4"/>
          <a:srcRect b="14976"/>
          <a:stretch/>
        </p:blipFill>
        <p:spPr>
          <a:xfrm>
            <a:off x="1229538" y="1849995"/>
            <a:ext cx="2131075" cy="1743637"/>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5"/>
          <a:stretch>
            <a:fillRect/>
          </a:stretch>
        </p:blipFill>
        <p:spPr>
          <a:xfrm>
            <a:off x="3717166" y="1849995"/>
            <a:ext cx="2134527" cy="4454943"/>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6"/>
          <a:stretch>
            <a:fillRect/>
          </a:stretch>
        </p:blipFill>
        <p:spPr>
          <a:xfrm>
            <a:off x="6208246" y="1869387"/>
            <a:ext cx="2144737" cy="150442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030379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0"/>
            <a:ext cx="10604938" cy="6859501"/>
          </a:xfrm>
          <a:prstGeom prst="rect">
            <a:avLst/>
          </a:prstGeom>
        </p:spPr>
      </p:pic>
      <p:sp>
        <p:nvSpPr>
          <p:cNvPr id="9" name="Title 1"/>
          <p:cNvSpPr>
            <a:spLocks noGrp="1"/>
          </p:cNvSpPr>
          <p:nvPr>
            <p:ph type="title"/>
          </p:nvPr>
        </p:nvSpPr>
        <p:spPr>
          <a:xfrm rot="16200000">
            <a:off x="7965374" y="3152001"/>
            <a:ext cx="6858000" cy="553998"/>
          </a:xfrm>
        </p:spPr>
        <p:txBody>
          <a:bodyPr>
            <a:normAutofit fontScale="90000"/>
          </a:bodyPr>
          <a:lstStyle/>
          <a:p>
            <a:pPr algn="ctr"/>
            <a:r>
              <a:rPr lang="en-US" sz="4000" dirty="0" smtClean="0">
                <a:latin typeface="Segoe UI Light" panose="020B0502040204020203" pitchFamily="34" charset="0"/>
                <a:cs typeface="Segoe UI Light" panose="020B0502040204020203" pitchFamily="34" charset="0"/>
              </a:rPr>
              <a:t>http://</a:t>
            </a:r>
            <a:r>
              <a:rPr lang="en-US" sz="4000" dirty="0" err="1" smtClean="0">
                <a:latin typeface="Segoe UI Light" panose="020B0502040204020203" pitchFamily="34" charset="0"/>
                <a:cs typeface="Segoe UI Light" panose="020B0502040204020203" pitchFamily="34" charset="0"/>
              </a:rPr>
              <a:t>aka.ms</a:t>
            </a:r>
            <a:r>
              <a:rPr lang="en-US" sz="4000" dirty="0" smtClean="0">
                <a:latin typeface="Segoe UI Light" panose="020B0502040204020203" pitchFamily="34" charset="0"/>
                <a:cs typeface="Segoe UI Light" panose="020B0502040204020203" pitchFamily="34" charset="0"/>
              </a:rPr>
              <a:t>/</a:t>
            </a:r>
            <a:r>
              <a:rPr lang="en-US" sz="4000" dirty="0" err="1" smtClean="0">
                <a:latin typeface="Segoe UI Light" panose="020B0502040204020203" pitchFamily="34" charset="0"/>
                <a:cs typeface="Segoe UI Light" panose="020B0502040204020203" pitchFamily="34" charset="0"/>
              </a:rPr>
              <a:t>MLCheatSheet</a:t>
            </a:r>
            <a:endParaRPr lang="en-US" sz="4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84661938"/>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7446</TotalTime>
  <Words>1117</Words>
  <Application>Microsoft Office PowerPoint</Application>
  <PresentationFormat>Widescreen</PresentationFormat>
  <Paragraphs>62</Paragraphs>
  <Slides>13</Slides>
  <Notes>10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13</vt:i4>
      </vt:variant>
    </vt:vector>
  </HeadingPairs>
  <TitlesOfParts>
    <vt:vector size="23" baseType="lpstr">
      <vt:lpstr>Arial</vt:lpstr>
      <vt:lpstr>Calibri</vt:lpstr>
      <vt:lpstr>Consolas</vt:lpstr>
      <vt:lpstr>Lucida Console</vt:lpstr>
      <vt:lpstr>Segoe UI</vt:lpstr>
      <vt:lpstr>Segoe UI Light</vt:lpstr>
      <vt:lpstr>Segoe UI Semibold</vt:lpstr>
      <vt:lpstr>Wingdings</vt:lpstr>
      <vt:lpstr>Office Theme</vt:lpstr>
      <vt:lpstr>1_MS1444_Windows Azure Template 16x9_r08a</vt:lpstr>
      <vt:lpstr>Azure Machine Learning</vt:lpstr>
      <vt:lpstr>What is Machine Learning?</vt:lpstr>
      <vt:lpstr>Machine Learning in Action</vt:lpstr>
      <vt:lpstr>Azure Machine Learning</vt:lpstr>
      <vt:lpstr>PowerPoint Presentation</vt:lpstr>
      <vt:lpstr>Microsoft and Machine Learning</vt:lpstr>
      <vt:lpstr>The Machine Learning Process</vt:lpstr>
      <vt:lpstr>Azure Machine Learning Algorithms</vt:lpstr>
      <vt:lpstr>http://aka.ms/MLCheatSheet</vt:lpstr>
      <vt:lpstr>Deploying as a Web Service</vt:lpstr>
      <vt:lpstr>Free e-Book</vt:lpstr>
      <vt:lpstr>Hands-On Lab</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Machine Learning</dc:title>
  <dc:creator>Gavin Gear</dc:creator>
  <cp:lastModifiedBy>Jeff Prosise</cp:lastModifiedBy>
  <cp:revision>106</cp:revision>
  <dcterms:created xsi:type="dcterms:W3CDTF">2016-04-21T18:51:19Z</dcterms:created>
  <dcterms:modified xsi:type="dcterms:W3CDTF">2016-06-21T20:42:47Z</dcterms:modified>
</cp:coreProperties>
</file>