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4"/>
  </p:notesMasterIdLst>
  <p:sldIdLst>
    <p:sldId id="294" r:id="rId5"/>
    <p:sldId id="293" r:id="rId6"/>
    <p:sldId id="311" r:id="rId7"/>
    <p:sldId id="296" r:id="rId8"/>
    <p:sldId id="329" r:id="rId9"/>
    <p:sldId id="389" r:id="rId10"/>
    <p:sldId id="392" r:id="rId11"/>
    <p:sldId id="393" r:id="rId12"/>
    <p:sldId id="394" r:id="rId13"/>
    <p:sldId id="390" r:id="rId14"/>
    <p:sldId id="391" r:id="rId15"/>
    <p:sldId id="317" r:id="rId16"/>
    <p:sldId id="295" r:id="rId17"/>
    <p:sldId id="360" r:id="rId18"/>
    <p:sldId id="361" r:id="rId19"/>
    <p:sldId id="363" r:id="rId20"/>
    <p:sldId id="327" r:id="rId21"/>
    <p:sldId id="316" r:id="rId22"/>
    <p:sldId id="364" r:id="rId23"/>
    <p:sldId id="365" r:id="rId24"/>
    <p:sldId id="328" r:id="rId25"/>
    <p:sldId id="297" r:id="rId26"/>
    <p:sldId id="314" r:id="rId27"/>
    <p:sldId id="313" r:id="rId28"/>
    <p:sldId id="331" r:id="rId29"/>
    <p:sldId id="319" r:id="rId30"/>
    <p:sldId id="366" r:id="rId31"/>
    <p:sldId id="315" r:id="rId32"/>
    <p:sldId id="359" r:id="rId33"/>
    <p:sldId id="332" r:id="rId34"/>
    <p:sldId id="367" r:id="rId35"/>
    <p:sldId id="301" r:id="rId36"/>
    <p:sldId id="368" r:id="rId37"/>
    <p:sldId id="369" r:id="rId38"/>
    <p:sldId id="370" r:id="rId39"/>
    <p:sldId id="371" r:id="rId40"/>
    <p:sldId id="372" r:id="rId41"/>
    <p:sldId id="373" r:id="rId42"/>
    <p:sldId id="32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000" autoAdjust="0"/>
  </p:normalViewPr>
  <p:slideViewPr>
    <p:cSldViewPr snapToGrid="0">
      <p:cViewPr varScale="1">
        <p:scale>
          <a:sx n="77" d="100"/>
          <a:sy n="77" d="100"/>
        </p:scale>
        <p:origin x="-352"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r>
              <a:rPr lang="en-US" b="1" dirty="0" smtClean="0"/>
              <a:t>:</a:t>
            </a:r>
            <a:endParaRPr lang="en-US" b="1" dirty="0"/>
          </a:p>
          <a:p>
            <a:pPr marL="171450" lvl="0" indent="-171450">
              <a:buFont typeface="Arial" panose="020B0604020202020204" pitchFamily="34" charset="0"/>
              <a:buChar char="•"/>
            </a:pPr>
            <a:r>
              <a:rPr lang="en-US" dirty="0" smtClean="0"/>
              <a:t>generating</a:t>
            </a:r>
            <a:r>
              <a:rPr lang="en-US" baseline="0" dirty="0" smtClean="0"/>
              <a:t> UI via code allows for runtime changes to UI</a:t>
            </a:r>
            <a:endParaRPr lang="en-US" dirty="0" smtClean="0"/>
          </a:p>
          <a:p>
            <a:pPr marL="171450" lvl="0" indent="-171450">
              <a:buFont typeface="Arial" panose="020B0604020202020204" pitchFamily="34" charset="0"/>
              <a:buChar char="•"/>
            </a:pPr>
            <a:r>
              <a:rPr lang="en-US" dirty="0" smtClean="0"/>
              <a:t>Solution </a:t>
            </a:r>
            <a:r>
              <a:rPr lang="en-US" dirty="0"/>
              <a:t>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14</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Windows Phone 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http://</a:t>
            </a:r>
            <a:r>
              <a:rPr lang="en-US" sz="900" b="0" i="0" u="none" strike="noStrike" kern="1200" baseline="0" dirty="0" err="1">
                <a:solidFill>
                  <a:schemeClr val="tx1"/>
                </a:solidFill>
                <a:latin typeface="+mn-lt"/>
                <a:ea typeface="+mn-ea"/>
                <a:cs typeface="+mn-cs"/>
              </a:rPr>
              <a:t>amzn.to</a:t>
            </a:r>
            <a:r>
              <a:rPr lang="en-US" sz="900" b="0" i="0" u="none" strike="noStrike" kern="1200" baseline="0" dirty="0">
                <a:solidFill>
                  <a:schemeClr val="tx1"/>
                </a:solidFill>
                <a:latin typeface="+mn-lt"/>
                <a:ea typeface="+mn-ea"/>
                <a:cs typeface="+mn-cs"/>
              </a:rPr>
              <a:t>/1rowG7K</a:t>
            </a: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35</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36</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the picker and give it a 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Handle Picker selection event: </a:t>
            </a:r>
            <a:r>
              <a:rPr lang="en-US" dirty="0" err="1"/>
              <a:t>SelectedIndexChanged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implementation assigns the selected string to the Text property of the </a:t>
            </a:r>
            <a:r>
              <a:rPr lang="en-US" dirty="0" err="1"/>
              <a:t>pageValue</a:t>
            </a:r>
            <a:r>
              <a:rPr lang="en-US" dirty="0"/>
              <a:t> label.</a:t>
            </a:r>
          </a:p>
          <a:p>
            <a:r>
              <a:rPr lang="en-US" dirty="0"/>
              <a:t>The selected index in the </a:t>
            </a:r>
            <a:r>
              <a:rPr lang="en-US" dirty="0" err="1"/>
              <a:t>Picker.SelectedIndex</a:t>
            </a:r>
            <a:r>
              <a:rPr lang="en-US" dirty="0"/>
              <a:t> property is a zero-based integer index. If Cancel is</a:t>
            </a:r>
          </a:p>
          <a:p>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Windows Phone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a:buChar char="•"/>
            </a:pPr>
            <a:r>
              <a:rPr lang="en-US" b="0" baseline="0" dirty="0"/>
              <a:t>Image Source: http://</a:t>
            </a:r>
            <a:r>
              <a:rPr lang="en-US" b="0" baseline="0" dirty="0" err="1"/>
              <a:t>www.meritsolutions.com</a:t>
            </a:r>
            <a:r>
              <a:rPr lang="en-US" b="0" baseline="0" dirty="0"/>
              <a:t>/</a:t>
            </a:r>
            <a:r>
              <a:rPr lang="en-US" b="0" baseline="0" dirty="0" err="1"/>
              <a:t>wp</a:t>
            </a:r>
            <a:r>
              <a:rPr lang="en-US" b="0" baseline="0" dirty="0"/>
              <a:t>-content/uploads/2015/09/Xamarin-Approach-1024x491.png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Wingdings" charset="2"/>
              <a:buNone/>
              <a:defRPr/>
            </a:pPr>
            <a:r>
              <a:rPr lang="en-US" sz="2400" dirty="0">
                <a:solidFill>
                  <a:prstClr val="black"/>
                </a:solidFill>
                <a:latin typeface="Segoe UI"/>
                <a:cs typeface="Segoe UI"/>
              </a:rPr>
              <a:t>HTML-like 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p>
          <a:p>
            <a:pPr marL="457200" lvl="1" indent="0">
              <a:buFont typeface="Wingdings" charset="2"/>
              <a:buNone/>
              <a:defRPr/>
            </a:pPr>
            <a:endParaRPr lang="en-US" sz="2400" dirty="0">
              <a:solidFill>
                <a:prstClr val="black"/>
              </a:solidFill>
              <a:latin typeface="Segoe UI"/>
              <a:cs typeface="Segoe UI"/>
            </a:endParaRPr>
          </a:p>
          <a:p>
            <a:pPr marL="457200" lvl="1" indent="0">
              <a:buFont typeface="Wingdings" charset="2"/>
              <a:buNone/>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a:t>
            </a:r>
            <a:r>
              <a:rPr lang="en-US" sz="2400" baseline="0">
                <a:solidFill>
                  <a:prstClr val="black"/>
                </a:solidFill>
                <a:latin typeface="Segoe UI"/>
                <a:cs typeface="Segoe UI"/>
              </a:rPr>
              <a:t>hasn’t happened </a:t>
            </a:r>
            <a:r>
              <a:rPr lang="en-US" sz="2400" baseline="0" dirty="0">
                <a:solidFill>
                  <a:prstClr val="black"/>
                </a:solidFill>
                <a:latin typeface="Segoe UI"/>
                <a:cs typeface="Segoe UI"/>
              </a:rPr>
              <a:t>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Creates</a:t>
            </a:r>
            <a:r>
              <a:rPr lang="en-US" baseline="0" dirty="0" smtClean="0"/>
              <a:t> </a:t>
            </a:r>
            <a:r>
              <a:rPr lang="en-US" baseline="0" dirty="0"/>
              <a:t>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6/30/16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6/30/16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9:</a:t>
            </a:r>
          </a:p>
          <a:p>
            <a:r>
              <a:rPr lang="en-US" dirty="0"/>
              <a:t>Cross-Platform User Interfaces with </a:t>
            </a:r>
            <a:r>
              <a:rPr lang="en-US" dirty="0" err="1"/>
              <a:t>Xamarin.Forms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Windows Phone </a:t>
                </a:r>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Windows Phone</a:t>
            </a: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2071118"/>
            <a:ext cx="8157368" cy="4222243"/>
            <a:chOff x="2918379" y="1741218"/>
            <a:chExt cx="8157368" cy="4222243"/>
          </a:xfrm>
        </p:grpSpPr>
        <p:grpSp>
          <p:nvGrpSpPr>
            <p:cNvPr id="6" name="Group 5"/>
            <p:cNvGrpSpPr/>
            <p:nvPr/>
          </p:nvGrpSpPr>
          <p:grpSpPr>
            <a:xfrm>
              <a:off x="5467573" y="1741218"/>
              <a:ext cx="5608174" cy="4222243"/>
              <a:chOff x="5467573" y="1741218"/>
              <a:chExt cx="5608174" cy="4222243"/>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a:t>
                  </a:r>
                  <a:endParaRPr lang="en-US" dirty="0" smtClean="0"/>
                </a:p>
                <a:p>
                  <a:pPr algn="ctr"/>
                  <a:r>
                    <a:rPr lang="en-US" dirty="0" smtClean="0"/>
                    <a:t>SDK</a:t>
                  </a:r>
                  <a:endParaRPr lang="en-US" dirty="0"/>
                </a:p>
              </p:txBody>
            </p:sp>
          </p:grpSp>
          <p:grpSp>
            <p:nvGrpSpPr>
              <p:cNvPr id="14" name="Group 13"/>
              <p:cNvGrpSpPr/>
              <p:nvPr/>
            </p:nvGrpSpPr>
            <p:grpSpPr>
              <a:xfrm>
                <a:off x="5474571" y="1741218"/>
                <a:ext cx="5601176" cy="685786"/>
                <a:chOff x="6271720" y="754990"/>
                <a:chExt cx="5601176" cy="685786"/>
              </a:xfrm>
            </p:grpSpPr>
            <p:grpSp>
              <p:nvGrpSpPr>
                <p:cNvPr id="15" name="Group 14"/>
                <p:cNvGrpSpPr/>
                <p:nvPr/>
              </p:nvGrpSpPr>
              <p:grpSpPr>
                <a:xfrm>
                  <a:off x="10154694" y="765364"/>
                  <a:ext cx="1718202" cy="674085"/>
                  <a:chOff x="10154694" y="765364"/>
                  <a:chExt cx="1718202" cy="674085"/>
                </a:xfrm>
              </p:grpSpPr>
              <p:sp>
                <p:nvSpPr>
                  <p:cNvPr id="22" name="TextBox 21"/>
                  <p:cNvSpPr txBox="1"/>
                  <p:nvPr/>
                </p:nvSpPr>
                <p:spPr>
                  <a:xfrm>
                    <a:off x="10230531" y="765364"/>
                    <a:ext cx="1564584" cy="369332"/>
                  </a:xfrm>
                  <a:prstGeom prst="rect">
                    <a:avLst/>
                  </a:prstGeom>
                  <a:noFill/>
                </p:spPr>
                <p:txBody>
                  <a:bodyPr wrap="square" rtlCol="0">
                    <a:spAutoFit/>
                  </a:bodyPr>
                  <a:lstStyle/>
                  <a:p>
                    <a:pPr algn="ctr"/>
                    <a:r>
                      <a:rPr lang="en-US" dirty="0">
                        <a:solidFill>
                          <a:srgbClr val="000000"/>
                        </a:solidFill>
                      </a:rPr>
                      <a:t>Windows </a:t>
                    </a:r>
                    <a:r>
                      <a:rPr lang="en-US" dirty="0" smtClean="0">
                        <a:solidFill>
                          <a:srgbClr val="000000"/>
                        </a:solidFill>
                      </a:rPr>
                      <a:t>App</a:t>
                    </a:r>
                    <a:endParaRPr lang="en-US" dirty="0">
                      <a:solidFill>
                        <a:srgbClr val="000000"/>
                      </a:solidFill>
                    </a:endParaRP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66210203"/>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501442">
                <a:tc>
                  <a:txBody>
                    <a:bodyPr/>
                    <a:lstStyle/>
                    <a:p>
                      <a:pPr algn="ctr"/>
                      <a:r>
                        <a:rPr lang="en-US" b="1"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a16="http://schemas.microsoft.com/office/drawing/2014/main" xmlns="" val="679667022"/>
                  </a:ext>
                </a:extLst>
              </a:tr>
              <a:tr h="640080">
                <a:tc>
                  <a:txBody>
                    <a:bodyPr/>
                    <a:lstStyle/>
                    <a:p>
                      <a:pPr algn="ctr"/>
                      <a:r>
                        <a:rPr lang="en-US" b="1"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ctr"/>
                      <a:r>
                        <a:rPr lang="en-US" b="1"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ctr"/>
                      <a:r>
                        <a:rPr lang="en-US" b="1"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(Windows Phone),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950241997"/>
              </p:ext>
            </p:extLst>
          </p:nvPr>
        </p:nvGraphicFramePr>
        <p:xfrm>
          <a:off x="562686" y="3374729"/>
          <a:ext cx="11066628" cy="3320494"/>
        </p:xfrm>
        <a:graphic>
          <a:graphicData uri="http://schemas.openxmlformats.org/drawingml/2006/table">
            <a:tbl>
              <a:tblPr firstRow="1">
                <a:tableStyleId>{21E4AEA4-8DFA-4A89-87EB-49C32662AFE0}</a:tableStyleId>
              </a:tblPr>
              <a:tblGrid>
                <a:gridCol w="4519730">
                  <a:extLst>
                    <a:ext uri="{9D8B030D-6E8A-4147-A177-3AD203B41FA5}">
                      <a16:colId xmlns:a16="http://schemas.microsoft.com/office/drawing/2014/main" xmlns="" val="48614039"/>
                    </a:ext>
                  </a:extLst>
                </a:gridCol>
                <a:gridCol w="6546898">
                  <a:extLst>
                    <a:ext uri="{9D8B030D-6E8A-4147-A177-3AD203B41FA5}">
                      <a16:colId xmlns:a16="http://schemas.microsoft.com/office/drawing/2014/main" xmlns="" val="1124546490"/>
                    </a:ext>
                  </a:extLst>
                </a:gridCol>
              </a:tblGrid>
              <a:tr h="481219">
                <a:tc>
                  <a:txBody>
                    <a:bodyPr/>
                    <a:lstStyle/>
                    <a:p>
                      <a:pPr algn="ctr"/>
                      <a:r>
                        <a:rPr lang="en-US" b="1"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81219">
                <a:tc>
                  <a:txBody>
                    <a:bodyPr/>
                    <a:lstStyle/>
                    <a:p>
                      <a:pPr algn="ctr"/>
                      <a:r>
                        <a:rPr lang="en-US" b="1" dirty="0" err="1"/>
                        <a:t>ContentPage</a:t>
                      </a:r>
                      <a:endParaRPr lang="en-US" b="1"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877523">
                <a:tc>
                  <a:txBody>
                    <a:bodyPr/>
                    <a:lstStyle/>
                    <a:p>
                      <a:pPr algn="ctr"/>
                      <a:r>
                        <a:rPr lang="en-US" b="1" dirty="0" err="1"/>
                        <a:t>Master</a:t>
                      </a:r>
                      <a:r>
                        <a:rPr lang="en-US" b="1" baseline="0" dirty="0" err="1"/>
                        <a:t>DetailPage</a:t>
                      </a:r>
                      <a:endParaRPr lang="en-US" b="1"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81219">
                <a:tc>
                  <a:txBody>
                    <a:bodyPr/>
                    <a:lstStyle/>
                    <a:p>
                      <a:pPr algn="ctr"/>
                      <a:r>
                        <a:rPr lang="en-US" b="1" dirty="0" err="1"/>
                        <a:t>NavigationPage</a:t>
                      </a:r>
                      <a:endParaRPr lang="en-US" b="1"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a16="http://schemas.microsoft.com/office/drawing/2014/main" xmlns="" val="4230228483"/>
                  </a:ext>
                </a:extLst>
              </a:tr>
              <a:tr h="481219">
                <a:tc>
                  <a:txBody>
                    <a:bodyPr/>
                    <a:lstStyle/>
                    <a:p>
                      <a:pPr algn="ctr"/>
                      <a:r>
                        <a:rPr lang="en-US" b="1" dirty="0" err="1"/>
                        <a:t>Tabbed</a:t>
                      </a:r>
                      <a:r>
                        <a:rPr lang="en-US" b="1" baseline="0" dirty="0" err="1"/>
                        <a:t>Page</a:t>
                      </a:r>
                      <a:endParaRPr lang="en-US" b="1"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81219">
                <a:tc>
                  <a:txBody>
                    <a:bodyPr/>
                    <a:lstStyle/>
                    <a:p>
                      <a:pPr algn="ctr"/>
                      <a:r>
                        <a:rPr lang="en-US" b="1" dirty="0" err="1"/>
                        <a:t>CarouselPage</a:t>
                      </a:r>
                      <a:endParaRPr lang="en-US" b="1"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a16="http://schemas.microsoft.com/office/drawing/2014/main" xmlns="" val="48614039"/>
                    </a:ext>
                  </a:extLst>
                </a:gridCol>
                <a:gridCol w="6546898">
                  <a:extLst>
                    <a:ext uri="{9D8B030D-6E8A-4147-A177-3AD203B41FA5}">
                      <a16:colId xmlns:a16="http://schemas.microsoft.com/office/drawing/2014/main" xmlns=""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a16="http://schemas.microsoft.com/office/drawing/2014/main" xmlns=""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new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Spacing =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Children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"Start is flush 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LayoutOptions.Start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"End is flush right",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this.Content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99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Windows</a:t>
              </a:r>
              <a:endParaRPr lang="en-US" dirty="0"/>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 Platform-specific</a:t>
            </a:r>
            <a:br>
              <a:rPr lang="en-US" altLang="en-US" dirty="0">
                <a:solidFill>
                  <a:srgbClr val="000000"/>
                </a:solidFill>
                <a:latin typeface="Segoe UI"/>
                <a:ea typeface="Calibri" panose="020F0502020204030204" pitchFamily="34" charset="0"/>
                <a:cs typeface="Segoe UI"/>
              </a:rPr>
            </a:br>
            <a:r>
              <a:rPr lang="en-US" altLang="en-US" dirty="0">
                <a:solidFill>
                  <a:srgbClr val="000000"/>
                </a:solidFill>
                <a:latin typeface="Segoe UI"/>
                <a:ea typeface="Calibri" panose="020F0502020204030204" pitchFamily="34" charset="0"/>
                <a:cs typeface="Segoe UI"/>
              </a:rPr>
              <a:t>App 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1257300" lvl="2" indent="-342900">
              <a:buFont typeface="Wingdings" charset="2"/>
              <a:buChar char="§"/>
              <a:defRPr/>
            </a:pPr>
            <a:r>
              <a:rPr lang="en-US" sz="2400" dirty="0" smtClean="0">
                <a:solidFill>
                  <a:prstClr val="black"/>
                </a:solidFill>
                <a:latin typeface="Segoe UI"/>
                <a:cs typeface="Segoe UI"/>
              </a:rPr>
              <a:t>Anything </a:t>
            </a:r>
            <a:r>
              <a:rPr lang="en-US" sz="2400" dirty="0">
                <a:solidFill>
                  <a:prstClr val="black"/>
                </a:solidFill>
                <a:latin typeface="Segoe UI"/>
                <a:cs typeface="Segoe UI"/>
              </a:rPr>
              <a:t>you can do in C#,  I can do in </a:t>
            </a:r>
            <a:r>
              <a:rPr lang="en-US" sz="2400" dirty="0" smtClean="0">
                <a:solidFill>
                  <a:prstClr val="black"/>
                </a:solidFill>
                <a:latin typeface="Segoe UI"/>
                <a:cs typeface="Segoe UI"/>
              </a:rPr>
              <a:t>XAML</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r>
              <a:rPr lang="en-US" altLang="en-US" dirty="0">
                <a:solidFill>
                  <a:srgbClr val="000000"/>
                </a:solidFill>
                <a:ea typeface="Calibri" panose="020F0502020204030204" pitchFamily="34" charset="0"/>
                <a:cs typeface="Segoe UI"/>
              </a:rPr>
              <a:t>Extensible Application </a:t>
            </a:r>
            <a:br>
              <a:rPr lang="en-US" altLang="en-US" dirty="0">
                <a:solidFill>
                  <a:srgbClr val="000000"/>
                </a:solidFill>
                <a:ea typeface="Calibri" panose="020F0502020204030204" pitchFamily="34" charset="0"/>
                <a:cs typeface="Segoe UI"/>
              </a:rPr>
            </a:br>
            <a:r>
              <a:rPr lang="en-US" altLang="en-US" dirty="0">
                <a:solidFill>
                  <a:srgbClr val="000000"/>
                </a:solidFill>
                <a:ea typeface="Calibri" panose="020F0502020204030204" pitchFamily="34" charset="0"/>
                <a:cs typeface="Segoe UI"/>
              </a:rPr>
              <a:t>Markup Language (XAML)</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785640"/>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16531</TotalTime>
  <Words>2836</Words>
  <Application>Microsoft Macintosh PowerPoint</Application>
  <PresentationFormat>Custom</PresentationFormat>
  <Paragraphs>537</Paragraphs>
  <Slides>39</Slides>
  <Notes>38</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316</cp:revision>
  <cp:lastPrinted>2016-06-17T17:56:12Z</cp:lastPrinted>
  <dcterms:created xsi:type="dcterms:W3CDTF">2016-04-21T18:51:19Z</dcterms:created>
  <dcterms:modified xsi:type="dcterms:W3CDTF">2016-06-30T18:52:19Z</dcterms:modified>
</cp:coreProperties>
</file>