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9"/>
  </p:notesMasterIdLst>
  <p:sldIdLst>
    <p:sldId id="256"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295" r:id="rId17"/>
    <p:sldId id="2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7/1/2016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Azure 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all VM sizes are available in all data centers. For the latest pricing information and availability, see https://azure.microsoft.com/en-us/pricing/details/virtual-machines.</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three templates pictured here are just a few of the many dozens of templates currently available.</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99818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largest supercomputers and High-Performance Computing (HPC) clusters, and it enjoys widespread use in the research community for jobs that require significant CPU resources.</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236143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7/1/2016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7/1/2016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7/1/2016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bit.ly/a4r-githu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HPC</a:t>
            </a:r>
            <a:r>
              <a:rPr lang="en-US" dirty="0"/>
              <a:t> </a:t>
            </a:r>
            <a:r>
              <a:rPr lang="en-US" dirty="0" smtClean="0"/>
              <a:t>and Azure Container Service</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2025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TBD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3508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TBD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4230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TBD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43915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TBD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22169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SLURM Linux Cluster HOL.html</a:t>
            </a:r>
          </a:p>
          <a:p>
            <a:r>
              <a:rPr lang="en-US" dirty="0" smtClean="0"/>
              <a:t>SLURM </a:t>
            </a:r>
            <a:r>
              <a:rPr lang="en-US" dirty="0" smtClean="0"/>
              <a:t>Docker Swarm </a:t>
            </a:r>
            <a:r>
              <a:rPr lang="en-US" dirty="0" smtClean="0"/>
              <a:t>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HPC</a:t>
            </a:r>
            <a:endParaRPr lang="en-US" dirty="0"/>
          </a:p>
        </p:txBody>
      </p:sp>
      <p:sp>
        <p:nvSpPr>
          <p:cNvPr id="3" name="Content Placeholder 2"/>
          <p:cNvSpPr>
            <a:spLocks noGrp="1"/>
          </p:cNvSpPr>
          <p:nvPr>
            <p:ph idx="1"/>
          </p:nvPr>
        </p:nvSpPr>
        <p:spPr/>
        <p:txBody>
          <a:bodyPr/>
          <a:lstStyle/>
          <a:p>
            <a:r>
              <a:rPr lang="en-US" dirty="0"/>
              <a:t>Run massively parallel compute jobs in the cloud</a:t>
            </a:r>
          </a:p>
          <a:p>
            <a:pPr lvl="1"/>
            <a:r>
              <a:rPr lang="en-US" dirty="0"/>
              <a:t>Photorealistic 3D rendering</a:t>
            </a:r>
          </a:p>
          <a:p>
            <a:pPr lvl="1"/>
            <a:r>
              <a:rPr lang="en-US" dirty="0"/>
              <a:t>Brute force </a:t>
            </a:r>
            <a:r>
              <a:rPr lang="en-US" dirty="0" err="1"/>
              <a:t>cryptographical</a:t>
            </a:r>
            <a:r>
              <a:rPr lang="en-US" dirty="0"/>
              <a:t> analysis</a:t>
            </a:r>
          </a:p>
          <a:p>
            <a:pPr lvl="1"/>
            <a:r>
              <a:rPr lang="en-US" dirty="0"/>
              <a:t>Engineering design and simulation</a:t>
            </a:r>
          </a:p>
          <a:p>
            <a:pPr lvl="1"/>
            <a:r>
              <a:rPr lang="en-US" dirty="0"/>
              <a:t>Financial risk modeling, genomics research, and more</a:t>
            </a:r>
          </a:p>
          <a:p>
            <a:r>
              <a:rPr lang="en-US" dirty="0"/>
              <a:t>Deploy an HPC cluster in minutes and scale as needed</a:t>
            </a:r>
          </a:p>
          <a:p>
            <a:r>
              <a:rPr lang="en-US" dirty="0"/>
              <a:t>Automate deployments with deployment templates</a:t>
            </a:r>
          </a:p>
          <a:p>
            <a:r>
              <a:rPr lang="en-US" dirty="0"/>
              <a:t>Combine with Azure Batch for batch scheduling and compute management (</a:t>
            </a:r>
            <a:r>
              <a:rPr lang="en-US" dirty="0">
                <a:hlinkClick r:id="rId3"/>
              </a:rPr>
              <a:t>http://bit.ly/a4r-batch</a:t>
            </a:r>
            <a:r>
              <a:rPr lang="en-US" dirty="0" smtClean="0"/>
              <a:t>)</a:t>
            </a:r>
            <a:endParaRPr lang="en-US" dirty="0"/>
          </a:p>
        </p:txBody>
      </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sp>
        <p:nvSpPr>
          <p:cNvPr id="4" name="Rectangle 3"/>
          <p:cNvSpPr/>
          <p:nvPr/>
        </p:nvSpPr>
        <p:spPr>
          <a:xfrm>
            <a:off x="0"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A-Series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5" name="Rectangle 4"/>
          <p:cNvSpPr/>
          <p:nvPr/>
        </p:nvSpPr>
        <p:spPr>
          <a:xfrm>
            <a:off x="4049092"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D/DS/Dv2-Series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6" name="Rectangle 5"/>
          <p:cNvSpPr/>
          <p:nvPr/>
        </p:nvSpPr>
        <p:spPr>
          <a:xfrm>
            <a:off x="346841" y="2473320"/>
            <a:ext cx="3710600" cy="1144929"/>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A8-A11 for  HPC</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16 data disks (1 TB each)</a:t>
            </a:r>
          </a:p>
        </p:txBody>
      </p:sp>
      <p:sp>
        <p:nvSpPr>
          <p:cNvPr id="7" name="Rectangle 6"/>
          <p:cNvSpPr/>
          <p:nvPr/>
        </p:nvSpPr>
        <p:spPr bwMode="auto">
          <a:xfrm>
            <a:off x="429540"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A8</a:t>
            </a:r>
          </a:p>
        </p:txBody>
      </p:sp>
      <p:sp>
        <p:nvSpPr>
          <p:cNvPr id="8" name="Rectangle 7"/>
          <p:cNvSpPr/>
          <p:nvPr/>
        </p:nvSpPr>
        <p:spPr bwMode="auto">
          <a:xfrm>
            <a:off x="1246348"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A9</a:t>
            </a:r>
          </a:p>
        </p:txBody>
      </p:sp>
      <p:sp>
        <p:nvSpPr>
          <p:cNvPr id="9" name="Rectangle 8"/>
          <p:cNvSpPr/>
          <p:nvPr/>
        </p:nvSpPr>
        <p:spPr bwMode="auto">
          <a:xfrm>
            <a:off x="2059987"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A10</a:t>
            </a:r>
          </a:p>
        </p:txBody>
      </p:sp>
      <p:sp>
        <p:nvSpPr>
          <p:cNvPr id="10" name="Rectangle 9"/>
          <p:cNvSpPr/>
          <p:nvPr/>
        </p:nvSpPr>
        <p:spPr bwMode="auto">
          <a:xfrm>
            <a:off x="2873626"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A11</a:t>
            </a:r>
          </a:p>
        </p:txBody>
      </p:sp>
      <p:sp>
        <p:nvSpPr>
          <p:cNvPr id="11" name="Rectangle 10"/>
          <p:cNvSpPr/>
          <p:nvPr/>
        </p:nvSpPr>
        <p:spPr>
          <a:xfrm>
            <a:off x="4235669"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100% faster than A-series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32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sp>
        <p:nvSpPr>
          <p:cNvPr id="12" name="Rectangle 11"/>
          <p:cNvSpPr/>
          <p:nvPr/>
        </p:nvSpPr>
        <p:spPr bwMode="auto">
          <a:xfrm>
            <a:off x="4374998"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a:t>
            </a:r>
          </a:p>
        </p:txBody>
      </p:sp>
      <p:sp>
        <p:nvSpPr>
          <p:cNvPr id="13" name="Rectangle 12"/>
          <p:cNvSpPr/>
          <p:nvPr/>
        </p:nvSpPr>
        <p:spPr bwMode="auto">
          <a:xfrm>
            <a:off x="5191806"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D2</a:t>
            </a:r>
          </a:p>
        </p:txBody>
      </p:sp>
      <p:sp>
        <p:nvSpPr>
          <p:cNvPr id="14" name="Rectangle 13"/>
          <p:cNvSpPr/>
          <p:nvPr/>
        </p:nvSpPr>
        <p:spPr bwMode="auto">
          <a:xfrm>
            <a:off x="6005445"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D3</a:t>
            </a:r>
          </a:p>
        </p:txBody>
      </p:sp>
      <p:sp>
        <p:nvSpPr>
          <p:cNvPr id="15" name="Rectangle 14"/>
          <p:cNvSpPr/>
          <p:nvPr/>
        </p:nvSpPr>
        <p:spPr bwMode="auto">
          <a:xfrm>
            <a:off x="6819084"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D4</a:t>
            </a:r>
          </a:p>
        </p:txBody>
      </p:sp>
      <p:sp>
        <p:nvSpPr>
          <p:cNvPr id="16" name="Rectangle 15"/>
          <p:cNvSpPr/>
          <p:nvPr/>
        </p:nvSpPr>
        <p:spPr bwMode="auto">
          <a:xfrm>
            <a:off x="4374998"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D11</a:t>
            </a:r>
          </a:p>
        </p:txBody>
      </p:sp>
      <p:sp>
        <p:nvSpPr>
          <p:cNvPr id="17" name="Rectangle 16"/>
          <p:cNvSpPr/>
          <p:nvPr/>
        </p:nvSpPr>
        <p:spPr bwMode="auto">
          <a:xfrm>
            <a:off x="5191806"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D12</a:t>
            </a:r>
          </a:p>
        </p:txBody>
      </p:sp>
      <p:sp>
        <p:nvSpPr>
          <p:cNvPr id="18" name="Rectangle 17"/>
          <p:cNvSpPr/>
          <p:nvPr/>
        </p:nvSpPr>
        <p:spPr bwMode="auto">
          <a:xfrm>
            <a:off x="6005445"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D13</a:t>
            </a:r>
          </a:p>
        </p:txBody>
      </p:sp>
      <p:sp>
        <p:nvSpPr>
          <p:cNvPr id="19" name="Rectangle 18"/>
          <p:cNvSpPr/>
          <p:nvPr/>
        </p:nvSpPr>
        <p:spPr bwMode="auto">
          <a:xfrm>
            <a:off x="6819084"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D14</a:t>
            </a:r>
          </a:p>
        </p:txBody>
      </p:sp>
      <p:sp>
        <p:nvSpPr>
          <p:cNvPr id="20" name="Rectangle 19"/>
          <p:cNvSpPr/>
          <p:nvPr/>
        </p:nvSpPr>
        <p:spPr bwMode="auto">
          <a:xfrm>
            <a:off x="8438991"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1</a:t>
            </a:r>
          </a:p>
        </p:txBody>
      </p:sp>
      <p:sp>
        <p:nvSpPr>
          <p:cNvPr id="21" name="Rectangle 20"/>
          <p:cNvSpPr/>
          <p:nvPr/>
        </p:nvSpPr>
        <p:spPr bwMode="auto">
          <a:xfrm>
            <a:off x="9255799"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2</a:t>
            </a:r>
          </a:p>
        </p:txBody>
      </p:sp>
      <p:sp>
        <p:nvSpPr>
          <p:cNvPr id="22" name="Rectangle 21"/>
          <p:cNvSpPr/>
          <p:nvPr/>
        </p:nvSpPr>
        <p:spPr bwMode="auto">
          <a:xfrm>
            <a:off x="10069438"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3</a:t>
            </a:r>
          </a:p>
        </p:txBody>
      </p:sp>
      <p:sp>
        <p:nvSpPr>
          <p:cNvPr id="23" name="Rectangle 22"/>
          <p:cNvSpPr/>
          <p:nvPr/>
        </p:nvSpPr>
        <p:spPr bwMode="auto">
          <a:xfrm>
            <a:off x="10883077"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4</a:t>
            </a:r>
          </a:p>
        </p:txBody>
      </p:sp>
      <p:sp>
        <p:nvSpPr>
          <p:cNvPr id="24" name="Rectangle 23"/>
          <p:cNvSpPr/>
          <p:nvPr/>
        </p:nvSpPr>
        <p:spPr bwMode="auto">
          <a:xfrm>
            <a:off x="8438991" y="4747746"/>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G5</a:t>
            </a:r>
          </a:p>
        </p:txBody>
      </p:sp>
      <p:sp>
        <p:nvSpPr>
          <p:cNvPr id="25" name="Rectangle 24"/>
          <p:cNvSpPr/>
          <p:nvPr/>
        </p:nvSpPr>
        <p:spPr bwMode="auto">
          <a:xfrm>
            <a:off x="4374998" y="5294284"/>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D5v2</a:t>
            </a:r>
          </a:p>
        </p:txBody>
      </p:sp>
      <p:sp>
        <p:nvSpPr>
          <p:cNvPr id="26" name="Rectangle 25"/>
          <p:cNvSpPr/>
          <p:nvPr/>
        </p:nvSpPr>
        <p:spPr bwMode="auto">
          <a:xfrm>
            <a:off x="429540"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A4</a:t>
            </a:r>
          </a:p>
        </p:txBody>
      </p:sp>
      <p:sp>
        <p:nvSpPr>
          <p:cNvPr id="27" name="Rectangle 26"/>
          <p:cNvSpPr/>
          <p:nvPr/>
        </p:nvSpPr>
        <p:spPr bwMode="auto">
          <a:xfrm>
            <a:off x="1246348"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A5</a:t>
            </a:r>
          </a:p>
        </p:txBody>
      </p:sp>
      <p:sp>
        <p:nvSpPr>
          <p:cNvPr id="28" name="Rectangle 27"/>
          <p:cNvSpPr/>
          <p:nvPr/>
        </p:nvSpPr>
        <p:spPr bwMode="auto">
          <a:xfrm>
            <a:off x="2059987"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A6</a:t>
            </a:r>
          </a:p>
        </p:txBody>
      </p:sp>
      <p:sp>
        <p:nvSpPr>
          <p:cNvPr id="29" name="Rectangle 28"/>
          <p:cNvSpPr/>
          <p:nvPr/>
        </p:nvSpPr>
        <p:spPr bwMode="auto">
          <a:xfrm>
            <a:off x="2873626"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A7</a:t>
            </a:r>
          </a:p>
        </p:txBody>
      </p:sp>
      <p:sp>
        <p:nvSpPr>
          <p:cNvPr id="30" name="Rectangle 29"/>
          <p:cNvSpPr/>
          <p:nvPr/>
        </p:nvSpPr>
        <p:spPr bwMode="auto">
          <a:xfrm>
            <a:off x="429540"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accent2"/>
                </a:solidFill>
              </a:rPr>
              <a:t>A0</a:t>
            </a:r>
          </a:p>
        </p:txBody>
      </p:sp>
      <p:sp>
        <p:nvSpPr>
          <p:cNvPr id="31" name="Rectangle 30"/>
          <p:cNvSpPr/>
          <p:nvPr/>
        </p:nvSpPr>
        <p:spPr bwMode="auto">
          <a:xfrm>
            <a:off x="1246348"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A1</a:t>
            </a:r>
          </a:p>
        </p:txBody>
      </p:sp>
      <p:sp>
        <p:nvSpPr>
          <p:cNvPr id="32" name="Rectangle 31"/>
          <p:cNvSpPr/>
          <p:nvPr/>
        </p:nvSpPr>
        <p:spPr bwMode="auto">
          <a:xfrm>
            <a:off x="2059987"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A2</a:t>
            </a:r>
          </a:p>
        </p:txBody>
      </p:sp>
      <p:sp>
        <p:nvSpPr>
          <p:cNvPr id="33" name="Rectangle 32"/>
          <p:cNvSpPr/>
          <p:nvPr/>
        </p:nvSpPr>
        <p:spPr bwMode="auto">
          <a:xfrm>
            <a:off x="2873626"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A3</a:t>
            </a:r>
          </a:p>
        </p:txBody>
      </p:sp>
      <p:sp>
        <p:nvSpPr>
          <p:cNvPr id="34" name="Rectangle 33"/>
          <p:cNvSpPr/>
          <p:nvPr/>
        </p:nvSpPr>
        <p:spPr>
          <a:xfrm>
            <a:off x="8129783" y="1690688"/>
            <a:ext cx="4062217"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G/GS-Series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35" name="Rectangle 34"/>
          <p:cNvSpPr/>
          <p:nvPr/>
        </p:nvSpPr>
        <p:spPr>
          <a:xfrm>
            <a:off x="8321137"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35% faster than D-series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448 GB RAM and 32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64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cxnSp>
        <p:nvCxnSpPr>
          <p:cNvPr id="37" name="Straight Connector 36"/>
          <p:cNvCxnSpPr/>
          <p:nvPr/>
        </p:nvCxnSpPr>
        <p:spPr>
          <a:xfrm flipH="1">
            <a:off x="8018307"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37625" y="6242324"/>
            <a:ext cx="9845644"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5095D1"/>
                </a:solidFill>
                <a:latin typeface="Segoe UI Light" panose="020B0502040204020203" pitchFamily="34" charset="0"/>
                <a:cs typeface="Segoe UI Light" panose="020B0502040204020203" pitchFamily="34" charset="0"/>
              </a:rPr>
              <a:t>See http://bit.ly/a4r-vm-pricing for </a:t>
            </a:r>
            <a:r>
              <a:rPr lang="en-US" sz="3200" dirty="0" smtClean="0">
                <a:solidFill>
                  <a:srgbClr val="5095D1"/>
                </a:solidFill>
                <a:latin typeface="Segoe UI Light" panose="020B0502040204020203" pitchFamily="34" charset="0"/>
                <a:cs typeface="Segoe UI Light" panose="020B0502040204020203" pitchFamily="34" charset="0"/>
              </a:rPr>
              <a:t>pricing and availability</a:t>
            </a:r>
            <a:endParaRPr lang="en-US" sz="3200" dirty="0">
              <a:solidFill>
                <a:srgbClr val="5095D1"/>
              </a:solidFill>
              <a:latin typeface="Segoe UI Light" panose="020B0502040204020203" pitchFamily="34" charset="0"/>
              <a:cs typeface="Segoe UI Light" panose="020B0502040204020203" pitchFamily="34" charset="0"/>
            </a:endParaRPr>
          </a:p>
        </p:txBody>
      </p:sp>
      <p:cxnSp>
        <p:nvCxnSpPr>
          <p:cNvPr id="50" name="Straight Connector 49"/>
          <p:cNvCxnSpPr/>
          <p:nvPr/>
        </p:nvCxnSpPr>
        <p:spPr>
          <a:xfrm flipH="1">
            <a:off x="4014756"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864094"/>
            <a:ext cx="3383327"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5" name="Rectangle 4"/>
          <p:cNvSpPr/>
          <p:nvPr/>
        </p:nvSpPr>
        <p:spPr bwMode="auto">
          <a:xfrm>
            <a:off x="8491529" y="1864095"/>
            <a:ext cx="3348856"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6" name="Rectangle 5"/>
          <p:cNvSpPr/>
          <p:nvPr/>
        </p:nvSpPr>
        <p:spPr>
          <a:xfrm>
            <a:off x="4384713" y="2801124"/>
            <a:ext cx="3710600" cy="1378839"/>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50 GB SSD drives</a:t>
            </a:r>
          </a:p>
        </p:txBody>
      </p:sp>
      <p:pic>
        <p:nvPicPr>
          <p:cNvPr id="7" name="Picture 6"/>
          <p:cNvPicPr>
            <a:picLocks noChangeAspect="1"/>
          </p:cNvPicPr>
          <p:nvPr/>
        </p:nvPicPr>
        <p:blipFill>
          <a:blip r:embed="rId3"/>
          <a:stretch>
            <a:fillRect/>
          </a:stretch>
        </p:blipFill>
        <p:spPr>
          <a:xfrm>
            <a:off x="4384713" y="4835010"/>
            <a:ext cx="370967" cy="406475"/>
          </a:xfrm>
          <a:prstGeom prst="rect">
            <a:avLst/>
          </a:prstGeom>
        </p:spPr>
      </p:pic>
      <p:sp>
        <p:nvSpPr>
          <p:cNvPr id="8" name="TextBox 7"/>
          <p:cNvSpPr txBox="1"/>
          <p:nvPr/>
        </p:nvSpPr>
        <p:spPr>
          <a:xfrm>
            <a:off x="4790152"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5095D1"/>
                </a:solidFill>
                <a:latin typeface="Segoe UI Light" panose="020B0502040204020203" pitchFamily="34" charset="0"/>
                <a:cs typeface="Segoe UI Light" panose="020B0502040204020203" pitchFamily="34" charset="0"/>
              </a:rPr>
              <a:t>$0.14/hr. or $</a:t>
            </a:r>
            <a:r>
              <a:rPr lang="en-US" sz="2400" dirty="0" smtClean="0">
                <a:solidFill>
                  <a:srgbClr val="5095D1"/>
                </a:solidFill>
                <a:latin typeface="Segoe UI Light" panose="020B0502040204020203" pitchFamily="34" charset="0"/>
                <a:cs typeface="Segoe UI Light" panose="020B0502040204020203" pitchFamily="34" charset="0"/>
              </a:rPr>
              <a:t>104/mo.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402607"/>
            <a:ext cx="463568" cy="537739"/>
          </a:xfrm>
          <a:prstGeom prst="rect">
            <a:avLst/>
          </a:prstGeom>
        </p:spPr>
      </p:pic>
      <p:sp>
        <p:nvSpPr>
          <p:cNvPr id="10" name="TextBox 9"/>
          <p:cNvSpPr txBox="1"/>
          <p:nvPr/>
        </p:nvSpPr>
        <p:spPr>
          <a:xfrm>
            <a:off x="4790152"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$0.077/hr</a:t>
            </a:r>
            <a:r>
              <a:rPr lang="en-US" sz="2400" dirty="0">
                <a:solidFill>
                  <a:srgbClr val="5095D1"/>
                </a:solidFill>
                <a:latin typeface="Segoe UI Light" panose="020B0502040204020203" pitchFamily="34" charset="0"/>
                <a:cs typeface="Segoe UI Light" panose="020B0502040204020203" pitchFamily="34" charset="0"/>
              </a:rPr>
              <a:t>. or $57/mo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a:blip r:embed="rId3"/>
          <a:stretch>
            <a:fillRect/>
          </a:stretch>
        </p:blipFill>
        <p:spPr>
          <a:xfrm>
            <a:off x="8457055" y="4835010"/>
            <a:ext cx="370967" cy="40647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3" name="Rectangle 12"/>
          <p:cNvSpPr/>
          <p:nvPr/>
        </p:nvSpPr>
        <p:spPr>
          <a:xfrm>
            <a:off x="8457056" y="2801124"/>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Latest Xeon E5 v3 processors</a:t>
            </a:r>
          </a:p>
        </p:txBody>
      </p:sp>
      <p:pic>
        <p:nvPicPr>
          <p:cNvPr id="14" name="Picture 13"/>
          <p:cNvPicPr>
            <a:picLocks noChangeAspect="1"/>
          </p:cNvPicPr>
          <p:nvPr/>
        </p:nvPicPr>
        <p:blipFill>
          <a:blip r:embed="rId3"/>
          <a:stretch>
            <a:fillRect/>
          </a:stretch>
        </p:blipFill>
        <p:spPr>
          <a:xfrm>
            <a:off x="8457055" y="4835010"/>
            <a:ext cx="370967" cy="406475"/>
          </a:xfrm>
          <a:prstGeom prst="rect">
            <a:avLst/>
          </a:prstGeom>
        </p:spPr>
      </p:pic>
      <p:sp>
        <p:nvSpPr>
          <p:cNvPr id="15" name="TextBox 14"/>
          <p:cNvSpPr txBox="1"/>
          <p:nvPr/>
        </p:nvSpPr>
        <p:spPr>
          <a:xfrm>
            <a:off x="8862494"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9.65/hr. or $7,180/mo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7" name="TextBox 16"/>
          <p:cNvSpPr txBox="1"/>
          <p:nvPr/>
        </p:nvSpPr>
        <p:spPr>
          <a:xfrm>
            <a:off x="8862494"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8.69/hr. or $6,465/mo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sp>
        <p:nvSpPr>
          <p:cNvPr id="20" name="Rectangle 19"/>
          <p:cNvSpPr/>
          <p:nvPr/>
        </p:nvSpPr>
        <p:spPr bwMode="auto">
          <a:xfrm>
            <a:off x="346841" y="1864096"/>
            <a:ext cx="3383328"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21" name="Rectangle 20"/>
          <p:cNvSpPr/>
          <p:nvPr/>
        </p:nvSpPr>
        <p:spPr>
          <a:xfrm>
            <a:off x="346840" y="2807021"/>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8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32 </a:t>
            </a:r>
            <a:r>
              <a:rPr lang="en-US" sz="2400" spc="-200" dirty="0" err="1">
                <a:solidFill>
                  <a:srgbClr val="235888"/>
                </a:solidFill>
                <a:latin typeface="Segoe UI Light" panose="020B0502040204020203" pitchFamily="34" charset="0"/>
                <a:cs typeface="Segoe UI Light" panose="020B0502040204020203" pitchFamily="34" charset="0"/>
              </a:rPr>
              <a:t>Gbit</a:t>
            </a:r>
            <a:r>
              <a:rPr lang="en-US" sz="2400" spc="-200" dirty="0">
                <a:solidFill>
                  <a:srgbClr val="235888"/>
                </a:solidFill>
                <a:latin typeface="Segoe UI Light" panose="020B0502040204020203" pitchFamily="34" charset="0"/>
                <a:cs typeface="Segoe UI Light" panose="020B0502040204020203" pitchFamily="34" charset="0"/>
              </a:rPr>
              <a:t>/sec InfiniBand </a:t>
            </a:r>
            <a:r>
              <a:rPr lang="en-US" sz="2400" spc="-200" dirty="0" smtClean="0">
                <a:solidFill>
                  <a:srgbClr val="235888"/>
                </a:solidFill>
                <a:latin typeface="Segoe UI Light" panose="020B0502040204020203" pitchFamily="34" charset="0"/>
                <a:cs typeface="Segoe UI Light" panose="020B0502040204020203" pitchFamily="34" charset="0"/>
              </a:rPr>
              <a:t>RDMA</a:t>
            </a: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a:blip r:embed="rId3"/>
          <a:stretch>
            <a:fillRect/>
          </a:stretch>
        </p:blipFill>
        <p:spPr>
          <a:xfrm>
            <a:off x="346839" y="4835010"/>
            <a:ext cx="370967" cy="406475"/>
          </a:xfrm>
          <a:prstGeom prst="rect">
            <a:avLst/>
          </a:prstGeom>
        </p:spPr>
      </p:pic>
      <p:sp>
        <p:nvSpPr>
          <p:cNvPr id="23" name="TextBox 22"/>
          <p:cNvSpPr txBox="1"/>
          <p:nvPr/>
        </p:nvSpPr>
        <p:spPr>
          <a:xfrm>
            <a:off x="752278"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a:t>
            </a:r>
            <a:r>
              <a:rPr lang="en-US" sz="2400" dirty="0" smtClean="0">
                <a:solidFill>
                  <a:srgbClr val="5095D1"/>
                </a:solidFill>
                <a:latin typeface="Segoe UI Light" panose="020B0502040204020203" pitchFamily="34" charset="0"/>
                <a:cs typeface="Segoe UI Light" panose="020B0502040204020203" pitchFamily="34" charset="0"/>
              </a:rPr>
              <a:t>1.47/hr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1,091/mo.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402607"/>
            <a:ext cx="463568" cy="537739"/>
          </a:xfrm>
          <a:prstGeom prst="rect">
            <a:avLst/>
          </a:prstGeom>
        </p:spPr>
      </p:pic>
      <p:sp>
        <p:nvSpPr>
          <p:cNvPr id="25" name="TextBox 24"/>
          <p:cNvSpPr txBox="1"/>
          <p:nvPr/>
        </p:nvSpPr>
        <p:spPr>
          <a:xfrm>
            <a:off x="752278"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$0.98/hr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$725/mo.</a:t>
            </a:r>
            <a:endParaRPr lang="en-US" sz="2400" dirty="0">
              <a:solidFill>
                <a:srgbClr val="5095D1"/>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flipH="1">
            <a:off x="4047620"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127448"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a:t>Allows complex deployments to be performed declaratively via deployment templates</a:t>
            </a:r>
          </a:p>
          <a:p>
            <a:pPr lvl="1"/>
            <a:r>
              <a:rPr lang="en-US" dirty="0"/>
              <a:t>Deployment templates specify all the resources — VMs, switches, storage accounts, etc. — to be provisioned</a:t>
            </a:r>
          </a:p>
          <a:p>
            <a:pPr lvl="1"/>
            <a:r>
              <a:rPr lang="en-US" dirty="0"/>
              <a:t>Templates can include parameters that are filled in at runtime</a:t>
            </a:r>
          </a:p>
          <a:p>
            <a:pPr lvl="1"/>
            <a:r>
              <a:rPr lang="en-US" dirty="0"/>
              <a:t>Learn more at </a:t>
            </a:r>
            <a:r>
              <a:rPr lang="en-US" dirty="0">
                <a:hlinkClick r:id="rId3"/>
              </a:rPr>
              <a:t>http://</a:t>
            </a:r>
            <a:r>
              <a:rPr lang="en-US" dirty="0" smtClean="0">
                <a:hlinkClick r:id="rId3"/>
              </a:rPr>
              <a:t>bit.ly/a4r-arm</a:t>
            </a:r>
            <a:endParaRPr lang="en-US" dirty="0"/>
          </a:p>
          <a:p>
            <a:endParaRPr lang="en-US" dirty="0"/>
          </a:p>
        </p:txBody>
      </p:sp>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p:txBody>
          <a:bodyPr/>
          <a:lstStyle/>
          <a:p>
            <a:r>
              <a:rPr lang="en-US" dirty="0"/>
              <a:t>Free, open-source deployment templates</a:t>
            </a:r>
          </a:p>
          <a:p>
            <a:endParaRPr lang="en-US" dirty="0"/>
          </a:p>
          <a:p>
            <a:endParaRPr lang="en-US" dirty="0"/>
          </a:p>
          <a:p>
            <a:endParaRPr lang="en-US" dirty="0"/>
          </a:p>
          <a:p>
            <a:endParaRPr lang="en-US" dirty="0"/>
          </a:p>
          <a:p>
            <a:endParaRPr lang="en-US" dirty="0"/>
          </a:p>
          <a:p>
            <a:r>
              <a:rPr lang="en-US" dirty="0"/>
              <a:t>Find them on the Azure site (</a:t>
            </a:r>
            <a:r>
              <a:rPr lang="en-US" dirty="0">
                <a:hlinkClick r:id="rId3"/>
              </a:rPr>
              <a:t>http://bit.ly/a4r-quickstart</a:t>
            </a:r>
            <a:r>
              <a:rPr lang="en-US" dirty="0"/>
              <a:t>)</a:t>
            </a:r>
          </a:p>
          <a:p>
            <a:r>
              <a:rPr lang="en-US" dirty="0"/>
              <a:t>Or browse them on GitHub (</a:t>
            </a:r>
            <a:r>
              <a:rPr lang="en-US" dirty="0">
                <a:hlinkClick r:id="rId4"/>
              </a:rPr>
              <a:t>http://</a:t>
            </a:r>
            <a:r>
              <a:rPr lang="en-US" dirty="0" smtClean="0">
                <a:hlinkClick r:id="rId4"/>
              </a:rPr>
              <a:t>bit.ly/a4r-github</a:t>
            </a:r>
            <a:r>
              <a:rPr lang="en-US" dirty="0" smtClean="0"/>
              <a:t>)</a:t>
            </a:r>
          </a:p>
          <a:p>
            <a:pPr marL="0" indent="0">
              <a:buNone/>
            </a:pPr>
            <a:endParaRPr lang="en-US" dirty="0"/>
          </a:p>
        </p:txBody>
      </p:sp>
      <p:pic>
        <p:nvPicPr>
          <p:cNvPr id="4" name="Picture 3"/>
          <p:cNvPicPr>
            <a:picLocks noChangeAspect="1"/>
          </p:cNvPicPr>
          <p:nvPr/>
        </p:nvPicPr>
        <p:blipFill>
          <a:blip r:embed="rId5"/>
          <a:stretch>
            <a:fillRect/>
          </a:stretch>
        </p:blipFill>
        <p:spPr>
          <a:xfrm>
            <a:off x="981075" y="2716411"/>
            <a:ext cx="2914650" cy="1666875"/>
          </a:xfrm>
          <a:prstGeom prst="rect">
            <a:avLst/>
          </a:prstGeom>
          <a:ln>
            <a:solidFill>
              <a:schemeClr val="accent2"/>
            </a:solidFill>
          </a:ln>
        </p:spPr>
      </p:pic>
      <p:pic>
        <p:nvPicPr>
          <p:cNvPr id="5" name="Picture 4"/>
          <p:cNvPicPr>
            <a:picLocks noChangeAspect="1"/>
          </p:cNvPicPr>
          <p:nvPr/>
        </p:nvPicPr>
        <p:blipFill>
          <a:blip r:embed="rId6"/>
          <a:stretch>
            <a:fillRect/>
          </a:stretch>
        </p:blipFill>
        <p:spPr>
          <a:xfrm>
            <a:off x="4564226" y="2716411"/>
            <a:ext cx="2924175" cy="1666875"/>
          </a:xfrm>
          <a:prstGeom prst="rect">
            <a:avLst/>
          </a:prstGeom>
          <a:ln>
            <a:solidFill>
              <a:schemeClr val="accent2"/>
            </a:solidFill>
          </a:ln>
        </p:spPr>
      </p:pic>
      <p:pic>
        <p:nvPicPr>
          <p:cNvPr id="6" name="Picture 5"/>
          <p:cNvPicPr>
            <a:picLocks noChangeAspect="1"/>
          </p:cNvPicPr>
          <p:nvPr/>
        </p:nvPicPr>
        <p:blipFill>
          <a:blip r:embed="rId7"/>
          <a:stretch>
            <a:fillRect/>
          </a:stretch>
        </p:blipFill>
        <p:spPr>
          <a:xfrm>
            <a:off x="8156903" y="2716411"/>
            <a:ext cx="2914650" cy="1666875"/>
          </a:xfrm>
          <a:prstGeom prst="rect">
            <a:avLst/>
          </a:prstGeom>
          <a:ln>
            <a:solidFill>
              <a:schemeClr val="accent2"/>
            </a:solidFill>
          </a:ln>
        </p:spPr>
      </p:pic>
    </p:spTree>
    <p:extLst>
      <p:ext uri="{BB962C8B-B14F-4D97-AF65-F5344CB8AC3E}">
        <p14:creationId xmlns:p14="http://schemas.microsoft.com/office/powerpoint/2010/main" val="332452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p:txBody>
          <a:bodyPr/>
          <a:lstStyle/>
          <a:p>
            <a:r>
              <a:rPr lang="en-US" dirty="0"/>
              <a:t>Simple Linux Utility for Resource Management (SLURM)</a:t>
            </a:r>
          </a:p>
          <a:p>
            <a:r>
              <a:rPr lang="en-US" dirty="0" err="1"/>
              <a:t>Quickstart</a:t>
            </a:r>
            <a:r>
              <a:rPr lang="en-US" dirty="0"/>
              <a:t> template at </a:t>
            </a:r>
            <a:r>
              <a:rPr lang="en-US" dirty="0">
                <a:hlinkClick r:id="rId3"/>
              </a:rPr>
              <a:t>http://bit.ly/a4r-slurm</a:t>
            </a:r>
            <a:r>
              <a:rPr lang="en-US" dirty="0"/>
              <a:t> enables easy deployment of SLURM clusters of user-specified </a:t>
            </a:r>
            <a:r>
              <a:rPr lang="en-US" dirty="0" smtClean="0"/>
              <a:t>sizes</a:t>
            </a:r>
            <a:endParaRPr lang="en-US" dirty="0"/>
          </a:p>
        </p:txBody>
      </p:sp>
      <p:pic>
        <p:nvPicPr>
          <p:cNvPr id="4" name="Picture 3"/>
          <p:cNvPicPr>
            <a:picLocks noChangeAspect="1"/>
          </p:cNvPicPr>
          <p:nvPr/>
        </p:nvPicPr>
        <p:blipFill>
          <a:blip r:embed="rId4"/>
          <a:stretch>
            <a:fillRect/>
          </a:stretch>
        </p:blipFill>
        <p:spPr>
          <a:xfrm>
            <a:off x="3174205" y="354275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73937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17049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8248572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7380</TotalTime>
  <Words>1058</Words>
  <Application>Microsoft Office PowerPoint</Application>
  <PresentationFormat>Widescreen</PresentationFormat>
  <Paragraphs>131</Paragraphs>
  <Slides>16</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HPC and Azure Container Service</vt:lpstr>
      <vt:lpstr>Azure HPC</vt:lpstr>
      <vt:lpstr>Virtual-Machine Sizes</vt:lpstr>
      <vt:lpstr>Power vs. Cost</vt:lpstr>
      <vt:lpstr>Azure Resource Manager</vt:lpstr>
      <vt:lpstr>Azure Quickstart Templates</vt:lpstr>
      <vt:lpstr>SLURM Clusters</vt:lpstr>
      <vt:lpstr>Containers</vt:lpstr>
      <vt:lpstr>Docker</vt:lpstr>
      <vt:lpstr>Azure Container Service</vt:lpstr>
      <vt:lpstr>TBD</vt:lpstr>
      <vt:lpstr>TBD</vt:lpstr>
      <vt:lpstr>TBD</vt:lpstr>
      <vt:lpstr>TBD</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Jeff Prosise</cp:lastModifiedBy>
  <cp:revision>113</cp:revision>
  <dcterms:created xsi:type="dcterms:W3CDTF">2016-04-21T18:51:19Z</dcterms:created>
  <dcterms:modified xsi:type="dcterms:W3CDTF">2016-07-01T17:15:07Z</dcterms:modified>
</cp:coreProperties>
</file>