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56" r:id="rId4"/>
    <p:sldMasterId id="2147483790" r:id="rId5"/>
    <p:sldMasterId id="2147483814" r:id="rId6"/>
  </p:sldMasterIdLst>
  <p:notesMasterIdLst>
    <p:notesMasterId r:id="rId45"/>
  </p:notesMasterIdLst>
  <p:sldIdLst>
    <p:sldId id="406" r:id="rId7"/>
    <p:sldId id="407" r:id="rId8"/>
    <p:sldId id="408" r:id="rId9"/>
    <p:sldId id="483" r:id="rId10"/>
    <p:sldId id="515" r:id="rId11"/>
    <p:sldId id="435" r:id="rId12"/>
    <p:sldId id="484" r:id="rId13"/>
    <p:sldId id="485" r:id="rId14"/>
    <p:sldId id="486" r:id="rId15"/>
    <p:sldId id="487" r:id="rId16"/>
    <p:sldId id="488" r:id="rId17"/>
    <p:sldId id="489" r:id="rId18"/>
    <p:sldId id="490" r:id="rId19"/>
    <p:sldId id="491" r:id="rId20"/>
    <p:sldId id="492" r:id="rId21"/>
    <p:sldId id="493" r:id="rId22"/>
    <p:sldId id="512"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4" r:id="rId42"/>
    <p:sldId id="516" r:id="rId43"/>
    <p:sldId id="4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5"/>
            <p14:sldId id="435"/>
            <p14:sldId id="484"/>
            <p14:sldId id="485"/>
            <p14:sldId id="486"/>
            <p14:sldId id="487"/>
            <p14:sldId id="488"/>
            <p14:sldId id="489"/>
            <p14:sldId id="490"/>
            <p14:sldId id="491"/>
            <p14:sldId id="492"/>
            <p14:sldId id="493"/>
            <p14:sldId id="512"/>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4"/>
            <p14:sldId id="516"/>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5" clrIdx="4">
    <p:extLst/>
  </p:cmAuthor>
  <p:cmAuthor id="6" name="Azat Mardan" initials="AM"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93" autoAdjust="0"/>
    <p:restoredTop sz="80360" autoAdjust="0"/>
  </p:normalViewPr>
  <p:slideViewPr>
    <p:cSldViewPr snapToGrid="0">
      <p:cViewPr varScale="1">
        <p:scale>
          <a:sx n="76" d="100"/>
          <a:sy n="76" d="100"/>
        </p:scale>
        <p:origin x="-424"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 Modifying a resource, such as changing the contents of a file or deleting it, is also a resource state that can be represented via requests and responses in a REST system</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Access to the request object grants insight into the client's HTTP request, providing data on the request header, body, et 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req.params</a:t>
            </a:r>
            <a:r>
              <a:rPr lang="en-US" b="0" dirty="0" smtClean="0"/>
              <a:t> is a feature of Express</a:t>
            </a:r>
            <a:r>
              <a:rPr lang="en-US" b="0" baseline="0" dirty="0" smtClean="0"/>
              <a:t> so no need to download and use any external npm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Every time the next(error) is called from the request handler or middleware, it results in the error handler. There can be many error handlers.</a:t>
            </a:r>
          </a:p>
          <a:p>
            <a:pPr marL="171450" indent="-171450">
              <a:buFont typeface="Arial"/>
              <a:buChar char="•"/>
            </a:pPr>
            <a:r>
              <a:rPr lang="en-US" b="0" dirty="0"/>
              <a:t>It is necessary to end response (</a:t>
            </a:r>
            <a:r>
              <a:rPr lang="en-US" b="0" dirty="0" err="1"/>
              <a:t>res.end</a:t>
            </a:r>
            <a:r>
              <a:rPr lang="en-US" b="0" dirty="0"/>
              <a:t> or </a:t>
            </a:r>
            <a:r>
              <a:rPr lang="en-US" b="0" dirty="0" err="1"/>
              <a:t>res.send</a:t>
            </a:r>
            <a:r>
              <a:rPr lang="en-US" b="0" dirty="0"/>
              <a:t>) or call next to jump to the next error handler (in the order in which they are defined).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req.query</a:t>
            </a:r>
            <a:r>
              <a:rPr lang="en-US" b="0" dirty="0" smtClean="0"/>
              <a:t> is how we</a:t>
            </a:r>
            <a:r>
              <a:rPr lang="en-US" b="0" baseline="0" dirty="0" smtClean="0"/>
              <a:t> access URL query strings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p>
          <a:p>
            <a:pPr marL="171450" indent="-171450">
              <a:buFont typeface="Arial"/>
              <a:buChar char="•"/>
            </a:pPr>
            <a:r>
              <a:rPr lang="en-US" b="0" dirty="0" smtClean="0"/>
              <a:t>To use a middleware, first we need to install</a:t>
            </a:r>
            <a:r>
              <a:rPr lang="en-US" b="0" baseline="0" dirty="0" smtClean="0"/>
              <a:t> an appropriate module (refer to lesson 3)</a:t>
            </a:r>
          </a:p>
          <a:p>
            <a:pPr marL="171450" indent="-171450">
              <a:buFont typeface="Arial"/>
              <a:buChar char="•"/>
            </a:pPr>
            <a:r>
              <a:rPr lang="en-US" b="0" baseline="0" dirty="0" smtClean="0"/>
              <a:t>It’s always a good idea to have a package.json and to use --save to create an entry in that file which the version of the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Extended false is </a:t>
            </a:r>
            <a:r>
              <a:rPr lang="en-US" b="0" dirty="0" err="1"/>
              <a:t>querystring</a:t>
            </a:r>
            <a:r>
              <a:rPr lang="en-US" b="0" dirty="0"/>
              <a:t> and true is </a:t>
            </a:r>
            <a:r>
              <a:rPr lang="en-US" b="0" dirty="0" err="1"/>
              <a:t>qs</a:t>
            </a:r>
            <a:r>
              <a:rPr lang="en-US" b="0" dirty="0"/>
              <a:t>. </a:t>
            </a:r>
          </a:p>
          <a:p>
            <a:pPr marL="171450" indent="-171450">
              <a:buFont typeface="Arial"/>
              <a:buChar char="•"/>
            </a:pPr>
            <a:r>
              <a:rPr lang="en-US" b="0" dirty="0"/>
              <a:t>The "extended" syntax allows for rich objects and arrays to be encoded into the URL-encoded format, allowing for a JSON-like experience with URL-encoded.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/en-us/library/dd250846.aspx</a:t>
            </a:r>
          </a:p>
          <a:p>
            <a:pPr marL="171450" indent="-171450">
              <a:buFont typeface="Arial"/>
              <a:buChar char="•"/>
            </a:pPr>
            <a:r>
              <a:rPr lang="en-US" dirty="0" smtClean="0"/>
              <a:t>http://</a:t>
            </a:r>
            <a:r>
              <a:rPr lang="en-US" dirty="0" err="1" smtClean="0"/>
              <a:t>www.bing.com</a:t>
            </a:r>
            <a:r>
              <a:rPr lang="en-US" dirty="0" smtClean="0"/>
              <a:t>/developers/s/</a:t>
            </a:r>
            <a:r>
              <a:rPr lang="en-US" dirty="0" err="1" smtClean="0"/>
              <a:t>APIBasics.html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7204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Forms send URL encoded</a:t>
            </a:r>
            <a:r>
              <a:rPr lang="en-US" b="0" baseline="0" dirty="0" smtClean="0"/>
              <a:t> data in the body of the request. Don’t confuse with query in the URL. That’s a different thing.</a:t>
            </a:r>
          </a:p>
          <a:p>
            <a:pPr marL="171450" indent="-171450">
              <a:buFont typeface="Arial"/>
              <a:buChar char="•"/>
            </a:pPr>
            <a:r>
              <a:rPr lang="en-US" b="0" baseline="0" dirty="0" smtClean="0"/>
              <a:t>To parse URL encoded data from the forms, use body-parser as shown above.</a:t>
            </a:r>
          </a:p>
          <a:p>
            <a:pPr marL="171450" indent="-171450">
              <a:buFont typeface="Arial"/>
              <a:buChar char="•"/>
            </a:pPr>
            <a:r>
              <a:rPr lang="en-US" b="0" dirty="0" smtClean="0"/>
              <a:t>There’s also thi</a:t>
            </a:r>
            <a:r>
              <a:rPr lang="en-US" b="0" baseline="0" dirty="0" smtClean="0"/>
              <a:t>s package for validation: </a:t>
            </a:r>
            <a:r>
              <a:rPr lang="en-US" b="0" dirty="0" smtClean="0"/>
              <a:t>https://</a:t>
            </a:r>
            <a:r>
              <a:rPr lang="en-US" b="0" dirty="0" err="1" smtClean="0"/>
              <a:t>github.com</a:t>
            </a:r>
            <a:r>
              <a:rPr lang="en-US" b="0" dirty="0" smtClean="0"/>
              <a:t>/</a:t>
            </a:r>
            <a:r>
              <a:rPr lang="en-US" b="0" dirty="0" err="1" smtClean="0"/>
              <a:t>dandean</a:t>
            </a:r>
            <a:r>
              <a:rPr lang="en-US" b="0" dirty="0" smtClean="0"/>
              <a:t>/express-form</a:t>
            </a:r>
          </a:p>
          <a:p>
            <a:pPr marL="171450" indent="-171450">
              <a:buFont typeface="Arial"/>
              <a:buChar char="•"/>
            </a:pPr>
            <a:r>
              <a:rPr lang="en-US" b="0" dirty="0" smtClean="0"/>
              <a:t>Good article on form validations: http://</a:t>
            </a:r>
            <a:r>
              <a:rPr lang="en-US" b="0" dirty="0" err="1" smtClean="0"/>
              <a:t>www.hacksparrow.com</a:t>
            </a:r>
            <a:r>
              <a:rPr lang="en-US" b="0" dirty="0" smtClean="0"/>
              <a:t>/form-handling-processing-in-express-</a:t>
            </a:r>
            <a:r>
              <a:rPr lang="en-US" b="0" dirty="0" err="1" smtClean="0"/>
              <a:t>js.html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 file uploads, we need to parse multipart</a:t>
            </a:r>
            <a:r>
              <a:rPr lang="en-US" b="0" baseline="0" dirty="0" smtClean="0"/>
              <a:t> bodies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 are Express</a:t>
            </a:r>
            <a:r>
              <a:rPr lang="en-US" baseline="0" dirty="0" smtClean="0"/>
              <a:t> methods to define routes at one glance</a:t>
            </a:r>
          </a:p>
          <a:p>
            <a:pPr marL="171450" indent="-171450">
              <a:buFont typeface="Arial"/>
              <a:buChar char="•"/>
            </a:pPr>
            <a:r>
              <a:rPr lang="en-US" baseline="0" dirty="0" err="1" smtClean="0"/>
              <a:t>app.all</a:t>
            </a:r>
            <a:r>
              <a:rPr lang="en-US" baseline="0" dirty="0" smtClean="0"/>
              <a:t> will catch all routes. Put it as a last route along with * to catch non-existent routes (404: Not Found)</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940715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Request</a:t>
            </a:r>
            <a:r>
              <a:rPr lang="en-US" baseline="0" dirty="0" smtClean="0"/>
              <a:t> argument in the request handlers is an enhanced version of the request object from the core http module</a:t>
            </a:r>
          </a:p>
          <a:p>
            <a:pPr marL="171450" indent="-171450">
              <a:buFont typeface="Arial"/>
              <a:buChar char="•"/>
            </a:pPr>
            <a:r>
              <a:rPr lang="en-US" baseline="0" dirty="0" smtClean="0"/>
              <a:t>Express’ request has more methods and properties as shown in this slide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94265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a:t>
            </a:r>
            <a:r>
              <a:rPr lang="en-US" b="0" baseline="0" dirty="0"/>
              <a:t> are</a:t>
            </a:r>
            <a:r>
              <a:rPr lang="en-US" b="0" dirty="0"/>
              <a:t> shortcuts a.k.a. </a:t>
            </a:r>
            <a:r>
              <a:rPr lang="en-US" b="0" dirty="0" smtClean="0"/>
              <a:t>sugarcoating. They allow to type less code and make it more readable.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51641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These are the</a:t>
            </a:r>
            <a:r>
              <a:rPr lang="en-US" baseline="0" dirty="0" smtClean="0"/>
              <a:t> shortcuts to get certain information from the request headers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824555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response object can be used to modify an HTTP response before sending it out.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Similarly to request,</a:t>
            </a:r>
            <a:r>
              <a:rPr lang="en-US" baseline="0" dirty="0" smtClean="0"/>
              <a:t> response is an enhanced class comparing to core http’s response meaning this response has old the old methods and properties plus more new ones </a:t>
            </a:r>
          </a:p>
          <a:p>
            <a:pPr marL="171450" indent="-171450">
              <a:buFont typeface="Arial"/>
              <a:buChar char="•"/>
            </a:pPr>
            <a:r>
              <a:rPr lang="en-US" baseline="0" dirty="0" smtClean="0"/>
              <a:t>We can still use </a:t>
            </a:r>
            <a:r>
              <a:rPr lang="en-US" baseline="0" dirty="0" err="1" smtClean="0"/>
              <a:t>response.end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84394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b="0" dirty="0" smtClean="0"/>
              <a:t>It’s very important to send proper status codes with your responses!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Categories of status codes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207969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The content-type is determined given the type of argument passed.</a:t>
            </a:r>
            <a:endParaRPr lang="en-US" b="0" dirty="0"/>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Explain that the next slides will demonstrate how to implement REST endpoints for a typical CRUD with these HTTP methods.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811541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req.param</a:t>
            </a:r>
            <a:r>
              <a:rPr lang="en-US" b="0" dirty="0"/>
              <a:t> is automatically populated by express, no need for extra middleware!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We need body-parser for </a:t>
            </a:r>
            <a:r>
              <a:rPr lang="en-US" b="0" dirty="0" err="1"/>
              <a:t>req.body</a:t>
            </a:r>
            <a:r>
              <a:rPr lang="en-US" b="0" dirty="0"/>
              <a:t> to be available with payload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PATCH</a:t>
            </a:r>
            <a:r>
              <a:rPr lang="en-US" b="0" baseline="0" dirty="0"/>
              <a:t> can be used instead of PUT.</a:t>
            </a:r>
          </a:p>
          <a:p>
            <a:pPr marL="171450" indent="-171450">
              <a:buFont typeface="Arial"/>
              <a:buChar char="•"/>
            </a:pPr>
            <a:r>
              <a:rPr lang="en-US" b="0" baseline="0" dirty="0"/>
              <a:t>The d</a:t>
            </a:r>
            <a:r>
              <a:rPr lang="en-US" b="0" dirty="0"/>
              <a:t>ifference is that PUT is complete and PATCH is for a partial update, but most teams use PUT as PATCH.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del is deprecated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github.com</a:t>
            </a:r>
            <a:r>
              <a:rPr lang="en-US" b="0" dirty="0"/>
              <a:t>/</a:t>
            </a:r>
            <a:r>
              <a:rPr lang="en-US" b="0" dirty="0" err="1"/>
              <a:t>jspears</a:t>
            </a:r>
            <a:r>
              <a:rPr lang="en-US" b="0" dirty="0"/>
              <a:t>/</a:t>
            </a:r>
            <a:r>
              <a:rPr lang="en-US" b="0" dirty="0" err="1"/>
              <a:t>mers</a:t>
            </a:r>
            <a:r>
              <a:rPr lang="en-US" b="0" dirty="0"/>
              <a:t>/issues/33</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There are many way to interact with your API.</a:t>
            </a:r>
            <a:r>
              <a:rPr lang="en-US" baseline="0" dirty="0" smtClean="0"/>
              <a:t> </a:t>
            </a:r>
          </a:p>
          <a:p>
            <a:pPr marL="171450" indent="-171450">
              <a:buFont typeface="Arial"/>
              <a:buChar char="•"/>
            </a:pPr>
            <a:r>
              <a:rPr lang="en-US" baseline="0" dirty="0" smtClean="0"/>
              <a:t>We recommend CURL because it’s already available on Linux and Mac OS X.</a:t>
            </a:r>
          </a:p>
          <a:p>
            <a:pPr marL="171450" indent="-171450">
              <a:buFont typeface="Arial"/>
              <a:buChar char="•"/>
            </a:pPr>
            <a:r>
              <a:rPr lang="en-US" baseline="0" dirty="0" smtClean="0"/>
              <a:t>You can download CURL for windows too</a:t>
            </a:r>
          </a:p>
          <a:p>
            <a:pPr marL="171450" indent="-171450">
              <a:buFont typeface="Arial"/>
              <a:buChar char="•"/>
            </a:pPr>
            <a:r>
              <a:rPr lang="en-US" baseline="0" dirty="0" smtClean="0"/>
              <a:t>Postman is a chrome app with a GUI</a:t>
            </a:r>
          </a:p>
          <a:p>
            <a:pPr marL="171450" indent="-171450">
              <a:buFont typeface="Arial"/>
              <a:buChar char="•"/>
            </a:pPr>
            <a:r>
              <a:rPr lang="en-US" baseline="0" dirty="0" smtClean="0"/>
              <a:t>Node scripts will allow to automate testing</a:t>
            </a:r>
          </a:p>
          <a:p>
            <a:endParaRPr lang="en-US" dirty="0" smtClean="0"/>
          </a:p>
          <a:p>
            <a:r>
              <a:rPr lang="en-US" b="1" dirty="0" smtClean="0"/>
              <a:t>References:</a:t>
            </a:r>
          </a:p>
          <a:p>
            <a:r>
              <a:rPr lang="en-US" dirty="0" smtClean="0"/>
              <a:t>https://</a:t>
            </a:r>
            <a:r>
              <a:rPr lang="en-US" dirty="0" err="1" smtClean="0"/>
              <a:t>curl.haxx.se</a:t>
            </a:r>
            <a:r>
              <a:rPr lang="en-US" dirty="0" smtClean="0"/>
              <a:t>/</a:t>
            </a:r>
            <a:r>
              <a:rPr lang="en-US" dirty="0" err="1" smtClean="0"/>
              <a:t>download.html</a:t>
            </a:r>
            <a:endParaRPr lang="en-US" dirty="0" smtClean="0"/>
          </a:p>
          <a:p>
            <a:r>
              <a:rPr lang="en-US" dirty="0" smtClean="0"/>
              <a:t>https://</a:t>
            </a:r>
            <a:r>
              <a:rPr lang="en-US" dirty="0" err="1" smtClean="0"/>
              <a:t>www.getpostman.com</a:t>
            </a:r>
            <a:r>
              <a:rPr lang="en-US" dirty="0" smtClean="0"/>
              <a:t>/</a:t>
            </a:r>
          </a:p>
          <a:p>
            <a:r>
              <a:rPr lang="en-US" dirty="0" smtClean="0"/>
              <a:t>https://</a:t>
            </a:r>
            <a:r>
              <a:rPr lang="en-US" dirty="0" err="1" smtClean="0"/>
              <a:t>github.com</a:t>
            </a:r>
            <a:r>
              <a:rPr lang="en-US" dirty="0" smtClean="0"/>
              <a:t>/</a:t>
            </a:r>
            <a:r>
              <a:rPr lang="en-US" dirty="0" err="1" smtClean="0"/>
              <a:t>visionmedia</a:t>
            </a:r>
            <a:r>
              <a:rPr lang="en-US" dirty="0" smtClean="0"/>
              <a:t>/</a:t>
            </a:r>
            <a:r>
              <a:rPr lang="en-US" dirty="0" err="1" smtClean="0"/>
              <a:t>superagent</a:t>
            </a:r>
            <a:endParaRPr lang="en-US" dirty="0" smtClean="0"/>
          </a:p>
          <a:p>
            <a:r>
              <a:rPr lang="en-US" dirty="0" smtClean="0"/>
              <a:t>https://</a:t>
            </a:r>
            <a:r>
              <a:rPr lang="en-US" dirty="0" err="1" smtClean="0"/>
              <a:t>github.com</a:t>
            </a:r>
            <a:r>
              <a:rPr lang="en-US" dirty="0" smtClean="0"/>
              <a:t>/request/request</a:t>
            </a:r>
          </a:p>
          <a:p>
            <a:r>
              <a:rPr lang="en-US" dirty="0" smtClean="0"/>
              <a:t>https://</a:t>
            </a:r>
            <a:r>
              <a:rPr lang="en-US" dirty="0" err="1" smtClean="0"/>
              <a:t>www.npmjs.com</a:t>
            </a:r>
            <a:r>
              <a:rPr lang="en-US" dirty="0" smtClean="0"/>
              <a:t>/package/</a:t>
            </a:r>
            <a:r>
              <a:rPr lang="en-US" dirty="0" err="1" smtClean="0"/>
              <a:t>axios</a:t>
            </a:r>
            <a:endParaRPr lang="en-US" dirty="0" smtClean="0"/>
          </a:p>
          <a:p>
            <a:endParaRPr lang="en-US" dirty="0" smtClean="0"/>
          </a:p>
          <a:p>
            <a:r>
              <a:rPr lang="en-US" dirty="0" smtClean="0"/>
              <a:t>https://</a:t>
            </a:r>
            <a:r>
              <a:rPr lang="en-US" dirty="0" err="1" smtClean="0"/>
              <a:t>mochajs.org</a:t>
            </a:r>
            <a:r>
              <a:rPr lang="en-US" dirty="0" smtClean="0"/>
              <a:t>/</a:t>
            </a:r>
          </a:p>
          <a:p>
            <a:r>
              <a:rPr lang="en-US" dirty="0" smtClean="0"/>
              <a:t>http://</a:t>
            </a:r>
            <a:r>
              <a:rPr lang="en-US" dirty="0" err="1" smtClean="0"/>
              <a:t>jasmine.github.io</a:t>
            </a:r>
            <a:r>
              <a:rPr lang="en-US" dirty="0" smtClean="0"/>
              <a:t>/</a:t>
            </a:r>
          </a:p>
          <a:p>
            <a:r>
              <a:rPr lang="en-US" dirty="0" smtClean="0"/>
              <a:t>https://</a:t>
            </a:r>
            <a:r>
              <a:rPr lang="en-US" dirty="0" err="1" smtClean="0"/>
              <a:t>github.com</a:t>
            </a:r>
            <a:r>
              <a:rPr lang="en-US" dirty="0" smtClean="0"/>
              <a:t>/</a:t>
            </a:r>
            <a:r>
              <a:rPr lang="en-US" dirty="0" err="1" smtClean="0"/>
              <a:t>substack</a:t>
            </a:r>
            <a:r>
              <a:rPr lang="en-US" dirty="0" smtClean="0"/>
              <a:t>/tape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It’s possible to send JSON from a file </a:t>
            </a:r>
          </a:p>
          <a:p>
            <a:pPr marL="171450" indent="-171450">
              <a:buFont typeface="Arial"/>
              <a:buChar char="•"/>
            </a:pPr>
            <a:r>
              <a:rPr lang="en-US" dirty="0" smtClean="0"/>
              <a:t>It’s possible to save a cookie</a:t>
            </a:r>
            <a:r>
              <a:rPr lang="en-US" baseline="0" dirty="0" smtClean="0"/>
              <a:t> to maintain a session</a:t>
            </a:r>
          </a:p>
          <a:p>
            <a:pPr marL="171450" indent="-171450">
              <a:buFont typeface="Arial"/>
              <a:buChar char="•"/>
            </a:pPr>
            <a:r>
              <a:rPr lang="en-US" baseline="0" dirty="0" smtClean="0"/>
              <a:t>You can specify headers with –H</a:t>
            </a:r>
          </a:p>
          <a:p>
            <a:pPr marL="171450" indent="-171450">
              <a:buFont typeface="Arial"/>
              <a:buChar char="•"/>
            </a:pPr>
            <a:r>
              <a:rPr lang="en-US" baseline="0" dirty="0" smtClean="0"/>
              <a:t>You can specify method with X</a:t>
            </a:r>
          </a:p>
          <a:p>
            <a:pPr marL="171450" indent="-171450">
              <a:buFont typeface="Arial"/>
              <a:buChar char="•"/>
            </a:pPr>
            <a:r>
              <a:rPr lang="en-US" baseline="0" dirty="0" smtClean="0"/>
              <a:t>You can send data with –d</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superuser.com</a:t>
            </a:r>
            <a:r>
              <a:rPr lang="en-US" dirty="0" smtClean="0"/>
              <a:t>/questions/149329/what-is-the-curl-command-line-syntax-to-do-a-post-request</a:t>
            </a:r>
          </a:p>
          <a:p>
            <a:pPr marL="171450" indent="-171450">
              <a:buFont typeface="Arial"/>
              <a:buChar char="•"/>
            </a:pPr>
            <a:r>
              <a:rPr lang="en-US" dirty="0" smtClean="0"/>
              <a:t>http://</a:t>
            </a:r>
            <a:r>
              <a:rPr lang="en-US" dirty="0" err="1" smtClean="0"/>
              <a:t>stackoverflow.com</a:t>
            </a:r>
            <a:r>
              <a:rPr lang="en-US" dirty="0" smtClean="0"/>
              <a:t>/questions/13782198/how-to-do-a-put-request-with-curl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4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/blob/master/Complimentary%20Course%20Content/Module2/Labs/Module%202%20Lesson%204%20Lab.docx</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Re-iterate the slide</a:t>
            </a:r>
            <a:r>
              <a:rPr lang="en-US" baseline="0" dirty="0" smtClean="0"/>
              <a:t> from the lesson 3 about different approaches to web development as thick server or thick client and their advantages and benefits,</a:t>
            </a:r>
          </a:p>
          <a:p>
            <a:pPr marL="171450" indent="-171450">
              <a:buFont typeface="Arial"/>
              <a:buChar char="•"/>
            </a:pPr>
            <a:r>
              <a:rPr lang="en-US" baseline="0" dirty="0" smtClean="0"/>
              <a:t>Specifically that by using RESTful API we can build scalable, distributed systems which can serve many clients (mobile, desktop, web, </a:t>
            </a:r>
            <a:r>
              <a:rPr lang="en-US" baseline="0" dirty="0" err="1" smtClean="0"/>
              <a:t>IoT</a:t>
            </a:r>
            <a:r>
              <a:rPr lang="en-US" baseline="0" dirty="0" smtClean="0"/>
              <a:t>, other services)</a:t>
            </a:r>
          </a:p>
          <a:p>
            <a:pPr marL="171450" indent="-171450">
              <a:buFont typeface="Arial"/>
              <a:buChar char="•"/>
            </a:pPr>
            <a:r>
              <a:rPr lang="en-US" baseline="0" dirty="0" smtClean="0"/>
              <a:t>We’ll be focusing on building a thick client with a RESTful server because it’s one of the best approaches. This lesson will cover how to implement HTTP RESTful server with Express.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a:t>
            </a:r>
            <a:r>
              <a:rPr lang="en-US" baseline="0" dirty="0"/>
              <a:t> </a:t>
            </a:r>
            <a:r>
              <a:rPr lang="en-US" dirty="0"/>
              <a:t>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err="1"/>
              <a:t>Node.js</a:t>
            </a:r>
            <a:r>
              <a:rPr lang="en-US" dirty="0"/>
              <a:t> can absolutely handle these requests, but it is often better to offload that to servers that specifically handle this static content like CDNs, OS 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CRUD:</a:t>
            </a:r>
          </a:p>
          <a:p>
            <a:pPr marL="628650" lvl="1" indent="-171450">
              <a:buFont typeface="Arial"/>
              <a:buChar char="•"/>
            </a:pPr>
            <a:r>
              <a:rPr lang="en-US" b="0" dirty="0"/>
              <a:t>Create</a:t>
            </a:r>
          </a:p>
          <a:p>
            <a:pPr marL="628650" lvl="1" indent="-171450">
              <a:buFont typeface="Arial"/>
              <a:buChar char="•"/>
            </a:pPr>
            <a:r>
              <a:rPr lang="en-US" b="0" dirty="0"/>
              <a:t>Read</a:t>
            </a:r>
          </a:p>
          <a:p>
            <a:pPr marL="628650" lvl="1" indent="-171450">
              <a:buFont typeface="Arial"/>
              <a:buChar char="•"/>
            </a:pPr>
            <a:r>
              <a:rPr lang="en-US" b="0" dirty="0"/>
              <a:t>Update</a:t>
            </a:r>
          </a:p>
          <a:p>
            <a:pPr marL="628650" lvl="1" indent="-171450">
              <a:buFont typeface="Arial"/>
              <a:buChar char="•"/>
            </a:pPr>
            <a:r>
              <a:rPr lang="en-US" b="0" dirty="0"/>
              <a:t>Delete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You can have extension as you would have</a:t>
            </a:r>
            <a:r>
              <a:rPr lang="en-US" b="0" baseline="0" dirty="0" smtClean="0"/>
              <a:t> them in normal files, e.g., </a:t>
            </a:r>
            <a:r>
              <a:rPr lang="en-US" b="0" baseline="0" dirty="0" err="1" smtClean="0"/>
              <a:t>tickets.json</a:t>
            </a:r>
            <a:r>
              <a:rPr lang="en-US" b="0" baseline="0" dirty="0" smtClean="0"/>
              <a:t> or </a:t>
            </a:r>
            <a:r>
              <a:rPr lang="en-US" b="0" baseline="0" dirty="0" err="1" smtClean="0"/>
              <a:t>tickets.xml</a:t>
            </a:r>
            <a:r>
              <a:rPr lang="en-US" b="0" baseline="0" dirty="0" smtClean="0"/>
              <a:t> can dictate which format to return to the client</a:t>
            </a:r>
          </a:p>
          <a:p>
            <a:pPr marL="171450" indent="-171450">
              <a:buFont typeface="Arial"/>
              <a:buChar char="•"/>
            </a:pPr>
            <a:r>
              <a:rPr lang="en-US" b="0" baseline="0" dirty="0" smtClean="0"/>
              <a:t>REST is flexible. You can work with or without trailing slashes and other formats. </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pPr marL="171450" indent="-171450">
              <a:buFont typeface="Arial"/>
              <a:buChar char="•"/>
            </a:pPr>
            <a:r>
              <a:rPr lang="en-US" b="0" baseline="0" dirty="0" smtClean="0"/>
              <a:t>HEAD and OPTIONS is used for Cross origin resource sharing which allows to make XHR browser JavaScript calls to the domains different from your own domain.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3.xml"/><Relationship Id="rId20" Type="http://schemas.openxmlformats.org/officeDocument/2006/relationships/slideLayout" Target="../slideLayouts/slideLayout94.xml"/><Relationship Id="rId21" Type="http://schemas.openxmlformats.org/officeDocument/2006/relationships/slideLayout" Target="../slideLayouts/slideLayout95.xml"/><Relationship Id="rId22" Type="http://schemas.openxmlformats.org/officeDocument/2006/relationships/slideLayout" Target="../slideLayouts/slideLayout96.xml"/><Relationship Id="rId23" Type="http://schemas.openxmlformats.org/officeDocument/2006/relationships/slideLayout" Target="../slideLayouts/slideLayout97.xml"/><Relationship Id="rId24" Type="http://schemas.openxmlformats.org/officeDocument/2006/relationships/theme" Target="../theme/theme5.xml"/><Relationship Id="rId10" Type="http://schemas.openxmlformats.org/officeDocument/2006/relationships/slideLayout" Target="../slideLayouts/slideLayout84.xml"/><Relationship Id="rId11" Type="http://schemas.openxmlformats.org/officeDocument/2006/relationships/slideLayout" Target="../slideLayouts/slideLayout85.xml"/><Relationship Id="rId12" Type="http://schemas.openxmlformats.org/officeDocument/2006/relationships/slideLayout" Target="../slideLayouts/slideLayout86.xml"/><Relationship Id="rId13" Type="http://schemas.openxmlformats.org/officeDocument/2006/relationships/slideLayout" Target="../slideLayouts/slideLayout87.xml"/><Relationship Id="rId14" Type="http://schemas.openxmlformats.org/officeDocument/2006/relationships/slideLayout" Target="../slideLayouts/slideLayout88.xml"/><Relationship Id="rId15" Type="http://schemas.openxmlformats.org/officeDocument/2006/relationships/slideLayout" Target="../slideLayouts/slideLayout89.xml"/><Relationship Id="rId16" Type="http://schemas.openxmlformats.org/officeDocument/2006/relationships/slideLayout" Target="../slideLayouts/slideLayout90.xml"/><Relationship Id="rId17" Type="http://schemas.openxmlformats.org/officeDocument/2006/relationships/slideLayout" Target="../slideLayouts/slideLayout91.xml"/><Relationship Id="rId18" Type="http://schemas.openxmlformats.org/officeDocument/2006/relationships/slideLayout" Target="../slideLayouts/slideLayout92.xml"/><Relationship Id="rId19" Type="http://schemas.openxmlformats.org/officeDocument/2006/relationships/slideLayout" Target="../slideLayouts/slideLayout93.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108.xml"/><Relationship Id="rId12" Type="http://schemas.openxmlformats.org/officeDocument/2006/relationships/slideLayout" Target="../slideLayouts/slideLayout109.xml"/><Relationship Id="rId13" Type="http://schemas.openxmlformats.org/officeDocument/2006/relationships/slideLayout" Target="../slideLayouts/slideLayout110.xml"/><Relationship Id="rId14" Type="http://schemas.openxmlformats.org/officeDocument/2006/relationships/slideLayout" Target="../slideLayouts/slideLayout111.xml"/><Relationship Id="rId15" Type="http://schemas.openxmlformats.org/officeDocument/2006/relationships/slideLayout" Target="../slideLayouts/slideLayout112.xml"/><Relationship Id="rId16" Type="http://schemas.openxmlformats.org/officeDocument/2006/relationships/slideLayout" Target="../slideLayouts/slideLayout113.xml"/><Relationship Id="rId17" Type="http://schemas.openxmlformats.org/officeDocument/2006/relationships/theme" Target="../theme/theme6.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9" Type="http://schemas.openxmlformats.org/officeDocument/2006/relationships/slideLayout" Target="../slideLayouts/slideLayout106.xml"/><Relationship Id="rId10"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xpressjs/multer" TargetMode="External"/><Relationship Id="rId4" Type="http://schemas.openxmlformats.org/officeDocument/2006/relationships/hyperlink" Target="https://github.com/yahoo/express-busboy" TargetMode="External"/><Relationship Id="rId5" Type="http://schemas.openxmlformats.org/officeDocument/2006/relationships/hyperlink" Target="https://github.com/mscdex/connect-busboy" TargetMode="External"/><Relationship Id="rId6" Type="http://schemas.openxmlformats.org/officeDocument/2006/relationships/hyperlink" Target="https://github.com/andrewrk/node-multiparty" TargetMode="External"/><Relationship Id="rId1" Type="http://schemas.openxmlformats.org/officeDocument/2006/relationships/slideLayout" Target="../slideLayouts/slideLayout4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REST Services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Representation</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sz="2400" dirty="0"/>
              <a:t>For example:</a:t>
            </a:r>
          </a:p>
          <a:p>
            <a:pPr marL="801688" lvl="1" indent="-344488">
              <a:buFont typeface="Wingdings" charset="2"/>
              <a:buChar char="§"/>
            </a:pPr>
            <a:r>
              <a:rPr lang="en-US" dirty="0"/>
              <a:t>The current version of a file available for download via its URL is a representation of a file resource</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REST uses HTTP requests and responses to provide </a:t>
              </a:r>
              <a:r>
                <a:rPr lang="en-US" sz="2800" b="1" dirty="0">
                  <a:solidFill>
                    <a:srgbClr val="FFFFFF"/>
                  </a:solidFill>
                </a:rPr>
                <a:t>representations</a:t>
              </a:r>
              <a:r>
                <a:rPr lang="en-US" sz="2800" dirty="0">
                  <a:solidFill>
                    <a:srgbClr val="FFFFFF"/>
                  </a:solidFill>
                </a:rPr>
                <a:t> of resources</a:t>
              </a:r>
              <a:endParaRPr lang="en-US" sz="2800" dirty="0">
                <a:solidFill>
                  <a:srgbClr val="FFFFFF"/>
                </a:solidFill>
                <a:latin typeface="Segoe UI"/>
              </a:endParaRPr>
            </a:p>
          </p:txBody>
        </p:sp>
      </p:grpSp>
    </p:spTree>
    <p:extLst>
      <p:ext uri="{BB962C8B-B14F-4D97-AF65-F5344CB8AC3E}">
        <p14:creationId xmlns:p14="http://schemas.microsoft.com/office/powerpoint/2010/main" val="385967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client's HTTP request is accessible from within routing handlers</a:t>
              </a:r>
            </a:p>
            <a:p>
              <a:pPr marL="457200" indent="-457200">
                <a:buFont typeface="Wingdings" charset="2"/>
                <a:buChar char="§"/>
              </a:pPr>
              <a:r>
                <a:rPr lang="en-US" sz="2800" dirty="0">
                  <a:solidFill>
                    <a:srgbClr val="FFFFFF"/>
                  </a:solidFill>
                </a:rPr>
                <a:t>It is the first argument in the handler's callback</a:t>
              </a:r>
              <a:endParaRPr lang="en-US" sz="2800" dirty="0">
                <a:solidFill>
                  <a:srgbClr val="FFFFFF"/>
                </a:solidFill>
                <a:latin typeface="Segoe UI"/>
              </a:endParaRP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dirty="0" err="1"/>
              <a:t>app.get</a:t>
            </a:r>
            <a:r>
              <a:rPr lang="en-US" dirty="0"/>
              <a:t>('/users/:id', function (</a:t>
            </a:r>
            <a:r>
              <a:rPr lang="en-US" dirty="0" err="1"/>
              <a:t>req</a:t>
            </a:r>
            <a:r>
              <a:rPr lang="en-US" dirty="0"/>
              <a:t>, res) {</a:t>
            </a:r>
          </a:p>
          <a:p>
            <a:pPr>
              <a:lnSpc>
                <a:spcPct val="100000"/>
              </a:lnSpc>
              <a:spcBef>
                <a:spcPts val="0"/>
              </a:spcBef>
              <a:spcAft>
                <a:spcPts val="1200"/>
              </a:spcAft>
            </a:pPr>
            <a:r>
              <a:rPr lang="en-US" dirty="0"/>
              <a:t>  // '</a:t>
            </a:r>
            <a:r>
              <a:rPr lang="en-US" dirty="0" err="1"/>
              <a:t>req</a:t>
            </a:r>
            <a:r>
              <a:rPr lang="en-US" dirty="0"/>
              <a:t>' is the request object</a:t>
            </a:r>
          </a:p>
          <a:p>
            <a:pPr>
              <a:lnSpc>
                <a:spcPct val="100000"/>
              </a:lnSpc>
              <a:spcBef>
                <a:spcPts val="0"/>
              </a:spcBef>
              <a:spcAft>
                <a:spcPts val="1200"/>
              </a:spcAft>
            </a:pPr>
            <a:r>
              <a:rPr lang="en-US" dirty="0"/>
              <a:t>});</a:t>
            </a:r>
          </a:p>
        </p:txBody>
      </p:sp>
    </p:spTree>
    <p:extLst>
      <p:ext uri="{BB962C8B-B14F-4D97-AF65-F5344CB8AC3E}">
        <p14:creationId xmlns:p14="http://schemas.microsoft.com/office/powerpoint/2010/main" val="403245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Route Parameters</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A URI segment can be parameterized by prefixing it with a semi-colon</a:t>
              </a: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('/users/:id/:some/:filter',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req.params.id</a:t>
            </a:r>
            <a:r>
              <a:rPr lang="en-US" sz="2000" dirty="0"/>
              <a:t>;</a:t>
            </a:r>
          </a:p>
          <a:p>
            <a:pPr>
              <a:lnSpc>
                <a:spcPct val="100000"/>
              </a:lnSpc>
              <a:spcBef>
                <a:spcPts val="0"/>
              </a:spcBef>
              <a:spcAft>
                <a:spcPts val="1200"/>
              </a:spcAft>
            </a:pPr>
            <a:r>
              <a:rPr lang="en-US" sz="2000" dirty="0"/>
              <a:t>  </a:t>
            </a:r>
            <a:r>
              <a:rPr lang="en-US" sz="2000" dirty="0" err="1"/>
              <a:t>req.params.some</a:t>
            </a:r>
            <a:r>
              <a:rPr lang="en-US" sz="2000" dirty="0"/>
              <a:t>;</a:t>
            </a:r>
          </a:p>
          <a:p>
            <a:pPr>
              <a:lnSpc>
                <a:spcPct val="100000"/>
              </a:lnSpc>
              <a:spcBef>
                <a:spcPts val="0"/>
              </a:spcBef>
              <a:spcAft>
                <a:spcPts val="1200"/>
              </a:spcAft>
            </a:pPr>
            <a:r>
              <a:rPr lang="en-US" sz="2000" dirty="0"/>
              <a:t>  </a:t>
            </a:r>
            <a:r>
              <a:rPr lang="en-US" sz="2000" dirty="0" err="1"/>
              <a:t>req.params.filter</a:t>
            </a:r>
            <a:r>
              <a:rPr lang="en-US" sz="2000" dirty="0"/>
              <a:t>;</a:t>
            </a:r>
          </a:p>
          <a:p>
            <a:pPr>
              <a:lnSpc>
                <a:spcPct val="100000"/>
              </a:lnSpc>
              <a:spcBef>
                <a:spcPts val="0"/>
              </a:spcBef>
              <a:spcAft>
                <a:spcPts val="1200"/>
              </a:spcAft>
            </a:pPr>
            <a:r>
              <a:rPr lang="en-US" sz="2000" dirty="0"/>
              <a:t>});</a:t>
            </a:r>
          </a:p>
        </p:txBody>
      </p:sp>
    </p:spTree>
    <p:extLst>
      <p:ext uri="{BB962C8B-B14F-4D97-AF65-F5344CB8AC3E}">
        <p14:creationId xmlns:p14="http://schemas.microsoft.com/office/powerpoint/2010/main" val="322660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Handlers Signatures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Middleware or request handler signature</a:t>
            </a:r>
          </a:p>
          <a:p>
            <a:pPr marL="0" indent="0" algn="ctr">
              <a:buNone/>
            </a:pPr>
            <a:r>
              <a:rPr lang="en-US" dirty="0"/>
              <a:t>vs.</a:t>
            </a:r>
          </a:p>
          <a:p>
            <a:pPr>
              <a:buFont typeface="Wingdings" charset="2"/>
              <a:buChar char="§"/>
            </a:pPr>
            <a:r>
              <a:rPr lang="en-US" dirty="0"/>
              <a:t>Error handler signature</a:t>
            </a:r>
          </a:p>
          <a:p>
            <a:pPr>
              <a:buFont typeface="Wingdings" charset="2"/>
              <a:buChar char="§"/>
            </a:pPr>
            <a:endParaRPr lang="en-US" dirty="0"/>
          </a:p>
          <a:p>
            <a:pPr>
              <a:buFont typeface="Wingdings" charset="2"/>
              <a:buChar char="§"/>
            </a:pPr>
            <a:r>
              <a:rPr lang="en-US" dirty="0"/>
              <a:t>Defining error handlers</a:t>
            </a:r>
          </a:p>
        </p:txBody>
      </p:sp>
      <p:sp>
        <p:nvSpPr>
          <p:cNvPr id="6" name="Content Placeholder 5"/>
          <p:cNvSpPr>
            <a:spLocks noGrp="1"/>
          </p:cNvSpPr>
          <p:nvPr>
            <p:ph idx="13"/>
          </p:nvPr>
        </p:nvSpPr>
        <p:spPr/>
        <p:txBody>
          <a:bodyPr/>
          <a:lstStyle/>
          <a:p>
            <a:endParaRPr lang="en-US" dirty="0"/>
          </a:p>
          <a:p>
            <a:r>
              <a:rPr lang="en-US" sz="1800" dirty="0"/>
              <a:t>function(request, response, next) {}</a:t>
            </a:r>
          </a:p>
          <a:p>
            <a:endParaRPr lang="en-US" sz="1800" dirty="0"/>
          </a:p>
          <a:p>
            <a:endParaRPr lang="en-US" sz="1800" dirty="0"/>
          </a:p>
          <a:p>
            <a:endParaRPr lang="en-US" sz="1800" dirty="0"/>
          </a:p>
          <a:p>
            <a:pPr>
              <a:spcBef>
                <a:spcPts val="0"/>
              </a:spcBef>
            </a:pPr>
            <a:r>
              <a:rPr lang="en-US" sz="1800" dirty="0"/>
              <a:t>function(error, request, response, next) {}</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r>
              <a:rPr lang="en-US" sz="1800" dirty="0" err="1"/>
              <a:t>app.use</a:t>
            </a:r>
            <a:r>
              <a:rPr lang="en-US" sz="1800" dirty="0"/>
              <a:t>(function(error, request, response, next){</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18239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Strings</a:t>
            </a:r>
          </a:p>
        </p:txBody>
      </p:sp>
      <p:sp>
        <p:nvSpPr>
          <p:cNvPr id="9" name="Content Placeholder 5"/>
          <p:cNvSpPr>
            <a:spLocks noGrp="1"/>
          </p:cNvSpPr>
          <p:nvPr/>
        </p:nvSpPr>
        <p:spPr>
          <a:xfrm>
            <a:off x="833414" y="3810184"/>
            <a:ext cx="10305241" cy="259304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req.query.name</a:t>
            </a:r>
            <a:r>
              <a:rPr lang="en-US" sz="2000" dirty="0">
                <a:solidFill>
                  <a:prstClr val="black"/>
                </a:solidFill>
              </a:rPr>
              <a:t>;       // "Bruce Wayne"</a:t>
            </a:r>
          </a:p>
          <a:p>
            <a:pPr>
              <a:lnSpc>
                <a:spcPct val="100000"/>
              </a:lnSpc>
              <a:spcBef>
                <a:spcPts val="0"/>
              </a:spcBef>
              <a:spcAft>
                <a:spcPts val="1200"/>
              </a:spcAft>
            </a:pPr>
            <a:r>
              <a:rPr lang="en-US" sz="2000" dirty="0" err="1">
                <a:solidFill>
                  <a:prstClr val="black"/>
                </a:solidFill>
              </a:rPr>
              <a:t>req.query.age</a:t>
            </a:r>
            <a:r>
              <a:rPr lang="en-US" sz="2000" dirty="0">
                <a:solidFill>
                  <a:prstClr val="black"/>
                </a:solidFill>
              </a:rPr>
              <a:t>;        // "40"</a:t>
            </a:r>
          </a:p>
          <a:p>
            <a:pPr>
              <a:lnSpc>
                <a:spcPct val="100000"/>
              </a:lnSpc>
              <a:spcBef>
                <a:spcPts val="0"/>
              </a:spcBef>
              <a:spcAft>
                <a:spcPts val="1200"/>
              </a:spcAft>
            </a:pPr>
            <a:r>
              <a:rPr lang="en-US" sz="2000" dirty="0" err="1">
                <a:solidFill>
                  <a:prstClr val="black"/>
                </a:solidFill>
              </a:rPr>
              <a:t>req.query.occupation</a:t>
            </a:r>
            <a:r>
              <a:rPr lang="en-US" sz="2000" dirty="0">
                <a:solidFill>
                  <a:prstClr val="black"/>
                </a:solidFill>
              </a:rPr>
              <a:t>; // "Batman"</a:t>
            </a:r>
          </a:p>
        </p:txBody>
      </p:sp>
      <p:grpSp>
        <p:nvGrpSpPr>
          <p:cNvPr id="7" name="Group 6"/>
          <p:cNvGrpSpPr/>
          <p:nvPr/>
        </p:nvGrpSpPr>
        <p:grpSpPr>
          <a:xfrm>
            <a:off x="0" y="1752204"/>
            <a:ext cx="12192000" cy="1865788"/>
            <a:chOff x="0" y="1792844"/>
            <a:chExt cx="12192000" cy="1865788"/>
          </a:xfrm>
        </p:grpSpPr>
        <p:sp>
          <p:nvSpPr>
            <p:cNvPr id="8" name="Rectangle 7"/>
            <p:cNvSpPr/>
            <p:nvPr/>
          </p:nvSpPr>
          <p:spPr bwMode="auto">
            <a:xfrm>
              <a:off x="0" y="1792844"/>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842750"/>
              <a:ext cx="10267510" cy="181588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converts a URL's query string into JSON</a:t>
              </a:r>
            </a:p>
            <a:p>
              <a:pPr marL="457200" indent="-457200">
                <a:buFont typeface="Wingdings" charset="2"/>
                <a:buChar char="§"/>
              </a:pPr>
              <a:r>
                <a:rPr lang="en-US" sz="2800" dirty="0">
                  <a:solidFill>
                    <a:srgbClr val="FFFFFF"/>
                  </a:solidFill>
                </a:rPr>
                <a:t>It can be accessed via the request's **query** object GET http://localhost:3000/?name=</a:t>
              </a:r>
              <a:r>
                <a:rPr lang="en-US" sz="2800" dirty="0" err="1">
                  <a:solidFill>
                    <a:srgbClr val="FFFFFF"/>
                  </a:solidFill>
                </a:rPr>
                <a:t>Bruce+Wayne&amp;age</a:t>
              </a:r>
              <a:r>
                <a:rPr lang="en-US" sz="2800" dirty="0">
                  <a:solidFill>
                    <a:srgbClr val="FFFFFF"/>
                  </a:solidFill>
                </a:rPr>
                <a:t>=40&amp;occupation=Batman</a:t>
              </a:r>
              <a:endParaRPr lang="en-US" sz="2800" dirty="0">
                <a:solidFill>
                  <a:srgbClr val="FFFFFF"/>
                </a:solidFill>
                <a:latin typeface="Segoe UI"/>
              </a:endParaRPr>
            </a:p>
          </p:txBody>
        </p:sp>
      </p:grpSp>
    </p:spTree>
    <p:extLst>
      <p:ext uri="{BB962C8B-B14F-4D97-AF65-F5344CB8AC3E}">
        <p14:creationId xmlns:p14="http://schemas.microsoft.com/office/powerpoint/2010/main" val="22158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Body</a:t>
            </a:r>
          </a:p>
        </p:txBody>
      </p:sp>
      <p:sp>
        <p:nvSpPr>
          <p:cNvPr id="4" name="Content Placeholder 3"/>
          <p:cNvSpPr>
            <a:spLocks noGrp="1"/>
          </p:cNvSpPr>
          <p:nvPr>
            <p:ph idx="1"/>
          </p:nvPr>
        </p:nvSpPr>
        <p:spPr/>
        <p:txBody>
          <a:bodyPr>
            <a:normAutofit/>
          </a:bodyPr>
          <a:lstStyle/>
          <a:p>
            <a:pPr>
              <a:lnSpc>
                <a:spcPct val="90000"/>
              </a:lnSpc>
            </a:pPr>
            <a:r>
              <a:rPr lang="en-US" sz="1800" dirty="0"/>
              <a:t>//Enable the </a:t>
            </a:r>
            <a:r>
              <a:rPr lang="en-US" sz="1800" dirty="0" err="1"/>
              <a:t>json</a:t>
            </a:r>
            <a:r>
              <a:rPr lang="en-US" sz="1800" dirty="0"/>
              <a:t>() and </a:t>
            </a:r>
            <a:r>
              <a:rPr lang="en-US" sz="1800" dirty="0" err="1"/>
              <a:t>urlencoded</a:t>
            </a:r>
            <a:r>
              <a:rPr lang="en-US" sz="1800" dirty="0"/>
              <a:t>() middleware to convert raw form data into JSON</a:t>
            </a:r>
          </a:p>
          <a:p>
            <a:endParaRPr lang="en-US" sz="1800" dirty="0"/>
          </a:p>
          <a:p>
            <a:r>
              <a:rPr lang="en-US" sz="1800" dirty="0"/>
              <a:t>$ </a:t>
            </a:r>
            <a:r>
              <a:rPr lang="en-US" sz="1800" dirty="0" err="1"/>
              <a:t>npm</a:t>
            </a:r>
            <a:r>
              <a:rPr lang="en-US" sz="1800" dirty="0"/>
              <a:t> install body-parser –save</a:t>
            </a:r>
          </a:p>
          <a:p>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Body</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Import middleware:</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a:t>
            </a:r>
            <a:r>
              <a:rPr lang="en-US" dirty="0" err="1"/>
              <a:t>json</a:t>
            </a:r>
            <a:r>
              <a:rPr lang="en-US" dirty="0"/>
              <a:t>:</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application/x-www-form-</a:t>
            </a:r>
            <a:r>
              <a:rPr lang="en-US" dirty="0" err="1"/>
              <a:t>urlencoded</a:t>
            </a:r>
            <a:r>
              <a:rPr lang="en-US" dirty="0"/>
              <a:t>:</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1800" dirty="0" err="1"/>
              <a:t>var</a:t>
            </a:r>
            <a:r>
              <a:rPr lang="en-US" sz="1800" dirty="0"/>
              <a:t> </a:t>
            </a:r>
            <a:r>
              <a:rPr lang="en-US" sz="1800" dirty="0" err="1"/>
              <a:t>bodyParser</a:t>
            </a:r>
            <a:r>
              <a:rPr lang="en-US" sz="1800" dirty="0"/>
              <a:t> = require('body-parser')</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bodyParser.json</a:t>
            </a:r>
            <a:r>
              <a:rPr lang="en-US" sz="1800" dirty="0"/>
              <a:t>());</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bodyParser.urlencoded</a:t>
            </a:r>
            <a:r>
              <a:rPr lang="en-US" sz="1800" dirty="0"/>
              <a:t>({extended: false}))</a:t>
            </a:r>
          </a:p>
        </p:txBody>
      </p:sp>
    </p:spTree>
    <p:extLst>
      <p:ext uri="{BB962C8B-B14F-4D97-AF65-F5344CB8AC3E}">
        <p14:creationId xmlns:p14="http://schemas.microsoft.com/office/powerpoint/2010/main" val="274348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API Example: Bing Search v2</a:t>
            </a:r>
            <a:endParaRPr lang="en-US" dirty="0"/>
          </a:p>
        </p:txBody>
      </p:sp>
      <p:sp>
        <p:nvSpPr>
          <p:cNvPr id="3" name="Content Placeholder 2"/>
          <p:cNvSpPr>
            <a:spLocks noGrp="1"/>
          </p:cNvSpPr>
          <p:nvPr>
            <p:ph idx="1"/>
          </p:nvPr>
        </p:nvSpPr>
        <p:spPr>
          <a:xfrm>
            <a:off x="883555" y="1644182"/>
            <a:ext cx="10515600" cy="4351338"/>
          </a:xfrm>
        </p:spPr>
        <p:txBody>
          <a:bodyPr/>
          <a:lstStyle/>
          <a:p>
            <a:pPr>
              <a:buFont typeface="Wingdings" charset="2"/>
              <a:buChar char="§"/>
            </a:pPr>
            <a:r>
              <a:rPr lang="en-US" dirty="0"/>
              <a:t>Sending a Request in URL </a:t>
            </a:r>
            <a:r>
              <a:rPr lang="en-US" dirty="0" smtClean="0"/>
              <a:t>Format: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 </a:t>
            </a:r>
            <a:r>
              <a:rPr lang="en-US" dirty="0" smtClean="0"/>
              <a:t>1</a:t>
            </a:r>
            <a:endParaRPr lang="en-US" dirty="0"/>
          </a:p>
          <a:p>
            <a:pPr>
              <a:buFont typeface="Wingdings" charset="2"/>
              <a:buChar char="§"/>
            </a:pPr>
            <a:r>
              <a:rPr lang="en-US" dirty="0" smtClean="0"/>
              <a:t>JSON: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=1&amp;JsonType=raw</a:t>
            </a:r>
            <a:endParaRPr lang="en-US" dirty="0" smtClean="0"/>
          </a:p>
        </p:txBody>
      </p:sp>
    </p:spTree>
    <p:extLst>
      <p:ext uri="{BB962C8B-B14F-4D97-AF65-F5344CB8AC3E}">
        <p14:creationId xmlns:p14="http://schemas.microsoft.com/office/powerpoint/2010/main" val="320027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Data</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Form data is then accessible via the request's body object (</a:t>
              </a:r>
              <a:r>
                <a:rPr lang="en-US" sz="2800" dirty="0" err="1">
                  <a:solidFill>
                    <a:srgbClr val="FFFFFF"/>
                  </a:solidFill>
                </a:rPr>
                <a:t>ulrencoded</a:t>
              </a:r>
              <a:r>
                <a:rPr lang="en-US" sz="2800" dirty="0">
                  <a:solidFill>
                    <a:srgbClr val="FFFFFF"/>
                  </a:solidFill>
                </a:rPr>
                <a:t>)</a:t>
              </a:r>
              <a:endParaRPr lang="en-US" sz="2800" dirty="0">
                <a:solidFill>
                  <a:srgbClr val="FFFFFF"/>
                </a:solidFill>
                <a:latin typeface="Segoe UI"/>
              </a:endParaRP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 POST name=</a:t>
            </a:r>
            <a:r>
              <a:rPr lang="en-US" sz="2000" dirty="0" err="1">
                <a:solidFill>
                  <a:prstClr val="black"/>
                </a:solidFill>
              </a:rPr>
              <a:t>Bruce+Wayne&amp;age</a:t>
            </a:r>
            <a:r>
              <a:rPr lang="en-US" sz="2000" dirty="0">
                <a:solidFill>
                  <a:prstClr val="black"/>
                </a:solidFill>
              </a:rPr>
              <a:t>=40&amp;occupation=</a:t>
            </a:r>
            <a:r>
              <a:rPr lang="en-US" sz="2000" dirty="0" err="1">
                <a:solidFill>
                  <a:prstClr val="black"/>
                </a:solidFill>
              </a:rPr>
              <a:t>Your+Average+Businessman</a:t>
            </a:r>
            <a:endParaRPr lang="en-US" sz="2000" dirty="0">
              <a:solidFill>
                <a:prstClr val="black"/>
              </a:solidFill>
            </a:endParaRPr>
          </a:p>
          <a:p>
            <a:pPr>
              <a:lnSpc>
                <a:spcPct val="100000"/>
              </a:lnSpc>
              <a:spcBef>
                <a:spcPts val="0"/>
              </a:spcBef>
              <a:spcAft>
                <a:spcPts val="1200"/>
              </a:spcAft>
            </a:pPr>
            <a:endParaRPr lang="en-US" sz="2000" dirty="0">
              <a:solidFill>
                <a:prstClr val="black"/>
              </a:solidFill>
            </a:endParaRPr>
          </a:p>
          <a:p>
            <a:pPr>
              <a:lnSpc>
                <a:spcPct val="100000"/>
              </a:lnSpc>
              <a:spcBef>
                <a:spcPts val="0"/>
              </a:spcBef>
              <a:spcAft>
                <a:spcPts val="1200"/>
              </a:spcAft>
            </a:pPr>
            <a:r>
              <a:rPr lang="en-US" sz="2000" dirty="0" err="1">
                <a:solidFill>
                  <a:prstClr val="black"/>
                </a:solidFill>
              </a:rPr>
              <a:t>req.body.name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req.body.age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req.body.occupation</a:t>
            </a:r>
            <a:r>
              <a:rPr lang="en-US" sz="2000" dirty="0">
                <a:solidFill>
                  <a:prstClr val="black"/>
                </a:solidFill>
              </a:rPr>
              <a:t>;</a:t>
            </a:r>
          </a:p>
        </p:txBody>
      </p:sp>
    </p:spTree>
    <p:extLst>
      <p:ext uri="{BB962C8B-B14F-4D97-AF65-F5344CB8AC3E}">
        <p14:creationId xmlns:p14="http://schemas.microsoft.com/office/powerpoint/2010/main" val="349577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Uploads</a:t>
            </a:r>
          </a:p>
        </p:txBody>
      </p:sp>
      <p:sp>
        <p:nvSpPr>
          <p:cNvPr id="3" name="Content Placeholder 2"/>
          <p:cNvSpPr>
            <a:spLocks noGrp="1"/>
          </p:cNvSpPr>
          <p:nvPr>
            <p:ph idx="1"/>
          </p:nvPr>
        </p:nvSpPr>
        <p:spPr>
          <a:xfrm>
            <a:off x="838200" y="3294221"/>
            <a:ext cx="10515600" cy="3267762"/>
          </a:xfrm>
        </p:spPr>
        <p:txBody>
          <a:bodyPr>
            <a:normAutofit/>
          </a:bodyPr>
          <a:lstStyle/>
          <a:p>
            <a:pPr marL="344488" indent="-344488">
              <a:buFont typeface="Wingdings" charset="2"/>
              <a:buChar char="§"/>
            </a:pPr>
            <a:r>
              <a:rPr lang="en-US" dirty="0">
                <a:hlinkClick r:id="rId3"/>
              </a:rPr>
              <a:t>https://github.com/expressjs/multer</a:t>
            </a:r>
            <a:endParaRPr lang="en-US" dirty="0"/>
          </a:p>
          <a:p>
            <a:pPr marL="344488" indent="-344488">
              <a:buFont typeface="Wingdings" charset="2"/>
              <a:buChar char="§"/>
            </a:pPr>
            <a:r>
              <a:rPr lang="en-US" dirty="0">
                <a:hlinkClick r:id="rId4"/>
              </a:rPr>
              <a:t>https://github.com/yahoo/express-busboy</a:t>
            </a:r>
            <a:endParaRPr lang="en-US" dirty="0"/>
          </a:p>
          <a:p>
            <a:pPr marL="344488" indent="-344488">
              <a:buFont typeface="Wingdings" charset="2"/>
              <a:buChar char="§"/>
            </a:pPr>
            <a:r>
              <a:rPr lang="en-US" dirty="0">
                <a:hlinkClick r:id="rId5"/>
              </a:rPr>
              <a:t>https://github.com/mscdex/connect-busboy</a:t>
            </a:r>
            <a:endParaRPr lang="en-US" dirty="0"/>
          </a:p>
          <a:p>
            <a:pPr marL="344488" indent="-344488">
              <a:buFont typeface="Wingdings" charset="2"/>
              <a:buChar char="§"/>
            </a:pPr>
            <a:r>
              <a:rPr lang="en-US" dirty="0">
                <a:hlinkClick r:id="rId6"/>
              </a:rPr>
              <a:t>https://github.com/andrewrk/node-multiparty</a:t>
            </a:r>
            <a:endParaRPr lang="en-US" dirty="0"/>
          </a:p>
        </p:txBody>
      </p:sp>
      <p:grpSp>
        <p:nvGrpSpPr>
          <p:cNvPr id="7" name="Group 6"/>
          <p:cNvGrpSpPr/>
          <p:nvPr/>
        </p:nvGrpSpPr>
        <p:grpSpPr>
          <a:xfrm>
            <a:off x="0" y="1978457"/>
            <a:ext cx="12192000" cy="1032301"/>
            <a:chOff x="0" y="1886799"/>
            <a:chExt cx="12192000" cy="1032301"/>
          </a:xfrm>
        </p:grpSpPr>
        <p:sp>
          <p:nvSpPr>
            <p:cNvPr id="8" name="Rectangle 7"/>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9" name="TextBox 8"/>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File uploads from web forms (multipart/form-data) can be parsed with these libraries:</a:t>
              </a:r>
              <a:endParaRPr lang="en-US" sz="2800" dirty="0">
                <a:solidFill>
                  <a:srgbClr val="FFFFFF"/>
                </a:solidFill>
                <a:latin typeface="Segoe UI"/>
              </a:endParaRPr>
            </a:p>
          </p:txBody>
        </p:sp>
      </p:grpSp>
    </p:spTree>
    <p:extLst>
      <p:ext uri="{BB962C8B-B14F-4D97-AF65-F5344CB8AC3E}">
        <p14:creationId xmlns:p14="http://schemas.microsoft.com/office/powerpoint/2010/main" val="308501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REST Basics</a:t>
              </a:r>
            </a:p>
            <a:p>
              <a:pPr marL="3174" algn="l"/>
              <a:r>
                <a:rPr lang="en-US" altLang="ko-KR" i="0" dirty="0"/>
                <a:t>Parsing</a:t>
              </a:r>
            </a:p>
            <a:p>
              <a:pPr marL="3174" algn="l"/>
              <a:r>
                <a:rPr lang="en-US" altLang="ko-KR" i="0" dirty="0"/>
                <a:t>Requests</a:t>
              </a:r>
            </a:p>
            <a:p>
              <a:pPr marL="3174" algn="l"/>
              <a:r>
                <a:rPr lang="en-US" altLang="ko-KR" i="0" dirty="0"/>
                <a:t>Responses</a:t>
              </a:r>
            </a:p>
            <a:p>
              <a:pPr marL="3174" algn="l"/>
              <a:r>
                <a:rPr lang="en-US" altLang="ko-KR" i="0" dirty="0"/>
                <a:t>Status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Parsing</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Parse various different custom JSON types as JSON</a:t>
            </a:r>
          </a:p>
          <a:p>
            <a:pPr>
              <a:buFont typeface="Wingdings" charset="2"/>
              <a:buChar char="§"/>
            </a:pPr>
            <a:endParaRPr lang="en-US" dirty="0"/>
          </a:p>
          <a:p>
            <a:pPr>
              <a:buFont typeface="Wingdings" charset="2"/>
              <a:buChar char="§"/>
            </a:pPr>
            <a:r>
              <a:rPr lang="en-US" dirty="0"/>
              <a:t>Parse some custom thing into a buffer</a:t>
            </a:r>
          </a:p>
          <a:p>
            <a:pPr marL="0" indent="0">
              <a:buNone/>
            </a:pPr>
            <a:endParaRPr lang="en-US" dirty="0"/>
          </a:p>
          <a:p>
            <a:pPr>
              <a:buFont typeface="Wingdings" charset="2"/>
              <a:buChar char="§"/>
            </a:pPr>
            <a:r>
              <a:rPr lang="en-US" dirty="0"/>
              <a:t>Parse an HTML body into a string</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err="1"/>
              <a:t>app.use</a:t>
            </a:r>
            <a:r>
              <a:rPr lang="en-US" sz="2000" dirty="0"/>
              <a:t>(</a:t>
            </a:r>
            <a:r>
              <a:rPr lang="en-US" sz="2000" dirty="0" err="1"/>
              <a:t>bodyParser.json</a:t>
            </a:r>
            <a:r>
              <a:rPr lang="en-US" sz="2000" dirty="0"/>
              <a:t>({ type: 'application/*+</a:t>
            </a:r>
            <a:r>
              <a:rPr lang="en-US" sz="2000" dirty="0" err="1"/>
              <a:t>json</a:t>
            </a:r>
            <a:r>
              <a:rPr lang="en-US" sz="2000" dirty="0"/>
              <a:t>'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(bodyParser.raw({ type: 'application/</a:t>
            </a:r>
            <a:r>
              <a:rPr lang="en-US" sz="2000" dirty="0" err="1"/>
              <a:t>vnd.custom</a:t>
            </a:r>
            <a:r>
              <a:rPr lang="en-US" sz="2000" dirty="0"/>
              <a:t>-type'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a:t>
            </a:r>
            <a:r>
              <a:rPr lang="en-US" sz="2000" dirty="0" err="1"/>
              <a:t>bodyParser.text</a:t>
            </a:r>
            <a:r>
              <a:rPr lang="en-US" sz="2000" dirty="0"/>
              <a:t>({ type: 'text/html' })</a:t>
            </a:r>
          </a:p>
        </p:txBody>
      </p:sp>
    </p:spTree>
    <p:extLst>
      <p:ext uri="{BB962C8B-B14F-4D97-AF65-F5344CB8AC3E}">
        <p14:creationId xmlns:p14="http://schemas.microsoft.com/office/powerpoint/2010/main" val="298197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and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app.post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app.put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app.delete</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app.all</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app.param</a:t>
            </a:r>
            <a:r>
              <a:rPr lang="en-US" sz="2000" dirty="0"/>
              <a:t>([name,] callback):</a:t>
            </a:r>
          </a:p>
          <a:p>
            <a:r>
              <a:rPr lang="en-US" sz="2000" dirty="0" err="1"/>
              <a:t>app.use</a:t>
            </a:r>
            <a:r>
              <a:rPr lang="en-US" sz="2000" dirty="0"/>
              <a:t>([</a:t>
            </a:r>
            <a:r>
              <a:rPr lang="en-US" sz="2000" dirty="0" err="1"/>
              <a:t>urlPattern</a:t>
            </a:r>
            <a:r>
              <a:rPr lang="en-US" sz="2000" dirty="0"/>
              <a:t>,] </a:t>
            </a:r>
            <a:r>
              <a:rPr lang="en-US" sz="2000" dirty="0" err="1"/>
              <a:t>requestHandler</a:t>
            </a:r>
            <a:r>
              <a:rPr lang="en-US" sz="2000" dirty="0"/>
              <a:t>[, requestHandler2, ...])</a:t>
            </a:r>
          </a:p>
        </p:txBody>
      </p:sp>
    </p:spTree>
    <p:extLst>
      <p:ext uri="{BB962C8B-B14F-4D97-AF65-F5344CB8AC3E}">
        <p14:creationId xmlns:p14="http://schemas.microsoft.com/office/powerpoint/2010/main" val="128010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a:t>
            </a:r>
          </a:p>
        </p:txBody>
      </p:sp>
      <p:graphicFrame>
        <p:nvGraphicFramePr>
          <p:cNvPr id="4" name="Table 3"/>
          <p:cNvGraphicFramePr>
            <a:graphicFrameLocks noGrp="1"/>
          </p:cNvGraphicFramePr>
          <p:nvPr>
            <p:extLst>
              <p:ext uri="{D42A27DB-BD31-4B8C-83A1-F6EECF244321}">
                <p14:modId xmlns:p14="http://schemas.microsoft.com/office/powerpoint/2010/main" val="951950679"/>
              </p:ext>
            </p:extLst>
          </p:nvPr>
        </p:nvGraphicFramePr>
        <p:xfrm>
          <a:off x="1487588" y="1746335"/>
          <a:ext cx="9216824" cy="4339378"/>
        </p:xfrm>
        <a:graphic>
          <a:graphicData uri="http://schemas.openxmlformats.org/drawingml/2006/table">
            <a:tbl>
              <a:tblPr firstRow="1">
                <a:tableStyleId>{21E4AEA4-8DFA-4A89-87EB-49C32662AFE0}</a:tableStyleId>
              </a:tblPr>
              <a:tblGrid>
                <a:gridCol w="3480442">
                  <a:extLst>
                    <a:ext uri="{9D8B030D-6E8A-4147-A177-3AD203B41FA5}">
                      <a16:colId xmlns="" xmlns:a16="http://schemas.microsoft.com/office/drawing/2014/main" val="48614039"/>
                    </a:ext>
                  </a:extLst>
                </a:gridCol>
                <a:gridCol w="5736382">
                  <a:extLst>
                    <a:ext uri="{9D8B030D-6E8A-4147-A177-3AD203B41FA5}">
                      <a16:colId xmlns="" xmlns:a16="http://schemas.microsoft.com/office/drawing/2014/main" val="20001"/>
                    </a:ext>
                  </a:extLst>
                </a:gridCol>
              </a:tblGrid>
              <a:tr h="474475">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52129">
                <a:tc>
                  <a:txBody>
                    <a:bodyPr/>
                    <a:lstStyle/>
                    <a:p>
                      <a:r>
                        <a:rPr lang="en-US" b="1" dirty="0" err="1"/>
                        <a:t>request.params</a:t>
                      </a:r>
                      <a:endParaRPr lang="en-US" b="1" dirty="0"/>
                    </a:p>
                  </a:txBody>
                  <a:tcPr>
                    <a:solidFill>
                      <a:schemeClr val="bg1">
                        <a:lumMod val="85000"/>
                      </a:schemeClr>
                    </a:solidFill>
                  </a:tcPr>
                </a:tc>
                <a:tc>
                  <a:txBody>
                    <a:bodyPr/>
                    <a:lstStyle/>
                    <a:p>
                      <a:pPr algn="l"/>
                      <a:r>
                        <a:rPr lang="en-US" dirty="0"/>
                        <a:t>parameters middleware</a:t>
                      </a:r>
                    </a:p>
                  </a:txBody>
                  <a:tcPr>
                    <a:solidFill>
                      <a:schemeClr val="bg1">
                        <a:lumMod val="85000"/>
                      </a:schemeClr>
                    </a:solidFill>
                  </a:tcPr>
                </a:tc>
                <a:extLst>
                  <a:ext uri="{0D108BD9-81ED-4DB2-BD59-A6C34878D82A}">
                    <a16:rowId xmlns="" xmlns:a16="http://schemas.microsoft.com/office/drawing/2014/main" val="2034482246"/>
                  </a:ext>
                </a:extLst>
              </a:tr>
              <a:tr h="552129">
                <a:tc>
                  <a:txBody>
                    <a:bodyPr/>
                    <a:lstStyle/>
                    <a:p>
                      <a:r>
                        <a:rPr lang="en-US" b="1" dirty="0" err="1"/>
                        <a:t>request.param</a:t>
                      </a:r>
                      <a:endParaRPr lang="en-US" b="1" dirty="0"/>
                    </a:p>
                  </a:txBody>
                  <a:tcPr>
                    <a:solidFill>
                      <a:schemeClr val="bg1">
                        <a:lumMod val="85000"/>
                      </a:schemeClr>
                    </a:solidFill>
                  </a:tcPr>
                </a:tc>
                <a:tc>
                  <a:txBody>
                    <a:bodyPr/>
                    <a:lstStyle/>
                    <a:p>
                      <a:pPr algn="l"/>
                      <a:r>
                        <a:rPr lang="en-US" dirty="0"/>
                        <a:t>extract one</a:t>
                      </a:r>
                      <a:r>
                        <a:rPr lang="en-US" baseline="0" dirty="0"/>
                        <a:t> parameter</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552129">
                <a:tc>
                  <a:txBody>
                    <a:bodyPr/>
                    <a:lstStyle/>
                    <a:p>
                      <a:r>
                        <a:rPr lang="en-US" b="1" dirty="0" err="1"/>
                        <a:t>request.query</a:t>
                      </a:r>
                      <a:endParaRPr lang="en-US" b="1" dirty="0"/>
                    </a:p>
                  </a:txBody>
                  <a:tcPr>
                    <a:solidFill>
                      <a:schemeClr val="bg1">
                        <a:lumMod val="85000"/>
                      </a:schemeClr>
                    </a:solidFill>
                  </a:tcPr>
                </a:tc>
                <a:tc>
                  <a:txBody>
                    <a:bodyPr/>
                    <a:lstStyle/>
                    <a:p>
                      <a:pPr algn="l"/>
                      <a:r>
                        <a:rPr lang="en-US" dirty="0"/>
                        <a:t>extract</a:t>
                      </a:r>
                      <a:r>
                        <a:rPr lang="en-US" baseline="0" dirty="0"/>
                        <a:t> query string parameter</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552129">
                <a:tc>
                  <a:txBody>
                    <a:bodyPr/>
                    <a:lstStyle/>
                    <a:p>
                      <a:r>
                        <a:rPr lang="en-US" b="1" dirty="0" err="1"/>
                        <a:t>request.route</a:t>
                      </a:r>
                      <a:endParaRPr lang="en-US" b="1" dirty="0"/>
                    </a:p>
                  </a:txBody>
                  <a:tcPr>
                    <a:solidFill>
                      <a:schemeClr val="bg1">
                        <a:lumMod val="85000"/>
                      </a:schemeClr>
                    </a:solidFill>
                  </a:tcPr>
                </a:tc>
                <a:tc>
                  <a:txBody>
                    <a:bodyPr/>
                    <a:lstStyle/>
                    <a:p>
                      <a:pPr algn="l"/>
                      <a:r>
                        <a:rPr lang="en-US" dirty="0"/>
                        <a:t>return route</a:t>
                      </a:r>
                      <a:r>
                        <a:rPr lang="en-US" baseline="0" dirty="0"/>
                        <a:t> string</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552129">
                <a:tc>
                  <a:txBody>
                    <a:bodyPr/>
                    <a:lstStyle/>
                    <a:p>
                      <a:r>
                        <a:rPr lang="en-US" b="1" dirty="0" err="1"/>
                        <a:t>request.cookies</a:t>
                      </a:r>
                      <a:endParaRPr lang="en-US" b="1" dirty="0"/>
                    </a:p>
                  </a:txBody>
                  <a:tcPr>
                    <a:solidFill>
                      <a:schemeClr val="bg1">
                        <a:lumMod val="85000"/>
                      </a:schemeClr>
                    </a:solidFill>
                  </a:tcPr>
                </a:tc>
                <a:tc>
                  <a:txBody>
                    <a:bodyPr/>
                    <a:lstStyle/>
                    <a:p>
                      <a:pPr algn="l"/>
                      <a:r>
                        <a:rPr lang="en-US" dirty="0"/>
                        <a:t>cookies, requires </a:t>
                      </a:r>
                      <a:r>
                        <a:rPr lang="en-US" dirty="0" err="1"/>
                        <a:t>cookie</a:t>
                      </a:r>
                      <a:r>
                        <a:rPr lang="en-US" baseline="0" dirty="0" err="1"/>
                        <a:t>Parser</a:t>
                      </a:r>
                      <a:endParaRPr lang="en-US" dirty="0"/>
                    </a:p>
                  </a:txBody>
                  <a:tcPr>
                    <a:solidFill>
                      <a:schemeClr val="bg1">
                        <a:lumMod val="85000"/>
                      </a:schemeClr>
                    </a:solidFill>
                  </a:tcPr>
                </a:tc>
                <a:extLst>
                  <a:ext uri="{0D108BD9-81ED-4DB2-BD59-A6C34878D82A}">
                    <a16:rowId xmlns="" xmlns:a16="http://schemas.microsoft.com/office/drawing/2014/main" val="10005"/>
                  </a:ext>
                </a:extLst>
              </a:tr>
              <a:tr h="552129">
                <a:tc>
                  <a:txBody>
                    <a:bodyPr/>
                    <a:lstStyle/>
                    <a:p>
                      <a:r>
                        <a:rPr lang="en-US" b="1" dirty="0" err="1"/>
                        <a:t>request.signedCookies</a:t>
                      </a:r>
                      <a:endParaRPr lang="en-US" b="1" dirty="0"/>
                    </a:p>
                  </a:txBody>
                  <a:tcPr>
                    <a:solidFill>
                      <a:schemeClr val="bg1">
                        <a:lumMod val="85000"/>
                      </a:schemeClr>
                    </a:solidFill>
                  </a:tcPr>
                </a:tc>
                <a:tc>
                  <a:txBody>
                    <a:bodyPr/>
                    <a:lstStyle/>
                    <a:p>
                      <a:pPr algn="l"/>
                      <a:r>
                        <a:rPr lang="en-US" dirty="0"/>
                        <a:t>signed cookies</a:t>
                      </a:r>
                      <a:r>
                        <a:rPr lang="en-US" baseline="0" dirty="0"/>
                        <a:t>, requires </a:t>
                      </a:r>
                      <a:r>
                        <a:rPr lang="en-US" baseline="0" dirty="0" err="1"/>
                        <a:t>cookieParser</a:t>
                      </a:r>
                      <a:endParaRPr lang="en-US" dirty="0"/>
                    </a:p>
                  </a:txBody>
                  <a:tcPr>
                    <a:solidFill>
                      <a:schemeClr val="bg1">
                        <a:lumMod val="85000"/>
                      </a:schemeClr>
                    </a:solidFill>
                  </a:tcPr>
                </a:tc>
                <a:extLst>
                  <a:ext uri="{0D108BD9-81ED-4DB2-BD59-A6C34878D82A}">
                    <a16:rowId xmlns="" xmlns:a16="http://schemas.microsoft.com/office/drawing/2014/main" val="10006"/>
                  </a:ext>
                </a:extLst>
              </a:tr>
              <a:tr h="552129">
                <a:tc>
                  <a:txBody>
                    <a:bodyPr/>
                    <a:lstStyle/>
                    <a:p>
                      <a:r>
                        <a:rPr lang="en-US" b="1" dirty="0" err="1"/>
                        <a:t>request.body</a:t>
                      </a:r>
                      <a:endParaRPr lang="en-US" b="1" dirty="0"/>
                    </a:p>
                  </a:txBody>
                  <a:tcPr>
                    <a:solidFill>
                      <a:schemeClr val="bg1">
                        <a:lumMod val="85000"/>
                      </a:schemeClr>
                    </a:solidFill>
                  </a:tcPr>
                </a:tc>
                <a:tc>
                  <a:txBody>
                    <a:bodyPr/>
                    <a:lstStyle/>
                    <a:p>
                      <a:pPr algn="l"/>
                      <a:r>
                        <a:rPr lang="en-US" dirty="0"/>
                        <a:t>payload,</a:t>
                      </a:r>
                      <a:r>
                        <a:rPr lang="en-US" baseline="0" dirty="0"/>
                        <a:t> requires body-parser</a:t>
                      </a:r>
                      <a:endParaRPr lang="en-US" dirty="0"/>
                    </a:p>
                  </a:txBody>
                  <a:tcP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81371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4" name="Table 3"/>
          <p:cNvGraphicFramePr>
            <a:graphicFrameLocks noGrp="1"/>
          </p:cNvGraphicFramePr>
          <p:nvPr>
            <p:extLst>
              <p:ext uri="{D42A27DB-BD31-4B8C-83A1-F6EECF244321}">
                <p14:modId xmlns:p14="http://schemas.microsoft.com/office/powerpoint/2010/main" val="1900688658"/>
              </p:ext>
            </p:extLst>
          </p:nvPr>
        </p:nvGraphicFramePr>
        <p:xfrm>
          <a:off x="1487588" y="1547888"/>
          <a:ext cx="9216824" cy="5191170"/>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359669">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18533">
                <a:tc>
                  <a:txBody>
                    <a:bodyPr/>
                    <a:lstStyle/>
                    <a:p>
                      <a:r>
                        <a:rPr lang="en-US" b="1" dirty="0" err="1"/>
                        <a:t>request.get</a:t>
                      </a:r>
                      <a:r>
                        <a:rPr lang="en-US" b="1" dirty="0"/>
                        <a:t>(</a:t>
                      </a:r>
                      <a:r>
                        <a:rPr lang="en-US" b="1" dirty="0" err="1"/>
                        <a:t>headerKey</a:t>
                      </a:r>
                      <a:r>
                        <a:rPr lang="en-US" b="1" dirty="0"/>
                        <a:t>)</a:t>
                      </a:r>
                    </a:p>
                  </a:txBody>
                  <a:tcPr>
                    <a:solidFill>
                      <a:schemeClr val="bg1">
                        <a:lumMod val="85000"/>
                      </a:schemeClr>
                    </a:solidFill>
                  </a:tcPr>
                </a:tc>
                <a:tc>
                  <a:txBody>
                    <a:bodyPr/>
                    <a:lstStyle/>
                    <a:p>
                      <a:pPr algn="l"/>
                      <a:r>
                        <a:rPr lang="en-US" dirty="0"/>
                        <a:t>value for the header key</a:t>
                      </a:r>
                    </a:p>
                  </a:txBody>
                  <a:tcPr>
                    <a:solidFill>
                      <a:schemeClr val="bg1">
                        <a:lumMod val="85000"/>
                      </a:schemeClr>
                    </a:solidFill>
                  </a:tcPr>
                </a:tc>
                <a:extLst>
                  <a:ext uri="{0D108BD9-81ED-4DB2-BD59-A6C34878D82A}">
                    <a16:rowId xmlns="" xmlns:a16="http://schemas.microsoft.com/office/drawing/2014/main" val="2034482246"/>
                  </a:ext>
                </a:extLst>
              </a:tr>
              <a:tr h="418533">
                <a:tc>
                  <a:txBody>
                    <a:bodyPr/>
                    <a:lstStyle/>
                    <a:p>
                      <a:r>
                        <a:rPr lang="en-US" b="1" dirty="0" err="1"/>
                        <a:t>request.accepts</a:t>
                      </a:r>
                      <a:r>
                        <a:rPr lang="en-US" b="1" dirty="0"/>
                        <a:t>(type)</a:t>
                      </a:r>
                    </a:p>
                  </a:txBody>
                  <a:tcPr>
                    <a:solidFill>
                      <a:schemeClr val="bg1">
                        <a:lumMod val="85000"/>
                      </a:schemeClr>
                    </a:solidFill>
                  </a:tcPr>
                </a:tc>
                <a:tc>
                  <a:txBody>
                    <a:bodyPr/>
                    <a:lstStyle/>
                    <a:p>
                      <a:pPr algn="l"/>
                      <a:r>
                        <a:rPr lang="en-US" dirty="0"/>
                        <a:t>checks if the type</a:t>
                      </a:r>
                      <a:r>
                        <a:rPr lang="en-US" baseline="0" dirty="0"/>
                        <a:t> is accepted</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18533">
                <a:tc>
                  <a:txBody>
                    <a:bodyPr/>
                    <a:lstStyle/>
                    <a:p>
                      <a:r>
                        <a:rPr lang="en-US" b="1" dirty="0" err="1"/>
                        <a:t>request.acceptsLanguage</a:t>
                      </a:r>
                      <a:r>
                        <a:rPr lang="en-US" b="1" dirty="0"/>
                        <a:t>(language)</a:t>
                      </a:r>
                    </a:p>
                  </a:txBody>
                  <a:tcPr>
                    <a:solidFill>
                      <a:schemeClr val="bg1">
                        <a:lumMod val="85000"/>
                      </a:schemeClr>
                    </a:solidFill>
                  </a:tcPr>
                </a:tc>
                <a:tc>
                  <a:txBody>
                    <a:bodyPr/>
                    <a:lstStyle/>
                    <a:p>
                      <a:pPr algn="l"/>
                      <a:r>
                        <a:rPr lang="en-US" dirty="0"/>
                        <a:t>checks language</a:t>
                      </a:r>
                    </a:p>
                  </a:txBody>
                  <a:tcPr>
                    <a:solidFill>
                      <a:schemeClr val="bg1">
                        <a:lumMod val="85000"/>
                      </a:schemeClr>
                    </a:solidFill>
                  </a:tcPr>
                </a:tc>
                <a:extLst>
                  <a:ext uri="{0D108BD9-81ED-4DB2-BD59-A6C34878D82A}">
                    <a16:rowId xmlns="" xmlns:a16="http://schemas.microsoft.com/office/drawing/2014/main" val="4230228483"/>
                  </a:ext>
                </a:extLst>
              </a:tr>
              <a:tr h="418533">
                <a:tc>
                  <a:txBody>
                    <a:bodyPr/>
                    <a:lstStyle/>
                    <a:p>
                      <a:r>
                        <a:rPr lang="en-US" b="1" dirty="0" err="1"/>
                        <a:t>request.acceptsCharset</a:t>
                      </a:r>
                      <a:r>
                        <a:rPr lang="en-US" b="1" baseline="0" dirty="0"/>
                        <a:t>(charset)</a:t>
                      </a:r>
                      <a:endParaRPr lang="en-US" b="1" dirty="0"/>
                    </a:p>
                  </a:txBody>
                  <a:tcPr>
                    <a:solidFill>
                      <a:schemeClr val="bg1">
                        <a:lumMod val="85000"/>
                      </a:schemeClr>
                    </a:solidFill>
                  </a:tcPr>
                </a:tc>
                <a:tc>
                  <a:txBody>
                    <a:bodyPr/>
                    <a:lstStyle/>
                    <a:p>
                      <a:pPr algn="l"/>
                      <a:r>
                        <a:rPr lang="en-US" dirty="0"/>
                        <a:t>checks charset</a:t>
                      </a:r>
                    </a:p>
                  </a:txBody>
                  <a:tcPr>
                    <a:solidFill>
                      <a:schemeClr val="bg1">
                        <a:lumMod val="85000"/>
                      </a:schemeClr>
                    </a:solidFill>
                  </a:tcPr>
                </a:tc>
                <a:extLst>
                  <a:ext uri="{0D108BD9-81ED-4DB2-BD59-A6C34878D82A}">
                    <a16:rowId xmlns="" xmlns:a16="http://schemas.microsoft.com/office/drawing/2014/main" val="3329658239"/>
                  </a:ext>
                </a:extLst>
              </a:tr>
              <a:tr h="418533">
                <a:tc>
                  <a:txBody>
                    <a:bodyPr/>
                    <a:lstStyle/>
                    <a:p>
                      <a:r>
                        <a:rPr lang="en-US" b="1" dirty="0" err="1"/>
                        <a:t>request.is</a:t>
                      </a:r>
                      <a:r>
                        <a:rPr lang="en-US" b="1" dirty="0"/>
                        <a:t>(type)</a:t>
                      </a:r>
                    </a:p>
                  </a:txBody>
                  <a:tcPr>
                    <a:solidFill>
                      <a:schemeClr val="bg1">
                        <a:lumMod val="85000"/>
                      </a:schemeClr>
                    </a:solidFill>
                  </a:tcPr>
                </a:tc>
                <a:tc>
                  <a:txBody>
                    <a:bodyPr/>
                    <a:lstStyle/>
                    <a:p>
                      <a:pPr algn="l"/>
                      <a:r>
                        <a:rPr lang="en-US" dirty="0"/>
                        <a:t>checks the type</a:t>
                      </a:r>
                    </a:p>
                  </a:txBody>
                  <a:tcPr>
                    <a:solidFill>
                      <a:schemeClr val="bg1">
                        <a:lumMod val="85000"/>
                      </a:schemeClr>
                    </a:solidFill>
                  </a:tcPr>
                </a:tc>
                <a:extLst>
                  <a:ext uri="{0D108BD9-81ED-4DB2-BD59-A6C34878D82A}">
                    <a16:rowId xmlns="" xmlns:a16="http://schemas.microsoft.com/office/drawing/2014/main" val="10005"/>
                  </a:ext>
                </a:extLst>
              </a:tr>
              <a:tr h="418533">
                <a:tc>
                  <a:txBody>
                    <a:bodyPr/>
                    <a:lstStyle/>
                    <a:p>
                      <a:r>
                        <a:rPr lang="en-US" b="1" dirty="0" err="1"/>
                        <a:t>request.ip</a:t>
                      </a:r>
                      <a:endParaRPr lang="en-US" b="1" dirty="0"/>
                    </a:p>
                  </a:txBody>
                  <a:tcPr>
                    <a:solidFill>
                      <a:schemeClr val="bg1">
                        <a:lumMod val="85000"/>
                      </a:schemeClr>
                    </a:solidFill>
                  </a:tcPr>
                </a:tc>
                <a:tc>
                  <a:txBody>
                    <a:bodyPr/>
                    <a:lstStyle/>
                    <a:p>
                      <a:pPr algn="l"/>
                      <a:r>
                        <a:rPr lang="en-US" dirty="0"/>
                        <a:t>IP address</a:t>
                      </a:r>
                    </a:p>
                  </a:txBody>
                  <a:tcPr>
                    <a:solidFill>
                      <a:schemeClr val="bg1">
                        <a:lumMod val="85000"/>
                      </a:schemeClr>
                    </a:solidFill>
                  </a:tcPr>
                </a:tc>
                <a:extLst>
                  <a:ext uri="{0D108BD9-81ED-4DB2-BD59-A6C34878D82A}">
                    <a16:rowId xmlns="" xmlns:a16="http://schemas.microsoft.com/office/drawing/2014/main" val="10006"/>
                  </a:ext>
                </a:extLst>
              </a:tr>
              <a:tr h="418533">
                <a:tc>
                  <a:txBody>
                    <a:bodyPr/>
                    <a:lstStyle/>
                    <a:p>
                      <a:r>
                        <a:rPr lang="en-US" b="1" dirty="0" err="1"/>
                        <a:t>request.ips</a:t>
                      </a:r>
                      <a:endParaRPr lang="en-US" b="1" dirty="0"/>
                    </a:p>
                  </a:txBody>
                  <a:tcPr>
                    <a:solidFill>
                      <a:schemeClr val="bg1">
                        <a:lumMod val="85000"/>
                      </a:schemeClr>
                    </a:solidFill>
                  </a:tcPr>
                </a:tc>
                <a:tc>
                  <a:txBody>
                    <a:bodyPr/>
                    <a:lstStyle/>
                    <a:p>
                      <a:pPr algn="l"/>
                      <a:r>
                        <a:rPr lang="en-US" dirty="0"/>
                        <a:t>IP</a:t>
                      </a:r>
                      <a:r>
                        <a:rPr lang="en-US" baseline="0" dirty="0"/>
                        <a:t> addresses (with trust-proxy on)</a:t>
                      </a:r>
                      <a:endParaRPr lang="en-US" dirty="0"/>
                    </a:p>
                  </a:txBody>
                  <a:tcPr>
                    <a:solidFill>
                      <a:schemeClr val="bg1">
                        <a:lumMod val="85000"/>
                      </a:schemeClr>
                    </a:solidFill>
                  </a:tcPr>
                </a:tc>
                <a:extLst>
                  <a:ext uri="{0D108BD9-81ED-4DB2-BD59-A6C34878D82A}">
                    <a16:rowId xmlns="" xmlns:a16="http://schemas.microsoft.com/office/drawing/2014/main" val="10007"/>
                  </a:ext>
                </a:extLst>
              </a:tr>
              <a:tr h="418533">
                <a:tc>
                  <a:txBody>
                    <a:bodyPr/>
                    <a:lstStyle/>
                    <a:p>
                      <a:r>
                        <a:rPr lang="en-US" b="1" dirty="0" err="1"/>
                        <a:t>request.path</a:t>
                      </a:r>
                      <a:endParaRPr lang="en-US" b="1" dirty="0"/>
                    </a:p>
                  </a:txBody>
                  <a:tcPr>
                    <a:solidFill>
                      <a:schemeClr val="bg1">
                        <a:lumMod val="85000"/>
                      </a:schemeClr>
                    </a:solidFill>
                  </a:tcPr>
                </a:tc>
                <a:tc>
                  <a:txBody>
                    <a:bodyPr/>
                    <a:lstStyle/>
                    <a:p>
                      <a:pPr algn="l"/>
                      <a:r>
                        <a:rPr lang="en-US" dirty="0"/>
                        <a:t>URL path</a:t>
                      </a:r>
                    </a:p>
                  </a:txBody>
                  <a:tcPr>
                    <a:solidFill>
                      <a:schemeClr val="bg1">
                        <a:lumMod val="85000"/>
                      </a:schemeClr>
                    </a:solidFill>
                  </a:tcPr>
                </a:tc>
                <a:extLst>
                  <a:ext uri="{0D108BD9-81ED-4DB2-BD59-A6C34878D82A}">
                    <a16:rowId xmlns="" xmlns:a16="http://schemas.microsoft.com/office/drawing/2014/main" val="10008"/>
                  </a:ext>
                </a:extLst>
              </a:tr>
              <a:tr h="418533">
                <a:tc>
                  <a:txBody>
                    <a:bodyPr/>
                    <a:lstStyle/>
                    <a:p>
                      <a:r>
                        <a:rPr lang="en-US" b="1" dirty="0" err="1"/>
                        <a:t>request.host</a:t>
                      </a:r>
                      <a:endParaRPr lang="en-US" b="1" dirty="0"/>
                    </a:p>
                  </a:txBody>
                  <a:tcPr>
                    <a:solidFill>
                      <a:schemeClr val="bg1">
                        <a:lumMod val="85000"/>
                      </a:schemeClr>
                    </a:solidFill>
                  </a:tcPr>
                </a:tc>
                <a:tc>
                  <a:txBody>
                    <a:bodyPr/>
                    <a:lstStyle/>
                    <a:p>
                      <a:pPr algn="l"/>
                      <a:r>
                        <a:rPr lang="en-US" dirty="0"/>
                        <a:t>host</a:t>
                      </a:r>
                      <a:r>
                        <a:rPr lang="en-US" baseline="0" dirty="0"/>
                        <a:t> without port number</a:t>
                      </a:r>
                      <a:endParaRPr lang="en-US" dirty="0"/>
                    </a:p>
                  </a:txBody>
                  <a:tcPr>
                    <a:solidFill>
                      <a:schemeClr val="bg1">
                        <a:lumMod val="85000"/>
                      </a:schemeClr>
                    </a:solidFill>
                  </a:tcPr>
                </a:tc>
                <a:extLst>
                  <a:ext uri="{0D108BD9-81ED-4DB2-BD59-A6C34878D82A}">
                    <a16:rowId xmlns="" xmlns:a16="http://schemas.microsoft.com/office/drawing/2014/main" val="10009"/>
                  </a:ext>
                </a:extLst>
              </a:tr>
              <a:tr h="418533">
                <a:tc>
                  <a:txBody>
                    <a:bodyPr/>
                    <a:lstStyle/>
                    <a:p>
                      <a:r>
                        <a:rPr lang="en-US" b="1" dirty="0" err="1"/>
                        <a:t>request.fresh</a:t>
                      </a:r>
                      <a:endParaRPr lang="en-US" b="1" dirty="0"/>
                    </a:p>
                  </a:txBody>
                  <a:tcPr>
                    <a:solidFill>
                      <a:schemeClr val="bg1">
                        <a:lumMod val="85000"/>
                      </a:schemeClr>
                    </a:solidFill>
                  </a:tcPr>
                </a:tc>
                <a:tc>
                  <a:txBody>
                    <a:bodyPr/>
                    <a:lstStyle/>
                    <a:p>
                      <a:pPr algn="l"/>
                      <a:r>
                        <a:rPr lang="en-US" dirty="0"/>
                        <a:t>checks</a:t>
                      </a:r>
                      <a:r>
                        <a:rPr lang="en-US" baseline="0" dirty="0"/>
                        <a:t> freshness</a:t>
                      </a:r>
                      <a:endParaRPr lang="en-US" dirty="0"/>
                    </a:p>
                  </a:txBody>
                  <a:tcPr>
                    <a:solidFill>
                      <a:schemeClr val="bg1">
                        <a:lumMod val="85000"/>
                      </a:schemeClr>
                    </a:solidFill>
                  </a:tcPr>
                </a:tc>
                <a:extLst>
                  <a:ext uri="{0D108BD9-81ED-4DB2-BD59-A6C34878D82A}">
                    <a16:rowId xmlns="" xmlns:a16="http://schemas.microsoft.com/office/drawing/2014/main" val="10010"/>
                  </a:ext>
                </a:extLst>
              </a:tr>
              <a:tr h="418533">
                <a:tc>
                  <a:txBody>
                    <a:bodyPr/>
                    <a:lstStyle/>
                    <a:p>
                      <a:r>
                        <a:rPr lang="en-US" b="1" dirty="0" err="1"/>
                        <a:t>request.stale</a:t>
                      </a:r>
                      <a:endParaRPr lang="en-US" b="1" dirty="0"/>
                    </a:p>
                  </a:txBody>
                  <a:tcPr>
                    <a:solidFill>
                      <a:schemeClr val="bg1">
                        <a:lumMod val="85000"/>
                      </a:schemeClr>
                    </a:solidFill>
                  </a:tcPr>
                </a:tc>
                <a:tc>
                  <a:txBody>
                    <a:bodyPr/>
                    <a:lstStyle/>
                    <a:p>
                      <a:pPr algn="l"/>
                      <a:r>
                        <a:rPr lang="en-US" dirty="0"/>
                        <a:t>checks staleness</a:t>
                      </a:r>
                    </a:p>
                  </a:txBody>
                  <a:tcPr>
                    <a:solidFill>
                      <a:schemeClr val="bg1">
                        <a:lumMod val="85000"/>
                      </a:schemeClr>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89873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3" name="Table 2"/>
          <p:cNvGraphicFramePr>
            <a:graphicFrameLocks noGrp="1"/>
          </p:cNvGraphicFramePr>
          <p:nvPr>
            <p:extLst>
              <p:ext uri="{D42A27DB-BD31-4B8C-83A1-F6EECF244321}">
                <p14:modId xmlns:p14="http://schemas.microsoft.com/office/powerpoint/2010/main" val="3132588898"/>
              </p:ext>
            </p:extLst>
          </p:nvPr>
        </p:nvGraphicFramePr>
        <p:xfrm>
          <a:off x="1487588" y="1547888"/>
          <a:ext cx="9216824" cy="3744036"/>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557031">
                <a:tc>
                  <a:txBody>
                    <a:bodyPr/>
                    <a:lstStyle/>
                    <a:p>
                      <a:pPr algn="ctr"/>
                      <a:r>
                        <a:rPr lang="en-US" b="1" smtClean="0">
                          <a:solidFill>
                            <a:schemeClr val="bg1"/>
                          </a:solidFill>
                        </a:rPr>
                        <a:t>Command</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37401">
                <a:tc>
                  <a:txBody>
                    <a:bodyPr/>
                    <a:lstStyle/>
                    <a:p>
                      <a:r>
                        <a:rPr lang="en-US" b="1" smtClean="0"/>
                        <a:t>request.xhr</a:t>
                      </a:r>
                      <a:endParaRPr lang="en-US" b="1" dirty="0"/>
                    </a:p>
                  </a:txBody>
                  <a:tcPr>
                    <a:solidFill>
                      <a:schemeClr val="bg1">
                        <a:lumMod val="85000"/>
                      </a:schemeClr>
                    </a:solidFill>
                  </a:tcPr>
                </a:tc>
                <a:tc>
                  <a:txBody>
                    <a:bodyPr/>
                    <a:lstStyle/>
                    <a:p>
                      <a:pPr algn="l"/>
                      <a:r>
                        <a:rPr lang="en-US" dirty="0"/>
                        <a:t>true</a:t>
                      </a:r>
                      <a:r>
                        <a:rPr lang="en-US" baseline="0" dirty="0"/>
                        <a:t> for AJAX-y requests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37401">
                <a:tc>
                  <a:txBody>
                    <a:bodyPr/>
                    <a:lstStyle/>
                    <a:p>
                      <a:r>
                        <a:rPr lang="en-US" b="1" smtClean="0"/>
                        <a:t>request.protocol</a:t>
                      </a:r>
                      <a:endParaRPr lang="en-US" b="1" dirty="0"/>
                    </a:p>
                  </a:txBody>
                  <a:tcPr>
                    <a:solidFill>
                      <a:schemeClr val="bg1">
                        <a:lumMod val="85000"/>
                      </a:schemeClr>
                    </a:solidFill>
                  </a:tcPr>
                </a:tc>
                <a:tc>
                  <a:txBody>
                    <a:bodyPr/>
                    <a:lstStyle/>
                    <a:p>
                      <a:pPr algn="l"/>
                      <a:r>
                        <a:rPr lang="en-US" dirty="0"/>
                        <a:t>returns HTTP</a:t>
                      </a:r>
                      <a:r>
                        <a:rPr lang="en-US" baseline="0" dirty="0"/>
                        <a:t> protocol</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37401">
                <a:tc>
                  <a:txBody>
                    <a:bodyPr/>
                    <a:lstStyle/>
                    <a:p>
                      <a:r>
                        <a:rPr lang="en-US" b="1" smtClean="0"/>
                        <a:t>request.secure</a:t>
                      </a:r>
                      <a:endParaRPr lang="en-US" b="1" dirty="0"/>
                    </a:p>
                  </a:txBody>
                  <a:tcPr>
                    <a:solidFill>
                      <a:schemeClr val="bg1">
                        <a:lumMod val="85000"/>
                      </a:schemeClr>
                    </a:solidFill>
                  </a:tcPr>
                </a:tc>
                <a:tc>
                  <a:txBody>
                    <a:bodyPr/>
                    <a:lstStyle/>
                    <a:p>
                      <a:pPr algn="l"/>
                      <a:r>
                        <a:rPr lang="en-US" dirty="0"/>
                        <a:t>checks</a:t>
                      </a:r>
                      <a:r>
                        <a:rPr lang="en-US" baseline="0" dirty="0"/>
                        <a:t> if protocol is https</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637401">
                <a:tc>
                  <a:txBody>
                    <a:bodyPr/>
                    <a:lstStyle/>
                    <a:p>
                      <a:r>
                        <a:rPr lang="en-US" b="1" smtClean="0"/>
                        <a:t>request.subdomains</a:t>
                      </a:r>
                      <a:endParaRPr lang="en-US" b="1" dirty="0"/>
                    </a:p>
                  </a:txBody>
                  <a:tcPr>
                    <a:solidFill>
                      <a:schemeClr val="bg1">
                        <a:lumMod val="85000"/>
                      </a:schemeClr>
                    </a:solidFill>
                  </a:tcPr>
                </a:tc>
                <a:tc>
                  <a:txBody>
                    <a:bodyPr/>
                    <a:lstStyle/>
                    <a:p>
                      <a:pPr algn="l"/>
                      <a:r>
                        <a:rPr lang="en-US" dirty="0"/>
                        <a:t>array of subdomains</a:t>
                      </a:r>
                    </a:p>
                  </a:txBody>
                  <a:tcPr>
                    <a:solidFill>
                      <a:schemeClr val="bg1">
                        <a:lumMod val="85000"/>
                      </a:schemeClr>
                    </a:solidFill>
                  </a:tcPr>
                </a:tc>
                <a:extLst>
                  <a:ext uri="{0D108BD9-81ED-4DB2-BD59-A6C34878D82A}">
                    <a16:rowId xmlns="" xmlns:a16="http://schemas.microsoft.com/office/drawing/2014/main" val="3329658239"/>
                  </a:ext>
                </a:extLst>
              </a:tr>
              <a:tr h="637401">
                <a:tc>
                  <a:txBody>
                    <a:bodyPr/>
                    <a:lstStyle/>
                    <a:p>
                      <a:r>
                        <a:rPr lang="en-US" b="1" dirty="0" err="1" smtClean="0"/>
                        <a:t>request.originalURL</a:t>
                      </a:r>
                      <a:endParaRPr lang="en-US" b="1" dirty="0"/>
                    </a:p>
                  </a:txBody>
                  <a:tcPr>
                    <a:solidFill>
                      <a:schemeClr val="bg1">
                        <a:lumMod val="85000"/>
                      </a:schemeClr>
                    </a:solidFill>
                  </a:tcPr>
                </a:tc>
                <a:tc>
                  <a:txBody>
                    <a:bodyPr/>
                    <a:lstStyle/>
                    <a:p>
                      <a:pPr algn="l"/>
                      <a:r>
                        <a:rPr lang="en-US" dirty="0"/>
                        <a:t>original URL</a:t>
                      </a:r>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93523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response object is also accessible via routing handlers in Express</a:t>
              </a:r>
            </a:p>
            <a:p>
              <a:pPr marL="457200" indent="-457200">
                <a:buFont typeface="Wingdings" charset="2"/>
                <a:buChar char="§"/>
              </a:pPr>
              <a:r>
                <a:rPr lang="en-US" sz="2800" dirty="0">
                  <a:solidFill>
                    <a:srgbClr val="FFFFFF"/>
                  </a:solidFill>
                </a:rPr>
                <a:t>It is the second argument in the handler's callback</a:t>
              </a: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app.get</a:t>
            </a:r>
            <a:r>
              <a:rPr lang="en-US" sz="2000" dirty="0">
                <a:solidFill>
                  <a:prstClr val="black"/>
                </a:solidFill>
              </a:rPr>
              <a:t>('/users/:id', function (</a:t>
            </a:r>
            <a:r>
              <a:rPr lang="en-US" sz="2000" dirty="0" err="1">
                <a:solidFill>
                  <a:prstClr val="black"/>
                </a:solidFill>
              </a:rPr>
              <a:t>req</a:t>
            </a:r>
            <a:r>
              <a:rPr lang="en-US" sz="2000" dirty="0">
                <a:solidFill>
                  <a:prstClr val="black"/>
                </a:solidFill>
              </a:rPr>
              <a:t>, res) {</a:t>
            </a:r>
          </a:p>
          <a:p>
            <a:pPr>
              <a:lnSpc>
                <a:spcPct val="100000"/>
              </a:lnSpc>
              <a:spcBef>
                <a:spcPts val="0"/>
              </a:spcBef>
              <a:spcAft>
                <a:spcPts val="1200"/>
              </a:spcAft>
            </a:pPr>
            <a:r>
              <a:rPr lang="en-US" sz="2000" dirty="0">
                <a:solidFill>
                  <a:prstClr val="black"/>
                </a:solidFill>
              </a:rPr>
              <a:t>  // 'res' is the response object</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420465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Response Method</a:t>
            </a:r>
          </a:p>
        </p:txBody>
      </p:sp>
      <p:graphicFrame>
        <p:nvGraphicFramePr>
          <p:cNvPr id="4" name="Table 3"/>
          <p:cNvGraphicFramePr>
            <a:graphicFrameLocks noGrp="1"/>
          </p:cNvGraphicFramePr>
          <p:nvPr>
            <p:extLst>
              <p:ext uri="{D42A27DB-BD31-4B8C-83A1-F6EECF244321}">
                <p14:modId xmlns:p14="http://schemas.microsoft.com/office/powerpoint/2010/main" val="2723574576"/>
              </p:ext>
            </p:extLst>
          </p:nvPr>
        </p:nvGraphicFramePr>
        <p:xfrm>
          <a:off x="1487588" y="1746335"/>
          <a:ext cx="9216824" cy="3963151"/>
        </p:xfrm>
        <a:graphic>
          <a:graphicData uri="http://schemas.openxmlformats.org/drawingml/2006/table">
            <a:tbl>
              <a:tblPr firstRow="1">
                <a:tableStyleId>{21E4AEA4-8DFA-4A89-87EB-49C32662AFE0}</a:tableStyleId>
              </a:tblPr>
              <a:tblGrid>
                <a:gridCol w="4557977">
                  <a:extLst>
                    <a:ext uri="{9D8B030D-6E8A-4147-A177-3AD203B41FA5}">
                      <a16:colId xmlns="" xmlns:a16="http://schemas.microsoft.com/office/drawing/2014/main" val="48614039"/>
                    </a:ext>
                  </a:extLst>
                </a:gridCol>
                <a:gridCol w="4658847">
                  <a:extLst>
                    <a:ext uri="{9D8B030D-6E8A-4147-A177-3AD203B41FA5}">
                      <a16:colId xmlns="" xmlns:a16="http://schemas.microsoft.com/office/drawing/2014/main" val="20001"/>
                    </a:ext>
                  </a:extLst>
                </a:gridCol>
              </a:tblGrid>
              <a:tr h="474475">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52129">
                <a:tc>
                  <a:txBody>
                    <a:bodyPr/>
                    <a:lstStyle/>
                    <a:p>
                      <a:r>
                        <a:rPr lang="en-US" b="1" dirty="0" err="1"/>
                        <a:t>response.redirect</a:t>
                      </a:r>
                      <a:r>
                        <a:rPr lang="en-US" b="1" dirty="0"/>
                        <a:t>(status,</a:t>
                      </a:r>
                      <a:r>
                        <a:rPr lang="en-US" b="1" baseline="0" dirty="0"/>
                        <a:t> </a:t>
                      </a:r>
                      <a:r>
                        <a:rPr lang="en-US" b="1" baseline="0" dirty="0" err="1"/>
                        <a:t>url</a:t>
                      </a:r>
                      <a:r>
                        <a:rPr lang="en-US" b="1" baseline="0" dirty="0"/>
                        <a:t>)</a:t>
                      </a:r>
                      <a:endParaRPr lang="en-US" b="1" dirty="0"/>
                    </a:p>
                  </a:txBody>
                  <a:tcPr>
                    <a:solidFill>
                      <a:schemeClr val="bg1">
                        <a:lumMod val="85000"/>
                      </a:schemeClr>
                    </a:solidFill>
                  </a:tcPr>
                </a:tc>
                <a:tc>
                  <a:txBody>
                    <a:bodyPr/>
                    <a:lstStyle/>
                    <a:p>
                      <a:pPr algn="l"/>
                      <a:r>
                        <a:rPr lang="en-US" dirty="0"/>
                        <a:t>redirect request</a:t>
                      </a:r>
                    </a:p>
                  </a:txBody>
                  <a:tcPr>
                    <a:solidFill>
                      <a:schemeClr val="bg1">
                        <a:lumMod val="85000"/>
                      </a:schemeClr>
                    </a:solidFill>
                  </a:tcPr>
                </a:tc>
                <a:extLst>
                  <a:ext uri="{0D108BD9-81ED-4DB2-BD59-A6C34878D82A}">
                    <a16:rowId xmlns="" xmlns:a16="http://schemas.microsoft.com/office/drawing/2014/main" val="2034482246"/>
                  </a:ext>
                </a:extLst>
              </a:tr>
              <a:tr h="552129">
                <a:tc>
                  <a:txBody>
                    <a:bodyPr/>
                    <a:lstStyle/>
                    <a:p>
                      <a:r>
                        <a:rPr lang="en-US" b="1" dirty="0" err="1"/>
                        <a:t>response.send</a:t>
                      </a:r>
                      <a:r>
                        <a:rPr lang="en-US" b="1" dirty="0"/>
                        <a:t>(status,</a:t>
                      </a:r>
                      <a:r>
                        <a:rPr lang="en-US" b="1" baseline="0" dirty="0"/>
                        <a:t> data)</a:t>
                      </a:r>
                      <a:endParaRPr lang="en-US" b="1" dirty="0"/>
                    </a:p>
                  </a:txBody>
                  <a:tcPr>
                    <a:solidFill>
                      <a:schemeClr val="bg1">
                        <a:lumMod val="85000"/>
                      </a:schemeClr>
                    </a:solidFill>
                  </a:tcPr>
                </a:tc>
                <a:tc>
                  <a:txBody>
                    <a:bodyPr/>
                    <a:lstStyle/>
                    <a:p>
                      <a:pPr algn="l"/>
                      <a:r>
                        <a:rPr lang="en-US" dirty="0"/>
                        <a:t>send response</a:t>
                      </a:r>
                    </a:p>
                  </a:txBody>
                  <a:tcPr>
                    <a:solidFill>
                      <a:schemeClr val="bg1">
                        <a:lumMod val="85000"/>
                      </a:schemeClr>
                    </a:solidFill>
                  </a:tcPr>
                </a:tc>
                <a:extLst>
                  <a:ext uri="{0D108BD9-81ED-4DB2-BD59-A6C34878D82A}">
                    <a16:rowId xmlns="" xmlns:a16="http://schemas.microsoft.com/office/drawing/2014/main" val="682465758"/>
                  </a:ext>
                </a:extLst>
              </a:tr>
              <a:tr h="552129">
                <a:tc>
                  <a:txBody>
                    <a:bodyPr/>
                    <a:lstStyle/>
                    <a:p>
                      <a:r>
                        <a:rPr lang="en-US" b="1" dirty="0" err="1"/>
                        <a:t>response.json</a:t>
                      </a:r>
                      <a:r>
                        <a:rPr lang="en-US" b="1" dirty="0"/>
                        <a:t>(status,</a:t>
                      </a:r>
                      <a:r>
                        <a:rPr lang="en-US" b="1" baseline="0" dirty="0"/>
                        <a:t> data)</a:t>
                      </a:r>
                      <a:endParaRPr lang="en-US" b="1" dirty="0"/>
                    </a:p>
                  </a:txBody>
                  <a:tcPr>
                    <a:solidFill>
                      <a:schemeClr val="bg1">
                        <a:lumMod val="85000"/>
                      </a:schemeClr>
                    </a:solidFill>
                  </a:tcPr>
                </a:tc>
                <a:tc>
                  <a:txBody>
                    <a:bodyPr/>
                    <a:lstStyle/>
                    <a:p>
                      <a:pPr algn="l"/>
                      <a:r>
                        <a:rPr lang="en-US" dirty="0"/>
                        <a:t>send JSON and force proper headers</a:t>
                      </a:r>
                    </a:p>
                  </a:txBody>
                  <a:tcPr>
                    <a:solidFill>
                      <a:schemeClr val="bg1">
                        <a:lumMod val="85000"/>
                      </a:schemeClr>
                    </a:solidFill>
                  </a:tcPr>
                </a:tc>
                <a:extLst>
                  <a:ext uri="{0D108BD9-81ED-4DB2-BD59-A6C34878D82A}">
                    <a16:rowId xmlns="" xmlns:a16="http://schemas.microsoft.com/office/drawing/2014/main" val="4230228483"/>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response.sendFile</a:t>
                      </a:r>
                      <a:r>
                        <a:rPr lang="en-US" b="1" dirty="0"/>
                        <a:t>(path,</a:t>
                      </a:r>
                      <a:r>
                        <a:rPr lang="en-US" b="1" baseline="0" dirty="0"/>
                        <a:t> options, callback)</a:t>
                      </a:r>
                      <a:endParaRPr lang="en-US" b="1" dirty="0"/>
                    </a:p>
                  </a:txBody>
                  <a:tcPr>
                    <a:solidFill>
                      <a:schemeClr val="bg1">
                        <a:lumMod val="85000"/>
                      </a:schemeClr>
                    </a:solidFill>
                  </a:tcPr>
                </a:tc>
                <a:tc>
                  <a:txBody>
                    <a:bodyPr/>
                    <a:lstStyle/>
                    <a:p>
                      <a:pPr algn="l"/>
                      <a:r>
                        <a:rPr lang="en-US" dirty="0"/>
                        <a:t>send a file</a:t>
                      </a:r>
                    </a:p>
                  </a:txBody>
                  <a:tcPr>
                    <a:solidFill>
                      <a:schemeClr val="bg1">
                        <a:lumMod val="85000"/>
                      </a:schemeClr>
                    </a:solidFill>
                  </a:tcPr>
                </a:tc>
                <a:extLst>
                  <a:ext uri="{0D108BD9-81ED-4DB2-BD59-A6C34878D82A}">
                    <a16:rowId xmlns="" xmlns:a16="http://schemas.microsoft.com/office/drawing/2014/main" val="3329658239"/>
                  </a:ext>
                </a:extLst>
              </a:tr>
              <a:tr h="552129">
                <a:tc>
                  <a:txBody>
                    <a:bodyPr/>
                    <a:lstStyle/>
                    <a:p>
                      <a:r>
                        <a:rPr lang="en-US" b="1" dirty="0" err="1"/>
                        <a:t>response.render</a:t>
                      </a:r>
                      <a:r>
                        <a:rPr lang="en-US" b="1" dirty="0"/>
                        <a:t>(</a:t>
                      </a:r>
                      <a:r>
                        <a:rPr lang="en-US" b="1" dirty="0" err="1"/>
                        <a:t>templateName</a:t>
                      </a:r>
                      <a:r>
                        <a:rPr lang="en-US" b="1" dirty="0"/>
                        <a:t>, locals, callback)</a:t>
                      </a:r>
                    </a:p>
                  </a:txBody>
                  <a:tcPr>
                    <a:solidFill>
                      <a:schemeClr val="bg1">
                        <a:lumMod val="85000"/>
                      </a:schemeClr>
                    </a:solidFill>
                  </a:tcPr>
                </a:tc>
                <a:tc>
                  <a:txBody>
                    <a:bodyPr/>
                    <a:lstStyle/>
                    <a:p>
                      <a:pPr algn="l"/>
                      <a:r>
                        <a:rPr lang="en-US" dirty="0"/>
                        <a:t>render a template</a:t>
                      </a:r>
                    </a:p>
                  </a:txBody>
                  <a:tcPr>
                    <a:solidFill>
                      <a:schemeClr val="bg1">
                        <a:lumMod val="85000"/>
                      </a:schemeClr>
                    </a:solidFill>
                  </a:tcPr>
                </a:tc>
                <a:extLst>
                  <a:ext uri="{0D108BD9-81ED-4DB2-BD59-A6C34878D82A}">
                    <a16:rowId xmlns="" xmlns:a16="http://schemas.microsoft.com/office/drawing/2014/main" val="10005"/>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response.locals</a:t>
                      </a:r>
                      <a:endParaRPr lang="en-US" b="1" dirty="0"/>
                    </a:p>
                  </a:txBody>
                  <a:tcPr>
                    <a:solidFill>
                      <a:schemeClr val="bg1">
                        <a:lumMod val="85000"/>
                      </a:schemeClr>
                    </a:solidFill>
                  </a:tcPr>
                </a:tc>
                <a:tc>
                  <a:txBody>
                    <a:bodyPr/>
                    <a:lstStyle/>
                    <a:p>
                      <a:pPr algn="l"/>
                      <a:r>
                        <a:rPr lang="en-US" dirty="0"/>
                        <a:t>pass data to a template</a:t>
                      </a:r>
                    </a:p>
                  </a:txBody>
                  <a:tcPr>
                    <a:solidFill>
                      <a:schemeClr val="bg1">
                        <a:lumMod val="85000"/>
                      </a:scheme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0162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844"/>
          </a:xfrm>
        </p:spPr>
        <p:txBody>
          <a:bodyPr/>
          <a:lstStyle/>
          <a:p>
            <a:r>
              <a:rPr lang="en-US" dirty="0"/>
              <a:t>HTTP Status Codes</a:t>
            </a:r>
          </a:p>
        </p:txBody>
      </p:sp>
      <p:grpSp>
        <p:nvGrpSpPr>
          <p:cNvPr id="4" name="Group 3"/>
          <p:cNvGrpSpPr/>
          <p:nvPr/>
        </p:nvGrpSpPr>
        <p:grpSpPr>
          <a:xfrm>
            <a:off x="0" y="1066801"/>
            <a:ext cx="12192000" cy="1148862"/>
            <a:chOff x="0" y="1583382"/>
            <a:chExt cx="12192000" cy="1148862"/>
          </a:xfrm>
        </p:grpSpPr>
        <p:sp>
          <p:nvSpPr>
            <p:cNvPr id="5" name="Rectangle 4"/>
            <p:cNvSpPr/>
            <p:nvPr/>
          </p:nvSpPr>
          <p:spPr bwMode="auto">
            <a:xfrm>
              <a:off x="0" y="1583382"/>
              <a:ext cx="12192000" cy="114886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627091" y="1679712"/>
              <a:ext cx="10267510" cy="954107"/>
            </a:xfrm>
            <a:prstGeom prst="rect">
              <a:avLst/>
            </a:prstGeom>
            <a:noFill/>
          </p:spPr>
          <p:txBody>
            <a:bodyPr wrap="square" rtlCol="0">
              <a:spAutoFit/>
            </a:bodyPr>
            <a:lstStyle/>
            <a:p>
              <a:r>
                <a:rPr lang="en-US" sz="2800" dirty="0">
                  <a:solidFill>
                    <a:srgbClr val="FFFFFF"/>
                  </a:solidFill>
                </a:rPr>
                <a:t>To specify a status code, use the response object's status function</a:t>
              </a:r>
              <a:endParaRPr lang="en-US" sz="2800" dirty="0">
                <a:solidFill>
                  <a:srgbClr val="FFFFFF"/>
                </a:solidFill>
                <a:latin typeface="Segoe UI"/>
              </a:endParaRPr>
            </a:p>
          </p:txBody>
        </p:sp>
      </p:grpSp>
      <p:sp>
        <p:nvSpPr>
          <p:cNvPr id="9" name="Content Placeholder 5"/>
          <p:cNvSpPr>
            <a:spLocks noGrp="1"/>
          </p:cNvSpPr>
          <p:nvPr/>
        </p:nvSpPr>
        <p:spPr>
          <a:xfrm>
            <a:off x="798245" y="2227386"/>
            <a:ext cx="10305241" cy="436098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1800" dirty="0" err="1">
                <a:solidFill>
                  <a:srgbClr val="000000"/>
                </a:solidFill>
              </a:rPr>
              <a:t>app.get</a:t>
            </a:r>
            <a:r>
              <a:rPr lang="en-US" sz="1800" dirty="0">
                <a:solidFill>
                  <a:srgbClr val="000000"/>
                </a:solidFill>
              </a:rPr>
              <a:t>('/user/:id', function (</a:t>
            </a:r>
            <a:r>
              <a:rPr lang="en-US" sz="1800" dirty="0" err="1">
                <a:solidFill>
                  <a:srgbClr val="000000"/>
                </a:solidFill>
              </a:rPr>
              <a:t>req</a:t>
            </a:r>
            <a:r>
              <a:rPr lang="en-US" sz="1800" dirty="0">
                <a:solidFill>
                  <a:srgbClr val="000000"/>
                </a:solidFill>
              </a:rPr>
              <a:t>, res) {</a:t>
            </a:r>
          </a:p>
          <a:p>
            <a:pPr>
              <a:lnSpc>
                <a:spcPct val="100000"/>
              </a:lnSpc>
              <a:spcBef>
                <a:spcPts val="0"/>
              </a:spcBef>
              <a:spcAft>
                <a:spcPts val="600"/>
              </a:spcAft>
            </a:pPr>
            <a:r>
              <a:rPr lang="en-US" sz="1800" dirty="0">
                <a:solidFill>
                  <a:prstClr val="black"/>
                </a:solidFill>
              </a:rPr>
              <a:t>  // logic to check for user</a:t>
            </a:r>
          </a:p>
          <a:p>
            <a:pPr>
              <a:lnSpc>
                <a:spcPct val="100000"/>
              </a:lnSpc>
              <a:spcBef>
                <a:spcPts val="0"/>
              </a:spcBef>
              <a:spcAft>
                <a:spcPts val="600"/>
              </a:spcAft>
            </a:pPr>
            <a:r>
              <a:rPr lang="en-US" sz="1800" dirty="0">
                <a:solidFill>
                  <a:prstClr val="black"/>
                </a:solidFill>
              </a:rPr>
              <a:t>  if (!exists)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(404);</a:t>
            </a:r>
          </a:p>
          <a:p>
            <a:pPr>
              <a:lnSpc>
                <a:spcPct val="100000"/>
              </a:lnSpc>
              <a:spcBef>
                <a:spcPts val="0"/>
              </a:spcBef>
              <a:spcAft>
                <a:spcPts val="600"/>
              </a:spcAft>
            </a:pPr>
            <a:r>
              <a:rPr lang="en-US" sz="1800" dirty="0">
                <a:solidFill>
                  <a:prstClr val="black"/>
                </a:solidFill>
              </a:rPr>
              <a:t>  } else if (authorized)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(200);</a:t>
            </a:r>
          </a:p>
          <a:p>
            <a:pPr>
              <a:lnSpc>
                <a:spcPct val="100000"/>
              </a:lnSpc>
              <a:spcBef>
                <a:spcPts val="0"/>
              </a:spcBef>
              <a:spcAft>
                <a:spcPts val="600"/>
              </a:spcAft>
            </a:pPr>
            <a:r>
              <a:rPr lang="en-US" sz="1800" dirty="0">
                <a:solidFill>
                  <a:prstClr val="black"/>
                </a:solidFill>
              </a:rPr>
              <a:t>  } else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(401);</a:t>
            </a:r>
          </a:p>
          <a:p>
            <a:pPr>
              <a:lnSpc>
                <a:spcPct val="100000"/>
              </a:lnSpc>
              <a:spcBef>
                <a:spcPts val="0"/>
              </a:spcBef>
              <a:spcAft>
                <a:spcPts val="600"/>
              </a:spcAft>
            </a:pPr>
            <a:r>
              <a:rPr lang="en-US" sz="1800" dirty="0">
                <a:solidFill>
                  <a:prstClr val="black"/>
                </a:solidFill>
              </a:rPr>
              <a:t>  }</a:t>
            </a:r>
          </a:p>
          <a:p>
            <a:pPr>
              <a:lnSpc>
                <a:spcPct val="100000"/>
              </a:lnSpc>
              <a:spcBef>
                <a:spcPts val="0"/>
              </a:spcBef>
              <a:spcAft>
                <a:spcPts val="600"/>
              </a:spcAft>
            </a:pPr>
            <a:r>
              <a:rPr lang="en-US" sz="1800" dirty="0">
                <a:solidFill>
                  <a:prstClr val="black"/>
                </a:solidFill>
              </a:rPr>
              <a:t>  // ...</a:t>
            </a:r>
          </a:p>
          <a:p>
            <a:pPr>
              <a:lnSpc>
                <a:spcPct val="100000"/>
              </a:lnSpc>
              <a:spcBef>
                <a:spcPts val="0"/>
              </a:spcBef>
              <a:spcAft>
                <a:spcPts val="600"/>
              </a:spcAft>
            </a:pPr>
            <a:r>
              <a:rPr lang="en-US" sz="1800" dirty="0">
                <a:solidFill>
                  <a:prstClr val="black"/>
                </a:solidFill>
              </a:rPr>
              <a:t>});</a:t>
            </a:r>
          </a:p>
        </p:txBody>
      </p:sp>
    </p:spTree>
    <p:extLst>
      <p:ext uri="{BB962C8B-B14F-4D97-AF65-F5344CB8AC3E}">
        <p14:creationId xmlns:p14="http://schemas.microsoft.com/office/powerpoint/2010/main" val="388071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graphicFrame>
        <p:nvGraphicFramePr>
          <p:cNvPr id="3" name="Table 2"/>
          <p:cNvGraphicFramePr>
            <a:graphicFrameLocks noGrp="1"/>
          </p:cNvGraphicFramePr>
          <p:nvPr>
            <p:extLst>
              <p:ext uri="{D42A27DB-BD31-4B8C-83A1-F6EECF244321}">
                <p14:modId xmlns:p14="http://schemas.microsoft.com/office/powerpoint/2010/main" val="298595383"/>
              </p:ext>
            </p:extLst>
          </p:nvPr>
        </p:nvGraphicFramePr>
        <p:xfrm>
          <a:off x="1500817" y="2275527"/>
          <a:ext cx="9216824" cy="3383633"/>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557031">
                <a:tc>
                  <a:txBody>
                    <a:bodyPr/>
                    <a:lstStyle/>
                    <a:p>
                      <a:pPr algn="ctr"/>
                      <a:r>
                        <a:rPr lang="en-US" b="1" dirty="0">
                          <a:solidFill>
                            <a:schemeClr val="bg1"/>
                          </a:solidFill>
                        </a:rPr>
                        <a:t>Code</a:t>
                      </a:r>
                    </a:p>
                  </a:txBody>
                  <a:tcPr>
                    <a:solidFill>
                      <a:srgbClr val="0070C0"/>
                    </a:solidFill>
                  </a:tcPr>
                </a:tc>
                <a:tc>
                  <a:txBody>
                    <a:bodyPr/>
                    <a:lstStyle/>
                    <a:p>
                      <a:pPr algn="ctr"/>
                      <a:r>
                        <a:rPr lang="en-US" b="0" dirty="0">
                          <a:solidFill>
                            <a:schemeClr val="bg1"/>
                          </a:solidFill>
                        </a:rPr>
                        <a:t>Meaning</a:t>
                      </a:r>
                    </a:p>
                  </a:txBody>
                  <a:tcPr>
                    <a:solidFill>
                      <a:srgbClr val="0070C0"/>
                    </a:solidFill>
                  </a:tcPr>
                </a:tc>
                <a:extLst>
                  <a:ext uri="{0D108BD9-81ED-4DB2-BD59-A6C34878D82A}">
                    <a16:rowId xmlns="" xmlns:a16="http://schemas.microsoft.com/office/drawing/2014/main" val="679667022"/>
                  </a:ext>
                </a:extLst>
              </a:tr>
              <a:tr h="637401">
                <a:tc>
                  <a:txBody>
                    <a:bodyPr/>
                    <a:lstStyle/>
                    <a:p>
                      <a:r>
                        <a:rPr lang="en-US" b="1" dirty="0"/>
                        <a:t>2XX</a:t>
                      </a:r>
                    </a:p>
                  </a:txBody>
                  <a:tcPr>
                    <a:solidFill>
                      <a:schemeClr val="bg1">
                        <a:lumMod val="85000"/>
                      </a:schemeClr>
                    </a:solidFill>
                  </a:tcPr>
                </a:tc>
                <a:tc>
                  <a:txBody>
                    <a:bodyPr/>
                    <a:lstStyle/>
                    <a:p>
                      <a:pPr algn="l"/>
                      <a:r>
                        <a:rPr lang="en-US" dirty="0"/>
                        <a:t>successfully</a:t>
                      </a:r>
                      <a:r>
                        <a:rPr lang="en-US" baseline="0" dirty="0"/>
                        <a:t> processed requests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37401">
                <a:tc>
                  <a:txBody>
                    <a:bodyPr/>
                    <a:lstStyle/>
                    <a:p>
                      <a:r>
                        <a:rPr lang="en-US" b="1" dirty="0"/>
                        <a:t>3XX</a:t>
                      </a:r>
                    </a:p>
                  </a:txBody>
                  <a:tcPr>
                    <a:solidFill>
                      <a:schemeClr val="bg1">
                        <a:lumMod val="85000"/>
                      </a:schemeClr>
                    </a:solidFill>
                  </a:tcPr>
                </a:tc>
                <a:tc>
                  <a:txBody>
                    <a:bodyPr/>
                    <a:lstStyle/>
                    <a:p>
                      <a:pPr algn="l"/>
                      <a:r>
                        <a:rPr lang="en-US" dirty="0"/>
                        <a:t>redirections or</a:t>
                      </a:r>
                      <a:r>
                        <a:rPr lang="en-US" baseline="0" dirty="0"/>
                        <a:t> cache information</a:t>
                      </a:r>
                    </a:p>
                    <a:p>
                      <a:pPr algn="l"/>
                      <a:r>
                        <a:rPr lang="en-US" baseline="0" dirty="0"/>
                        <a:t>(requires client to take additional action following the completion of the request)</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37401">
                <a:tc>
                  <a:txBody>
                    <a:bodyPr/>
                    <a:lstStyle/>
                    <a:p>
                      <a:r>
                        <a:rPr lang="en-US" b="1" dirty="0"/>
                        <a:t>4XX</a:t>
                      </a:r>
                    </a:p>
                  </a:txBody>
                  <a:tcPr>
                    <a:solidFill>
                      <a:schemeClr val="bg1">
                        <a:lumMod val="85000"/>
                      </a:schemeClr>
                    </a:solidFill>
                  </a:tcPr>
                </a:tc>
                <a:tc>
                  <a:txBody>
                    <a:bodyPr/>
                    <a:lstStyle/>
                    <a:p>
                      <a:pPr algn="l"/>
                      <a:r>
                        <a:rPr lang="en-US" dirty="0"/>
                        <a:t>client-side error</a:t>
                      </a:r>
                    </a:p>
                  </a:txBody>
                  <a:tcPr>
                    <a:solidFill>
                      <a:schemeClr val="bg1">
                        <a:lumMod val="85000"/>
                      </a:schemeClr>
                    </a:solidFill>
                  </a:tcPr>
                </a:tc>
                <a:extLst>
                  <a:ext uri="{0D108BD9-81ED-4DB2-BD59-A6C34878D82A}">
                    <a16:rowId xmlns="" xmlns:a16="http://schemas.microsoft.com/office/drawing/2014/main" val="4230228483"/>
                  </a:ext>
                </a:extLst>
              </a:tr>
              <a:tr h="637401">
                <a:tc>
                  <a:txBody>
                    <a:bodyPr/>
                    <a:lstStyle/>
                    <a:p>
                      <a:r>
                        <a:rPr lang="en-US" b="1" dirty="0"/>
                        <a:t>5XX</a:t>
                      </a:r>
                    </a:p>
                  </a:txBody>
                  <a:tcPr>
                    <a:solidFill>
                      <a:schemeClr val="bg1">
                        <a:lumMod val="85000"/>
                      </a:schemeClr>
                    </a:solidFill>
                  </a:tcPr>
                </a:tc>
                <a:tc>
                  <a:txBody>
                    <a:bodyPr/>
                    <a:lstStyle/>
                    <a:p>
                      <a:pPr algn="l"/>
                      <a:r>
                        <a:rPr lang="en-US" dirty="0"/>
                        <a:t>server-side</a:t>
                      </a:r>
                      <a:r>
                        <a:rPr lang="en-US" baseline="0" dirty="0"/>
                        <a:t> error</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1347449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579965" y="2739195"/>
            <a:ext cx="10305241" cy="39546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res.send</a:t>
            </a:r>
            <a:r>
              <a:rPr lang="en-US" sz="2000" dirty="0"/>
              <a:t>('Hello World!');</a:t>
            </a:r>
          </a:p>
          <a:p>
            <a:pPr>
              <a:lnSpc>
                <a:spcPct val="100000"/>
              </a:lnSpc>
              <a:spcBef>
                <a:spcPts val="0"/>
              </a:spcBef>
              <a:spcAft>
                <a:spcPts val="1200"/>
              </a:spcAft>
            </a:pPr>
            <a:r>
              <a:rPr lang="en-US" sz="2000" dirty="0"/>
              <a:t>});</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res.send</a:t>
            </a:r>
            <a:r>
              <a:rPr lang="en-US" sz="2000" dirty="0"/>
              <a:t>('Hello World!');       // Content-type: text/plain</a:t>
            </a:r>
          </a:p>
          <a:p>
            <a:pPr>
              <a:lnSpc>
                <a:spcPct val="100000"/>
              </a:lnSpc>
              <a:spcBef>
                <a:spcPts val="0"/>
              </a:spcBef>
              <a:spcAft>
                <a:spcPts val="1200"/>
              </a:spcAft>
            </a:pPr>
            <a:r>
              <a:rPr lang="en-US" sz="2000" dirty="0" err="1"/>
              <a:t>res.send</a:t>
            </a:r>
            <a:r>
              <a:rPr lang="en-US" sz="2000" dirty="0"/>
              <a:t>([ 5, 7, 9 ]);          // Content-type: application/</a:t>
            </a:r>
            <a:r>
              <a:rPr lang="en-US" sz="2000" dirty="0" err="1"/>
              <a:t>json</a:t>
            </a:r>
            <a:endParaRPr lang="en-US" sz="2000" dirty="0"/>
          </a:p>
          <a:p>
            <a:pPr>
              <a:lnSpc>
                <a:spcPct val="100000"/>
              </a:lnSpc>
              <a:spcBef>
                <a:spcPts val="0"/>
              </a:spcBef>
              <a:spcAft>
                <a:spcPts val="1200"/>
              </a:spcAft>
            </a:pPr>
            <a:r>
              <a:rPr lang="en-US" sz="2000" dirty="0" err="1"/>
              <a:t>res.send</a:t>
            </a:r>
            <a:r>
              <a:rPr lang="en-US" sz="2000" dirty="0"/>
              <a:t>({ name: 'John Doe' }); // Content-type: application/</a:t>
            </a:r>
            <a:r>
              <a:rPr lang="en-US" sz="2000" dirty="0" err="1"/>
              <a:t>json</a:t>
            </a:r>
            <a:endParaRPr lang="en-US" sz="2000" dirty="0"/>
          </a:p>
        </p:txBody>
      </p:sp>
      <p:grpSp>
        <p:nvGrpSpPr>
          <p:cNvPr id="7" name="Group 6"/>
          <p:cNvGrpSpPr/>
          <p:nvPr/>
        </p:nvGrpSpPr>
        <p:grpSpPr>
          <a:xfrm>
            <a:off x="0" y="1507263"/>
            <a:ext cx="12192000" cy="1235938"/>
            <a:chOff x="0" y="1415605"/>
            <a:chExt cx="12192000" cy="1235938"/>
          </a:xfrm>
        </p:grpSpPr>
        <p:sp>
          <p:nvSpPr>
            <p:cNvPr id="8" name="Rectangle 7"/>
            <p:cNvSpPr/>
            <p:nvPr/>
          </p:nvSpPr>
          <p:spPr bwMode="auto">
            <a:xfrm>
              <a:off x="0" y="1415605"/>
              <a:ext cx="12192000" cy="12359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17844"/>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Use the response object's send function to send the client a response</a:t>
              </a:r>
            </a:p>
          </p:txBody>
        </p:sp>
      </p:grpSp>
    </p:spTree>
    <p:extLst>
      <p:ext uri="{BB962C8B-B14F-4D97-AF65-F5344CB8AC3E}">
        <p14:creationId xmlns:p14="http://schemas.microsoft.com/office/powerpoint/2010/main" val="36624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REST</a:t>
              </a:r>
            </a:p>
            <a:p>
              <a:pPr marL="1316038" indent="-457200">
                <a:buFont typeface="Wingdings" charset="2"/>
                <a:buChar char="§"/>
              </a:pPr>
              <a:r>
                <a:rPr lang="en-US" sz="2800" dirty="0">
                  <a:solidFill>
                    <a:srgbClr val="FFFFFF"/>
                  </a:solidFill>
                </a:rPr>
                <a:t>Use REST verbs for CRUD operations</a:t>
              </a:r>
            </a:p>
            <a:p>
              <a:pPr marL="1316038" indent="-457200">
                <a:buFont typeface="Wingdings" charset="2"/>
                <a:buChar char="§"/>
              </a:pPr>
              <a:r>
                <a:rPr lang="en-US" sz="2800" dirty="0">
                  <a:solidFill>
                    <a:srgbClr val="FFFFFF"/>
                  </a:solidFill>
                </a:rPr>
                <a:t>Parse JSON, Buffer, and HTML</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956608" y="3214843"/>
            <a:ext cx="10305241" cy="287086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res.set</a:t>
            </a:r>
            <a:r>
              <a:rPr lang="en-US" sz="2000" dirty="0"/>
              <a:t>('Content-Type', 'text/plain');</a:t>
            </a:r>
          </a:p>
          <a:p>
            <a:pPr>
              <a:lnSpc>
                <a:spcPct val="100000"/>
              </a:lnSpc>
              <a:spcBef>
                <a:spcPts val="0"/>
              </a:spcBef>
              <a:spcAft>
                <a:spcPts val="1200"/>
              </a:spcAft>
            </a:pPr>
            <a:r>
              <a:rPr lang="en-US" sz="2000" dirty="0" err="1"/>
              <a:t>res.send</a:t>
            </a:r>
            <a:r>
              <a:rPr lang="en-US" sz="2000" dirty="0"/>
              <a:t>('Just regular text, no html expected!');</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res.status</a:t>
            </a:r>
            <a:r>
              <a:rPr lang="en-US" sz="2000" dirty="0"/>
              <a:t>(404).end(); //empty response</a:t>
            </a:r>
          </a:p>
        </p:txBody>
      </p:sp>
      <p:grpSp>
        <p:nvGrpSpPr>
          <p:cNvPr id="7" name="Group 6"/>
          <p:cNvGrpSpPr/>
          <p:nvPr/>
        </p:nvGrpSpPr>
        <p:grpSpPr>
          <a:xfrm>
            <a:off x="0" y="1569474"/>
            <a:ext cx="12192000" cy="1373992"/>
            <a:chOff x="0" y="1477816"/>
            <a:chExt cx="12192000" cy="1373992"/>
          </a:xfrm>
        </p:grpSpPr>
        <p:sp>
          <p:nvSpPr>
            <p:cNvPr id="8" name="Rectangle 7"/>
            <p:cNvSpPr/>
            <p:nvPr/>
          </p:nvSpPr>
          <p:spPr bwMode="auto">
            <a:xfrm>
              <a:off x="0" y="1477816"/>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87759"/>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content-type can also be hard coded</a:t>
              </a:r>
            </a:p>
            <a:p>
              <a:pPr marL="457200" indent="-457200">
                <a:buFont typeface="Wingdings" charset="2"/>
                <a:buChar char="§"/>
              </a:pPr>
              <a:r>
                <a:rPr lang="en-US" sz="2800" dirty="0">
                  <a:solidFill>
                    <a:srgbClr val="FFFFFF"/>
                  </a:solidFill>
                </a:rPr>
                <a:t>A response can also be empty</a:t>
              </a:r>
            </a:p>
          </p:txBody>
        </p:sp>
      </p:grpSp>
    </p:spTree>
    <p:extLst>
      <p:ext uri="{BB962C8B-B14F-4D97-AF65-F5344CB8AC3E}">
        <p14:creationId xmlns:p14="http://schemas.microsoft.com/office/powerpoint/2010/main" val="271739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API with Express Examples</a:t>
            </a:r>
          </a:p>
        </p:txBody>
      </p:sp>
      <p:grpSp>
        <p:nvGrpSpPr>
          <p:cNvPr id="3" name="Group 2"/>
          <p:cNvGrpSpPr/>
          <p:nvPr/>
        </p:nvGrpSpPr>
        <p:grpSpPr>
          <a:xfrm>
            <a:off x="0" y="1732172"/>
            <a:ext cx="12192000" cy="2276461"/>
            <a:chOff x="0" y="1555211"/>
            <a:chExt cx="12192000" cy="1413056"/>
          </a:xfrm>
        </p:grpSpPr>
        <p:sp>
          <p:nvSpPr>
            <p:cNvPr id="4" name="Rectangle 3"/>
            <p:cNvSpPr/>
            <p:nvPr/>
          </p:nvSpPr>
          <p:spPr bwMode="auto">
            <a:xfrm>
              <a:off x="0" y="1555211"/>
              <a:ext cx="12192000" cy="141305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74781" y="1715608"/>
              <a:ext cx="10267510" cy="1092261"/>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GET</a:t>
              </a:r>
            </a:p>
            <a:p>
              <a:pPr marL="457200" indent="-457200">
                <a:buFont typeface="Wingdings" charset="2"/>
                <a:buChar char="§"/>
              </a:pPr>
              <a:r>
                <a:rPr lang="en-US" sz="2800" dirty="0">
                  <a:solidFill>
                    <a:srgbClr val="FFFFFF"/>
                  </a:solidFill>
                </a:rPr>
                <a:t>POST</a:t>
              </a:r>
            </a:p>
            <a:p>
              <a:pPr marL="457200" indent="-457200">
                <a:buFont typeface="Wingdings" charset="2"/>
                <a:buChar char="§"/>
              </a:pPr>
              <a:r>
                <a:rPr lang="en-US" sz="2800" dirty="0">
                  <a:solidFill>
                    <a:srgbClr val="FFFFFF"/>
                  </a:solidFill>
                </a:rPr>
                <a:t>PUT</a:t>
              </a:r>
            </a:p>
            <a:p>
              <a:pPr marL="457200" indent="-457200">
                <a:buFont typeface="Wingdings" charset="2"/>
                <a:buChar char="§"/>
              </a:pPr>
              <a:r>
                <a:rPr lang="en-US" sz="2800" dirty="0">
                  <a:solidFill>
                    <a:srgbClr val="FFFFFF"/>
                  </a:solidFill>
                </a:rPr>
                <a:t>DELETE</a:t>
              </a:r>
            </a:p>
          </p:txBody>
        </p:sp>
      </p:grpSp>
    </p:spTree>
    <p:extLst>
      <p:ext uri="{BB962C8B-B14F-4D97-AF65-F5344CB8AC3E}">
        <p14:creationId xmlns:p14="http://schemas.microsoft.com/office/powerpoint/2010/main" val="370456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dirty="0"/>
              <a:t>GET</a:t>
            </a:r>
          </a:p>
        </p:txBody>
      </p:sp>
      <p:sp>
        <p:nvSpPr>
          <p:cNvPr id="9" name="Content Placeholder 5"/>
          <p:cNvSpPr>
            <a:spLocks noGrp="1"/>
          </p:cNvSpPr>
          <p:nvPr/>
        </p:nvSpPr>
        <p:spPr>
          <a:xfrm>
            <a:off x="943380" y="2543909"/>
            <a:ext cx="10305241" cy="414210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app.get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t>  // code to retrieve multiple users</a:t>
            </a:r>
          </a:p>
          <a:p>
            <a:pPr>
              <a:lnSpc>
                <a:spcPct val="100000"/>
              </a:lnSpc>
              <a:spcBef>
                <a:spcPts val="0"/>
              </a:spcBef>
              <a:spcAft>
                <a:spcPts val="600"/>
              </a:spcAft>
            </a:pPr>
            <a:r>
              <a:rPr lang="en-US" sz="2000" dirty="0"/>
              <a:t>  </a:t>
            </a:r>
            <a:r>
              <a:rPr lang="en-US" sz="2000" dirty="0" err="1"/>
              <a:t>res.send</a:t>
            </a:r>
            <a:r>
              <a:rPr lang="en-US" sz="2000" dirty="0"/>
              <a:t>(users);</a:t>
            </a:r>
          </a:p>
          <a:p>
            <a:pPr>
              <a:lnSpc>
                <a:spcPct val="100000"/>
              </a:lnSpc>
              <a:spcBef>
                <a:spcPts val="0"/>
              </a:spcBef>
              <a:spcAft>
                <a:spcPts val="600"/>
              </a:spcAft>
            </a:pPr>
            <a:r>
              <a:rPr lang="en-US" sz="2000" dirty="0"/>
              <a:t>});</a:t>
            </a:r>
          </a:p>
          <a:p>
            <a:pPr>
              <a:lnSpc>
                <a:spcPct val="100000"/>
              </a:lnSpc>
              <a:spcBef>
                <a:spcPts val="0"/>
              </a:spcBef>
              <a:spcAft>
                <a:spcPts val="600"/>
              </a:spcAft>
            </a:pPr>
            <a:endParaRPr lang="en-US" sz="2000" dirty="0"/>
          </a:p>
          <a:p>
            <a:pPr>
              <a:lnSpc>
                <a:spcPct val="100000"/>
              </a:lnSpc>
              <a:spcBef>
                <a:spcPts val="0"/>
              </a:spcBef>
              <a:spcAft>
                <a:spcPts val="600"/>
              </a:spcAft>
            </a:pPr>
            <a:r>
              <a:rPr lang="en-US" sz="2000" dirty="0" err="1"/>
              <a:t>app.get</a:t>
            </a:r>
            <a:r>
              <a:rPr lang="en-US" sz="2000" dirty="0"/>
              <a:t>('/users/:id', function (</a:t>
            </a:r>
            <a:r>
              <a:rPr lang="en-US" sz="2000" dirty="0" err="1"/>
              <a:t>req</a:t>
            </a:r>
            <a:r>
              <a:rPr lang="en-US" sz="2000" dirty="0"/>
              <a:t>, res) {</a:t>
            </a:r>
          </a:p>
          <a:p>
            <a:pPr>
              <a:lnSpc>
                <a:spcPct val="100000"/>
              </a:lnSpc>
              <a:spcBef>
                <a:spcPts val="0"/>
              </a:spcBef>
              <a:spcAft>
                <a:spcPts val="600"/>
              </a:spcAft>
            </a:pPr>
            <a:r>
              <a:rPr lang="en-US" sz="2000" dirty="0"/>
              <a:t>  </a:t>
            </a:r>
            <a:r>
              <a:rPr lang="en-US" sz="2000" dirty="0" err="1"/>
              <a:t>var</a:t>
            </a:r>
            <a:r>
              <a:rPr lang="en-US" sz="2000" dirty="0"/>
              <a:t> id = </a:t>
            </a:r>
            <a:r>
              <a:rPr lang="en-US" sz="2000" dirty="0" err="1"/>
              <a:t>req.params.id</a:t>
            </a:r>
            <a:r>
              <a:rPr lang="en-US" sz="2000" dirty="0"/>
              <a:t>;</a:t>
            </a:r>
          </a:p>
          <a:p>
            <a:pPr>
              <a:lnSpc>
                <a:spcPct val="100000"/>
              </a:lnSpc>
              <a:spcBef>
                <a:spcPts val="0"/>
              </a:spcBef>
              <a:spcAft>
                <a:spcPts val="600"/>
              </a:spcAft>
            </a:pPr>
            <a:r>
              <a:rPr lang="en-US" sz="2000" dirty="0"/>
              <a:t>  // code to retrieve a single user</a:t>
            </a:r>
          </a:p>
          <a:p>
            <a:pPr>
              <a:lnSpc>
                <a:spcPct val="100000"/>
              </a:lnSpc>
              <a:spcBef>
                <a:spcPts val="0"/>
              </a:spcBef>
              <a:spcAft>
                <a:spcPts val="600"/>
              </a:spcAft>
            </a:pPr>
            <a:r>
              <a:rPr lang="en-US" sz="2000" dirty="0"/>
              <a:t>  </a:t>
            </a:r>
            <a:r>
              <a:rPr lang="en-US" sz="2000" dirty="0" err="1"/>
              <a:t>res.send</a:t>
            </a:r>
            <a:r>
              <a:rPr lang="en-US" sz="2000" dirty="0"/>
              <a:t>(user);</a:t>
            </a:r>
          </a:p>
          <a:p>
            <a:pPr>
              <a:lnSpc>
                <a:spcPct val="100000"/>
              </a:lnSpc>
              <a:spcBef>
                <a:spcPts val="0"/>
              </a:spcBef>
              <a:spcAft>
                <a:spcPts val="600"/>
              </a:spcAft>
            </a:pPr>
            <a:r>
              <a:rPr lang="en-US" sz="2000" dirty="0"/>
              <a:t>});</a:t>
            </a:r>
          </a:p>
        </p:txBody>
      </p:sp>
      <p:grpSp>
        <p:nvGrpSpPr>
          <p:cNvPr id="11" name="Group 10"/>
          <p:cNvGrpSpPr/>
          <p:nvPr/>
        </p:nvGrpSpPr>
        <p:grpSpPr>
          <a:xfrm>
            <a:off x="0" y="1409717"/>
            <a:ext cx="12192000" cy="1193664"/>
            <a:chOff x="0" y="1622345"/>
            <a:chExt cx="12192000" cy="1193664"/>
          </a:xfrm>
        </p:grpSpPr>
        <p:sp>
          <p:nvSpPr>
            <p:cNvPr id="12" name="Rectangle 11"/>
            <p:cNvSpPr/>
            <p:nvPr/>
          </p:nvSpPr>
          <p:spPr bwMode="auto">
            <a:xfrm>
              <a:off x="0" y="1622345"/>
              <a:ext cx="12192000" cy="119366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742124"/>
              <a:ext cx="10267510" cy="954107"/>
            </a:xfrm>
            <a:prstGeom prst="rect">
              <a:avLst/>
            </a:prstGeom>
            <a:noFill/>
          </p:spPr>
          <p:txBody>
            <a:bodyPr wrap="square" rtlCol="0">
              <a:spAutoFit/>
            </a:bodyPr>
            <a:lstStyle/>
            <a:p>
              <a:r>
                <a:rPr lang="en-US" sz="2800" dirty="0">
                  <a:solidFill>
                    <a:srgbClr val="FFFFFF"/>
                  </a:solidFill>
                </a:rPr>
                <a:t>GET handlers can be used to retrieve a collection of resources and for individual documents with retrieval by id</a:t>
              </a:r>
            </a:p>
          </p:txBody>
        </p:sp>
      </p:grpSp>
    </p:spTree>
    <p:extLst>
      <p:ext uri="{BB962C8B-B14F-4D97-AF65-F5344CB8AC3E}">
        <p14:creationId xmlns:p14="http://schemas.microsoft.com/office/powerpoint/2010/main" val="17053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a:t>
            </a:r>
          </a:p>
        </p:txBody>
      </p:sp>
      <p:sp>
        <p:nvSpPr>
          <p:cNvPr id="9" name="Content Placeholder 5"/>
          <p:cNvSpPr>
            <a:spLocks noGrp="1"/>
          </p:cNvSpPr>
          <p:nvPr/>
        </p:nvSpPr>
        <p:spPr>
          <a:xfrm>
            <a:off x="956609" y="2625969"/>
            <a:ext cx="10305241" cy="403273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srgbClr val="000000"/>
                </a:solidFill>
              </a:rPr>
              <a:t>app.post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username = </a:t>
            </a:r>
            <a:r>
              <a:rPr lang="en-US" sz="2000" dirty="0" err="1">
                <a:solidFill>
                  <a:srgbClr val="000000"/>
                </a:solidFill>
              </a:rPr>
              <a:t>req.body.username</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email = </a:t>
            </a:r>
            <a:r>
              <a:rPr lang="en-US" sz="2000" dirty="0" err="1">
                <a:solidFill>
                  <a:srgbClr val="000000"/>
                </a:solidFill>
              </a:rPr>
              <a:t>req.body.email</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 ...</a:t>
            </a:r>
          </a:p>
          <a:p>
            <a:pPr>
              <a:lnSpc>
                <a:spcPct val="100000"/>
              </a:lnSpc>
              <a:spcBef>
                <a:spcPts val="0"/>
              </a:spcBef>
              <a:spcAft>
                <a:spcPts val="1200"/>
              </a:spcAft>
            </a:pPr>
            <a:r>
              <a:rPr lang="en-US" sz="2000" dirty="0">
                <a:solidFill>
                  <a:srgbClr val="000000"/>
                </a:solidFill>
              </a:rPr>
              <a:t>  // code to create a new user</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1200"/>
              </a:spcAft>
            </a:pPr>
            <a:r>
              <a:rPr lang="en-US" sz="2000" dirty="0">
                <a:solidFill>
                  <a:srgbClr val="000000"/>
                </a:solidFill>
              </a:rPr>
              <a:t>});</a:t>
            </a:r>
            <a:endParaRPr lang="en-US" sz="2000" dirty="0"/>
          </a:p>
        </p:txBody>
      </p:sp>
      <p:grpSp>
        <p:nvGrpSpPr>
          <p:cNvPr id="11" name="Group 10"/>
          <p:cNvGrpSpPr/>
          <p:nvPr/>
        </p:nvGrpSpPr>
        <p:grpSpPr>
          <a:xfrm>
            <a:off x="0" y="1671618"/>
            <a:ext cx="12192000" cy="908194"/>
            <a:chOff x="0" y="1738718"/>
            <a:chExt cx="12192000" cy="908194"/>
          </a:xfrm>
        </p:grpSpPr>
        <p:sp>
          <p:nvSpPr>
            <p:cNvPr id="12" name="Rectangle 11"/>
            <p:cNvSpPr/>
            <p:nvPr/>
          </p:nvSpPr>
          <p:spPr bwMode="auto">
            <a:xfrm>
              <a:off x="0" y="1738718"/>
              <a:ext cx="12192000" cy="90819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create a resource:</a:t>
              </a:r>
            </a:p>
          </p:txBody>
        </p:sp>
      </p:grpSp>
    </p:spTree>
    <p:extLst>
      <p:ext uri="{BB962C8B-B14F-4D97-AF65-F5344CB8AC3E}">
        <p14:creationId xmlns:p14="http://schemas.microsoft.com/office/powerpoint/2010/main" val="232864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a:t>
            </a:r>
          </a:p>
        </p:txBody>
      </p:sp>
      <p:sp>
        <p:nvSpPr>
          <p:cNvPr id="9" name="Content Placeholder 5"/>
          <p:cNvSpPr>
            <a:spLocks noGrp="1"/>
          </p:cNvSpPr>
          <p:nvPr/>
        </p:nvSpPr>
        <p:spPr>
          <a:xfrm>
            <a:off x="956609" y="2473569"/>
            <a:ext cx="10305241" cy="419686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app.put</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check if the user exists</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if (exists) {</a:t>
            </a:r>
          </a:p>
          <a:p>
            <a:pPr>
              <a:lnSpc>
                <a:spcPct val="100000"/>
              </a:lnSpc>
              <a:spcBef>
                <a:spcPts val="0"/>
              </a:spcBef>
              <a:spcAft>
                <a:spcPts val="600"/>
              </a:spcAft>
            </a:pPr>
            <a:r>
              <a:rPr lang="en-US" sz="2000" dirty="0">
                <a:solidFill>
                  <a:srgbClr val="000000"/>
                </a:solidFill>
              </a:rPr>
              <a:t>    // code to modify the user</a:t>
            </a:r>
          </a:p>
          <a:p>
            <a:pPr>
              <a:lnSpc>
                <a:spcPct val="100000"/>
              </a:lnSpc>
              <a:spcBef>
                <a:spcPts val="0"/>
              </a:spcBef>
              <a:spcAft>
                <a:spcPts val="600"/>
              </a:spcAft>
            </a:pPr>
            <a:r>
              <a:rPr lang="en-US" sz="2000" dirty="0">
                <a:solidFill>
                  <a:srgbClr val="000000"/>
                </a:solidFill>
              </a:rPr>
              <a:t>  } else {</a:t>
            </a:r>
          </a:p>
          <a:p>
            <a:pPr>
              <a:lnSpc>
                <a:spcPct val="100000"/>
              </a:lnSpc>
              <a:spcBef>
                <a:spcPts val="0"/>
              </a:spcBef>
              <a:spcAft>
                <a:spcPts val="600"/>
              </a:spcAft>
            </a:pPr>
            <a:r>
              <a:rPr lang="en-US" sz="2000" dirty="0">
                <a:solidFill>
                  <a:srgbClr val="000000"/>
                </a:solidFill>
              </a:rPr>
              <a:t>    // code to create the user</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430217"/>
            <a:ext cx="12192000" cy="949571"/>
            <a:chOff x="0" y="1738719"/>
            <a:chExt cx="12192000" cy="750171"/>
          </a:xfrm>
        </p:grpSpPr>
        <p:sp>
          <p:nvSpPr>
            <p:cNvPr id="12" name="Rectangle 11"/>
            <p:cNvSpPr/>
            <p:nvPr/>
          </p:nvSpPr>
          <p:spPr bwMode="auto">
            <a:xfrm>
              <a:off x="0" y="1738719"/>
              <a:ext cx="12192000" cy="75017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update a resource (or create if it doesn't exist, perhaps):</a:t>
              </a:r>
            </a:p>
          </p:txBody>
        </p:sp>
      </p:grpSp>
    </p:spTree>
    <p:extLst>
      <p:ext uri="{BB962C8B-B14F-4D97-AF65-F5344CB8AC3E}">
        <p14:creationId xmlns:p14="http://schemas.microsoft.com/office/powerpoint/2010/main" val="313772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9" name="Content Placeholder 5"/>
          <p:cNvSpPr>
            <a:spLocks noGrp="1"/>
          </p:cNvSpPr>
          <p:nvPr/>
        </p:nvSpPr>
        <p:spPr>
          <a:xfrm>
            <a:off x="956609" y="2766646"/>
            <a:ext cx="10305241" cy="324729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app.delete</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code to delete the user</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 // or maybe the URL to create a new 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612979"/>
            <a:ext cx="12192000" cy="1006785"/>
            <a:chOff x="0" y="1878527"/>
            <a:chExt cx="12192000" cy="1006785"/>
          </a:xfrm>
        </p:grpSpPr>
        <p:sp>
          <p:nvSpPr>
            <p:cNvPr id="12" name="Rectangle 11"/>
            <p:cNvSpPr/>
            <p:nvPr/>
          </p:nvSpPr>
          <p:spPr bwMode="auto">
            <a:xfrm>
              <a:off x="0" y="1878527"/>
              <a:ext cx="12192000" cy="99901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954107"/>
            </a:xfrm>
            <a:prstGeom prst="rect">
              <a:avLst/>
            </a:prstGeom>
            <a:noFill/>
          </p:spPr>
          <p:txBody>
            <a:bodyPr wrap="square" rtlCol="0">
              <a:spAutoFit/>
            </a:bodyPr>
            <a:lstStyle/>
            <a:p>
              <a:r>
                <a:rPr lang="en-US" sz="2800" dirty="0">
                  <a:solidFill>
                    <a:srgbClr val="FFFFFF"/>
                  </a:solidFill>
                </a:rPr>
                <a:t>To delete a resource, create a DELETE handler for the desired URI</a:t>
              </a:r>
            </a:p>
          </p:txBody>
        </p:sp>
      </p:grpSp>
    </p:spTree>
    <p:extLst>
      <p:ext uri="{BB962C8B-B14F-4D97-AF65-F5344CB8AC3E}">
        <p14:creationId xmlns:p14="http://schemas.microsoft.com/office/powerpoint/2010/main" val="409991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RESTful API</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CURL</a:t>
            </a:r>
          </a:p>
          <a:p>
            <a:pPr>
              <a:buFont typeface="Wingdings" charset="2"/>
              <a:buChar char="§"/>
            </a:pPr>
            <a:r>
              <a:rPr lang="en-US" dirty="0" smtClean="0"/>
              <a:t>Postman</a:t>
            </a:r>
          </a:p>
          <a:p>
            <a:pPr>
              <a:buFont typeface="Wingdings" charset="2"/>
              <a:buChar char="§"/>
            </a:pPr>
            <a:r>
              <a:rPr lang="en-US" dirty="0" smtClean="0"/>
              <a:t>Node scripts with or without tests: </a:t>
            </a:r>
            <a:r>
              <a:rPr lang="en-US" dirty="0" err="1" smtClean="0"/>
              <a:t>superagent</a:t>
            </a:r>
            <a:r>
              <a:rPr lang="en-US" dirty="0" smtClean="0"/>
              <a:t>, request </a:t>
            </a:r>
            <a:r>
              <a:rPr lang="en-US" dirty="0" err="1" smtClean="0"/>
              <a:t>axios</a:t>
            </a:r>
            <a:endParaRPr lang="en-US" dirty="0" smtClean="0"/>
          </a:p>
          <a:p>
            <a:pPr>
              <a:buFont typeface="Wingdings" charset="2"/>
              <a:buChar char="§"/>
            </a:pPr>
            <a:r>
              <a:rPr lang="en-US" dirty="0" smtClean="0"/>
              <a:t>Client Apps (browser JS, Node, Java, Python, etc.) </a:t>
            </a:r>
          </a:p>
          <a:p>
            <a:pPr>
              <a:buFont typeface="Wingdings" charset="2"/>
              <a:buChar char="§"/>
            </a:pPr>
            <a:r>
              <a:rPr lang="en-US" dirty="0" smtClean="0"/>
              <a:t>Tests</a:t>
            </a:r>
          </a:p>
          <a:p>
            <a:pPr lvl="1">
              <a:buFont typeface="Wingdings" charset="2"/>
              <a:buChar char="§"/>
            </a:pPr>
            <a:r>
              <a:rPr lang="en-US" dirty="0" smtClean="0"/>
              <a:t>Mocha </a:t>
            </a:r>
          </a:p>
          <a:p>
            <a:pPr lvl="1">
              <a:buFont typeface="Wingdings" charset="2"/>
              <a:buChar char="§"/>
            </a:pPr>
            <a:r>
              <a:rPr lang="en-US" dirty="0" smtClean="0"/>
              <a:t>Jasmine</a:t>
            </a:r>
          </a:p>
          <a:p>
            <a:pPr lvl="1">
              <a:buFont typeface="Wingdings" charset="2"/>
              <a:buChar char="§"/>
            </a:pPr>
            <a:r>
              <a:rPr lang="en-US" dirty="0" smtClean="0"/>
              <a:t>tape</a:t>
            </a:r>
            <a:endParaRPr lang="en-US" dirty="0"/>
          </a:p>
        </p:txBody>
      </p:sp>
    </p:spTree>
    <p:extLst>
      <p:ext uri="{BB962C8B-B14F-4D97-AF65-F5344CB8AC3E}">
        <p14:creationId xmlns:p14="http://schemas.microsoft.com/office/powerpoint/2010/main" val="395895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CURL</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GET: </a:t>
            </a:r>
            <a:r>
              <a:rPr lang="en-US" dirty="0"/>
              <a:t>curl "http</a:t>
            </a:r>
            <a:r>
              <a:rPr lang="en-US" dirty="0" smtClean="0"/>
              <a:t>://localhost:3000</a:t>
            </a:r>
            <a:r>
              <a:rPr lang="en-US" dirty="0"/>
              <a:t>/tickets"</a:t>
            </a:r>
          </a:p>
          <a:p>
            <a:pPr>
              <a:buFont typeface="Wingdings" charset="2"/>
              <a:buChar char="§"/>
            </a:pPr>
            <a:r>
              <a:rPr lang="en-US" dirty="0" smtClean="0"/>
              <a:t>POST: curl -</a:t>
            </a:r>
            <a:r>
              <a:rPr lang="en-US" dirty="0"/>
              <a:t>X "</a:t>
            </a:r>
            <a:r>
              <a:rPr lang="en-US" dirty="0" smtClean="0"/>
              <a:t>POST</a:t>
            </a:r>
            <a:r>
              <a:rPr lang="en-US" dirty="0"/>
              <a:t>" -d "param1=value1&amp;param2=value2" "http</a:t>
            </a:r>
            <a:r>
              <a:rPr lang="en-US" dirty="0" smtClean="0"/>
              <a:t>://localhost:3000</a:t>
            </a:r>
            <a:r>
              <a:rPr lang="en-US" dirty="0"/>
              <a:t>/</a:t>
            </a:r>
            <a:r>
              <a:rPr lang="en-US" dirty="0" smtClean="0"/>
              <a:t>tickets”</a:t>
            </a:r>
            <a:endParaRPr lang="en-US" dirty="0"/>
          </a:p>
          <a:p>
            <a:pPr>
              <a:buFont typeface="Wingdings" charset="2"/>
              <a:buChar char="§"/>
            </a:pPr>
            <a:r>
              <a:rPr lang="en-US" dirty="0" smtClean="0"/>
              <a:t>DELETE: </a:t>
            </a:r>
            <a:r>
              <a:rPr lang="en-US" dirty="0"/>
              <a:t>curl -X "</a:t>
            </a:r>
            <a:r>
              <a:rPr lang="en-US" dirty="0" smtClean="0"/>
              <a:t>DELETE</a:t>
            </a:r>
            <a:r>
              <a:rPr lang="en-US" dirty="0"/>
              <a:t>"</a:t>
            </a:r>
            <a:r>
              <a:rPr lang="en-US" dirty="0" smtClean="0"/>
              <a:t> "http</a:t>
            </a:r>
            <a:r>
              <a:rPr lang="en-US" dirty="0"/>
              <a:t>://localhost:3000/</a:t>
            </a:r>
            <a:r>
              <a:rPr lang="en-US" dirty="0" smtClean="0"/>
              <a:t>tickets"</a:t>
            </a:r>
          </a:p>
          <a:p>
            <a:pPr>
              <a:buFont typeface="Wingdings" charset="2"/>
              <a:buChar char="§"/>
            </a:pPr>
            <a:r>
              <a:rPr lang="en-US" dirty="0" smtClean="0"/>
              <a:t>PUT</a:t>
            </a:r>
            <a:r>
              <a:rPr lang="en-US" dirty="0"/>
              <a:t>: curl -X PUT -H "Content-Type: application/</a:t>
            </a:r>
            <a:r>
              <a:rPr lang="en-US" dirty="0" err="1"/>
              <a:t>json</a:t>
            </a:r>
            <a:r>
              <a:rPr lang="en-US" dirty="0"/>
              <a:t>" -d '{"key1":"value"</a:t>
            </a:r>
            <a:r>
              <a:rPr lang="en-US" dirty="0" smtClean="0"/>
              <a:t>}' </a:t>
            </a:r>
            <a:r>
              <a:rPr lang="en-US" dirty="0"/>
              <a:t>"http://localhost:3000/tickets"</a:t>
            </a:r>
          </a:p>
        </p:txBody>
      </p:sp>
    </p:spTree>
    <p:extLst>
      <p:ext uri="{BB962C8B-B14F-4D97-AF65-F5344CB8AC3E}">
        <p14:creationId xmlns:p14="http://schemas.microsoft.com/office/powerpoint/2010/main" val="997479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REST</a:t>
              </a:r>
            </a:p>
            <a:p>
              <a:pPr marL="1316038" indent="-457200">
                <a:buFont typeface="Wingdings" charset="2"/>
                <a:buChar char="§"/>
              </a:pPr>
              <a:r>
                <a:rPr lang="en-US" sz="2800" dirty="0">
                  <a:solidFill>
                    <a:srgbClr val="FFFFFF"/>
                  </a:solidFill>
                </a:rPr>
                <a:t>How to use REST verbs for CRUD operations</a:t>
              </a:r>
            </a:p>
            <a:p>
              <a:pPr marL="1316038" indent="-457200">
                <a:buFont typeface="Wingdings" charset="2"/>
                <a:buChar char="§"/>
              </a:pPr>
              <a:r>
                <a:rPr lang="en-US" sz="2800" dirty="0">
                  <a:solidFill>
                    <a:srgbClr val="FFFFFF"/>
                  </a:solidFill>
                </a:rPr>
                <a:t>How to parse JSON, Buffer, and HTML</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grpSp>
        <p:nvGrpSpPr>
          <p:cNvPr id="4" name="Group 3"/>
          <p:cNvGrpSpPr/>
          <p:nvPr/>
        </p:nvGrpSpPr>
        <p:grpSpPr>
          <a:xfrm>
            <a:off x="0" y="1756426"/>
            <a:ext cx="12192000" cy="1339456"/>
            <a:chOff x="0" y="1334445"/>
            <a:chExt cx="12192000" cy="592475"/>
          </a:xfrm>
        </p:grpSpPr>
        <p:sp>
          <p:nvSpPr>
            <p:cNvPr id="5" name="Rectangle 4"/>
            <p:cNvSpPr/>
            <p:nvPr/>
          </p:nvSpPr>
          <p:spPr bwMode="auto">
            <a:xfrm>
              <a:off x="0" y="1334445"/>
              <a:ext cx="12192000" cy="59247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19670"/>
              <a:ext cx="10267510" cy="422025"/>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Thick Server</a:t>
              </a:r>
            </a:p>
            <a:p>
              <a:pPr marL="457200" indent="-457200">
                <a:buFont typeface="Wingdings" charset="2"/>
                <a:buChar char="§"/>
              </a:pPr>
              <a:r>
                <a:rPr lang="en-US" sz="2800" dirty="0" smtClean="0">
                  <a:solidFill>
                    <a:srgbClr val="FFFFFF"/>
                  </a:solidFill>
                </a:rPr>
                <a:t>Thick Client</a:t>
              </a:r>
            </a:p>
          </p:txBody>
        </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grpSp>
        <p:nvGrpSpPr>
          <p:cNvPr id="4" name="Group 3"/>
          <p:cNvGrpSpPr/>
          <p:nvPr/>
        </p:nvGrpSpPr>
        <p:grpSpPr>
          <a:xfrm>
            <a:off x="0" y="1756427"/>
            <a:ext cx="12192000" cy="2106675"/>
            <a:chOff x="0" y="1334445"/>
            <a:chExt cx="12192000" cy="931835"/>
          </a:xfrm>
        </p:grpSpPr>
        <p:sp>
          <p:nvSpPr>
            <p:cNvPr id="5" name="Rectangle 4"/>
            <p:cNvSpPr/>
            <p:nvPr/>
          </p:nvSpPr>
          <p:spPr bwMode="auto">
            <a:xfrm>
              <a:off x="0" y="1334445"/>
              <a:ext cx="12192000" cy="93183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05309"/>
              <a:ext cx="10267510" cy="803210"/>
            </a:xfrm>
            <a:prstGeom prst="rect">
              <a:avLst/>
            </a:prstGeom>
            <a:noFill/>
          </p:spPr>
          <p:txBody>
            <a:bodyPr wrap="square" rtlCol="0">
              <a:spAutoFit/>
            </a:bodyPr>
            <a:lstStyle/>
            <a:p>
              <a:pPr marL="457200" indent="-457200">
                <a:buFont typeface="Wingdings" charset="2"/>
                <a:buChar char="§"/>
              </a:pPr>
              <a:r>
                <a:rPr lang="en-US" sz="2800" dirty="0" err="1">
                  <a:solidFill>
                    <a:srgbClr val="FFFFFF"/>
                  </a:solidFill>
                </a:rPr>
                <a:t>REpresentational</a:t>
              </a:r>
              <a:r>
                <a:rPr lang="en-US" sz="2800" dirty="0">
                  <a:solidFill>
                    <a:srgbClr val="FFFFFF"/>
                  </a:solidFill>
                </a:rPr>
                <a:t> State Transfer (REST) is an architectural pattern for developing network applications</a:t>
              </a:r>
            </a:p>
            <a:p>
              <a:pPr marL="457200" indent="-457200">
                <a:buFont typeface="Wingdings" charset="2"/>
                <a:buChar char="§"/>
              </a:pPr>
              <a:r>
                <a:rPr lang="en-US" sz="2800" dirty="0">
                  <a:solidFill>
                    <a:srgbClr val="FFFFFF"/>
                  </a:solidFill>
                </a:rPr>
                <a:t>REST systems aim to keep things simple when connecting to and exchanging data between machines</a:t>
              </a:r>
              <a:endParaRPr lang="en-US" sz="2800" dirty="0">
                <a:solidFill>
                  <a:srgbClr val="FFFFFF"/>
                </a:solidFill>
                <a:latin typeface="Segoe UI"/>
              </a:endParaRPr>
            </a:p>
          </p:txBody>
        </p:sp>
      </p:grpSp>
    </p:spTree>
    <p:extLst>
      <p:ext uri="{BB962C8B-B14F-4D97-AF65-F5344CB8AC3E}">
        <p14:creationId xmlns:p14="http://schemas.microsoft.com/office/powerpoint/2010/main" val="247206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HTTP?</a:t>
            </a:r>
          </a:p>
        </p:txBody>
      </p:sp>
      <p:sp>
        <p:nvSpPr>
          <p:cNvPr id="5" name="Content Placeholder 4"/>
          <p:cNvSpPr>
            <a:spLocks noGrp="1"/>
          </p:cNvSpPr>
          <p:nvPr>
            <p:ph idx="1"/>
          </p:nvPr>
        </p:nvSpPr>
        <p:spPr>
          <a:xfrm>
            <a:off x="838200" y="3277282"/>
            <a:ext cx="10515600" cy="2755646"/>
          </a:xfrm>
        </p:spPr>
        <p:txBody>
          <a:bodyPr>
            <a:normAutofit/>
          </a:bodyPr>
          <a:lstStyle/>
          <a:p>
            <a:pPr marL="344488" indent="-344488">
              <a:buFont typeface="Wingdings" charset="2"/>
              <a:buChar char="§"/>
            </a:pPr>
            <a:r>
              <a:rPr lang="en-US" dirty="0"/>
              <a:t>REST is far simpler compared to Remote Procedure Calls (RPC) and Web Services (SOAP, UDDI, </a:t>
            </a:r>
            <a:r>
              <a:rPr lang="en-US" dirty="0" err="1"/>
              <a:t>etc</a:t>
            </a:r>
            <a:r>
              <a:rPr lang="en-US" dirty="0"/>
              <a:t>)</a:t>
            </a:r>
          </a:p>
          <a:p>
            <a:pPr marL="344488" indent="-344488">
              <a:buFont typeface="Wingdings" charset="2"/>
              <a:buChar char="§"/>
            </a:pPr>
            <a:r>
              <a:rPr lang="en-US" dirty="0"/>
              <a:t>RPCs and Web services rely on complex vocabularies for communication</a:t>
            </a:r>
          </a:p>
          <a:p>
            <a:pPr marL="344488" indent="-344488">
              <a:buFont typeface="Wingdings" charset="2"/>
              <a:buChar char="§"/>
            </a:pPr>
            <a:r>
              <a:rPr lang="en-US" dirty="0"/>
              <a:t>Each new operation is a new vocabulary entry, increasing code complexity</a:t>
            </a:r>
          </a:p>
        </p:txBody>
      </p:sp>
      <p:grpSp>
        <p:nvGrpSpPr>
          <p:cNvPr id="3" name="Group 2"/>
          <p:cNvGrpSpPr/>
          <p:nvPr/>
        </p:nvGrpSpPr>
        <p:grpSpPr>
          <a:xfrm>
            <a:off x="0" y="1821003"/>
            <a:ext cx="12192000" cy="1135531"/>
            <a:chOff x="0" y="1729345"/>
            <a:chExt cx="12192000" cy="1135531"/>
          </a:xfrm>
        </p:grpSpPr>
        <p:sp>
          <p:nvSpPr>
            <p:cNvPr id="7" name="Rectangle 6"/>
            <p:cNvSpPr/>
            <p:nvPr/>
          </p:nvSpPr>
          <p:spPr bwMode="auto">
            <a:xfrm>
              <a:off x="0" y="1729345"/>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HTTP is the ideal protocol for REST, given its stateless nature and client-server architecture</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Verbs</a:t>
            </a:r>
          </a:p>
        </p:txBody>
      </p:sp>
      <p:sp>
        <p:nvSpPr>
          <p:cNvPr id="3" name="Content Placeholder 2"/>
          <p:cNvSpPr>
            <a:spLocks noGrp="1"/>
          </p:cNvSpPr>
          <p:nvPr>
            <p:ph idx="1"/>
          </p:nvPr>
        </p:nvSpPr>
        <p:spPr>
          <a:xfrm>
            <a:off x="838200" y="2880687"/>
            <a:ext cx="10515600" cy="3681296"/>
          </a:xfrm>
        </p:spPr>
        <p:txBody>
          <a:bodyPr>
            <a:normAutofit lnSpcReduction="10000"/>
          </a:bodyPr>
          <a:lstStyle/>
          <a:p>
            <a:pPr marL="344488" indent="-344488">
              <a:buFont typeface="Wingdings" charset="2"/>
              <a:buChar char="§"/>
            </a:pPr>
            <a:r>
              <a:rPr lang="en-US" dirty="0"/>
              <a:t>GET</a:t>
            </a:r>
          </a:p>
          <a:p>
            <a:pPr marL="344488" indent="-344488">
              <a:buFont typeface="Wingdings" charset="2"/>
              <a:buChar char="§"/>
            </a:pPr>
            <a:r>
              <a:rPr lang="en-US" dirty="0"/>
              <a:t>PUT</a:t>
            </a:r>
          </a:p>
          <a:p>
            <a:pPr marL="344488" indent="-344488">
              <a:buFont typeface="Wingdings" charset="2"/>
              <a:buChar char="§"/>
            </a:pPr>
            <a:r>
              <a:rPr lang="en-US" dirty="0"/>
              <a:t>POST</a:t>
            </a:r>
          </a:p>
          <a:p>
            <a:pPr marL="344488" indent="-344488">
              <a:buFont typeface="Wingdings" charset="2"/>
              <a:buChar char="§"/>
            </a:pPr>
            <a:r>
              <a:rPr lang="en-US" dirty="0"/>
              <a:t>DELETE</a:t>
            </a:r>
          </a:p>
          <a:p>
            <a:pPr marL="344488" indent="-344488">
              <a:buFont typeface="Wingdings" charset="2"/>
              <a:buChar char="§"/>
            </a:pPr>
            <a:r>
              <a:rPr lang="en-US" dirty="0"/>
              <a:t>Sometimes uses:</a:t>
            </a:r>
          </a:p>
          <a:p>
            <a:pPr marL="801688" lvl="1" indent="-344488">
              <a:buFont typeface="Wingdings" charset="2"/>
              <a:buChar char="§"/>
            </a:pPr>
            <a:r>
              <a:rPr lang="en-US" dirty="0"/>
              <a:t>PATCH</a:t>
            </a:r>
          </a:p>
          <a:p>
            <a:pPr marL="801688" lvl="1" indent="-344488">
              <a:buFont typeface="Wingdings" charset="2"/>
              <a:buChar char="§"/>
            </a:pPr>
            <a:r>
              <a:rPr lang="en-US" dirty="0"/>
              <a:t>HEAD</a:t>
            </a:r>
          </a:p>
          <a:p>
            <a:pPr marL="801688" lvl="1" indent="-344488">
              <a:buFont typeface="Wingdings" charset="2"/>
              <a:buChar char="§"/>
            </a:pPr>
            <a:r>
              <a:rPr lang="en-US" dirty="0"/>
              <a:t>OPTIONS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REST uses HTTP requests (and verbs) for CRUD operations</a:t>
              </a:r>
              <a:endParaRPr lang="en-US" sz="2800" dirty="0">
                <a:solidFill>
                  <a:srgbClr val="FFFFFF"/>
                </a:solidFill>
                <a:latin typeface="Segoe UI"/>
              </a:endParaRPr>
            </a:p>
          </p:txBody>
        </p:sp>
      </p:grpSp>
    </p:spTree>
    <p:extLst>
      <p:ext uri="{BB962C8B-B14F-4D97-AF65-F5344CB8AC3E}">
        <p14:creationId xmlns:p14="http://schemas.microsoft.com/office/powerpoint/2010/main" val="360564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a:t>GET    /tickets</a:t>
            </a:r>
          </a:p>
          <a:p>
            <a:pPr>
              <a:lnSpc>
                <a:spcPct val="100000"/>
              </a:lnSpc>
              <a:spcBef>
                <a:spcPts val="600"/>
              </a:spcBef>
              <a:spcAft>
                <a:spcPts val="1200"/>
              </a:spcAft>
            </a:pPr>
            <a:r>
              <a:rPr lang="en-US" sz="2000" dirty="0"/>
              <a:t>GET    /tickets/12</a:t>
            </a:r>
          </a:p>
          <a:p>
            <a:pPr>
              <a:lnSpc>
                <a:spcPct val="100000"/>
              </a:lnSpc>
              <a:spcBef>
                <a:spcPts val="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1200"/>
              </a:spcBef>
              <a:spcAft>
                <a:spcPts val="1200"/>
              </a:spcAft>
            </a:pPr>
            <a:r>
              <a:rPr lang="en-US" sz="2000" dirty="0"/>
              <a:t>OPTIONS /tickets/12</a:t>
            </a:r>
          </a:p>
          <a:p>
            <a:pPr>
              <a:lnSpc>
                <a:spcPct val="100000"/>
              </a:lnSpc>
              <a:spcBef>
                <a:spcPts val="2400"/>
              </a:spcBef>
              <a:spcAft>
                <a:spcPts val="12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Files</a:t>
            </a:r>
          </a:p>
          <a:p>
            <a:pPr marL="344488" indent="-344488">
              <a:buFont typeface="Wingdings" charset="2"/>
              <a:buChar char="§"/>
            </a:pPr>
            <a:r>
              <a:rPr lang="en-US" dirty="0"/>
              <a:t>Database entries</a:t>
            </a:r>
          </a:p>
          <a:p>
            <a:pPr marL="344488" indent="-344488">
              <a:buFont typeface="Wingdings" charset="2"/>
              <a:buChar char="§"/>
            </a:pPr>
            <a:r>
              <a:rPr lang="en-US" dirty="0"/>
              <a:t>Processed output from functions</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Resources are entities that can be stored on a computer, such as:</a:t>
              </a:r>
              <a:endParaRPr lang="en-US" sz="2800" dirty="0">
                <a:solidFill>
                  <a:srgbClr val="FFFFFF"/>
                </a:solidFill>
                <a:latin typeface="Segoe UI"/>
              </a:endParaRPr>
            </a:p>
          </p:txBody>
        </p:sp>
      </p:grpSp>
    </p:spTree>
    <p:extLst>
      <p:ext uri="{BB962C8B-B14F-4D97-AF65-F5344CB8AC3E}">
        <p14:creationId xmlns:p14="http://schemas.microsoft.com/office/powerpoint/2010/main" val="1167688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6.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10610</TotalTime>
  <Words>3517</Words>
  <Application>Microsoft Macintosh PowerPoint</Application>
  <PresentationFormat>Custom</PresentationFormat>
  <Paragraphs>505</Paragraphs>
  <Slides>38</Slides>
  <Notes>38</Notes>
  <HiddenSlides>0</HiddenSlides>
  <MMClips>0</MMClips>
  <ScaleCrop>false</ScaleCrop>
  <HeadingPairs>
    <vt:vector size="4" baseType="variant">
      <vt:variant>
        <vt:lpstr>Theme</vt:lpstr>
      </vt:variant>
      <vt:variant>
        <vt:i4>6</vt:i4>
      </vt:variant>
      <vt:variant>
        <vt:lpstr>Slide Titles</vt:lpstr>
      </vt:variant>
      <vt:variant>
        <vt:i4>38</vt:i4>
      </vt:variant>
    </vt:vector>
  </HeadingPairs>
  <TitlesOfParts>
    <vt:vector size="44" baseType="lpstr">
      <vt:lpstr>1_MS1444_Windows Azure Template 16x9_r08a</vt:lpstr>
      <vt:lpstr>2_MS1444_Windows Azure Template 16x9_r08a</vt:lpstr>
      <vt:lpstr>Office Theme</vt:lpstr>
      <vt:lpstr>2_Office Theme</vt:lpstr>
      <vt:lpstr>4_MS1444_Windows Azure Template 16x9_r08a</vt:lpstr>
      <vt:lpstr>3_Office Theme</vt:lpstr>
      <vt:lpstr>Web Development</vt:lpstr>
      <vt:lpstr>PowerPoint Presentation</vt:lpstr>
      <vt:lpstr>PowerPoint Presentation</vt:lpstr>
      <vt:lpstr>Web Applications</vt:lpstr>
      <vt:lpstr>REST</vt:lpstr>
      <vt:lpstr>Why HTTP?</vt:lpstr>
      <vt:lpstr>REST Verbs</vt:lpstr>
      <vt:lpstr>Common Endpoints</vt:lpstr>
      <vt:lpstr>Resources</vt:lpstr>
      <vt:lpstr>Resource Representation</vt:lpstr>
      <vt:lpstr>HTTP Requests</vt:lpstr>
      <vt:lpstr>Accessing Route Parameters</vt:lpstr>
      <vt:lpstr>Handlers Signatures</vt:lpstr>
      <vt:lpstr>Query Strings</vt:lpstr>
      <vt:lpstr>Request Body</vt:lpstr>
      <vt:lpstr>Request Body</vt:lpstr>
      <vt:lpstr>HTTP API Example: Bing Search v2</vt:lpstr>
      <vt:lpstr>Accessing Form Data</vt:lpstr>
      <vt:lpstr>File Uploads</vt:lpstr>
      <vt:lpstr>Parsing</vt:lpstr>
      <vt:lpstr>HTTP Verbs and Routes</vt:lpstr>
      <vt:lpstr>Request</vt:lpstr>
      <vt:lpstr>Request Header Shortcuts</vt:lpstr>
      <vt:lpstr>Request Header Shortcuts</vt:lpstr>
      <vt:lpstr>HTTP Responses</vt:lpstr>
      <vt:lpstr>Express Response Method</vt:lpstr>
      <vt:lpstr>HTTP Status Codes</vt:lpstr>
      <vt:lpstr>HTTP Status Codes</vt:lpstr>
      <vt:lpstr>Sending a Response</vt:lpstr>
      <vt:lpstr>Sending a Response</vt:lpstr>
      <vt:lpstr>RESTful API with Express Examples</vt:lpstr>
      <vt:lpstr>GET</vt:lpstr>
      <vt:lpstr>POST</vt:lpstr>
      <vt:lpstr>PUT</vt:lpstr>
      <vt:lpstr>DELETE</vt:lpstr>
      <vt:lpstr>Interacting with RESTful API</vt:lpstr>
      <vt:lpstr>Testing with CURL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826</cp:revision>
  <dcterms:created xsi:type="dcterms:W3CDTF">2015-09-13T19:29:02Z</dcterms:created>
  <dcterms:modified xsi:type="dcterms:W3CDTF">2016-07-01T18:55:11Z</dcterms:modified>
</cp:coreProperties>
</file>