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3.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Lst>
  <p:notesMasterIdLst>
    <p:notesMasterId r:id="rId26"/>
  </p:notesMasterIdLst>
  <p:handoutMasterIdLst>
    <p:handoutMasterId r:id="rId27"/>
  </p:handoutMasterIdLst>
  <p:sldIdLst>
    <p:sldId id="377" r:id="rId3"/>
    <p:sldId id="378" r:id="rId4"/>
    <p:sldId id="379" r:id="rId5"/>
    <p:sldId id="333" r:id="rId6"/>
    <p:sldId id="381" r:id="rId7"/>
    <p:sldId id="382" r:id="rId8"/>
    <p:sldId id="388" r:id="rId9"/>
    <p:sldId id="360" r:id="rId10"/>
    <p:sldId id="383" r:id="rId11"/>
    <p:sldId id="384" r:id="rId12"/>
    <p:sldId id="385" r:id="rId13"/>
    <p:sldId id="371" r:id="rId14"/>
    <p:sldId id="376" r:id="rId15"/>
    <p:sldId id="349" r:id="rId16"/>
    <p:sldId id="306" r:id="rId17"/>
    <p:sldId id="351" r:id="rId18"/>
    <p:sldId id="352" r:id="rId19"/>
    <p:sldId id="386" r:id="rId20"/>
    <p:sldId id="387" r:id="rId21"/>
    <p:sldId id="327" r:id="rId22"/>
    <p:sldId id="329" r:id="rId23"/>
    <p:sldId id="293" r:id="rId24"/>
    <p:sldId id="3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77"/>
            <p14:sldId id="378"/>
            <p14:sldId id="379"/>
            <p14:sldId id="333"/>
            <p14:sldId id="381"/>
            <p14:sldId id="382"/>
            <p14:sldId id="388"/>
            <p14:sldId id="360"/>
            <p14:sldId id="383"/>
            <p14:sldId id="384"/>
            <p14:sldId id="385"/>
            <p14:sldId id="371"/>
            <p14:sldId id="376"/>
            <p14:sldId id="349"/>
            <p14:sldId id="306"/>
            <p14:sldId id="351"/>
            <p14:sldId id="352"/>
            <p14:sldId id="386"/>
            <p14:sldId id="387"/>
            <p14:sldId id="327"/>
            <p14:sldId id="329"/>
            <p14:sldId id="293"/>
            <p14:sldId id="380"/>
          </p14:sldIdLst>
        </p14:section>
      </p14:sectionLst>
    </p:ext>
    <p:ext uri="{EFAFB233-063F-42B5-8137-9DF3F51BA10A}">
      <p15:sldGuideLst xmlns:p15="http://schemas.microsoft.com/office/powerpoint/2012/main">
        <p15:guide id="1" orient="horz" pos="202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29" clrIdx="0">
    <p:extLst/>
  </p:cmAuthor>
  <p:cmAuthor id="2" name="Mary Kate Reid" initials="" lastIdx="0" clrIdx="1"/>
  <p:cmAuthor id="3" name="Kamren Z" initials="KZ" lastIdx="1" clrIdx="2">
    <p:extLst/>
  </p:cmAuthor>
  <p:cmAuthor id="4" name="Kamren Z" initials="KZ [2]" lastIdx="1" clrIdx="3">
    <p:extLst/>
  </p:cmAuthor>
  <p:cmAuthor id="5" name="Kamren Z" initials="KZ [3]" lastIdx="1" clrIdx="4">
    <p:extLst/>
  </p:cmAuthor>
  <p:cmAuthor id="6" name="Mary Kate Reid" initials="MR" lastIdx="2" clrIdx="5">
    <p:extLst>
      <p:ext uri="{19B8F6BF-5375-455C-9EA6-DF929625EA0E}">
        <p15:presenceInfo xmlns:p15="http://schemas.microsoft.com/office/powerpoint/2012/main" userId="e50ea23117ac18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4"/>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3" autoAdjust="0"/>
    <p:restoredTop sz="79223" autoAdjust="0"/>
  </p:normalViewPr>
  <p:slideViewPr>
    <p:cSldViewPr snapToGrid="0">
      <p:cViewPr varScale="1">
        <p:scale>
          <a:sx n="74" d="100"/>
          <a:sy n="74" d="100"/>
        </p:scale>
        <p:origin x="357" y="36"/>
      </p:cViewPr>
      <p:guideLst>
        <p:guide orient="horz" pos="2024"/>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6-05-16T21:25:10" idx="1">
    <p:pos x="-3" y="10"/>
    <p:text>Jongwook does this slide make sense updated?</p:text>
    <p:extLst mod="1">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6-05-16T21:26:12.746" idx="1">
    <p:pos x="-18" y="10"/>
    <p:text>Jongwook does this graphic make sense?</p:text>
    <p:extLst mod="1">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6-05-16T21:28:01.617" idx="1">
    <p:pos x="-23" y="10"/>
    <p:text>Jongwook does this graphic make sense?</p:text>
    <p:extLst mod="1">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5-31T16:28:14.486" idx="29">
    <p:pos x="3199" y="338"/>
    <p:text>Code below is a bit hard to read- wondering if "{" should be on newlines rather than at end of lines of code?</p:text>
    <p:extLst mod="1">
      <p:ext uri="{C676402C-5697-4E1C-873F-D02D1690AC5C}">
        <p15:threadingInfo xmlns:p15="http://schemas.microsoft.com/office/powerpoint/2012/main" timeZoneBias="420"/>
      </p:ext>
    </p:extLst>
  </p:cm>
  <p:cm authorId="6" dt="2016-06-01T11:53:23.499" idx="1">
    <p:pos x="3199" y="434"/>
    <p:text>Best practice in Java is to open the curly brace on the same line as the declaration</p:text>
    <p:extLst>
      <p:ext uri="{C676402C-5697-4E1C-873F-D02D1690AC5C}">
        <p15:threadingInfo xmlns:p15="http://schemas.microsoft.com/office/powerpoint/2012/main" timeZoneBias="360">
          <p15:parentCm authorId="1" idx="29"/>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0</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089" rtl="0" eaLnBrk="1" fontAlgn="auto" latinLnBrk="0" hangingPunct="1">
              <a:lnSpc>
                <a:spcPct val="90000"/>
              </a:lnSpc>
              <a:spcBef>
                <a:spcPct val="20000"/>
              </a:spcBef>
              <a:spcAft>
                <a:spcPts val="0"/>
              </a:spcAft>
              <a:buClrTx/>
              <a:buSzPct val="80000"/>
              <a:buFont typeface="Arial" pitchFamily="34" charset="0"/>
              <a:buNone/>
              <a:tabLst/>
              <a:defRPr/>
            </a:pPr>
            <a:r>
              <a:rPr kumimoji="0" lang="en-US" altLang="ko-KR" sz="3199" b="1"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Notes:</a:t>
            </a:r>
          </a:p>
          <a:p>
            <a:pPr marL="398206" marR="0" lvl="0" indent="-395169"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27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Resources: CPU Cores, Memory</a:t>
            </a:r>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r>
              <a:rPr lang="en-US" altLang="ko-KR" b="1" dirty="0"/>
              <a:t>Notes:</a:t>
            </a:r>
            <a:endParaRPr lang="en-US" altLang="ko-KR" b="0" dirty="0"/>
          </a:p>
          <a:p>
            <a:pPr lvl="0">
              <a:buFont typeface="Arial" pitchFamily="34" charset="0"/>
              <a:buChar char="•"/>
            </a:pPr>
            <a:r>
              <a:rPr lang="en-US" altLang="ko-KR" b="0" dirty="0"/>
              <a:t> Data is replicated across</a:t>
            </a:r>
            <a:r>
              <a:rPr lang="en-US" altLang="ko-KR" b="0" baseline="0" dirty="0"/>
              <a:t> multiple industry-standard computers.</a:t>
            </a:r>
          </a:p>
          <a:p>
            <a:pPr lvl="0">
              <a:buFont typeface="Arial" pitchFamily="34" charset="0"/>
              <a:buChar char="•"/>
            </a:pPr>
            <a:r>
              <a:rPr lang="en-US" altLang="ko-KR" b="0" baseline="0" dirty="0"/>
              <a:t> Works best with files of 100MB or more.</a:t>
            </a:r>
          </a:p>
          <a:p>
            <a:pPr lvl="0">
              <a:buFont typeface="Arial" pitchFamily="34" charset="0"/>
              <a:buChar char="•"/>
            </a:pPr>
            <a:r>
              <a:rPr lang="en-US" altLang="ko-KR" b="0" baseline="0" dirty="0"/>
              <a:t> Appends are permitted but random writes are not.</a:t>
            </a:r>
            <a:endParaRPr lang="en-US" altLang="ko-KR" b="1"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089" rtl="0" eaLnBrk="1" fontAlgn="auto" latinLnBrk="0" hangingPunct="1">
              <a:lnSpc>
                <a:spcPct val="90000"/>
              </a:lnSpc>
              <a:spcBef>
                <a:spcPct val="20000"/>
              </a:spcBef>
              <a:spcAft>
                <a:spcPts val="0"/>
              </a:spcAft>
              <a:buClrTx/>
              <a:buSzPct val="80000"/>
              <a:buFont typeface="Arial" pitchFamily="34" charset="0"/>
              <a:buNone/>
              <a:tabLst/>
              <a:defRPr/>
            </a:pPr>
            <a:r>
              <a:rPr kumimoji="0" lang="en-US" altLang="ko-KR" sz="3199" b="1"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Notes:</a:t>
            </a:r>
          </a:p>
          <a:p>
            <a:pPr marL="460237" marR="0" lvl="0" indent="-460237"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31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Data files are split into fixed sized blocks (64MB default) and distributed to data nodes.</a:t>
            </a:r>
          </a:p>
          <a:p>
            <a:pPr marL="460237" marR="0" lvl="0" indent="-460237"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31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Each block is replicated on multiple nodes (3 default)</a:t>
            </a:r>
          </a:p>
          <a:p>
            <a:pPr marL="460237" marR="0" lvl="0" indent="-460237"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31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The master </a:t>
            </a:r>
            <a:r>
              <a:rPr kumimoji="0" lang="en-US" altLang="ko-KR" sz="3199" b="0" i="0" u="none" strike="noStrike" kern="1200" cap="none" spc="0" normalizeH="0" baseline="0" noProof="0" dirty="0" err="1">
                <a:ln>
                  <a:noFill/>
                </a:ln>
                <a:gradFill>
                  <a:gsLst>
                    <a:gs pos="0">
                      <a:srgbClr val="595959"/>
                    </a:gs>
                    <a:gs pos="86000">
                      <a:srgbClr val="595959"/>
                    </a:gs>
                  </a:gsLst>
                  <a:lin ang="5400000" scaled="0"/>
                </a:gradFill>
                <a:effectLst/>
                <a:uLnTx/>
                <a:uFillTx/>
                <a:latin typeface="Segoe UI"/>
                <a:ea typeface="+mn-ea"/>
                <a:cs typeface="+mn-cs"/>
              </a:rPr>
              <a:t>NameNode</a:t>
            </a:r>
            <a:r>
              <a:rPr kumimoji="0" lang="en-US" altLang="ko-KR" sz="31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 stores the metadata</a:t>
            </a:r>
          </a:p>
          <a:p>
            <a:pPr marL="855406" marR="0" lvl="1" indent="-395169" algn="l" defTabSz="914089" rtl="0" eaLnBrk="1" fontAlgn="auto" latinLnBrk="0" hangingPunct="1">
              <a:lnSpc>
                <a:spcPct val="90000"/>
              </a:lnSpc>
              <a:spcBef>
                <a:spcPct val="20000"/>
              </a:spcBef>
              <a:spcAft>
                <a:spcPts val="0"/>
              </a:spcAft>
              <a:buClrTx/>
              <a:buSzPct val="80000"/>
              <a:buFont typeface="Arial" pitchFamily="34" charset="0"/>
              <a:buChar char="•"/>
              <a:tabLst/>
              <a:defRPr/>
            </a:pPr>
            <a:r>
              <a:rPr kumimoji="0" lang="en-US" altLang="ko-KR" sz="2799" b="0" i="0" u="none" strike="noStrike" kern="1200" cap="none" spc="0" normalizeH="0" baseline="0" noProof="0" dirty="0">
                <a:ln>
                  <a:noFill/>
                </a:ln>
                <a:gradFill>
                  <a:gsLst>
                    <a:gs pos="0">
                      <a:srgbClr val="595959"/>
                    </a:gs>
                    <a:gs pos="86000">
                      <a:srgbClr val="595959"/>
                    </a:gs>
                  </a:gsLst>
                  <a:lin ang="5400000" scaled="0"/>
                </a:gradFill>
                <a:effectLst/>
                <a:uLnTx/>
                <a:uFillTx/>
                <a:latin typeface="Segoe UI"/>
                <a:ea typeface="+mn-ea"/>
                <a:cs typeface="+mn-cs"/>
              </a:rPr>
              <a:t>Name space – i.e., file to block name mapping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485766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a:buNone/>
            </a:pPr>
            <a:r>
              <a:rPr lang="en-US" altLang="ko-KR" sz="1200" b="1" dirty="0">
                <a:solidFill>
                  <a:srgbClr val="505050"/>
                </a:solidFill>
                <a:latin typeface="Segoe UI" panose="020B0502040204020203" pitchFamily="34" charset="0"/>
              </a:rPr>
              <a:t>Notes:</a:t>
            </a:r>
          </a:p>
          <a:p>
            <a:pPr marL="171450" indent="-171450">
              <a:buFont typeface="Arial"/>
              <a:buChar char="•"/>
            </a:pPr>
            <a:r>
              <a:rPr lang="en-US" altLang="ko-KR" sz="1200" dirty="0" err="1">
                <a:solidFill>
                  <a:srgbClr val="505050"/>
                </a:solidFill>
                <a:latin typeface="Segoe UI" panose="020B0502040204020203" pitchFamily="34" charset="0"/>
              </a:rPr>
              <a:t>MapReduce</a:t>
            </a:r>
            <a:r>
              <a:rPr lang="en-US" altLang="ko-KR" sz="1200" dirty="0">
                <a:solidFill>
                  <a:srgbClr val="505050"/>
                </a:solidFill>
                <a:latin typeface="Segoe UI" panose="020B0502040204020203" pitchFamily="34" charset="0"/>
              </a:rPr>
              <a:t> is a software framework</a:t>
            </a:r>
            <a:r>
              <a:rPr lang="en-US" altLang="ko-KR" sz="1200" baseline="0" dirty="0">
                <a:solidFill>
                  <a:srgbClr val="505050"/>
                </a:solidFill>
                <a:latin typeface="Segoe UI" panose="020B0502040204020203" pitchFamily="34" charset="0"/>
              </a:rPr>
              <a:t> for writing jobs that process vast amounts of data.</a:t>
            </a:r>
          </a:p>
          <a:p>
            <a:pPr marL="171450" indent="-171450">
              <a:buFont typeface="Arial"/>
              <a:buChar char="•"/>
            </a:pPr>
            <a:r>
              <a:rPr lang="en-US" altLang="ko-KR" sz="1200" baseline="0" dirty="0">
                <a:solidFill>
                  <a:srgbClr val="505050"/>
                </a:solidFill>
                <a:latin typeface="Segoe UI" panose="020B0502040204020203" pitchFamily="34" charset="0"/>
              </a:rPr>
              <a:t>The diagram is an example of a word count </a:t>
            </a:r>
            <a:r>
              <a:rPr lang="en-US" altLang="ko-KR" sz="1200" baseline="0" dirty="0" err="1">
                <a:solidFill>
                  <a:srgbClr val="505050"/>
                </a:solidFill>
                <a:latin typeface="Segoe UI" panose="020B0502040204020203" pitchFamily="34" charset="0"/>
              </a:rPr>
              <a:t>MapReduce</a:t>
            </a:r>
            <a:r>
              <a:rPr lang="en-US" altLang="ko-KR" sz="1200" baseline="0" dirty="0">
                <a:solidFill>
                  <a:srgbClr val="505050"/>
                </a:solidFill>
                <a:latin typeface="Segoe UI" panose="020B0502040204020203" pitchFamily="34" charset="0"/>
              </a:rPr>
              <a:t> job.</a:t>
            </a:r>
            <a:endParaRPr lang="en-US" altLang="ko-KR" sz="1200" dirty="0">
              <a:solidFill>
                <a:srgbClr val="505050"/>
              </a:solidFill>
              <a:latin typeface="Segoe UI" panose="020B0502040204020203" pitchFamily="34" charset="0"/>
            </a:endParaRPr>
          </a:p>
          <a:p>
            <a:pPr marL="171450" indent="-171450">
              <a:buFont typeface="Arial"/>
              <a:buChar char="•"/>
            </a:pPr>
            <a:r>
              <a:rPr lang="en-US" altLang="ko-KR" sz="1200" dirty="0">
                <a:solidFill>
                  <a:srgbClr val="505050"/>
                </a:solidFill>
                <a:latin typeface="Segoe UI" panose="020B0502040204020203" pitchFamily="34" charset="0"/>
              </a:rPr>
              <a:t>Input data of MapReduce is split into independent chunks, which are then processed in parallel across the nodes in your cluster.</a:t>
            </a:r>
          </a:p>
          <a:p>
            <a:pPr marL="171450" indent="-171450">
              <a:buFont typeface="Arial"/>
              <a:buChar char="•"/>
            </a:pPr>
            <a:r>
              <a:rPr lang="en-US" altLang="ko-KR" sz="1200" b="0" i="0" kern="1200" dirty="0">
                <a:solidFill>
                  <a:schemeClr val="tx1"/>
                </a:solidFill>
                <a:effectLst/>
                <a:latin typeface="+mn-lt"/>
                <a:ea typeface="+mn-ea"/>
                <a:cs typeface="+mn-cs"/>
              </a:rPr>
              <a:t>A MapReduce job consist of two functions:</a:t>
            </a:r>
          </a:p>
          <a:p>
            <a:pPr marL="628650" lvl="1" indent="-171450">
              <a:buFont typeface="Arial"/>
              <a:buChar char="•"/>
            </a:pPr>
            <a:r>
              <a:rPr lang="en-US" altLang="ko-KR" sz="1200" b="0" i="0" kern="1200" dirty="0">
                <a:solidFill>
                  <a:schemeClr val="tx1"/>
                </a:solidFill>
                <a:effectLst/>
                <a:latin typeface="+mn-lt"/>
                <a:ea typeface="+mn-ea"/>
                <a:cs typeface="+mn-cs"/>
              </a:rPr>
              <a:t>Mapper: Consumes input data, analyzes it and emits tuples (key-value pairs)</a:t>
            </a:r>
          </a:p>
          <a:p>
            <a:pPr marL="628650" lvl="1" indent="-171450">
              <a:buFont typeface="Arial"/>
              <a:buChar char="•"/>
            </a:pPr>
            <a:r>
              <a:rPr lang="en-US" altLang="ko-KR" sz="1200" b="0" i="0" kern="1200" dirty="0">
                <a:solidFill>
                  <a:schemeClr val="tx1"/>
                </a:solidFill>
                <a:effectLst/>
                <a:latin typeface="+mn-lt"/>
                <a:ea typeface="+mn-ea"/>
                <a:cs typeface="+mn-cs"/>
              </a:rPr>
              <a:t>Reducer: Consumes tuples emitted by the Mapper and performs a summary operation that creates a smaller, combined result from the Mapper data.</a:t>
            </a:r>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53681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17974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Map</a:t>
            </a:r>
            <a:r>
              <a:rPr lang="en-US" b="0" baseline="0" dirty="0"/>
              <a:t> Function:</a:t>
            </a:r>
          </a:p>
          <a:p>
            <a:pPr marL="628650" lvl="1" indent="-171450">
              <a:buFont typeface="Arial"/>
              <a:buChar char="•"/>
            </a:pPr>
            <a:r>
              <a:rPr lang="en-US" b="0" baseline="0" dirty="0"/>
              <a:t>The first part of a </a:t>
            </a:r>
            <a:r>
              <a:rPr lang="en-US" b="0" baseline="0" dirty="0" err="1"/>
              <a:t>mapReduce</a:t>
            </a:r>
            <a:r>
              <a:rPr lang="en-US" b="0" baseline="0" dirty="0"/>
              <a:t> job.</a:t>
            </a:r>
          </a:p>
          <a:p>
            <a:pPr marL="628650" lvl="1" indent="-171450">
              <a:buFont typeface="Arial"/>
              <a:buChar char="•"/>
            </a:pPr>
            <a:r>
              <a:rPr lang="en-US" b="0" baseline="0" dirty="0"/>
              <a:t>Maps each word in the data to the default value of 1, once all data nodes are mapped into tables of key-value pairs (top two tables, done in parallel), all the tables can be reduced into a single table of key-value pairs (the lower table)</a:t>
            </a:r>
          </a:p>
          <a:p>
            <a:pPr marL="628650" lvl="1" indent="-171450">
              <a:buFont typeface="Arial"/>
              <a:buChar char="•"/>
            </a:pPr>
            <a:r>
              <a:rPr lang="en-US" b="0" baseline="0" dirty="0"/>
              <a:t>The top 2 tables show the map function in action, running on two different parts of the data in parallel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852762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1532994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a:t>Notes:</a:t>
            </a:r>
          </a:p>
          <a:p>
            <a:pPr marL="171450" indent="-171450">
              <a:buFont typeface="Arial"/>
              <a:buChar char="•"/>
            </a:pPr>
            <a:r>
              <a:rPr lang="en-US" altLang="ko-KR" dirty="0"/>
              <a:t>This is sample</a:t>
            </a:r>
            <a:r>
              <a:rPr lang="en-US" altLang="ko-KR" baseline="0" dirty="0"/>
              <a:t> Java program of MapReduce, “Word Count”.</a:t>
            </a:r>
          </a:p>
          <a:p>
            <a:pPr marL="171450" indent="-171450">
              <a:buFont typeface="Arial"/>
              <a:buChar char="•"/>
            </a:pPr>
            <a:r>
              <a:rPr lang="en-US" altLang="ko-KR" baseline="0" dirty="0"/>
              <a:t>This is main part of Mapper and Reduce program</a:t>
            </a:r>
          </a:p>
          <a:p>
            <a:pPr marL="171450" indent="-171450">
              <a:buFont typeface="Arial"/>
              <a:buChar char="•"/>
            </a:pPr>
            <a:r>
              <a:rPr lang="en-US" altLang="ko-KR" baseline="0" dirty="0"/>
              <a:t>For execution, the following classes would typically need to be defined:</a:t>
            </a:r>
          </a:p>
          <a:p>
            <a:pPr marL="914400" lvl="1" indent="-457200">
              <a:buFont typeface="Arial"/>
              <a:buChar char="•"/>
            </a:pPr>
            <a:r>
              <a:rPr lang="en-US" altLang="ko-KR" sz="3200" dirty="0">
                <a:latin typeface="Calibri" pitchFamily="34" charset="0"/>
                <a:ea typeface="나눔고딕"/>
              </a:rPr>
              <a:t>WordCount.java - Driver class with main function</a:t>
            </a:r>
          </a:p>
          <a:p>
            <a:pPr marL="914400" lvl="1" indent="-457200">
              <a:buFont typeface="Arial"/>
              <a:buChar char="•"/>
            </a:pPr>
            <a:r>
              <a:rPr lang="en-US" altLang="ko-KR" sz="3200" dirty="0">
                <a:latin typeface="Calibri" pitchFamily="34" charset="0"/>
                <a:ea typeface="나눔고딕"/>
              </a:rPr>
              <a:t>WordMapper.java - </a:t>
            </a:r>
            <a:r>
              <a:rPr lang="en-US" altLang="ko-KR" sz="3200" i="1" dirty="0" err="1">
                <a:latin typeface="Calibri" pitchFamily="34" charset="0"/>
                <a:ea typeface="나눔고딕"/>
              </a:rPr>
              <a:t>Mapper</a:t>
            </a:r>
            <a:r>
              <a:rPr lang="en-US" altLang="ko-KR" sz="3200" dirty="0">
                <a:latin typeface="Calibri" pitchFamily="34" charset="0"/>
                <a:ea typeface="나눔고딕"/>
              </a:rPr>
              <a:t> class with </a:t>
            </a:r>
            <a:r>
              <a:rPr lang="en-US" altLang="ko-KR" sz="3200" i="1" dirty="0">
                <a:latin typeface="Calibri" pitchFamily="34" charset="0"/>
                <a:ea typeface="나눔고딕"/>
              </a:rPr>
              <a:t>map</a:t>
            </a:r>
            <a:r>
              <a:rPr lang="en-US" altLang="ko-KR" sz="3200" dirty="0">
                <a:latin typeface="Calibri" pitchFamily="34" charset="0"/>
                <a:ea typeface="나눔고딕"/>
              </a:rPr>
              <a:t> method</a:t>
            </a:r>
          </a:p>
          <a:p>
            <a:pPr marL="914400" lvl="1" indent="-457200">
              <a:buFont typeface="Arial"/>
              <a:buChar char="•"/>
            </a:pPr>
            <a:r>
              <a:rPr lang="en-US" altLang="ko-KR" sz="3200" dirty="0">
                <a:latin typeface="Calibri" pitchFamily="34" charset="0"/>
                <a:ea typeface="나눔고딕"/>
              </a:rPr>
              <a:t>SumReducer.java - </a:t>
            </a:r>
            <a:r>
              <a:rPr lang="en-US" altLang="ko-KR" sz="3200" i="1" dirty="0">
                <a:latin typeface="Calibri" pitchFamily="34" charset="0"/>
                <a:ea typeface="나눔고딕"/>
              </a:rPr>
              <a:t>Reducer</a:t>
            </a:r>
            <a:r>
              <a:rPr lang="en-US" altLang="ko-KR" sz="3200" dirty="0">
                <a:latin typeface="Calibri" pitchFamily="34" charset="0"/>
                <a:ea typeface="나눔고딕"/>
              </a:rPr>
              <a:t> class with </a:t>
            </a:r>
            <a:r>
              <a:rPr lang="en-US" altLang="ko-KR" sz="3200" i="1" dirty="0">
                <a:latin typeface="Calibri" pitchFamily="34" charset="0"/>
                <a:ea typeface="나눔고딕"/>
              </a:rPr>
              <a:t>reduce</a:t>
            </a:r>
            <a:r>
              <a:rPr lang="en-US" altLang="ko-KR" sz="3200" dirty="0">
                <a:latin typeface="Calibri" pitchFamily="34" charset="0"/>
                <a:ea typeface="나눔고딕"/>
              </a:rPr>
              <a:t> method</a:t>
            </a:r>
            <a:endParaRPr lang="ko-KR" alt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2231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a:solidFill>
                  <a:schemeClr val="tx1"/>
                </a:solidFill>
                <a:latin typeface="+mn-lt"/>
                <a:ea typeface="+mn-ea"/>
                <a:cs typeface="+mn-cs"/>
              </a:rPr>
              <a:t>Notes:</a:t>
            </a:r>
          </a:p>
          <a:p>
            <a:pPr marL="171450" indent="-171450">
              <a:buFont typeface="Arial" charset="0"/>
              <a:buChar char="•"/>
            </a:pPr>
            <a:r>
              <a:rPr lang="en-US" altLang="ko-KR" sz="1200" b="0" i="0" kern="1200" dirty="0">
                <a:solidFill>
                  <a:schemeClr val="tx1"/>
                </a:solidFill>
                <a:latin typeface="+mn-lt"/>
                <a:ea typeface="+mn-ea"/>
                <a:cs typeface="+mn-cs"/>
              </a:rPr>
              <a:t>Java is the most</a:t>
            </a:r>
            <a:r>
              <a:rPr lang="en-US" altLang="ko-KR" sz="1200" b="0" i="0" kern="1200" baseline="0" dirty="0">
                <a:solidFill>
                  <a:schemeClr val="tx1"/>
                </a:solidFill>
                <a:latin typeface="+mn-lt"/>
                <a:ea typeface="+mn-ea"/>
                <a:cs typeface="+mn-cs"/>
              </a:rPr>
              <a:t> </a:t>
            </a:r>
            <a:r>
              <a:rPr lang="en-US" altLang="ko-KR" sz="1200" b="0" i="0" kern="1200" dirty="0">
                <a:solidFill>
                  <a:schemeClr val="tx1"/>
                </a:solidFill>
                <a:latin typeface="+mn-lt"/>
                <a:ea typeface="+mn-ea"/>
                <a:cs typeface="+mn-cs"/>
              </a:rPr>
              <a:t>common way to write</a:t>
            </a:r>
            <a:r>
              <a:rPr lang="en-US" altLang="ko-KR" sz="1200" b="0" i="0" kern="1200" baseline="0" dirty="0">
                <a:solidFill>
                  <a:schemeClr val="tx1"/>
                </a:solidFill>
                <a:latin typeface="+mn-lt"/>
                <a:ea typeface="+mn-ea"/>
                <a:cs typeface="+mn-cs"/>
              </a:rPr>
              <a:t> the code for </a:t>
            </a:r>
            <a:r>
              <a:rPr lang="en-US" altLang="ko-KR" sz="1200" b="0" i="0" kern="1200" baseline="0" dirty="0" err="1">
                <a:solidFill>
                  <a:schemeClr val="tx1"/>
                </a:solidFill>
                <a:latin typeface="+mn-lt"/>
                <a:ea typeface="+mn-ea"/>
                <a:cs typeface="+mn-cs"/>
              </a:rPr>
              <a:t>MapReduce</a:t>
            </a:r>
            <a:r>
              <a:rPr lang="en-US" altLang="ko-KR" sz="1200" b="0" i="0" kern="1200" baseline="0" dirty="0">
                <a:solidFill>
                  <a:schemeClr val="tx1"/>
                </a:solidFill>
                <a:latin typeface="+mn-lt"/>
                <a:ea typeface="+mn-ea"/>
                <a:cs typeface="+mn-cs"/>
              </a:rPr>
              <a:t>.</a:t>
            </a:r>
          </a:p>
          <a:p>
            <a:pPr marL="171450" indent="-171450">
              <a:buFont typeface="Arial" charset="0"/>
              <a:buChar char="•"/>
            </a:pPr>
            <a:r>
              <a:rPr lang="en-US" altLang="ko-KR" sz="1200" b="0" i="0" kern="1200" baseline="0" dirty="0">
                <a:solidFill>
                  <a:schemeClr val="tx1"/>
                </a:solidFill>
                <a:latin typeface="+mn-lt"/>
                <a:ea typeface="+mn-ea"/>
                <a:cs typeface="+mn-cs"/>
              </a:rPr>
              <a:t>Once the code is written, it is</a:t>
            </a:r>
            <a:r>
              <a:rPr lang="en-US" altLang="ko-KR" sz="1200" b="0" i="0" kern="1200" dirty="0">
                <a:solidFill>
                  <a:schemeClr val="tx1"/>
                </a:solidFill>
                <a:latin typeface="+mn-lt"/>
                <a:ea typeface="+mn-ea"/>
                <a:cs typeface="+mn-cs"/>
              </a:rPr>
              <a:t> compiled to a Java jar</a:t>
            </a:r>
            <a:r>
              <a:rPr lang="en-US" altLang="ko-KR" sz="1200" b="0" i="0" kern="1200" baseline="0" dirty="0">
                <a:solidFill>
                  <a:schemeClr val="tx1"/>
                </a:solidFill>
                <a:latin typeface="+mn-lt"/>
                <a:ea typeface="+mn-ea"/>
                <a:cs typeface="+mn-cs"/>
              </a:rPr>
              <a:t> as shown.</a:t>
            </a:r>
            <a:endParaRPr lang="en-US" altLang="ko-KR"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174072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u="none" strike="noStrike" kern="1200" baseline="0" dirty="0">
                <a:solidFill>
                  <a:schemeClr val="tx1"/>
                </a:solidFill>
                <a:latin typeface="+mn-lt"/>
                <a:ea typeface="+mn-ea"/>
                <a:cs typeface="+mn-cs"/>
              </a:rPr>
              <a:t>Notes:</a:t>
            </a:r>
          </a:p>
          <a:p>
            <a:pPr marL="171450" indent="-171450">
              <a:buFont typeface="Arial"/>
              <a:buChar char="•"/>
            </a:pPr>
            <a:r>
              <a:rPr lang="en-US" altLang="ko-KR" sz="1200" b="0" i="0" u="none" strike="noStrike" kern="1200" baseline="0" dirty="0">
                <a:solidFill>
                  <a:schemeClr val="tx1"/>
                </a:solidFill>
                <a:latin typeface="+mn-lt"/>
                <a:ea typeface="+mn-ea"/>
                <a:cs typeface="+mn-cs"/>
              </a:rPr>
              <a:t>HDInsight is available on Windows and Linux.</a:t>
            </a:r>
          </a:p>
          <a:p>
            <a:pPr marL="171450" indent="-171450">
              <a:buFont typeface="Arial"/>
              <a:buChar char="•"/>
            </a:pPr>
            <a:r>
              <a:rPr lang="en-US" altLang="ko-KR" sz="1200" b="0" i="0" u="none" strike="noStrike" kern="1200" baseline="0" dirty="0">
                <a:solidFill>
                  <a:schemeClr val="tx1"/>
                </a:solidFill>
                <a:latin typeface="+mn-lt"/>
                <a:ea typeface="+mn-ea"/>
                <a:cs typeface="+mn-cs"/>
              </a:rPr>
              <a:t>Azure Storage or Azure Data Lake provides the HDFS layer in HDInsight.</a:t>
            </a:r>
          </a:p>
          <a:p>
            <a:pPr marL="171450" indent="-171450">
              <a:buFont typeface="Arial"/>
              <a:buChar char="•"/>
            </a:pPr>
            <a:r>
              <a:rPr lang="en-US" altLang="ko-KR" sz="1200" b="0" i="0" u="none" strike="noStrike" kern="1200" baseline="0" dirty="0">
                <a:solidFill>
                  <a:schemeClr val="tx1"/>
                </a:solidFill>
                <a:latin typeface="+mn-lt"/>
                <a:ea typeface="+mn-ea"/>
                <a:cs typeface="+mn-cs"/>
              </a:rPr>
              <a:t>Azure SQL Database stores metadata for Hive.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This slide shows typical</a:t>
            </a:r>
            <a:r>
              <a:rPr lang="en-US" sz="1200" b="0" i="0" kern="1200" baseline="0" dirty="0">
                <a:solidFill>
                  <a:schemeClr val="tx1"/>
                </a:solidFill>
                <a:effectLst/>
                <a:latin typeface="+mn-lt"/>
                <a:ea typeface="+mn-ea"/>
                <a:cs typeface="+mn-cs"/>
              </a:rPr>
              <a:t> computing patterns of enterprise organizations using Azure.</a:t>
            </a:r>
          </a:p>
          <a:p>
            <a:pPr marL="171450" indent="-171450">
              <a:buFont typeface="Arial"/>
              <a:buChar char="•"/>
            </a:pPr>
            <a:r>
              <a:rPr lang="en-US" sz="1200" b="0" i="0" kern="1200" baseline="0" dirty="0">
                <a:solidFill>
                  <a:schemeClr val="tx1"/>
                </a:solidFill>
                <a:effectLst/>
                <a:latin typeface="+mn-lt"/>
                <a:ea typeface="+mn-ea"/>
                <a:cs typeface="+mn-cs"/>
              </a:rPr>
              <a:t>Tools used for basic management of a cluster include:</a:t>
            </a:r>
          </a:p>
          <a:p>
            <a:pPr marL="628650" lvl="1" indent="-171450">
              <a:buFont typeface="Arial"/>
              <a:buChar char="•"/>
            </a:pPr>
            <a:r>
              <a:rPr lang="en-US" sz="1200" b="0" i="0" kern="1200" baseline="0" dirty="0">
                <a:solidFill>
                  <a:schemeClr val="tx1"/>
                </a:solidFill>
                <a:effectLst/>
                <a:latin typeface="+mn-lt"/>
                <a:ea typeface="+mn-ea"/>
                <a:cs typeface="+mn-cs"/>
              </a:rPr>
              <a:t>Azure management portal &amp; dashboard</a:t>
            </a:r>
          </a:p>
          <a:p>
            <a:pPr marL="628650" lvl="1" indent="-171450">
              <a:buFont typeface="Arial"/>
              <a:buChar char="•"/>
            </a:pPr>
            <a:r>
              <a:rPr lang="en-US" sz="1200" b="0" i="0" kern="1200" baseline="0" dirty="0">
                <a:solidFill>
                  <a:schemeClr val="tx1"/>
                </a:solidFill>
                <a:effectLst/>
                <a:latin typeface="+mn-lt"/>
                <a:ea typeface="+mn-ea"/>
                <a:cs typeface="+mn-cs"/>
              </a:rPr>
              <a:t>Remote Console(SSH), </a:t>
            </a:r>
            <a:r>
              <a:rPr lang="en-US" sz="1200" b="0" i="0" kern="1200" baseline="0" dirty="0" err="1">
                <a:solidFill>
                  <a:schemeClr val="tx1"/>
                </a:solidFill>
                <a:effectLst/>
                <a:latin typeface="+mn-lt"/>
                <a:ea typeface="+mn-ea"/>
                <a:cs typeface="+mn-cs"/>
              </a:rPr>
              <a:t>secureshell</a:t>
            </a:r>
            <a:r>
              <a:rPr lang="en-US" sz="1200" b="0" i="0" kern="1200" baseline="0" dirty="0">
                <a:solidFill>
                  <a:schemeClr val="tx1"/>
                </a:solidFill>
                <a:effectLst/>
                <a:latin typeface="+mn-lt"/>
                <a:ea typeface="+mn-ea"/>
                <a:cs typeface="+mn-cs"/>
              </a:rPr>
              <a:t> client like </a:t>
            </a:r>
            <a:r>
              <a:rPr lang="en-US" sz="1200" b="0" i="0" kern="1200" baseline="0" dirty="0" err="1">
                <a:solidFill>
                  <a:schemeClr val="tx1"/>
                </a:solidFill>
                <a:effectLst/>
                <a:latin typeface="+mn-lt"/>
                <a:ea typeface="+mn-ea"/>
                <a:cs typeface="+mn-cs"/>
              </a:rPr>
              <a:t>PuTTY</a:t>
            </a:r>
            <a:endParaRPr lang="en-US" sz="1200" b="0" i="0" kern="1200" baseline="0" dirty="0">
              <a:solidFill>
                <a:schemeClr val="tx1"/>
              </a:solidFill>
              <a:effectLst/>
              <a:latin typeface="+mn-lt"/>
              <a:ea typeface="+mn-ea"/>
              <a:cs typeface="+mn-cs"/>
            </a:endParaRPr>
          </a:p>
          <a:p>
            <a:pPr marL="628650" lvl="1" indent="-171450">
              <a:buFont typeface="Arial"/>
              <a:buChar char="•"/>
            </a:pPr>
            <a:r>
              <a:rPr lang="en-US" sz="1200" b="0" i="0" kern="1200" baseline="0" dirty="0">
                <a:solidFill>
                  <a:schemeClr val="tx1"/>
                </a:solidFill>
                <a:effectLst/>
                <a:latin typeface="+mn-lt"/>
                <a:ea typeface="+mn-ea"/>
                <a:cs typeface="+mn-cs"/>
              </a:rPr>
              <a:t>CLI </a:t>
            </a:r>
            <a:r>
              <a:rPr lang="en-US" sz="1200" b="0" i="0" kern="1200" baseline="0" dirty="0" err="1">
                <a:solidFill>
                  <a:schemeClr val="tx1"/>
                </a:solidFill>
                <a:effectLst/>
                <a:latin typeface="+mn-lt"/>
                <a:ea typeface="+mn-ea"/>
                <a:cs typeface="+mn-cs"/>
              </a:rPr>
              <a:t>powershell</a:t>
            </a:r>
            <a:endParaRPr lang="en-US" sz="1200" b="0" i="0" kern="1200" baseline="0" dirty="0">
              <a:solidFill>
                <a:schemeClr val="tx1"/>
              </a:solidFill>
              <a:effectLst/>
              <a:latin typeface="+mn-lt"/>
              <a:ea typeface="+mn-ea"/>
              <a:cs typeface="+mn-cs"/>
            </a:endParaRPr>
          </a:p>
          <a:p>
            <a:pPr marL="628650" lvl="1" indent="-171450">
              <a:buFont typeface="Arial"/>
              <a:buChar char="•"/>
            </a:pPr>
            <a:r>
              <a:rPr lang="en-US" sz="1200" b="0" i="0" kern="1200" baseline="0" dirty="0">
                <a:solidFill>
                  <a:schemeClr val="tx1"/>
                </a:solidFill>
                <a:effectLst/>
                <a:latin typeface="+mn-lt"/>
                <a:ea typeface="+mn-ea"/>
                <a:cs typeface="+mn-cs"/>
              </a:rPr>
              <a:t>Azure storage tools &amp; third party visual tools</a:t>
            </a:r>
          </a:p>
          <a:p>
            <a:endParaRPr lang="en-US" b="1" dirty="0"/>
          </a:p>
          <a:p>
            <a:r>
              <a:rPr lang="en-US" b="1" dirty="0"/>
              <a:t>References:</a:t>
            </a:r>
            <a:r>
              <a:rPr lang="en-US" dirty="0"/>
              <a:t> </a:t>
            </a:r>
          </a:p>
          <a:p>
            <a:pPr marL="171450" indent="-171450">
              <a:buFont typeface="Arial"/>
              <a:buChar char="•"/>
            </a:pPr>
            <a:r>
              <a:rPr lang="en-US" dirty="0"/>
              <a:t>https://azure.microsoft.com/en-gb/documentation/articles/hdinsight-hadoop-linux-use-ssh-windows/</a:t>
            </a:r>
          </a:p>
          <a:p>
            <a:pPr marL="171450" indent="-171450">
              <a:buFont typeface="Arial"/>
              <a:buChar char="•"/>
            </a:pPr>
            <a:r>
              <a:rPr lang="en-US" dirty="0"/>
              <a:t>https://azure.microsoft.com/en-gb/documentation/articles/xplat-cli-azure-resource-manager/</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charset="0"/>
              <a:buChar char="•"/>
            </a:pPr>
            <a:r>
              <a:rPr lang="en-US" altLang="ko-KR" dirty="0"/>
              <a:t>The Azure PowerShell module includes cmdlets to work with Azure services, including HDInsight.</a:t>
            </a:r>
          </a:p>
          <a:p>
            <a:pPr marL="171450" indent="-171450">
              <a:buFont typeface="Arial" charset="0"/>
              <a:buChar char="•"/>
            </a:pPr>
            <a:r>
              <a:rPr lang="en-US" altLang="ko-KR" sz="1200" b="0" i="0" kern="1200" dirty="0">
                <a:solidFill>
                  <a:schemeClr val="tx1"/>
                </a:solidFill>
                <a:latin typeface="+mn-lt"/>
                <a:ea typeface="+mn-ea"/>
                <a:cs typeface="+mn-cs"/>
              </a:rPr>
              <a:t>Provisions</a:t>
            </a:r>
            <a:r>
              <a:rPr lang="en-US" altLang="ko-KR" sz="1200" b="0" i="0" kern="1200" baseline="0" dirty="0">
                <a:solidFill>
                  <a:schemeClr val="tx1"/>
                </a:solidFill>
                <a:latin typeface="+mn-lt"/>
                <a:ea typeface="+mn-ea"/>
                <a:cs typeface="+mn-cs"/>
              </a:rPr>
              <a:t> clusters with </a:t>
            </a:r>
            <a:r>
              <a:rPr lang="en-US" altLang="ko-KR" sz="1200" b="0" i="0" kern="1200" dirty="0" err="1">
                <a:solidFill>
                  <a:schemeClr val="tx1"/>
                </a:solidFill>
                <a:latin typeface="+mn-lt"/>
                <a:ea typeface="+mn-ea"/>
                <a:cs typeface="+mn-cs"/>
              </a:rPr>
              <a:t>PowerShell</a:t>
            </a:r>
            <a:r>
              <a:rPr lang="en-US" altLang="ko-KR" sz="1200" b="0" i="0" kern="1200" dirty="0">
                <a:solidFill>
                  <a:schemeClr val="tx1"/>
                </a:solidFill>
                <a:latin typeface="+mn-lt"/>
                <a:ea typeface="+mn-ea"/>
                <a:cs typeface="+mn-cs"/>
              </a:rPr>
              <a:t> avoids</a:t>
            </a:r>
            <a:r>
              <a:rPr lang="en-US" altLang="ko-KR" sz="1200" b="0" i="0" kern="1200" baseline="0" dirty="0">
                <a:solidFill>
                  <a:schemeClr val="tx1"/>
                </a:solidFill>
                <a:latin typeface="+mn-lt"/>
                <a:ea typeface="+mn-ea"/>
                <a:cs typeface="+mn-cs"/>
              </a:rPr>
              <a:t> having to go </a:t>
            </a:r>
            <a:r>
              <a:rPr lang="en-US" altLang="ko-KR" sz="1200" b="0" i="0" kern="1200" dirty="0">
                <a:solidFill>
                  <a:schemeClr val="tx1"/>
                </a:solidFill>
                <a:latin typeface="+mn-lt"/>
                <a:ea typeface="+mn-ea"/>
                <a:cs typeface="+mn-cs"/>
              </a:rPr>
              <a:t>to the portal and to manually create the cluster using the wizard. </a:t>
            </a:r>
          </a:p>
          <a:p>
            <a:pPr marL="171450" indent="-171450">
              <a:buFont typeface="Arial" charset="0"/>
              <a:buChar char="•"/>
            </a:pPr>
            <a:r>
              <a:rPr lang="en-US" altLang="ko-KR" sz="1200" b="0" i="0" kern="1200" dirty="0">
                <a:solidFill>
                  <a:schemeClr val="tx1"/>
                </a:solidFill>
                <a:latin typeface="+mn-lt"/>
                <a:ea typeface="+mn-ea"/>
                <a:cs typeface="+mn-cs"/>
              </a:rPr>
              <a:t>A script can be written that provisions an </a:t>
            </a:r>
            <a:r>
              <a:rPr lang="en-US" altLang="ko-KR" sz="1200" b="0" i="0" kern="1200" dirty="0" err="1">
                <a:solidFill>
                  <a:schemeClr val="tx1"/>
                </a:solidFill>
                <a:latin typeface="+mn-lt"/>
                <a:ea typeface="+mn-ea"/>
                <a:cs typeface="+mn-cs"/>
              </a:rPr>
              <a:t>HDInsight</a:t>
            </a:r>
            <a:r>
              <a:rPr lang="en-US" altLang="ko-KR" sz="1200" b="0" i="0" kern="1200" dirty="0">
                <a:solidFill>
                  <a:schemeClr val="tx1"/>
                </a:solidFill>
                <a:latin typeface="+mn-lt"/>
                <a:ea typeface="+mn-ea"/>
                <a:cs typeface="+mn-cs"/>
              </a:rPr>
              <a:t> cluster.</a:t>
            </a:r>
          </a:p>
          <a:p>
            <a:endParaRPr lang="en-US" altLang="ko-KR" sz="1200" b="0" i="0" kern="1200" dirty="0">
              <a:solidFill>
                <a:schemeClr val="tx1"/>
              </a:solidFill>
              <a:latin typeface="+mn-lt"/>
              <a:ea typeface="+mn-ea"/>
              <a:cs typeface="+mn-cs"/>
            </a:endParaRPr>
          </a:p>
          <a:p>
            <a:r>
              <a:rPr lang="en-US" altLang="ko-KR" sz="1200" b="1" i="0" kern="1200" dirty="0">
                <a:solidFill>
                  <a:schemeClr val="tx1"/>
                </a:solidFill>
                <a:latin typeface="+mn-lt"/>
                <a:ea typeface="+mn-ea"/>
                <a:cs typeface="+mn-cs"/>
              </a:rPr>
              <a:t>References:</a:t>
            </a:r>
          </a:p>
          <a:p>
            <a:pPr marL="171450" indent="-171450">
              <a:buFont typeface="Arial" charset="0"/>
              <a:buChar char="•"/>
            </a:pPr>
            <a:r>
              <a:rPr lang="en-US" altLang="ko-KR" sz="1200" b="0" i="0" kern="1200" baseline="0" dirty="0">
                <a:solidFill>
                  <a:schemeClr val="tx1"/>
                </a:solidFill>
                <a:latin typeface="+mn-lt"/>
                <a:ea typeface="+mn-ea"/>
                <a:cs typeface="+mn-cs"/>
              </a:rPr>
              <a:t>https://azure.microsoft.com/en-gb/documentation/articles/hdinsight-administer-use-powershell/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761371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lvl="0" indent="0">
              <a:buFont typeface="Arial"/>
              <a:buNone/>
            </a:pPr>
            <a:r>
              <a:rPr lang="en-US" altLang="ko-KR" b="1" dirty="0"/>
              <a:t>Notes</a:t>
            </a:r>
          </a:p>
          <a:p>
            <a:pPr marL="171450" lvl="0" indent="-171450">
              <a:buFont typeface="Arial"/>
              <a:buChar char="•"/>
            </a:pPr>
            <a:r>
              <a:rPr lang="en-US" altLang="ko-KR" dirty="0"/>
              <a:t>Master nodes(ex. Name</a:t>
            </a:r>
            <a:r>
              <a:rPr lang="en-US" altLang="ko-KR" baseline="0" dirty="0"/>
              <a:t> node and Secondary Name node, Resource Manager).</a:t>
            </a:r>
          </a:p>
          <a:p>
            <a:pPr marL="628650" lvl="1" indent="-171450">
              <a:buFont typeface="Arial"/>
              <a:buChar char="•"/>
            </a:pPr>
            <a:r>
              <a:rPr lang="en-US" altLang="ko-KR" dirty="0"/>
              <a:t>Typically two or more in a cluster</a:t>
            </a:r>
          </a:p>
          <a:p>
            <a:pPr marL="628650" lvl="1" indent="-171450">
              <a:buFont typeface="Arial"/>
              <a:buChar char="•"/>
            </a:pPr>
            <a:r>
              <a:rPr lang="en-US" altLang="ko-KR" dirty="0"/>
              <a:t>They can be a single point of failure, so use carrier-class hardware</a:t>
            </a:r>
            <a:r>
              <a:rPr lang="en-US" altLang="ko-KR" baseline="0" dirty="0"/>
              <a:t> or High Availability (HA) architecture.</a:t>
            </a:r>
            <a:endParaRPr lang="en-US" altLang="ko-KR" dirty="0"/>
          </a:p>
          <a:p>
            <a:pPr marL="628650" lvl="1" indent="-171450">
              <a:buFont typeface="Arial"/>
              <a:buChar char="•"/>
            </a:pPr>
            <a:r>
              <a:rPr lang="en-US" altLang="ko-KR" dirty="0"/>
              <a:t>Master nodes store name space and manage resources.</a:t>
            </a:r>
          </a:p>
          <a:p>
            <a:pPr marL="171450" lvl="0" indent="-171450">
              <a:buFont typeface="Arial"/>
              <a:buChar char="•"/>
            </a:pPr>
            <a:r>
              <a:rPr lang="en-US" altLang="ko-KR" dirty="0"/>
              <a:t>Slave nodes </a:t>
            </a:r>
          </a:p>
          <a:p>
            <a:pPr marL="628650" lvl="1" indent="-171450">
              <a:buFont typeface="Arial"/>
              <a:buChar char="•"/>
            </a:pPr>
            <a:r>
              <a:rPr lang="en-US" altLang="ko-KR" dirty="0"/>
              <a:t>Typically many in a cluster.</a:t>
            </a:r>
          </a:p>
          <a:p>
            <a:pPr marL="628650" lvl="1" indent="-171450">
              <a:buFont typeface="Arial"/>
              <a:buChar char="•"/>
            </a:pPr>
            <a:r>
              <a:rPr lang="en-US" altLang="ko-KR" dirty="0"/>
              <a:t>Can be expanded as necessary.</a:t>
            </a:r>
            <a:r>
              <a:rPr lang="en-US" altLang="ko-KR" baseline="0" dirty="0"/>
              <a:t> </a:t>
            </a:r>
          </a:p>
          <a:p>
            <a:pPr marL="628650" lvl="1" indent="-171450">
              <a:buFont typeface="Arial"/>
              <a:buChar char="•"/>
            </a:pPr>
            <a:r>
              <a:rPr lang="en-US" altLang="ko-KR" baseline="0" dirty="0"/>
              <a:t>The slave</a:t>
            </a:r>
            <a:r>
              <a:rPr lang="en-US" altLang="ko-KR" dirty="0"/>
              <a:t> nodes are expected to fail.</a:t>
            </a:r>
          </a:p>
          <a:p>
            <a:pPr marL="628650" lvl="1" indent="-171450">
              <a:buFont typeface="Arial"/>
              <a:buChar char="•"/>
            </a:pPr>
            <a:r>
              <a:rPr lang="en-US" altLang="ko-KR" dirty="0"/>
              <a:t>They store the actual data and perform computation on them.</a:t>
            </a:r>
          </a:p>
          <a:p>
            <a:pPr lvl="0"/>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In Hadoop</a:t>
            </a:r>
            <a:r>
              <a:rPr lang="en-US" altLang="ko-KR" baseline="0" dirty="0"/>
              <a:t>, the data is replicated on multiple nodes and processed on node where the data stored.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Therefore, you can avoid communication between nodes.</a:t>
            </a: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Replicating the data on multiple nodes increases: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Availability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Fault-tolerance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601044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altLang="ko-KR"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909207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409368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a:buNone/>
            </a:pPr>
            <a:r>
              <a:rPr lang="en-US" altLang="ko-KR" sz="1200" b="1" kern="1200" dirty="0">
                <a:solidFill>
                  <a:schemeClr val="tx1"/>
                </a:solidFill>
                <a:effectLst/>
                <a:latin typeface="+mn-lt"/>
                <a:ea typeface="+mn-ea"/>
                <a:cs typeface="+mn-cs"/>
              </a:rPr>
              <a:t>Notes:</a:t>
            </a:r>
          </a:p>
          <a:p>
            <a:pPr marL="171450" indent="-171450">
              <a:buFont typeface="Arial"/>
              <a:buChar char="•"/>
            </a:pPr>
            <a:r>
              <a:rPr lang="en-US" altLang="ko-KR" sz="1200" kern="1200" dirty="0">
                <a:solidFill>
                  <a:schemeClr val="tx1"/>
                </a:solidFill>
                <a:effectLst/>
                <a:latin typeface="+mn-lt"/>
                <a:ea typeface="+mn-ea"/>
                <a:cs typeface="+mn-cs"/>
              </a:rPr>
              <a:t>The </a:t>
            </a:r>
            <a:r>
              <a:rPr lang="en-US" altLang="ko-KR" sz="1200" kern="1200" dirty="0" err="1">
                <a:solidFill>
                  <a:schemeClr val="tx1"/>
                </a:solidFill>
                <a:effectLst/>
                <a:latin typeface="+mn-lt"/>
                <a:ea typeface="+mn-ea"/>
                <a:cs typeface="+mn-cs"/>
              </a:rPr>
              <a:t>ResourceManager</a:t>
            </a:r>
            <a:r>
              <a:rPr lang="en-US" altLang="ko-KR" sz="1200" kern="1200" dirty="0">
                <a:solidFill>
                  <a:schemeClr val="tx1"/>
                </a:solidFill>
                <a:effectLst/>
                <a:latin typeface="+mn-lt"/>
                <a:ea typeface="+mn-ea"/>
                <a:cs typeface="+mn-cs"/>
              </a:rPr>
              <a:t> (RM) and the per-node slave </a:t>
            </a:r>
            <a:r>
              <a:rPr lang="en-US" altLang="ko-KR" sz="1200" kern="1200" dirty="0" err="1">
                <a:solidFill>
                  <a:schemeClr val="tx1"/>
                </a:solidFill>
                <a:effectLst/>
                <a:latin typeface="+mn-lt"/>
                <a:ea typeface="+mn-ea"/>
                <a:cs typeface="+mn-cs"/>
              </a:rPr>
              <a:t>NodeManager</a:t>
            </a:r>
            <a:r>
              <a:rPr lang="en-US" altLang="ko-KR" sz="1200" kern="1200" dirty="0">
                <a:solidFill>
                  <a:schemeClr val="tx1"/>
                </a:solidFill>
                <a:effectLst/>
                <a:latin typeface="+mn-lt"/>
                <a:ea typeface="+mn-ea"/>
                <a:cs typeface="+mn-cs"/>
              </a:rPr>
              <a:t> (NM) form the data processing architecture in YARN. </a:t>
            </a:r>
          </a:p>
          <a:p>
            <a:pPr marL="628650" lvl="1" indent="-171450">
              <a:buFont typeface="Arial"/>
              <a:buChar char="•"/>
            </a:pPr>
            <a:r>
              <a:rPr lang="en-US" altLang="ko-KR" sz="1200" kern="1200" dirty="0">
                <a:solidFill>
                  <a:schemeClr val="tx1"/>
                </a:solidFill>
                <a:effectLst/>
                <a:latin typeface="+mn-lt"/>
                <a:ea typeface="+mn-ea"/>
                <a:cs typeface="+mn-cs"/>
              </a:rPr>
              <a:t>The </a:t>
            </a:r>
            <a:r>
              <a:rPr lang="en-US" altLang="ko-KR" sz="1200" kern="1200" dirty="0" err="1">
                <a:solidFill>
                  <a:schemeClr val="tx1"/>
                </a:solidFill>
                <a:effectLst/>
                <a:latin typeface="+mn-lt"/>
                <a:ea typeface="+mn-ea"/>
                <a:cs typeface="+mn-cs"/>
              </a:rPr>
              <a:t>ResourceManager</a:t>
            </a:r>
            <a:r>
              <a:rPr lang="en-US" altLang="ko-KR" sz="1200" kern="1200" dirty="0">
                <a:solidFill>
                  <a:schemeClr val="tx1"/>
                </a:solidFill>
                <a:effectLst/>
                <a:latin typeface="+mn-lt"/>
                <a:ea typeface="+mn-ea"/>
                <a:cs typeface="+mn-cs"/>
              </a:rPr>
              <a:t> arbitrates resources among all the applications in the system.</a:t>
            </a:r>
          </a:p>
          <a:p>
            <a:pPr marL="10858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a:solidFill>
                  <a:schemeClr val="tx1"/>
                </a:solidFill>
                <a:effectLst/>
                <a:latin typeface="+mn-lt"/>
                <a:ea typeface="+mn-ea"/>
                <a:cs typeface="+mn-cs"/>
              </a:rPr>
              <a:t>Each task will be run in a container which consists of a specific amount of CPU and memory resources.</a:t>
            </a:r>
            <a:endParaRPr lang="ko-KR" altLang="ko-KR"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a:solidFill>
                  <a:schemeClr val="tx1"/>
                </a:solidFill>
                <a:effectLst/>
                <a:latin typeface="+mn-lt"/>
                <a:ea typeface="+mn-ea"/>
                <a:cs typeface="+mn-cs"/>
              </a:rPr>
              <a:t>The </a:t>
            </a:r>
            <a:r>
              <a:rPr lang="en-US" altLang="ko-KR" sz="1200" kern="1200" dirty="0" err="1">
                <a:solidFill>
                  <a:schemeClr val="tx1"/>
                </a:solidFill>
                <a:effectLst/>
                <a:latin typeface="+mn-lt"/>
                <a:ea typeface="+mn-ea"/>
                <a:cs typeface="+mn-cs"/>
              </a:rPr>
              <a:t>ResourceManager</a:t>
            </a:r>
            <a:r>
              <a:rPr lang="en-US" altLang="ko-KR" sz="1200" kern="1200" dirty="0">
                <a:solidFill>
                  <a:schemeClr val="tx1"/>
                </a:solidFill>
                <a:effectLst/>
                <a:latin typeface="+mn-lt"/>
                <a:ea typeface="+mn-ea"/>
                <a:cs typeface="+mn-cs"/>
              </a:rPr>
              <a:t> schedules the resources and forks the </a:t>
            </a:r>
            <a:r>
              <a:rPr lang="en-US" altLang="ko-KR" sz="1200" kern="1200" dirty="0" err="1">
                <a:solidFill>
                  <a:schemeClr val="tx1"/>
                </a:solidFill>
                <a:effectLst/>
                <a:latin typeface="+mn-lt"/>
                <a:ea typeface="+mn-ea"/>
                <a:cs typeface="+mn-cs"/>
              </a:rPr>
              <a:t>ApplicationMaster</a:t>
            </a:r>
            <a:r>
              <a:rPr lang="en-US" altLang="ko-KR" sz="1200" kern="1200" dirty="0">
                <a:solidFill>
                  <a:schemeClr val="tx1"/>
                </a:solidFill>
                <a:effectLst/>
                <a:latin typeface="+mn-lt"/>
                <a:ea typeface="+mn-ea"/>
                <a:cs typeface="+mn-cs"/>
              </a:rPr>
              <a:t> of available </a:t>
            </a:r>
            <a:r>
              <a:rPr lang="en-US" altLang="ko-KR" sz="1200" kern="1200" dirty="0" err="1">
                <a:solidFill>
                  <a:schemeClr val="tx1"/>
                </a:solidFill>
                <a:effectLst/>
                <a:latin typeface="+mn-lt"/>
                <a:ea typeface="+mn-ea"/>
                <a:cs typeface="+mn-cs"/>
              </a:rPr>
              <a:t>NodeManagers</a:t>
            </a:r>
            <a:r>
              <a:rPr lang="en-US" altLang="ko-KR" sz="1200" kern="1200" dirty="0">
                <a:solidFill>
                  <a:schemeClr val="tx1"/>
                </a:solidFill>
                <a:effectLst/>
                <a:latin typeface="+mn-lt"/>
                <a:ea typeface="+mn-ea"/>
                <a:cs typeface="+mn-cs"/>
              </a:rPr>
              <a:t> where the container may be launched.</a:t>
            </a:r>
          </a:p>
          <a:p>
            <a:pPr marL="10858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kern="1200" dirty="0">
                <a:solidFill>
                  <a:schemeClr val="tx1"/>
                </a:solidFill>
                <a:effectLst/>
                <a:latin typeface="+mn-lt"/>
                <a:ea typeface="+mn-ea"/>
                <a:cs typeface="+mn-cs"/>
              </a:rPr>
              <a:t>The </a:t>
            </a:r>
            <a:r>
              <a:rPr lang="en-US" altLang="ko-KR" sz="1200" kern="1200" dirty="0" err="1">
                <a:solidFill>
                  <a:schemeClr val="tx1"/>
                </a:solidFill>
                <a:effectLst/>
                <a:latin typeface="+mn-lt"/>
                <a:ea typeface="+mn-ea"/>
                <a:cs typeface="+mn-cs"/>
              </a:rPr>
              <a:t>ApplicationMaster</a:t>
            </a:r>
            <a:r>
              <a:rPr lang="en-US" altLang="ko-KR" sz="1200" kern="1200" dirty="0">
                <a:solidFill>
                  <a:schemeClr val="tx1"/>
                </a:solidFill>
                <a:effectLst/>
                <a:latin typeface="+mn-lt"/>
                <a:ea typeface="+mn-ea"/>
                <a:cs typeface="+mn-cs"/>
              </a:rPr>
              <a:t>(AM) requests a container for each task. </a:t>
            </a:r>
            <a:endParaRPr lang="en-US" altLang="ko-KR"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baseline="0" dirty="0"/>
          </a:p>
          <a:p>
            <a:endParaRPr lang="ko-KR" altLang="en-US" dirty="0"/>
          </a:p>
        </p:txBody>
      </p:sp>
      <p:sp>
        <p:nvSpPr>
          <p:cNvPr id="4" name="슬라이드 번호 개체 틀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601044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3350429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1174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91152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93831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3636960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4195173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84907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18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675168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55690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09158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68872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34092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297335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29860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27919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91700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7086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3" r:id="rId22"/>
    <p:sldLayoutId id="2147483704"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8783879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Analysis Using </a:t>
            </a:r>
            <a:r>
              <a:rPr lang="en-US" sz="5400" dirty="0" err="1">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4</a:t>
            </a:r>
            <a:r>
              <a:rPr lang="en-US" sz="4000" dirty="0">
                <a:solidFill>
                  <a:srgbClr val="FFFF00"/>
                </a:solidFill>
              </a:rPr>
              <a:t>, Lesson </a:t>
            </a:r>
            <a:r>
              <a:rPr lang="en-US" dirty="0"/>
              <a:t>2</a:t>
            </a:r>
            <a:r>
              <a:rPr lang="en-US" sz="4000" dirty="0">
                <a:solidFill>
                  <a:srgbClr val="FFFF00"/>
                </a:solidFill>
              </a:rPr>
              <a:t>: </a:t>
            </a:r>
          </a:p>
          <a:p>
            <a:r>
              <a:rPr lang="en-US" dirty="0">
                <a:latin typeface="Segoe UI" panose="020B0502040204020203" pitchFamily="34" charset="0"/>
                <a:cs typeface="Segoe UI" panose="020B0502040204020203" pitchFamily="34" charset="0"/>
              </a:rPr>
              <a:t>Getting Started with </a:t>
            </a:r>
            <a:r>
              <a:rPr lang="en-US" dirty="0" err="1">
                <a:latin typeface="Segoe UI" panose="020B0502040204020203" pitchFamily="34" charset="0"/>
                <a:cs typeface="Segoe UI" panose="020B0502040204020203" pitchFamily="34" charset="0"/>
              </a:rPr>
              <a:t>Hadoop</a:t>
            </a:r>
            <a:r>
              <a:rPr lang="en-US" dirty="0">
                <a:latin typeface="Segoe UI" panose="020B0502040204020203" pitchFamily="34" charset="0"/>
                <a:cs typeface="Segoe UI" panose="020B0502040204020203" pitchFamily="34" charset="0"/>
              </a:rPr>
              <a:t> Cluster on Azure </a:t>
            </a:r>
            <a:endParaRPr lang="en-US" sz="4000" dirty="0">
              <a:solidFill>
                <a:srgbClr val="FFFF00"/>
              </a:solidFill>
            </a:endParaRPr>
          </a:p>
        </p:txBody>
      </p:sp>
    </p:spTree>
    <p:extLst>
      <p:ext uri="{BB962C8B-B14F-4D97-AF65-F5344CB8AC3E}">
        <p14:creationId xmlns:p14="http://schemas.microsoft.com/office/powerpoint/2010/main" val="342556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altLang="ko-KR" sz="4400" dirty="0">
                <a:solidFill>
                  <a:srgbClr val="000000">
                    <a:alpha val="99000"/>
                  </a:srgbClr>
                </a:solidFill>
              </a:rPr>
              <a:t>YARN: Yet Another Resource Negotiator</a:t>
            </a:r>
            <a:endParaRPr lang="en-US" sz="4400" dirty="0">
              <a:solidFill>
                <a:srgbClr val="FF0000">
                  <a:alpha val="99000"/>
                </a:srgbClr>
              </a:solidFill>
            </a:endParaRPr>
          </a:p>
        </p:txBody>
      </p:sp>
      <p:grpSp>
        <p:nvGrpSpPr>
          <p:cNvPr id="97" name="Group 96"/>
          <p:cNvGrpSpPr/>
          <p:nvPr/>
        </p:nvGrpSpPr>
        <p:grpSpPr>
          <a:xfrm>
            <a:off x="0" y="1440161"/>
            <a:ext cx="12192000" cy="817907"/>
            <a:chOff x="0" y="1440161"/>
            <a:chExt cx="10802189" cy="853904"/>
          </a:xfrm>
        </p:grpSpPr>
        <p:sp>
          <p:nvSpPr>
            <p:cNvPr id="88" name="Rectangle 87"/>
            <p:cNvSpPr/>
            <p:nvPr/>
          </p:nvSpPr>
          <p:spPr>
            <a:xfrm>
              <a:off x="0" y="1461154"/>
              <a:ext cx="10802189" cy="832911"/>
            </a:xfrm>
            <a:prstGeom prst="rect">
              <a:avLst/>
            </a:prstGeom>
            <a:solidFill>
              <a:srgbClr val="6F6F6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Platform for managing resources in a </a:t>
              </a:r>
              <a:r>
                <a:rPr lang="en-US" altLang="ko-KR" i="0" dirty="0" err="1"/>
                <a:t>Hadoop</a:t>
              </a:r>
              <a:r>
                <a:rPr lang="en-US" altLang="ko-KR" i="0" dirty="0"/>
                <a:t> cluster</a:t>
              </a:r>
            </a:p>
          </p:txBody>
        </p:sp>
      </p:grpSp>
      <p:graphicFrame>
        <p:nvGraphicFramePr>
          <p:cNvPr id="43" name="Table 42"/>
          <p:cNvGraphicFramePr>
            <a:graphicFrameLocks noGrp="1"/>
          </p:cNvGraphicFramePr>
          <p:nvPr>
            <p:extLst>
              <p:ext uri="{D42A27DB-BD31-4B8C-83A1-F6EECF244321}">
                <p14:modId xmlns:p14="http://schemas.microsoft.com/office/powerpoint/2010/main" val="1426634272"/>
              </p:ext>
            </p:extLst>
          </p:nvPr>
        </p:nvGraphicFramePr>
        <p:xfrm>
          <a:off x="864624" y="2718632"/>
          <a:ext cx="10448856" cy="3630434"/>
        </p:xfrm>
        <a:graphic>
          <a:graphicData uri="http://schemas.openxmlformats.org/drawingml/2006/table">
            <a:tbl>
              <a:tblPr firstRow="1">
                <a:tableStyleId>{21E4AEA4-8DFA-4A89-87EB-49C32662AFE0}</a:tableStyleId>
              </a:tblPr>
              <a:tblGrid>
                <a:gridCol w="3706437">
                  <a:extLst>
                    <a:ext uri="{9D8B030D-6E8A-4147-A177-3AD203B41FA5}">
                      <a16:colId xmlns:a16="http://schemas.microsoft.com/office/drawing/2014/main" val="48614039"/>
                    </a:ext>
                  </a:extLst>
                </a:gridCol>
                <a:gridCol w="6742419">
                  <a:extLst>
                    <a:ext uri="{9D8B030D-6E8A-4147-A177-3AD203B41FA5}">
                      <a16:colId xmlns:a16="http://schemas.microsoft.com/office/drawing/2014/main" val="1124546490"/>
                    </a:ext>
                  </a:extLst>
                </a:gridCol>
              </a:tblGrid>
              <a:tr h="633500">
                <a:tc>
                  <a:txBody>
                    <a:bodyPr/>
                    <a:lstStyle/>
                    <a:p>
                      <a:pPr algn="ctr"/>
                      <a:r>
                        <a:rPr lang="en-US" b="0" dirty="0">
                          <a:solidFill>
                            <a:schemeClr val="bg1"/>
                          </a:solidFill>
                        </a:rPr>
                        <a:t>Quality</a:t>
                      </a:r>
                    </a:p>
                  </a:txBody>
                  <a:tcPr anchor="ctr">
                    <a:solidFill>
                      <a:srgbClr val="0071BC"/>
                    </a:solidFill>
                  </a:tcPr>
                </a:tc>
                <a:tc>
                  <a:txBody>
                    <a:bodyPr/>
                    <a:lstStyle/>
                    <a:p>
                      <a:pPr algn="ctr"/>
                      <a:r>
                        <a:rPr lang="en-US" sz="1800" b="0" dirty="0">
                          <a:solidFill>
                            <a:schemeClr val="bg1"/>
                          </a:solidFill>
                        </a:rPr>
                        <a:t>Resulting Attributes</a:t>
                      </a:r>
                    </a:p>
                  </a:txBody>
                  <a:tcPr anchor="ctr">
                    <a:solidFill>
                      <a:schemeClr val="accent6"/>
                    </a:solidFill>
                  </a:tcPr>
                </a:tc>
                <a:extLst>
                  <a:ext uri="{0D108BD9-81ED-4DB2-BD59-A6C34878D82A}">
                    <a16:rowId xmlns:a16="http://schemas.microsoft.com/office/drawing/2014/main" val="679667022"/>
                  </a:ext>
                </a:extLst>
              </a:tr>
              <a:tr h="998978">
                <a:tc>
                  <a:txBody>
                    <a:bodyPr/>
                    <a:lstStyle/>
                    <a:p>
                      <a:pPr algn="ctr"/>
                      <a:r>
                        <a:rPr lang="en-US" b="0" dirty="0"/>
                        <a:t>Scheduler</a:t>
                      </a:r>
                    </a:p>
                  </a:txBody>
                  <a:tcPr anchor="ctr">
                    <a:solidFill>
                      <a:schemeClr val="bg1">
                        <a:lumMod val="85000"/>
                      </a:schemeClr>
                    </a:solidFill>
                  </a:tcPr>
                </a:tc>
                <a:tc>
                  <a:txBody>
                    <a:bodyPr/>
                    <a:lstStyle/>
                    <a:p>
                      <a:pPr algn="ctr"/>
                      <a:r>
                        <a:rPr lang="en-US" altLang="ko-KR" sz="1800" dirty="0"/>
                        <a:t>FIFO,</a:t>
                      </a:r>
                      <a:r>
                        <a:rPr lang="en-US" altLang="ko-KR" sz="1800" baseline="0" dirty="0"/>
                        <a:t> Fair, etc.</a:t>
                      </a:r>
                      <a:endParaRPr lang="en-US" altLang="ko-KR" sz="1800" dirty="0"/>
                    </a:p>
                  </a:txBody>
                  <a:tcPr anchor="ctr">
                    <a:solidFill>
                      <a:schemeClr val="bg1">
                        <a:lumMod val="85000"/>
                      </a:schemeClr>
                    </a:solidFill>
                  </a:tcPr>
                </a:tc>
                <a:extLst>
                  <a:ext uri="{0D108BD9-81ED-4DB2-BD59-A6C34878D82A}">
                    <a16:rowId xmlns:a16="http://schemas.microsoft.com/office/drawing/2014/main" val="2034482246"/>
                  </a:ext>
                </a:extLst>
              </a:tr>
              <a:tr h="998978">
                <a:tc>
                  <a:txBody>
                    <a:bodyPr/>
                    <a:lstStyle/>
                    <a:p>
                      <a:pPr algn="ctr"/>
                      <a:r>
                        <a:rPr lang="en-US" b="0" dirty="0"/>
                        <a:t>Fault Tolerant</a:t>
                      </a:r>
                    </a:p>
                  </a:txBody>
                  <a:tcPr anchor="ctr">
                    <a:solidFill>
                      <a:schemeClr val="bg1">
                        <a:lumMod val="85000"/>
                      </a:schemeClr>
                    </a:solidFill>
                  </a:tcPr>
                </a:tc>
                <a:tc>
                  <a:txBody>
                    <a:bodyPr/>
                    <a:lstStyle/>
                    <a:p>
                      <a:pPr algn="ctr"/>
                      <a:r>
                        <a:rPr lang="en-US" altLang="ko-KR" sz="1800" dirty="0"/>
                        <a:t>Monitors map and reduce tasks and reschedules them on a different node if the task fails</a:t>
                      </a:r>
                    </a:p>
                  </a:txBody>
                  <a:tcPr anchor="ctr">
                    <a:solidFill>
                      <a:schemeClr val="bg1">
                        <a:lumMod val="85000"/>
                      </a:schemeClr>
                    </a:solidFill>
                  </a:tcPr>
                </a:tc>
                <a:extLst>
                  <a:ext uri="{0D108BD9-81ED-4DB2-BD59-A6C34878D82A}">
                    <a16:rowId xmlns:a16="http://schemas.microsoft.com/office/drawing/2014/main" val="682465758"/>
                  </a:ext>
                </a:extLst>
              </a:tr>
              <a:tr h="998978">
                <a:tc>
                  <a:txBody>
                    <a:bodyPr/>
                    <a:lstStyle/>
                    <a:p>
                      <a:pPr algn="ctr"/>
                      <a:r>
                        <a:rPr lang="en-US" b="0" dirty="0"/>
                        <a:t>Supports several distributed processing frameworks</a:t>
                      </a:r>
                    </a:p>
                  </a:txBody>
                  <a:tcPr anchor="ctr">
                    <a:solidFill>
                      <a:schemeClr val="bg1">
                        <a:lumMod val="85000"/>
                      </a:schemeClr>
                    </a:solidFill>
                  </a:tcPr>
                </a:tc>
                <a:tc>
                  <a:txBody>
                    <a:bodyPr/>
                    <a:lstStyle/>
                    <a:p>
                      <a:pPr algn="ctr"/>
                      <a:r>
                        <a:rPr lang="en-US" altLang="ko-KR" sz="1800" dirty="0" err="1"/>
                        <a:t>MapReduce</a:t>
                      </a:r>
                      <a:r>
                        <a:rPr lang="en-US" altLang="ko-KR" sz="1800" dirty="0"/>
                        <a:t>, Impala, Spark</a:t>
                      </a:r>
                    </a:p>
                  </a:txBody>
                  <a:tcPr anchor="ctr">
                    <a:solidFill>
                      <a:schemeClr val="bg1">
                        <a:lumMod val="85000"/>
                      </a:schemeClr>
                    </a:solidFill>
                  </a:tcPr>
                </a:tc>
                <a:extLst>
                  <a:ext uri="{0D108BD9-81ED-4DB2-BD59-A6C34878D82A}">
                    <a16:rowId xmlns:a16="http://schemas.microsoft.com/office/drawing/2014/main" val="4230228483"/>
                  </a:ext>
                </a:extLst>
              </a:tr>
            </a:tbl>
          </a:graphicData>
        </a:graphic>
      </p:graphicFrame>
    </p:spTree>
    <p:extLst>
      <p:ext uri="{BB962C8B-B14F-4D97-AF65-F5344CB8AC3E}">
        <p14:creationId xmlns:p14="http://schemas.microsoft.com/office/powerpoint/2010/main" val="33866322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t>HDFS: Hadoop Distributed File System</a:t>
            </a:r>
            <a:endParaRPr lang="en-US" sz="4400" dirty="0">
              <a:solidFill>
                <a:srgbClr val="FF0000">
                  <a:alpha val="99000"/>
                </a:srgbClr>
              </a:solidFill>
            </a:endParaRPr>
          </a:p>
        </p:txBody>
      </p:sp>
      <p:grpSp>
        <p:nvGrpSpPr>
          <p:cNvPr id="97" name="Group 96"/>
          <p:cNvGrpSpPr/>
          <p:nvPr/>
        </p:nvGrpSpPr>
        <p:grpSpPr>
          <a:xfrm>
            <a:off x="0" y="1440161"/>
            <a:ext cx="12192000" cy="853904"/>
            <a:chOff x="0" y="1440161"/>
            <a:chExt cx="10802189" cy="853904"/>
          </a:xfrm>
        </p:grpSpPr>
        <p:sp>
          <p:nvSpPr>
            <p:cNvPr id="88" name="Rectangle 8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HDFS is the storage system in a Hadoop platform.</a:t>
              </a:r>
            </a:p>
          </p:txBody>
        </p:sp>
      </p:grpSp>
      <p:sp>
        <p:nvSpPr>
          <p:cNvPr id="95" name="Content Placeholder 2"/>
          <p:cNvSpPr txBox="1">
            <a:spLocks/>
          </p:cNvSpPr>
          <p:nvPr/>
        </p:nvSpPr>
        <p:spPr>
          <a:xfrm>
            <a:off x="0" y="2269314"/>
            <a:ext cx="12192000" cy="244334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50950" lvl="1" indent="-457200" algn="l" defTabSz="793750">
              <a:buFont typeface="Wingdings" charset="2"/>
              <a:buChar char="§"/>
            </a:pPr>
            <a:r>
              <a:rPr lang="en-US" altLang="ko-KR" i="0" dirty="0">
                <a:solidFill>
                  <a:srgbClr val="292929"/>
                </a:solidFill>
              </a:rPr>
              <a:t>Provides reliable and inexpensive storage</a:t>
            </a:r>
          </a:p>
          <a:p>
            <a:pPr marL="1250950" lvl="1" indent="-457200" algn="l" defTabSz="793750">
              <a:buFont typeface="Wingdings" charset="2"/>
              <a:buChar char="§"/>
            </a:pPr>
            <a:r>
              <a:rPr lang="en-US" altLang="ko-KR" i="0" dirty="0">
                <a:solidFill>
                  <a:srgbClr val="292929"/>
                </a:solidFill>
              </a:rPr>
              <a:t>Built on top of native file systems</a:t>
            </a:r>
          </a:p>
          <a:p>
            <a:pPr marL="1250950" lvl="1" indent="-457200" algn="l" defTabSz="793750">
              <a:buFont typeface="Wingdings" charset="2"/>
              <a:buChar char="§"/>
            </a:pPr>
            <a:r>
              <a:rPr lang="en-US" altLang="ko-KR" i="0" dirty="0">
                <a:solidFill>
                  <a:srgbClr val="292929"/>
                </a:solidFill>
              </a:rPr>
              <a:t>Performs best with modest number of large files rather than many small files</a:t>
            </a:r>
          </a:p>
          <a:p>
            <a:pPr marL="1258888" lvl="1" indent="-457200" algn="l" defTabSz="793750">
              <a:buFont typeface="Wingdings" charset="2"/>
              <a:buChar char="§"/>
            </a:pPr>
            <a:r>
              <a:rPr lang="en-US" altLang="ko-KR" i="0" dirty="0">
                <a:solidFill>
                  <a:srgbClr val="292929"/>
                </a:solidFill>
              </a:rPr>
              <a:t>Files are ‘write once’</a:t>
            </a:r>
          </a:p>
        </p:txBody>
      </p:sp>
    </p:spTree>
    <p:extLst>
      <p:ext uri="{BB962C8B-B14F-4D97-AF65-F5344CB8AC3E}">
        <p14:creationId xmlns:p14="http://schemas.microsoft.com/office/powerpoint/2010/main" val="41510285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844614" y="365054"/>
            <a:ext cx="11151917" cy="620683"/>
          </a:xfrm>
        </p:spPr>
        <p:txBody>
          <a:bodyPr/>
          <a:lstStyle/>
          <a:p>
            <a:r>
              <a:rPr lang="en-US" sz="4400" dirty="0">
                <a:solidFill>
                  <a:srgbClr val="292929"/>
                </a:solidFill>
              </a:rPr>
              <a:t>HDFS Diagram</a:t>
            </a:r>
          </a:p>
        </p:txBody>
      </p:sp>
      <p:grpSp>
        <p:nvGrpSpPr>
          <p:cNvPr id="4" name="Group 3"/>
          <p:cNvGrpSpPr/>
          <p:nvPr/>
        </p:nvGrpSpPr>
        <p:grpSpPr>
          <a:xfrm>
            <a:off x="1349056" y="1150467"/>
            <a:ext cx="8589520" cy="5707533"/>
            <a:chOff x="335112" y="1605345"/>
            <a:chExt cx="8589520" cy="5188666"/>
          </a:xfrm>
        </p:grpSpPr>
        <p:grpSp>
          <p:nvGrpSpPr>
            <p:cNvPr id="143" name="Group 142"/>
            <p:cNvGrpSpPr/>
            <p:nvPr/>
          </p:nvGrpSpPr>
          <p:grpSpPr>
            <a:xfrm>
              <a:off x="1990521" y="1605345"/>
              <a:ext cx="3796312" cy="671237"/>
              <a:chOff x="3193539" y="1806290"/>
              <a:chExt cx="3359775" cy="651122"/>
            </a:xfrm>
          </p:grpSpPr>
          <p:sp>
            <p:nvSpPr>
              <p:cNvPr id="71" name="Rectangle 70"/>
              <p:cNvSpPr/>
              <p:nvPr/>
            </p:nvSpPr>
            <p:spPr>
              <a:xfrm>
                <a:off x="3193539" y="1806290"/>
                <a:ext cx="3359775" cy="6511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Master Node</a:t>
                </a:r>
              </a:p>
            </p:txBody>
          </p:sp>
          <p:grpSp>
            <p:nvGrpSpPr>
              <p:cNvPr id="72" name="Group 71"/>
              <p:cNvGrpSpPr/>
              <p:nvPr/>
            </p:nvGrpSpPr>
            <p:grpSpPr>
              <a:xfrm>
                <a:off x="3284196" y="2085929"/>
                <a:ext cx="3178461" cy="313382"/>
                <a:chOff x="4619146" y="4607888"/>
                <a:chExt cx="9800229" cy="485945"/>
              </a:xfrm>
            </p:grpSpPr>
            <p:sp>
              <p:nvSpPr>
                <p:cNvPr id="73" name="Rectangle 72"/>
                <p:cNvSpPr/>
                <p:nvPr/>
              </p:nvSpPr>
              <p:spPr>
                <a:xfrm>
                  <a:off x="4619146" y="4607888"/>
                  <a:ext cx="4849106"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 Node</a:t>
                  </a:r>
                </a:p>
              </p:txBody>
            </p:sp>
            <p:sp>
              <p:nvSpPr>
                <p:cNvPr id="74" name="Rectangle 73"/>
                <p:cNvSpPr/>
                <p:nvPr/>
              </p:nvSpPr>
              <p:spPr>
                <a:xfrm>
                  <a:off x="9712019" y="4607888"/>
                  <a:ext cx="4707356"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JobTracker</a:t>
                  </a:r>
                </a:p>
              </p:txBody>
            </p:sp>
          </p:grpSp>
        </p:grpSp>
        <p:cxnSp>
          <p:nvCxnSpPr>
            <p:cNvPr id="36" name="Straight Arrow Connector 35"/>
            <p:cNvCxnSpPr/>
            <p:nvPr/>
          </p:nvCxnSpPr>
          <p:spPr>
            <a:xfrm flipV="1">
              <a:off x="1650114" y="3843491"/>
              <a:ext cx="923838" cy="490122"/>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9" idx="3"/>
            </p:cNvCxnSpPr>
            <p:nvPr/>
          </p:nvCxnSpPr>
          <p:spPr>
            <a:xfrm>
              <a:off x="1790418" y="4774624"/>
              <a:ext cx="992580" cy="143448"/>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716624" y="5185422"/>
              <a:ext cx="942398" cy="654023"/>
            </a:xfrm>
            <a:prstGeom prst="straightConnector1">
              <a:avLst/>
            </a:prstGeom>
            <a:ln>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65" name="Group 64"/>
            <p:cNvGrpSpPr/>
            <p:nvPr/>
          </p:nvGrpSpPr>
          <p:grpSpPr>
            <a:xfrm>
              <a:off x="5282850" y="2744261"/>
              <a:ext cx="3641782" cy="643914"/>
              <a:chOff x="1444981" y="8124461"/>
              <a:chExt cx="3595992" cy="1009662"/>
            </a:xfrm>
          </p:grpSpPr>
          <p:sp>
            <p:nvSpPr>
              <p:cNvPr id="79" name="Rectangle 78"/>
              <p:cNvSpPr/>
              <p:nvPr/>
            </p:nvSpPr>
            <p:spPr>
              <a:xfrm>
                <a:off x="1444981" y="8124461"/>
                <a:ext cx="3595992" cy="10096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80" name="Group 79"/>
              <p:cNvGrpSpPr/>
              <p:nvPr/>
            </p:nvGrpSpPr>
            <p:grpSpPr>
              <a:xfrm>
                <a:off x="1542012" y="8558075"/>
                <a:ext cx="3401930" cy="485946"/>
                <a:chOff x="4619146" y="4607888"/>
                <a:chExt cx="9800229" cy="485945"/>
              </a:xfrm>
            </p:grpSpPr>
            <p:sp>
              <p:nvSpPr>
                <p:cNvPr id="81" name="Rectangle 80"/>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82" name="Rectangle 81"/>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grpSp>
          <p:nvGrpSpPr>
            <p:cNvPr id="66" name="Group 65"/>
            <p:cNvGrpSpPr/>
            <p:nvPr/>
          </p:nvGrpSpPr>
          <p:grpSpPr>
            <a:xfrm>
              <a:off x="5282092" y="4177163"/>
              <a:ext cx="3641782" cy="643914"/>
              <a:chOff x="1444981" y="8124461"/>
              <a:chExt cx="3595992" cy="1009662"/>
            </a:xfrm>
          </p:grpSpPr>
          <p:sp>
            <p:nvSpPr>
              <p:cNvPr id="75" name="Rectangle 74"/>
              <p:cNvSpPr/>
              <p:nvPr/>
            </p:nvSpPr>
            <p:spPr>
              <a:xfrm>
                <a:off x="1444981" y="8124461"/>
                <a:ext cx="3595992" cy="10096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76" name="Group 75"/>
              <p:cNvGrpSpPr/>
              <p:nvPr/>
            </p:nvGrpSpPr>
            <p:grpSpPr>
              <a:xfrm>
                <a:off x="1542012" y="8558075"/>
                <a:ext cx="3401930" cy="485946"/>
                <a:chOff x="4619146" y="4607888"/>
                <a:chExt cx="9800229" cy="485945"/>
              </a:xfrm>
            </p:grpSpPr>
            <p:sp>
              <p:nvSpPr>
                <p:cNvPr id="77" name="Rectangle 76"/>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78" name="Rectangle 77"/>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grpSp>
          <p:nvGrpSpPr>
            <p:cNvPr id="89" name="Group 88"/>
            <p:cNvGrpSpPr/>
            <p:nvPr/>
          </p:nvGrpSpPr>
          <p:grpSpPr>
            <a:xfrm>
              <a:off x="5275207" y="3476183"/>
              <a:ext cx="3641782" cy="643914"/>
              <a:chOff x="1444981" y="8124459"/>
              <a:chExt cx="3595992" cy="1009662"/>
            </a:xfrm>
          </p:grpSpPr>
          <p:sp>
            <p:nvSpPr>
              <p:cNvPr id="90" name="Rectangle 89"/>
              <p:cNvSpPr/>
              <p:nvPr/>
            </p:nvSpPr>
            <p:spPr>
              <a:xfrm>
                <a:off x="1444981" y="8124459"/>
                <a:ext cx="3595992" cy="10096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91" name="Group 90"/>
              <p:cNvGrpSpPr/>
              <p:nvPr/>
            </p:nvGrpSpPr>
            <p:grpSpPr>
              <a:xfrm>
                <a:off x="1542012" y="8558076"/>
                <a:ext cx="3401930" cy="485946"/>
                <a:chOff x="4619146" y="4607888"/>
                <a:chExt cx="9800229" cy="485945"/>
              </a:xfrm>
            </p:grpSpPr>
            <p:sp>
              <p:nvSpPr>
                <p:cNvPr id="92" name="Rectangle 91"/>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93" name="Rectangle 92"/>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cxnSp>
          <p:nvCxnSpPr>
            <p:cNvPr id="61" name="Straight Arrow Connector 60"/>
            <p:cNvCxnSpPr>
              <a:endCxn id="77" idx="1"/>
            </p:cNvCxnSpPr>
            <p:nvPr/>
          </p:nvCxnSpPr>
          <p:spPr>
            <a:xfrm>
              <a:off x="3880275" y="3810490"/>
              <a:ext cx="1500084" cy="79816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81" idx="1"/>
            </p:cNvCxnSpPr>
            <p:nvPr/>
          </p:nvCxnSpPr>
          <p:spPr>
            <a:xfrm flipV="1">
              <a:off x="3862637" y="3175756"/>
              <a:ext cx="1518480" cy="172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58" idx="3"/>
              <a:endCxn id="92" idx="1"/>
            </p:cNvCxnSpPr>
            <p:nvPr/>
          </p:nvCxnSpPr>
          <p:spPr>
            <a:xfrm>
              <a:off x="3886254" y="3468575"/>
              <a:ext cx="1487220" cy="439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3" name="Right Brace 112"/>
            <p:cNvSpPr/>
            <p:nvPr/>
          </p:nvSpPr>
          <p:spPr>
            <a:xfrm rot="16200000">
              <a:off x="3480696" y="-917309"/>
              <a:ext cx="552064" cy="6843232"/>
            </a:xfrm>
            <a:prstGeom prst="rightBrace">
              <a:avLst>
                <a:gd name="adj1" fmla="val 8333"/>
                <a:gd name="adj2" fmla="val 38442"/>
              </a:avLst>
            </a:prstGeom>
            <a:ln w="28575">
              <a:solidFill>
                <a:srgbClr val="2929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292929"/>
                </a:solidFill>
              </a:endParaRPr>
            </a:p>
          </p:txBody>
        </p:sp>
        <p:sp>
          <p:nvSpPr>
            <p:cNvPr id="120" name="TextBox 119"/>
            <p:cNvSpPr txBox="1"/>
            <p:nvPr/>
          </p:nvSpPr>
          <p:spPr>
            <a:xfrm>
              <a:off x="7051163" y="4977284"/>
              <a:ext cx="451406" cy="342041"/>
            </a:xfrm>
            <a:prstGeom prst="rect">
              <a:avLst/>
            </a:prstGeom>
            <a:noFill/>
          </p:spPr>
          <p:txBody>
            <a:bodyPr vert="vert" wrap="none" lIns="0" tIns="0" rIns="0" bIns="0" rtlCol="0">
              <a:spAutoFit/>
            </a:bodyPr>
            <a:lstStyle/>
            <a:p>
              <a:pPr>
                <a:lnSpc>
                  <a:spcPct val="90000"/>
                </a:lnSpc>
                <a:spcBef>
                  <a:spcPct val="20000"/>
                </a:spcBef>
                <a:buSzPct val="80000"/>
              </a:pPr>
              <a:r>
                <a:rPr lang="en-US" sz="3200" dirty="0">
                  <a:solidFill>
                    <a:srgbClr val="292929"/>
                  </a:solidFill>
                </a:rPr>
                <a:t>...</a:t>
              </a:r>
            </a:p>
          </p:txBody>
        </p:sp>
        <p:cxnSp>
          <p:nvCxnSpPr>
            <p:cNvPr id="121" name="Straight Arrow Connector 120"/>
            <p:cNvCxnSpPr/>
            <p:nvPr/>
          </p:nvCxnSpPr>
          <p:spPr>
            <a:xfrm flipV="1">
              <a:off x="3902453" y="3215179"/>
              <a:ext cx="1440575" cy="12564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endCxn id="92" idx="1"/>
            </p:cNvCxnSpPr>
            <p:nvPr/>
          </p:nvCxnSpPr>
          <p:spPr>
            <a:xfrm flipV="1">
              <a:off x="3886256" y="3907680"/>
              <a:ext cx="1487218" cy="9171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endCxn id="77" idx="1"/>
            </p:cNvCxnSpPr>
            <p:nvPr/>
          </p:nvCxnSpPr>
          <p:spPr>
            <a:xfrm flipV="1">
              <a:off x="3902454" y="4608658"/>
              <a:ext cx="1477905" cy="5722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endCxn id="92" idx="1"/>
            </p:cNvCxnSpPr>
            <p:nvPr/>
          </p:nvCxnSpPr>
          <p:spPr>
            <a:xfrm flipV="1">
              <a:off x="3873969" y="3907680"/>
              <a:ext cx="1499505" cy="1926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endCxn id="81" idx="1"/>
            </p:cNvCxnSpPr>
            <p:nvPr/>
          </p:nvCxnSpPr>
          <p:spPr>
            <a:xfrm flipV="1">
              <a:off x="3845000" y="3175756"/>
              <a:ext cx="1536117" cy="25752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endCxn id="77" idx="1"/>
            </p:cNvCxnSpPr>
            <p:nvPr/>
          </p:nvCxnSpPr>
          <p:spPr>
            <a:xfrm flipV="1">
              <a:off x="3882524" y="4608658"/>
              <a:ext cx="1497835" cy="16088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3209768" y="6451970"/>
              <a:ext cx="451406" cy="342041"/>
            </a:xfrm>
            <a:prstGeom prst="rect">
              <a:avLst/>
            </a:prstGeom>
            <a:noFill/>
          </p:spPr>
          <p:txBody>
            <a:bodyPr vert="vert" wrap="none" lIns="0" tIns="0" rIns="0" bIns="0" rtlCol="0">
              <a:spAutoFit/>
            </a:bodyPr>
            <a:lstStyle/>
            <a:p>
              <a:pPr>
                <a:lnSpc>
                  <a:spcPct val="90000"/>
                </a:lnSpc>
                <a:spcBef>
                  <a:spcPct val="20000"/>
                </a:spcBef>
                <a:buSzPct val="80000"/>
              </a:pPr>
              <a:r>
                <a:rPr lang="en-US" sz="3200" dirty="0">
                  <a:solidFill>
                    <a:srgbClr val="292929"/>
                  </a:solidFill>
                </a:rPr>
                <a:t>...</a:t>
              </a:r>
            </a:p>
          </p:txBody>
        </p:sp>
        <p:sp>
          <p:nvSpPr>
            <p:cNvPr id="58" name="Rectangle 57"/>
            <p:cNvSpPr/>
            <p:nvPr/>
          </p:nvSpPr>
          <p:spPr>
            <a:xfrm>
              <a:off x="2833938" y="2910791"/>
              <a:ext cx="1052316" cy="111556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64MB</a:t>
              </a:r>
            </a:p>
          </p:txBody>
        </p:sp>
        <p:sp>
          <p:nvSpPr>
            <p:cNvPr id="167" name="Rectangle 166"/>
            <p:cNvSpPr/>
            <p:nvPr/>
          </p:nvSpPr>
          <p:spPr>
            <a:xfrm>
              <a:off x="2845238" y="4104021"/>
              <a:ext cx="1052316" cy="111556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64MB</a:t>
              </a:r>
            </a:p>
          </p:txBody>
        </p:sp>
        <p:sp>
          <p:nvSpPr>
            <p:cNvPr id="170" name="Rectangle 169"/>
            <p:cNvSpPr/>
            <p:nvPr/>
          </p:nvSpPr>
          <p:spPr>
            <a:xfrm>
              <a:off x="2833940" y="5274706"/>
              <a:ext cx="1052316" cy="1115568"/>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64MB</a:t>
              </a:r>
            </a:p>
          </p:txBody>
        </p:sp>
        <p:grpSp>
          <p:nvGrpSpPr>
            <p:cNvPr id="3" name="Group 2"/>
            <p:cNvGrpSpPr/>
            <p:nvPr/>
          </p:nvGrpSpPr>
          <p:grpSpPr>
            <a:xfrm>
              <a:off x="609421" y="4092748"/>
              <a:ext cx="1180997" cy="1241242"/>
              <a:chOff x="1989510" y="5242676"/>
              <a:chExt cx="979419" cy="1161921"/>
            </a:xfrm>
          </p:grpSpPr>
          <p:sp>
            <p:nvSpPr>
              <p:cNvPr id="9" name="Rectangle 8"/>
              <p:cNvSpPr/>
              <p:nvPr/>
            </p:nvSpPr>
            <p:spPr>
              <a:xfrm>
                <a:off x="2096228" y="5357356"/>
                <a:ext cx="872701" cy="104724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0" name="Rectangle 9"/>
              <p:cNvSpPr/>
              <p:nvPr/>
            </p:nvSpPr>
            <p:spPr>
              <a:xfrm>
                <a:off x="2042869" y="5296792"/>
                <a:ext cx="872701" cy="104724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1" name="Rectangle 10"/>
              <p:cNvSpPr/>
              <p:nvPr/>
            </p:nvSpPr>
            <p:spPr>
              <a:xfrm>
                <a:off x="1989510" y="5242676"/>
                <a:ext cx="872701" cy="1047241"/>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Data</a:t>
                </a:r>
              </a:p>
            </p:txBody>
          </p:sp>
        </p:grpSp>
      </p:grpSp>
    </p:spTree>
    <p:extLst>
      <p:ext uri="{BB962C8B-B14F-4D97-AF65-F5344CB8AC3E}">
        <p14:creationId xmlns:p14="http://schemas.microsoft.com/office/powerpoint/2010/main" val="111762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683"/>
          </a:xfrm>
        </p:spPr>
        <p:txBody>
          <a:bodyPr/>
          <a:lstStyle/>
          <a:p>
            <a:r>
              <a:rPr lang="en-US" altLang="ko-KR" sz="4400" dirty="0">
                <a:solidFill>
                  <a:srgbClr val="FFFFFF"/>
                </a:solidFill>
              </a:rPr>
              <a:t>HDFS shell commands</a:t>
            </a:r>
            <a:endParaRPr lang="en-US" sz="4400" dirty="0">
              <a:solidFill>
                <a:srgbClr val="FFFFFF"/>
              </a:solidFill>
            </a:endParaRPr>
          </a:p>
        </p:txBody>
      </p:sp>
      <p:sp>
        <p:nvSpPr>
          <p:cNvPr id="5" name="Content Placeholder 4"/>
          <p:cNvSpPr>
            <a:spLocks noGrp="1"/>
          </p:cNvSpPr>
          <p:nvPr>
            <p:ph idx="1"/>
          </p:nvPr>
        </p:nvSpPr>
        <p:spPr>
          <a:xfrm>
            <a:off x="838200" y="3903784"/>
            <a:ext cx="10515600" cy="2278319"/>
          </a:xfrm>
          <a:solidFill>
            <a:schemeClr val="bg1">
              <a:lumMod val="85000"/>
            </a:schemeClr>
          </a:solidFill>
        </p:spPr>
        <p:txBody>
          <a:bodyPr>
            <a:normAutofit/>
          </a:bodyPr>
          <a:lstStyle/>
          <a:p>
            <a:pPr>
              <a:lnSpc>
                <a:spcPct val="100000"/>
              </a:lnSpc>
              <a:spcBef>
                <a:spcPts val="0"/>
              </a:spcBef>
            </a:pPr>
            <a:r>
              <a:rPr lang="en-US" altLang="ko-KR" sz="2000" dirty="0">
                <a:solidFill>
                  <a:schemeClr val="tx1"/>
                </a:solidFill>
                <a:latin typeface="Lucida Console"/>
                <a:cs typeface="Lucida Console"/>
              </a:rPr>
              <a:t>$ </a:t>
            </a:r>
            <a:r>
              <a:rPr lang="en-US" altLang="ko-KR" sz="2000" dirty="0" err="1">
                <a:solidFill>
                  <a:schemeClr val="tx1"/>
                </a:solidFill>
                <a:latin typeface="Lucida Console"/>
                <a:cs typeface="Lucida Console"/>
              </a:rPr>
              <a:t>hadoop</a:t>
            </a:r>
            <a:r>
              <a:rPr lang="en-US" altLang="ko-KR" sz="2000" dirty="0">
                <a:solidFill>
                  <a:schemeClr val="tx1"/>
                </a:solidFill>
                <a:latin typeface="Lucida Console"/>
                <a:cs typeface="Lucida Console"/>
              </a:rPr>
              <a:t> fs –put input.txt input.txt</a:t>
            </a:r>
          </a:p>
          <a:p>
            <a:pPr>
              <a:lnSpc>
                <a:spcPct val="100000"/>
              </a:lnSpc>
              <a:spcBef>
                <a:spcPts val="0"/>
              </a:spcBef>
            </a:pPr>
            <a:r>
              <a:rPr lang="en-US" altLang="ko-KR" sz="2000" dirty="0">
                <a:solidFill>
                  <a:schemeClr val="tx1"/>
                </a:solidFill>
                <a:latin typeface="Lucida Console"/>
                <a:cs typeface="Lucida Console"/>
              </a:rPr>
              <a:t>$ </a:t>
            </a:r>
            <a:r>
              <a:rPr lang="en-US" altLang="ko-KR" sz="2000" dirty="0" err="1">
                <a:solidFill>
                  <a:schemeClr val="tx1"/>
                </a:solidFill>
                <a:latin typeface="Lucida Console"/>
                <a:cs typeface="Lucida Console"/>
              </a:rPr>
              <a:t>hadoop</a:t>
            </a:r>
            <a:r>
              <a:rPr lang="en-US" altLang="ko-KR" sz="2000" dirty="0">
                <a:solidFill>
                  <a:schemeClr val="tx1"/>
                </a:solidFill>
                <a:latin typeface="Lucida Console"/>
                <a:cs typeface="Lucida Console"/>
              </a:rPr>
              <a:t> fs –ls /</a:t>
            </a:r>
          </a:p>
          <a:p>
            <a:pPr>
              <a:lnSpc>
                <a:spcPct val="100000"/>
              </a:lnSpc>
              <a:spcBef>
                <a:spcPts val="0"/>
              </a:spcBef>
            </a:pPr>
            <a:r>
              <a:rPr lang="en-US" altLang="ko-KR" sz="2000" dirty="0">
                <a:solidFill>
                  <a:schemeClr val="tx1"/>
                </a:solidFill>
                <a:latin typeface="Lucida Console"/>
                <a:cs typeface="Lucida Console"/>
              </a:rPr>
              <a:t>$ </a:t>
            </a:r>
            <a:r>
              <a:rPr lang="en-US" altLang="ko-KR" sz="2000" dirty="0" err="1">
                <a:solidFill>
                  <a:schemeClr val="tx1"/>
                </a:solidFill>
                <a:latin typeface="Lucida Console"/>
                <a:cs typeface="Lucida Console"/>
              </a:rPr>
              <a:t>hadoop</a:t>
            </a:r>
            <a:r>
              <a:rPr lang="en-US" altLang="ko-KR" sz="2000" dirty="0">
                <a:solidFill>
                  <a:schemeClr val="tx1"/>
                </a:solidFill>
                <a:latin typeface="Lucida Console"/>
                <a:cs typeface="Lucida Console"/>
              </a:rPr>
              <a:t> fs –</a:t>
            </a:r>
            <a:r>
              <a:rPr lang="en-US" altLang="ko-KR" sz="2000" dirty="0" err="1">
                <a:solidFill>
                  <a:schemeClr val="tx1"/>
                </a:solidFill>
                <a:latin typeface="Lucida Console"/>
                <a:cs typeface="Lucida Console"/>
              </a:rPr>
              <a:t>rm</a:t>
            </a:r>
            <a:r>
              <a:rPr lang="en-US" altLang="ko-KR" sz="2000" dirty="0">
                <a:solidFill>
                  <a:schemeClr val="tx1"/>
                </a:solidFill>
                <a:latin typeface="Lucida Console"/>
                <a:cs typeface="Lucida Console"/>
              </a:rPr>
              <a:t> /reports/sales.txt</a:t>
            </a:r>
            <a:endParaRPr lang="ko-KR" altLang="en-US" sz="2000" dirty="0">
              <a:solidFill>
                <a:schemeClr val="tx1"/>
              </a:solidFill>
              <a:latin typeface="Lucida Console"/>
              <a:cs typeface="Lucida Console"/>
            </a:endParaRPr>
          </a:p>
        </p:txBody>
      </p:sp>
      <p:sp>
        <p:nvSpPr>
          <p:cNvPr id="7" name="Rectangle 6"/>
          <p:cNvSpPr/>
          <p:nvPr/>
        </p:nvSpPr>
        <p:spPr>
          <a:xfrm>
            <a:off x="802926" y="1476752"/>
            <a:ext cx="10515600" cy="2369880"/>
          </a:xfrm>
          <a:prstGeom prst="rect">
            <a:avLst/>
          </a:prstGeom>
        </p:spPr>
        <p:txBody>
          <a:bodyPr wrap="square">
            <a:spAutoFit/>
          </a:bodyPr>
          <a:lstStyle/>
          <a:p>
            <a:pPr marL="457200" indent="-457200">
              <a:buFont typeface="Wingdings" charset="2"/>
              <a:buChar char="§"/>
            </a:pPr>
            <a:r>
              <a:rPr lang="en-US" sz="2800" b="1" dirty="0">
                <a:solidFill>
                  <a:schemeClr val="bg1"/>
                </a:solidFill>
              </a:rPr>
              <a:t>Command options:</a:t>
            </a:r>
          </a:p>
          <a:p>
            <a:pPr marL="800100" lvl="1" indent="-342900">
              <a:buFont typeface="Wingdings" charset="2"/>
              <a:buChar char="§"/>
            </a:pPr>
            <a:r>
              <a:rPr lang="en-US" sz="2400" dirty="0">
                <a:solidFill>
                  <a:schemeClr val="bg1"/>
                </a:solidFill>
              </a:rPr>
              <a:t>ls (list)</a:t>
            </a:r>
          </a:p>
          <a:p>
            <a:pPr marL="800100" lvl="1" indent="-342900">
              <a:buFont typeface="Wingdings" charset="2"/>
              <a:buChar char="§"/>
            </a:pPr>
            <a:r>
              <a:rPr lang="en-US" sz="2400" dirty="0">
                <a:solidFill>
                  <a:schemeClr val="bg1"/>
                </a:solidFill>
              </a:rPr>
              <a:t>cp and mv (copy and move)</a:t>
            </a:r>
          </a:p>
          <a:p>
            <a:pPr marL="800100" lvl="1" indent="-342900">
              <a:buFont typeface="Wingdings" charset="2"/>
              <a:buChar char="§"/>
            </a:pPr>
            <a:r>
              <a:rPr lang="en-US" sz="2400" dirty="0" err="1">
                <a:solidFill>
                  <a:schemeClr val="bg1"/>
                </a:solidFill>
              </a:rPr>
              <a:t>rm</a:t>
            </a:r>
            <a:r>
              <a:rPr lang="en-US" sz="2400" dirty="0">
                <a:solidFill>
                  <a:schemeClr val="bg1"/>
                </a:solidFill>
              </a:rPr>
              <a:t> (remove)</a:t>
            </a:r>
          </a:p>
          <a:p>
            <a:pPr marL="800100" lvl="1" indent="-342900">
              <a:buFont typeface="Wingdings" charset="2"/>
              <a:buChar char="§"/>
            </a:pPr>
            <a:r>
              <a:rPr lang="en-US" sz="2400" dirty="0" err="1">
                <a:solidFill>
                  <a:schemeClr val="bg1"/>
                </a:solidFill>
              </a:rPr>
              <a:t>mkdir</a:t>
            </a:r>
            <a:r>
              <a:rPr lang="en-US" sz="2400" dirty="0">
                <a:solidFill>
                  <a:schemeClr val="bg1"/>
                </a:solidFill>
              </a:rPr>
              <a:t> (make directory)</a:t>
            </a:r>
          </a:p>
          <a:p>
            <a:pPr marL="800100" lvl="1" indent="-342900">
              <a:buFont typeface="Wingdings" charset="2"/>
              <a:buChar char="§"/>
            </a:pPr>
            <a:r>
              <a:rPr lang="en-US" sz="2400" dirty="0">
                <a:solidFill>
                  <a:schemeClr val="bg1"/>
                </a:solidFill>
              </a:rPr>
              <a:t>put and get (transfer files between local file system and HDFS)</a:t>
            </a:r>
          </a:p>
        </p:txBody>
      </p:sp>
    </p:spTree>
    <p:extLst>
      <p:ext uri="{BB962C8B-B14F-4D97-AF65-F5344CB8AC3E}">
        <p14:creationId xmlns:p14="http://schemas.microsoft.com/office/powerpoint/2010/main" val="286881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0" name="Group 1099"/>
          <p:cNvGrpSpPr/>
          <p:nvPr/>
        </p:nvGrpSpPr>
        <p:grpSpPr>
          <a:xfrm>
            <a:off x="2590800" y="1207477"/>
            <a:ext cx="7397261" cy="5650523"/>
            <a:chOff x="1184235" y="1248378"/>
            <a:chExt cx="7383262" cy="5609622"/>
          </a:xfrm>
        </p:grpSpPr>
        <p:cxnSp>
          <p:nvCxnSpPr>
            <p:cNvPr id="139" name="Elbow Connector 26"/>
            <p:cNvCxnSpPr/>
            <p:nvPr/>
          </p:nvCxnSpPr>
          <p:spPr>
            <a:xfrm>
              <a:off x="2137461" y="2629071"/>
              <a:ext cx="1853" cy="596729"/>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26"/>
            <p:cNvCxnSpPr/>
            <p:nvPr/>
          </p:nvCxnSpPr>
          <p:spPr>
            <a:xfrm>
              <a:off x="7488355" y="2743200"/>
              <a:ext cx="0" cy="236761"/>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26"/>
            <p:cNvCxnSpPr/>
            <p:nvPr/>
          </p:nvCxnSpPr>
          <p:spPr>
            <a:xfrm>
              <a:off x="5703030" y="2732073"/>
              <a:ext cx="0" cy="236761"/>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71" name="Group 1070"/>
            <p:cNvGrpSpPr/>
            <p:nvPr/>
          </p:nvGrpSpPr>
          <p:grpSpPr>
            <a:xfrm>
              <a:off x="1184235" y="1248378"/>
              <a:ext cx="7383262" cy="5609622"/>
              <a:chOff x="818288" y="1226853"/>
              <a:chExt cx="7706154" cy="6586263"/>
            </a:xfrm>
          </p:grpSpPr>
          <p:cxnSp>
            <p:nvCxnSpPr>
              <p:cNvPr id="38" name="Elbow Connector 26"/>
              <p:cNvCxnSpPr/>
              <p:nvPr/>
            </p:nvCxnSpPr>
            <p:spPr>
              <a:xfrm rot="16200000" flipH="1">
                <a:off x="5019788" y="4874495"/>
                <a:ext cx="1413782" cy="291897"/>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26"/>
              <p:cNvCxnSpPr/>
              <p:nvPr/>
            </p:nvCxnSpPr>
            <p:spPr>
              <a:xfrm rot="5400000">
                <a:off x="3234075" y="4105846"/>
                <a:ext cx="1514283" cy="1706590"/>
              </a:xfrm>
              <a:prstGeom prst="bentConnector3">
                <a:avLst>
                  <a:gd name="adj1" fmla="val 68962"/>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26"/>
              <p:cNvCxnSpPr/>
              <p:nvPr/>
            </p:nvCxnSpPr>
            <p:spPr>
              <a:xfrm rot="5400000">
                <a:off x="4269039" y="2686408"/>
                <a:ext cx="1595973" cy="4479216"/>
              </a:xfrm>
              <a:prstGeom prst="bentConnector3">
                <a:avLst>
                  <a:gd name="adj1" fmla="val 3927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Flowchart: Decision 4"/>
              <p:cNvSpPr/>
              <p:nvPr/>
            </p:nvSpPr>
            <p:spPr>
              <a:xfrm>
                <a:off x="1045559" y="2382339"/>
                <a:ext cx="1536714"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Map</a:t>
                </a:r>
              </a:p>
            </p:txBody>
          </p:sp>
          <p:sp>
            <p:nvSpPr>
              <p:cNvPr id="10" name="Flowchart: Data 6"/>
              <p:cNvSpPr/>
              <p:nvPr/>
            </p:nvSpPr>
            <p:spPr>
              <a:xfrm>
                <a:off x="1033266" y="1226853"/>
                <a:ext cx="1958900" cy="816613"/>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Twinkle, twinkle little star</a:t>
                </a:r>
              </a:p>
            </p:txBody>
          </p:sp>
          <p:cxnSp>
            <p:nvCxnSpPr>
              <p:cNvPr id="11" name="Elbow Connector 10"/>
              <p:cNvCxnSpPr>
                <a:stCxn id="10" idx="3"/>
                <a:endCxn id="8" idx="0"/>
              </p:cNvCxnSpPr>
              <p:nvPr/>
            </p:nvCxnSpPr>
            <p:spPr>
              <a:xfrm rot="5400000">
                <a:off x="1645935" y="2211447"/>
                <a:ext cx="338873" cy="2910"/>
              </a:xfrm>
              <a:prstGeom prst="bentConnector3">
                <a:avLst>
                  <a:gd name="adj1" fmla="val 50000"/>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Flowchart: Data 6"/>
              <p:cNvSpPr/>
              <p:nvPr/>
            </p:nvSpPr>
            <p:spPr>
              <a:xfrm>
                <a:off x="2841481" y="1226853"/>
                <a:ext cx="2066532" cy="811460"/>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How I wonder what you are</a:t>
                </a:r>
              </a:p>
            </p:txBody>
          </p:sp>
          <p:cxnSp>
            <p:nvCxnSpPr>
              <p:cNvPr id="18" name="Elbow Connector 17"/>
              <p:cNvCxnSpPr>
                <a:stCxn id="17" idx="3"/>
                <a:endCxn id="16" idx="0"/>
              </p:cNvCxnSpPr>
              <p:nvPr/>
            </p:nvCxnSpPr>
            <p:spPr>
              <a:xfrm rot="16200000" flipH="1">
                <a:off x="3498733" y="2207674"/>
                <a:ext cx="338874" cy="152"/>
              </a:xfrm>
              <a:prstGeom prst="bentConnector3">
                <a:avLst>
                  <a:gd name="adj1" fmla="val 50000"/>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Elbow Connector 26"/>
              <p:cNvCxnSpPr/>
              <p:nvPr/>
            </p:nvCxnSpPr>
            <p:spPr>
              <a:xfrm>
                <a:off x="3671400" y="2945281"/>
                <a:ext cx="0" cy="277981"/>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Flowchart: Data 6"/>
              <p:cNvSpPr/>
              <p:nvPr/>
            </p:nvSpPr>
            <p:spPr>
              <a:xfrm>
                <a:off x="4757328" y="1226853"/>
                <a:ext cx="1937373" cy="811459"/>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 above the world so high</a:t>
                </a:r>
              </a:p>
            </p:txBody>
          </p:sp>
          <p:cxnSp>
            <p:nvCxnSpPr>
              <p:cNvPr id="22" name="Elbow Connector 21"/>
              <p:cNvCxnSpPr>
                <a:stCxn id="21" idx="3"/>
                <a:endCxn id="20" idx="0"/>
              </p:cNvCxnSpPr>
              <p:nvPr/>
            </p:nvCxnSpPr>
            <p:spPr>
              <a:xfrm rot="5400000">
                <a:off x="5362269" y="2207178"/>
                <a:ext cx="338874" cy="1143"/>
              </a:xfrm>
              <a:prstGeom prst="bentConnector3">
                <a:avLst>
                  <a:gd name="adj1" fmla="val 50000"/>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lowchart: Data 6"/>
              <p:cNvSpPr/>
              <p:nvPr/>
            </p:nvSpPr>
            <p:spPr>
              <a:xfrm>
                <a:off x="6608595" y="1226853"/>
                <a:ext cx="1915847" cy="811460"/>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Like a diamond in the sky</a:t>
                </a:r>
              </a:p>
            </p:txBody>
          </p:sp>
          <p:cxnSp>
            <p:nvCxnSpPr>
              <p:cNvPr id="26" name="Elbow Connector 25"/>
              <p:cNvCxnSpPr/>
              <p:nvPr/>
            </p:nvCxnSpPr>
            <p:spPr>
              <a:xfrm flipH="1">
                <a:off x="7398222" y="2038799"/>
                <a:ext cx="755" cy="348727"/>
              </a:xfrm>
              <a:prstGeom prst="straightConnector1">
                <a:avLst/>
              </a:prstGeom>
              <a:ln w="381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Flowchart: Data 6"/>
              <p:cNvSpPr/>
              <p:nvPr/>
            </p:nvSpPr>
            <p:spPr>
              <a:xfrm>
                <a:off x="4565277" y="3239801"/>
                <a:ext cx="1847335" cy="1366278"/>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up 1</a:t>
                </a:r>
              </a:p>
              <a:p>
                <a:pPr algn="ctr"/>
                <a:r>
                  <a:rPr lang="en-US" sz="1200" dirty="0">
                    <a:solidFill>
                      <a:schemeClr val="bg1"/>
                    </a:solidFill>
                  </a:rPr>
                  <a:t>above 1</a:t>
                </a:r>
              </a:p>
              <a:p>
                <a:pPr algn="ctr"/>
                <a:r>
                  <a:rPr lang="en-US" sz="1200" dirty="0">
                    <a:solidFill>
                      <a:schemeClr val="bg1"/>
                    </a:solidFill>
                  </a:rPr>
                  <a:t>the 1</a:t>
                </a:r>
              </a:p>
              <a:p>
                <a:pPr algn="ctr"/>
                <a:r>
                  <a:rPr lang="en-US" sz="1200" dirty="0">
                    <a:solidFill>
                      <a:schemeClr val="bg1"/>
                    </a:solidFill>
                  </a:rPr>
                  <a:t>world 1</a:t>
                </a:r>
              </a:p>
              <a:p>
                <a:pPr algn="ctr"/>
                <a:r>
                  <a:rPr lang="en-US" sz="1200" dirty="0">
                    <a:solidFill>
                      <a:schemeClr val="bg1"/>
                    </a:solidFill>
                  </a:rPr>
                  <a:t>so 1</a:t>
                </a:r>
              </a:p>
              <a:p>
                <a:pPr algn="ctr"/>
                <a:r>
                  <a:rPr lang="en-US" sz="1200" dirty="0">
                    <a:solidFill>
                      <a:schemeClr val="bg1"/>
                    </a:solidFill>
                  </a:rPr>
                  <a:t>high 1</a:t>
                </a:r>
              </a:p>
            </p:txBody>
          </p:sp>
          <p:sp>
            <p:nvSpPr>
              <p:cNvPr id="32" name="Flowchart: Decision 4"/>
              <p:cNvSpPr/>
              <p:nvPr/>
            </p:nvSpPr>
            <p:spPr>
              <a:xfrm>
                <a:off x="1671310" y="5724535"/>
                <a:ext cx="1934917"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Reduce</a:t>
                </a:r>
              </a:p>
            </p:txBody>
          </p:sp>
          <p:cxnSp>
            <p:nvCxnSpPr>
              <p:cNvPr id="33" name="Elbow Connector 26"/>
              <p:cNvCxnSpPr/>
              <p:nvPr/>
            </p:nvCxnSpPr>
            <p:spPr>
              <a:xfrm rot="16200000" flipH="1">
                <a:off x="815768" y="4353377"/>
                <a:ext cx="1592190" cy="1155727"/>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Flowchart: Decision 4"/>
              <p:cNvSpPr/>
              <p:nvPr/>
            </p:nvSpPr>
            <p:spPr>
              <a:xfrm>
                <a:off x="5070452" y="5717420"/>
                <a:ext cx="1934917"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Reduce</a:t>
                </a:r>
              </a:p>
            </p:txBody>
          </p:sp>
          <p:cxnSp>
            <p:nvCxnSpPr>
              <p:cNvPr id="35" name="Elbow Connector 26"/>
              <p:cNvCxnSpPr/>
              <p:nvPr/>
            </p:nvCxnSpPr>
            <p:spPr>
              <a:xfrm rot="16200000" flipH="1">
                <a:off x="3170294" y="2679825"/>
                <a:ext cx="1595973" cy="4479216"/>
              </a:xfrm>
              <a:prstGeom prst="bentConnector3">
                <a:avLst>
                  <a:gd name="adj1" fmla="val 46996"/>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26"/>
              <p:cNvCxnSpPr/>
              <p:nvPr/>
            </p:nvCxnSpPr>
            <p:spPr>
              <a:xfrm rot="5400000">
                <a:off x="2161063" y="4608136"/>
                <a:ext cx="1442497" cy="795907"/>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26"/>
              <p:cNvCxnSpPr/>
              <p:nvPr/>
            </p:nvCxnSpPr>
            <p:spPr>
              <a:xfrm rot="5400000">
                <a:off x="6384071" y="4373992"/>
                <a:ext cx="1442499" cy="1264192"/>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26"/>
              <p:cNvCxnSpPr/>
              <p:nvPr/>
            </p:nvCxnSpPr>
            <p:spPr>
              <a:xfrm rot="16200000" flipH="1">
                <a:off x="3861676" y="4176522"/>
                <a:ext cx="1514283" cy="1706590"/>
              </a:xfrm>
              <a:prstGeom prst="bentConnector3">
                <a:avLst>
                  <a:gd name="adj1" fmla="val 50000"/>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26"/>
              <p:cNvCxnSpPr>
                <a:stCxn id="32" idx="2"/>
                <a:endCxn id="43" idx="1"/>
              </p:cNvCxnSpPr>
              <p:nvPr/>
            </p:nvCxnSpPr>
            <p:spPr>
              <a:xfrm flipH="1">
                <a:off x="2638105" y="6359041"/>
                <a:ext cx="664" cy="24142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26"/>
              <p:cNvCxnSpPr>
                <a:stCxn id="34" idx="2"/>
                <a:endCxn id="44" idx="1"/>
              </p:cNvCxnSpPr>
              <p:nvPr/>
            </p:nvCxnSpPr>
            <p:spPr>
              <a:xfrm>
                <a:off x="6037911" y="6351926"/>
                <a:ext cx="1496" cy="262894"/>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Flowchart: Data 6"/>
              <p:cNvSpPr/>
              <p:nvPr/>
            </p:nvSpPr>
            <p:spPr>
              <a:xfrm>
                <a:off x="1821988" y="6600463"/>
                <a:ext cx="1632235" cy="1212653"/>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twinkle 2</a:t>
                </a:r>
              </a:p>
              <a:p>
                <a:pPr algn="ctr"/>
                <a:r>
                  <a:rPr lang="en-US" sz="1200" dirty="0">
                    <a:solidFill>
                      <a:schemeClr val="bg1"/>
                    </a:solidFill>
                  </a:rPr>
                  <a:t>how 1</a:t>
                </a:r>
              </a:p>
              <a:p>
                <a:pPr algn="ctr"/>
                <a:r>
                  <a:rPr lang="en-US" sz="1200" dirty="0">
                    <a:solidFill>
                      <a:schemeClr val="bg1"/>
                    </a:solidFill>
                  </a:rPr>
                  <a:t>I 1</a:t>
                </a:r>
              </a:p>
              <a:p>
                <a:pPr algn="ctr"/>
                <a:r>
                  <a:rPr lang="en-US" sz="1200" dirty="0">
                    <a:solidFill>
                      <a:schemeClr val="bg1"/>
                    </a:solidFill>
                  </a:rPr>
                  <a:t>the 2</a:t>
                </a:r>
              </a:p>
              <a:p>
                <a:pPr algn="ctr"/>
                <a:r>
                  <a:rPr lang="is-IS" sz="1200" dirty="0">
                    <a:solidFill>
                      <a:schemeClr val="bg1"/>
                    </a:solidFill>
                  </a:rPr>
                  <a:t>…</a:t>
                </a:r>
                <a:endParaRPr lang="en-US" sz="1200" dirty="0">
                  <a:solidFill>
                    <a:schemeClr val="bg1"/>
                  </a:solidFill>
                </a:endParaRPr>
              </a:p>
            </p:txBody>
          </p:sp>
          <p:sp>
            <p:nvSpPr>
              <p:cNvPr id="44" name="Flowchart: Data 6"/>
              <p:cNvSpPr/>
              <p:nvPr/>
            </p:nvSpPr>
            <p:spPr>
              <a:xfrm>
                <a:off x="5223289" y="6614821"/>
                <a:ext cx="1632235" cy="1198295"/>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little 1</a:t>
                </a:r>
              </a:p>
              <a:p>
                <a:pPr algn="ctr"/>
                <a:r>
                  <a:rPr lang="en-US" sz="1200" dirty="0">
                    <a:solidFill>
                      <a:schemeClr val="bg1"/>
                    </a:solidFill>
                  </a:rPr>
                  <a:t>star 1 wonder 1 you 1</a:t>
                </a:r>
              </a:p>
              <a:p>
                <a:pPr algn="ctr"/>
                <a:r>
                  <a:rPr lang="is-IS" sz="1200" dirty="0">
                    <a:solidFill>
                      <a:schemeClr val="bg1"/>
                    </a:solidFill>
                  </a:rPr>
                  <a:t>…</a:t>
                </a:r>
                <a:endParaRPr lang="en-US" sz="1200" dirty="0">
                  <a:solidFill>
                    <a:schemeClr val="bg1"/>
                  </a:solidFill>
                </a:endParaRPr>
              </a:p>
            </p:txBody>
          </p:sp>
          <p:sp>
            <p:nvSpPr>
              <p:cNvPr id="29" name="Flowchart: Data 6"/>
              <p:cNvSpPr/>
              <p:nvPr/>
            </p:nvSpPr>
            <p:spPr>
              <a:xfrm>
                <a:off x="2651723" y="3239802"/>
                <a:ext cx="1883882" cy="1452372"/>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how 1</a:t>
                </a:r>
              </a:p>
              <a:p>
                <a:pPr algn="ctr"/>
                <a:r>
                  <a:rPr lang="en-US" sz="1200" dirty="0">
                    <a:solidFill>
                      <a:schemeClr val="bg1"/>
                    </a:solidFill>
                  </a:rPr>
                  <a:t>I 1 </a:t>
                </a:r>
              </a:p>
              <a:p>
                <a:pPr algn="ctr"/>
                <a:r>
                  <a:rPr lang="en-US" sz="1200" dirty="0">
                    <a:solidFill>
                      <a:schemeClr val="bg1"/>
                    </a:solidFill>
                  </a:rPr>
                  <a:t>wonder 1 what 1 </a:t>
                </a:r>
              </a:p>
              <a:p>
                <a:pPr algn="ctr"/>
                <a:r>
                  <a:rPr lang="en-US" sz="1200" dirty="0">
                    <a:solidFill>
                      <a:schemeClr val="bg1"/>
                    </a:solidFill>
                  </a:rPr>
                  <a:t>you 1</a:t>
                </a:r>
              </a:p>
              <a:p>
                <a:pPr algn="ctr"/>
                <a:r>
                  <a:rPr lang="en-US" sz="1200" dirty="0">
                    <a:solidFill>
                      <a:schemeClr val="bg1"/>
                    </a:solidFill>
                  </a:rPr>
                  <a:t>are 1</a:t>
                </a:r>
              </a:p>
            </p:txBody>
          </p:sp>
          <p:sp>
            <p:nvSpPr>
              <p:cNvPr id="28" name="Flowchart: Data 6"/>
              <p:cNvSpPr/>
              <p:nvPr/>
            </p:nvSpPr>
            <p:spPr>
              <a:xfrm>
                <a:off x="818288" y="3546456"/>
                <a:ext cx="1847335" cy="1016576"/>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twinkle 2 little 1</a:t>
                </a:r>
              </a:p>
              <a:p>
                <a:pPr algn="ctr"/>
                <a:r>
                  <a:rPr lang="en-US" sz="1200" dirty="0">
                    <a:solidFill>
                      <a:schemeClr val="bg1"/>
                    </a:solidFill>
                  </a:rPr>
                  <a:t>star 1</a:t>
                </a:r>
              </a:p>
            </p:txBody>
          </p:sp>
          <p:sp>
            <p:nvSpPr>
              <p:cNvPr id="31" name="Flowchart: Data 6"/>
              <p:cNvSpPr/>
              <p:nvPr/>
            </p:nvSpPr>
            <p:spPr>
              <a:xfrm>
                <a:off x="6302370" y="3239800"/>
                <a:ext cx="2058726" cy="1323232"/>
              </a:xfrm>
              <a:prstGeom prst="flowChartInputOutput">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like 1</a:t>
                </a:r>
              </a:p>
              <a:p>
                <a:pPr algn="ctr"/>
                <a:r>
                  <a:rPr lang="en-US" sz="1200" dirty="0">
                    <a:solidFill>
                      <a:schemeClr val="bg1"/>
                    </a:solidFill>
                  </a:rPr>
                  <a:t>a 1</a:t>
                </a:r>
              </a:p>
              <a:p>
                <a:pPr algn="ctr"/>
                <a:r>
                  <a:rPr lang="en-US" sz="1200" dirty="0">
                    <a:solidFill>
                      <a:schemeClr val="bg1"/>
                    </a:solidFill>
                  </a:rPr>
                  <a:t>diamond 1</a:t>
                </a:r>
              </a:p>
              <a:p>
                <a:pPr algn="ctr"/>
                <a:r>
                  <a:rPr lang="en-US" sz="1200" dirty="0">
                    <a:solidFill>
                      <a:schemeClr val="bg1"/>
                    </a:solidFill>
                  </a:rPr>
                  <a:t>in 1</a:t>
                </a:r>
              </a:p>
              <a:p>
                <a:pPr algn="ctr"/>
                <a:r>
                  <a:rPr lang="en-US" sz="1200" dirty="0">
                    <a:solidFill>
                      <a:schemeClr val="bg1"/>
                    </a:solidFill>
                  </a:rPr>
                  <a:t>the 1</a:t>
                </a:r>
              </a:p>
              <a:p>
                <a:pPr algn="ctr"/>
                <a:r>
                  <a:rPr lang="en-US" sz="1200" dirty="0">
                    <a:solidFill>
                      <a:schemeClr val="bg1"/>
                    </a:solidFill>
                  </a:rPr>
                  <a:t>sky 1</a:t>
                </a:r>
              </a:p>
            </p:txBody>
          </p:sp>
          <p:sp>
            <p:nvSpPr>
              <p:cNvPr id="16" name="Flowchart: Decision 4"/>
              <p:cNvSpPr/>
              <p:nvPr/>
            </p:nvSpPr>
            <p:spPr>
              <a:xfrm>
                <a:off x="2899889" y="2377187"/>
                <a:ext cx="1536714"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Map</a:t>
                </a:r>
              </a:p>
            </p:txBody>
          </p:sp>
          <p:sp>
            <p:nvSpPr>
              <p:cNvPr id="24" name="Flowchart: Decision 4"/>
              <p:cNvSpPr/>
              <p:nvPr/>
            </p:nvSpPr>
            <p:spPr>
              <a:xfrm>
                <a:off x="6629864" y="2398709"/>
                <a:ext cx="1536714"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Map</a:t>
                </a:r>
              </a:p>
            </p:txBody>
          </p:sp>
          <p:sp>
            <p:nvSpPr>
              <p:cNvPr id="20" name="Flowchart: Decision 4"/>
              <p:cNvSpPr/>
              <p:nvPr/>
            </p:nvSpPr>
            <p:spPr>
              <a:xfrm>
                <a:off x="4762777" y="2377186"/>
                <a:ext cx="1536714" cy="634506"/>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Map</a:t>
                </a:r>
              </a:p>
            </p:txBody>
          </p:sp>
        </p:grpSp>
      </p:grpSp>
      <p:sp>
        <p:nvSpPr>
          <p:cNvPr id="2" name="제목 1"/>
          <p:cNvSpPr>
            <a:spLocks noGrp="1"/>
          </p:cNvSpPr>
          <p:nvPr>
            <p:ph type="title"/>
          </p:nvPr>
        </p:nvSpPr>
        <p:spPr>
          <a:xfrm>
            <a:off x="836726" y="369732"/>
            <a:ext cx="11151917" cy="620683"/>
          </a:xfrm>
        </p:spPr>
        <p:txBody>
          <a:bodyPr/>
          <a:lstStyle/>
          <a:p>
            <a:r>
              <a:rPr lang="en-US" altLang="ko-KR" sz="4400" dirty="0" err="1">
                <a:solidFill>
                  <a:srgbClr val="292929"/>
                </a:solidFill>
                <a:latin typeface="Segoe UI"/>
                <a:cs typeface="Segoe UI"/>
              </a:rPr>
              <a:t>MapReduce</a:t>
            </a:r>
            <a:r>
              <a:rPr lang="en-US" altLang="ko-KR" sz="4400" dirty="0">
                <a:solidFill>
                  <a:srgbClr val="292929"/>
                </a:solidFill>
                <a:latin typeface="Segoe UI"/>
                <a:cs typeface="Segoe UI"/>
              </a:rPr>
              <a:t>: Basic Concept</a:t>
            </a:r>
            <a:endParaRPr lang="ko-KR" altLang="en-US" sz="4400" dirty="0">
              <a:solidFill>
                <a:srgbClr val="292929"/>
              </a:solidFill>
              <a:latin typeface="Segoe UI"/>
              <a:cs typeface="Segoe UI"/>
            </a:endParaRPr>
          </a:p>
        </p:txBody>
      </p:sp>
    </p:spTree>
    <p:extLst>
      <p:ext uri="{BB962C8B-B14F-4D97-AF65-F5344CB8AC3E}">
        <p14:creationId xmlns:p14="http://schemas.microsoft.com/office/powerpoint/2010/main" val="298316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734" y="387367"/>
            <a:ext cx="11151917" cy="620683"/>
          </a:xfrm>
        </p:spPr>
        <p:txBody>
          <a:bodyPr/>
          <a:lstStyle/>
          <a:p>
            <a:r>
              <a:rPr lang="en-US" sz="4400" dirty="0">
                <a:solidFill>
                  <a:schemeClr val="tx1"/>
                </a:solidFill>
              </a:rPr>
              <a:t>Running a MapReduce Job</a:t>
            </a:r>
          </a:p>
        </p:txBody>
      </p:sp>
      <p:grpSp>
        <p:nvGrpSpPr>
          <p:cNvPr id="8" name="Group 7"/>
          <p:cNvGrpSpPr/>
          <p:nvPr/>
        </p:nvGrpSpPr>
        <p:grpSpPr>
          <a:xfrm>
            <a:off x="3922240" y="3726672"/>
            <a:ext cx="7858278" cy="1844357"/>
            <a:chOff x="3922240" y="3726672"/>
            <a:chExt cx="7858278" cy="1844357"/>
          </a:xfrm>
        </p:grpSpPr>
        <p:grpSp>
          <p:nvGrpSpPr>
            <p:cNvPr id="5" name="Group 4"/>
            <p:cNvGrpSpPr/>
            <p:nvPr/>
          </p:nvGrpSpPr>
          <p:grpSpPr>
            <a:xfrm>
              <a:off x="5986391" y="3726672"/>
              <a:ext cx="3729976" cy="1844357"/>
              <a:chOff x="5986391" y="3726672"/>
              <a:chExt cx="3729976" cy="1844357"/>
            </a:xfrm>
          </p:grpSpPr>
          <p:sp>
            <p:nvSpPr>
              <p:cNvPr id="35" name="Freeform 6"/>
              <p:cNvSpPr>
                <a:spLocks/>
              </p:cNvSpPr>
              <p:nvPr/>
            </p:nvSpPr>
            <p:spPr bwMode="auto">
              <a:xfrm>
                <a:off x="5986391" y="3726672"/>
                <a:ext cx="3729976" cy="1844357"/>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ysClr val="windowText" lastClr="000000"/>
                  </a:solidFill>
                  <a:effectLst/>
                  <a:uLnTx/>
                  <a:uFillTx/>
                </a:endParaRPr>
              </a:p>
            </p:txBody>
          </p:sp>
          <p:grpSp>
            <p:nvGrpSpPr>
              <p:cNvPr id="6" name="Group 5"/>
              <p:cNvGrpSpPr/>
              <p:nvPr/>
            </p:nvGrpSpPr>
            <p:grpSpPr>
              <a:xfrm>
                <a:off x="6630039" y="4392594"/>
                <a:ext cx="2159735" cy="1073235"/>
                <a:chOff x="1500093" y="2595580"/>
                <a:chExt cx="1554526" cy="756514"/>
              </a:xfrm>
              <a:solidFill>
                <a:srgbClr val="0070C0"/>
              </a:solidFill>
            </p:grpSpPr>
            <p:sp>
              <p:nvSpPr>
                <p:cNvPr id="10" name="Rectangle 9"/>
                <p:cNvSpPr/>
                <p:nvPr/>
              </p:nvSpPr>
              <p:spPr>
                <a:xfrm>
                  <a:off x="1751106" y="2595580"/>
                  <a:ext cx="1051859" cy="7565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Run </a:t>
                  </a:r>
                  <a:r>
                    <a:rPr lang="en-US" dirty="0" err="1">
                      <a:solidFill>
                        <a:schemeClr val="bg1"/>
                      </a:solidFill>
                    </a:rPr>
                    <a:t>MapReduce</a:t>
                  </a:r>
                  <a:endParaRPr lang="en-US" dirty="0">
                    <a:solidFill>
                      <a:schemeClr val="bg1"/>
                    </a:solidFill>
                  </a:endParaRPr>
                </a:p>
              </p:txBody>
            </p:sp>
            <p:sp>
              <p:nvSpPr>
                <p:cNvPr id="11" name="Trapezoid 10"/>
                <p:cNvSpPr/>
                <p:nvPr/>
              </p:nvSpPr>
              <p:spPr>
                <a:xfrm rot="5400000">
                  <a:off x="1247664" y="2848011"/>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rapezoid 11"/>
                <p:cNvSpPr/>
                <p:nvPr/>
              </p:nvSpPr>
              <p:spPr>
                <a:xfrm rot="16200000">
                  <a:off x="2550537" y="2848009"/>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sp>
          <p:nvSpPr>
            <p:cNvPr id="7" name="Chevron 6"/>
            <p:cNvSpPr/>
            <p:nvPr/>
          </p:nvSpPr>
          <p:spPr>
            <a:xfrm>
              <a:off x="3922240" y="4655519"/>
              <a:ext cx="2509154" cy="547384"/>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Upload Source Data</a:t>
              </a:r>
            </a:p>
          </p:txBody>
        </p:sp>
        <p:sp>
          <p:nvSpPr>
            <p:cNvPr id="9" name="Chevron 8"/>
            <p:cNvSpPr/>
            <p:nvPr/>
          </p:nvSpPr>
          <p:spPr>
            <a:xfrm>
              <a:off x="9271364" y="4655519"/>
              <a:ext cx="2509154" cy="547384"/>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Retrieve Output</a:t>
              </a:r>
            </a:p>
          </p:txBody>
        </p:sp>
      </p:grpSp>
      <p:grpSp>
        <p:nvGrpSpPr>
          <p:cNvPr id="21" name="Group 20"/>
          <p:cNvGrpSpPr/>
          <p:nvPr/>
        </p:nvGrpSpPr>
        <p:grpSpPr>
          <a:xfrm>
            <a:off x="2196115" y="4214835"/>
            <a:ext cx="1378825" cy="1428752"/>
            <a:chOff x="5829299" y="2847974"/>
            <a:chExt cx="1117601" cy="1158069"/>
          </a:xfrm>
          <a:solidFill>
            <a:schemeClr val="accent6"/>
          </a:solidFill>
        </p:grpSpPr>
        <p:sp>
          <p:nvSpPr>
            <p:cNvPr id="22" name="Circular Arrow 21"/>
            <p:cNvSpPr/>
            <p:nvPr/>
          </p:nvSpPr>
          <p:spPr>
            <a:xfrm>
              <a:off x="5829299" y="2847974"/>
              <a:ext cx="1117600" cy="1117600"/>
            </a:xfrm>
            <a:prstGeom prst="circular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Circular Arrow 22"/>
            <p:cNvSpPr/>
            <p:nvPr/>
          </p:nvSpPr>
          <p:spPr>
            <a:xfrm rot="10800000">
              <a:off x="5829300" y="2888443"/>
              <a:ext cx="1117600" cy="1117600"/>
            </a:xfrm>
            <a:prstGeom prst="circular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p:cNvSpPr txBox="1"/>
            <p:nvPr/>
          </p:nvSpPr>
          <p:spPr>
            <a:xfrm>
              <a:off x="5970119" y="3271006"/>
              <a:ext cx="835959" cy="299361"/>
            </a:xfrm>
            <a:prstGeom prst="rect">
              <a:avLst/>
            </a:prstGeom>
            <a:noFill/>
          </p:spPr>
          <p:txBody>
            <a:bodyPr wrap="none" rtlCol="0">
              <a:spAutoFit/>
            </a:bodyPr>
            <a:lstStyle/>
            <a:p>
              <a:pPr algn="ctr"/>
              <a:r>
                <a:rPr lang="en-US" dirty="0"/>
                <a:t>Compile</a:t>
              </a:r>
            </a:p>
          </p:txBody>
        </p:sp>
      </p:grpSp>
      <p:sp>
        <p:nvSpPr>
          <p:cNvPr id="26" name="Rectangle 25"/>
          <p:cNvSpPr>
            <a:spLocks noChangeAspect="1"/>
          </p:cNvSpPr>
          <p:nvPr/>
        </p:nvSpPr>
        <p:spPr>
          <a:xfrm>
            <a:off x="429918" y="4077874"/>
            <a:ext cx="1418896" cy="17026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MapReduce</a:t>
            </a:r>
            <a:endParaRPr lang="en-US" dirty="0">
              <a:solidFill>
                <a:schemeClr val="tx1"/>
              </a:solidFill>
            </a:endParaRPr>
          </a:p>
        </p:txBody>
      </p:sp>
      <p:sp>
        <p:nvSpPr>
          <p:cNvPr id="37" name="Content Placeholder 4"/>
          <p:cNvSpPr txBox="1">
            <a:spLocks/>
          </p:cNvSpPr>
          <p:nvPr/>
        </p:nvSpPr>
        <p:spPr>
          <a:xfrm>
            <a:off x="1099558" y="5915887"/>
            <a:ext cx="10012561" cy="618328"/>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r>
              <a:rPr lang="en-US" noProof="1"/>
              <a:t> </a:t>
            </a:r>
            <a:r>
              <a:rPr lang="en-US" sz="2000" noProof="1"/>
              <a:t>hadoop jar my.jar myclass /data/src /data/out</a:t>
            </a:r>
          </a:p>
        </p:txBody>
      </p:sp>
      <p:grpSp>
        <p:nvGrpSpPr>
          <p:cNvPr id="38" name="Group 37"/>
          <p:cNvGrpSpPr/>
          <p:nvPr/>
        </p:nvGrpSpPr>
        <p:grpSpPr>
          <a:xfrm>
            <a:off x="0" y="1440161"/>
            <a:ext cx="12192000" cy="2202956"/>
            <a:chOff x="0" y="1440161"/>
            <a:chExt cx="10802189" cy="853904"/>
          </a:xfrm>
        </p:grpSpPr>
        <p:sp>
          <p:nvSpPr>
            <p:cNvPr id="39" name="Rectangle 38"/>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1. Compile executable </a:t>
              </a:r>
              <a:r>
                <a:rPr lang="en-US" i="0" dirty="0" err="1"/>
                <a:t>MapReduce</a:t>
              </a:r>
              <a:r>
                <a:rPr lang="en-US" i="0" dirty="0"/>
                <a:t> code</a:t>
              </a:r>
            </a:p>
            <a:p>
              <a:pPr algn="l"/>
              <a:r>
                <a:rPr lang="en-US" i="0" dirty="0"/>
                <a:t>2. Upload Source data</a:t>
              </a:r>
            </a:p>
            <a:p>
              <a:pPr algn="l"/>
              <a:r>
                <a:rPr lang="en-US" i="0" dirty="0"/>
                <a:t>3. Run </a:t>
              </a:r>
              <a:r>
                <a:rPr lang="en-US" i="0" dirty="0" err="1"/>
                <a:t>MapReduce</a:t>
              </a:r>
              <a:r>
                <a:rPr lang="en-US" i="0" dirty="0"/>
                <a:t> executable on cluster</a:t>
              </a:r>
            </a:p>
            <a:p>
              <a:pPr algn="l"/>
              <a:r>
                <a:rPr lang="en-US" i="0" dirty="0"/>
                <a:t>4. Retrieve job output</a:t>
              </a:r>
            </a:p>
          </p:txBody>
        </p:sp>
      </p:grpSp>
    </p:spTree>
    <p:extLst>
      <p:ext uri="{BB962C8B-B14F-4D97-AF65-F5344CB8AC3E}">
        <p14:creationId xmlns:p14="http://schemas.microsoft.com/office/powerpoint/2010/main" val="3481178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6738" y="362296"/>
            <a:ext cx="11151917" cy="620683"/>
          </a:xfrm>
        </p:spPr>
        <p:txBody>
          <a:bodyPr/>
          <a:lstStyle/>
          <a:p>
            <a:r>
              <a:rPr lang="en-US" altLang="ko-KR" sz="4400" dirty="0">
                <a:solidFill>
                  <a:schemeClr val="tx1"/>
                </a:solidFill>
              </a:rPr>
              <a:t>Word Count</a:t>
            </a:r>
            <a:endParaRPr lang="ko-KR" altLang="en-US" sz="4400" dirty="0">
              <a:solidFill>
                <a:schemeClr val="tx1"/>
              </a:solidFill>
            </a:endParaRPr>
          </a:p>
        </p:txBody>
      </p:sp>
      <p:sp>
        <p:nvSpPr>
          <p:cNvPr id="3" name="내용 개체 틀 2"/>
          <p:cNvSpPr>
            <a:spLocks noGrp="1"/>
          </p:cNvSpPr>
          <p:nvPr>
            <p:ph idx="1"/>
          </p:nvPr>
        </p:nvSpPr>
        <p:spPr>
          <a:xfrm>
            <a:off x="820029" y="1523497"/>
            <a:ext cx="5595518" cy="2962657"/>
          </a:xfrm>
        </p:spPr>
        <p:txBody>
          <a:bodyPr/>
          <a:lstStyle/>
          <a:p>
            <a:pPr>
              <a:buFont typeface="Wingdings" charset="2"/>
              <a:buChar char="§"/>
            </a:pPr>
            <a:r>
              <a:rPr lang="en-US" altLang="ko-KR" sz="2400" dirty="0">
                <a:solidFill>
                  <a:srgbClr val="292929"/>
                </a:solidFill>
              </a:rPr>
              <a:t>Map Function</a:t>
            </a:r>
          </a:p>
          <a:p>
            <a:pPr lvl="1">
              <a:lnSpc>
                <a:spcPct val="93000"/>
              </a:lnSpc>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ko-KR" sz="2400" dirty="0">
                <a:solidFill>
                  <a:srgbClr val="292929"/>
                </a:solidFill>
              </a:rPr>
              <a:t>Generates input data to tuples (key-value) pairs</a:t>
            </a:r>
          </a:p>
          <a:p>
            <a:pPr lvl="1">
              <a:lnSpc>
                <a:spcPct val="93000"/>
              </a:lnSpc>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ko-KR" sz="2400" dirty="0">
                <a:solidFill>
                  <a:srgbClr val="292929"/>
                </a:solidFill>
              </a:rPr>
              <a:t>Map task runs in parallel among data nodes</a:t>
            </a:r>
          </a:p>
          <a:p>
            <a:pPr marL="1254125" lvl="1" indent="-342900">
              <a:lnSpc>
                <a:spcPct val="93000"/>
              </a:lnSpc>
              <a:buFont typeface="Wingdings" charset="2"/>
              <a:buChar char="§"/>
              <a:tabLst>
                <a:tab pos="5940425" algn="l"/>
                <a:tab pos="6397625" algn="l"/>
                <a:tab pos="6854825" algn="l"/>
                <a:tab pos="7312025" algn="l"/>
                <a:tab pos="7769225" algn="l"/>
                <a:tab pos="8226425" algn="l"/>
                <a:tab pos="8683625" algn="l"/>
                <a:tab pos="9140825" algn="l"/>
              </a:tabLst>
            </a:pPr>
            <a:r>
              <a:rPr lang="en-GB" altLang="ko-KR" sz="2400" dirty="0">
                <a:solidFill>
                  <a:srgbClr val="292929"/>
                </a:solidFill>
              </a:rPr>
              <a:t>creates key/value pairs with words as keys and placeholder values of 1</a:t>
            </a:r>
          </a:p>
        </p:txBody>
      </p:sp>
      <p:graphicFrame>
        <p:nvGraphicFramePr>
          <p:cNvPr id="5" name="Table 4"/>
          <p:cNvGraphicFramePr>
            <a:graphicFrameLocks noGrp="1"/>
          </p:cNvGraphicFramePr>
          <p:nvPr>
            <p:extLst>
              <p:ext uri="{D42A27DB-BD31-4B8C-83A1-F6EECF244321}">
                <p14:modId xmlns:p14="http://schemas.microsoft.com/office/powerpoint/2010/main" val="2728765130"/>
              </p:ext>
            </p:extLst>
          </p:nvPr>
        </p:nvGraphicFramePr>
        <p:xfrm>
          <a:off x="6413971" y="830000"/>
          <a:ext cx="2721654" cy="2926080"/>
        </p:xfrm>
        <a:graphic>
          <a:graphicData uri="http://schemas.openxmlformats.org/drawingml/2006/table">
            <a:tbl>
              <a:tblPr firstRow="1">
                <a:tableStyleId>{21E4AEA4-8DFA-4A89-87EB-49C32662AFE0}</a:tableStyleId>
              </a:tblPr>
              <a:tblGrid>
                <a:gridCol w="1360827">
                  <a:extLst>
                    <a:ext uri="{9D8B030D-6E8A-4147-A177-3AD203B41FA5}">
                      <a16:colId xmlns:a16="http://schemas.microsoft.com/office/drawing/2014/main" val="48614039"/>
                    </a:ext>
                  </a:extLst>
                </a:gridCol>
                <a:gridCol w="1360827">
                  <a:extLst>
                    <a:ext uri="{9D8B030D-6E8A-4147-A177-3AD203B41FA5}">
                      <a16:colId xmlns:a16="http://schemas.microsoft.com/office/drawing/2014/main" val="1124546490"/>
                    </a:ext>
                  </a:extLst>
                </a:gridCol>
              </a:tblGrid>
              <a:tr h="315963">
                <a:tc>
                  <a:txBody>
                    <a:bodyPr/>
                    <a:lstStyle/>
                    <a:p>
                      <a:pPr algn="ctr"/>
                      <a:r>
                        <a:rPr lang="en-US" sz="1800" b="0" dirty="0">
                          <a:solidFill>
                            <a:schemeClr val="bg1"/>
                          </a:solidFill>
                        </a:rPr>
                        <a:t>Key</a:t>
                      </a:r>
                    </a:p>
                  </a:txBody>
                  <a:tcPr anchor="ctr">
                    <a:solidFill>
                      <a:srgbClr val="0071BC"/>
                    </a:solidFill>
                  </a:tcPr>
                </a:tc>
                <a:tc>
                  <a:txBody>
                    <a:bodyPr/>
                    <a:lstStyle/>
                    <a:p>
                      <a:pPr algn="ctr"/>
                      <a:r>
                        <a:rPr lang="en-US" sz="1800" b="0" dirty="0">
                          <a:solidFill>
                            <a:schemeClr val="bg1"/>
                          </a:solidFill>
                        </a:rPr>
                        <a:t>Value</a:t>
                      </a:r>
                    </a:p>
                  </a:txBody>
                  <a:tcPr anchor="ctr">
                    <a:solidFill>
                      <a:schemeClr val="accent6"/>
                    </a:solidFill>
                  </a:tcPr>
                </a:tc>
                <a:extLst>
                  <a:ext uri="{0D108BD9-81ED-4DB2-BD59-A6C34878D82A}">
                    <a16:rowId xmlns:a16="http://schemas.microsoft.com/office/drawing/2014/main" val="679667022"/>
                  </a:ext>
                </a:extLst>
              </a:tr>
              <a:tr h="315963">
                <a:tc>
                  <a:txBody>
                    <a:bodyPr/>
                    <a:lstStyle/>
                    <a:p>
                      <a:pPr algn="ctr"/>
                      <a:r>
                        <a:rPr lang="en-US" sz="1800" b="0" dirty="0" err="1"/>
                        <a:t>Lorem</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2034482246"/>
                  </a:ext>
                </a:extLst>
              </a:tr>
              <a:tr h="315963">
                <a:tc>
                  <a:txBody>
                    <a:bodyPr/>
                    <a:lstStyle/>
                    <a:p>
                      <a:pPr algn="ctr"/>
                      <a:r>
                        <a:rPr lang="en-US" sz="1800" b="0" dirty="0" err="1"/>
                        <a:t>Ipsum</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682465758"/>
                  </a:ext>
                </a:extLst>
              </a:tr>
              <a:tr h="315963">
                <a:tc>
                  <a:txBody>
                    <a:bodyPr/>
                    <a:lstStyle/>
                    <a:p>
                      <a:pPr algn="ctr"/>
                      <a:r>
                        <a:rPr lang="en-US" sz="1800" b="0" dirty="0"/>
                        <a:t>sit</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4230228483"/>
                  </a:ext>
                </a:extLst>
              </a:tr>
              <a:tr h="315963">
                <a:tc>
                  <a:txBody>
                    <a:bodyPr/>
                    <a:lstStyle/>
                    <a:p>
                      <a:pPr algn="ctr"/>
                      <a:r>
                        <a:rPr lang="en-US" sz="1800" b="0" dirty="0" err="1"/>
                        <a:t>amet</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4"/>
                  </a:ext>
                </a:extLst>
              </a:tr>
              <a:tr h="315963">
                <a:tc>
                  <a:txBody>
                    <a:bodyPr/>
                    <a:lstStyle/>
                    <a:p>
                      <a:pPr algn="ctr"/>
                      <a:r>
                        <a:rPr lang="en-US" sz="1800" b="0" dirty="0"/>
                        <a:t>magma</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5"/>
                  </a:ext>
                </a:extLst>
              </a:tr>
              <a:tr h="315963">
                <a:tc>
                  <a:txBody>
                    <a:bodyPr/>
                    <a:lstStyle/>
                    <a:p>
                      <a:pPr algn="ctr"/>
                      <a:r>
                        <a:rPr lang="en-US" sz="1800" b="0" dirty="0"/>
                        <a:t>sit</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6"/>
                  </a:ext>
                </a:extLst>
              </a:tr>
              <a:tr h="315963">
                <a:tc>
                  <a:txBody>
                    <a:bodyPr/>
                    <a:lstStyle/>
                    <a:p>
                      <a:pPr algn="ctr"/>
                      <a:r>
                        <a:rPr lang="en-US" sz="1800" b="0" dirty="0" err="1"/>
                        <a:t>elit</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38937495"/>
              </p:ext>
            </p:extLst>
          </p:nvPr>
        </p:nvGraphicFramePr>
        <p:xfrm>
          <a:off x="9483192" y="937387"/>
          <a:ext cx="2708808" cy="2560320"/>
        </p:xfrm>
        <a:graphic>
          <a:graphicData uri="http://schemas.openxmlformats.org/drawingml/2006/table">
            <a:tbl>
              <a:tblPr firstRow="1">
                <a:tableStyleId>{21E4AEA4-8DFA-4A89-87EB-49C32662AFE0}</a:tableStyleId>
              </a:tblPr>
              <a:tblGrid>
                <a:gridCol w="1354404">
                  <a:extLst>
                    <a:ext uri="{9D8B030D-6E8A-4147-A177-3AD203B41FA5}">
                      <a16:colId xmlns:a16="http://schemas.microsoft.com/office/drawing/2014/main" val="48614039"/>
                    </a:ext>
                  </a:extLst>
                </a:gridCol>
                <a:gridCol w="1354404">
                  <a:extLst>
                    <a:ext uri="{9D8B030D-6E8A-4147-A177-3AD203B41FA5}">
                      <a16:colId xmlns:a16="http://schemas.microsoft.com/office/drawing/2014/main" val="1124546490"/>
                    </a:ext>
                  </a:extLst>
                </a:gridCol>
              </a:tblGrid>
              <a:tr h="143528">
                <a:tc>
                  <a:txBody>
                    <a:bodyPr/>
                    <a:lstStyle/>
                    <a:p>
                      <a:pPr algn="ctr"/>
                      <a:r>
                        <a:rPr lang="en-US" sz="1800" b="0" dirty="0">
                          <a:solidFill>
                            <a:schemeClr val="bg1"/>
                          </a:solidFill>
                        </a:rPr>
                        <a:t>Key</a:t>
                      </a:r>
                    </a:p>
                  </a:txBody>
                  <a:tcPr anchor="ctr">
                    <a:solidFill>
                      <a:srgbClr val="0071BC"/>
                    </a:solidFill>
                  </a:tcPr>
                </a:tc>
                <a:tc>
                  <a:txBody>
                    <a:bodyPr/>
                    <a:lstStyle/>
                    <a:p>
                      <a:pPr algn="ctr"/>
                      <a:r>
                        <a:rPr lang="en-US" sz="1800" b="0" dirty="0">
                          <a:solidFill>
                            <a:schemeClr val="bg1"/>
                          </a:solidFill>
                        </a:rPr>
                        <a:t>Value</a:t>
                      </a:r>
                    </a:p>
                  </a:txBody>
                  <a:tcPr anchor="ctr">
                    <a:solidFill>
                      <a:schemeClr val="accent6"/>
                    </a:solidFill>
                  </a:tcPr>
                </a:tc>
                <a:extLst>
                  <a:ext uri="{0D108BD9-81ED-4DB2-BD59-A6C34878D82A}">
                    <a16:rowId xmlns:a16="http://schemas.microsoft.com/office/drawing/2014/main" val="679667022"/>
                  </a:ext>
                </a:extLst>
              </a:tr>
              <a:tr h="351904">
                <a:tc>
                  <a:txBody>
                    <a:bodyPr/>
                    <a:lstStyle/>
                    <a:p>
                      <a:pPr algn="ctr"/>
                      <a:r>
                        <a:rPr lang="en-US" sz="1800" b="0" dirty="0" err="1"/>
                        <a:t>Fusce</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2034482246"/>
                  </a:ext>
                </a:extLst>
              </a:tr>
              <a:tr h="351904">
                <a:tc>
                  <a:txBody>
                    <a:bodyPr/>
                    <a:lstStyle/>
                    <a:p>
                      <a:pPr algn="ctr"/>
                      <a:r>
                        <a:rPr lang="en-US" sz="1800" b="0" dirty="0"/>
                        <a:t>magma</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2"/>
                  </a:ext>
                </a:extLst>
              </a:tr>
              <a:tr h="351904">
                <a:tc>
                  <a:txBody>
                    <a:bodyPr/>
                    <a:lstStyle/>
                    <a:p>
                      <a:pPr algn="ctr"/>
                      <a:r>
                        <a:rPr lang="en-US" sz="1800" b="0" dirty="0" err="1"/>
                        <a:t>sed</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3"/>
                  </a:ext>
                </a:extLst>
              </a:tr>
              <a:tr h="351904">
                <a:tc>
                  <a:txBody>
                    <a:bodyPr/>
                    <a:lstStyle/>
                    <a:p>
                      <a:pPr algn="ctr"/>
                      <a:r>
                        <a:rPr lang="en-US" sz="1800" b="0" dirty="0"/>
                        <a:t>sit</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4"/>
                  </a:ext>
                </a:extLst>
              </a:tr>
              <a:tr h="351904">
                <a:tc>
                  <a:txBody>
                    <a:bodyPr/>
                    <a:lstStyle/>
                    <a:p>
                      <a:pPr algn="ctr"/>
                      <a:r>
                        <a:rPr lang="en-US" sz="1800" b="0" dirty="0" err="1"/>
                        <a:t>amet</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5"/>
                  </a:ext>
                </a:extLst>
              </a:tr>
              <a:tr h="351904">
                <a:tc>
                  <a:txBody>
                    <a:bodyPr/>
                    <a:lstStyle/>
                    <a:p>
                      <a:pPr algn="ctr"/>
                      <a:r>
                        <a:rPr lang="en-US" sz="1800" b="0" dirty="0"/>
                        <a:t>magma</a:t>
                      </a:r>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7285166"/>
              </p:ext>
            </p:extLst>
          </p:nvPr>
        </p:nvGraphicFramePr>
        <p:xfrm>
          <a:off x="8542222" y="4276443"/>
          <a:ext cx="2369924" cy="2560320"/>
        </p:xfrm>
        <a:graphic>
          <a:graphicData uri="http://schemas.openxmlformats.org/drawingml/2006/table">
            <a:tbl>
              <a:tblPr firstRow="1">
                <a:tableStyleId>{21E4AEA4-8DFA-4A89-87EB-49C32662AFE0}</a:tableStyleId>
              </a:tblPr>
              <a:tblGrid>
                <a:gridCol w="1184962">
                  <a:extLst>
                    <a:ext uri="{9D8B030D-6E8A-4147-A177-3AD203B41FA5}">
                      <a16:colId xmlns:a16="http://schemas.microsoft.com/office/drawing/2014/main" val="48614039"/>
                    </a:ext>
                  </a:extLst>
                </a:gridCol>
                <a:gridCol w="1184962">
                  <a:extLst>
                    <a:ext uri="{9D8B030D-6E8A-4147-A177-3AD203B41FA5}">
                      <a16:colId xmlns:a16="http://schemas.microsoft.com/office/drawing/2014/main" val="1124546490"/>
                    </a:ext>
                  </a:extLst>
                </a:gridCol>
              </a:tblGrid>
              <a:tr h="345265">
                <a:tc>
                  <a:txBody>
                    <a:bodyPr/>
                    <a:lstStyle/>
                    <a:p>
                      <a:pPr algn="ctr"/>
                      <a:r>
                        <a:rPr lang="en-US" sz="1800" b="0" dirty="0">
                          <a:solidFill>
                            <a:schemeClr val="bg1"/>
                          </a:solidFill>
                        </a:rPr>
                        <a:t>Key</a:t>
                      </a:r>
                    </a:p>
                  </a:txBody>
                  <a:tcPr anchor="ctr">
                    <a:solidFill>
                      <a:srgbClr val="0071BC"/>
                    </a:solidFill>
                  </a:tcPr>
                </a:tc>
                <a:tc>
                  <a:txBody>
                    <a:bodyPr/>
                    <a:lstStyle/>
                    <a:p>
                      <a:pPr algn="ctr"/>
                      <a:r>
                        <a:rPr lang="en-US" sz="1800" b="0" dirty="0">
                          <a:solidFill>
                            <a:schemeClr val="bg1"/>
                          </a:solidFill>
                        </a:rPr>
                        <a:t>Value</a:t>
                      </a:r>
                    </a:p>
                  </a:txBody>
                  <a:tcPr anchor="ctr">
                    <a:solidFill>
                      <a:schemeClr val="accent6"/>
                    </a:solidFill>
                  </a:tcPr>
                </a:tc>
                <a:extLst>
                  <a:ext uri="{0D108BD9-81ED-4DB2-BD59-A6C34878D82A}">
                    <a16:rowId xmlns:a16="http://schemas.microsoft.com/office/drawing/2014/main" val="679667022"/>
                  </a:ext>
                </a:extLst>
              </a:tr>
              <a:tr h="345265">
                <a:tc>
                  <a:txBody>
                    <a:bodyPr/>
                    <a:lstStyle/>
                    <a:p>
                      <a:pPr algn="ctr"/>
                      <a:r>
                        <a:rPr lang="en-US" sz="1800" b="0" dirty="0" err="1"/>
                        <a:t>Lorem</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2034482246"/>
                  </a:ext>
                </a:extLst>
              </a:tr>
              <a:tr h="345265">
                <a:tc>
                  <a:txBody>
                    <a:bodyPr/>
                    <a:lstStyle/>
                    <a:p>
                      <a:pPr algn="ctr"/>
                      <a:r>
                        <a:rPr lang="en-US" sz="1800" b="0" dirty="0" err="1"/>
                        <a:t>Ipsum</a:t>
                      </a:r>
                      <a:endParaRPr lang="en-US" sz="1800" b="0" dirty="0"/>
                    </a:p>
                  </a:txBody>
                  <a:tcPr anchor="ctr">
                    <a:solidFill>
                      <a:schemeClr val="bg1">
                        <a:lumMod val="85000"/>
                      </a:schemeClr>
                    </a:solidFill>
                  </a:tcPr>
                </a:tc>
                <a:tc>
                  <a:txBody>
                    <a:bodyPr/>
                    <a:lstStyle/>
                    <a:p>
                      <a:pPr algn="ctr"/>
                      <a:r>
                        <a:rPr lang="en-US" altLang="ko-KR" sz="1800" dirty="0"/>
                        <a:t>1</a:t>
                      </a:r>
                    </a:p>
                  </a:txBody>
                  <a:tcPr anchor="ctr">
                    <a:solidFill>
                      <a:schemeClr val="bg1">
                        <a:lumMod val="85000"/>
                      </a:schemeClr>
                    </a:solidFill>
                  </a:tcPr>
                </a:tc>
                <a:extLst>
                  <a:ext uri="{0D108BD9-81ED-4DB2-BD59-A6C34878D82A}">
                    <a16:rowId xmlns:a16="http://schemas.microsoft.com/office/drawing/2014/main" val="682465758"/>
                  </a:ext>
                </a:extLst>
              </a:tr>
              <a:tr h="345265">
                <a:tc>
                  <a:txBody>
                    <a:bodyPr/>
                    <a:lstStyle/>
                    <a:p>
                      <a:pPr algn="ctr"/>
                      <a:r>
                        <a:rPr lang="en-US" sz="1800" b="0" dirty="0"/>
                        <a:t>sit</a:t>
                      </a:r>
                    </a:p>
                  </a:txBody>
                  <a:tcPr anchor="ctr">
                    <a:solidFill>
                      <a:schemeClr val="bg1">
                        <a:lumMod val="85000"/>
                      </a:schemeClr>
                    </a:solidFill>
                  </a:tcPr>
                </a:tc>
                <a:tc>
                  <a:txBody>
                    <a:bodyPr/>
                    <a:lstStyle/>
                    <a:p>
                      <a:pPr algn="ctr"/>
                      <a:r>
                        <a:rPr lang="en-US" altLang="ko-KR" sz="1800" dirty="0"/>
                        <a:t>3</a:t>
                      </a:r>
                    </a:p>
                  </a:txBody>
                  <a:tcPr anchor="ctr">
                    <a:solidFill>
                      <a:schemeClr val="bg1">
                        <a:lumMod val="85000"/>
                      </a:schemeClr>
                    </a:solidFill>
                  </a:tcPr>
                </a:tc>
                <a:extLst>
                  <a:ext uri="{0D108BD9-81ED-4DB2-BD59-A6C34878D82A}">
                    <a16:rowId xmlns:a16="http://schemas.microsoft.com/office/drawing/2014/main" val="4230228483"/>
                  </a:ext>
                </a:extLst>
              </a:tr>
              <a:tr h="345265">
                <a:tc>
                  <a:txBody>
                    <a:bodyPr/>
                    <a:lstStyle/>
                    <a:p>
                      <a:pPr algn="ctr"/>
                      <a:r>
                        <a:rPr lang="en-US" sz="1800" b="0" dirty="0" err="1"/>
                        <a:t>amet</a:t>
                      </a:r>
                      <a:endParaRPr lang="en-US" sz="1800" b="0" dirty="0"/>
                    </a:p>
                  </a:txBody>
                  <a:tcPr anchor="ctr">
                    <a:solidFill>
                      <a:schemeClr val="bg1">
                        <a:lumMod val="85000"/>
                      </a:schemeClr>
                    </a:solidFill>
                  </a:tcPr>
                </a:tc>
                <a:tc>
                  <a:txBody>
                    <a:bodyPr/>
                    <a:lstStyle/>
                    <a:p>
                      <a:pPr algn="ctr"/>
                      <a:r>
                        <a:rPr lang="en-US" altLang="ko-KR" sz="1800" dirty="0"/>
                        <a:t>2</a:t>
                      </a:r>
                    </a:p>
                  </a:txBody>
                  <a:tcPr anchor="ctr">
                    <a:solidFill>
                      <a:schemeClr val="bg1">
                        <a:lumMod val="85000"/>
                      </a:schemeClr>
                    </a:solidFill>
                  </a:tcPr>
                </a:tc>
                <a:extLst>
                  <a:ext uri="{0D108BD9-81ED-4DB2-BD59-A6C34878D82A}">
                    <a16:rowId xmlns:a16="http://schemas.microsoft.com/office/drawing/2014/main" val="10004"/>
                  </a:ext>
                </a:extLst>
              </a:tr>
              <a:tr h="345265">
                <a:tc>
                  <a:txBody>
                    <a:bodyPr/>
                    <a:lstStyle/>
                    <a:p>
                      <a:pPr algn="ctr"/>
                      <a:r>
                        <a:rPr lang="en-US" sz="1800" b="0" dirty="0"/>
                        <a:t>magma</a:t>
                      </a:r>
                    </a:p>
                  </a:txBody>
                  <a:tcPr anchor="ctr">
                    <a:solidFill>
                      <a:schemeClr val="bg1">
                        <a:lumMod val="85000"/>
                      </a:schemeClr>
                    </a:solidFill>
                  </a:tcPr>
                </a:tc>
                <a:tc>
                  <a:txBody>
                    <a:bodyPr/>
                    <a:lstStyle/>
                    <a:p>
                      <a:pPr algn="ctr"/>
                      <a:r>
                        <a:rPr lang="en-US" altLang="ko-KR" sz="1800" dirty="0"/>
                        <a:t>3</a:t>
                      </a:r>
                    </a:p>
                  </a:txBody>
                  <a:tcPr anchor="ctr">
                    <a:solidFill>
                      <a:schemeClr val="bg1">
                        <a:lumMod val="85000"/>
                      </a:schemeClr>
                    </a:solidFill>
                  </a:tcPr>
                </a:tc>
                <a:extLst>
                  <a:ext uri="{0D108BD9-81ED-4DB2-BD59-A6C34878D82A}">
                    <a16:rowId xmlns:a16="http://schemas.microsoft.com/office/drawing/2014/main" val="10005"/>
                  </a:ext>
                </a:extLst>
              </a:tr>
              <a:tr h="345265">
                <a:tc>
                  <a:txBody>
                    <a:bodyPr/>
                    <a:lstStyle/>
                    <a:p>
                      <a:pPr algn="ctr"/>
                      <a:r>
                        <a:rPr lang="is-IS" sz="1800" b="0" dirty="0"/>
                        <a:t>…</a:t>
                      </a:r>
                      <a:endParaRPr lang="en-US" sz="1800" b="0" dirty="0"/>
                    </a:p>
                  </a:txBody>
                  <a:tcPr anchor="ctr">
                    <a:solidFill>
                      <a:schemeClr val="bg1">
                        <a:lumMod val="85000"/>
                      </a:schemeClr>
                    </a:solidFill>
                  </a:tcPr>
                </a:tc>
                <a:tc>
                  <a:txBody>
                    <a:bodyPr/>
                    <a:lstStyle/>
                    <a:p>
                      <a:pPr algn="ctr"/>
                      <a:r>
                        <a:rPr lang="is-IS" altLang="ko-KR" sz="1800" dirty="0"/>
                        <a:t>…</a:t>
                      </a:r>
                      <a:endParaRPr lang="en-US" altLang="ko-KR" sz="1800" dirty="0"/>
                    </a:p>
                  </a:txBody>
                  <a:tcPr anchor="ctr">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Elbow Connector 9"/>
          <p:cNvCxnSpPr>
            <a:stCxn id="5" idx="2"/>
            <a:endCxn id="8" idx="0"/>
          </p:cNvCxnSpPr>
          <p:nvPr/>
        </p:nvCxnSpPr>
        <p:spPr>
          <a:xfrm rot="16200000" flipH="1">
            <a:off x="8490810" y="3040068"/>
            <a:ext cx="520363" cy="1952386"/>
          </a:xfrm>
          <a:prstGeom prst="bentConnector3">
            <a:avLst>
              <a:gd name="adj1" fmla="val 50000"/>
            </a:avLst>
          </a:prstGeom>
          <a:ln>
            <a:solidFill>
              <a:schemeClr val="bg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7" idx="2"/>
            <a:endCxn id="8" idx="0"/>
          </p:cNvCxnSpPr>
          <p:nvPr/>
        </p:nvCxnSpPr>
        <p:spPr>
          <a:xfrm rot="5400000">
            <a:off x="9893022" y="3331869"/>
            <a:ext cx="778736" cy="1110412"/>
          </a:xfrm>
          <a:prstGeom prst="bentConnector3">
            <a:avLst>
              <a:gd name="adj1" fmla="val 66464"/>
            </a:avLst>
          </a:prstGeom>
          <a:ln>
            <a:solidFill>
              <a:schemeClr val="bg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771252" y="149391"/>
            <a:ext cx="3694446" cy="558615"/>
          </a:xfrm>
          <a:prstGeom prst="rect">
            <a:avLst/>
          </a:prstGeom>
          <a:noFill/>
        </p:spPr>
        <p:txBody>
          <a:bodyPr wrap="none" lIns="0" tIns="0" rIns="0" bIns="0" rtlCol="0">
            <a:spAutoFit/>
          </a:bodyPr>
          <a:lstStyle/>
          <a:p>
            <a:pPr>
              <a:lnSpc>
                <a:spcPct val="90000"/>
              </a:lnSpc>
              <a:spcBef>
                <a:spcPct val="20000"/>
              </a:spcBef>
              <a:buSzPct val="80000"/>
            </a:pPr>
            <a:r>
              <a:rPr lang="en-US" dirty="0" err="1">
                <a:solidFill>
                  <a:srgbClr val="292929"/>
                </a:solidFill>
              </a:rPr>
              <a:t>Lorem</a:t>
            </a:r>
            <a:r>
              <a:rPr lang="en-US" dirty="0">
                <a:solidFill>
                  <a:srgbClr val="292929"/>
                </a:solidFill>
              </a:rPr>
              <a:t> </a:t>
            </a:r>
            <a:r>
              <a:rPr lang="en-US" dirty="0" err="1">
                <a:solidFill>
                  <a:srgbClr val="292929"/>
                </a:solidFill>
              </a:rPr>
              <a:t>ipsum</a:t>
            </a:r>
            <a:r>
              <a:rPr lang="en-US" dirty="0">
                <a:solidFill>
                  <a:srgbClr val="292929"/>
                </a:solidFill>
              </a:rPr>
              <a:t> sit </a:t>
            </a:r>
            <a:r>
              <a:rPr lang="en-US" dirty="0" err="1">
                <a:solidFill>
                  <a:srgbClr val="292929"/>
                </a:solidFill>
              </a:rPr>
              <a:t>amet</a:t>
            </a:r>
            <a:r>
              <a:rPr lang="en-US" dirty="0">
                <a:solidFill>
                  <a:srgbClr val="292929"/>
                </a:solidFill>
              </a:rPr>
              <a:t> magma sit </a:t>
            </a:r>
            <a:r>
              <a:rPr lang="en-US" dirty="0" err="1">
                <a:solidFill>
                  <a:srgbClr val="292929"/>
                </a:solidFill>
              </a:rPr>
              <a:t>elit</a:t>
            </a:r>
            <a:r>
              <a:rPr lang="en-US" dirty="0">
                <a:solidFill>
                  <a:srgbClr val="292929"/>
                </a:solidFill>
              </a:rPr>
              <a:t> </a:t>
            </a:r>
          </a:p>
          <a:p>
            <a:pPr>
              <a:lnSpc>
                <a:spcPct val="90000"/>
              </a:lnSpc>
              <a:spcBef>
                <a:spcPct val="20000"/>
              </a:spcBef>
              <a:buSzPct val="80000"/>
            </a:pPr>
            <a:r>
              <a:rPr lang="en-US" dirty="0" err="1">
                <a:solidFill>
                  <a:srgbClr val="292929"/>
                </a:solidFill>
              </a:rPr>
              <a:t>Fusce</a:t>
            </a:r>
            <a:r>
              <a:rPr lang="en-US" dirty="0">
                <a:solidFill>
                  <a:srgbClr val="292929"/>
                </a:solidFill>
              </a:rPr>
              <a:t> magna </a:t>
            </a:r>
            <a:r>
              <a:rPr lang="en-US" dirty="0" err="1">
                <a:solidFill>
                  <a:srgbClr val="292929"/>
                </a:solidFill>
              </a:rPr>
              <a:t>sed</a:t>
            </a:r>
            <a:r>
              <a:rPr lang="en-US" dirty="0">
                <a:solidFill>
                  <a:srgbClr val="292929"/>
                </a:solidFill>
              </a:rPr>
              <a:t> sit </a:t>
            </a:r>
            <a:r>
              <a:rPr lang="en-US" dirty="0" err="1">
                <a:solidFill>
                  <a:srgbClr val="292929"/>
                </a:solidFill>
              </a:rPr>
              <a:t>amet</a:t>
            </a:r>
            <a:r>
              <a:rPr lang="en-US" dirty="0">
                <a:solidFill>
                  <a:srgbClr val="292929"/>
                </a:solidFill>
              </a:rPr>
              <a:t> magma</a:t>
            </a:r>
          </a:p>
        </p:txBody>
      </p:sp>
      <p:grpSp>
        <p:nvGrpSpPr>
          <p:cNvPr id="56" name="Group 55"/>
          <p:cNvGrpSpPr/>
          <p:nvPr/>
        </p:nvGrpSpPr>
        <p:grpSpPr>
          <a:xfrm>
            <a:off x="7491491" y="169763"/>
            <a:ext cx="245741" cy="650467"/>
            <a:chOff x="7491491" y="169763"/>
            <a:chExt cx="245741" cy="650467"/>
          </a:xfrm>
        </p:grpSpPr>
        <p:cxnSp>
          <p:nvCxnSpPr>
            <p:cNvPr id="26" name="Straight Connector 25"/>
            <p:cNvCxnSpPr/>
            <p:nvPr/>
          </p:nvCxnSpPr>
          <p:spPr>
            <a:xfrm>
              <a:off x="7733696" y="169763"/>
              <a:ext cx="2164" cy="249113"/>
            </a:xfrm>
            <a:prstGeom prst="line">
              <a:avLst/>
            </a:prstGeom>
            <a:ln>
              <a:solidFill>
                <a:srgbClr val="6F6F6F"/>
              </a:solidFill>
            </a:ln>
          </p:spPr>
          <p:style>
            <a:lnRef idx="2">
              <a:schemeClr val="accent1"/>
            </a:lnRef>
            <a:fillRef idx="0">
              <a:schemeClr val="accent1"/>
            </a:fillRef>
            <a:effectRef idx="1">
              <a:schemeClr val="accent1"/>
            </a:effectRef>
            <a:fontRef idx="minor">
              <a:schemeClr val="tx1"/>
            </a:fontRef>
          </p:style>
        </p:cxnSp>
        <p:cxnSp>
          <p:nvCxnSpPr>
            <p:cNvPr id="33" name="Elbow Connector 32"/>
            <p:cNvCxnSpPr/>
            <p:nvPr/>
          </p:nvCxnSpPr>
          <p:spPr>
            <a:xfrm rot="5400000">
              <a:off x="7345900" y="428898"/>
              <a:ext cx="536923" cy="245741"/>
            </a:xfrm>
            <a:prstGeom prst="bentConnector3">
              <a:avLst>
                <a:gd name="adj1" fmla="val -946"/>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11297584" y="449163"/>
            <a:ext cx="259416" cy="478914"/>
            <a:chOff x="11297584" y="449163"/>
            <a:chExt cx="259416" cy="478914"/>
          </a:xfrm>
        </p:grpSpPr>
        <p:cxnSp>
          <p:nvCxnSpPr>
            <p:cNvPr id="51" name="Straight Connector 50"/>
            <p:cNvCxnSpPr/>
            <p:nvPr/>
          </p:nvCxnSpPr>
          <p:spPr>
            <a:xfrm flipH="1">
              <a:off x="11298956" y="449163"/>
              <a:ext cx="2164" cy="249113"/>
            </a:xfrm>
            <a:prstGeom prst="line">
              <a:avLst/>
            </a:prstGeom>
            <a:ln>
              <a:solidFill>
                <a:srgbClr val="6F6F6F"/>
              </a:solidFill>
            </a:ln>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rot="16200000" flipH="1">
              <a:off x="11244607" y="615684"/>
              <a:ext cx="365370" cy="259416"/>
            </a:xfrm>
            <a:prstGeom prst="bentConnector3">
              <a:avLst>
                <a:gd name="adj1" fmla="val 1872"/>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5716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42144" y="379270"/>
            <a:ext cx="11151917" cy="620683"/>
          </a:xfrm>
        </p:spPr>
        <p:txBody>
          <a:bodyPr/>
          <a:lstStyle/>
          <a:p>
            <a:r>
              <a:rPr lang="en-US" altLang="ko-KR" sz="4400" dirty="0">
                <a:solidFill>
                  <a:srgbClr val="292929"/>
                </a:solidFill>
                <a:latin typeface="Segoe UI"/>
                <a:cs typeface="Segoe UI"/>
              </a:rPr>
              <a:t>Word Count</a:t>
            </a:r>
            <a:endParaRPr lang="ko-KR" altLang="en-US" sz="4400" dirty="0">
              <a:solidFill>
                <a:srgbClr val="292929"/>
              </a:solidFill>
              <a:latin typeface="Segoe UI"/>
              <a:cs typeface="Segoe UI"/>
            </a:endParaRPr>
          </a:p>
        </p:txBody>
      </p:sp>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Reduce Function</a:t>
              </a:r>
            </a:p>
          </p:txBody>
        </p:sp>
      </p:grpSp>
      <p:sp>
        <p:nvSpPr>
          <p:cNvPr id="7" name="Content Placeholder 2"/>
          <p:cNvSpPr txBox="1">
            <a:spLocks/>
          </p:cNvSpPr>
          <p:nvPr/>
        </p:nvSpPr>
        <p:spPr>
          <a:xfrm>
            <a:off x="0" y="2269312"/>
            <a:ext cx="11471266" cy="2844421"/>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chemeClr val="tx1"/>
                </a:solidFill>
              </a:rPr>
              <a:t>reduce() combines those intermediate values into one or more final values for that same key</a:t>
            </a:r>
          </a:p>
          <a:p>
            <a:pPr marL="1203325" indent="-342900" algn="l">
              <a:lnSpc>
                <a:spcPct val="100000"/>
              </a:lnSpc>
              <a:spcBef>
                <a:spcPts val="0"/>
              </a:spcBef>
              <a:buFont typeface="Wingdings" charset="2"/>
              <a:buChar char="§"/>
            </a:pPr>
            <a:r>
              <a:rPr lang="en-US" sz="2400" i="0" dirty="0">
                <a:solidFill>
                  <a:schemeClr val="tx1"/>
                </a:solidFill>
              </a:rPr>
              <a:t>Reduce phase aggregates values for each key by adding the values for each word</a:t>
            </a:r>
          </a:p>
          <a:p>
            <a:pPr marL="1203325" indent="-342900" algn="l">
              <a:lnSpc>
                <a:spcPct val="100000"/>
              </a:lnSpc>
              <a:spcBef>
                <a:spcPts val="0"/>
              </a:spcBef>
              <a:buFont typeface="Wingdings" charset="2"/>
              <a:buChar char="§"/>
            </a:pPr>
            <a:r>
              <a:rPr lang="en-US" sz="2400" i="0" dirty="0">
                <a:solidFill>
                  <a:schemeClr val="tx1"/>
                </a:solidFill>
              </a:rPr>
              <a:t>reduce() functions also run in parallel, but can’t start until map phase is completely finished</a:t>
            </a:r>
          </a:p>
        </p:txBody>
      </p:sp>
    </p:spTree>
    <p:extLst>
      <p:ext uri="{BB962C8B-B14F-4D97-AF65-F5344CB8AC3E}">
        <p14:creationId xmlns:p14="http://schemas.microsoft.com/office/powerpoint/2010/main" val="52936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683"/>
          </a:xfrm>
        </p:spPr>
        <p:txBody>
          <a:bodyPr/>
          <a:lstStyle/>
          <a:p>
            <a:r>
              <a:rPr lang="en-US" altLang="ko-KR" sz="4400" dirty="0">
                <a:solidFill>
                  <a:srgbClr val="FFFFFF"/>
                </a:solidFill>
              </a:rPr>
              <a:t>Word Count (Java)</a:t>
            </a:r>
            <a:endParaRPr lang="en-US" sz="4400" dirty="0">
              <a:solidFill>
                <a:srgbClr val="FFFFFF"/>
              </a:solidFill>
            </a:endParaRPr>
          </a:p>
        </p:txBody>
      </p:sp>
      <p:sp>
        <p:nvSpPr>
          <p:cNvPr id="5" name="Content Placeholder 4"/>
          <p:cNvSpPr>
            <a:spLocks noGrp="1"/>
          </p:cNvSpPr>
          <p:nvPr>
            <p:ph idx="1"/>
          </p:nvPr>
        </p:nvSpPr>
        <p:spPr>
          <a:xfrm>
            <a:off x="258317" y="1487327"/>
            <a:ext cx="11667774" cy="4694777"/>
          </a:xfrm>
          <a:solidFill>
            <a:schemeClr val="bg1">
              <a:lumMod val="85000"/>
            </a:schemeClr>
          </a:solidFill>
        </p:spPr>
        <p:txBody>
          <a:bodyPr>
            <a:normAutofit fontScale="92500" lnSpcReduction="20000"/>
          </a:bodyPr>
          <a:lstStyle/>
          <a:p>
            <a:pPr marL="623888">
              <a:lnSpc>
                <a:spcPct val="100000"/>
              </a:lnSpc>
              <a:spcBef>
                <a:spcPts val="0"/>
              </a:spcBef>
            </a:pPr>
            <a:r>
              <a:rPr lang="en-US" altLang="ko-KR" sz="1800" dirty="0">
                <a:solidFill>
                  <a:schemeClr val="tx1"/>
                </a:solidFill>
                <a:latin typeface="Lucida Console"/>
                <a:cs typeface="Lucida Console"/>
              </a:rPr>
              <a:t>public static class Map extends Mapper&lt;</a:t>
            </a:r>
            <a:r>
              <a:rPr lang="en-US" altLang="ko-KR" sz="1800" dirty="0" err="1">
                <a:solidFill>
                  <a:schemeClr val="tx1"/>
                </a:solidFill>
                <a:latin typeface="Lucida Console"/>
                <a:cs typeface="Lucida Console"/>
              </a:rPr>
              <a:t>LongWritable</a:t>
            </a:r>
            <a:r>
              <a:rPr lang="en-US" altLang="ko-KR" sz="1800" dirty="0">
                <a:solidFill>
                  <a:schemeClr val="tx1"/>
                </a:solidFill>
                <a:latin typeface="Lucida Console"/>
                <a:cs typeface="Lucida Console"/>
              </a:rPr>
              <a:t>, Text, Text,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&gt; {</a:t>
            </a:r>
          </a:p>
          <a:p>
            <a:pPr marL="623888">
              <a:lnSpc>
                <a:spcPct val="100000"/>
              </a:lnSpc>
              <a:spcBef>
                <a:spcPts val="0"/>
              </a:spcBef>
            </a:pPr>
            <a:r>
              <a:rPr lang="en-US" altLang="ko-KR" sz="1800" dirty="0">
                <a:solidFill>
                  <a:schemeClr val="tx1"/>
                </a:solidFill>
                <a:latin typeface="Lucida Console"/>
                <a:cs typeface="Lucida Console"/>
              </a:rPr>
              <a:t>       private final static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 one = new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(1);</a:t>
            </a:r>
          </a:p>
          <a:p>
            <a:pPr marL="623888">
              <a:lnSpc>
                <a:spcPct val="100000"/>
              </a:lnSpc>
              <a:spcBef>
                <a:spcPts val="0"/>
              </a:spcBef>
            </a:pPr>
            <a:r>
              <a:rPr lang="en-US" altLang="ko-KR" sz="1800" dirty="0">
                <a:solidFill>
                  <a:schemeClr val="tx1"/>
                </a:solidFill>
                <a:latin typeface="Lucida Console"/>
                <a:cs typeface="Lucida Console"/>
              </a:rPr>
              <a:t>       private Text word = new Text();</a:t>
            </a:r>
          </a:p>
          <a:p>
            <a:pPr marL="623888">
              <a:lnSpc>
                <a:spcPct val="100000"/>
              </a:lnSpc>
              <a:spcBef>
                <a:spcPts val="0"/>
              </a:spcBef>
            </a:pPr>
            <a:r>
              <a:rPr lang="en-US" altLang="ko-KR" sz="1800" dirty="0">
                <a:solidFill>
                  <a:schemeClr val="tx1"/>
                </a:solidFill>
                <a:latin typeface="Lucida Console"/>
                <a:cs typeface="Lucida Console"/>
              </a:rPr>
              <a:t>       public void map(</a:t>
            </a:r>
            <a:r>
              <a:rPr lang="en-US" altLang="ko-KR" sz="1800" dirty="0" err="1">
                <a:solidFill>
                  <a:schemeClr val="tx1"/>
                </a:solidFill>
                <a:latin typeface="Lucida Console"/>
                <a:cs typeface="Lucida Console"/>
              </a:rPr>
              <a:t>LongWritable</a:t>
            </a:r>
            <a:r>
              <a:rPr lang="en-US" altLang="ko-KR" sz="1800" dirty="0">
                <a:solidFill>
                  <a:schemeClr val="tx1"/>
                </a:solidFill>
                <a:latin typeface="Lucida Console"/>
                <a:cs typeface="Lucida Console"/>
              </a:rPr>
              <a:t> key, Text value, Context context) {</a:t>
            </a:r>
          </a:p>
          <a:p>
            <a:pPr marL="623888">
              <a:lnSpc>
                <a:spcPct val="100000"/>
              </a:lnSpc>
              <a:spcBef>
                <a:spcPts val="0"/>
              </a:spcBef>
            </a:pPr>
            <a:r>
              <a:rPr lang="en-US" altLang="ko-KR" sz="1800" dirty="0">
                <a:solidFill>
                  <a:schemeClr val="tx1"/>
                </a:solidFill>
                <a:latin typeface="Lucida Console"/>
                <a:cs typeface="Lucida Console"/>
              </a:rPr>
              <a:t>           String line = </a:t>
            </a:r>
            <a:r>
              <a:rPr lang="en-US" altLang="ko-KR" sz="1800" dirty="0" err="1">
                <a:solidFill>
                  <a:schemeClr val="tx1"/>
                </a:solidFill>
                <a:latin typeface="Lucida Console"/>
                <a:cs typeface="Lucida Console"/>
              </a:rPr>
              <a:t>value.toString</a:t>
            </a:r>
            <a:r>
              <a:rPr lang="en-US" altLang="ko-KR" sz="1800" dirty="0">
                <a:solidFill>
                  <a:schemeClr val="tx1"/>
                </a:solidFill>
                <a:latin typeface="Lucida Console"/>
                <a:cs typeface="Lucida Console"/>
              </a:rPr>
              <a:t>();</a:t>
            </a:r>
          </a:p>
          <a:p>
            <a:pPr marL="623888">
              <a:lnSpc>
                <a:spcPct val="100000"/>
              </a:lnSpc>
              <a:spcBef>
                <a:spcPts val="0"/>
              </a:spcBef>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StringTokenizer</a:t>
            </a: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tokenizer</a:t>
            </a:r>
            <a:r>
              <a:rPr lang="en-US" altLang="ko-KR" sz="1800" dirty="0">
                <a:solidFill>
                  <a:schemeClr val="tx1"/>
                </a:solidFill>
                <a:latin typeface="Lucida Console"/>
                <a:cs typeface="Lucida Console"/>
              </a:rPr>
              <a:t> = new </a:t>
            </a:r>
            <a:r>
              <a:rPr lang="en-US" altLang="ko-KR" sz="1800" dirty="0" err="1">
                <a:solidFill>
                  <a:schemeClr val="tx1"/>
                </a:solidFill>
                <a:latin typeface="Lucida Console"/>
                <a:cs typeface="Lucida Console"/>
              </a:rPr>
              <a:t>StringTokenizer</a:t>
            </a:r>
            <a:r>
              <a:rPr lang="en-US" altLang="ko-KR" sz="1800" dirty="0">
                <a:solidFill>
                  <a:schemeClr val="tx1"/>
                </a:solidFill>
                <a:latin typeface="Lucida Console"/>
                <a:cs typeface="Lucida Console"/>
              </a:rPr>
              <a:t>(line);</a:t>
            </a:r>
          </a:p>
          <a:p>
            <a:pPr marL="623888">
              <a:lnSpc>
                <a:spcPct val="100000"/>
              </a:lnSpc>
              <a:spcBef>
                <a:spcPts val="0"/>
              </a:spcBef>
            </a:pPr>
            <a:r>
              <a:rPr lang="en-US" altLang="ko-KR" sz="1800" dirty="0">
                <a:solidFill>
                  <a:schemeClr val="tx1"/>
                </a:solidFill>
                <a:latin typeface="Lucida Console"/>
                <a:cs typeface="Lucida Console"/>
              </a:rPr>
              <a:t>           while (</a:t>
            </a:r>
            <a:r>
              <a:rPr lang="en-US" altLang="ko-KR" sz="1800" dirty="0" err="1">
                <a:solidFill>
                  <a:schemeClr val="tx1"/>
                </a:solidFill>
                <a:latin typeface="Lucida Console"/>
                <a:cs typeface="Lucida Console"/>
              </a:rPr>
              <a:t>tokenizer.hasMoreTokens</a:t>
            </a:r>
            <a:r>
              <a:rPr lang="en-US" altLang="ko-KR" sz="1800" dirty="0">
                <a:solidFill>
                  <a:schemeClr val="tx1"/>
                </a:solidFill>
                <a:latin typeface="Lucida Console"/>
                <a:cs typeface="Lucida Console"/>
              </a:rPr>
              <a:t>()) {</a:t>
            </a:r>
          </a:p>
          <a:p>
            <a:pPr marL="623888">
              <a:lnSpc>
                <a:spcPct val="100000"/>
              </a:lnSpc>
              <a:spcBef>
                <a:spcPts val="0"/>
              </a:spcBef>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word.set</a:t>
            </a:r>
            <a:r>
              <a:rPr lang="en-US" altLang="ko-KR" sz="1800" dirty="0">
                <a:solidFill>
                  <a:schemeClr val="tx1"/>
                </a:solidFill>
                <a:latin typeface="Lucida Console"/>
                <a:cs typeface="Lucida Console"/>
              </a:rPr>
              <a:t>(</a:t>
            </a:r>
            <a:r>
              <a:rPr lang="en-US" altLang="ko-KR" sz="1800" dirty="0" err="1">
                <a:solidFill>
                  <a:schemeClr val="tx1"/>
                </a:solidFill>
                <a:latin typeface="Lucida Console"/>
                <a:cs typeface="Lucida Console"/>
              </a:rPr>
              <a:t>tokenizer.nextToken</a:t>
            </a:r>
            <a:r>
              <a:rPr lang="en-US" altLang="ko-KR" sz="1800" dirty="0">
                <a:solidFill>
                  <a:schemeClr val="tx1"/>
                </a:solidFill>
                <a:latin typeface="Lucida Console"/>
                <a:cs typeface="Lucida Console"/>
              </a:rPr>
              <a:t>());</a:t>
            </a:r>
          </a:p>
          <a:p>
            <a:pPr marL="623888">
              <a:lnSpc>
                <a:spcPct val="100000"/>
              </a:lnSpc>
              <a:spcBef>
                <a:spcPts val="0"/>
              </a:spcBef>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context.write</a:t>
            </a:r>
            <a:r>
              <a:rPr lang="en-US" altLang="ko-KR" sz="1800" dirty="0">
                <a:solidFill>
                  <a:schemeClr val="tx1"/>
                </a:solidFill>
                <a:latin typeface="Lucida Console"/>
                <a:cs typeface="Lucida Console"/>
              </a:rPr>
              <a:t>(word, one);</a:t>
            </a:r>
          </a:p>
          <a:p>
            <a:pPr marL="623888">
              <a:lnSpc>
                <a:spcPct val="100000"/>
              </a:lnSpc>
              <a:spcBef>
                <a:spcPts val="0"/>
              </a:spcBef>
            </a:pPr>
            <a:r>
              <a:rPr lang="en-US" altLang="ko-KR" sz="1800" dirty="0">
                <a:solidFill>
                  <a:schemeClr val="tx1"/>
                </a:solidFill>
                <a:latin typeface="Lucida Console"/>
                <a:cs typeface="Lucida Console"/>
              </a:rPr>
              <a:t>           }</a:t>
            </a:r>
          </a:p>
          <a:p>
            <a:pPr marL="623888">
              <a:lnSpc>
                <a:spcPct val="100000"/>
              </a:lnSpc>
              <a:spcBef>
                <a:spcPts val="0"/>
              </a:spcBef>
              <a:tabLst>
                <a:tab pos="969963" algn="l"/>
              </a:tabLst>
            </a:pPr>
            <a:r>
              <a:rPr lang="en-US" altLang="ko-KR" sz="1800" dirty="0">
                <a:solidFill>
                  <a:schemeClr val="tx1"/>
                </a:solidFill>
                <a:latin typeface="Lucida Console"/>
                <a:cs typeface="Lucida Console"/>
              </a:rPr>
              <a:t>       }</a:t>
            </a:r>
          </a:p>
          <a:p>
            <a:pPr marL="623888">
              <a:lnSpc>
                <a:spcPct val="100000"/>
              </a:lnSpc>
              <a:spcBef>
                <a:spcPts val="0"/>
              </a:spcBef>
            </a:pPr>
            <a:r>
              <a:rPr lang="en-US" altLang="ko-KR" sz="1800" dirty="0">
                <a:solidFill>
                  <a:schemeClr val="tx1"/>
                </a:solidFill>
                <a:latin typeface="Lucida Console"/>
                <a:cs typeface="Lucida Console"/>
              </a:rPr>
              <a:t>}</a:t>
            </a:r>
          </a:p>
          <a:p>
            <a:pPr marL="623888">
              <a:lnSpc>
                <a:spcPct val="100000"/>
              </a:lnSpc>
              <a:spcBef>
                <a:spcPts val="0"/>
              </a:spcBef>
            </a:pPr>
            <a:r>
              <a:rPr lang="en-US" altLang="ko-KR" sz="1800" dirty="0">
                <a:solidFill>
                  <a:schemeClr val="tx1"/>
                </a:solidFill>
                <a:latin typeface="Lucida Console"/>
                <a:cs typeface="Lucida Console"/>
              </a:rPr>
              <a:t>public static class Reduce extends Reducer&lt;Text,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 Text,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&gt; {</a:t>
            </a:r>
          </a:p>
          <a:p>
            <a:pPr marL="623888">
              <a:lnSpc>
                <a:spcPct val="100000"/>
              </a:lnSpc>
              <a:spcBef>
                <a:spcPts val="0"/>
              </a:spcBef>
            </a:pPr>
            <a:r>
              <a:rPr lang="en-US" altLang="ko-KR" sz="1800" dirty="0">
                <a:solidFill>
                  <a:schemeClr val="tx1"/>
                </a:solidFill>
                <a:latin typeface="Lucida Console"/>
                <a:cs typeface="Lucida Console"/>
              </a:rPr>
              <a:t>       public void reduce(Text key, </a:t>
            </a:r>
            <a:r>
              <a:rPr lang="en-US" altLang="ko-KR" sz="1800" dirty="0" err="1">
                <a:solidFill>
                  <a:schemeClr val="tx1"/>
                </a:solidFill>
                <a:latin typeface="Lucida Console"/>
                <a:cs typeface="Lucida Console"/>
              </a:rPr>
              <a:t>Iterable</a:t>
            </a:r>
            <a:r>
              <a:rPr lang="en-US" altLang="ko-KR" sz="1800" dirty="0">
                <a:solidFill>
                  <a:schemeClr val="tx1"/>
                </a:solidFill>
                <a:latin typeface="Lucida Console"/>
                <a:cs typeface="Lucida Console"/>
              </a:rPr>
              <a:t>&lt;</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&gt; values, Context context) {</a:t>
            </a:r>
          </a:p>
          <a:p>
            <a:pPr marL="623888">
              <a:lnSpc>
                <a:spcPct val="100000"/>
              </a:lnSpc>
              <a:spcBef>
                <a:spcPts val="0"/>
              </a:spcBef>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int</a:t>
            </a:r>
            <a:r>
              <a:rPr lang="en-US" altLang="ko-KR" sz="1800" dirty="0">
                <a:solidFill>
                  <a:schemeClr val="tx1"/>
                </a:solidFill>
                <a:latin typeface="Lucida Console"/>
                <a:cs typeface="Lucida Console"/>
              </a:rPr>
              <a:t> sum = 0;</a:t>
            </a:r>
          </a:p>
          <a:p>
            <a:pPr marL="623888">
              <a:lnSpc>
                <a:spcPct val="100000"/>
              </a:lnSpc>
              <a:spcBef>
                <a:spcPts val="0"/>
              </a:spcBef>
            </a:pPr>
            <a:r>
              <a:rPr lang="en-US" altLang="ko-KR" sz="1800" dirty="0">
                <a:solidFill>
                  <a:schemeClr val="tx1"/>
                </a:solidFill>
                <a:latin typeface="Lucida Console"/>
                <a:cs typeface="Lucida Console"/>
              </a:rPr>
              <a:t>           for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val</a:t>
            </a:r>
            <a:r>
              <a:rPr lang="en-US" altLang="ko-KR" sz="1800" dirty="0">
                <a:solidFill>
                  <a:schemeClr val="tx1"/>
                </a:solidFill>
                <a:latin typeface="Lucida Console"/>
                <a:cs typeface="Lucida Console"/>
              </a:rPr>
              <a:t> : values) {</a:t>
            </a:r>
          </a:p>
          <a:p>
            <a:pPr marL="623888">
              <a:lnSpc>
                <a:spcPct val="100000"/>
              </a:lnSpc>
              <a:spcBef>
                <a:spcPts val="0"/>
              </a:spcBef>
            </a:pPr>
            <a:r>
              <a:rPr lang="en-US" altLang="ko-KR" sz="1800" dirty="0">
                <a:solidFill>
                  <a:schemeClr val="tx1"/>
                </a:solidFill>
                <a:latin typeface="Lucida Console"/>
                <a:cs typeface="Lucida Console"/>
              </a:rPr>
              <a:t>               sum += </a:t>
            </a:r>
            <a:r>
              <a:rPr lang="en-US" altLang="ko-KR" sz="1800" dirty="0" err="1">
                <a:solidFill>
                  <a:schemeClr val="tx1"/>
                </a:solidFill>
                <a:latin typeface="Lucida Console"/>
                <a:cs typeface="Lucida Console"/>
              </a:rPr>
              <a:t>val.get</a:t>
            </a:r>
            <a:r>
              <a:rPr lang="en-US" altLang="ko-KR" sz="1800" dirty="0">
                <a:solidFill>
                  <a:schemeClr val="tx1"/>
                </a:solidFill>
                <a:latin typeface="Lucida Console"/>
                <a:cs typeface="Lucida Console"/>
              </a:rPr>
              <a:t>();</a:t>
            </a:r>
          </a:p>
          <a:p>
            <a:pPr marL="623888">
              <a:lnSpc>
                <a:spcPct val="100000"/>
              </a:lnSpc>
              <a:spcBef>
                <a:spcPts val="0"/>
              </a:spcBef>
            </a:pPr>
            <a:r>
              <a:rPr lang="en-US" altLang="ko-KR" sz="1800" dirty="0">
                <a:solidFill>
                  <a:schemeClr val="tx1"/>
                </a:solidFill>
                <a:latin typeface="Lucida Console"/>
                <a:cs typeface="Lucida Console"/>
              </a:rPr>
              <a:t>           }</a:t>
            </a:r>
          </a:p>
          <a:p>
            <a:pPr marL="623888">
              <a:lnSpc>
                <a:spcPct val="100000"/>
              </a:lnSpc>
              <a:spcBef>
                <a:spcPts val="0"/>
              </a:spcBef>
              <a:tabLst>
                <a:tab pos="969963" algn="l"/>
              </a:tabLst>
            </a:pPr>
            <a:r>
              <a:rPr lang="en-US" altLang="ko-KR" sz="1800" dirty="0">
                <a:solidFill>
                  <a:schemeClr val="tx1"/>
                </a:solidFill>
                <a:latin typeface="Lucida Console"/>
                <a:cs typeface="Lucida Console"/>
              </a:rPr>
              <a:t>       }</a:t>
            </a:r>
          </a:p>
          <a:p>
            <a:pPr marL="623888">
              <a:lnSpc>
                <a:spcPct val="100000"/>
              </a:lnSpc>
              <a:spcBef>
                <a:spcPts val="0"/>
              </a:spcBef>
              <a:tabLst>
                <a:tab pos="969963" algn="l"/>
              </a:tabLst>
            </a:pPr>
            <a:r>
              <a:rPr lang="en-US" altLang="ko-KR" sz="1800" dirty="0">
                <a:solidFill>
                  <a:schemeClr val="tx1"/>
                </a:solidFill>
                <a:latin typeface="Lucida Console"/>
                <a:cs typeface="Lucida Console"/>
              </a:rPr>
              <a:t>       </a:t>
            </a:r>
            <a:r>
              <a:rPr lang="en-US" altLang="ko-KR" sz="1800" dirty="0" err="1">
                <a:solidFill>
                  <a:schemeClr val="tx1"/>
                </a:solidFill>
                <a:latin typeface="Lucida Console"/>
                <a:cs typeface="Lucida Console"/>
              </a:rPr>
              <a:t>context.write</a:t>
            </a:r>
            <a:r>
              <a:rPr lang="en-US" altLang="ko-KR" sz="1800" dirty="0">
                <a:solidFill>
                  <a:schemeClr val="tx1"/>
                </a:solidFill>
                <a:latin typeface="Lucida Console"/>
                <a:cs typeface="Lucida Console"/>
              </a:rPr>
              <a:t>(key, new </a:t>
            </a:r>
            <a:r>
              <a:rPr lang="en-US" altLang="ko-KR" sz="1800" dirty="0" err="1">
                <a:solidFill>
                  <a:schemeClr val="tx1"/>
                </a:solidFill>
                <a:latin typeface="Lucida Console"/>
                <a:cs typeface="Lucida Console"/>
              </a:rPr>
              <a:t>IntWritable</a:t>
            </a:r>
            <a:r>
              <a:rPr lang="en-US" altLang="ko-KR" sz="1800" dirty="0">
                <a:solidFill>
                  <a:schemeClr val="tx1"/>
                </a:solidFill>
                <a:latin typeface="Lucida Console"/>
                <a:cs typeface="Lucida Console"/>
              </a:rPr>
              <a:t>(sum));</a:t>
            </a:r>
          </a:p>
          <a:p>
            <a:pPr marL="623888">
              <a:lnSpc>
                <a:spcPct val="100000"/>
              </a:lnSpc>
              <a:spcBef>
                <a:spcPts val="0"/>
              </a:spcBef>
            </a:pPr>
            <a:r>
              <a:rPr lang="en-US" altLang="ko-KR" sz="1800" dirty="0">
                <a:solidFill>
                  <a:schemeClr val="tx1"/>
                </a:solidFill>
                <a:latin typeface="Lucida Console"/>
                <a:cs typeface="Lucida Console"/>
              </a:rPr>
              <a:t>}</a:t>
            </a:r>
          </a:p>
        </p:txBody>
      </p:sp>
    </p:spTree>
    <p:extLst>
      <p:ext uri="{BB962C8B-B14F-4D97-AF65-F5344CB8AC3E}">
        <p14:creationId xmlns:p14="http://schemas.microsoft.com/office/powerpoint/2010/main" val="326792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683"/>
          </a:xfrm>
        </p:spPr>
        <p:txBody>
          <a:bodyPr/>
          <a:lstStyle/>
          <a:p>
            <a:r>
              <a:rPr lang="en-US" sz="4400" dirty="0">
                <a:solidFill>
                  <a:srgbClr val="292929"/>
                </a:solidFill>
              </a:rPr>
              <a:t>Word Count (compile and run)</a:t>
            </a:r>
          </a:p>
        </p:txBody>
      </p:sp>
      <p:sp>
        <p:nvSpPr>
          <p:cNvPr id="5" name="Content Placeholder 4"/>
          <p:cNvSpPr>
            <a:spLocks noGrp="1"/>
          </p:cNvSpPr>
          <p:nvPr>
            <p:ph idx="1"/>
          </p:nvPr>
        </p:nvSpPr>
        <p:spPr>
          <a:xfrm>
            <a:off x="262050" y="1488498"/>
            <a:ext cx="11667744" cy="4690872"/>
          </a:xfrm>
        </p:spPr>
        <p:txBody>
          <a:bodyPr>
            <a:normAutofit/>
          </a:bodyPr>
          <a:lstStyle/>
          <a:p>
            <a:pPr marL="0" lvl="1"/>
            <a:r>
              <a:rPr lang="en-US" noProof="1"/>
              <a:t>                             </a:t>
            </a:r>
            <a:r>
              <a:rPr lang="en-US" sz="1800" noProof="1"/>
              <a:t>//Compile:</a:t>
            </a:r>
          </a:p>
          <a:p>
            <a:pPr marL="0" lvl="1"/>
            <a:endParaRPr lang="en-US" sz="1800" noProof="1"/>
          </a:p>
          <a:p>
            <a:pPr marL="0" lvl="1"/>
            <a:r>
              <a:rPr lang="en-US" sz="1800" noProof="1"/>
              <a:t>C:\WINDOWS\system32\wordCountSample&gt; Javac *.java</a:t>
            </a:r>
          </a:p>
          <a:p>
            <a:endParaRPr lang="en-US" sz="1800" noProof="1"/>
          </a:p>
          <a:p>
            <a:pPr marL="0" lvl="1"/>
            <a:r>
              <a:rPr lang="en-US" sz="1800" noProof="1"/>
              <a:t>C:\WINDOWS\system32\wordCountSample&gt; jar –cvf wordcount.jar *.class</a:t>
            </a:r>
          </a:p>
          <a:p>
            <a:pPr marL="0" lvl="1"/>
            <a:endParaRPr lang="en-US" sz="1800" noProof="1"/>
          </a:p>
          <a:p>
            <a:pPr marL="0" lvl="1"/>
            <a:endParaRPr lang="en-US" sz="1800" noProof="1"/>
          </a:p>
          <a:p>
            <a:pPr marL="0" lvl="1"/>
            <a:endParaRPr lang="en-US" sz="1800" noProof="1"/>
          </a:p>
          <a:p>
            <a:pPr marL="0" lvl="1"/>
            <a:endParaRPr lang="en-US" sz="1800" noProof="1"/>
          </a:p>
          <a:p>
            <a:pPr marL="0" lvl="1"/>
            <a:endParaRPr lang="en-US" sz="1800" noProof="1"/>
          </a:p>
          <a:p>
            <a:pPr marL="0" lvl="1"/>
            <a:r>
              <a:rPr lang="en-US" sz="1800" noProof="1"/>
              <a:t>   //Submit and Run the application:</a:t>
            </a:r>
          </a:p>
          <a:p>
            <a:pPr marL="0" lvl="1"/>
            <a:endParaRPr lang="en-US" sz="1800" noProof="1"/>
          </a:p>
          <a:p>
            <a:pPr marL="0" lvl="1"/>
            <a:r>
              <a:rPr lang="en-US" sz="1800" noProof="1"/>
              <a:t>C:\WINDOWS\system32\wordCountSample&gt; hadoop jar wordcount.jar WordCount input-file  output </a:t>
            </a:r>
          </a:p>
          <a:p>
            <a:pPr marL="0" lvl="1"/>
            <a:endParaRPr lang="en-US" sz="1800" noProof="1"/>
          </a:p>
          <a:p>
            <a:endParaRPr lang="en-US" sz="1800" noProof="1"/>
          </a:p>
        </p:txBody>
      </p:sp>
    </p:spTree>
    <p:extLst>
      <p:ext uri="{BB962C8B-B14F-4D97-AF65-F5344CB8AC3E}">
        <p14:creationId xmlns:p14="http://schemas.microsoft.com/office/powerpoint/2010/main" val="293208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What is </a:t>
              </a:r>
              <a:r>
                <a:rPr lang="en-US" altLang="ko-KR" i="0" dirty="0" err="1"/>
                <a:t>Hadoop</a:t>
              </a:r>
              <a:r>
                <a:rPr lang="en-US" altLang="ko-KR" i="0" dirty="0"/>
                <a:t> cluster?</a:t>
              </a:r>
            </a:p>
            <a:p>
              <a:pPr marL="3174" algn="l"/>
              <a:r>
                <a:rPr lang="en-US" altLang="ko-KR" i="0" dirty="0"/>
                <a:t>What are YARN and HDFS?</a:t>
              </a:r>
            </a:p>
            <a:p>
              <a:pPr marL="3174" algn="l"/>
              <a:r>
                <a:rPr lang="en-US" altLang="ko-KR" i="0" dirty="0"/>
                <a:t>How to run </a:t>
              </a:r>
              <a:r>
                <a:rPr lang="en-US" altLang="ko-KR" i="0" dirty="0" err="1"/>
                <a:t>MapReduce</a:t>
              </a:r>
              <a:r>
                <a:rPr lang="en-US" altLang="ko-KR" i="0" dirty="0"/>
                <a:t> jobs</a:t>
              </a:r>
            </a:p>
            <a:p>
              <a:pPr marL="3174" algn="l"/>
              <a:r>
                <a:rPr lang="en-US" altLang="ko-KR" i="0" dirty="0"/>
                <a:t>What is </a:t>
              </a:r>
              <a:r>
                <a:rPr lang="en-US" altLang="ko-KR" i="0" dirty="0" err="1"/>
                <a:t>HDInsight</a:t>
              </a:r>
              <a:r>
                <a:rPr lang="en-US" altLang="ko-KR" i="0" dirty="0"/>
                <a:t>?</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2991984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738" y="362295"/>
            <a:ext cx="11151917" cy="620683"/>
          </a:xfrm>
        </p:spPr>
        <p:txBody>
          <a:bodyPr/>
          <a:lstStyle/>
          <a:p>
            <a:r>
              <a:rPr lang="en-US" sz="4400" dirty="0">
                <a:solidFill>
                  <a:schemeClr val="tx1"/>
                </a:solidFill>
              </a:rPr>
              <a:t>What is HDInsight on Azure?</a:t>
            </a:r>
          </a:p>
        </p:txBody>
      </p:sp>
      <p:grpSp>
        <p:nvGrpSpPr>
          <p:cNvPr id="10" name="Group 9"/>
          <p:cNvGrpSpPr/>
          <p:nvPr/>
        </p:nvGrpSpPr>
        <p:grpSpPr>
          <a:xfrm>
            <a:off x="0" y="1440161"/>
            <a:ext cx="12192000" cy="853904"/>
            <a:chOff x="0" y="1440161"/>
            <a:chExt cx="10802189" cy="853904"/>
          </a:xfrm>
        </p:grpSpPr>
        <p:sp>
          <p:nvSpPr>
            <p:cNvPr id="11" name="Rectangle 10"/>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HDInsight</a:t>
              </a:r>
              <a:r>
                <a:rPr lang="en-US" altLang="ko-KR" i="0" dirty="0"/>
                <a:t> is the Microsoft implementation of </a:t>
              </a:r>
              <a:r>
                <a:rPr lang="en-US" altLang="ko-KR" i="0" dirty="0" err="1"/>
                <a:t>Hadoop</a:t>
              </a:r>
              <a:r>
                <a:rPr lang="en-US" altLang="ko-KR" i="0" dirty="0"/>
                <a:t> ecosystem components in the cloud.</a:t>
              </a:r>
            </a:p>
          </p:txBody>
        </p:sp>
      </p:grpSp>
      <p:grpSp>
        <p:nvGrpSpPr>
          <p:cNvPr id="351" name="Group 350"/>
          <p:cNvGrpSpPr/>
          <p:nvPr/>
        </p:nvGrpSpPr>
        <p:grpSpPr>
          <a:xfrm>
            <a:off x="3094329" y="2365889"/>
            <a:ext cx="6003342" cy="4260379"/>
            <a:chOff x="3190284" y="3159869"/>
            <a:chExt cx="5079678" cy="3698131"/>
          </a:xfrm>
        </p:grpSpPr>
        <p:sp>
          <p:nvSpPr>
            <p:cNvPr id="338" name="Rectangle 337"/>
            <p:cNvSpPr/>
            <p:nvPr/>
          </p:nvSpPr>
          <p:spPr>
            <a:xfrm>
              <a:off x="3190284" y="3554163"/>
              <a:ext cx="5079678" cy="3303837"/>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nvGrpSpPr>
            <p:cNvPr id="39" name="Group 38"/>
            <p:cNvGrpSpPr>
              <a:grpSpLocks noChangeAspect="1"/>
            </p:cNvGrpSpPr>
            <p:nvPr/>
          </p:nvGrpSpPr>
          <p:grpSpPr>
            <a:xfrm>
              <a:off x="3190284" y="3159869"/>
              <a:ext cx="1839661" cy="735652"/>
              <a:chOff x="1274590" y="3236302"/>
              <a:chExt cx="4389975" cy="1681672"/>
            </a:xfrm>
          </p:grpSpPr>
          <p:grpSp>
            <p:nvGrpSpPr>
              <p:cNvPr id="15" name="Group 5"/>
              <p:cNvGrpSpPr>
                <a:grpSpLocks noChangeAspect="1"/>
              </p:cNvGrpSpPr>
              <p:nvPr/>
            </p:nvGrpSpPr>
            <p:grpSpPr bwMode="auto">
              <a:xfrm>
                <a:off x="1274590" y="3236302"/>
                <a:ext cx="4389975" cy="1681672"/>
                <a:chOff x="537" y="880"/>
                <a:chExt cx="3686" cy="1412"/>
              </a:xfrm>
              <a:solidFill>
                <a:srgbClr val="0070C0"/>
              </a:solidFill>
            </p:grpSpPr>
            <p:sp>
              <p:nvSpPr>
                <p:cNvPr id="17"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1463156" y="3782200"/>
                <a:ext cx="1062715" cy="997301"/>
                <a:chOff x="2265234" y="3715354"/>
                <a:chExt cx="1062715" cy="997301"/>
              </a:xfrm>
            </p:grpSpPr>
            <p:grpSp>
              <p:nvGrpSpPr>
                <p:cNvPr id="19" name="Group 18"/>
                <p:cNvGrpSpPr>
                  <a:grpSpLocks noChangeAspect="1"/>
                </p:cNvGrpSpPr>
                <p:nvPr/>
              </p:nvGrpSpPr>
              <p:grpSpPr>
                <a:xfrm>
                  <a:off x="2265234" y="3715354"/>
                  <a:ext cx="460498" cy="461031"/>
                  <a:chOff x="8446334" y="1902493"/>
                  <a:chExt cx="1881007" cy="1883183"/>
                </a:xfrm>
              </p:grpSpPr>
              <p:sp>
                <p:nvSpPr>
                  <p:cNvPr id="20"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21"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grpSp>
              <p:nvGrpSpPr>
                <p:cNvPr id="22" name="Group 21"/>
                <p:cNvGrpSpPr>
                  <a:grpSpLocks noChangeAspect="1"/>
                </p:cNvGrpSpPr>
                <p:nvPr/>
              </p:nvGrpSpPr>
              <p:grpSpPr>
                <a:xfrm>
                  <a:off x="2341066" y="3724630"/>
                  <a:ext cx="986883" cy="988025"/>
                  <a:chOff x="8446334" y="1902493"/>
                  <a:chExt cx="1881007" cy="1883183"/>
                </a:xfrm>
                <a:solidFill>
                  <a:schemeClr val="bg1">
                    <a:lumMod val="50000"/>
                  </a:schemeClr>
                </a:solidFill>
              </p:grpSpPr>
              <p:sp>
                <p:nvSpPr>
                  <p:cNvPr id="23"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4"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grpSp>
          <p:grpSp>
            <p:nvGrpSpPr>
              <p:cNvPr id="32" name="Group 31"/>
              <p:cNvGrpSpPr/>
              <p:nvPr/>
            </p:nvGrpSpPr>
            <p:grpSpPr>
              <a:xfrm flipH="1" flipV="1">
                <a:off x="3954949" y="3867754"/>
                <a:ext cx="1062715" cy="997301"/>
                <a:chOff x="2265234" y="3715354"/>
                <a:chExt cx="1062715" cy="997301"/>
              </a:xfrm>
            </p:grpSpPr>
            <p:grpSp>
              <p:nvGrpSpPr>
                <p:cNvPr id="33" name="Group 32"/>
                <p:cNvGrpSpPr>
                  <a:grpSpLocks noChangeAspect="1"/>
                </p:cNvGrpSpPr>
                <p:nvPr/>
              </p:nvGrpSpPr>
              <p:grpSpPr>
                <a:xfrm>
                  <a:off x="2265234" y="3715354"/>
                  <a:ext cx="460498" cy="461031"/>
                  <a:chOff x="8446334" y="1902493"/>
                  <a:chExt cx="1881007" cy="1883183"/>
                </a:xfrm>
              </p:grpSpPr>
              <p:sp>
                <p:nvSpPr>
                  <p:cNvPr id="37"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38"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a:p>
                </p:txBody>
              </p:sp>
            </p:grpSp>
            <p:grpSp>
              <p:nvGrpSpPr>
                <p:cNvPr id="34" name="Group 33"/>
                <p:cNvGrpSpPr>
                  <a:grpSpLocks noChangeAspect="1"/>
                </p:cNvGrpSpPr>
                <p:nvPr/>
              </p:nvGrpSpPr>
              <p:grpSpPr>
                <a:xfrm>
                  <a:off x="2341066" y="3724630"/>
                  <a:ext cx="986883" cy="988025"/>
                  <a:chOff x="8446334" y="1902493"/>
                  <a:chExt cx="1881007" cy="1883183"/>
                </a:xfrm>
                <a:solidFill>
                  <a:schemeClr val="bg1">
                    <a:lumMod val="50000"/>
                  </a:schemeClr>
                </a:solidFill>
              </p:grpSpPr>
              <p:sp>
                <p:nvSpPr>
                  <p:cNvPr id="35" name="Freeform 5"/>
                  <p:cNvSpPr>
                    <a:spLocks noEditPoints="1"/>
                  </p:cNvSpPr>
                  <p:nvPr/>
                </p:nvSpPr>
                <p:spPr bwMode="auto">
                  <a:xfrm>
                    <a:off x="9176217" y="1902493"/>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36" name="Freeform 5"/>
                  <p:cNvSpPr>
                    <a:spLocks noEditPoints="1"/>
                  </p:cNvSpPr>
                  <p:nvPr/>
                </p:nvSpPr>
                <p:spPr bwMode="auto">
                  <a:xfrm rot="1065480">
                    <a:off x="8446334" y="2637988"/>
                    <a:ext cx="1151124" cy="1147688"/>
                  </a:xfrm>
                  <a:custGeom>
                    <a:avLst/>
                    <a:gdLst>
                      <a:gd name="T0" fmla="*/ 2762 w 2867"/>
                      <a:gd name="T1" fmla="*/ 1225 h 2867"/>
                      <a:gd name="T2" fmla="*/ 2478 w 2867"/>
                      <a:gd name="T3" fmla="*/ 1177 h 2867"/>
                      <a:gd name="T4" fmla="*/ 2388 w 2867"/>
                      <a:gd name="T5" fmla="*/ 937 h 2867"/>
                      <a:gd name="T6" fmla="*/ 2570 w 2867"/>
                      <a:gd name="T7" fmla="*/ 712 h 2867"/>
                      <a:gd name="T8" fmla="*/ 2566 w 2867"/>
                      <a:gd name="T9" fmla="*/ 549 h 2867"/>
                      <a:gd name="T10" fmla="*/ 2453 w 2867"/>
                      <a:gd name="T11" fmla="*/ 422 h 2867"/>
                      <a:gd name="T12" fmla="*/ 2293 w 2867"/>
                      <a:gd name="T13" fmla="*/ 399 h 2867"/>
                      <a:gd name="T14" fmla="*/ 2050 w 2867"/>
                      <a:gd name="T15" fmla="*/ 552 h 2867"/>
                      <a:gd name="T16" fmla="*/ 1691 w 2867"/>
                      <a:gd name="T17" fmla="*/ 390 h 2867"/>
                      <a:gd name="T18" fmla="*/ 1644 w 2867"/>
                      <a:gd name="T19" fmla="*/ 105 h 2867"/>
                      <a:gd name="T20" fmla="*/ 1520 w 2867"/>
                      <a:gd name="T21" fmla="*/ 0 h 2867"/>
                      <a:gd name="T22" fmla="*/ 1350 w 2867"/>
                      <a:gd name="T23" fmla="*/ 0 h 2867"/>
                      <a:gd name="T24" fmla="*/ 1226 w 2867"/>
                      <a:gd name="T25" fmla="*/ 105 h 2867"/>
                      <a:gd name="T26" fmla="*/ 1179 w 2867"/>
                      <a:gd name="T27" fmla="*/ 390 h 2867"/>
                      <a:gd name="T28" fmla="*/ 877 w 2867"/>
                      <a:gd name="T29" fmla="*/ 516 h 2867"/>
                      <a:gd name="T30" fmla="*/ 646 w 2867"/>
                      <a:gd name="T31" fmla="*/ 351 h 2867"/>
                      <a:gd name="T32" fmla="*/ 485 w 2867"/>
                      <a:gd name="T33" fmla="*/ 364 h 2867"/>
                      <a:gd name="T34" fmla="*/ 364 w 2867"/>
                      <a:gd name="T35" fmla="*/ 485 h 2867"/>
                      <a:gd name="T36" fmla="*/ 351 w 2867"/>
                      <a:gd name="T37" fmla="*/ 646 h 2867"/>
                      <a:gd name="T38" fmla="*/ 516 w 2867"/>
                      <a:gd name="T39" fmla="*/ 878 h 2867"/>
                      <a:gd name="T40" fmla="*/ 392 w 2867"/>
                      <a:gd name="T41" fmla="*/ 1177 h 2867"/>
                      <a:gd name="T42" fmla="*/ 105 w 2867"/>
                      <a:gd name="T43" fmla="*/ 1225 h 2867"/>
                      <a:gd name="T44" fmla="*/ 0 w 2867"/>
                      <a:gd name="T45" fmla="*/ 1349 h 2867"/>
                      <a:gd name="T46" fmla="*/ 0 w 2867"/>
                      <a:gd name="T47" fmla="*/ 1519 h 2867"/>
                      <a:gd name="T48" fmla="*/ 105 w 2867"/>
                      <a:gd name="T49" fmla="*/ 1642 h 2867"/>
                      <a:gd name="T50" fmla="*/ 392 w 2867"/>
                      <a:gd name="T51" fmla="*/ 1690 h 2867"/>
                      <a:gd name="T52" fmla="*/ 487 w 2867"/>
                      <a:gd name="T53" fmla="*/ 1940 h 2867"/>
                      <a:gd name="T54" fmla="*/ 306 w 2867"/>
                      <a:gd name="T55" fmla="*/ 2165 h 2867"/>
                      <a:gd name="T56" fmla="*/ 310 w 2867"/>
                      <a:gd name="T57" fmla="*/ 2327 h 2867"/>
                      <a:gd name="T58" fmla="*/ 423 w 2867"/>
                      <a:gd name="T59" fmla="*/ 2454 h 2867"/>
                      <a:gd name="T60" fmla="*/ 583 w 2867"/>
                      <a:gd name="T61" fmla="*/ 2477 h 2867"/>
                      <a:gd name="T62" fmla="*/ 830 w 2867"/>
                      <a:gd name="T63" fmla="*/ 2322 h 2867"/>
                      <a:gd name="T64" fmla="*/ 1179 w 2867"/>
                      <a:gd name="T65" fmla="*/ 2477 h 2867"/>
                      <a:gd name="T66" fmla="*/ 1226 w 2867"/>
                      <a:gd name="T67" fmla="*/ 2762 h 2867"/>
                      <a:gd name="T68" fmla="*/ 1350 w 2867"/>
                      <a:gd name="T69" fmla="*/ 2867 h 2867"/>
                      <a:gd name="T70" fmla="*/ 1520 w 2867"/>
                      <a:gd name="T71" fmla="*/ 2867 h 2867"/>
                      <a:gd name="T72" fmla="*/ 1644 w 2867"/>
                      <a:gd name="T73" fmla="*/ 2762 h 2867"/>
                      <a:gd name="T74" fmla="*/ 1692 w 2867"/>
                      <a:gd name="T75" fmla="*/ 2477 h 2867"/>
                      <a:gd name="T76" fmla="*/ 1990 w 2867"/>
                      <a:gd name="T77" fmla="*/ 2354 h 2867"/>
                      <a:gd name="T78" fmla="*/ 2230 w 2867"/>
                      <a:gd name="T79" fmla="*/ 2525 h 2867"/>
                      <a:gd name="T80" fmla="*/ 2392 w 2867"/>
                      <a:gd name="T81" fmla="*/ 2512 h 2867"/>
                      <a:gd name="T82" fmla="*/ 2512 w 2867"/>
                      <a:gd name="T83" fmla="*/ 2392 h 2867"/>
                      <a:gd name="T84" fmla="*/ 2525 w 2867"/>
                      <a:gd name="T85" fmla="*/ 2230 h 2867"/>
                      <a:gd name="T86" fmla="*/ 2354 w 2867"/>
                      <a:gd name="T87" fmla="*/ 1990 h 2867"/>
                      <a:gd name="T88" fmla="*/ 2478 w 2867"/>
                      <a:gd name="T89" fmla="*/ 1690 h 2867"/>
                      <a:gd name="T90" fmla="*/ 2762 w 2867"/>
                      <a:gd name="T91" fmla="*/ 1642 h 2867"/>
                      <a:gd name="T92" fmla="*/ 2867 w 2867"/>
                      <a:gd name="T93" fmla="*/ 1519 h 2867"/>
                      <a:gd name="T94" fmla="*/ 2867 w 2867"/>
                      <a:gd name="T95" fmla="*/ 1349 h 2867"/>
                      <a:gd name="T96" fmla="*/ 2762 w 2867"/>
                      <a:gd name="T97" fmla="*/ 1225 h 2867"/>
                      <a:gd name="T98" fmla="*/ 1438 w 2867"/>
                      <a:gd name="T99" fmla="*/ 1971 h 2867"/>
                      <a:gd name="T100" fmla="*/ 901 w 2867"/>
                      <a:gd name="T101" fmla="*/ 1434 h 2867"/>
                      <a:gd name="T102" fmla="*/ 1438 w 2867"/>
                      <a:gd name="T103" fmla="*/ 896 h 2867"/>
                      <a:gd name="T104" fmla="*/ 1976 w 2867"/>
                      <a:gd name="T105" fmla="*/ 1434 h 2867"/>
                      <a:gd name="T106" fmla="*/ 1438 w 2867"/>
                      <a:gd name="T107" fmla="*/ 1971 h 2867"/>
                      <a:gd name="T108" fmla="*/ 1438 w 2867"/>
                      <a:gd name="T109" fmla="*/ 1971 h 2867"/>
                      <a:gd name="T110" fmla="*/ 1438 w 2867"/>
                      <a:gd name="T111" fmla="*/ 197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67" h="2867">
                        <a:moveTo>
                          <a:pt x="2762" y="1225"/>
                        </a:moveTo>
                        <a:cubicBezTo>
                          <a:pt x="2478" y="1177"/>
                          <a:pt x="2478" y="1177"/>
                          <a:pt x="2478" y="1177"/>
                        </a:cubicBezTo>
                        <a:cubicBezTo>
                          <a:pt x="2458" y="1093"/>
                          <a:pt x="2428" y="1012"/>
                          <a:pt x="2388" y="937"/>
                        </a:cubicBezTo>
                        <a:cubicBezTo>
                          <a:pt x="2570" y="712"/>
                          <a:pt x="2570" y="712"/>
                          <a:pt x="2570" y="712"/>
                        </a:cubicBezTo>
                        <a:cubicBezTo>
                          <a:pt x="2609" y="664"/>
                          <a:pt x="2607" y="595"/>
                          <a:pt x="2566" y="549"/>
                        </a:cubicBezTo>
                        <a:cubicBezTo>
                          <a:pt x="2453" y="422"/>
                          <a:pt x="2453" y="422"/>
                          <a:pt x="2453" y="422"/>
                        </a:cubicBezTo>
                        <a:cubicBezTo>
                          <a:pt x="2412" y="376"/>
                          <a:pt x="2345" y="367"/>
                          <a:pt x="2293" y="399"/>
                        </a:cubicBezTo>
                        <a:cubicBezTo>
                          <a:pt x="2050" y="552"/>
                          <a:pt x="2050" y="552"/>
                          <a:pt x="2050" y="552"/>
                        </a:cubicBezTo>
                        <a:cubicBezTo>
                          <a:pt x="1943" y="477"/>
                          <a:pt x="1822" y="422"/>
                          <a:pt x="1691" y="390"/>
                        </a:cubicBezTo>
                        <a:cubicBezTo>
                          <a:pt x="1644" y="105"/>
                          <a:pt x="1644" y="105"/>
                          <a:pt x="1644" y="105"/>
                        </a:cubicBezTo>
                        <a:cubicBezTo>
                          <a:pt x="1634" y="44"/>
                          <a:pt x="1582" y="0"/>
                          <a:pt x="1520" y="0"/>
                        </a:cubicBezTo>
                        <a:cubicBezTo>
                          <a:pt x="1350" y="0"/>
                          <a:pt x="1350" y="0"/>
                          <a:pt x="1350" y="0"/>
                        </a:cubicBezTo>
                        <a:cubicBezTo>
                          <a:pt x="1289" y="0"/>
                          <a:pt x="1236" y="44"/>
                          <a:pt x="1226" y="105"/>
                        </a:cubicBezTo>
                        <a:cubicBezTo>
                          <a:pt x="1179" y="390"/>
                          <a:pt x="1179" y="390"/>
                          <a:pt x="1179" y="390"/>
                        </a:cubicBezTo>
                        <a:cubicBezTo>
                          <a:pt x="1071" y="417"/>
                          <a:pt x="970" y="460"/>
                          <a:pt x="877" y="516"/>
                        </a:cubicBezTo>
                        <a:cubicBezTo>
                          <a:pt x="646" y="351"/>
                          <a:pt x="646" y="351"/>
                          <a:pt x="646" y="351"/>
                        </a:cubicBezTo>
                        <a:cubicBezTo>
                          <a:pt x="596" y="315"/>
                          <a:pt x="528" y="321"/>
                          <a:pt x="485" y="364"/>
                        </a:cubicBezTo>
                        <a:cubicBezTo>
                          <a:pt x="364" y="485"/>
                          <a:pt x="364" y="485"/>
                          <a:pt x="364" y="485"/>
                        </a:cubicBezTo>
                        <a:cubicBezTo>
                          <a:pt x="321" y="528"/>
                          <a:pt x="315" y="596"/>
                          <a:pt x="351" y="646"/>
                        </a:cubicBezTo>
                        <a:cubicBezTo>
                          <a:pt x="516" y="878"/>
                          <a:pt x="516" y="878"/>
                          <a:pt x="516" y="878"/>
                        </a:cubicBezTo>
                        <a:cubicBezTo>
                          <a:pt x="461" y="969"/>
                          <a:pt x="418" y="1070"/>
                          <a:pt x="392" y="1177"/>
                        </a:cubicBezTo>
                        <a:cubicBezTo>
                          <a:pt x="105" y="1225"/>
                          <a:pt x="105" y="1225"/>
                          <a:pt x="105" y="1225"/>
                        </a:cubicBezTo>
                        <a:cubicBezTo>
                          <a:pt x="44" y="1235"/>
                          <a:pt x="0" y="1287"/>
                          <a:pt x="0" y="1349"/>
                        </a:cubicBezTo>
                        <a:cubicBezTo>
                          <a:pt x="0" y="1519"/>
                          <a:pt x="0" y="1519"/>
                          <a:pt x="0" y="1519"/>
                        </a:cubicBezTo>
                        <a:cubicBezTo>
                          <a:pt x="0" y="1580"/>
                          <a:pt x="44" y="1632"/>
                          <a:pt x="105" y="1642"/>
                        </a:cubicBezTo>
                        <a:cubicBezTo>
                          <a:pt x="392" y="1690"/>
                          <a:pt x="392" y="1690"/>
                          <a:pt x="392" y="1690"/>
                        </a:cubicBezTo>
                        <a:cubicBezTo>
                          <a:pt x="414" y="1778"/>
                          <a:pt x="445" y="1862"/>
                          <a:pt x="487" y="1940"/>
                        </a:cubicBezTo>
                        <a:cubicBezTo>
                          <a:pt x="306" y="2165"/>
                          <a:pt x="306" y="2165"/>
                          <a:pt x="306" y="2165"/>
                        </a:cubicBezTo>
                        <a:cubicBezTo>
                          <a:pt x="268" y="2212"/>
                          <a:pt x="269" y="2281"/>
                          <a:pt x="310" y="2327"/>
                        </a:cubicBezTo>
                        <a:cubicBezTo>
                          <a:pt x="423" y="2454"/>
                          <a:pt x="423" y="2454"/>
                          <a:pt x="423" y="2454"/>
                        </a:cubicBezTo>
                        <a:cubicBezTo>
                          <a:pt x="464" y="2500"/>
                          <a:pt x="532" y="2509"/>
                          <a:pt x="583" y="2477"/>
                        </a:cubicBezTo>
                        <a:cubicBezTo>
                          <a:pt x="830" y="2322"/>
                          <a:pt x="830" y="2322"/>
                          <a:pt x="830" y="2322"/>
                        </a:cubicBezTo>
                        <a:cubicBezTo>
                          <a:pt x="934" y="2393"/>
                          <a:pt x="1052" y="2446"/>
                          <a:pt x="1179" y="2477"/>
                        </a:cubicBezTo>
                        <a:cubicBezTo>
                          <a:pt x="1226" y="2762"/>
                          <a:pt x="1226" y="2762"/>
                          <a:pt x="1226" y="2762"/>
                        </a:cubicBezTo>
                        <a:cubicBezTo>
                          <a:pt x="1236" y="2823"/>
                          <a:pt x="1289" y="2867"/>
                          <a:pt x="1350" y="2867"/>
                        </a:cubicBezTo>
                        <a:cubicBezTo>
                          <a:pt x="1520" y="2867"/>
                          <a:pt x="1520" y="2867"/>
                          <a:pt x="1520" y="2867"/>
                        </a:cubicBezTo>
                        <a:cubicBezTo>
                          <a:pt x="1582" y="2867"/>
                          <a:pt x="1634" y="2823"/>
                          <a:pt x="1644" y="2762"/>
                        </a:cubicBezTo>
                        <a:cubicBezTo>
                          <a:pt x="1692" y="2477"/>
                          <a:pt x="1692" y="2477"/>
                          <a:pt x="1692" y="2477"/>
                        </a:cubicBezTo>
                        <a:cubicBezTo>
                          <a:pt x="1798" y="2451"/>
                          <a:pt x="1898" y="2409"/>
                          <a:pt x="1990" y="2354"/>
                        </a:cubicBezTo>
                        <a:cubicBezTo>
                          <a:pt x="2230" y="2525"/>
                          <a:pt x="2230" y="2525"/>
                          <a:pt x="2230" y="2525"/>
                        </a:cubicBezTo>
                        <a:cubicBezTo>
                          <a:pt x="2280" y="2561"/>
                          <a:pt x="2348" y="2556"/>
                          <a:pt x="2392" y="2512"/>
                        </a:cubicBezTo>
                        <a:cubicBezTo>
                          <a:pt x="2512" y="2392"/>
                          <a:pt x="2512" y="2392"/>
                          <a:pt x="2512" y="2392"/>
                        </a:cubicBezTo>
                        <a:cubicBezTo>
                          <a:pt x="2555" y="2348"/>
                          <a:pt x="2561" y="2280"/>
                          <a:pt x="2525" y="2230"/>
                        </a:cubicBezTo>
                        <a:cubicBezTo>
                          <a:pt x="2354" y="1990"/>
                          <a:pt x="2354" y="1990"/>
                          <a:pt x="2354" y="1990"/>
                        </a:cubicBezTo>
                        <a:cubicBezTo>
                          <a:pt x="2410" y="1898"/>
                          <a:pt x="2452" y="1797"/>
                          <a:pt x="2478" y="1690"/>
                        </a:cubicBezTo>
                        <a:cubicBezTo>
                          <a:pt x="2762" y="1642"/>
                          <a:pt x="2762" y="1642"/>
                          <a:pt x="2762" y="1642"/>
                        </a:cubicBezTo>
                        <a:cubicBezTo>
                          <a:pt x="2823" y="1632"/>
                          <a:pt x="2867" y="1580"/>
                          <a:pt x="2867" y="1519"/>
                        </a:cubicBezTo>
                        <a:cubicBezTo>
                          <a:pt x="2867" y="1349"/>
                          <a:pt x="2867" y="1349"/>
                          <a:pt x="2867" y="1349"/>
                        </a:cubicBezTo>
                        <a:cubicBezTo>
                          <a:pt x="2867" y="1287"/>
                          <a:pt x="2823" y="1235"/>
                          <a:pt x="2762" y="1225"/>
                        </a:cubicBezTo>
                        <a:close/>
                        <a:moveTo>
                          <a:pt x="1438" y="1971"/>
                        </a:moveTo>
                        <a:cubicBezTo>
                          <a:pt x="1141" y="1971"/>
                          <a:pt x="901" y="1730"/>
                          <a:pt x="901" y="1434"/>
                        </a:cubicBezTo>
                        <a:cubicBezTo>
                          <a:pt x="901" y="1137"/>
                          <a:pt x="1141" y="896"/>
                          <a:pt x="1438" y="896"/>
                        </a:cubicBezTo>
                        <a:cubicBezTo>
                          <a:pt x="1735" y="896"/>
                          <a:pt x="1976" y="1137"/>
                          <a:pt x="1976" y="1434"/>
                        </a:cubicBezTo>
                        <a:cubicBezTo>
                          <a:pt x="1976" y="1730"/>
                          <a:pt x="1735" y="1971"/>
                          <a:pt x="1438" y="1971"/>
                        </a:cubicBezTo>
                        <a:close/>
                        <a:moveTo>
                          <a:pt x="1438" y="1971"/>
                        </a:moveTo>
                        <a:cubicBezTo>
                          <a:pt x="1438" y="1971"/>
                          <a:pt x="1438" y="1971"/>
                          <a:pt x="1438" y="1971"/>
                        </a:cubicBezTo>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grpSp>
        </p:grpSp>
        <p:grpSp>
          <p:nvGrpSpPr>
            <p:cNvPr id="40" name="Group 39"/>
            <p:cNvGrpSpPr>
              <a:grpSpLocks noChangeAspect="1"/>
            </p:cNvGrpSpPr>
            <p:nvPr/>
          </p:nvGrpSpPr>
          <p:grpSpPr>
            <a:xfrm>
              <a:off x="6675675" y="3993887"/>
              <a:ext cx="1221374" cy="898728"/>
              <a:chOff x="6009829" y="4417367"/>
              <a:chExt cx="1508981" cy="1063673"/>
            </a:xfrm>
          </p:grpSpPr>
          <p:sp>
            <p:nvSpPr>
              <p:cNvPr id="41" name="Right Triangle 40"/>
              <p:cNvSpPr/>
              <p:nvPr/>
            </p:nvSpPr>
            <p:spPr>
              <a:xfrm rot="10800000">
                <a:off x="6009831" y="5435315"/>
                <a:ext cx="45719" cy="45719"/>
              </a:xfrm>
              <a:prstGeom prst="rtTriangle">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42" name="Rectangle 41"/>
              <p:cNvSpPr/>
              <p:nvPr/>
            </p:nvSpPr>
            <p:spPr>
              <a:xfrm>
                <a:off x="6009829" y="4417367"/>
                <a:ext cx="433437" cy="722342"/>
              </a:xfrm>
              <a:prstGeom prst="rect">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43" name="Rectangle 42"/>
              <p:cNvSpPr/>
              <p:nvPr/>
            </p:nvSpPr>
            <p:spPr>
              <a:xfrm>
                <a:off x="6009830" y="4499012"/>
                <a:ext cx="1472897" cy="936299"/>
              </a:xfrm>
              <a:prstGeom prst="rect">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44" name="Rectangle 43"/>
              <p:cNvSpPr/>
              <p:nvPr/>
            </p:nvSpPr>
            <p:spPr>
              <a:xfrm>
                <a:off x="6055553" y="4533022"/>
                <a:ext cx="1463257" cy="94801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Storage or Data Lake</a:t>
                </a:r>
              </a:p>
            </p:txBody>
          </p:sp>
        </p:grpSp>
        <p:sp>
          <p:nvSpPr>
            <p:cNvPr id="50" name="Flowchart: Magnetic Disk 26"/>
            <p:cNvSpPr/>
            <p:nvPr/>
          </p:nvSpPr>
          <p:spPr>
            <a:xfrm>
              <a:off x="6705144" y="5822738"/>
              <a:ext cx="1099109" cy="959868"/>
            </a:xfrm>
            <a:prstGeom prst="flowChartMagneticDisk">
              <a:avLst/>
            </a:prstGeom>
            <a:solidFill>
              <a:schemeClr val="bg2">
                <a:lumMod val="50000"/>
              </a:schemeClr>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SQL</a:t>
              </a:r>
            </a:p>
            <a:p>
              <a:pPr algn="ctr"/>
              <a:r>
                <a:rPr lang="en-US" dirty="0">
                  <a:solidFill>
                    <a:schemeClr val="bg1"/>
                  </a:solidFill>
                </a:rPr>
                <a:t>Database</a:t>
              </a:r>
            </a:p>
          </p:txBody>
        </p:sp>
        <p:grpSp>
          <p:nvGrpSpPr>
            <p:cNvPr id="305" name="Group 304"/>
            <p:cNvGrpSpPr/>
            <p:nvPr/>
          </p:nvGrpSpPr>
          <p:grpSpPr>
            <a:xfrm>
              <a:off x="3608087" y="4546223"/>
              <a:ext cx="1813444" cy="1039315"/>
              <a:chOff x="459154" y="4503615"/>
              <a:chExt cx="1992923" cy="1094154"/>
            </a:xfrm>
          </p:grpSpPr>
          <p:grpSp>
            <p:nvGrpSpPr>
              <p:cNvPr id="246" name="Group 245"/>
              <p:cNvGrpSpPr/>
              <p:nvPr/>
            </p:nvGrpSpPr>
            <p:grpSpPr>
              <a:xfrm>
                <a:off x="459154" y="4503615"/>
                <a:ext cx="625231" cy="1094154"/>
                <a:chOff x="459154" y="4503615"/>
                <a:chExt cx="625231" cy="1094154"/>
              </a:xfrm>
            </p:grpSpPr>
            <p:grpSp>
              <p:nvGrpSpPr>
                <p:cNvPr id="193" name="Group 192"/>
                <p:cNvGrpSpPr>
                  <a:grpSpLocks noChangeAspect="1"/>
                </p:cNvGrpSpPr>
                <p:nvPr/>
              </p:nvGrpSpPr>
              <p:grpSpPr>
                <a:xfrm>
                  <a:off x="493385" y="4541469"/>
                  <a:ext cx="563498" cy="1015141"/>
                  <a:chOff x="7653540" y="2295205"/>
                  <a:chExt cx="1485900" cy="2676850"/>
                </a:xfrm>
              </p:grpSpPr>
              <p:sp>
                <p:nvSpPr>
                  <p:cNvPr id="194" name="Rectangle 193"/>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5" name="Oval 194"/>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6" name="Rectangle 195"/>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7" name="Rectangle 196"/>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8" name="Rectangle 197"/>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199" name="Rectangle 198"/>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0" name="Rectangle 199"/>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1" name="Rectangle 200"/>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2" name="Rectangle 201"/>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3" name="Rectangle 202"/>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4" name="Rectangle 203"/>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5" name="Rectangle 204"/>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6" name="Rectangle 205"/>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7" name="Rectangle 206"/>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8" name="Rectangle 207"/>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09" name="Rectangle 208"/>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244" name="Frame 243"/>
                <p:cNvSpPr/>
                <p:nvPr/>
              </p:nvSpPr>
              <p:spPr bwMode="auto">
                <a:xfrm>
                  <a:off x="459154" y="4503615"/>
                  <a:ext cx="625231"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sz="2400"/>
                </a:p>
              </p:txBody>
            </p:sp>
          </p:grpSp>
          <p:grpSp>
            <p:nvGrpSpPr>
              <p:cNvPr id="265" name="Group 264"/>
              <p:cNvGrpSpPr>
                <a:grpSpLocks noChangeAspect="1"/>
              </p:cNvGrpSpPr>
              <p:nvPr/>
            </p:nvGrpSpPr>
            <p:grpSpPr>
              <a:xfrm>
                <a:off x="1163554" y="4537561"/>
                <a:ext cx="563498" cy="1015141"/>
                <a:chOff x="7653540" y="2295205"/>
                <a:chExt cx="1485900" cy="2676850"/>
              </a:xfrm>
            </p:grpSpPr>
            <p:sp>
              <p:nvSpPr>
                <p:cNvPr id="267" name="Rectangle 26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68" name="Oval 267"/>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69" name="Rectangle 268"/>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0" name="Rectangle 26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1" name="Rectangle 27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2" name="Rectangle 27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3" name="Rectangle 27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4" name="Rectangle 27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5" name="Rectangle 27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6" name="Rectangle 27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7" name="Rectangle 27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8" name="Rectangle 27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79" name="Rectangle 27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0" name="Rectangle 27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1" name="Rectangle 28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2" name="Rectangle 28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283" name="Frame 282"/>
              <p:cNvSpPr/>
              <p:nvPr/>
            </p:nvSpPr>
            <p:spPr bwMode="auto">
              <a:xfrm>
                <a:off x="1133232" y="4503615"/>
                <a:ext cx="634999"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sz="2400"/>
              </a:p>
            </p:txBody>
          </p:sp>
          <p:grpSp>
            <p:nvGrpSpPr>
              <p:cNvPr id="284" name="Group 283"/>
              <p:cNvGrpSpPr/>
              <p:nvPr/>
            </p:nvGrpSpPr>
            <p:grpSpPr>
              <a:xfrm>
                <a:off x="1813169" y="4503615"/>
                <a:ext cx="638908" cy="1094154"/>
                <a:chOff x="459154" y="4507523"/>
                <a:chExt cx="638908" cy="1094154"/>
              </a:xfrm>
            </p:grpSpPr>
            <p:grpSp>
              <p:nvGrpSpPr>
                <p:cNvPr id="285" name="Group 284"/>
                <p:cNvGrpSpPr>
                  <a:grpSpLocks noChangeAspect="1"/>
                </p:cNvGrpSpPr>
                <p:nvPr/>
              </p:nvGrpSpPr>
              <p:grpSpPr>
                <a:xfrm>
                  <a:off x="493385" y="4541469"/>
                  <a:ext cx="563498" cy="1015141"/>
                  <a:chOff x="7653540" y="2295205"/>
                  <a:chExt cx="1485900" cy="2676850"/>
                </a:xfrm>
              </p:grpSpPr>
              <p:sp>
                <p:nvSpPr>
                  <p:cNvPr id="287" name="Rectangle 28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8" name="Oval 287"/>
                  <p:cNvSpPr/>
                  <p:nvPr/>
                </p:nvSpPr>
                <p:spPr>
                  <a:xfrm>
                    <a:off x="8894899" y="3249445"/>
                    <a:ext cx="147805" cy="14780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89" name="Rectangle 288"/>
                  <p:cNvSpPr/>
                  <p:nvPr/>
                </p:nvSpPr>
                <p:spPr>
                  <a:xfrm>
                    <a:off x="7797794" y="2419347"/>
                    <a:ext cx="977899" cy="229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0" name="Rectangle 28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1" name="Rectangle 29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2" name="Rectangle 29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3" name="Rectangle 29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4" name="Rectangle 29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5" name="Rectangle 29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6" name="Rectangle 29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7" name="Rectangle 29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8" name="Rectangle 29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299" name="Rectangle 29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300" name="Rectangle 29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301" name="Rectangle 30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302" name="Rectangle 30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sp>
              <p:nvSpPr>
                <p:cNvPr id="286" name="Frame 285"/>
                <p:cNvSpPr/>
                <p:nvPr/>
              </p:nvSpPr>
              <p:spPr bwMode="auto">
                <a:xfrm>
                  <a:off x="459154" y="4507523"/>
                  <a:ext cx="638908"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sz="2400"/>
                </a:p>
              </p:txBody>
            </p:sp>
          </p:grpSp>
        </p:grpSp>
        <p:sp>
          <p:nvSpPr>
            <p:cNvPr id="304" name="TextBox 303"/>
            <p:cNvSpPr txBox="1"/>
            <p:nvPr/>
          </p:nvSpPr>
          <p:spPr>
            <a:xfrm>
              <a:off x="3548817" y="5618991"/>
              <a:ext cx="1911063" cy="485338"/>
            </a:xfrm>
            <a:prstGeom prst="rect">
              <a:avLst/>
            </a:prstGeom>
            <a:noFill/>
          </p:spPr>
          <p:txBody>
            <a:bodyPr wrap="square" lIns="0" tIns="0" rIns="0" bIns="0" rtlCol="0">
              <a:spAutoFit/>
            </a:bodyPr>
            <a:lstStyle/>
            <a:p>
              <a:pPr algn="ctr">
                <a:lnSpc>
                  <a:spcPct val="90000"/>
                </a:lnSpc>
                <a:spcBef>
                  <a:spcPct val="20000"/>
                </a:spcBef>
                <a:buSzPct val="80000"/>
              </a:pPr>
              <a:r>
                <a:rPr lang="en-US" sz="2000" dirty="0" err="1"/>
                <a:t>HDInsight</a:t>
              </a:r>
              <a:r>
                <a:rPr lang="en-US" sz="2000" dirty="0"/>
                <a:t> Cluster (VMs)</a:t>
              </a:r>
            </a:p>
          </p:txBody>
        </p:sp>
        <p:cxnSp>
          <p:nvCxnSpPr>
            <p:cNvPr id="310" name="Elbow Connector 309"/>
            <p:cNvCxnSpPr>
              <a:stCxn id="324" idx="0"/>
              <a:endCxn id="43" idx="1"/>
            </p:cNvCxnSpPr>
            <p:nvPr/>
          </p:nvCxnSpPr>
          <p:spPr>
            <a:xfrm rot="5400000" flipH="1" flipV="1">
              <a:off x="6203073" y="4249932"/>
              <a:ext cx="264110" cy="681097"/>
            </a:xfrm>
            <a:prstGeom prst="bentConnector2">
              <a:avLst/>
            </a:prstGeom>
            <a:ln>
              <a:solidFill>
                <a:srgbClr val="6F6F6F"/>
              </a:solidFill>
              <a:tailEnd type="triangle" w="lg"/>
            </a:ln>
          </p:spPr>
          <p:style>
            <a:lnRef idx="2">
              <a:schemeClr val="accent1"/>
            </a:lnRef>
            <a:fillRef idx="0">
              <a:schemeClr val="accent1"/>
            </a:fillRef>
            <a:effectRef idx="1">
              <a:schemeClr val="accent1"/>
            </a:effectRef>
            <a:fontRef idx="minor">
              <a:schemeClr val="tx1"/>
            </a:fontRef>
          </p:style>
        </p:cxnSp>
        <p:sp>
          <p:nvSpPr>
            <p:cNvPr id="324" name="TextBox 323"/>
            <p:cNvSpPr txBox="1"/>
            <p:nvPr/>
          </p:nvSpPr>
          <p:spPr>
            <a:xfrm>
              <a:off x="5689900" y="4722535"/>
              <a:ext cx="609359" cy="485338"/>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rgbClr val="292929"/>
                  </a:solidFill>
                </a:rPr>
                <a:t>HDFS</a:t>
              </a:r>
              <a:endParaRPr lang="en-US" sz="2400" dirty="0">
                <a:solidFill>
                  <a:srgbClr val="292929"/>
                </a:solidFill>
              </a:endParaRPr>
            </a:p>
          </p:txBody>
        </p:sp>
        <p:cxnSp>
          <p:nvCxnSpPr>
            <p:cNvPr id="326" name="Elbow Connector 325"/>
            <p:cNvCxnSpPr/>
            <p:nvPr/>
          </p:nvCxnSpPr>
          <p:spPr>
            <a:xfrm rot="16200000" flipV="1">
              <a:off x="5626809" y="5185610"/>
              <a:ext cx="256937" cy="461257"/>
            </a:xfrm>
            <a:prstGeom prst="bentConnector2">
              <a:avLst/>
            </a:prstGeom>
            <a:ln>
              <a:solidFill>
                <a:srgbClr val="6F6F6F"/>
              </a:solidFill>
              <a:tailEnd type="triangle" w="lg"/>
            </a:ln>
          </p:spPr>
          <p:style>
            <a:lnRef idx="2">
              <a:schemeClr val="accent1"/>
            </a:lnRef>
            <a:fillRef idx="0">
              <a:schemeClr val="accent1"/>
            </a:fillRef>
            <a:effectRef idx="1">
              <a:schemeClr val="accent1"/>
            </a:effectRef>
            <a:fontRef idx="minor">
              <a:schemeClr val="tx1"/>
            </a:fontRef>
          </p:style>
        </p:cxnSp>
        <p:cxnSp>
          <p:nvCxnSpPr>
            <p:cNvPr id="327" name="Elbow Connector 326"/>
            <p:cNvCxnSpPr>
              <a:stCxn id="324" idx="2"/>
            </p:cNvCxnSpPr>
            <p:nvPr/>
          </p:nvCxnSpPr>
          <p:spPr>
            <a:xfrm rot="5400000">
              <a:off x="5641238" y="4816476"/>
              <a:ext cx="239140" cy="467542"/>
            </a:xfrm>
            <a:prstGeom prst="bentConnector2">
              <a:avLst/>
            </a:prstGeom>
            <a:ln>
              <a:solidFill>
                <a:srgbClr val="6F6F6F"/>
              </a:solidFill>
              <a:tailEnd type="triangle" w="lg"/>
            </a:ln>
          </p:spPr>
          <p:style>
            <a:lnRef idx="2">
              <a:schemeClr val="accent1"/>
            </a:lnRef>
            <a:fillRef idx="0">
              <a:schemeClr val="accent1"/>
            </a:fillRef>
            <a:effectRef idx="1">
              <a:schemeClr val="accent1"/>
            </a:effectRef>
            <a:fontRef idx="minor">
              <a:schemeClr val="tx1"/>
            </a:fontRef>
          </p:style>
        </p:cxnSp>
        <p:cxnSp>
          <p:nvCxnSpPr>
            <p:cNvPr id="328" name="Elbow Connector 327"/>
            <p:cNvCxnSpPr/>
            <p:nvPr/>
          </p:nvCxnSpPr>
          <p:spPr>
            <a:xfrm>
              <a:off x="5984537" y="6086520"/>
              <a:ext cx="711982" cy="272555"/>
            </a:xfrm>
            <a:prstGeom prst="bentConnector3">
              <a:avLst>
                <a:gd name="adj1" fmla="val 337"/>
              </a:avLst>
            </a:prstGeom>
            <a:ln>
              <a:solidFill>
                <a:srgbClr val="6F6F6F"/>
              </a:solidFill>
              <a:tailEnd type="triangle" w="lg"/>
            </a:ln>
          </p:spPr>
          <p:style>
            <a:lnRef idx="2">
              <a:schemeClr val="accent1"/>
            </a:lnRef>
            <a:fillRef idx="0">
              <a:schemeClr val="accent1"/>
            </a:fillRef>
            <a:effectRef idx="1">
              <a:schemeClr val="accent1"/>
            </a:effectRef>
            <a:fontRef idx="minor">
              <a:schemeClr val="tx1"/>
            </a:fontRef>
          </p:style>
        </p:cxnSp>
        <p:sp>
          <p:nvSpPr>
            <p:cNvPr id="333" name="TextBox 332"/>
            <p:cNvSpPr txBox="1"/>
            <p:nvPr/>
          </p:nvSpPr>
          <p:spPr>
            <a:xfrm flipH="1">
              <a:off x="5420637" y="5543667"/>
              <a:ext cx="1147885" cy="779214"/>
            </a:xfrm>
            <a:prstGeom prst="rect">
              <a:avLst/>
            </a:prstGeom>
            <a:noFill/>
          </p:spPr>
          <p:txBody>
            <a:bodyPr wrap="square" lIns="0" tIns="0" rIns="0" bIns="0" rtlCol="0">
              <a:spAutoFit/>
            </a:bodyPr>
            <a:lstStyle/>
            <a:p>
              <a:pPr algn="ctr">
                <a:lnSpc>
                  <a:spcPct val="90000"/>
                </a:lnSpc>
                <a:spcBef>
                  <a:spcPct val="20000"/>
                </a:spcBef>
                <a:buSzPct val="80000"/>
              </a:pPr>
              <a:r>
                <a:rPr lang="en-US" sz="2000" dirty="0">
                  <a:solidFill>
                    <a:srgbClr val="292929"/>
                  </a:solidFill>
                </a:rPr>
                <a:t>Hive/</a:t>
              </a:r>
              <a:r>
                <a:rPr lang="en-US" sz="2000" dirty="0" err="1">
                  <a:solidFill>
                    <a:srgbClr val="292929"/>
                  </a:solidFill>
                </a:rPr>
                <a:t>Oozie</a:t>
              </a:r>
              <a:endParaRPr lang="en-US" sz="2000" dirty="0">
                <a:solidFill>
                  <a:srgbClr val="292929"/>
                </a:solidFill>
              </a:endParaRPr>
            </a:p>
            <a:p>
              <a:pPr algn="ctr">
                <a:lnSpc>
                  <a:spcPct val="90000"/>
                </a:lnSpc>
                <a:spcBef>
                  <a:spcPct val="20000"/>
                </a:spcBef>
                <a:buSzPct val="80000"/>
              </a:pPr>
              <a:r>
                <a:rPr lang="en-US" sz="2000" dirty="0">
                  <a:solidFill>
                    <a:srgbClr val="292929"/>
                  </a:solidFill>
                </a:rPr>
                <a:t>Metadata</a:t>
              </a:r>
            </a:p>
          </p:txBody>
        </p:sp>
      </p:grpSp>
    </p:spTree>
    <p:extLst>
      <p:ext uri="{BB962C8B-B14F-4D97-AF65-F5344CB8AC3E}">
        <p14:creationId xmlns:p14="http://schemas.microsoft.com/office/powerpoint/2010/main" val="12219464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773" y="359321"/>
            <a:ext cx="11151917" cy="620683"/>
          </a:xfrm>
        </p:spPr>
        <p:txBody>
          <a:bodyPr/>
          <a:lstStyle/>
          <a:p>
            <a:r>
              <a:rPr lang="en-US" sz="4400" dirty="0">
                <a:solidFill>
                  <a:schemeClr val="tx1"/>
                </a:solidFill>
              </a:rPr>
              <a:t>Client Tools for HDInsight</a:t>
            </a:r>
          </a:p>
        </p:txBody>
      </p:sp>
      <p:grpSp>
        <p:nvGrpSpPr>
          <p:cNvPr id="3" name="Group 2"/>
          <p:cNvGrpSpPr/>
          <p:nvPr/>
        </p:nvGrpSpPr>
        <p:grpSpPr>
          <a:xfrm>
            <a:off x="1503276" y="1109386"/>
            <a:ext cx="9185449" cy="4639229"/>
            <a:chOff x="569421" y="1643296"/>
            <a:chExt cx="9185449" cy="4639229"/>
          </a:xfrm>
        </p:grpSpPr>
        <p:grpSp>
          <p:nvGrpSpPr>
            <p:cNvPr id="95" name="Group 94"/>
            <p:cNvGrpSpPr>
              <a:grpSpLocks noChangeAspect="1"/>
            </p:cNvGrpSpPr>
            <p:nvPr/>
          </p:nvGrpSpPr>
          <p:grpSpPr>
            <a:xfrm>
              <a:off x="6103914" y="1643296"/>
              <a:ext cx="3650956" cy="1692693"/>
              <a:chOff x="295208" y="1176962"/>
              <a:chExt cx="5663752" cy="2625886"/>
            </a:xfrm>
            <a:effectLst/>
          </p:grpSpPr>
          <p:sp>
            <p:nvSpPr>
              <p:cNvPr id="93" name="Freeform 7"/>
              <p:cNvSpPr>
                <a:spLocks/>
              </p:cNvSpPr>
              <p:nvPr/>
            </p:nvSpPr>
            <p:spPr bwMode="auto">
              <a:xfrm>
                <a:off x="295208" y="1176962"/>
                <a:ext cx="5663752" cy="2483130"/>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rgbClr val="0070C0"/>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nvGrpSpPr>
              <p:cNvPr id="7" name="Group 6"/>
              <p:cNvGrpSpPr>
                <a:grpSpLocks noChangeAspect="1"/>
              </p:cNvGrpSpPr>
              <p:nvPr/>
            </p:nvGrpSpPr>
            <p:grpSpPr>
              <a:xfrm>
                <a:off x="3386171" y="2753516"/>
                <a:ext cx="1312239" cy="1035367"/>
                <a:chOff x="6009829" y="4417367"/>
                <a:chExt cx="1508981" cy="1063673"/>
              </a:xfrm>
            </p:grpSpPr>
            <p:sp>
              <p:nvSpPr>
                <p:cNvPr id="73" name="Right Triangle 72"/>
                <p:cNvSpPr/>
                <p:nvPr/>
              </p:nvSpPr>
              <p:spPr>
                <a:xfrm rot="10800000">
                  <a:off x="6009831" y="5435315"/>
                  <a:ext cx="45719" cy="45719"/>
                </a:xfrm>
                <a:prstGeom prst="rtTriangle">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6009829" y="4417367"/>
                  <a:ext cx="433437" cy="722342"/>
                </a:xfrm>
                <a:prstGeom prst="rect">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6009830" y="4499012"/>
                  <a:ext cx="1472897" cy="936299"/>
                </a:xfrm>
                <a:prstGeom prst="rect">
                  <a:avLst/>
                </a:pr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6055553" y="4533022"/>
                  <a:ext cx="1463257" cy="94801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grpSp>
            <p:nvGrpSpPr>
              <p:cNvPr id="9" name="Group 8"/>
              <p:cNvGrpSpPr/>
              <p:nvPr/>
            </p:nvGrpSpPr>
            <p:grpSpPr>
              <a:xfrm>
                <a:off x="1005584" y="2605520"/>
                <a:ext cx="1948356" cy="1197328"/>
                <a:chOff x="459154" y="4503615"/>
                <a:chExt cx="1992923" cy="1094154"/>
              </a:xfrm>
            </p:grpSpPr>
            <p:grpSp>
              <p:nvGrpSpPr>
                <p:cNvPr id="17" name="Group 16"/>
                <p:cNvGrpSpPr/>
                <p:nvPr/>
              </p:nvGrpSpPr>
              <p:grpSpPr>
                <a:xfrm>
                  <a:off x="459154" y="4503615"/>
                  <a:ext cx="625231" cy="1094154"/>
                  <a:chOff x="459154" y="4503615"/>
                  <a:chExt cx="625231" cy="1094154"/>
                </a:xfrm>
              </p:grpSpPr>
              <p:grpSp>
                <p:nvGrpSpPr>
                  <p:cNvPr id="55" name="Group 54"/>
                  <p:cNvGrpSpPr>
                    <a:grpSpLocks noChangeAspect="1"/>
                  </p:cNvGrpSpPr>
                  <p:nvPr/>
                </p:nvGrpSpPr>
                <p:grpSpPr>
                  <a:xfrm>
                    <a:off x="493385" y="4541469"/>
                    <a:ext cx="563498" cy="1015141"/>
                    <a:chOff x="7653540" y="2295205"/>
                    <a:chExt cx="1485900" cy="2676850"/>
                  </a:xfrm>
                </p:grpSpPr>
                <p:sp>
                  <p:nvSpPr>
                    <p:cNvPr id="57" name="Rectangle 56"/>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Oval 57"/>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Rectangle 66"/>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Rectangle 67"/>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9" name="Rectangle 68"/>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Rectangle 69"/>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6" name="Frame 55"/>
                  <p:cNvSpPr/>
                  <p:nvPr/>
                </p:nvSpPr>
                <p:spPr bwMode="auto">
                  <a:xfrm>
                    <a:off x="459154" y="4503615"/>
                    <a:ext cx="625231"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grpSp>
            <p:grpSp>
              <p:nvGrpSpPr>
                <p:cNvPr id="18" name="Group 17"/>
                <p:cNvGrpSpPr>
                  <a:grpSpLocks noChangeAspect="1"/>
                </p:cNvGrpSpPr>
                <p:nvPr/>
              </p:nvGrpSpPr>
              <p:grpSpPr>
                <a:xfrm>
                  <a:off x="1163554" y="4537561"/>
                  <a:ext cx="563498" cy="1015141"/>
                  <a:chOff x="7653540" y="2295205"/>
                  <a:chExt cx="1485900" cy="2676850"/>
                </a:xfrm>
              </p:grpSpPr>
              <p:sp>
                <p:nvSpPr>
                  <p:cNvPr id="39" name="Rectangle 3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Oval 3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4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Rectangle 4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Rectangle 4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Rectangle 4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ectangle 4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Rectangle 4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9" name="Rectangle 4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4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ectangle 5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9" name="Frame 18"/>
                <p:cNvSpPr/>
                <p:nvPr/>
              </p:nvSpPr>
              <p:spPr bwMode="auto">
                <a:xfrm>
                  <a:off x="1133232" y="4503615"/>
                  <a:ext cx="634999"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grpSp>
              <p:nvGrpSpPr>
                <p:cNvPr id="20" name="Group 19"/>
                <p:cNvGrpSpPr/>
                <p:nvPr/>
              </p:nvGrpSpPr>
              <p:grpSpPr>
                <a:xfrm>
                  <a:off x="1813169" y="4503615"/>
                  <a:ext cx="638908" cy="1094154"/>
                  <a:chOff x="459154" y="4507523"/>
                  <a:chExt cx="638908" cy="1094154"/>
                </a:xfrm>
              </p:grpSpPr>
              <p:grpSp>
                <p:nvGrpSpPr>
                  <p:cNvPr id="21" name="Group 20"/>
                  <p:cNvGrpSpPr>
                    <a:grpSpLocks noChangeAspect="1"/>
                  </p:cNvGrpSpPr>
                  <p:nvPr/>
                </p:nvGrpSpPr>
                <p:grpSpPr>
                  <a:xfrm>
                    <a:off x="493385" y="4541469"/>
                    <a:ext cx="563498" cy="1015141"/>
                    <a:chOff x="7653540" y="2295205"/>
                    <a:chExt cx="1485900" cy="2676850"/>
                  </a:xfrm>
                </p:grpSpPr>
                <p:sp>
                  <p:nvSpPr>
                    <p:cNvPr id="23" name="Rectangle 22"/>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8894899" y="3249445"/>
                      <a:ext cx="147805" cy="14780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p:cNvSpPr/>
                    <p:nvPr/>
                  </p:nvSpPr>
                  <p:spPr>
                    <a:xfrm>
                      <a:off x="7797794" y="2419347"/>
                      <a:ext cx="977899" cy="229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25"/>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ectangle 30"/>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ectangle 31"/>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ectangle 33"/>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ectangle 35"/>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Rectangle 36"/>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2" name="Frame 21"/>
                  <p:cNvSpPr/>
                  <p:nvPr/>
                </p:nvSpPr>
                <p:spPr bwMode="auto">
                  <a:xfrm>
                    <a:off x="459154" y="4507523"/>
                    <a:ext cx="638908" cy="1094154"/>
                  </a:xfrm>
                  <a:prstGeom prst="frame">
                    <a:avLst>
                      <a:gd name="adj1" fmla="val 0"/>
                    </a:avLst>
                  </a:prstGeom>
                  <a:solidFill>
                    <a:srgbClr val="6F6F6F"/>
                  </a:solidFill>
                  <a:ln>
                    <a:solidFill>
                      <a:srgbClr val="6F6F6F"/>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grpSp>
          </p:grpSp>
        </p:grpSp>
        <p:cxnSp>
          <p:nvCxnSpPr>
            <p:cNvPr id="13" name="Elbow Connector 12"/>
            <p:cNvCxnSpPr>
              <a:stCxn id="192" idx="0"/>
              <a:endCxn id="22" idx="2"/>
            </p:cNvCxnSpPr>
            <p:nvPr/>
          </p:nvCxnSpPr>
          <p:spPr>
            <a:xfrm rot="5400000" flipH="1" flipV="1">
              <a:off x="6699164" y="4252618"/>
              <a:ext cx="1833924" cy="667"/>
            </a:xfrm>
            <a:prstGeom prst="bentConnector3">
              <a:avLst>
                <a:gd name="adj1" fmla="val 50000"/>
              </a:avLst>
            </a:prstGeom>
            <a:ln w="57150" cmpd="sng">
              <a:solidFill>
                <a:srgbClr val="6F6F6F"/>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202" idx="0"/>
              <a:endCxn id="19" idx="2"/>
            </p:cNvCxnSpPr>
            <p:nvPr/>
          </p:nvCxnSpPr>
          <p:spPr>
            <a:xfrm flipH="1" flipV="1">
              <a:off x="7186730" y="3335989"/>
              <a:ext cx="2901" cy="676417"/>
            </a:xfrm>
            <a:prstGeom prst="straightConnector1">
              <a:avLst/>
            </a:prstGeom>
            <a:ln w="57150" cmpd="sng">
              <a:solidFill>
                <a:srgbClr val="6F6F6F"/>
              </a:solidFill>
              <a:prstDash val="dash"/>
              <a:headEnd type="none"/>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6" idx="0"/>
              <a:endCxn id="75" idx="2"/>
            </p:cNvCxnSpPr>
            <p:nvPr/>
          </p:nvCxnSpPr>
          <p:spPr>
            <a:xfrm flipH="1" flipV="1">
              <a:off x="8509238" y="3298293"/>
              <a:ext cx="7169" cy="995007"/>
            </a:xfrm>
            <a:prstGeom prst="straightConnector1">
              <a:avLst/>
            </a:prstGeom>
            <a:ln w="57150" cmpd="sng">
              <a:solidFill>
                <a:srgbClr val="6F6F6F"/>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flipH="1">
              <a:off x="7955824" y="4293300"/>
              <a:ext cx="1121166" cy="863313"/>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292929"/>
                  </a:solidFill>
                </a:rPr>
                <a:t>Azure</a:t>
              </a:r>
            </a:p>
            <a:p>
              <a:pPr algn="ctr">
                <a:lnSpc>
                  <a:spcPct val="90000"/>
                </a:lnSpc>
                <a:spcBef>
                  <a:spcPct val="20000"/>
                </a:spcBef>
                <a:buSzPct val="80000"/>
              </a:pPr>
              <a:r>
                <a:rPr lang="en-US" dirty="0">
                  <a:solidFill>
                    <a:srgbClr val="292929"/>
                  </a:solidFill>
                </a:rPr>
                <a:t>Storage </a:t>
              </a:r>
            </a:p>
            <a:p>
              <a:pPr algn="ctr">
                <a:lnSpc>
                  <a:spcPct val="90000"/>
                </a:lnSpc>
                <a:spcBef>
                  <a:spcPct val="20000"/>
                </a:spcBef>
                <a:buSzPct val="80000"/>
              </a:pPr>
              <a:r>
                <a:rPr lang="en-US" dirty="0">
                  <a:solidFill>
                    <a:srgbClr val="292929"/>
                  </a:solidFill>
                </a:rPr>
                <a:t>Tools</a:t>
              </a:r>
            </a:p>
          </p:txBody>
        </p:sp>
        <p:sp>
          <p:nvSpPr>
            <p:cNvPr id="192" name="TextBox 191"/>
            <p:cNvSpPr txBox="1"/>
            <p:nvPr/>
          </p:nvSpPr>
          <p:spPr>
            <a:xfrm flipH="1">
              <a:off x="6997275" y="5169913"/>
              <a:ext cx="1237037" cy="1112612"/>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292929"/>
                  </a:solidFill>
                </a:rPr>
                <a:t>Azure CLI</a:t>
              </a:r>
            </a:p>
            <a:p>
              <a:pPr algn="ctr">
                <a:lnSpc>
                  <a:spcPct val="90000"/>
                </a:lnSpc>
                <a:spcBef>
                  <a:spcPct val="20000"/>
                </a:spcBef>
                <a:buSzPct val="80000"/>
              </a:pPr>
              <a:r>
                <a:rPr lang="en-US" dirty="0">
                  <a:solidFill>
                    <a:srgbClr val="292929"/>
                  </a:solidFill>
                </a:rPr>
                <a:t>PowerShell </a:t>
              </a:r>
            </a:p>
            <a:p>
              <a:pPr algn="ctr">
                <a:lnSpc>
                  <a:spcPct val="90000"/>
                </a:lnSpc>
                <a:spcBef>
                  <a:spcPct val="20000"/>
                </a:spcBef>
                <a:buSzPct val="80000"/>
              </a:pPr>
              <a:r>
                <a:rPr lang="en-US" dirty="0">
                  <a:solidFill>
                    <a:srgbClr val="292929"/>
                  </a:solidFill>
                </a:rPr>
                <a:t>Visual Studio</a:t>
              </a:r>
            </a:p>
          </p:txBody>
        </p:sp>
        <p:cxnSp>
          <p:nvCxnSpPr>
            <p:cNvPr id="194" name="Elbow Connector 193"/>
            <p:cNvCxnSpPr>
              <a:stCxn id="16" idx="2"/>
              <a:endCxn id="192" idx="1"/>
            </p:cNvCxnSpPr>
            <p:nvPr/>
          </p:nvCxnSpPr>
          <p:spPr>
            <a:xfrm rot="5400000">
              <a:off x="8090557" y="5300369"/>
              <a:ext cx="569606" cy="282095"/>
            </a:xfrm>
            <a:prstGeom prst="bentConnector2">
              <a:avLst/>
            </a:prstGeom>
            <a:ln w="5715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02" name="TextBox 201"/>
            <p:cNvSpPr txBox="1"/>
            <p:nvPr/>
          </p:nvSpPr>
          <p:spPr>
            <a:xfrm flipH="1">
              <a:off x="6629048" y="4012406"/>
              <a:ext cx="1121166" cy="807914"/>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292929"/>
                  </a:solidFill>
                </a:rPr>
                <a:t>Remote Console</a:t>
              </a:r>
            </a:p>
            <a:p>
              <a:pPr algn="ctr">
                <a:lnSpc>
                  <a:spcPct val="90000"/>
                </a:lnSpc>
                <a:spcBef>
                  <a:spcPct val="20000"/>
                </a:spcBef>
                <a:buSzPct val="80000"/>
              </a:pPr>
              <a:r>
                <a:rPr lang="en-US" dirty="0">
                  <a:solidFill>
                    <a:srgbClr val="292929"/>
                  </a:solidFill>
                </a:rPr>
                <a:t>(SSH)</a:t>
              </a:r>
            </a:p>
          </p:txBody>
        </p:sp>
        <p:grpSp>
          <p:nvGrpSpPr>
            <p:cNvPr id="249" name="Group 248"/>
            <p:cNvGrpSpPr/>
            <p:nvPr/>
          </p:nvGrpSpPr>
          <p:grpSpPr>
            <a:xfrm>
              <a:off x="3019411" y="4268363"/>
              <a:ext cx="2793999" cy="1912470"/>
              <a:chOff x="692152" y="3707723"/>
              <a:chExt cx="768348" cy="1229206"/>
            </a:xfrm>
            <a:effectLst/>
          </p:grpSpPr>
          <p:sp>
            <p:nvSpPr>
              <p:cNvPr id="250" name="Rectangle 249"/>
              <p:cNvSpPr/>
              <p:nvPr/>
            </p:nvSpPr>
            <p:spPr>
              <a:xfrm>
                <a:off x="692152" y="3707723"/>
                <a:ext cx="768348" cy="12292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1" name="Rectangle 250"/>
              <p:cNvSpPr/>
              <p:nvPr/>
            </p:nvSpPr>
            <p:spPr>
              <a:xfrm>
                <a:off x="708587" y="3751385"/>
                <a:ext cx="731369" cy="11419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258" name="Elbow Connector 13"/>
            <p:cNvCxnSpPr>
              <a:stCxn id="266" idx="3"/>
              <a:endCxn id="202" idx="2"/>
            </p:cNvCxnSpPr>
            <p:nvPr/>
          </p:nvCxnSpPr>
          <p:spPr>
            <a:xfrm flipV="1">
              <a:off x="5432994" y="4820320"/>
              <a:ext cx="1756637" cy="58890"/>
            </a:xfrm>
            <a:prstGeom prst="bentConnector2">
              <a:avLst/>
            </a:prstGeom>
            <a:ln w="57150" cmpd="sng">
              <a:solidFill>
                <a:srgbClr val="6F6F6F"/>
              </a:solidFill>
              <a:prstDash val="dash"/>
              <a:tailEnd type="none" w="lg"/>
            </a:ln>
            <a:effectLst/>
          </p:spPr>
          <p:style>
            <a:lnRef idx="2">
              <a:schemeClr val="accent1"/>
            </a:lnRef>
            <a:fillRef idx="0">
              <a:schemeClr val="accent1"/>
            </a:fillRef>
            <a:effectRef idx="1">
              <a:schemeClr val="accent1"/>
            </a:effectRef>
            <a:fontRef idx="minor">
              <a:schemeClr val="tx1"/>
            </a:fontRef>
          </p:style>
        </p:cxnSp>
        <p:grpSp>
          <p:nvGrpSpPr>
            <p:cNvPr id="264" name="Group 263"/>
            <p:cNvGrpSpPr/>
            <p:nvPr/>
          </p:nvGrpSpPr>
          <p:grpSpPr>
            <a:xfrm>
              <a:off x="3147877" y="4495688"/>
              <a:ext cx="987602" cy="709439"/>
              <a:chOff x="358775" y="3460750"/>
              <a:chExt cx="1149350" cy="857249"/>
            </a:xfrm>
            <a:effectLst/>
          </p:grpSpPr>
          <p:sp>
            <p:nvSpPr>
              <p:cNvPr id="262"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61" name="Rectangle 260"/>
              <p:cNvSpPr/>
              <p:nvPr/>
            </p:nvSpPr>
            <p:spPr>
              <a:xfrm>
                <a:off x="374027" y="3551082"/>
                <a:ext cx="1114115" cy="745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63" name="TextBox 262"/>
              <p:cNvSpPr txBox="1"/>
              <p:nvPr/>
            </p:nvSpPr>
            <p:spPr>
              <a:xfrm>
                <a:off x="374649" y="3460750"/>
                <a:ext cx="85725" cy="85227"/>
              </a:xfrm>
              <a:prstGeom prst="rect">
                <a:avLst/>
              </a:prstGeom>
              <a:noFill/>
            </p:spPr>
            <p:txBody>
              <a:bodyPr wrap="square" lIns="0" tIns="0" rIns="0" bIns="0" rtlCol="0">
                <a:spAutoFit/>
              </a:bodyPr>
              <a:lstStyle/>
              <a:p>
                <a:pPr>
                  <a:lnSpc>
                    <a:spcPct val="90000"/>
                  </a:lnSpc>
                  <a:spcBef>
                    <a:spcPct val="20000"/>
                  </a:spcBef>
                  <a:buSzPct val="80000"/>
                </a:pPr>
                <a:r>
                  <a:rPr lang="en-US" sz="500" dirty="0">
                    <a:solidFill>
                      <a:srgbClr val="FFFFFF"/>
                    </a:solidFill>
                  </a:rPr>
                  <a:t>X</a:t>
                </a:r>
              </a:p>
            </p:txBody>
          </p:sp>
        </p:grpSp>
        <p:grpSp>
          <p:nvGrpSpPr>
            <p:cNvPr id="265" name="Group 264"/>
            <p:cNvGrpSpPr/>
            <p:nvPr/>
          </p:nvGrpSpPr>
          <p:grpSpPr>
            <a:xfrm>
              <a:off x="4445392" y="4523176"/>
              <a:ext cx="987602" cy="709439"/>
              <a:chOff x="358775" y="3460750"/>
              <a:chExt cx="1149350" cy="857249"/>
            </a:xfrm>
            <a:effectLst/>
          </p:grpSpPr>
          <p:sp>
            <p:nvSpPr>
              <p:cNvPr id="266"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67" name="Rectangle 266"/>
              <p:cNvSpPr/>
              <p:nvPr/>
            </p:nvSpPr>
            <p:spPr>
              <a:xfrm>
                <a:off x="374027" y="3551082"/>
                <a:ext cx="1114115" cy="7456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68" name="TextBox 267"/>
              <p:cNvSpPr txBox="1"/>
              <p:nvPr/>
            </p:nvSpPr>
            <p:spPr>
              <a:xfrm>
                <a:off x="374649" y="3460750"/>
                <a:ext cx="85725" cy="85227"/>
              </a:xfrm>
              <a:prstGeom prst="rect">
                <a:avLst/>
              </a:prstGeom>
              <a:noFill/>
            </p:spPr>
            <p:txBody>
              <a:bodyPr wrap="square" lIns="0" tIns="0" rIns="0" bIns="0" rtlCol="0">
                <a:spAutoFit/>
              </a:bodyPr>
              <a:lstStyle/>
              <a:p>
                <a:pPr>
                  <a:lnSpc>
                    <a:spcPct val="90000"/>
                  </a:lnSpc>
                  <a:spcBef>
                    <a:spcPct val="20000"/>
                  </a:spcBef>
                  <a:buSzPct val="80000"/>
                </a:pPr>
                <a:r>
                  <a:rPr lang="en-US" sz="500" dirty="0">
                    <a:solidFill>
                      <a:srgbClr val="FFFFFF"/>
                    </a:solidFill>
                  </a:rPr>
                  <a:t>X</a:t>
                </a:r>
              </a:p>
            </p:txBody>
          </p:sp>
        </p:grpSp>
        <p:grpSp>
          <p:nvGrpSpPr>
            <p:cNvPr id="269" name="Group 268"/>
            <p:cNvGrpSpPr/>
            <p:nvPr/>
          </p:nvGrpSpPr>
          <p:grpSpPr>
            <a:xfrm>
              <a:off x="3591760" y="5379561"/>
              <a:ext cx="987602" cy="709439"/>
              <a:chOff x="358775" y="3460750"/>
              <a:chExt cx="1149350" cy="857249"/>
            </a:xfrm>
            <a:effectLst/>
          </p:grpSpPr>
          <p:sp>
            <p:nvSpPr>
              <p:cNvPr id="270"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71" name="Rectangle 270"/>
              <p:cNvSpPr/>
              <p:nvPr/>
            </p:nvSpPr>
            <p:spPr>
              <a:xfrm>
                <a:off x="374027" y="3551082"/>
                <a:ext cx="1114115" cy="745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72" name="TextBox 271"/>
              <p:cNvSpPr txBox="1"/>
              <p:nvPr/>
            </p:nvSpPr>
            <p:spPr>
              <a:xfrm>
                <a:off x="374649" y="3460750"/>
                <a:ext cx="85725" cy="85227"/>
              </a:xfrm>
              <a:prstGeom prst="rect">
                <a:avLst/>
              </a:prstGeom>
              <a:noFill/>
            </p:spPr>
            <p:txBody>
              <a:bodyPr wrap="square" lIns="0" tIns="0" rIns="0" bIns="0" rtlCol="0">
                <a:spAutoFit/>
              </a:bodyPr>
              <a:lstStyle/>
              <a:p>
                <a:pPr>
                  <a:lnSpc>
                    <a:spcPct val="90000"/>
                  </a:lnSpc>
                  <a:spcBef>
                    <a:spcPct val="20000"/>
                  </a:spcBef>
                  <a:buSzPct val="80000"/>
                </a:pPr>
                <a:r>
                  <a:rPr lang="en-US" sz="500" dirty="0">
                    <a:solidFill>
                      <a:srgbClr val="FFFFFF"/>
                    </a:solidFill>
                  </a:rPr>
                  <a:t>X</a:t>
                </a:r>
              </a:p>
            </p:txBody>
          </p:sp>
        </p:grpSp>
        <p:cxnSp>
          <p:nvCxnSpPr>
            <p:cNvPr id="275" name="Straight Connector 274"/>
            <p:cNvCxnSpPr>
              <a:stCxn id="270" idx="3"/>
              <a:endCxn id="192" idx="3"/>
            </p:cNvCxnSpPr>
            <p:nvPr/>
          </p:nvCxnSpPr>
          <p:spPr>
            <a:xfrm flipV="1">
              <a:off x="4579362" y="5726219"/>
              <a:ext cx="2417913" cy="9376"/>
            </a:xfrm>
            <a:prstGeom prst="line">
              <a:avLst/>
            </a:prstGeom>
            <a:ln w="57150" cmpd="sng">
              <a:solidFill>
                <a:srgbClr val="7F7F7F"/>
              </a:solidFill>
            </a:ln>
            <a:effectLst/>
          </p:spPr>
          <p:style>
            <a:lnRef idx="2">
              <a:schemeClr val="accent1"/>
            </a:lnRef>
            <a:fillRef idx="0">
              <a:schemeClr val="accent1"/>
            </a:fillRef>
            <a:effectRef idx="1">
              <a:schemeClr val="accent1"/>
            </a:effectRef>
            <a:fontRef idx="minor">
              <a:schemeClr val="tx1"/>
            </a:fontRef>
          </p:style>
        </p:cxnSp>
        <p:grpSp>
          <p:nvGrpSpPr>
            <p:cNvPr id="280" name="Group 279"/>
            <p:cNvGrpSpPr/>
            <p:nvPr/>
          </p:nvGrpSpPr>
          <p:grpSpPr>
            <a:xfrm>
              <a:off x="1501005" y="2426021"/>
              <a:ext cx="1658889" cy="1197978"/>
              <a:chOff x="358775" y="3460750"/>
              <a:chExt cx="1149350" cy="857249"/>
            </a:xfrm>
            <a:effectLst/>
          </p:grpSpPr>
          <p:sp>
            <p:nvSpPr>
              <p:cNvPr id="281"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82" name="Rectangle 281"/>
              <p:cNvSpPr/>
              <p:nvPr/>
            </p:nvSpPr>
            <p:spPr>
              <a:xfrm>
                <a:off x="374027" y="3551082"/>
                <a:ext cx="1114115" cy="745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83" name="TextBox 282"/>
              <p:cNvSpPr txBox="1"/>
              <p:nvPr/>
            </p:nvSpPr>
            <p:spPr>
              <a:xfrm>
                <a:off x="374649" y="3460750"/>
                <a:ext cx="85725" cy="111037"/>
              </a:xfrm>
              <a:prstGeom prst="rect">
                <a:avLst/>
              </a:prstGeom>
              <a:noFill/>
            </p:spPr>
            <p:txBody>
              <a:bodyPr wrap="square" lIns="0" tIns="0" rIns="0" bIns="0" rtlCol="0">
                <a:spAutoFit/>
              </a:bodyPr>
              <a:lstStyle/>
              <a:p>
                <a:pPr>
                  <a:lnSpc>
                    <a:spcPct val="90000"/>
                  </a:lnSpc>
                  <a:spcBef>
                    <a:spcPct val="20000"/>
                  </a:spcBef>
                  <a:buSzPct val="80000"/>
                </a:pPr>
                <a:r>
                  <a:rPr lang="en-US" sz="1100" dirty="0">
                    <a:solidFill>
                      <a:srgbClr val="FFFFFF"/>
                    </a:solidFill>
                  </a:rPr>
                  <a:t>X</a:t>
                </a:r>
              </a:p>
            </p:txBody>
          </p:sp>
        </p:grpSp>
        <p:grpSp>
          <p:nvGrpSpPr>
            <p:cNvPr id="288" name="Group 287"/>
            <p:cNvGrpSpPr/>
            <p:nvPr/>
          </p:nvGrpSpPr>
          <p:grpSpPr>
            <a:xfrm>
              <a:off x="3407951" y="2427449"/>
              <a:ext cx="1658889" cy="1197978"/>
              <a:chOff x="358775" y="3460750"/>
              <a:chExt cx="1149350" cy="857249"/>
            </a:xfrm>
            <a:effectLst/>
          </p:grpSpPr>
          <p:sp>
            <p:nvSpPr>
              <p:cNvPr id="289" name="Content Placeholder 4"/>
              <p:cNvSpPr txBox="1">
                <a:spLocks/>
              </p:cNvSpPr>
              <p:nvPr/>
            </p:nvSpPr>
            <p:spPr>
              <a:xfrm>
                <a:off x="358775" y="3463925"/>
                <a:ext cx="1149350" cy="854074"/>
              </a:xfrm>
              <a:prstGeom prst="rect">
                <a:avLst/>
              </a:prstGeom>
              <a:solidFill>
                <a:srgbClr val="002060"/>
              </a:solidFill>
            </p:spPr>
            <p:txBody>
              <a:bodyPr vert="horz" wrap="square" lIns="0" tIns="0" rIns="0" bIns="0" rtlCol="0" anchor="ctr">
                <a:normAutofit/>
              </a:bodyPr>
              <a:lstStyle>
                <a:lvl1pPr marL="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1pPr>
                <a:lvl2pPr marL="4572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2pPr>
                <a:lvl3pPr marL="9144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3pPr>
                <a:lvl4pPr marL="13716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4pPr>
                <a:lvl5pPr marL="1828800" indent="0" algn="l" defTabSz="914089" rtl="0" eaLnBrk="1" latinLnBrk="0" hangingPunct="1">
                  <a:lnSpc>
                    <a:spcPct val="50000"/>
                  </a:lnSpc>
                  <a:spcBef>
                    <a:spcPct val="20000"/>
                  </a:spcBef>
                  <a:buSzPct val="80000"/>
                  <a:buFont typeface="Arial" pitchFamily="34" charset="0"/>
                  <a:buNone/>
                  <a:defRPr sz="1600" kern="1200">
                    <a:solidFill>
                      <a:schemeClr val="bg1"/>
                    </a:solidFill>
                    <a:latin typeface="Consolas" panose="020B0609020204030204" pitchFamily="49" charset="0"/>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lvl="1"/>
                <a:endParaRPr lang="en-US" noProof="1"/>
              </a:p>
            </p:txBody>
          </p:sp>
          <p:sp>
            <p:nvSpPr>
              <p:cNvPr id="290" name="Rectangle 289"/>
              <p:cNvSpPr/>
              <p:nvPr/>
            </p:nvSpPr>
            <p:spPr>
              <a:xfrm>
                <a:off x="374027" y="3551082"/>
                <a:ext cx="1114115" cy="7456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bg1"/>
                  </a:solidFill>
                </a:endParaRPr>
              </a:p>
            </p:txBody>
          </p:sp>
          <p:sp>
            <p:nvSpPr>
              <p:cNvPr id="291" name="TextBox 290"/>
              <p:cNvSpPr txBox="1"/>
              <p:nvPr/>
            </p:nvSpPr>
            <p:spPr>
              <a:xfrm>
                <a:off x="374649" y="3460750"/>
                <a:ext cx="85725" cy="111037"/>
              </a:xfrm>
              <a:prstGeom prst="rect">
                <a:avLst/>
              </a:prstGeom>
              <a:noFill/>
            </p:spPr>
            <p:txBody>
              <a:bodyPr wrap="square" lIns="0" tIns="0" rIns="0" bIns="0" rtlCol="0">
                <a:spAutoFit/>
              </a:bodyPr>
              <a:lstStyle/>
              <a:p>
                <a:pPr>
                  <a:lnSpc>
                    <a:spcPct val="90000"/>
                  </a:lnSpc>
                  <a:spcBef>
                    <a:spcPct val="20000"/>
                  </a:spcBef>
                  <a:buSzPct val="80000"/>
                </a:pPr>
                <a:r>
                  <a:rPr lang="en-US" sz="1100" dirty="0">
                    <a:solidFill>
                      <a:srgbClr val="FFFFFF"/>
                    </a:solidFill>
                  </a:rPr>
                  <a:t>X</a:t>
                </a:r>
              </a:p>
            </p:txBody>
          </p:sp>
        </p:grpSp>
        <p:cxnSp>
          <p:nvCxnSpPr>
            <p:cNvPr id="292" name="Straight Connector 291"/>
            <p:cNvCxnSpPr/>
            <p:nvPr/>
          </p:nvCxnSpPr>
          <p:spPr>
            <a:xfrm flipV="1">
              <a:off x="2096826" y="4851721"/>
              <a:ext cx="1034226" cy="6350"/>
            </a:xfrm>
            <a:prstGeom prst="line">
              <a:avLst/>
            </a:prstGeom>
            <a:ln w="57150"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99" name="Elbow Connector 298"/>
            <p:cNvCxnSpPr/>
            <p:nvPr/>
          </p:nvCxnSpPr>
          <p:spPr>
            <a:xfrm rot="5400000" flipH="1" flipV="1">
              <a:off x="1490616" y="4233202"/>
              <a:ext cx="1234255" cy="2785"/>
            </a:xfrm>
            <a:prstGeom prst="bentConnector3">
              <a:avLst>
                <a:gd name="adj1" fmla="val -305"/>
              </a:avLst>
            </a:prstGeom>
            <a:ln w="57150" cmpd="sng">
              <a:solidFill>
                <a:srgbClr val="6F6F6F"/>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02" name="Elbow Connector 301"/>
            <p:cNvCxnSpPr>
              <a:stCxn id="281" idx="3"/>
              <a:endCxn id="289" idx="1"/>
            </p:cNvCxnSpPr>
            <p:nvPr/>
          </p:nvCxnSpPr>
          <p:spPr>
            <a:xfrm>
              <a:off x="3159894" y="3027229"/>
              <a:ext cx="248057" cy="1428"/>
            </a:xfrm>
            <a:prstGeom prst="bentConnector3">
              <a:avLst>
                <a:gd name="adj1" fmla="val 50000"/>
              </a:avLst>
            </a:prstGeom>
            <a:ln w="57150" cmpd="sng">
              <a:solidFill>
                <a:srgbClr val="6F6F6F"/>
              </a:solidFill>
              <a:headEnd type="none"/>
              <a:tailEnd type="triangle" w="med" len="med"/>
            </a:ln>
            <a:effectLst/>
          </p:spPr>
          <p:style>
            <a:lnRef idx="2">
              <a:schemeClr val="accent1"/>
            </a:lnRef>
            <a:fillRef idx="0">
              <a:schemeClr val="accent1"/>
            </a:fillRef>
            <a:effectRef idx="1">
              <a:schemeClr val="accent1"/>
            </a:effectRef>
            <a:fontRef idx="minor">
              <a:schemeClr val="tx1"/>
            </a:fontRef>
          </p:style>
        </p:cxnSp>
        <p:sp>
          <p:nvSpPr>
            <p:cNvPr id="305" name="TextBox 304"/>
            <p:cNvSpPr txBox="1"/>
            <p:nvPr/>
          </p:nvSpPr>
          <p:spPr>
            <a:xfrm flipH="1">
              <a:off x="1523884" y="2671389"/>
              <a:ext cx="1613279" cy="752514"/>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FFFFFF"/>
                  </a:solidFill>
                </a:rPr>
                <a:t>Azure Management Portal</a:t>
              </a:r>
            </a:p>
          </p:txBody>
        </p:sp>
        <p:sp>
          <p:nvSpPr>
            <p:cNvPr id="306" name="TextBox 305"/>
            <p:cNvSpPr txBox="1"/>
            <p:nvPr/>
          </p:nvSpPr>
          <p:spPr>
            <a:xfrm flipH="1">
              <a:off x="3415858" y="2688669"/>
              <a:ext cx="1613279" cy="253916"/>
            </a:xfrm>
            <a:prstGeom prst="rect">
              <a:avLst/>
            </a:prstGeom>
            <a:noFill/>
            <a:effectLst/>
          </p:spPr>
          <p:txBody>
            <a:bodyPr wrap="square" lIns="0" tIns="0" rIns="0" bIns="0" rtlCol="0">
              <a:spAutoFit/>
            </a:bodyPr>
            <a:lstStyle/>
            <a:p>
              <a:pPr algn="ctr">
                <a:lnSpc>
                  <a:spcPct val="90000"/>
                </a:lnSpc>
                <a:spcBef>
                  <a:spcPct val="20000"/>
                </a:spcBef>
                <a:buSzPct val="80000"/>
              </a:pPr>
              <a:r>
                <a:rPr lang="en-US" dirty="0">
                  <a:solidFill>
                    <a:srgbClr val="FFFFFF"/>
                  </a:solidFill>
                </a:rPr>
                <a:t>Dashboard</a:t>
              </a:r>
            </a:p>
          </p:txBody>
        </p:sp>
        <p:sp>
          <p:nvSpPr>
            <p:cNvPr id="115" name="TextBox 114"/>
            <p:cNvSpPr txBox="1"/>
            <p:nvPr/>
          </p:nvSpPr>
          <p:spPr>
            <a:xfrm flipH="1">
              <a:off x="569421" y="4069610"/>
              <a:ext cx="1613279" cy="253916"/>
            </a:xfrm>
            <a:prstGeom prst="rect">
              <a:avLst/>
            </a:prstGeom>
            <a:noFill/>
          </p:spPr>
          <p:txBody>
            <a:bodyPr wrap="square" lIns="0" tIns="0" rIns="0" bIns="0" rtlCol="0">
              <a:spAutoFit/>
            </a:bodyPr>
            <a:lstStyle/>
            <a:p>
              <a:pPr algn="ctr">
                <a:lnSpc>
                  <a:spcPct val="90000"/>
                </a:lnSpc>
                <a:spcBef>
                  <a:spcPct val="20000"/>
                </a:spcBef>
                <a:buSzPct val="80000"/>
              </a:pPr>
              <a:r>
                <a:rPr lang="en-US" dirty="0">
                  <a:solidFill>
                    <a:srgbClr val="292929"/>
                  </a:solidFill>
                </a:rPr>
                <a:t>Web Browser</a:t>
              </a:r>
            </a:p>
          </p:txBody>
        </p:sp>
      </p:grpSp>
    </p:spTree>
    <p:extLst>
      <p:ext uri="{BB962C8B-B14F-4D97-AF65-F5344CB8AC3E}">
        <p14:creationId xmlns:p14="http://schemas.microsoft.com/office/powerpoint/2010/main" val="38282117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738" y="362295"/>
            <a:ext cx="11151917" cy="747897"/>
          </a:xfrm>
        </p:spPr>
        <p:txBody>
          <a:bodyPr/>
          <a:lstStyle/>
          <a:p>
            <a:r>
              <a:rPr lang="en-US" dirty="0" err="1">
                <a:solidFill>
                  <a:srgbClr val="292929"/>
                </a:solidFill>
              </a:rPr>
              <a:t>PowerShell</a:t>
            </a:r>
            <a:r>
              <a:rPr lang="en-US" dirty="0">
                <a:solidFill>
                  <a:srgbClr val="292929"/>
                </a:solidFill>
              </a:rPr>
              <a:t> with </a:t>
            </a:r>
            <a:r>
              <a:rPr lang="en-US" dirty="0" err="1">
                <a:solidFill>
                  <a:srgbClr val="292929"/>
                </a:solidFill>
              </a:rPr>
              <a:t>HDInsight</a:t>
            </a:r>
            <a:endParaRPr lang="en-US" dirty="0">
              <a:solidFill>
                <a:srgbClr val="292929"/>
              </a:solidFill>
            </a:endParaRPr>
          </a:p>
        </p:txBody>
      </p:sp>
      <p:pic>
        <p:nvPicPr>
          <p:cNvPr id="3" name="그림 2"/>
          <p:cNvPicPr>
            <a:picLocks noChangeAspect="1"/>
          </p:cNvPicPr>
          <p:nvPr/>
        </p:nvPicPr>
        <p:blipFill>
          <a:blip r:embed="rId3" cstate="print"/>
          <a:stretch>
            <a:fillRect/>
          </a:stretch>
        </p:blipFill>
        <p:spPr>
          <a:xfrm>
            <a:off x="5664255" y="1219942"/>
            <a:ext cx="6366911" cy="5253044"/>
          </a:xfrm>
          <a:prstGeom prst="rect">
            <a:avLst/>
          </a:prstGeom>
        </p:spPr>
      </p:pic>
      <p:sp>
        <p:nvSpPr>
          <p:cNvPr id="5" name="내용 개체 틀 6"/>
          <p:cNvSpPr>
            <a:spLocks noGrp="1"/>
          </p:cNvSpPr>
          <p:nvPr>
            <p:ph sz="half" idx="1"/>
          </p:nvPr>
        </p:nvSpPr>
        <p:spPr>
          <a:xfrm>
            <a:off x="836737" y="1397665"/>
            <a:ext cx="4777807" cy="1963614"/>
          </a:xfrm>
        </p:spPr>
        <p:txBody>
          <a:bodyPr/>
          <a:lstStyle/>
          <a:p>
            <a:pPr>
              <a:buFont typeface="Wingdings" charset="2"/>
              <a:buChar char="§"/>
            </a:pPr>
            <a:r>
              <a:rPr lang="en-US" altLang="ko-KR" sz="2400" dirty="0">
                <a:solidFill>
                  <a:srgbClr val="292929"/>
                </a:solidFill>
              </a:rPr>
              <a:t>Use PowerShell to:</a:t>
            </a:r>
          </a:p>
          <a:p>
            <a:pPr lvl="1">
              <a:buFont typeface="Wingdings" charset="2"/>
              <a:buChar char="§"/>
            </a:pPr>
            <a:r>
              <a:rPr lang="en-US" altLang="ko-KR" sz="2400" dirty="0">
                <a:solidFill>
                  <a:srgbClr val="292929"/>
                </a:solidFill>
              </a:rPr>
              <a:t>Provision </a:t>
            </a:r>
            <a:r>
              <a:rPr lang="en-US" altLang="ko-KR" sz="2400" dirty="0" err="1">
                <a:solidFill>
                  <a:srgbClr val="292929"/>
                </a:solidFill>
              </a:rPr>
              <a:t>HDInsight</a:t>
            </a:r>
            <a:r>
              <a:rPr lang="en-US" altLang="ko-KR" sz="2400" dirty="0">
                <a:solidFill>
                  <a:srgbClr val="292929"/>
                </a:solidFill>
              </a:rPr>
              <a:t> clusters</a:t>
            </a:r>
          </a:p>
          <a:p>
            <a:pPr lvl="1">
              <a:buFont typeface="Wingdings" charset="2"/>
              <a:buChar char="§"/>
            </a:pPr>
            <a:r>
              <a:rPr lang="en-US" altLang="ko-KR" sz="2400" dirty="0">
                <a:solidFill>
                  <a:srgbClr val="292929"/>
                </a:solidFill>
              </a:rPr>
              <a:t>Upload/download files</a:t>
            </a:r>
          </a:p>
          <a:p>
            <a:pPr lvl="1">
              <a:buFont typeface="Wingdings" charset="2"/>
              <a:buChar char="§"/>
            </a:pPr>
            <a:r>
              <a:rPr lang="en-US" altLang="ko-KR" sz="2400" dirty="0">
                <a:solidFill>
                  <a:srgbClr val="292929"/>
                </a:solidFill>
              </a:rPr>
              <a:t>Submit jobs</a:t>
            </a:r>
          </a:p>
          <a:p>
            <a:pPr lvl="1">
              <a:buFont typeface="Wingdings" charset="2"/>
              <a:buChar char="§"/>
            </a:pPr>
            <a:r>
              <a:rPr lang="en-US" altLang="ko-KR" sz="2400" dirty="0">
                <a:solidFill>
                  <a:srgbClr val="292929"/>
                </a:solidFill>
              </a:rPr>
              <a:t>Manage cluster resources</a:t>
            </a:r>
            <a:endParaRPr lang="ko-KR" altLang="en-US" sz="2400" dirty="0">
              <a:solidFill>
                <a:srgbClr val="292929"/>
              </a:solidFill>
            </a:endParaRPr>
          </a:p>
        </p:txBody>
      </p:sp>
    </p:spTree>
    <p:extLst>
      <p:ext uri="{BB962C8B-B14F-4D97-AF65-F5344CB8AC3E}">
        <p14:creationId xmlns:p14="http://schemas.microsoft.com/office/powerpoint/2010/main" val="41773776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a:t>Summary</a:t>
            </a:r>
            <a:endParaRPr lang="en-US" sz="44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What a </a:t>
            </a:r>
            <a:r>
              <a:rPr lang="en-US" altLang="ko-KR" sz="2800" dirty="0" err="1"/>
              <a:t>Hadoop</a:t>
            </a:r>
            <a:r>
              <a:rPr lang="en-US" altLang="ko-KR" sz="2800" dirty="0"/>
              <a:t> cluster is</a:t>
            </a:r>
          </a:p>
          <a:p>
            <a:pPr marL="914400" lvl="1" indent="-457200">
              <a:buFont typeface="Wingdings" charset="2"/>
              <a:buChar char="§"/>
            </a:pPr>
            <a:r>
              <a:rPr lang="en-US" altLang="ko-KR" sz="2800" dirty="0"/>
              <a:t>The concepts of YARN and HDFS</a:t>
            </a:r>
          </a:p>
          <a:p>
            <a:pPr marL="914400" lvl="1" indent="-457200">
              <a:buFont typeface="Wingdings" charset="2"/>
              <a:buChar char="§"/>
            </a:pPr>
            <a:r>
              <a:rPr lang="en-US" altLang="ko-KR" sz="2800" dirty="0"/>
              <a:t>How to run a </a:t>
            </a:r>
            <a:r>
              <a:rPr lang="en-US" altLang="ko-KR" sz="2800" dirty="0" err="1"/>
              <a:t>MapReduce</a:t>
            </a:r>
            <a:r>
              <a:rPr lang="en-US" altLang="ko-KR" sz="2800" dirty="0"/>
              <a:t> program</a:t>
            </a:r>
          </a:p>
          <a:p>
            <a:pPr marL="914400" lvl="1" indent="-457200">
              <a:buFont typeface="Wingdings" charset="2"/>
              <a:buChar char="§"/>
            </a:pPr>
            <a:r>
              <a:rPr lang="en-US" altLang="ko-KR" sz="2800" dirty="0"/>
              <a:t>The features of </a:t>
            </a:r>
            <a:r>
              <a:rPr lang="en-US" altLang="ko-KR" sz="2800" dirty="0" err="1"/>
              <a:t>HDInsight</a:t>
            </a:r>
            <a:endParaRPr lang="en-US" sz="2800"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16856736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227432"/>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the purpose of a </a:t>
              </a:r>
              <a:r>
                <a:rPr lang="en-US" sz="2800" dirty="0" err="1"/>
                <a:t>Hadoop</a:t>
              </a:r>
              <a:r>
                <a:rPr lang="en-US" sz="2800" dirty="0"/>
                <a:t> cluster</a:t>
              </a:r>
            </a:p>
            <a:p>
              <a:pPr marL="1316038" indent="-457200">
                <a:buFont typeface="Wingdings" charset="2"/>
                <a:buChar char="§"/>
              </a:pPr>
              <a:r>
                <a:rPr lang="en-US" sz="2800" dirty="0"/>
                <a:t>Describe YARN </a:t>
              </a:r>
              <a:r>
                <a:rPr lang="en-US" altLang="ko-KR" sz="2800" dirty="0"/>
                <a:t>Architecture and HDFS</a:t>
              </a:r>
              <a:endParaRPr lang="en-US" sz="2800" dirty="0"/>
            </a:p>
            <a:p>
              <a:pPr marL="1316038" indent="-457200">
                <a:buFont typeface="Wingdings" charset="2"/>
                <a:buChar char="§"/>
              </a:pPr>
              <a:r>
                <a:rPr lang="en-US" sz="2800" dirty="0"/>
                <a:t>Use </a:t>
              </a:r>
              <a:r>
                <a:rPr lang="en-US" sz="2800" dirty="0" err="1"/>
                <a:t>MapReduce</a:t>
              </a:r>
              <a:r>
                <a:rPr lang="en-US" sz="2800" dirty="0"/>
                <a:t> to run a job</a:t>
              </a:r>
            </a:p>
            <a:p>
              <a:pPr marL="1316038" indent="-457200">
                <a:buFont typeface="Wingdings" charset="2"/>
                <a:buChar char="§"/>
              </a:pPr>
              <a:r>
                <a:rPr lang="en-US" sz="2800" dirty="0"/>
                <a:t>Understand the function of </a:t>
              </a:r>
              <a:r>
                <a:rPr lang="en-US" sz="2800" dirty="0" err="1"/>
                <a:t>HDInsight</a:t>
              </a:r>
              <a:endParaRPr lang="en-US" sz="2800" dirty="0"/>
            </a:p>
          </p:txBody>
        </p:sp>
      </p:grpSp>
    </p:spTree>
    <p:extLst>
      <p:ext uri="{BB962C8B-B14F-4D97-AF65-F5344CB8AC3E}">
        <p14:creationId xmlns:p14="http://schemas.microsoft.com/office/powerpoint/2010/main" val="17823754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t>What is Hadoop Cluster? </a:t>
            </a:r>
            <a:endParaRPr lang="en-US" sz="4400" dirty="0">
              <a:solidFill>
                <a:srgbClr val="FF0000">
                  <a:alpha val="99000"/>
                </a:srgbClr>
              </a:solidFill>
            </a:endParaRPr>
          </a:p>
        </p:txBody>
      </p:sp>
      <p:grpSp>
        <p:nvGrpSpPr>
          <p:cNvPr id="91" name="Group 90"/>
          <p:cNvGrpSpPr/>
          <p:nvPr/>
        </p:nvGrpSpPr>
        <p:grpSpPr>
          <a:xfrm>
            <a:off x="873915" y="4364256"/>
            <a:ext cx="10444171" cy="2067355"/>
            <a:chOff x="519249" y="3830228"/>
            <a:chExt cx="11304892" cy="2461502"/>
          </a:xfrm>
        </p:grpSpPr>
        <p:grpSp>
          <p:nvGrpSpPr>
            <p:cNvPr id="21" name="Group 20"/>
            <p:cNvGrpSpPr/>
            <p:nvPr/>
          </p:nvGrpSpPr>
          <p:grpSpPr>
            <a:xfrm>
              <a:off x="519249" y="5282069"/>
              <a:ext cx="3595992" cy="1009661"/>
              <a:chOff x="1444981" y="8124454"/>
              <a:chExt cx="3595992" cy="1009661"/>
            </a:xfrm>
          </p:grpSpPr>
          <p:sp>
            <p:nvSpPr>
              <p:cNvPr id="63" name="Rectangle 62"/>
              <p:cNvSpPr/>
              <p:nvPr/>
            </p:nvSpPr>
            <p:spPr>
              <a:xfrm>
                <a:off x="1444981" y="8124454"/>
                <a:ext cx="3595992" cy="10096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64" name="Group 63"/>
              <p:cNvGrpSpPr/>
              <p:nvPr/>
            </p:nvGrpSpPr>
            <p:grpSpPr>
              <a:xfrm>
                <a:off x="1542012" y="8558076"/>
                <a:ext cx="3401930" cy="485945"/>
                <a:chOff x="4619146" y="4607888"/>
                <a:chExt cx="9800229" cy="485945"/>
              </a:xfrm>
            </p:grpSpPr>
            <p:sp>
              <p:nvSpPr>
                <p:cNvPr id="65" name="Rectangle 64"/>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66" name="Rectangle 65"/>
                <p:cNvSpPr/>
                <p:nvPr/>
              </p:nvSpPr>
              <p:spPr>
                <a:xfrm>
                  <a:off x="9712019" y="4607888"/>
                  <a:ext cx="4707356"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grpSp>
          <p:nvGrpSpPr>
            <p:cNvPr id="67" name="Group 66"/>
            <p:cNvGrpSpPr/>
            <p:nvPr/>
          </p:nvGrpSpPr>
          <p:grpSpPr>
            <a:xfrm>
              <a:off x="4364846" y="5282069"/>
              <a:ext cx="3595992" cy="1009661"/>
              <a:chOff x="1444981" y="8124454"/>
              <a:chExt cx="3595992" cy="1009661"/>
            </a:xfrm>
          </p:grpSpPr>
          <p:sp>
            <p:nvSpPr>
              <p:cNvPr id="68" name="Rectangle 67"/>
              <p:cNvSpPr/>
              <p:nvPr/>
            </p:nvSpPr>
            <p:spPr>
              <a:xfrm>
                <a:off x="1444981" y="8124454"/>
                <a:ext cx="3595992" cy="10096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69" name="Group 68"/>
              <p:cNvGrpSpPr/>
              <p:nvPr/>
            </p:nvGrpSpPr>
            <p:grpSpPr>
              <a:xfrm>
                <a:off x="1542012" y="8558076"/>
                <a:ext cx="3401930" cy="485945"/>
                <a:chOff x="4619146" y="4607888"/>
                <a:chExt cx="9800229" cy="485945"/>
              </a:xfrm>
            </p:grpSpPr>
            <p:sp>
              <p:nvSpPr>
                <p:cNvPr id="70" name="Rectangle 69"/>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71" name="Rectangle 70"/>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grpSp>
          <p:nvGrpSpPr>
            <p:cNvPr id="72" name="Group 71"/>
            <p:cNvGrpSpPr/>
            <p:nvPr/>
          </p:nvGrpSpPr>
          <p:grpSpPr>
            <a:xfrm>
              <a:off x="8228149" y="5281386"/>
              <a:ext cx="3595992" cy="1009661"/>
              <a:chOff x="1444981" y="8124454"/>
              <a:chExt cx="3595992" cy="1009661"/>
            </a:xfrm>
          </p:grpSpPr>
          <p:sp>
            <p:nvSpPr>
              <p:cNvPr id="73" name="Rectangle 72"/>
              <p:cNvSpPr/>
              <p:nvPr/>
            </p:nvSpPr>
            <p:spPr>
              <a:xfrm>
                <a:off x="1444981" y="8124454"/>
                <a:ext cx="3595992" cy="100966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74" name="Group 73"/>
              <p:cNvGrpSpPr/>
              <p:nvPr/>
            </p:nvGrpSpPr>
            <p:grpSpPr>
              <a:xfrm>
                <a:off x="1542012" y="8558076"/>
                <a:ext cx="3401930" cy="485945"/>
                <a:chOff x="4619146" y="4607888"/>
                <a:chExt cx="9800229" cy="485945"/>
              </a:xfrm>
            </p:grpSpPr>
            <p:sp>
              <p:nvSpPr>
                <p:cNvPr id="75" name="Rectangle 74"/>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76" name="Rectangle 75"/>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grpSp>
        </p:grpSp>
        <p:cxnSp>
          <p:nvCxnSpPr>
            <p:cNvPr id="24" name="Elbow Connector 23"/>
            <p:cNvCxnSpPr>
              <a:stCxn id="63" idx="0"/>
              <a:endCxn id="79" idx="2"/>
            </p:cNvCxnSpPr>
            <p:nvPr/>
          </p:nvCxnSpPr>
          <p:spPr>
            <a:xfrm rot="5400000" flipH="1" flipV="1">
              <a:off x="4018953" y="3138181"/>
              <a:ext cx="442180" cy="3845597"/>
            </a:xfrm>
            <a:prstGeom prst="bentConnector3">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8" idx="0"/>
              <a:endCxn id="79" idx="2"/>
            </p:cNvCxnSpPr>
            <p:nvPr/>
          </p:nvCxnSpPr>
          <p:spPr>
            <a:xfrm flipV="1">
              <a:off x="6162842" y="4839889"/>
              <a:ext cx="0" cy="442180"/>
            </a:xfrm>
            <a:prstGeom prst="line">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73" idx="0"/>
              <a:endCxn id="79" idx="2"/>
            </p:cNvCxnSpPr>
            <p:nvPr/>
          </p:nvCxnSpPr>
          <p:spPr>
            <a:xfrm rot="16200000" flipV="1">
              <a:off x="7873746" y="3128986"/>
              <a:ext cx="441498" cy="3863304"/>
            </a:xfrm>
            <a:prstGeom prst="bentConnector3">
              <a:avLst/>
            </a:prstGeom>
            <a:ln w="381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364846" y="3830228"/>
              <a:ext cx="3595992" cy="1009661"/>
              <a:chOff x="1444981" y="8124454"/>
              <a:chExt cx="3595992" cy="1009661"/>
            </a:xfrm>
          </p:grpSpPr>
          <p:sp>
            <p:nvSpPr>
              <p:cNvPr id="79" name="Rectangle 78"/>
              <p:cNvSpPr/>
              <p:nvPr/>
            </p:nvSpPr>
            <p:spPr>
              <a:xfrm>
                <a:off x="1444981" y="8124454"/>
                <a:ext cx="3595992" cy="100966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Master Node</a:t>
                </a:r>
              </a:p>
            </p:txBody>
          </p:sp>
          <p:grpSp>
            <p:nvGrpSpPr>
              <p:cNvPr id="80" name="Group 79"/>
              <p:cNvGrpSpPr/>
              <p:nvPr/>
            </p:nvGrpSpPr>
            <p:grpSpPr>
              <a:xfrm>
                <a:off x="1542012" y="8558076"/>
                <a:ext cx="3401930" cy="485945"/>
                <a:chOff x="4619146" y="4607888"/>
                <a:chExt cx="9800229" cy="485945"/>
              </a:xfrm>
            </p:grpSpPr>
            <p:sp>
              <p:nvSpPr>
                <p:cNvPr id="81" name="Rectangle 80"/>
                <p:cNvSpPr/>
                <p:nvPr/>
              </p:nvSpPr>
              <p:spPr>
                <a:xfrm>
                  <a:off x="4619146" y="4607888"/>
                  <a:ext cx="484910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 Node</a:t>
                  </a:r>
                </a:p>
              </p:txBody>
            </p:sp>
            <p:sp>
              <p:nvSpPr>
                <p:cNvPr id="82" name="Rectangle 81"/>
                <p:cNvSpPr/>
                <p:nvPr/>
              </p:nvSpPr>
              <p:spPr>
                <a:xfrm>
                  <a:off x="9712018" y="4607888"/>
                  <a:ext cx="4707357" cy="4859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JobTracker</a:t>
                  </a:r>
                </a:p>
              </p:txBody>
            </p:sp>
          </p:grpSp>
        </p:grpSp>
      </p:grpSp>
      <p:grpSp>
        <p:nvGrpSpPr>
          <p:cNvPr id="97" name="Group 96"/>
          <p:cNvGrpSpPr/>
          <p:nvPr/>
        </p:nvGrpSpPr>
        <p:grpSpPr>
          <a:xfrm>
            <a:off x="0" y="1440161"/>
            <a:ext cx="12192000" cy="853904"/>
            <a:chOff x="0" y="1440161"/>
            <a:chExt cx="10802189" cy="853904"/>
          </a:xfrm>
        </p:grpSpPr>
        <p:sp>
          <p:nvSpPr>
            <p:cNvPr id="88" name="Rectangle 8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group of distributed computers working together</a:t>
              </a:r>
            </a:p>
          </p:txBody>
        </p:sp>
      </p:grpSp>
      <p:sp>
        <p:nvSpPr>
          <p:cNvPr id="95" name="Content Placeholder 2"/>
          <p:cNvSpPr txBox="1">
            <a:spLocks/>
          </p:cNvSpPr>
          <p:nvPr/>
        </p:nvSpPr>
        <p:spPr>
          <a:xfrm>
            <a:off x="0" y="2269312"/>
            <a:ext cx="12192000" cy="1708774"/>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chemeClr val="tx1"/>
                </a:solidFill>
              </a:rPr>
              <a:t>Master nodes supervise and manage the work</a:t>
            </a:r>
          </a:p>
          <a:p>
            <a:pPr marL="1203325" indent="-342900" algn="l">
              <a:lnSpc>
                <a:spcPct val="100000"/>
              </a:lnSpc>
              <a:spcBef>
                <a:spcPts val="0"/>
              </a:spcBef>
              <a:buFont typeface="Wingdings" charset="2"/>
              <a:buChar char="§"/>
            </a:pPr>
            <a:r>
              <a:rPr lang="en-US" sz="2400" i="0" dirty="0">
                <a:solidFill>
                  <a:schemeClr val="tx1"/>
                </a:solidFill>
              </a:rPr>
              <a:t>Slave nodes (data nodes) do the actual work</a:t>
            </a:r>
          </a:p>
        </p:txBody>
      </p:sp>
    </p:spTree>
    <p:extLst>
      <p:ext uri="{BB962C8B-B14F-4D97-AF65-F5344CB8AC3E}">
        <p14:creationId xmlns:p14="http://schemas.microsoft.com/office/powerpoint/2010/main" val="40967626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t>Traditional Distributed File System</a:t>
            </a:r>
            <a:endParaRPr lang="en-US" sz="4400" dirty="0">
              <a:solidFill>
                <a:srgbClr val="FF0000">
                  <a:alpha val="99000"/>
                </a:srgbClr>
              </a:solidFill>
            </a:endParaRPr>
          </a:p>
        </p:txBody>
      </p:sp>
      <p:grpSp>
        <p:nvGrpSpPr>
          <p:cNvPr id="97" name="Group 96"/>
          <p:cNvGrpSpPr/>
          <p:nvPr/>
        </p:nvGrpSpPr>
        <p:grpSpPr>
          <a:xfrm>
            <a:off x="0" y="1440161"/>
            <a:ext cx="12192000" cy="853904"/>
            <a:chOff x="0" y="1440161"/>
            <a:chExt cx="10802189" cy="853904"/>
          </a:xfrm>
        </p:grpSpPr>
        <p:sp>
          <p:nvSpPr>
            <p:cNvPr id="88" name="Rectangle 8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Traditional distributed file systems store data in a central location </a:t>
              </a:r>
            </a:p>
          </p:txBody>
        </p:sp>
      </p:grpSp>
      <p:sp>
        <p:nvSpPr>
          <p:cNvPr id="95" name="Content Placeholder 2"/>
          <p:cNvSpPr txBox="1">
            <a:spLocks/>
          </p:cNvSpPr>
          <p:nvPr/>
        </p:nvSpPr>
        <p:spPr>
          <a:xfrm>
            <a:off x="0" y="2269312"/>
            <a:ext cx="12192000" cy="1708774"/>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Data is copied to processors at run time.</a:t>
            </a:r>
          </a:p>
          <a:p>
            <a:pPr marL="1203325" indent="-342900" algn="l">
              <a:lnSpc>
                <a:spcPct val="100000"/>
              </a:lnSpc>
              <a:spcBef>
                <a:spcPts val="0"/>
              </a:spcBef>
              <a:buFont typeface="Wingdings" charset="2"/>
              <a:buChar char="§"/>
            </a:pPr>
            <a:r>
              <a:rPr lang="en-US" sz="2400" i="0" dirty="0">
                <a:solidFill>
                  <a:srgbClr val="292929"/>
                </a:solidFill>
              </a:rPr>
              <a:t>Data copy and network traffic becomes bottleneck.</a:t>
            </a:r>
          </a:p>
        </p:txBody>
      </p:sp>
      <p:grpSp>
        <p:nvGrpSpPr>
          <p:cNvPr id="31" name="Group 30"/>
          <p:cNvGrpSpPr/>
          <p:nvPr/>
        </p:nvGrpSpPr>
        <p:grpSpPr>
          <a:xfrm>
            <a:off x="2587162" y="4185937"/>
            <a:ext cx="7144878" cy="2469233"/>
            <a:chOff x="1034782" y="3260186"/>
            <a:chExt cx="8908936" cy="3260948"/>
          </a:xfrm>
        </p:grpSpPr>
        <p:cxnSp>
          <p:nvCxnSpPr>
            <p:cNvPr id="32" name="직선 연결선 9"/>
            <p:cNvCxnSpPr/>
            <p:nvPr/>
          </p:nvCxnSpPr>
          <p:spPr>
            <a:xfrm>
              <a:off x="6322127" y="4891932"/>
              <a:ext cx="2967529" cy="16630"/>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연결선 10"/>
            <p:cNvCxnSpPr/>
            <p:nvPr/>
          </p:nvCxnSpPr>
          <p:spPr>
            <a:xfrm flipV="1">
              <a:off x="6552510" y="3730921"/>
              <a:ext cx="2731146" cy="1687"/>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연결선 11"/>
            <p:cNvCxnSpPr/>
            <p:nvPr/>
          </p:nvCxnSpPr>
          <p:spPr>
            <a:xfrm flipV="1">
              <a:off x="6555946" y="6036130"/>
              <a:ext cx="2731146" cy="1687"/>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직선 연결선 12"/>
            <p:cNvCxnSpPr/>
            <p:nvPr/>
          </p:nvCxnSpPr>
          <p:spPr>
            <a:xfrm flipV="1">
              <a:off x="3668771" y="4887887"/>
              <a:ext cx="977903" cy="4244"/>
            </a:xfrm>
            <a:prstGeom prst="line">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연결선 17"/>
            <p:cNvCxnSpPr/>
            <p:nvPr/>
          </p:nvCxnSpPr>
          <p:spPr>
            <a:xfrm>
              <a:off x="6558510" y="3730921"/>
              <a:ext cx="0" cy="2310945"/>
            </a:xfrm>
            <a:prstGeom prst="line">
              <a:avLst/>
            </a:prstGeom>
            <a:ln>
              <a:solidFill>
                <a:srgbClr val="6F6F6F"/>
              </a:solidFill>
            </a:ln>
          </p:spPr>
          <p:style>
            <a:lnRef idx="1">
              <a:schemeClr val="accent1"/>
            </a:lnRef>
            <a:fillRef idx="0">
              <a:schemeClr val="accent1"/>
            </a:fillRef>
            <a:effectRef idx="0">
              <a:schemeClr val="accent1"/>
            </a:effectRef>
            <a:fontRef idx="minor">
              <a:schemeClr val="tx1"/>
            </a:fontRef>
          </p:style>
        </p:cxnSp>
        <p:sp>
          <p:nvSpPr>
            <p:cNvPr id="37" name="Flowchart: Magnetic Disk 26"/>
            <p:cNvSpPr/>
            <p:nvPr/>
          </p:nvSpPr>
          <p:spPr>
            <a:xfrm>
              <a:off x="4856080" y="4391341"/>
              <a:ext cx="1183669" cy="982426"/>
            </a:xfrm>
            <a:prstGeom prst="flowChartMagneticDisk">
              <a:avLst/>
            </a:prstGeom>
            <a:solidFill>
              <a:srgbClr val="0070C0"/>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38" name="Freeform 7"/>
            <p:cNvSpPr>
              <a:spLocks/>
            </p:cNvSpPr>
            <p:nvPr/>
          </p:nvSpPr>
          <p:spPr bwMode="auto">
            <a:xfrm>
              <a:off x="1034782" y="4186537"/>
              <a:ext cx="2524239" cy="114463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rgbClr val="0070C0"/>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nvGrpSpPr>
            <p:cNvPr id="39" name="Group 38"/>
            <p:cNvGrpSpPr/>
            <p:nvPr/>
          </p:nvGrpSpPr>
          <p:grpSpPr>
            <a:xfrm>
              <a:off x="9373541" y="3260186"/>
              <a:ext cx="568667" cy="957206"/>
              <a:chOff x="7653540" y="2295205"/>
              <a:chExt cx="1485900" cy="2676850"/>
            </a:xfrm>
          </p:grpSpPr>
          <p:sp>
            <p:nvSpPr>
              <p:cNvPr id="98" name="Rectangle 97"/>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9" name="Oval 98"/>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0" name="Rectangle 99"/>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1" name="Rectangle 100"/>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2" name="Rectangle 101"/>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3" name="Rectangle 102"/>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4" name="Rectangle 103"/>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5" name="Rectangle 104"/>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6" name="Rectangle 105"/>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7" name="Rectangle 106"/>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8" name="Rectangle 107"/>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9" name="Rectangle 108"/>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0" name="Rectangle 109"/>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1" name="Rectangle 110"/>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2" name="Rectangle 111"/>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3" name="Rectangle 112"/>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grpSp>
          <p:nvGrpSpPr>
            <p:cNvPr id="40" name="Group 39"/>
            <p:cNvGrpSpPr/>
            <p:nvPr/>
          </p:nvGrpSpPr>
          <p:grpSpPr>
            <a:xfrm>
              <a:off x="9374297" y="5563928"/>
              <a:ext cx="568667" cy="957206"/>
              <a:chOff x="7653540" y="2295205"/>
              <a:chExt cx="1485900" cy="2676850"/>
            </a:xfrm>
          </p:grpSpPr>
          <p:sp>
            <p:nvSpPr>
              <p:cNvPr id="58" name="Rectangle 57"/>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9" name="Oval 58"/>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0" name="Rectangle 59"/>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1" name="Rectangle 60"/>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62" name="Rectangle 61"/>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77" name="Rectangle 76"/>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3" name="Rectangle 82"/>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4" name="Rectangle 83"/>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5" name="Rectangle 84"/>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6" name="Rectangle 85"/>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7" name="Rectangle 86"/>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9" name="Rectangle 88"/>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2" name="Rectangle 91"/>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3" name="Rectangle 92"/>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4" name="Rectangle 93"/>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6" name="Rectangle 95"/>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grpSp>
          <p:nvGrpSpPr>
            <p:cNvPr id="41" name="Group 40"/>
            <p:cNvGrpSpPr/>
            <p:nvPr/>
          </p:nvGrpSpPr>
          <p:grpSpPr>
            <a:xfrm>
              <a:off x="9375051" y="4417942"/>
              <a:ext cx="568667" cy="957206"/>
              <a:chOff x="7653540" y="2295205"/>
              <a:chExt cx="1485900" cy="2676850"/>
            </a:xfrm>
          </p:grpSpPr>
          <p:sp>
            <p:nvSpPr>
              <p:cNvPr id="42" name="Rectangle 41"/>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3" name="Oval 42"/>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4" name="Rectangle 43"/>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5" name="Rectangle 44"/>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6" name="Rectangle 45"/>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7" name="Rectangle 46"/>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8" name="Rectangle 47"/>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49" name="Rectangle 48"/>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0" name="Rectangle 49"/>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1" name="Rectangle 50"/>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2" name="Rectangle 51"/>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3" name="Rectangle 52"/>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4" name="Rectangle 53"/>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5" name="Rectangle 54"/>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6" name="Rectangle 55"/>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57" name="Rectangle 56"/>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grpSp>
    </p:spTree>
    <p:extLst>
      <p:ext uri="{BB962C8B-B14F-4D97-AF65-F5344CB8AC3E}">
        <p14:creationId xmlns:p14="http://schemas.microsoft.com/office/powerpoint/2010/main" val="24725796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err="1"/>
              <a:t>Hadoop</a:t>
            </a:r>
            <a:r>
              <a:rPr lang="en-US" sz="4400" dirty="0"/>
              <a:t> Design Principles</a:t>
            </a:r>
            <a:endParaRPr lang="en-US" sz="4400" dirty="0">
              <a:solidFill>
                <a:srgbClr val="FF0000">
                  <a:alpha val="99000"/>
                </a:srgbClr>
              </a:solidFill>
            </a:endParaRPr>
          </a:p>
        </p:txBody>
      </p:sp>
      <p:cxnSp>
        <p:nvCxnSpPr>
          <p:cNvPr id="32" name="직선 연결선 9"/>
          <p:cNvCxnSpPr/>
          <p:nvPr/>
        </p:nvCxnSpPr>
        <p:spPr>
          <a:xfrm flipV="1">
            <a:off x="4889181" y="5314853"/>
            <a:ext cx="2902738" cy="23328"/>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직선 연결선 10"/>
          <p:cNvCxnSpPr/>
          <p:nvPr/>
        </p:nvCxnSpPr>
        <p:spPr>
          <a:xfrm>
            <a:off x="5758439" y="4348068"/>
            <a:ext cx="2048915" cy="4970"/>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직선 연결선 11"/>
          <p:cNvCxnSpPr/>
          <p:nvPr/>
        </p:nvCxnSpPr>
        <p:spPr>
          <a:xfrm flipV="1">
            <a:off x="5773852" y="6297608"/>
            <a:ext cx="2032541" cy="1266"/>
          </a:xfrm>
          <a:prstGeom prst="line">
            <a:avLst/>
          </a:prstGeom>
          <a:ln>
            <a:solidFill>
              <a:srgbClr val="6F6F6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연결선 17"/>
          <p:cNvCxnSpPr/>
          <p:nvPr/>
        </p:nvCxnSpPr>
        <p:spPr>
          <a:xfrm>
            <a:off x="5758439" y="4351218"/>
            <a:ext cx="14731" cy="1949542"/>
          </a:xfrm>
          <a:prstGeom prst="line">
            <a:avLst/>
          </a:prstGeom>
          <a:ln>
            <a:solidFill>
              <a:srgbClr val="6F6F6F"/>
            </a:solidFill>
          </a:ln>
        </p:spPr>
        <p:style>
          <a:lnRef idx="1">
            <a:schemeClr val="accent1"/>
          </a:lnRef>
          <a:fillRef idx="0">
            <a:schemeClr val="accent1"/>
          </a:fillRef>
          <a:effectRef idx="0">
            <a:schemeClr val="accent1"/>
          </a:effectRef>
          <a:fontRef idx="minor">
            <a:schemeClr val="tx1"/>
          </a:fontRef>
        </p:style>
      </p:cxnSp>
      <p:sp>
        <p:nvSpPr>
          <p:cNvPr id="38" name="Freeform 7"/>
          <p:cNvSpPr>
            <a:spLocks/>
          </p:cNvSpPr>
          <p:nvPr/>
        </p:nvSpPr>
        <p:spPr bwMode="auto">
          <a:xfrm>
            <a:off x="2903097" y="4774300"/>
            <a:ext cx="1878559" cy="859770"/>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solidFill>
            <a:srgbClr val="0070C0"/>
          </a:solid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nvGrpSpPr>
          <p:cNvPr id="9" name="Group 8"/>
          <p:cNvGrpSpPr/>
          <p:nvPr/>
        </p:nvGrpSpPr>
        <p:grpSpPr>
          <a:xfrm>
            <a:off x="7850030" y="5899740"/>
            <a:ext cx="1443660" cy="863123"/>
            <a:chOff x="7924801" y="4138904"/>
            <a:chExt cx="1555749" cy="870111"/>
          </a:xfrm>
        </p:grpSpPr>
        <p:sp>
          <p:nvSpPr>
            <p:cNvPr id="37" name="Flowchart: Magnetic Disk 26"/>
            <p:cNvSpPr/>
            <p:nvPr/>
          </p:nvSpPr>
          <p:spPr>
            <a:xfrm>
              <a:off x="8074330" y="4327035"/>
              <a:ext cx="627942" cy="636255"/>
            </a:xfrm>
            <a:prstGeom prst="flowChartMagneticDisk">
              <a:avLst/>
            </a:prstGeom>
            <a:solidFill>
              <a:srgbClr val="0070C0"/>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39" name="Group 38"/>
            <p:cNvGrpSpPr/>
            <p:nvPr/>
          </p:nvGrpSpPr>
          <p:grpSpPr>
            <a:xfrm>
              <a:off x="8780851" y="4232970"/>
              <a:ext cx="456065" cy="724809"/>
              <a:chOff x="7653540" y="2295205"/>
              <a:chExt cx="1485900" cy="2676850"/>
            </a:xfrm>
          </p:grpSpPr>
          <p:sp>
            <p:nvSpPr>
              <p:cNvPr id="98" name="Rectangle 97"/>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9" name="Oval 98"/>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0" name="Rectangle 99"/>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1" name="Rectangle 100"/>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2" name="Rectangle 101"/>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3" name="Rectangle 102"/>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4" name="Rectangle 103"/>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5" name="Rectangle 104"/>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6" name="Rectangle 105"/>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7" name="Rectangle 106"/>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8" name="Rectangle 107"/>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09" name="Rectangle 108"/>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0" name="Rectangle 109"/>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1" name="Rectangle 110"/>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2" name="Rectangle 111"/>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3" name="Rectangle 112"/>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8" name="Frame 7"/>
            <p:cNvSpPr/>
            <p:nvPr/>
          </p:nvSpPr>
          <p:spPr bwMode="auto">
            <a:xfrm>
              <a:off x="7924801" y="4138904"/>
              <a:ext cx="1555749" cy="870111"/>
            </a:xfrm>
            <a:prstGeom prst="frame">
              <a:avLst>
                <a:gd name="adj1" fmla="val 0"/>
              </a:avLst>
            </a:prstGeom>
            <a:solidFill>
              <a:schemeClr val="accent2"/>
            </a:solidFill>
            <a:ln>
              <a:solidFill>
                <a:srgbClr val="6F6F6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76" name="Group 75"/>
          <p:cNvGrpSpPr/>
          <p:nvPr/>
        </p:nvGrpSpPr>
        <p:grpSpPr>
          <a:xfrm>
            <a:off x="7850282" y="4990185"/>
            <a:ext cx="1443660" cy="863123"/>
            <a:chOff x="7924801" y="4138904"/>
            <a:chExt cx="1555749" cy="870111"/>
          </a:xfrm>
        </p:grpSpPr>
        <p:sp>
          <p:nvSpPr>
            <p:cNvPr id="78" name="Flowchart: Magnetic Disk 26"/>
            <p:cNvSpPr/>
            <p:nvPr/>
          </p:nvSpPr>
          <p:spPr>
            <a:xfrm>
              <a:off x="8074330" y="4327035"/>
              <a:ext cx="627942" cy="636255"/>
            </a:xfrm>
            <a:prstGeom prst="flowChartMagneticDisk">
              <a:avLst/>
            </a:prstGeom>
            <a:solidFill>
              <a:srgbClr val="0070C0"/>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79" name="Group 78"/>
            <p:cNvGrpSpPr/>
            <p:nvPr/>
          </p:nvGrpSpPr>
          <p:grpSpPr>
            <a:xfrm>
              <a:off x="8780851" y="4232970"/>
              <a:ext cx="456065" cy="724809"/>
              <a:chOff x="7653540" y="2295205"/>
              <a:chExt cx="1485900" cy="2676850"/>
            </a:xfrm>
          </p:grpSpPr>
          <p:sp>
            <p:nvSpPr>
              <p:cNvPr id="81" name="Rectangle 80"/>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82" name="Oval 81"/>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91" name="Rectangle 90"/>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4" name="Rectangle 113"/>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5" name="Rectangle 114"/>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6" name="Rectangle 115"/>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7" name="Rectangle 116"/>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8" name="Rectangle 117"/>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19" name="Rectangle 118"/>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0" name="Rectangle 119"/>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1" name="Rectangle 120"/>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2" name="Rectangle 121"/>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3" name="Rectangle 122"/>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4" name="Rectangle 123"/>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5" name="Rectangle 124"/>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26" name="Rectangle 125"/>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80" name="Frame 79"/>
            <p:cNvSpPr/>
            <p:nvPr/>
          </p:nvSpPr>
          <p:spPr bwMode="auto">
            <a:xfrm>
              <a:off x="7924801" y="4138904"/>
              <a:ext cx="1555749" cy="870111"/>
            </a:xfrm>
            <a:prstGeom prst="frame">
              <a:avLst>
                <a:gd name="adj1" fmla="val 0"/>
              </a:avLst>
            </a:prstGeom>
            <a:solidFill>
              <a:schemeClr val="accent2"/>
            </a:solidFill>
            <a:ln>
              <a:solidFill>
                <a:srgbClr val="6F6F6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127" name="Group 126"/>
          <p:cNvGrpSpPr/>
          <p:nvPr/>
        </p:nvGrpSpPr>
        <p:grpSpPr>
          <a:xfrm>
            <a:off x="7850281" y="4065496"/>
            <a:ext cx="1443660" cy="863123"/>
            <a:chOff x="7924801" y="4138904"/>
            <a:chExt cx="1555749" cy="870111"/>
          </a:xfrm>
        </p:grpSpPr>
        <p:sp>
          <p:nvSpPr>
            <p:cNvPr id="128" name="Flowchart: Magnetic Disk 26"/>
            <p:cNvSpPr/>
            <p:nvPr/>
          </p:nvSpPr>
          <p:spPr>
            <a:xfrm>
              <a:off x="8074330" y="4327035"/>
              <a:ext cx="627942" cy="636255"/>
            </a:xfrm>
            <a:prstGeom prst="flowChartMagneticDisk">
              <a:avLst/>
            </a:prstGeom>
            <a:solidFill>
              <a:srgbClr val="0070C0"/>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nvGrpSpPr>
            <p:cNvPr id="129" name="Group 128"/>
            <p:cNvGrpSpPr/>
            <p:nvPr/>
          </p:nvGrpSpPr>
          <p:grpSpPr>
            <a:xfrm>
              <a:off x="8780851" y="4232970"/>
              <a:ext cx="456065" cy="724809"/>
              <a:chOff x="7653540" y="2295205"/>
              <a:chExt cx="1485900" cy="2676850"/>
            </a:xfrm>
          </p:grpSpPr>
          <p:sp>
            <p:nvSpPr>
              <p:cNvPr id="131" name="Rectangle 130"/>
              <p:cNvSpPr/>
              <p:nvPr/>
            </p:nvSpPr>
            <p:spPr>
              <a:xfrm>
                <a:off x="7653540" y="2295205"/>
                <a:ext cx="1485900" cy="2676846"/>
              </a:xfrm>
              <a:prstGeom prst="rect">
                <a:avLst/>
              </a:prstGeom>
              <a:solidFill>
                <a:srgbClr val="E7E6E6">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2" name="Oval 131"/>
              <p:cNvSpPr/>
              <p:nvPr/>
            </p:nvSpPr>
            <p:spPr>
              <a:xfrm>
                <a:off x="8894899" y="3249446"/>
                <a:ext cx="147804" cy="147804"/>
              </a:xfrm>
              <a:prstGeom prst="ellipse">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3" name="Rectangle 132"/>
              <p:cNvSpPr/>
              <p:nvPr/>
            </p:nvSpPr>
            <p:spPr>
              <a:xfrm>
                <a:off x="7797801" y="2419349"/>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4" name="Rectangle 133"/>
              <p:cNvSpPr/>
              <p:nvPr/>
            </p:nvSpPr>
            <p:spPr>
              <a:xfrm>
                <a:off x="7797801" y="2712068"/>
                <a:ext cx="977900" cy="229149"/>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5" name="Rectangle 134"/>
              <p:cNvSpPr/>
              <p:nvPr/>
            </p:nvSpPr>
            <p:spPr>
              <a:xfrm>
                <a:off x="78762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6" name="Rectangle 135"/>
              <p:cNvSpPr/>
              <p:nvPr/>
            </p:nvSpPr>
            <p:spPr>
              <a:xfrm>
                <a:off x="79651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7" name="Rectangle 136"/>
              <p:cNvSpPr/>
              <p:nvPr/>
            </p:nvSpPr>
            <p:spPr>
              <a:xfrm>
                <a:off x="80540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8" name="Rectangle 137"/>
              <p:cNvSpPr/>
              <p:nvPr/>
            </p:nvSpPr>
            <p:spPr>
              <a:xfrm>
                <a:off x="81429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39" name="Rectangle 138"/>
              <p:cNvSpPr/>
              <p:nvPr/>
            </p:nvSpPr>
            <p:spPr>
              <a:xfrm>
                <a:off x="8231826" y="4112218"/>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0" name="Rectangle 139"/>
              <p:cNvSpPr/>
              <p:nvPr/>
            </p:nvSpPr>
            <p:spPr>
              <a:xfrm>
                <a:off x="8320726" y="4112217"/>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1" name="Rectangle 140"/>
              <p:cNvSpPr/>
              <p:nvPr/>
            </p:nvSpPr>
            <p:spPr>
              <a:xfrm>
                <a:off x="84096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2" name="Rectangle 141"/>
              <p:cNvSpPr/>
              <p:nvPr/>
            </p:nvSpPr>
            <p:spPr>
              <a:xfrm>
                <a:off x="84985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3" name="Rectangle 142"/>
              <p:cNvSpPr/>
              <p:nvPr/>
            </p:nvSpPr>
            <p:spPr>
              <a:xfrm>
                <a:off x="8587426" y="4112216"/>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4" name="Rectangle 143"/>
              <p:cNvSpPr/>
              <p:nvPr/>
            </p:nvSpPr>
            <p:spPr>
              <a:xfrm>
                <a:off x="8676326" y="4112215"/>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5" name="Rectangle 144"/>
              <p:cNvSpPr/>
              <p:nvPr/>
            </p:nvSpPr>
            <p:spPr>
              <a:xfrm>
                <a:off x="87652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sp>
            <p:nvSpPr>
              <p:cNvPr id="146" name="Rectangle 145"/>
              <p:cNvSpPr/>
              <p:nvPr/>
            </p:nvSpPr>
            <p:spPr>
              <a:xfrm>
                <a:off x="8854126" y="4112214"/>
                <a:ext cx="51949" cy="859837"/>
              </a:xfrm>
              <a:prstGeom prst="rect">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UI"/>
                  <a:ea typeface="+mn-ea"/>
                  <a:cs typeface="+mn-cs"/>
                </a:endParaRPr>
              </a:p>
            </p:txBody>
          </p:sp>
        </p:grpSp>
        <p:sp>
          <p:nvSpPr>
            <p:cNvPr id="130" name="Frame 129"/>
            <p:cNvSpPr/>
            <p:nvPr/>
          </p:nvSpPr>
          <p:spPr bwMode="auto">
            <a:xfrm>
              <a:off x="7924801" y="4138904"/>
              <a:ext cx="1555749" cy="870111"/>
            </a:xfrm>
            <a:prstGeom prst="frame">
              <a:avLst>
                <a:gd name="adj1" fmla="val 0"/>
              </a:avLst>
            </a:prstGeom>
            <a:solidFill>
              <a:schemeClr val="accent2"/>
            </a:solidFill>
            <a:ln>
              <a:solidFill>
                <a:srgbClr val="6F6F6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grpSp>
        <p:nvGrpSpPr>
          <p:cNvPr id="72" name="Group 71"/>
          <p:cNvGrpSpPr/>
          <p:nvPr/>
        </p:nvGrpSpPr>
        <p:grpSpPr>
          <a:xfrm>
            <a:off x="0" y="1440161"/>
            <a:ext cx="12192000" cy="853904"/>
            <a:chOff x="0" y="1440161"/>
            <a:chExt cx="10802189" cy="853904"/>
          </a:xfrm>
        </p:grpSpPr>
        <p:sp>
          <p:nvSpPr>
            <p:cNvPr id="73" name="Rectangle 72"/>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4"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Hadoop</a:t>
              </a:r>
              <a:r>
                <a:rPr lang="en-US" i="0" dirty="0"/>
                <a:t> distributes data when data is stored. </a:t>
              </a:r>
            </a:p>
          </p:txBody>
        </p:sp>
      </p:grpSp>
      <p:sp>
        <p:nvSpPr>
          <p:cNvPr id="75" name="Content Placeholder 2"/>
          <p:cNvSpPr txBox="1">
            <a:spLocks/>
          </p:cNvSpPr>
          <p:nvPr/>
        </p:nvSpPr>
        <p:spPr>
          <a:xfrm>
            <a:off x="0" y="2281536"/>
            <a:ext cx="12192000" cy="1708774"/>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Replicates the data on multiple nodes</a:t>
            </a:r>
          </a:p>
          <a:p>
            <a:pPr marL="1203325" indent="-342900" algn="l">
              <a:lnSpc>
                <a:spcPct val="100000"/>
              </a:lnSpc>
              <a:spcBef>
                <a:spcPts val="0"/>
              </a:spcBef>
              <a:buFont typeface="Wingdings" charset="2"/>
              <a:buChar char="§"/>
            </a:pPr>
            <a:r>
              <a:rPr lang="en-US" sz="2400" i="0" dirty="0">
                <a:solidFill>
                  <a:srgbClr val="292929"/>
                </a:solidFill>
              </a:rPr>
              <a:t>Runs computation where the data is located</a:t>
            </a:r>
          </a:p>
        </p:txBody>
      </p:sp>
    </p:spTree>
    <p:extLst>
      <p:ext uri="{BB962C8B-B14F-4D97-AF65-F5344CB8AC3E}">
        <p14:creationId xmlns:p14="http://schemas.microsoft.com/office/powerpoint/2010/main" val="34982568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Hadoop Platform</a:t>
            </a:r>
            <a:endParaRPr lang="en-US" sz="4800" dirty="0"/>
          </a:p>
        </p:txBody>
      </p:sp>
      <p:grpSp>
        <p:nvGrpSpPr>
          <p:cNvPr id="8" name="Group 7"/>
          <p:cNvGrpSpPr/>
          <p:nvPr/>
        </p:nvGrpSpPr>
        <p:grpSpPr>
          <a:xfrm>
            <a:off x="542940" y="2246848"/>
            <a:ext cx="11106119" cy="2961256"/>
            <a:chOff x="542940" y="2246848"/>
            <a:chExt cx="11106119" cy="2961256"/>
          </a:xfrm>
        </p:grpSpPr>
        <p:grpSp>
          <p:nvGrpSpPr>
            <p:cNvPr id="3" name="Group 2"/>
            <p:cNvGrpSpPr/>
            <p:nvPr/>
          </p:nvGrpSpPr>
          <p:grpSpPr>
            <a:xfrm>
              <a:off x="542940" y="2652404"/>
              <a:ext cx="4779735" cy="2297284"/>
              <a:chOff x="559705" y="2743966"/>
              <a:chExt cx="4779735" cy="2297284"/>
            </a:xfrm>
          </p:grpSpPr>
          <p:sp>
            <p:nvSpPr>
              <p:cNvPr id="30" name="Rectangle 29"/>
              <p:cNvSpPr/>
              <p:nvPr/>
            </p:nvSpPr>
            <p:spPr>
              <a:xfrm>
                <a:off x="559705" y="2743966"/>
                <a:ext cx="4779735" cy="22972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2" name="Rectangle 31"/>
              <p:cNvSpPr/>
              <p:nvPr/>
            </p:nvSpPr>
            <p:spPr>
              <a:xfrm>
                <a:off x="1312729" y="3451994"/>
                <a:ext cx="3273686"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MapReduce</a:t>
                </a:r>
              </a:p>
            </p:txBody>
          </p:sp>
          <p:sp>
            <p:nvSpPr>
              <p:cNvPr id="33" name="Rectangle 32"/>
              <p:cNvSpPr/>
              <p:nvPr/>
            </p:nvSpPr>
            <p:spPr>
              <a:xfrm>
                <a:off x="1312729" y="4123256"/>
                <a:ext cx="3273686"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HDFS</a:t>
                </a:r>
              </a:p>
            </p:txBody>
          </p:sp>
        </p:grpSp>
        <p:sp>
          <p:nvSpPr>
            <p:cNvPr id="34" name="Rectangle 33"/>
            <p:cNvSpPr/>
            <p:nvPr/>
          </p:nvSpPr>
          <p:spPr>
            <a:xfrm>
              <a:off x="6798412" y="2246848"/>
              <a:ext cx="4850647" cy="2961256"/>
            </a:xfrm>
            <a:prstGeom prst="rect">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1"/>
                </a:solidFill>
              </a:endParaRPr>
            </a:p>
          </p:txBody>
        </p:sp>
        <p:sp>
          <p:nvSpPr>
            <p:cNvPr id="37" name="Chevron 36"/>
            <p:cNvSpPr/>
            <p:nvPr/>
          </p:nvSpPr>
          <p:spPr>
            <a:xfrm>
              <a:off x="5794207" y="2937590"/>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6" name="TextBox 5"/>
            <p:cNvSpPr txBox="1"/>
            <p:nvPr/>
          </p:nvSpPr>
          <p:spPr>
            <a:xfrm>
              <a:off x="2297056" y="2892079"/>
              <a:ext cx="1271502" cy="369332"/>
            </a:xfrm>
            <a:prstGeom prst="rect">
              <a:avLst/>
            </a:prstGeom>
            <a:noFill/>
          </p:spPr>
          <p:txBody>
            <a:bodyPr wrap="none" rtlCol="0">
              <a:spAutoFit/>
            </a:bodyPr>
            <a:lstStyle/>
            <a:p>
              <a:r>
                <a:rPr lang="en-US" b="1" dirty="0"/>
                <a:t>Hadoop 1.0</a:t>
              </a:r>
            </a:p>
          </p:txBody>
        </p:sp>
        <p:sp>
          <p:nvSpPr>
            <p:cNvPr id="14" name="Rectangle 13"/>
            <p:cNvSpPr/>
            <p:nvPr/>
          </p:nvSpPr>
          <p:spPr>
            <a:xfrm>
              <a:off x="7128102" y="2908858"/>
              <a:ext cx="1951983" cy="684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MapReduce</a:t>
              </a:r>
            </a:p>
          </p:txBody>
        </p:sp>
        <p:sp>
          <p:nvSpPr>
            <p:cNvPr id="7" name="TextBox 6"/>
            <p:cNvSpPr txBox="1"/>
            <p:nvPr/>
          </p:nvSpPr>
          <p:spPr>
            <a:xfrm>
              <a:off x="8493920" y="2375236"/>
              <a:ext cx="1271502" cy="369332"/>
            </a:xfrm>
            <a:prstGeom prst="rect">
              <a:avLst/>
            </a:prstGeom>
            <a:noFill/>
          </p:spPr>
          <p:txBody>
            <a:bodyPr wrap="none" rtlCol="0">
              <a:spAutoFit/>
            </a:bodyPr>
            <a:lstStyle/>
            <a:p>
              <a:r>
                <a:rPr lang="en-US" b="1" dirty="0"/>
                <a:t>Hadoop 2.0</a:t>
              </a:r>
            </a:p>
          </p:txBody>
        </p:sp>
        <p:sp>
          <p:nvSpPr>
            <p:cNvPr id="17" name="Rectangle 16"/>
            <p:cNvSpPr/>
            <p:nvPr/>
          </p:nvSpPr>
          <p:spPr>
            <a:xfrm>
              <a:off x="7566790" y="4349440"/>
              <a:ext cx="3273686" cy="6840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HDFS</a:t>
              </a:r>
            </a:p>
          </p:txBody>
        </p:sp>
      </p:grpSp>
      <p:sp>
        <p:nvSpPr>
          <p:cNvPr id="21" name="Rectangle 20"/>
          <p:cNvSpPr/>
          <p:nvPr/>
        </p:nvSpPr>
        <p:spPr>
          <a:xfrm>
            <a:off x="7566790" y="3671629"/>
            <a:ext cx="3273686"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YARN</a:t>
            </a:r>
          </a:p>
        </p:txBody>
      </p:sp>
      <p:sp>
        <p:nvSpPr>
          <p:cNvPr id="9" name="Down Arrow 8"/>
          <p:cNvSpPr/>
          <p:nvPr/>
        </p:nvSpPr>
        <p:spPr>
          <a:xfrm>
            <a:off x="8202579" y="3552361"/>
            <a:ext cx="484632" cy="503172"/>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Down Arrow 23"/>
          <p:cNvSpPr/>
          <p:nvPr/>
        </p:nvSpPr>
        <p:spPr>
          <a:xfrm>
            <a:off x="9752261" y="3565614"/>
            <a:ext cx="484632" cy="503172"/>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17"/>
          <p:cNvSpPr/>
          <p:nvPr/>
        </p:nvSpPr>
        <p:spPr>
          <a:xfrm>
            <a:off x="9433140" y="2910592"/>
            <a:ext cx="1951983" cy="684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Others</a:t>
            </a:r>
          </a:p>
          <a:p>
            <a:pPr algn="ctr"/>
            <a:r>
              <a:rPr lang="en-US" dirty="0">
                <a:solidFill>
                  <a:schemeClr val="bg1"/>
                </a:solidFill>
              </a:rPr>
              <a:t>(data processing)</a:t>
            </a:r>
          </a:p>
        </p:txBody>
      </p:sp>
    </p:spTree>
    <p:extLst>
      <p:ext uri="{BB962C8B-B14F-4D97-AF65-F5344CB8AC3E}">
        <p14:creationId xmlns:p14="http://schemas.microsoft.com/office/powerpoint/2010/main" val="5657654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54365" y="369733"/>
            <a:ext cx="11151917" cy="620683"/>
          </a:xfrm>
        </p:spPr>
        <p:txBody>
          <a:bodyPr/>
          <a:lstStyle/>
          <a:p>
            <a:r>
              <a:rPr lang="en-US" altLang="ko-KR" sz="4400" dirty="0" err="1">
                <a:solidFill>
                  <a:srgbClr val="000000"/>
                </a:solidFill>
              </a:rPr>
              <a:t>MapReduce</a:t>
            </a:r>
            <a:r>
              <a:rPr lang="en-US" altLang="ko-KR" sz="4400" dirty="0">
                <a:solidFill>
                  <a:srgbClr val="000000"/>
                </a:solidFill>
              </a:rPr>
              <a:t> (MR1) - Architecture</a:t>
            </a:r>
            <a:endParaRPr lang="ko-KR" altLang="en-US" sz="4400" dirty="0">
              <a:solidFill>
                <a:srgbClr val="000000"/>
              </a:solidFill>
            </a:endParaRPr>
          </a:p>
        </p:txBody>
      </p:sp>
      <p:sp>
        <p:nvSpPr>
          <p:cNvPr id="13" name="Content Placeholder 4"/>
          <p:cNvSpPr>
            <a:spLocks noGrp="1"/>
          </p:cNvSpPr>
          <p:nvPr>
            <p:ph idx="4294967295"/>
          </p:nvPr>
        </p:nvSpPr>
        <p:spPr>
          <a:xfrm>
            <a:off x="846605" y="1632767"/>
            <a:ext cx="5241835" cy="2222147"/>
          </a:xfrm>
          <a:prstGeom prst="rect">
            <a:avLst/>
          </a:prstGeom>
        </p:spPr>
        <p:txBody>
          <a:bodyPr/>
          <a:lstStyle/>
          <a:p>
            <a:pPr>
              <a:buFont typeface="Wingdings" charset="2"/>
              <a:buChar char="§"/>
            </a:pPr>
            <a:r>
              <a:rPr lang="en-US" sz="2400" dirty="0">
                <a:solidFill>
                  <a:srgbClr val="000000"/>
                </a:solidFill>
              </a:rPr>
              <a:t>JobTracker </a:t>
            </a:r>
          </a:p>
          <a:p>
            <a:pPr lvl="1">
              <a:buFont typeface="Wingdings" charset="2"/>
              <a:buChar char="§"/>
            </a:pPr>
            <a:r>
              <a:rPr lang="en-US" sz="2400" dirty="0">
                <a:solidFill>
                  <a:srgbClr val="000000"/>
                </a:solidFill>
              </a:rPr>
              <a:t>Manages cluster resources and job scheduling.</a:t>
            </a:r>
          </a:p>
          <a:p>
            <a:pPr>
              <a:buFont typeface="Wingdings" charset="2"/>
              <a:buChar char="§"/>
            </a:pPr>
            <a:r>
              <a:rPr lang="en-US" sz="2400" dirty="0" err="1">
                <a:solidFill>
                  <a:srgbClr val="000000"/>
                </a:solidFill>
              </a:rPr>
              <a:t>TaskTracker</a:t>
            </a:r>
            <a:r>
              <a:rPr lang="en-US" sz="2400" dirty="0">
                <a:solidFill>
                  <a:srgbClr val="000000"/>
                </a:solidFill>
              </a:rPr>
              <a:t> </a:t>
            </a:r>
          </a:p>
          <a:p>
            <a:pPr lvl="1">
              <a:buFont typeface="Wingdings" charset="2"/>
              <a:buChar char="§"/>
            </a:pPr>
            <a:r>
              <a:rPr lang="en-US" sz="2400" dirty="0">
                <a:solidFill>
                  <a:srgbClr val="000000"/>
                </a:solidFill>
              </a:rPr>
              <a:t>Manages tasks status on slave node.</a:t>
            </a:r>
          </a:p>
        </p:txBody>
      </p:sp>
      <p:grpSp>
        <p:nvGrpSpPr>
          <p:cNvPr id="115" name="Group 114"/>
          <p:cNvGrpSpPr/>
          <p:nvPr/>
        </p:nvGrpSpPr>
        <p:grpSpPr>
          <a:xfrm>
            <a:off x="6102614" y="1981615"/>
            <a:ext cx="5594528" cy="3487144"/>
            <a:chOff x="6547556" y="1328892"/>
            <a:chExt cx="5149586" cy="3107214"/>
          </a:xfrm>
        </p:grpSpPr>
        <p:cxnSp>
          <p:nvCxnSpPr>
            <p:cNvPr id="8" name="직선 화살표 연결선 7"/>
            <p:cNvCxnSpPr/>
            <p:nvPr/>
          </p:nvCxnSpPr>
          <p:spPr>
            <a:xfrm flipV="1">
              <a:off x="7464263" y="2021587"/>
              <a:ext cx="948751" cy="576973"/>
            </a:xfrm>
            <a:prstGeom prst="straightConnector1">
              <a:avLst/>
            </a:prstGeom>
            <a:ln>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7480187" y="2828994"/>
              <a:ext cx="932827" cy="629294"/>
            </a:xfrm>
            <a:prstGeom prst="straightConnector1">
              <a:avLst/>
            </a:prstGeom>
            <a:ln>
              <a:solidFill>
                <a:schemeClr val="tx1">
                  <a:lumMod val="75000"/>
                  <a:lumOff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6547556" y="3160888"/>
              <a:ext cx="1337451" cy="369332"/>
            </a:xfrm>
            <a:prstGeom prst="rect">
              <a:avLst/>
            </a:prstGeom>
          </p:spPr>
          <p:txBody>
            <a:bodyPr wrap="square">
              <a:spAutoFit/>
            </a:bodyPr>
            <a:lstStyle/>
            <a:p>
              <a:r>
                <a:rPr lang="en-US" altLang="ko-KR" sz="2000" dirty="0"/>
                <a:t>Client Side</a:t>
              </a:r>
              <a:endParaRPr lang="ko-KR" altLang="en-US" sz="2000" dirty="0"/>
            </a:p>
          </p:txBody>
        </p:sp>
        <p:sp>
          <p:nvSpPr>
            <p:cNvPr id="12" name="직사각형 11"/>
            <p:cNvSpPr/>
            <p:nvPr/>
          </p:nvSpPr>
          <p:spPr>
            <a:xfrm>
              <a:off x="9586419" y="4066774"/>
              <a:ext cx="1063622" cy="369332"/>
            </a:xfrm>
            <a:prstGeom prst="rect">
              <a:avLst/>
            </a:prstGeom>
          </p:spPr>
          <p:txBody>
            <a:bodyPr wrap="square">
              <a:spAutoFit/>
            </a:bodyPr>
            <a:lstStyle/>
            <a:p>
              <a:pPr algn="ctr"/>
              <a:r>
                <a:rPr lang="en-US" altLang="ko-KR" sz="2000" dirty="0" err="1"/>
                <a:t>Hadoop</a:t>
              </a:r>
              <a:endParaRPr lang="ko-KR" altLang="en-US" sz="2000" dirty="0"/>
            </a:p>
          </p:txBody>
        </p:sp>
        <p:grpSp>
          <p:nvGrpSpPr>
            <p:cNvPr id="14" name="Group 13"/>
            <p:cNvGrpSpPr>
              <a:grpSpLocks noChangeAspect="1"/>
            </p:cNvGrpSpPr>
            <p:nvPr/>
          </p:nvGrpSpPr>
          <p:grpSpPr>
            <a:xfrm>
              <a:off x="7016324" y="2278520"/>
              <a:ext cx="352889" cy="649278"/>
              <a:chOff x="7653540" y="2295205"/>
              <a:chExt cx="1485900" cy="2676850"/>
            </a:xfrm>
          </p:grpSpPr>
          <p:sp>
            <p:nvSpPr>
              <p:cNvPr id="15" name="Rectangle 14"/>
              <p:cNvSpPr/>
              <p:nvPr/>
            </p:nvSpPr>
            <p:spPr>
              <a:xfrm>
                <a:off x="7653540" y="2295205"/>
                <a:ext cx="1485900" cy="267684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16" name="Oval 1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17" name="Rectangle 1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18" name="Rectangle 1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19" name="Rectangle 1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0" name="Rectangle 1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1" name="Rectangle 2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2" name="Rectangle 2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3" name="Rectangle 2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4" name="Rectangle 2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5" name="Rectangle 2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6" name="Rectangle 2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7" name="Rectangle 2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8" name="Rectangle 2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29" name="Rectangle 2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sp>
            <p:nvSpPr>
              <p:cNvPr id="30" name="Rectangle 2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2000" kern="1200" dirty="0">
                  <a:solidFill>
                    <a:schemeClr val="bg1"/>
                  </a:solidFill>
                </a:endParaRPr>
              </a:p>
            </p:txBody>
          </p:sp>
        </p:grpSp>
        <p:grpSp>
          <p:nvGrpSpPr>
            <p:cNvPr id="111" name="Group 110"/>
            <p:cNvGrpSpPr>
              <a:grpSpLocks noChangeAspect="1"/>
            </p:cNvGrpSpPr>
            <p:nvPr/>
          </p:nvGrpSpPr>
          <p:grpSpPr>
            <a:xfrm>
              <a:off x="8494534" y="1328892"/>
              <a:ext cx="3202608" cy="2641412"/>
              <a:chOff x="12192000" y="1045308"/>
              <a:chExt cx="5685692" cy="4591538"/>
            </a:xfrm>
          </p:grpSpPr>
          <p:sp>
            <p:nvSpPr>
              <p:cNvPr id="90" name="Rectangle 89"/>
              <p:cNvSpPr/>
              <p:nvPr/>
            </p:nvSpPr>
            <p:spPr bwMode="auto">
              <a:xfrm>
                <a:off x="12192000" y="1045308"/>
                <a:ext cx="2872154" cy="4591538"/>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87" name="Rectangle 86"/>
              <p:cNvSpPr/>
              <p:nvPr/>
            </p:nvSpPr>
            <p:spPr bwMode="auto">
              <a:xfrm>
                <a:off x="15113001" y="1045308"/>
                <a:ext cx="2764691" cy="4591538"/>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53" name="Rectangle 52"/>
              <p:cNvSpPr/>
              <p:nvPr/>
            </p:nvSpPr>
            <p:spPr>
              <a:xfrm>
                <a:off x="12304161" y="4752097"/>
                <a:ext cx="2645569"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41" name="Rectangle 40"/>
              <p:cNvSpPr/>
              <p:nvPr/>
            </p:nvSpPr>
            <p:spPr>
              <a:xfrm>
                <a:off x="12289937" y="3462420"/>
                <a:ext cx="2649848"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Name Node</a:t>
                </a:r>
              </a:p>
            </p:txBody>
          </p:sp>
          <p:sp>
            <p:nvSpPr>
              <p:cNvPr id="42" name="Rectangle 41"/>
              <p:cNvSpPr/>
              <p:nvPr/>
            </p:nvSpPr>
            <p:spPr>
              <a:xfrm>
                <a:off x="12290072" y="2424913"/>
                <a:ext cx="2659656"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JobTracker</a:t>
                </a:r>
              </a:p>
            </p:txBody>
          </p:sp>
          <p:sp>
            <p:nvSpPr>
              <p:cNvPr id="66" name="Rectangle 65"/>
              <p:cNvSpPr/>
              <p:nvPr/>
            </p:nvSpPr>
            <p:spPr>
              <a:xfrm>
                <a:off x="15168065" y="4751577"/>
                <a:ext cx="2649850"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Node</a:t>
                </a:r>
              </a:p>
            </p:txBody>
          </p:sp>
          <p:sp>
            <p:nvSpPr>
              <p:cNvPr id="67" name="Rectangle 66"/>
              <p:cNvSpPr/>
              <p:nvPr/>
            </p:nvSpPr>
            <p:spPr>
              <a:xfrm>
                <a:off x="12284603" y="1177934"/>
                <a:ext cx="2665125"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sp>
            <p:nvSpPr>
              <p:cNvPr id="69" name="Rectangle 68"/>
              <p:cNvSpPr/>
              <p:nvPr/>
            </p:nvSpPr>
            <p:spPr>
              <a:xfrm>
                <a:off x="15157457" y="1181322"/>
                <a:ext cx="2665125" cy="7965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TaskTracker</a:t>
                </a:r>
              </a:p>
            </p:txBody>
          </p:sp>
          <p:cxnSp>
            <p:nvCxnSpPr>
              <p:cNvPr id="32791" name="Straight Arrow Connector 32790"/>
              <p:cNvCxnSpPr>
                <a:stCxn id="42" idx="0"/>
                <a:endCxn id="67" idx="2"/>
              </p:cNvCxnSpPr>
              <p:nvPr/>
            </p:nvCxnSpPr>
            <p:spPr>
              <a:xfrm flipH="1" flipV="1">
                <a:off x="13617166" y="1974523"/>
                <a:ext cx="2734" cy="450390"/>
              </a:xfrm>
              <a:prstGeom prst="straightConnector1">
                <a:avLst/>
              </a:prstGeom>
              <a:ln>
                <a:solidFill>
                  <a:schemeClr val="bg2">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41" idx="2"/>
                <a:endCxn id="53" idx="0"/>
              </p:cNvCxnSpPr>
              <p:nvPr/>
            </p:nvCxnSpPr>
            <p:spPr>
              <a:xfrm>
                <a:off x="13614861" y="4259009"/>
                <a:ext cx="12085" cy="493088"/>
              </a:xfrm>
              <a:prstGeom prst="straightConnector1">
                <a:avLst/>
              </a:prstGeom>
              <a:ln>
                <a:solidFill>
                  <a:schemeClr val="bg2">
                    <a:lumMod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41" idx="3"/>
                <a:endCxn id="66" idx="0"/>
              </p:cNvCxnSpPr>
              <p:nvPr/>
            </p:nvCxnSpPr>
            <p:spPr>
              <a:xfrm>
                <a:off x="14939785" y="3860715"/>
                <a:ext cx="1553205" cy="890862"/>
              </a:xfrm>
              <a:prstGeom prst="bentConnector2">
                <a:avLst/>
              </a:prstGeom>
              <a:ln>
                <a:solidFill>
                  <a:srgbClr val="373737"/>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90" idx="1"/>
                <a:endCxn id="87" idx="3"/>
              </p:cNvCxnSpPr>
              <p:nvPr/>
            </p:nvCxnSpPr>
            <p:spPr>
              <a:xfrm>
                <a:off x="12192000" y="3341077"/>
                <a:ext cx="5685692" cy="0"/>
              </a:xfrm>
              <a:prstGeom prst="line">
                <a:avLst/>
              </a:prstGeom>
              <a:ln>
                <a:solidFill>
                  <a:schemeClr val="bg2">
                    <a:lumMod val="2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2778" name="Elbow Connector 32777"/>
              <p:cNvCxnSpPr>
                <a:stCxn id="42" idx="3"/>
                <a:endCxn id="69" idx="2"/>
              </p:cNvCxnSpPr>
              <p:nvPr/>
            </p:nvCxnSpPr>
            <p:spPr>
              <a:xfrm flipV="1">
                <a:off x="14949728" y="1977911"/>
                <a:ext cx="1540292" cy="845297"/>
              </a:xfrm>
              <a:prstGeom prst="bentConnector2">
                <a:avLst/>
              </a:prstGeom>
              <a:ln>
                <a:solidFill>
                  <a:srgbClr val="373737"/>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45695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t>MR2(YARN) - Architecture</a:t>
            </a:r>
            <a:endParaRPr lang="en-US" sz="4400" dirty="0">
              <a:solidFill>
                <a:srgbClr val="FF0000">
                  <a:alpha val="99000"/>
                </a:srgbClr>
              </a:solidFill>
            </a:endParaRPr>
          </a:p>
        </p:txBody>
      </p:sp>
      <p:grpSp>
        <p:nvGrpSpPr>
          <p:cNvPr id="97" name="Group 96"/>
          <p:cNvGrpSpPr/>
          <p:nvPr/>
        </p:nvGrpSpPr>
        <p:grpSpPr>
          <a:xfrm>
            <a:off x="0" y="1440161"/>
            <a:ext cx="12192000" cy="2328968"/>
            <a:chOff x="0" y="1440161"/>
            <a:chExt cx="10802189" cy="853904"/>
          </a:xfrm>
        </p:grpSpPr>
        <p:sp>
          <p:nvSpPr>
            <p:cNvPr id="88" name="Rectangle 87"/>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i="0" dirty="0" err="1"/>
                <a:t>ResourceManager</a:t>
              </a:r>
              <a:r>
                <a:rPr lang="en-US" i="0" dirty="0"/>
                <a:t> (RM) Per Cluster</a:t>
              </a:r>
            </a:p>
            <a:p>
              <a:pPr marL="457200" indent="-457200" algn="l">
                <a:buFont typeface="Wingdings" charset="2"/>
                <a:buChar char="§"/>
              </a:pPr>
              <a:r>
                <a:rPr lang="en-US" i="0" dirty="0" err="1"/>
                <a:t>NodeManager</a:t>
              </a:r>
              <a:r>
                <a:rPr lang="en-US" i="0" dirty="0"/>
                <a:t> (NM) Per Node </a:t>
              </a:r>
            </a:p>
            <a:p>
              <a:pPr marL="457200" indent="-457200" algn="l">
                <a:buFont typeface="Wingdings" charset="2"/>
                <a:buChar char="§"/>
              </a:pPr>
              <a:r>
                <a:rPr lang="en-US" i="0" dirty="0" err="1"/>
                <a:t>ApplicationMaster</a:t>
              </a:r>
              <a:r>
                <a:rPr lang="en-US" i="0" dirty="0"/>
                <a:t> (AM) Per Application </a:t>
              </a:r>
            </a:p>
          </p:txBody>
        </p:sp>
      </p:grpSp>
      <p:grpSp>
        <p:nvGrpSpPr>
          <p:cNvPr id="5" name="Group 4"/>
          <p:cNvGrpSpPr/>
          <p:nvPr/>
        </p:nvGrpSpPr>
        <p:grpSpPr>
          <a:xfrm>
            <a:off x="1467822" y="4139105"/>
            <a:ext cx="9432224" cy="2299916"/>
            <a:chOff x="1467822" y="4139105"/>
            <a:chExt cx="9432224" cy="2299916"/>
          </a:xfrm>
        </p:grpSpPr>
        <p:grpSp>
          <p:nvGrpSpPr>
            <p:cNvPr id="4" name="Group 3"/>
            <p:cNvGrpSpPr/>
            <p:nvPr/>
          </p:nvGrpSpPr>
          <p:grpSpPr>
            <a:xfrm>
              <a:off x="2583284" y="4145670"/>
              <a:ext cx="8316762" cy="2293351"/>
              <a:chOff x="2583284" y="4145670"/>
              <a:chExt cx="8316762" cy="2293351"/>
            </a:xfrm>
          </p:grpSpPr>
          <p:grpSp>
            <p:nvGrpSpPr>
              <p:cNvPr id="152" name="Group 151"/>
              <p:cNvGrpSpPr/>
              <p:nvPr/>
            </p:nvGrpSpPr>
            <p:grpSpPr>
              <a:xfrm>
                <a:off x="2583284" y="4145670"/>
                <a:ext cx="8316762" cy="2293351"/>
                <a:chOff x="519249" y="3830227"/>
                <a:chExt cx="11304892" cy="2461503"/>
              </a:xfrm>
              <a:effectLst/>
            </p:grpSpPr>
            <p:grpSp>
              <p:nvGrpSpPr>
                <p:cNvPr id="158" name="Group 157"/>
                <p:cNvGrpSpPr/>
                <p:nvPr/>
              </p:nvGrpSpPr>
              <p:grpSpPr>
                <a:xfrm>
                  <a:off x="519249" y="5282069"/>
                  <a:ext cx="3595992" cy="1009661"/>
                  <a:chOff x="1444981" y="8124454"/>
                  <a:chExt cx="3595992" cy="1009661"/>
                </a:xfrm>
              </p:grpSpPr>
              <p:sp>
                <p:nvSpPr>
                  <p:cNvPr id="170" name="Rectangle 169"/>
                  <p:cNvSpPr/>
                  <p:nvPr/>
                </p:nvSpPr>
                <p:spPr>
                  <a:xfrm>
                    <a:off x="1444981" y="8124454"/>
                    <a:ext cx="3595992" cy="10096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171" name="Group 170"/>
                  <p:cNvGrpSpPr/>
                  <p:nvPr/>
                </p:nvGrpSpPr>
                <p:grpSpPr>
                  <a:xfrm>
                    <a:off x="1542012" y="8449313"/>
                    <a:ext cx="3401930" cy="587993"/>
                    <a:chOff x="4619146" y="4499125"/>
                    <a:chExt cx="9800229" cy="587993"/>
                  </a:xfrm>
                </p:grpSpPr>
                <p:sp>
                  <p:nvSpPr>
                    <p:cNvPr id="172" name="Rectangle 171"/>
                    <p:cNvSpPr/>
                    <p:nvPr/>
                  </p:nvSpPr>
                  <p:spPr>
                    <a:xfrm>
                      <a:off x="4619146" y="4499125"/>
                      <a:ext cx="4849107" cy="5879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 Manager</a:t>
                      </a:r>
                    </a:p>
                  </p:txBody>
                </p:sp>
                <p:sp>
                  <p:nvSpPr>
                    <p:cNvPr id="173" name="Rectangle 172"/>
                    <p:cNvSpPr/>
                    <p:nvPr/>
                  </p:nvSpPr>
                  <p:spPr>
                    <a:xfrm>
                      <a:off x="9712021" y="4550149"/>
                      <a:ext cx="4707354" cy="4859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AM</a:t>
                      </a:r>
                    </a:p>
                  </p:txBody>
                </p:sp>
              </p:grpSp>
            </p:grpSp>
            <p:grpSp>
              <p:nvGrpSpPr>
                <p:cNvPr id="159" name="Group 158"/>
                <p:cNvGrpSpPr/>
                <p:nvPr/>
              </p:nvGrpSpPr>
              <p:grpSpPr>
                <a:xfrm>
                  <a:off x="4406847" y="5282069"/>
                  <a:ext cx="3595992" cy="1009661"/>
                  <a:chOff x="1486982" y="8124454"/>
                  <a:chExt cx="3595992" cy="1009661"/>
                </a:xfrm>
              </p:grpSpPr>
              <p:sp>
                <p:nvSpPr>
                  <p:cNvPr id="166" name="Rectangle 165"/>
                  <p:cNvSpPr/>
                  <p:nvPr/>
                </p:nvSpPr>
                <p:spPr>
                  <a:xfrm>
                    <a:off x="1486982" y="8124454"/>
                    <a:ext cx="3595992" cy="1009661"/>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grpSp>
                <p:nvGrpSpPr>
                  <p:cNvPr id="167" name="Group 166"/>
                  <p:cNvGrpSpPr/>
                  <p:nvPr/>
                </p:nvGrpSpPr>
                <p:grpSpPr>
                  <a:xfrm>
                    <a:off x="1563012" y="8449313"/>
                    <a:ext cx="3422931" cy="587993"/>
                    <a:chOff x="4679641" y="4499125"/>
                    <a:chExt cx="9860728" cy="587993"/>
                  </a:xfrm>
                </p:grpSpPr>
                <p:sp>
                  <p:nvSpPr>
                    <p:cNvPr id="168" name="Rectangle 167"/>
                    <p:cNvSpPr/>
                    <p:nvPr/>
                  </p:nvSpPr>
                  <p:spPr>
                    <a:xfrm>
                      <a:off x="4679641" y="4499125"/>
                      <a:ext cx="4849107" cy="5879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 Manager</a:t>
                      </a:r>
                    </a:p>
                  </p:txBody>
                </p:sp>
                <p:sp>
                  <p:nvSpPr>
                    <p:cNvPr id="169" name="Rectangle 168"/>
                    <p:cNvSpPr/>
                    <p:nvPr/>
                  </p:nvSpPr>
                  <p:spPr>
                    <a:xfrm>
                      <a:off x="9833011" y="4550149"/>
                      <a:ext cx="4707358" cy="4859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Container</a:t>
                      </a:r>
                    </a:p>
                  </p:txBody>
                </p:sp>
              </p:grpSp>
            </p:grpSp>
            <p:grpSp>
              <p:nvGrpSpPr>
                <p:cNvPr id="160" name="Group 159"/>
                <p:cNvGrpSpPr/>
                <p:nvPr/>
              </p:nvGrpSpPr>
              <p:grpSpPr>
                <a:xfrm>
                  <a:off x="8228149" y="5281386"/>
                  <a:ext cx="3595992" cy="1009661"/>
                  <a:chOff x="1444981" y="8124454"/>
                  <a:chExt cx="3595992" cy="1009661"/>
                </a:xfrm>
              </p:grpSpPr>
              <p:sp>
                <p:nvSpPr>
                  <p:cNvPr id="164" name="Rectangle 163"/>
                  <p:cNvSpPr/>
                  <p:nvPr/>
                </p:nvSpPr>
                <p:spPr>
                  <a:xfrm>
                    <a:off x="1444981" y="8124454"/>
                    <a:ext cx="3595992" cy="1009661"/>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Slave Node</a:t>
                    </a:r>
                  </a:p>
                </p:txBody>
              </p:sp>
              <p:sp>
                <p:nvSpPr>
                  <p:cNvPr id="165" name="Rectangle 164"/>
                  <p:cNvSpPr/>
                  <p:nvPr/>
                </p:nvSpPr>
                <p:spPr>
                  <a:xfrm>
                    <a:off x="1542013" y="8449313"/>
                    <a:ext cx="1683259" cy="58799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 Manager</a:t>
                    </a:r>
                  </a:p>
                </p:txBody>
              </p:sp>
            </p:grpSp>
            <p:grpSp>
              <p:nvGrpSpPr>
                <p:cNvPr id="161" name="Group 160"/>
                <p:cNvGrpSpPr/>
                <p:nvPr/>
              </p:nvGrpSpPr>
              <p:grpSpPr>
                <a:xfrm>
                  <a:off x="4814550" y="3830227"/>
                  <a:ext cx="2709036" cy="1302214"/>
                  <a:chOff x="1894685" y="8124453"/>
                  <a:chExt cx="2709036" cy="1302214"/>
                </a:xfrm>
              </p:grpSpPr>
              <p:sp>
                <p:nvSpPr>
                  <p:cNvPr id="162" name="Rectangle 161"/>
                  <p:cNvSpPr/>
                  <p:nvPr/>
                </p:nvSpPr>
                <p:spPr>
                  <a:xfrm>
                    <a:off x="1894685" y="8124453"/>
                    <a:ext cx="2709036" cy="13022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Master Node</a:t>
                    </a:r>
                  </a:p>
                </p:txBody>
              </p:sp>
              <p:sp>
                <p:nvSpPr>
                  <p:cNvPr id="163" name="Rectangle 162"/>
                  <p:cNvSpPr/>
                  <p:nvPr/>
                </p:nvSpPr>
                <p:spPr>
                  <a:xfrm>
                    <a:off x="2403022" y="8597163"/>
                    <a:ext cx="1717691" cy="629404"/>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Manager</a:t>
                    </a:r>
                  </a:p>
                </p:txBody>
              </p:sp>
            </p:grpSp>
          </p:grpSp>
          <p:cxnSp>
            <p:nvCxnSpPr>
              <p:cNvPr id="153" name="Elbow Connector 32771"/>
              <p:cNvCxnSpPr>
                <a:stCxn id="169" idx="2"/>
                <a:endCxn id="173" idx="2"/>
              </p:cNvCxnSpPr>
              <p:nvPr/>
            </p:nvCxnSpPr>
            <p:spPr>
              <a:xfrm rot="5400000">
                <a:off x="5986336" y="4871277"/>
                <a:ext cx="12700" cy="2860020"/>
              </a:xfrm>
              <a:prstGeom prst="curvedConnector3">
                <a:avLst>
                  <a:gd name="adj1" fmla="val 1800000"/>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154" name="Elbow Connector 77"/>
              <p:cNvCxnSpPr>
                <a:stCxn id="165" idx="0"/>
                <a:endCxn id="163" idx="3"/>
              </p:cNvCxnSpPr>
              <p:nvPr/>
            </p:nvCxnSpPr>
            <p:spPr>
              <a:xfrm rot="16200000" flipV="1">
                <a:off x="7702460" y="4557717"/>
                <a:ext cx="921071" cy="1564222"/>
              </a:xfrm>
              <a:prstGeom prst="curvedConnector2">
                <a:avLst/>
              </a:prstGeom>
              <a:ln>
                <a:solidFill>
                  <a:schemeClr val="bg1">
                    <a:lumMod val="5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55" name="Elbow Connector 83"/>
              <p:cNvCxnSpPr>
                <a:stCxn id="168" idx="0"/>
                <a:endCxn id="163" idx="2"/>
              </p:cNvCxnSpPr>
              <p:nvPr/>
            </p:nvCxnSpPr>
            <p:spPr>
              <a:xfrm rot="5400000" flipH="1" flipV="1">
                <a:off x="6119477" y="5171427"/>
                <a:ext cx="628504" cy="630642"/>
              </a:xfrm>
              <a:prstGeom prst="curvedConnector3">
                <a:avLst>
                  <a:gd name="adj1" fmla="val 50000"/>
                </a:avLst>
              </a:prstGeom>
              <a:ln>
                <a:solidFill>
                  <a:schemeClr val="bg1">
                    <a:lumMod val="5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56" name="Elbow Connector 86"/>
              <p:cNvCxnSpPr>
                <a:stCxn id="172" idx="0"/>
                <a:endCxn id="163" idx="1"/>
              </p:cNvCxnSpPr>
              <p:nvPr/>
            </p:nvCxnSpPr>
            <p:spPr>
              <a:xfrm rot="5400000" flipH="1" flipV="1">
                <a:off x="4234672" y="3918457"/>
                <a:ext cx="921708" cy="2843379"/>
              </a:xfrm>
              <a:prstGeom prst="curvedConnector2">
                <a:avLst/>
              </a:prstGeom>
              <a:ln>
                <a:solidFill>
                  <a:schemeClr val="bg1">
                    <a:lumMod val="5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57" name="Elbow Connector 89"/>
              <p:cNvCxnSpPr>
                <a:stCxn id="173" idx="0"/>
                <a:endCxn id="163" idx="1"/>
              </p:cNvCxnSpPr>
              <p:nvPr/>
            </p:nvCxnSpPr>
            <p:spPr>
              <a:xfrm rot="5400000" flipH="1" flipV="1">
                <a:off x="4852148" y="4583470"/>
                <a:ext cx="969246" cy="1560890"/>
              </a:xfrm>
              <a:prstGeom prst="curvedConnector2">
                <a:avLst/>
              </a:prstGeom>
              <a:ln>
                <a:solidFill>
                  <a:schemeClr val="bg1">
                    <a:lumMod val="65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467822" y="4139105"/>
              <a:ext cx="669532" cy="1206163"/>
              <a:chOff x="1467822" y="4139105"/>
              <a:chExt cx="669532" cy="1206163"/>
            </a:xfrm>
          </p:grpSpPr>
          <p:sp>
            <p:nvSpPr>
              <p:cNvPr id="83" name="Rectangle 82"/>
              <p:cNvSpPr/>
              <p:nvPr/>
            </p:nvSpPr>
            <p:spPr>
              <a:xfrm>
                <a:off x="1467822" y="4139105"/>
                <a:ext cx="669532" cy="1206161"/>
              </a:xfrm>
              <a:prstGeom prst="rect">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4" name="Oval 83"/>
              <p:cNvSpPr/>
              <p:nvPr/>
            </p:nvSpPr>
            <p:spPr>
              <a:xfrm>
                <a:off x="2027166" y="4569077"/>
                <a:ext cx="66599" cy="66599"/>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5" name="Rectangle 84"/>
              <p:cNvSpPr/>
              <p:nvPr/>
            </p:nvSpPr>
            <p:spPr>
              <a:xfrm>
                <a:off x="1532825" y="4195043"/>
                <a:ext cx="440632" cy="103252"/>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6" name="Rectangle 85"/>
              <p:cNvSpPr/>
              <p:nvPr/>
            </p:nvSpPr>
            <p:spPr>
              <a:xfrm>
                <a:off x="1532825" y="4326939"/>
                <a:ext cx="440632" cy="103252"/>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7" name="Rectangle 86"/>
              <p:cNvSpPr/>
              <p:nvPr/>
            </p:nvSpPr>
            <p:spPr>
              <a:xfrm>
                <a:off x="1568162" y="4957834"/>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9" name="Rectangle 88"/>
              <p:cNvSpPr/>
              <p:nvPr/>
            </p:nvSpPr>
            <p:spPr>
              <a:xfrm>
                <a:off x="1608220"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2" name="Rectangle 91"/>
              <p:cNvSpPr/>
              <p:nvPr/>
            </p:nvSpPr>
            <p:spPr>
              <a:xfrm>
                <a:off x="1648277"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3" name="Rectangle 92"/>
              <p:cNvSpPr/>
              <p:nvPr/>
            </p:nvSpPr>
            <p:spPr>
              <a:xfrm>
                <a:off x="1688335"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4" name="Rectangle 93"/>
              <p:cNvSpPr/>
              <p:nvPr/>
            </p:nvSpPr>
            <p:spPr>
              <a:xfrm>
                <a:off x="1728392" y="4957834"/>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5" name="Rectangle 94"/>
              <p:cNvSpPr/>
              <p:nvPr/>
            </p:nvSpPr>
            <p:spPr>
              <a:xfrm>
                <a:off x="1768449"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96" name="Rectangle 95"/>
              <p:cNvSpPr/>
              <p:nvPr/>
            </p:nvSpPr>
            <p:spPr>
              <a:xfrm>
                <a:off x="1808507"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47" name="Rectangle 146"/>
              <p:cNvSpPr/>
              <p:nvPr/>
            </p:nvSpPr>
            <p:spPr>
              <a:xfrm>
                <a:off x="1848564"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48" name="Rectangle 147"/>
              <p:cNvSpPr/>
              <p:nvPr/>
            </p:nvSpPr>
            <p:spPr>
              <a:xfrm>
                <a:off x="1888622" y="4957833"/>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49" name="Rectangle 148"/>
              <p:cNvSpPr/>
              <p:nvPr/>
            </p:nvSpPr>
            <p:spPr>
              <a:xfrm>
                <a:off x="1928679" y="4957832"/>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50" name="Rectangle 149"/>
              <p:cNvSpPr/>
              <p:nvPr/>
            </p:nvSpPr>
            <p:spPr>
              <a:xfrm>
                <a:off x="1968737" y="4957832"/>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151" name="Rectangle 150"/>
              <p:cNvSpPr/>
              <p:nvPr/>
            </p:nvSpPr>
            <p:spPr>
              <a:xfrm>
                <a:off x="2008794" y="4957832"/>
                <a:ext cx="23408" cy="387434"/>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grpSp>
      </p:grpSp>
      <p:cxnSp>
        <p:nvCxnSpPr>
          <p:cNvPr id="75" name="Curved Connector 74"/>
          <p:cNvCxnSpPr>
            <a:stCxn id="83" idx="3"/>
            <a:endCxn id="162" idx="0"/>
          </p:cNvCxnSpPr>
          <p:nvPr/>
        </p:nvCxnSpPr>
        <p:spPr>
          <a:xfrm flipV="1">
            <a:off x="2137354" y="4145670"/>
            <a:ext cx="4602379" cy="596516"/>
          </a:xfrm>
          <a:prstGeom prst="curvedConnector4">
            <a:avLst>
              <a:gd name="adj1" fmla="val 39174"/>
              <a:gd name="adj2" fmla="val 139423"/>
            </a:avLst>
          </a:prstGeom>
          <a:ln>
            <a:solidFill>
              <a:srgbClr val="7F7F7F"/>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305184" y="5504041"/>
            <a:ext cx="1116291" cy="253916"/>
          </a:xfrm>
          <a:prstGeom prst="rect">
            <a:avLst/>
          </a:prstGeom>
          <a:noFill/>
          <a:effectLst/>
        </p:spPr>
        <p:txBody>
          <a:bodyPr wrap="none" lIns="0" tIns="0" rIns="0" bIns="0" rtlCol="0">
            <a:spAutoFit/>
          </a:bodyPr>
          <a:lstStyle/>
          <a:p>
            <a:pPr>
              <a:lnSpc>
                <a:spcPct val="90000"/>
              </a:lnSpc>
              <a:spcBef>
                <a:spcPct val="20000"/>
              </a:spcBef>
              <a:buSzPct val="80000"/>
            </a:pPr>
            <a:r>
              <a:rPr lang="en-US" dirty="0">
                <a:solidFill>
                  <a:srgbClr val="000000"/>
                </a:solidFill>
              </a:rPr>
              <a:t>Client Side</a:t>
            </a:r>
          </a:p>
        </p:txBody>
      </p:sp>
    </p:spTree>
    <p:extLst>
      <p:ext uri="{BB962C8B-B14F-4D97-AF65-F5344CB8AC3E}">
        <p14:creationId xmlns:p14="http://schemas.microsoft.com/office/powerpoint/2010/main" val="396252539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6024</TotalTime>
  <Words>1763</Words>
  <Application>Microsoft Office PowerPoint</Application>
  <PresentationFormat>Widescreen</PresentationFormat>
  <Paragraphs>400</Paragraphs>
  <Slides>23</Slides>
  <Notes>22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1_MS1444_Windows Azure Template 16x9_r08a</vt:lpstr>
      <vt:lpstr>Office Theme</vt:lpstr>
      <vt:lpstr>Data Analysis Using Hadoop</vt:lpstr>
      <vt:lpstr>PowerPoint Presentation</vt:lpstr>
      <vt:lpstr>PowerPoint Presentation</vt:lpstr>
      <vt:lpstr>What is Hadoop Cluster? </vt:lpstr>
      <vt:lpstr>Traditional Distributed File System</vt:lpstr>
      <vt:lpstr>Hadoop Design Principles</vt:lpstr>
      <vt:lpstr>Hadoop Platform</vt:lpstr>
      <vt:lpstr>MapReduce (MR1) - Architecture</vt:lpstr>
      <vt:lpstr>MR2(YARN) - Architecture</vt:lpstr>
      <vt:lpstr>YARN: Yet Another Resource Negotiator</vt:lpstr>
      <vt:lpstr>HDFS: Hadoop Distributed File System</vt:lpstr>
      <vt:lpstr>HDFS Diagram</vt:lpstr>
      <vt:lpstr>HDFS shell commands</vt:lpstr>
      <vt:lpstr>MapReduce: Basic Concept</vt:lpstr>
      <vt:lpstr>Running a MapReduce Job</vt:lpstr>
      <vt:lpstr>Word Count</vt:lpstr>
      <vt:lpstr>Word Count</vt:lpstr>
      <vt:lpstr>Word Count (Java)</vt:lpstr>
      <vt:lpstr>Word Count (compile and run)</vt:lpstr>
      <vt:lpstr>What is HDInsight on Azure?</vt:lpstr>
      <vt:lpstr>Client Tools for HDInsight</vt:lpstr>
      <vt:lpstr>PowerShell with HDInsight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Gavin Gear</cp:lastModifiedBy>
  <cp:revision>516</cp:revision>
  <dcterms:created xsi:type="dcterms:W3CDTF">2015-09-13T19:29:02Z</dcterms:created>
  <dcterms:modified xsi:type="dcterms:W3CDTF">2016-06-01T17:54:33Z</dcterms:modified>
</cp:coreProperties>
</file>