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25" r:id="rId3"/>
    <p:sldId id="326" r:id="rId4"/>
    <p:sldId id="297" r:id="rId5"/>
    <p:sldId id="298" r:id="rId6"/>
    <p:sldId id="333" r:id="rId7"/>
    <p:sldId id="302" r:id="rId8"/>
    <p:sldId id="303" r:id="rId9"/>
    <p:sldId id="307" r:id="rId10"/>
    <p:sldId id="334" r:id="rId11"/>
    <p:sldId id="306" r:id="rId12"/>
    <p:sldId id="311" r:id="rId13"/>
    <p:sldId id="312" r:id="rId14"/>
    <p:sldId id="313" r:id="rId15"/>
    <p:sldId id="328" r:id="rId16"/>
    <p:sldId id="315" r:id="rId17"/>
    <p:sldId id="335" r:id="rId18"/>
    <p:sldId id="329" r:id="rId19"/>
    <p:sldId id="317" r:id="rId20"/>
    <p:sldId id="319" r:id="rId21"/>
    <p:sldId id="321" r:id="rId22"/>
    <p:sldId id="320" r:id="rId23"/>
    <p:sldId id="33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ary Kate Reid" initials="" lastIdx="0" clrIdx="6"/>
  <p:cmAuthor id="1" name="Gavin Gear" initials="GG" lastIdx="8" clrIdx="0">
    <p:extLst/>
  </p:cmAuthor>
  <p:cmAuthor id="2" name="Kamren Z" initials="KZ" lastIdx="3" clrIdx="1">
    <p:extLst/>
  </p:cmAuthor>
  <p:cmAuthor id="3" name="Kamren Z" initials="KZ [2]" lastIdx="1" clrIdx="2">
    <p:extLst/>
  </p:cmAuthor>
  <p:cmAuthor id="4" name="Kamren Z" initials="KZ [3]" lastIdx="1" clrIdx="3">
    <p:extLst/>
  </p:cmAuthor>
  <p:cmAuthor id="5" name="Kamren Z" initials="KZ [4]" lastIdx="1" clrIdx="4">
    <p:extLst/>
  </p:cmAuthor>
  <p:cmAuthor id="6" name="Kamren Z" initials="KZ [5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235888"/>
    <a:srgbClr val="CC9B00"/>
    <a:srgbClr val="8D8787"/>
    <a:srgbClr val="979191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62" autoAdjust="0"/>
    <p:restoredTop sz="81053" autoAdjust="0"/>
  </p:normalViewPr>
  <p:slideViewPr>
    <p:cSldViewPr snapToGrid="0">
      <p:cViewPr varScale="1">
        <p:scale>
          <a:sx n="78" d="100"/>
          <a:sy n="78" d="100"/>
        </p:scale>
        <p:origin x="-18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5-16T21:08:05.367" idx="2">
    <p:pos x="-9" y="10"/>
    <p:text>Jongwook is this graphic a good graphic representation?</p:text>
    <p:extLst mod="1"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pPr/>
              <a:t>6/22/16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50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</a:t>
            </a:r>
          </a:p>
          <a:p>
            <a:pPr marL="337174" marR="0" lvl="1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/>
            </a:pPr>
            <a:r>
              <a:rPr lang="en-US" altLang="ko-KR" dirty="0"/>
              <a:t>There</a:t>
            </a:r>
            <a:r>
              <a:rPr lang="en-US" altLang="ko-KR" baseline="0" dirty="0"/>
              <a:t> are two core components in </a:t>
            </a:r>
            <a:r>
              <a:rPr lang="en-US" altLang="ko-KR" baseline="0" dirty="0" err="1"/>
              <a:t>Hadoop</a:t>
            </a:r>
            <a:r>
              <a:rPr lang="en-US" altLang="ko-KR" baseline="0" dirty="0"/>
              <a:t>:</a:t>
            </a:r>
          </a:p>
          <a:p>
            <a:pPr marL="794374" marR="0" lvl="2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Store component</a:t>
            </a:r>
          </a:p>
          <a:p>
            <a:pPr marL="794374" marR="0" lvl="2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Compute component</a:t>
            </a:r>
            <a:endParaRPr lang="en-US" altLang="ko-KR" dirty="0"/>
          </a:p>
          <a:p>
            <a:pPr marL="337174" marR="0" lvl="1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/>
            </a:pPr>
            <a:r>
              <a:rPr lang="en-US" altLang="ko-KR" dirty="0"/>
              <a:t>Hadoop Resource Management is performed by MapReduce (v1) or YARN (v2)</a:t>
            </a:r>
          </a:p>
          <a:p>
            <a:pPr marL="337174" marR="0" lvl="1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/>
            </a:pPr>
            <a:r>
              <a:rPr lang="en-US" altLang="ko-KR" dirty="0"/>
              <a:t>More detailed features about HDFS and YARN</a:t>
            </a:r>
            <a:r>
              <a:rPr lang="en-US" altLang="ko-KR" baseline="0" dirty="0"/>
              <a:t> are discussed in the next lesson.</a:t>
            </a:r>
            <a:endParaRPr lang="en-US" altLang="ko-K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HDFS (</a:t>
            </a:r>
            <a:r>
              <a:rPr lang="en-US" dirty="0" err="1"/>
              <a:t>Hadoop</a:t>
            </a:r>
            <a:r>
              <a:rPr lang="en-US" dirty="0"/>
              <a:t> Distributed File System) - Stores data on the cluster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MapReduce</a:t>
            </a:r>
            <a:r>
              <a:rPr lang="en-US" dirty="0"/>
              <a:t> - Processes</a:t>
            </a:r>
            <a:r>
              <a:rPr lang="en-US" baseline="0" dirty="0"/>
              <a:t> data on the cluster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YARN (Yet Another Resource Negotiator) - Manages cluster resources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46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Notes: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dirty="0"/>
              <a:t>In HADOOP</a:t>
            </a:r>
            <a:r>
              <a:rPr lang="en-US" altLang="ko-KR" baseline="0" dirty="0"/>
              <a:t> 2.0, </a:t>
            </a:r>
            <a:r>
              <a:rPr lang="en-US" altLang="ko-KR" dirty="0"/>
              <a:t>YARN supports multiple processing models in addition to MapReduce</a:t>
            </a:r>
            <a:r>
              <a:rPr lang="en-US" altLang="ko-KR" baseline="0" dirty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baseline="0" dirty="0"/>
              <a:t>YARN is separated into two modules for processing engine and resource management of MapReduce in Hadoop 1.0.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dirty="0"/>
              <a:t>Hadoop 2.0 brings significant performance improvements over </a:t>
            </a:r>
            <a:r>
              <a:rPr lang="en-US" altLang="ko-KR" dirty="0" err="1"/>
              <a:t>Hadoop</a:t>
            </a:r>
            <a:r>
              <a:rPr lang="en-US" altLang="ko-KR" baseline="0" dirty="0"/>
              <a:t> 1.0, including support to scale up to 10000 nodes.</a:t>
            </a:r>
          </a:p>
          <a:p>
            <a:pPr marL="171450" indent="-171450">
              <a:buFont typeface="Arial" charset="0"/>
              <a:buChar char="•"/>
            </a:pPr>
            <a:endParaRPr lang="en-US" altLang="ko-K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Notes:</a:t>
            </a:r>
          </a:p>
          <a:p>
            <a:pPr>
              <a:buFont typeface="Arial" pitchFamily="34" charset="0"/>
              <a:buChar char="•"/>
            </a:pPr>
            <a:r>
              <a:rPr lang="en-US" b="1" i="0" baseline="0" dirty="0"/>
              <a:t>  </a:t>
            </a:r>
            <a:r>
              <a:rPr lang="en-US" i="0" dirty="0"/>
              <a:t>Input data is split into independent chunks.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dirty="0" err="1"/>
              <a:t>Map</a:t>
            </a:r>
            <a:r>
              <a:rPr lang="en-US" sz="1200" baseline="0" dirty="0" err="1"/>
              <a:t>Reduce</a:t>
            </a:r>
            <a:r>
              <a:rPr lang="en-US" sz="1200" baseline="0" dirty="0"/>
              <a:t> </a:t>
            </a:r>
            <a:r>
              <a:rPr lang="en-US" sz="1200" dirty="0"/>
              <a:t>is an</a:t>
            </a:r>
            <a:r>
              <a:rPr lang="en-US" sz="1200" baseline="0" dirty="0"/>
              <a:t> </a:t>
            </a:r>
            <a:r>
              <a:rPr lang="en-US" sz="1200" dirty="0"/>
              <a:t>abstraction that hides the “housekeeping” away from the developer.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dirty="0"/>
              <a:t>Supported</a:t>
            </a:r>
            <a:r>
              <a:rPr lang="en-US" sz="1200" baseline="0" dirty="0"/>
              <a:t> languages other than Java: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aseline="0" dirty="0"/>
              <a:t>Python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aseline="0" dirty="0"/>
              <a:t>Ruby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aseline="0" dirty="0"/>
              <a:t>Pig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aseline="0" dirty="0"/>
              <a:t>Other scripting languages</a:t>
            </a:r>
            <a:endParaRPr lang="en-US" sz="120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i="0" dirty="0"/>
          </a:p>
          <a:p>
            <a:pPr marL="171450" indent="-171450">
              <a:buFont typeface="Arial" charset="0"/>
              <a:buChar char="•"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04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b="1" dirty="0"/>
              <a:t>Notes: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200" dirty="0"/>
              <a:t>In Mapper Stage, the data to be processed is typically split into HDFS block sizes. 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200" dirty="0"/>
              <a:t>Developer doesn’t have to worry about </a:t>
            </a:r>
            <a:r>
              <a:rPr lang="en-US" altLang="ko-KR" sz="1200" baseline="0" dirty="0"/>
              <a:t>shuffle and sort states. This is performed by system.</a:t>
            </a:r>
            <a:endParaRPr lang="en-US" altLang="ko-K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0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37174" marR="0" lvl="1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+mj-lt"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337174" marR="0" lvl="1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/>
            </a:pPr>
            <a:r>
              <a:rPr lang="en-US" altLang="ko-KR" dirty="0"/>
              <a:t>This slide</a:t>
            </a:r>
            <a:r>
              <a:rPr lang="en-US" altLang="ko-KR" baseline="0" dirty="0"/>
              <a:t> shows the Apache </a:t>
            </a:r>
            <a:r>
              <a:rPr lang="en-US" altLang="ko-KR" baseline="0" dirty="0" err="1"/>
              <a:t>Hadoop</a:t>
            </a:r>
            <a:r>
              <a:rPr lang="en-US" altLang="ko-KR" baseline="0" dirty="0"/>
              <a:t> ecosystem. </a:t>
            </a:r>
          </a:p>
          <a:p>
            <a:pPr marL="337174" marR="0" lvl="1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The blue block is the core system of Hadoop.</a:t>
            </a:r>
          </a:p>
          <a:p>
            <a:pPr marL="337174" marR="0" lvl="1" indent="-224782" algn="l" defTabSz="449565" rtl="0" eaLnBrk="0" fontAlgn="base" latinLnBrk="0" hangingPunct="0">
              <a:lnSpc>
                <a:spcPct val="100000"/>
              </a:lnSpc>
              <a:spcBef>
                <a:spcPts val="393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Features of the ecosystem will be discussed in the subsequent slides.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5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baseline="0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https://</a:t>
            </a:r>
            <a:r>
              <a:rPr lang="en-US" altLang="ko-KR" dirty="0" err="1"/>
              <a:t>zookeeper.apache.org</a:t>
            </a:r>
            <a:r>
              <a:rPr lang="en-US" altLang="ko-KR" dirty="0"/>
              <a:t>/doc/trunk/</a:t>
            </a:r>
            <a:endParaRPr lang="ko-KR" alt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94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Flume is a distributed, reliable, and available service for efficiently collecting, aggregating, and moving large amounts of log data.</a:t>
            </a:r>
            <a:endParaRPr lang="ko-KR" alt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9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altLang="ko-KR" baseline="0" dirty="0" err="1"/>
              <a:t>Sqoop</a:t>
            </a:r>
            <a:r>
              <a:rPr lang="en-US" altLang="ko-KR" baseline="0" dirty="0"/>
              <a:t> supports incremental loads and is written in Java.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altLang="ko-KR" baseline="0" dirty="0" err="1"/>
              <a:t>Squoop</a:t>
            </a:r>
            <a:r>
              <a:rPr lang="en-US" altLang="ko-KR" baseline="0" dirty="0"/>
              <a:t> gets data from RDBMS, data warehouses, and </a:t>
            </a:r>
            <a:r>
              <a:rPr lang="en-US" altLang="ko-KR" baseline="0" dirty="0" err="1"/>
              <a:t>NoSQL</a:t>
            </a:r>
            <a:r>
              <a:rPr lang="en-US" altLang="ko-KR" baseline="0" dirty="0"/>
              <a:t> databases.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2400" dirty="0"/>
              <a:t>Examples:  </a:t>
            </a:r>
            <a:r>
              <a:rPr lang="en-US" sz="2400" dirty="0" err="1"/>
              <a:t>Teradata</a:t>
            </a:r>
            <a:r>
              <a:rPr lang="en-US" sz="2400" dirty="0"/>
              <a:t>, </a:t>
            </a:r>
            <a:r>
              <a:rPr lang="en-US" sz="2400" dirty="0" err="1"/>
              <a:t>MySQL</a:t>
            </a:r>
            <a:r>
              <a:rPr lang="en-US" sz="2400" dirty="0"/>
              <a:t>, </a:t>
            </a:r>
            <a:r>
              <a:rPr lang="en-US" sz="2400" dirty="0" err="1"/>
              <a:t>PostgreSQL</a:t>
            </a:r>
            <a:r>
              <a:rPr lang="en-US" sz="2400" dirty="0"/>
              <a:t>, Oracle, </a:t>
            </a:r>
            <a:r>
              <a:rPr lang="en-US" sz="2400" dirty="0" err="1"/>
              <a:t>Netezza</a:t>
            </a:r>
            <a:r>
              <a:rPr lang="en-US" sz="2400" dirty="0"/>
              <a:t> </a:t>
            </a:r>
            <a:r>
              <a:rPr lang="en-US" sz="2400" dirty="0" err="1"/>
              <a:t>datastores</a:t>
            </a:r>
            <a:r>
              <a:rPr lang="en-US" sz="2400" dirty="0"/>
              <a:t> to </a:t>
            </a:r>
            <a:r>
              <a:rPr lang="en-US" sz="2400" dirty="0" err="1"/>
              <a:t>Hadoop</a:t>
            </a:r>
            <a:r>
              <a:rPr lang="en-US" sz="2400" dirty="0"/>
              <a:t> ecosystem (Hive, </a:t>
            </a:r>
            <a:r>
              <a:rPr lang="en-US" sz="2400" dirty="0" err="1"/>
              <a:t>Hbase</a:t>
            </a:r>
            <a:r>
              <a:rPr lang="en-US" sz="2400" dirty="0"/>
              <a:t>, etc.)</a:t>
            </a:r>
            <a:endParaRPr lang="en-US" altLang="ko-KR" baseline="0" dirty="0"/>
          </a:p>
          <a:p>
            <a:pPr marL="171450" lvl="0" indent="-171450">
              <a:buFont typeface="Arial" charset="0"/>
              <a:buChar char="•"/>
            </a:pPr>
            <a:r>
              <a:rPr lang="en-US" altLang="ko-KR" baseline="0" dirty="0"/>
              <a:t>New features of Sqoop2: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baseline="0" dirty="0"/>
              <a:t>Install is now done on server instead of client.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baseline="0" dirty="0"/>
              <a:t>There are both web and command line access interfaces.</a:t>
            </a:r>
            <a:endParaRPr lang="en-US" altLang="ko-KR" dirty="0"/>
          </a:p>
          <a:p>
            <a:endParaRPr lang="ko-KR" alt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9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baseline="0" dirty="0"/>
              <a:t>Notes: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dirty="0"/>
              <a:t>Spark is now replacing </a:t>
            </a:r>
            <a:r>
              <a:rPr lang="en-US" altLang="ko-KR" dirty="0" err="1"/>
              <a:t>MapReduce</a:t>
            </a:r>
            <a:r>
              <a:rPr lang="en-US" altLang="ko-KR" dirty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dirty="0"/>
              <a:t>Organizations new to Hadoop will typically start with Spark and bypass MapReduce.</a:t>
            </a:r>
          </a:p>
          <a:p>
            <a:pPr marL="171450" indent="-171450">
              <a:buFont typeface="Arial" charset="0"/>
              <a:buChar char="•"/>
            </a:pPr>
            <a:r>
              <a:rPr lang="is-IS" altLang="ko-KR" dirty="0"/>
              <a:t>Examples of uses for Spark: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2400" dirty="0"/>
              <a:t>Machine learning	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2400" dirty="0"/>
              <a:t>Interactive analytics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2400" dirty="0"/>
              <a:t>Batch applications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2400" dirty="0"/>
              <a:t>Business intelligence</a:t>
            </a:r>
          </a:p>
          <a:p>
            <a:pPr marL="628650" lvl="1" indent="-171450">
              <a:buFont typeface="Arial" charset="0"/>
              <a:buChar char="•"/>
            </a:pPr>
            <a:endParaRPr lang="en-US" altLang="ko-KR" dirty="0"/>
          </a:p>
          <a:p>
            <a:pPr marL="0" lvl="0" indent="0">
              <a:buFont typeface="Arial" charset="0"/>
              <a:buNone/>
            </a:pPr>
            <a:r>
              <a:rPr lang="en-US" altLang="ko-KR" b="1" dirty="0"/>
              <a:t>References:</a:t>
            </a:r>
          </a:p>
          <a:p>
            <a:pPr marL="171450" lvl="0" indent="-171450">
              <a:buFont typeface="Arial"/>
              <a:buChar char="•"/>
            </a:pPr>
            <a:r>
              <a:rPr lang="en-US" altLang="ko-KR" b="0" dirty="0"/>
              <a:t>Image</a:t>
            </a:r>
            <a:r>
              <a:rPr lang="en-US" altLang="ko-KR" b="0" baseline="0" dirty="0"/>
              <a:t> Source: </a:t>
            </a:r>
            <a:r>
              <a:rPr lang="en-US" altLang="ko-KR" b="0" dirty="0"/>
              <a:t>http://</a:t>
            </a:r>
            <a:r>
              <a:rPr lang="en-US" altLang="ko-KR" b="0" dirty="0" err="1"/>
              <a:t>spark.apache.org</a:t>
            </a:r>
            <a:r>
              <a:rPr lang="en-US" altLang="ko-KR" b="0" dirty="0"/>
              <a:t>/images/spark-logo-</a:t>
            </a:r>
            <a:r>
              <a:rPr lang="en-US" altLang="ko-KR" b="0" dirty="0" err="1"/>
              <a:t>trademark.png</a:t>
            </a:r>
            <a:endParaRPr lang="en-US" altLang="ko-KR" b="0" dirty="0"/>
          </a:p>
          <a:p>
            <a:endParaRPr lang="ko-KR" alt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88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b="1" dirty="0"/>
              <a:t>Notes: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Hive is an abstraction layer on top of Hadoop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Provides </a:t>
            </a:r>
            <a:r>
              <a:rPr lang="en-US" sz="2800" dirty="0" err="1"/>
              <a:t>HiveQL</a:t>
            </a:r>
            <a:r>
              <a:rPr lang="en-US" sz="2800" dirty="0"/>
              <a:t>, a SQL-like language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2800" baseline="0" dirty="0"/>
              <a:t>More detailed features of Hive will be discussed later.</a:t>
            </a:r>
            <a:endParaRPr lang="en-US" sz="2800" dirty="0"/>
          </a:p>
          <a:p>
            <a:pPr marL="914400" lvl="1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Pig is another abstraction layer on top of Hadoop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Provides a scripting language interface (Pig Latin)</a:t>
            </a:r>
          </a:p>
          <a:p>
            <a:pPr marL="914400" lvl="1" indent="-457200">
              <a:buFont typeface="Arial" charset="0"/>
              <a:buChar char="•"/>
            </a:pPr>
            <a:endParaRPr lang="en-US" sz="2800" dirty="0"/>
          </a:p>
          <a:p>
            <a:pPr marL="0" lvl="0" indent="0">
              <a:buFont typeface="Arial" charset="0"/>
              <a:buNone/>
            </a:pPr>
            <a:r>
              <a:rPr lang="en-US" sz="2800" b="1" dirty="0" err="1"/>
              <a:t>Refrences</a:t>
            </a:r>
            <a:r>
              <a:rPr lang="en-US" sz="2800" b="1" dirty="0"/>
              <a:t>:</a:t>
            </a:r>
          </a:p>
          <a:p>
            <a:pPr marL="457200" lvl="0" indent="-457200">
              <a:buFont typeface="Arial" charset="0"/>
              <a:buChar char="•"/>
            </a:pPr>
            <a:r>
              <a:rPr lang="en-US" sz="2800" dirty="0"/>
              <a:t>http://</a:t>
            </a:r>
            <a:r>
              <a:rPr lang="en-US" sz="2800" dirty="0" err="1"/>
              <a:t>pig.apache.org</a:t>
            </a:r>
            <a:r>
              <a:rPr lang="en-US" sz="2800" dirty="0"/>
              <a:t>/docs/r0.14.0/</a:t>
            </a:r>
            <a:r>
              <a:rPr lang="en-US" sz="2800" dirty="0" err="1"/>
              <a:t>index.html</a:t>
            </a:r>
            <a:endParaRPr lang="en-US" sz="1200" dirty="0"/>
          </a:p>
          <a:p>
            <a:pPr marL="457200" lvl="0" indent="-457200">
              <a:buFont typeface="Arial" charset="0"/>
              <a:buChar char="•"/>
            </a:pPr>
            <a:r>
              <a:rPr lang="en-US" sz="2800" dirty="0"/>
              <a:t>https://</a:t>
            </a:r>
            <a:r>
              <a:rPr lang="en-US" sz="2800" dirty="0" err="1"/>
              <a:t>upload.wikimedia.org</a:t>
            </a:r>
            <a:r>
              <a:rPr lang="en-US" sz="2800" dirty="0"/>
              <a:t>/</a:t>
            </a:r>
            <a:r>
              <a:rPr lang="en-US" sz="2800" dirty="0" err="1"/>
              <a:t>wikipedia</a:t>
            </a:r>
            <a:r>
              <a:rPr lang="en-US" sz="2800" dirty="0"/>
              <a:t>/commons/thumb/b/bb/</a:t>
            </a:r>
            <a:r>
              <a:rPr lang="en-US" sz="2800" dirty="0" err="1"/>
              <a:t>Apache_Hive_logo.svg</a:t>
            </a:r>
            <a:r>
              <a:rPr lang="en-US" sz="2800" dirty="0"/>
              <a:t>/2000px-Apache_Hive_logo.svg.png</a:t>
            </a:r>
          </a:p>
          <a:p>
            <a:pPr marL="457200" lvl="0" indent="-457200">
              <a:buFont typeface="Arial" charset="0"/>
              <a:buChar char="•"/>
            </a:pPr>
            <a:r>
              <a:rPr lang="en-US" sz="2800" dirty="0"/>
              <a:t>http://</a:t>
            </a:r>
            <a:r>
              <a:rPr lang="en-US" sz="2800" dirty="0" err="1"/>
              <a:t>hortonworks.com</a:t>
            </a:r>
            <a:r>
              <a:rPr lang="en-US" sz="2800" dirty="0"/>
              <a:t>/</a:t>
            </a:r>
            <a:r>
              <a:rPr lang="en-US" sz="2800" dirty="0" err="1"/>
              <a:t>wp</a:t>
            </a:r>
            <a:r>
              <a:rPr lang="en-US" sz="2800" dirty="0"/>
              <a:t>-content/uploads/2013/10/</a:t>
            </a:r>
            <a:r>
              <a:rPr lang="en-US" sz="2800" dirty="0" err="1"/>
              <a:t>pig.gif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98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7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Because most problems can not be solved with a single MapReduce job, it’s very useful to use workflow of complex jobs in </a:t>
            </a:r>
            <a:r>
              <a:rPr lang="en-US" altLang="ko-KR" dirty="0" err="1"/>
              <a:t>Oozie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70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Notes: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dirty="0" err="1"/>
              <a:t>HBase</a:t>
            </a:r>
            <a:r>
              <a:rPr lang="en-US" altLang="ko-KR" baseline="0" dirty="0"/>
              <a:t> can create </a:t>
            </a:r>
            <a:r>
              <a:rPr lang="en-US" altLang="ko-KR" baseline="0" dirty="0" err="1"/>
              <a:t>petabytes</a:t>
            </a:r>
            <a:r>
              <a:rPr lang="en-US" altLang="ko-KR" baseline="0" dirty="0"/>
              <a:t> of data (2</a:t>
            </a:r>
            <a:r>
              <a:rPr lang="en-US" altLang="ko-KR" sz="1200" baseline="0" dirty="0">
                <a:effectLst/>
              </a:rPr>
              <a:t> to the 50</a:t>
            </a:r>
            <a:r>
              <a:rPr lang="en-US" altLang="ko-KR" sz="1200" baseline="30000" dirty="0">
                <a:effectLst/>
              </a:rPr>
              <a:t>th</a:t>
            </a:r>
            <a:r>
              <a:rPr lang="en-US" altLang="ko-KR" sz="1200" baseline="0" dirty="0">
                <a:effectLst/>
              </a:rPr>
              <a:t> power)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200" baseline="0" dirty="0">
                <a:effectLst/>
              </a:rPr>
              <a:t>Can do millions of inserts or updates per second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200" baseline="0" dirty="0">
                <a:effectLst/>
              </a:rPr>
              <a:t>There is no wasted space for empty columns in tables.</a:t>
            </a:r>
            <a:endParaRPr lang="en-US" altLang="ko-KR" dirty="0"/>
          </a:p>
          <a:p>
            <a:pPr marL="171450" indent="-171450">
              <a:buFont typeface="Arial" charset="0"/>
              <a:buChar char="•"/>
            </a:pPr>
            <a:r>
              <a:rPr lang="en-US" altLang="ko-KR" dirty="0" err="1"/>
              <a:t>HBase</a:t>
            </a:r>
            <a:r>
              <a:rPr lang="en-US" altLang="ko-KR" baseline="0" dirty="0"/>
              <a:t> has a</a:t>
            </a:r>
            <a:r>
              <a:rPr lang="en-US" altLang="ko-KR" dirty="0"/>
              <a:t> limited access model: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dirty="0"/>
              <a:t>Single row transactions only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dirty="0"/>
              <a:t>Index on row-key only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dirty="0"/>
              <a:t>Limited to </a:t>
            </a:r>
            <a:r>
              <a:rPr lang="en-US" altLang="ko-KR" dirty="0" err="1"/>
              <a:t>HiveQL</a:t>
            </a:r>
            <a:endParaRPr lang="en-US" altLang="ko-KR" dirty="0"/>
          </a:p>
          <a:p>
            <a:pPr marL="628650" lvl="1" indent="-171450">
              <a:buFont typeface="Arial" charset="0"/>
              <a:buChar char="•"/>
            </a:pPr>
            <a:r>
              <a:rPr lang="en-US" altLang="ko-KR" dirty="0"/>
              <a:t>Optimized for lookup of a row by key rather than full queries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More details of </a:t>
            </a:r>
            <a:r>
              <a:rPr lang="en-US" altLang="ko-KR" baseline="0" dirty="0" err="1"/>
              <a:t>Hbase</a:t>
            </a:r>
            <a:r>
              <a:rPr lang="en-US" altLang="ko-KR" baseline="0" dirty="0"/>
              <a:t> operation will be covered in a later lesson.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References: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https://</a:t>
            </a:r>
            <a:r>
              <a:rPr lang="en-US" altLang="ko-KR" dirty="0" err="1"/>
              <a:t>hbase.apache.org</a:t>
            </a:r>
            <a:r>
              <a:rPr lang="en-US" altLang="ko-KR" dirty="0"/>
              <a:t>/</a:t>
            </a:r>
          </a:p>
          <a:p>
            <a:pPr marL="171450" indent="-171450">
              <a:buFont typeface="Arial" charset="0"/>
              <a:buChar char="•"/>
            </a:pPr>
            <a:endParaRPr lang="ko-KR" alt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09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Notes:</a:t>
            </a:r>
            <a:endParaRPr lang="en-US" altLang="ko-KR" b="0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 err="1"/>
              <a:t>NoSQL</a:t>
            </a:r>
            <a:r>
              <a:rPr lang="en-US" altLang="ko-KR" b="0" baseline="0" dirty="0"/>
              <a:t> storage models include document, key-value, columnar, and graph models.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SQL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Records must conform to fixed schema.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Columns must be decided upon and locked before data entry.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Rows must contain data for each column (even if null).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Changing schema is difficult and expensive.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 err="1"/>
              <a:t>NoSQL</a:t>
            </a:r>
            <a:endParaRPr lang="en-US" altLang="ko-KR" b="0" baseline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Information can be added to databases on the fly.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Rows do not have to contain data for each column.</a:t>
            </a:r>
            <a:endParaRPr lang="en-US" altLang="ko-K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Vertical Scalability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Adding additional nodes to the cluster does not help. 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Must add more powerful computers with better computing power and more memory, etc. 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baseline="0" dirty="0"/>
              <a:t>Typically this is a much more expensive proposition.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baseline="0" dirty="0"/>
              <a:t>Horizontal Scalability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baseline="0" dirty="0"/>
              <a:t>Adding additional computing resources (i.e. nodes) to the cluster extends computing power and database storage capability. 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baseline="0" dirty="0"/>
              <a:t>Horizontal scalability is much cheaper since you just need to add more nodes to increase your capacity.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dirty="0"/>
              <a:t>ACID compliance: 	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b="1" dirty="0"/>
              <a:t>Atomicity</a:t>
            </a:r>
            <a:r>
              <a:rPr lang="en-US" altLang="ko-KR" dirty="0"/>
              <a:t>:</a:t>
            </a:r>
            <a:r>
              <a:rPr lang="en-US" altLang="ko-KR" baseline="0" dirty="0"/>
              <a:t> Transactions need to be all or nothing.  No partially executed transactions that leave the DB in a incorrect state. 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altLang="ko-KR" baseline="0" dirty="0"/>
              <a:t>Ex.: In recording for double-entry accounting, the DB can not fail after having recorded the Debit without recording the accompanying Credit.  Either record both must be recorded or neither.		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b="1" baseline="0" dirty="0"/>
              <a:t>Consistency</a:t>
            </a:r>
            <a:r>
              <a:rPr lang="en-US" altLang="ko-KR" baseline="0" dirty="0"/>
              <a:t>: Transaction must bring the DB from one valid state to another, as defined by the rules and constraints of the DB. 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altLang="ko-KR" baseline="0" dirty="0"/>
              <a:t>Ex.: In recording a Winter sale event, the calculated discounted price can not be less than the set minimum price for that item. 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b="1" baseline="0" dirty="0"/>
              <a:t>Isolation</a:t>
            </a:r>
            <a:r>
              <a:rPr lang="en-US" altLang="ko-KR" baseline="0" dirty="0"/>
              <a:t>:  Concurrent execution of a transaction results in a system state that would be the same if they were executed serially. 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altLang="ko-KR" baseline="0" dirty="0"/>
              <a:t>Ex.: Calculating the net profit of the company is the same whether the net profits of branch A and branch B are calculated simultaneously and summed, or calculated consecutively and summed.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b="1" baseline="0" dirty="0"/>
              <a:t>Durability</a:t>
            </a:r>
            <a:r>
              <a:rPr lang="en-US" altLang="ko-KR" baseline="0" dirty="0"/>
              <a:t>: Once a transaction has been committed, it stays committed even in the face of crashes, errors, or power loss, etc.  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altLang="ko-KR" baseline="0" dirty="0"/>
              <a:t>Ex.: Once money is withdrawn from an ATM, a sudden power loss doesn’t result in the customer having more money.</a:t>
            </a:r>
          </a:p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729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Notes</a:t>
            </a:r>
            <a:r>
              <a:rPr lang="en-US" b="1" baseline="0" dirty="0" smtClean="0"/>
              <a:t>: </a:t>
            </a:r>
          </a:p>
          <a:p>
            <a:pPr marL="171450" indent="-171450">
              <a:buFont typeface="Arial"/>
              <a:buChar char="•"/>
            </a:pPr>
            <a:r>
              <a:rPr lang="en-US" b="0" baseline="0" dirty="0" smtClean="0"/>
              <a:t>The Module 4 Lesson 1 Lab should be completed at this time: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https://</a:t>
            </a:r>
            <a:r>
              <a:rPr lang="en-US" b="0" baseline="0" dirty="0" err="1" smtClean="0"/>
              <a:t>github.com</a:t>
            </a:r>
            <a:r>
              <a:rPr lang="en-US" b="0" baseline="0" dirty="0" smtClean="0"/>
              <a:t>/</a:t>
            </a:r>
            <a:r>
              <a:rPr lang="en-US" b="0" baseline="0" dirty="0" err="1" smtClean="0"/>
              <a:t>MSFTImagine</a:t>
            </a:r>
            <a:r>
              <a:rPr lang="en-US" b="0" baseline="0" dirty="0" smtClean="0"/>
              <a:t>/</a:t>
            </a:r>
            <a:r>
              <a:rPr lang="en-US" b="0" baseline="0" dirty="0" err="1" smtClean="0"/>
              <a:t>computerscience</a:t>
            </a:r>
            <a:r>
              <a:rPr lang="en-US" b="0" baseline="0" smtClean="0"/>
              <a:t>/tree/master/Instructor-Led/Labs/Module4</a:t>
            </a: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76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78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“Big Data” is a term for the collection of data sets so large and complex that they cannot easily be managed by traditional data handling technologies.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 Data is high volume, high velocity, and high variety information.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value of Big Data is based on data sources and opportunities to integrate non-relational data from outside of an enterprise into its business analytics.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03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Traditional</a:t>
            </a: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ly, ERP/CRM was designed to be a central repository for all data in a company. 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Web 2.0 data, the data is more diverse than for ERP/CRM. 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possible to process in existing technology and scale up.  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Traditional technology cannot handle Big Data.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 Data is collected extremely frequently from a variety of sources.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sources include business transactions, social media, and information from sensors.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types include: 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Structured numeric data in traditional databases  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Unstructured data from text documents, email, video, audio, stock ticker, and financial transactions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altLang="ko-KR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ko-KR" sz="1200" b="1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Acronyms: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RFID – Radio Frequency Identification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ERP – Enterprise Resource Planning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CRM – Customer Relationship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59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3V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Volume - </a:t>
            </a:r>
            <a:r>
              <a:rPr lang="en-US" altLang="ko-KR" dirty="0"/>
              <a:t>Exponential growth in data collection from a large variety of sources.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Velocity - Data streams in at an unprecedented rate.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Variety - Data comes in all types of formats and is both structured and unstructured.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25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Today, there are many</a:t>
            </a:r>
            <a:r>
              <a:rPr lang="en-US" altLang="ko-KR" baseline="0" dirty="0"/>
              <a:t> use cases for Big Data analysis.</a:t>
            </a:r>
            <a:endParaRPr lang="en-US" altLang="ko-KR" dirty="0"/>
          </a:p>
          <a:p>
            <a:pPr marL="6286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For example, Big Data is used to improve many aspects of our cities and countries. It allows cities to optimize traffic flows based on real-time traffic information, as well as social media and weather data.</a:t>
            </a:r>
          </a:p>
          <a:p>
            <a:pPr marL="6286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In South Korea, the midnight bus</a:t>
            </a:r>
            <a:r>
              <a:rPr lang="en-US" altLang="ko-KR" baseline="0" dirty="0"/>
              <a:t> route project utilized Big Data analysis to determine frequency of credit card use and taxis to determine where more public transportation was needed.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6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Notes: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and application processing are protected against hardware failure in Hadoop. 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 node goes down, jobs are automatically redirected to other nodes to make sure the distributed computing does not fail.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Computing</a:t>
            </a: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challenges: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2400" dirty="0"/>
              <a:t>Bring the computation to the data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2400" dirty="0"/>
              <a:t>Fault tolerance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2400" dirty="0"/>
              <a:t>Scalability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2400" dirty="0"/>
              <a:t>Hide all the complexity so developers can focus on the data</a:t>
            </a:r>
            <a:endParaRPr lang="en-US" altLang="ko-KR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Simply by adding more nodes, systems can easily be grown 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handle more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69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Apache Hadoop is an open-source solution framework that supports data-intensive distributed applications on large clusters of commodity hardware.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/>
              <a:t>It provides massive storage for any kind of data, enormous processing power, and the ability to handle virtually limitless concurrent tasks or jobs.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altLang="ko-KR" dirty="0"/>
              <a:t>Hadoop’s framework and ecosystem of technologies are managed and maintained by Apache Software Foundation (ASF).</a:t>
            </a:r>
          </a:p>
          <a:p>
            <a:pPr lvl="0"/>
            <a:endParaRPr lang="en-US" altLang="ko-KR" dirty="0"/>
          </a:p>
          <a:p>
            <a:pPr marL="171450" indent="-171450">
              <a:buFont typeface="Arial" charset="0"/>
              <a:buChar char="•"/>
            </a:pPr>
            <a:r>
              <a:rPr lang="en-US" altLang="ko-KR" sz="1200" dirty="0"/>
              <a:t>Features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1200" dirty="0"/>
              <a:t>Distributed parallel computing platform based on commodity H/W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1200" dirty="0"/>
              <a:t>Fault-tolerance is built in with the assumption that hardware failure is common.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1200" dirty="0"/>
              <a:t>Relatively simple programming paradigm for distributed parallel processing.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1200" dirty="0"/>
              <a:t>Provides tools that analysts are already familiar with: SQL, Script, and BI. </a:t>
            </a:r>
            <a:endParaRPr lang="en-US" altLang="ko-KR" sz="1100" dirty="0"/>
          </a:p>
          <a:p>
            <a:pPr marL="628650" lvl="1" indent="-171450">
              <a:buFont typeface="Arial" charset="0"/>
              <a:buChar char="•"/>
            </a:pPr>
            <a:endParaRPr lang="en-US" altLang="ko-KR" sz="1100" dirty="0"/>
          </a:p>
          <a:p>
            <a:pPr marL="171450" lvl="0" indent="-171450">
              <a:buFont typeface="Arial" charset="0"/>
              <a:buNone/>
            </a:pPr>
            <a:r>
              <a:rPr lang="en-US" altLang="ko-KR" sz="1200" b="1" dirty="0"/>
              <a:t>Acronyms:</a:t>
            </a:r>
          </a:p>
          <a:p>
            <a:pPr marL="171450" lvl="0" indent="-171450">
              <a:buFont typeface="Arial" charset="0"/>
              <a:buNone/>
            </a:pPr>
            <a:r>
              <a:rPr lang="en-US" altLang="ko-KR" sz="1200" b="0" dirty="0"/>
              <a:t>HDFS:</a:t>
            </a:r>
            <a:r>
              <a:rPr lang="en-US" altLang="ko-KR" sz="1200" b="0" baseline="0" dirty="0"/>
              <a:t> </a:t>
            </a:r>
            <a:r>
              <a:rPr lang="en-US" altLang="ko-KR" sz="1200" b="0" baseline="0" dirty="0" err="1"/>
              <a:t>Hadoop</a:t>
            </a:r>
            <a:r>
              <a:rPr lang="en-US" altLang="ko-KR" sz="1200" b="0" baseline="0" dirty="0"/>
              <a:t> Distributed File System.</a:t>
            </a:r>
            <a:endParaRPr lang="en-US" altLang="ko-KR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57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0" y="2159059"/>
            <a:ext cx="12192000" cy="2451041"/>
          </a:xfrm>
          <a:solidFill>
            <a:srgbClr val="0070C0"/>
          </a:solidFill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930743" y="17199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3" r:id="rId5"/>
    <p:sldLayoutId id="2147483664" r:id="rId6"/>
    <p:sldLayoutId id="2147483662" r:id="rId7"/>
    <p:sldLayoutId id="214748366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gif"/><Relationship Id="rId5" Type="http://schemas.openxmlformats.org/officeDocument/2006/relationships/comments" Target="../comments/comment1.xm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Data Analysis using Hadoop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Module 4, Lesson 1:</a:t>
            </a:r>
          </a:p>
          <a:p>
            <a:pPr fontAlgn="base"/>
            <a:r>
              <a:rPr lang="en-US" dirty="0"/>
              <a:t>Big Data and Hadoop Overview</a:t>
            </a:r>
          </a:p>
        </p:txBody>
      </p:sp>
    </p:spTree>
    <p:extLst>
      <p:ext uri="{BB962C8B-B14F-4D97-AF65-F5344CB8AC3E}">
        <p14:creationId xmlns:p14="http://schemas.microsoft.com/office/powerpoint/2010/main" val="244850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Hadoop Basic Concept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6632272" cy="43513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2400" dirty="0"/>
              <a:t>Store Big Data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HDFS</a:t>
            </a:r>
          </a:p>
          <a:p>
            <a:pPr>
              <a:buFont typeface="Wingdings" charset="2"/>
              <a:buChar char="§"/>
            </a:pPr>
            <a:r>
              <a:rPr lang="en-US" sz="2400" dirty="0"/>
              <a:t>Compute Big Data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MapReduce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YARN</a:t>
            </a:r>
          </a:p>
        </p:txBody>
      </p:sp>
      <p:grpSp>
        <p:nvGrpSpPr>
          <p:cNvPr id="18" name="그룹 7"/>
          <p:cNvGrpSpPr/>
          <p:nvPr/>
        </p:nvGrpSpPr>
        <p:grpSpPr>
          <a:xfrm>
            <a:off x="6884923" y="2617255"/>
            <a:ext cx="4786243" cy="3127612"/>
            <a:chOff x="6795545" y="3398651"/>
            <a:chExt cx="4786243" cy="3127612"/>
          </a:xfrm>
        </p:grpSpPr>
        <p:sp>
          <p:nvSpPr>
            <p:cNvPr id="20" name="모서리가 둥근 직사각형 8"/>
            <p:cNvSpPr/>
            <p:nvPr/>
          </p:nvSpPr>
          <p:spPr bwMode="auto">
            <a:xfrm>
              <a:off x="7109541" y="5694991"/>
              <a:ext cx="4472247" cy="8312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000" dirty="0">
                  <a:solidFill>
                    <a:schemeClr val="bg2">
                      <a:lumMod val="10000"/>
                    </a:schemeClr>
                  </a:solidFill>
                </a:rPr>
                <a:t>HDFS (STORE)</a:t>
              </a:r>
              <a:endParaRPr lang="ko-KR" altLang="en-US" sz="2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22" name="그룹 9"/>
            <p:cNvGrpSpPr/>
            <p:nvPr/>
          </p:nvGrpSpPr>
          <p:grpSpPr>
            <a:xfrm>
              <a:off x="7419709" y="3398651"/>
              <a:ext cx="3851910" cy="1582102"/>
              <a:chOff x="8783025" y="2899631"/>
              <a:chExt cx="3159579" cy="1392991"/>
            </a:xfrm>
          </p:grpSpPr>
          <p:grpSp>
            <p:nvGrpSpPr>
              <p:cNvPr id="35" name="Group 55"/>
              <p:cNvGrpSpPr/>
              <p:nvPr/>
            </p:nvGrpSpPr>
            <p:grpSpPr>
              <a:xfrm>
                <a:off x="8796877" y="3861139"/>
                <a:ext cx="3145727" cy="431483"/>
                <a:chOff x="7740526" y="4440417"/>
                <a:chExt cx="2808026" cy="391068"/>
              </a:xfrm>
            </p:grpSpPr>
            <p:sp>
              <p:nvSpPr>
                <p:cNvPr id="48" name="Rectangle 50"/>
                <p:cNvSpPr/>
                <p:nvPr/>
              </p:nvSpPr>
              <p:spPr>
                <a:xfrm>
                  <a:off x="7740528" y="4440417"/>
                  <a:ext cx="2808024" cy="3910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" name="Oval 51"/>
                <p:cNvSpPr/>
                <p:nvPr/>
              </p:nvSpPr>
              <p:spPr>
                <a:xfrm>
                  <a:off x="10253676" y="4568598"/>
                  <a:ext cx="147804" cy="14780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0" name="Rectangle 52"/>
                <p:cNvSpPr/>
                <p:nvPr/>
              </p:nvSpPr>
              <p:spPr>
                <a:xfrm rot="5400000">
                  <a:off x="8361446" y="3879337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Rectangle 53"/>
                <p:cNvSpPr/>
                <p:nvPr/>
              </p:nvSpPr>
              <p:spPr>
                <a:xfrm rot="5400000">
                  <a:off x="8363055" y="3982051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2" name="Rectangle 54"/>
                <p:cNvSpPr/>
                <p:nvPr/>
              </p:nvSpPr>
              <p:spPr>
                <a:xfrm rot="5400000">
                  <a:off x="8361445" y="4084765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6" name="Group 55"/>
              <p:cNvGrpSpPr/>
              <p:nvPr/>
            </p:nvGrpSpPr>
            <p:grpSpPr>
              <a:xfrm>
                <a:off x="8783027" y="3381778"/>
                <a:ext cx="3145727" cy="431483"/>
                <a:chOff x="7740526" y="4440417"/>
                <a:chExt cx="2808026" cy="391068"/>
              </a:xfrm>
            </p:grpSpPr>
            <p:sp>
              <p:nvSpPr>
                <p:cNvPr id="43" name="Rectangle 50"/>
                <p:cNvSpPr/>
                <p:nvPr/>
              </p:nvSpPr>
              <p:spPr>
                <a:xfrm>
                  <a:off x="7740528" y="4440417"/>
                  <a:ext cx="2808024" cy="3910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" name="Oval 51"/>
                <p:cNvSpPr/>
                <p:nvPr/>
              </p:nvSpPr>
              <p:spPr>
                <a:xfrm>
                  <a:off x="10253676" y="4568598"/>
                  <a:ext cx="147804" cy="14780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Rectangle 52"/>
                <p:cNvSpPr/>
                <p:nvPr/>
              </p:nvSpPr>
              <p:spPr>
                <a:xfrm rot="5400000">
                  <a:off x="8361446" y="3879337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" name="Rectangle 53"/>
                <p:cNvSpPr/>
                <p:nvPr/>
              </p:nvSpPr>
              <p:spPr>
                <a:xfrm rot="5400000">
                  <a:off x="8363055" y="3982051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" name="Rectangle 54"/>
                <p:cNvSpPr/>
                <p:nvPr/>
              </p:nvSpPr>
              <p:spPr>
                <a:xfrm rot="5400000">
                  <a:off x="8361445" y="4084765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7" name="Group 55"/>
              <p:cNvGrpSpPr/>
              <p:nvPr/>
            </p:nvGrpSpPr>
            <p:grpSpPr>
              <a:xfrm>
                <a:off x="8783025" y="2899631"/>
                <a:ext cx="3145727" cy="431483"/>
                <a:chOff x="7740526" y="4440417"/>
                <a:chExt cx="2808026" cy="391068"/>
              </a:xfrm>
            </p:grpSpPr>
            <p:sp>
              <p:nvSpPr>
                <p:cNvPr id="38" name="Rectangle 50"/>
                <p:cNvSpPr/>
                <p:nvPr/>
              </p:nvSpPr>
              <p:spPr>
                <a:xfrm>
                  <a:off x="7740528" y="4440417"/>
                  <a:ext cx="2808024" cy="3910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" name="Oval 51"/>
                <p:cNvSpPr/>
                <p:nvPr/>
              </p:nvSpPr>
              <p:spPr>
                <a:xfrm>
                  <a:off x="10253676" y="4568598"/>
                  <a:ext cx="147804" cy="14780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Rectangle 52"/>
                <p:cNvSpPr/>
                <p:nvPr/>
              </p:nvSpPr>
              <p:spPr>
                <a:xfrm rot="5400000">
                  <a:off x="8361446" y="3879337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ectangle 53"/>
                <p:cNvSpPr/>
                <p:nvPr/>
              </p:nvSpPr>
              <p:spPr>
                <a:xfrm rot="5400000">
                  <a:off x="8363055" y="3982051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" name="Rectangle 54"/>
                <p:cNvSpPr/>
                <p:nvPr/>
              </p:nvSpPr>
              <p:spPr>
                <a:xfrm rot="5400000">
                  <a:off x="8361445" y="4084765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24" name="직선 화살표 연결선 10"/>
            <p:cNvCxnSpPr/>
            <p:nvPr/>
          </p:nvCxnSpPr>
          <p:spPr>
            <a:xfrm flipH="1">
              <a:off x="8032257" y="4980753"/>
              <a:ext cx="8444" cy="714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11"/>
            <p:cNvCxnSpPr/>
            <p:nvPr/>
          </p:nvCxnSpPr>
          <p:spPr>
            <a:xfrm flipH="1">
              <a:off x="10492814" y="4980753"/>
              <a:ext cx="8444" cy="714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12"/>
            <p:cNvCxnSpPr/>
            <p:nvPr/>
          </p:nvCxnSpPr>
          <p:spPr>
            <a:xfrm flipH="1">
              <a:off x="9345665" y="4980753"/>
              <a:ext cx="8444" cy="714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34"/>
            <p:cNvGrpSpPr>
              <a:grpSpLocks noChangeAspect="1"/>
            </p:cNvGrpSpPr>
            <p:nvPr/>
          </p:nvGrpSpPr>
          <p:grpSpPr>
            <a:xfrm>
              <a:off x="6795545" y="5443817"/>
              <a:ext cx="775354" cy="546545"/>
              <a:chOff x="4092129" y="4417371"/>
              <a:chExt cx="1508982" cy="1063672"/>
            </a:xfrm>
          </p:grpSpPr>
          <p:sp>
            <p:nvSpPr>
              <p:cNvPr id="31" name="Right Triangle 23"/>
              <p:cNvSpPr/>
              <p:nvPr/>
            </p:nvSpPr>
            <p:spPr>
              <a:xfrm rot="10800000">
                <a:off x="4092131" y="5435319"/>
                <a:ext cx="45719" cy="45719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Rectangle 41"/>
              <p:cNvSpPr/>
              <p:nvPr/>
            </p:nvSpPr>
            <p:spPr>
              <a:xfrm>
                <a:off x="4092129" y="4417371"/>
                <a:ext cx="433437" cy="7223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Rectangle 40"/>
              <p:cNvSpPr/>
              <p:nvPr/>
            </p:nvSpPr>
            <p:spPr>
              <a:xfrm>
                <a:off x="4092130" y="4499016"/>
                <a:ext cx="1472897" cy="9362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ectangle 39"/>
              <p:cNvSpPr/>
              <p:nvPr/>
            </p:nvSpPr>
            <p:spPr>
              <a:xfrm>
                <a:off x="4137853" y="4533025"/>
                <a:ext cx="1463258" cy="94801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" name="모서리가 접힌 도형 14"/>
            <p:cNvSpPr>
              <a:spLocks noChangeAspect="1"/>
            </p:cNvSpPr>
            <p:nvPr/>
          </p:nvSpPr>
          <p:spPr bwMode="auto">
            <a:xfrm rot="10800000">
              <a:off x="8145498" y="5491697"/>
              <a:ext cx="272227" cy="37395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9" name="모서리가 접힌 도형 15"/>
            <p:cNvSpPr>
              <a:spLocks noChangeAspect="1"/>
            </p:cNvSpPr>
            <p:nvPr/>
          </p:nvSpPr>
          <p:spPr bwMode="auto">
            <a:xfrm rot="10800000">
              <a:off x="9461683" y="5494472"/>
              <a:ext cx="272227" cy="37395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0" name="모서리가 접힌 도형 16"/>
            <p:cNvSpPr>
              <a:spLocks noChangeAspect="1"/>
            </p:cNvSpPr>
            <p:nvPr/>
          </p:nvSpPr>
          <p:spPr bwMode="auto">
            <a:xfrm rot="10800000">
              <a:off x="10691958" y="5527722"/>
              <a:ext cx="272227" cy="37395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53" name="직사각형 39"/>
          <p:cNvSpPr/>
          <p:nvPr/>
        </p:nvSpPr>
        <p:spPr>
          <a:xfrm>
            <a:off x="9396253" y="3254354"/>
            <a:ext cx="1231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COMPUTE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14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Evolution of Hadoop Platform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42940" y="2246848"/>
            <a:ext cx="11106119" cy="2961256"/>
            <a:chOff x="542940" y="2246848"/>
            <a:chExt cx="11106119" cy="2961256"/>
          </a:xfrm>
        </p:grpSpPr>
        <p:grpSp>
          <p:nvGrpSpPr>
            <p:cNvPr id="3" name="Group 2"/>
            <p:cNvGrpSpPr/>
            <p:nvPr/>
          </p:nvGrpSpPr>
          <p:grpSpPr>
            <a:xfrm>
              <a:off x="542940" y="2652404"/>
              <a:ext cx="4779735" cy="2297284"/>
              <a:chOff x="559705" y="2743966"/>
              <a:chExt cx="4779735" cy="229728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59705" y="2743966"/>
                <a:ext cx="4779735" cy="22972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312729" y="3451994"/>
                <a:ext cx="3273686" cy="68402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MapReduce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312729" y="4123256"/>
                <a:ext cx="3273686" cy="69958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HDFS</a:t>
                </a:r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6798412" y="2246848"/>
              <a:ext cx="4850647" cy="2961256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Chevron 36"/>
            <p:cNvSpPr/>
            <p:nvPr/>
          </p:nvSpPr>
          <p:spPr>
            <a:xfrm>
              <a:off x="5794207" y="2937590"/>
              <a:ext cx="532676" cy="15297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6744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97056" y="2892079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Hadoop 1.0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35731" y="2908858"/>
              <a:ext cx="1933696" cy="6840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MapReduce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243389" y="2919866"/>
              <a:ext cx="1933696" cy="6840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Others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(data processing)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93920" y="2375236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Hadoop 2.0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66790" y="4349440"/>
              <a:ext cx="3273686" cy="68402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HDFS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7566790" y="3671629"/>
            <a:ext cx="3273686" cy="6840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YARN</a:t>
            </a:r>
          </a:p>
        </p:txBody>
      </p:sp>
      <p:sp>
        <p:nvSpPr>
          <p:cNvPr id="9" name="Down Arrow 8"/>
          <p:cNvSpPr/>
          <p:nvPr/>
        </p:nvSpPr>
        <p:spPr>
          <a:xfrm>
            <a:off x="8202579" y="3552361"/>
            <a:ext cx="484632" cy="503172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9752261" y="3565614"/>
            <a:ext cx="484632" cy="503172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122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What is </a:t>
            </a:r>
            <a:r>
              <a:rPr lang="en-US" altLang="ko-KR" dirty="0" err="1"/>
              <a:t>MapReduce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17502" y="2148392"/>
            <a:ext cx="130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Click stream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17501" y="2511767"/>
            <a:ext cx="130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Wikis/Blogs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3045740"/>
            <a:ext cx="1087851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2400" dirty="0"/>
              <a:t>Developers concentrate on writing the Map and Reduce functions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400" dirty="0"/>
              <a:t>Usually written in Java; however, other languages are supported through Hadoop Streaming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782871"/>
            <a:ext cx="12192000" cy="915873"/>
            <a:chOff x="1384300" y="1950630"/>
            <a:chExt cx="9423400" cy="832911"/>
          </a:xfrm>
        </p:grpSpPr>
        <p:sp>
          <p:nvSpPr>
            <p:cNvPr id="19" name="Rectangle 18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2032159" y="1950630"/>
              <a:ext cx="8775541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200" i="0" dirty="0"/>
                <a:t> </a:t>
              </a:r>
              <a:r>
                <a:rPr lang="en-US" i="0" dirty="0"/>
                <a:t>MapReduce is a software framework for parallel programming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9377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Three Stages of </a:t>
            </a:r>
            <a:r>
              <a:rPr lang="en-US" altLang="ko-KR" dirty="0" err="1"/>
              <a:t>MapReduce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465542"/>
              </p:ext>
            </p:extLst>
          </p:nvPr>
        </p:nvGraphicFramePr>
        <p:xfrm>
          <a:off x="862222" y="1920926"/>
          <a:ext cx="10491578" cy="4067879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721592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  <a:gridCol w="6769986">
                  <a:extLst>
                    <a:ext uri="{9D8B030D-6E8A-4147-A177-3AD203B41FA5}">
                      <a16:colId xmlns:a16="http://schemas.microsoft.com/office/drawing/2014/main" xmlns="" val="1124546490"/>
                    </a:ext>
                  </a:extLst>
                </a:gridCol>
              </a:tblGrid>
              <a:tr h="56101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Stage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Function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116895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Mapper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Consumes input data, analyzes it, and emits </a:t>
                      </a:r>
                      <a:r>
                        <a:rPr lang="en-US" altLang="ko-KR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tuples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(key-value pairs).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116895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Shuffle and Sort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Sorts the intermediate data by system.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116895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Reducer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Performs on the intermediate data to produce the final output</a:t>
                      </a:r>
                      <a:r>
                        <a:rPr lang="en-US" altLang="ko-KR" sz="1800" dirty="0"/>
                        <a:t>.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228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919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485" y="513290"/>
            <a:ext cx="10582072" cy="1052997"/>
          </a:xfrm>
        </p:spPr>
        <p:txBody>
          <a:bodyPr>
            <a:normAutofit/>
          </a:bodyPr>
          <a:lstStyle/>
          <a:p>
            <a:r>
              <a:rPr lang="en-US" altLang="ko-KR" dirty="0"/>
              <a:t>The Hadoop Ecosystem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398341" y="2143594"/>
            <a:ext cx="7456359" cy="4012063"/>
            <a:chOff x="1560556" y="1584708"/>
            <a:chExt cx="7273396" cy="3913616"/>
          </a:xfrm>
        </p:grpSpPr>
        <p:sp>
          <p:nvSpPr>
            <p:cNvPr id="16" name="Rectangle 15"/>
            <p:cNvSpPr/>
            <p:nvPr/>
          </p:nvSpPr>
          <p:spPr>
            <a:xfrm>
              <a:off x="1560556" y="2157290"/>
              <a:ext cx="859254" cy="16650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 err="1">
                  <a:solidFill>
                    <a:schemeClr val="bg1"/>
                  </a:solidFill>
                </a:rPr>
                <a:t>Sqoop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60556" y="3803845"/>
              <a:ext cx="859254" cy="169447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>
                  <a:solidFill>
                    <a:schemeClr val="bg1"/>
                  </a:solidFill>
                </a:rPr>
                <a:t>Flume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70394" y="2146379"/>
              <a:ext cx="859254" cy="335194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 err="1">
                  <a:solidFill>
                    <a:schemeClr val="bg1"/>
                  </a:solidFill>
                </a:rPr>
                <a:t>ZooKeeper</a:t>
              </a:r>
              <a:r>
                <a:rPr lang="en-US" altLang="ko-KR" dirty="0">
                  <a:solidFill>
                    <a:schemeClr val="bg1"/>
                  </a:solidFill>
                </a:rPr>
                <a:t> (Coordinator)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93169" y="2146378"/>
              <a:ext cx="859254" cy="18653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OOZIE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09476" y="2146377"/>
              <a:ext cx="859254" cy="1865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PIG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25780" y="2146377"/>
              <a:ext cx="859254" cy="1865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HIVE (SQL)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41233" y="2142580"/>
              <a:ext cx="859254" cy="187295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HBASE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057537" y="2146377"/>
              <a:ext cx="859254" cy="1865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IMPALA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974698" y="2146377"/>
              <a:ext cx="859254" cy="18653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SPARK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393169" y="4076958"/>
              <a:ext cx="5440783" cy="6840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YARN &amp; </a:t>
              </a:r>
              <a:r>
                <a:rPr lang="en-US" dirty="0" err="1">
                  <a:solidFill>
                    <a:schemeClr val="bg1"/>
                  </a:solidFill>
                </a:rPr>
                <a:t>MapReduce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93169" y="4814298"/>
              <a:ext cx="5440783" cy="6840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HDFS (Hadoop </a:t>
              </a:r>
              <a:r>
                <a:rPr lang="en-US" dirty="0" err="1">
                  <a:solidFill>
                    <a:schemeClr val="bg1"/>
                  </a:solidFill>
                </a:rPr>
                <a:t>Distrubuted</a:t>
              </a:r>
              <a:r>
                <a:rPr lang="en-US" dirty="0">
                  <a:solidFill>
                    <a:schemeClr val="bg1"/>
                  </a:solidFill>
                </a:rPr>
                <a:t> File System)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393169" y="1584708"/>
              <a:ext cx="2691866" cy="4846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BI Tools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150496" y="1595909"/>
              <a:ext cx="2683456" cy="4846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ETL Tools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469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/>
              <a:t>Coordination - Zookeeper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5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A coordination service system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4"/>
            <a:ext cx="12192000" cy="26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292929"/>
                </a:solidFill>
              </a:rPr>
              <a:t>Hadoop</a:t>
            </a:r>
            <a:r>
              <a:rPr lang="en-US" sz="2400" dirty="0">
                <a:solidFill>
                  <a:srgbClr val="292929"/>
                </a:solidFill>
              </a:rPr>
              <a:t> </a:t>
            </a:r>
            <a:r>
              <a:rPr lang="en-US" sz="2400" dirty="0" err="1">
                <a:solidFill>
                  <a:srgbClr val="292929"/>
                </a:solidFill>
              </a:rPr>
              <a:t>NameNodes</a:t>
            </a:r>
            <a:r>
              <a:rPr lang="en-US" sz="2400" dirty="0">
                <a:solidFill>
                  <a:srgbClr val="292929"/>
                </a:solidFill>
              </a:rPr>
              <a:t> rely on Zookeeper for failover control</a:t>
            </a:r>
            <a:endParaRPr lang="en-US" altLang="ko-KR" sz="2400" dirty="0">
              <a:solidFill>
                <a:srgbClr val="292929"/>
              </a:solidFill>
            </a:endParaRPr>
          </a:p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Used in a distributed computing system for:</a:t>
            </a:r>
          </a:p>
          <a:p>
            <a:pPr marL="1825625" indent="-3429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Distributed configuration</a:t>
            </a:r>
          </a:p>
          <a:p>
            <a:pPr marL="1825625" indent="-342900" defTabSz="909638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Synchronization</a:t>
            </a:r>
          </a:p>
          <a:p>
            <a:pPr marL="1825625" indent="-3429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Naming registry for distributed systems</a:t>
            </a:r>
          </a:p>
          <a:p>
            <a:pPr lvl="4" indent="-346075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Storing and mediating updates to important configuration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1167967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2648"/>
            <a:ext cx="10515600" cy="1026340"/>
          </a:xfrm>
        </p:spPr>
        <p:txBody>
          <a:bodyPr>
            <a:normAutofit/>
          </a:bodyPr>
          <a:lstStyle/>
          <a:p>
            <a:r>
              <a:rPr lang="en-US" altLang="ko-KR" dirty="0"/>
              <a:t>Data Integration – Flume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0043" y="2001052"/>
            <a:ext cx="102837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1371600" lvl="2" indent="-457200">
              <a:buFont typeface="Arial" charset="0"/>
              <a:buChar char="•"/>
            </a:pPr>
            <a:endParaRPr lang="en-US" sz="2800" dirty="0"/>
          </a:p>
          <a:p>
            <a:pPr marL="1371600" lvl="2" indent="-4572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0" y="2351314"/>
            <a:ext cx="12192000" cy="2517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lvl="3" indent="-3429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Flume Architecture</a:t>
            </a:r>
          </a:p>
          <a:p>
            <a:pPr marL="1995488" lvl="3" indent="-342900" defTabSz="1711325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Simple and flexible</a:t>
            </a:r>
          </a:p>
          <a:p>
            <a:pPr marL="1995488" lvl="3" indent="-342900" defTabSz="1711325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Based on streaming data flows:</a:t>
            </a:r>
          </a:p>
          <a:p>
            <a:pPr marL="2628900" lvl="5" indent="-3429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Source : Listens for events, and writes events to channel</a:t>
            </a:r>
          </a:p>
          <a:p>
            <a:pPr marL="2628900" lvl="5" indent="-3429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Channel : Queues event data as transactions</a:t>
            </a:r>
          </a:p>
          <a:p>
            <a:pPr marL="2628900" lvl="5" indent="-3429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Sink : Writes event data to target and removes event from queue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-9592" y="1380034"/>
            <a:ext cx="13030200" cy="791753"/>
            <a:chOff x="1384300" y="1950630"/>
            <a:chExt cx="10097577" cy="832911"/>
          </a:xfrm>
        </p:grpSpPr>
        <p:sp>
          <p:nvSpPr>
            <p:cNvPr id="10" name="Rectangle 9"/>
            <p:cNvSpPr/>
            <p:nvPr/>
          </p:nvSpPr>
          <p:spPr>
            <a:xfrm>
              <a:off x="1384300" y="1950630"/>
              <a:ext cx="9448025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rPr>
                <a:t>.</a:t>
              </a:r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Flume – Integration of data from external sources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1697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2351314"/>
            <a:ext cx="12192000" cy="1353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lvl="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292929"/>
                </a:solidFill>
              </a:rPr>
              <a:t>Sqoop</a:t>
            </a:r>
            <a:r>
              <a:rPr lang="en-US" sz="2400" dirty="0">
                <a:solidFill>
                  <a:srgbClr val="292929"/>
                </a:solidFill>
              </a:rPr>
              <a:t> is a tool to automate data transfer between </a:t>
            </a:r>
            <a:r>
              <a:rPr lang="en-US" sz="2400" dirty="0" err="1">
                <a:solidFill>
                  <a:srgbClr val="292929"/>
                </a:solidFill>
              </a:rPr>
              <a:t>Hadoop</a:t>
            </a:r>
            <a:r>
              <a:rPr lang="en-US" sz="2400" dirty="0">
                <a:solidFill>
                  <a:srgbClr val="292929"/>
                </a:solidFill>
              </a:rPr>
              <a:t> and structured </a:t>
            </a:r>
            <a:r>
              <a:rPr lang="en-US" sz="2400" dirty="0" err="1">
                <a:solidFill>
                  <a:srgbClr val="292929"/>
                </a:solidFill>
              </a:rPr>
              <a:t>datastores</a:t>
            </a:r>
            <a:r>
              <a:rPr lang="en-US" sz="2400" dirty="0">
                <a:solidFill>
                  <a:srgbClr val="292929"/>
                </a:solidFill>
              </a:rPr>
              <a:t> such as a relational databases (RDBMS).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29" name="Rectangle 28"/>
            <p:cNvSpPr/>
            <p:nvPr/>
          </p:nvSpPr>
          <p:spPr>
            <a:xfrm>
              <a:off x="1384300" y="1950630"/>
              <a:ext cx="9448025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 err="1"/>
                <a:t>Sqoop</a:t>
              </a:r>
              <a:r>
                <a:rPr lang="en-US" altLang="ko-KR" i="0" dirty="0"/>
                <a:t> – SQL to </a:t>
              </a:r>
              <a:r>
                <a:rPr lang="en-US" altLang="ko-KR" i="0" dirty="0" err="1"/>
                <a:t>Hadoop</a:t>
              </a:r>
              <a:endParaRPr lang="en-US" altLang="ko-KR" i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8223"/>
            <a:ext cx="10515600" cy="1026340"/>
          </a:xfrm>
        </p:spPr>
        <p:txBody>
          <a:bodyPr>
            <a:normAutofit/>
          </a:bodyPr>
          <a:lstStyle/>
          <a:p>
            <a:r>
              <a:rPr lang="en-US" altLang="ko-KR" dirty="0"/>
              <a:t>Data Integration – </a:t>
            </a:r>
            <a:r>
              <a:rPr lang="en-US" altLang="ko-KR" dirty="0" err="1"/>
              <a:t>Sqoop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11188" y="4065815"/>
            <a:ext cx="5769625" cy="1428750"/>
            <a:chOff x="2958036" y="4065815"/>
            <a:chExt cx="5769625" cy="1428750"/>
          </a:xfrm>
        </p:grpSpPr>
        <p:sp>
          <p:nvSpPr>
            <p:cNvPr id="17" name="Flowchart: Magnetic Disk 26"/>
            <p:cNvSpPr/>
            <p:nvPr/>
          </p:nvSpPr>
          <p:spPr>
            <a:xfrm>
              <a:off x="2958036" y="4208690"/>
              <a:ext cx="1353312" cy="1143000"/>
            </a:xfrm>
            <a:prstGeom prst="flowChartMagneticDisk">
              <a:avLst/>
            </a:prstGeom>
            <a:solidFill>
              <a:srgbClr val="0070C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Datasource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Flowchart: Magnetic Disk 26"/>
            <p:cNvSpPr/>
            <p:nvPr/>
          </p:nvSpPr>
          <p:spPr>
            <a:xfrm>
              <a:off x="7378492" y="4219177"/>
              <a:ext cx="1349169" cy="1122026"/>
            </a:xfrm>
            <a:prstGeom prst="flowChartMagneticDisk">
              <a:avLst/>
            </a:prstGeom>
            <a:solidFill>
              <a:srgbClr val="0070C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Hadoop</a:t>
              </a:r>
            </a:p>
          </p:txBody>
        </p:sp>
        <p:grpSp>
          <p:nvGrpSpPr>
            <p:cNvPr id="5" name="Group 31"/>
            <p:cNvGrpSpPr/>
            <p:nvPr/>
          </p:nvGrpSpPr>
          <p:grpSpPr>
            <a:xfrm>
              <a:off x="5155508" y="4065815"/>
              <a:ext cx="1378823" cy="1428750"/>
              <a:chOff x="5829300" y="2847975"/>
              <a:chExt cx="1117600" cy="1158068"/>
            </a:xfrm>
          </p:grpSpPr>
          <p:sp>
            <p:nvSpPr>
              <p:cNvPr id="33" name="Circular Arrow 32"/>
              <p:cNvSpPr/>
              <p:nvPr/>
            </p:nvSpPr>
            <p:spPr>
              <a:xfrm>
                <a:off x="5829300" y="2847975"/>
                <a:ext cx="1117600" cy="1117600"/>
              </a:xfrm>
              <a:prstGeom prst="circular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Circular Arrow 33"/>
              <p:cNvSpPr/>
              <p:nvPr/>
            </p:nvSpPr>
            <p:spPr>
              <a:xfrm rot="10800000">
                <a:off x="5829300" y="2888443"/>
                <a:ext cx="1117600" cy="1117600"/>
              </a:xfrm>
              <a:prstGeom prst="circular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072886" y="3271006"/>
                <a:ext cx="630424" cy="29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Sqoop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697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Processing - Spark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0" y="1567752"/>
            <a:ext cx="12192000" cy="791753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896471" y="1559561"/>
            <a:ext cx="12133729" cy="79175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0" dirty="0"/>
              <a:t>Apache Spark is a large-scale processing engine.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2351314"/>
            <a:ext cx="12192000" cy="2028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4125" indent="-390525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Faster than MapReduce due to in-memory processing</a:t>
            </a:r>
          </a:p>
          <a:p>
            <a:pPr marL="1254125" indent="-390525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Easier to develop than </a:t>
            </a:r>
            <a:r>
              <a:rPr lang="en-US" sz="2400" dirty="0" err="1">
                <a:solidFill>
                  <a:srgbClr val="292929"/>
                </a:solidFill>
              </a:rPr>
              <a:t>MapReduce</a:t>
            </a:r>
            <a:endParaRPr lang="en-US" sz="2400" dirty="0">
              <a:solidFill>
                <a:srgbClr val="292929"/>
              </a:solidFill>
            </a:endParaRPr>
          </a:p>
          <a:p>
            <a:pPr marL="1254125" indent="-390525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Spark Streaming provides real-time data processing</a:t>
            </a:r>
          </a:p>
          <a:p>
            <a:pPr marL="1254125" indent="-390525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Well-suited for iterative processing algorithms</a:t>
            </a:r>
          </a:p>
        </p:txBody>
      </p:sp>
      <p:pic>
        <p:nvPicPr>
          <p:cNvPr id="4" name="Picture 3" descr="spark-logo-trademar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4527160"/>
            <a:ext cx="34290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97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Analysis: Hive and Pig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0" y="1608311"/>
            <a:ext cx="12192000" cy="1029701"/>
            <a:chOff x="1384300" y="1834473"/>
            <a:chExt cx="9423400" cy="1219464"/>
          </a:xfrm>
        </p:grpSpPr>
        <p:sp>
          <p:nvSpPr>
            <p:cNvPr id="20" name="Rectangle 19"/>
            <p:cNvSpPr/>
            <p:nvPr/>
          </p:nvSpPr>
          <p:spPr>
            <a:xfrm>
              <a:off x="1384300" y="1834473"/>
              <a:ext cx="9423400" cy="121946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1963233" y="1950630"/>
              <a:ext cx="8844467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100000"/>
                </a:lnSpc>
                <a:spcBef>
                  <a:spcPts val="0"/>
                </a:spcBef>
              </a:pPr>
              <a:r>
                <a:rPr lang="en-US" i="0" dirty="0"/>
                <a:t>Think of Hive and Pig as interpreters to convert SQL or Scripts to </a:t>
              </a:r>
              <a:r>
                <a:rPr lang="en-US" i="0" dirty="0" err="1"/>
                <a:t>MapReduce</a:t>
              </a:r>
              <a:r>
                <a:rPr lang="en-US" i="0" dirty="0"/>
                <a:t> programs.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0640" y="3429762"/>
            <a:ext cx="11018165" cy="1351843"/>
            <a:chOff x="410640" y="3429762"/>
            <a:chExt cx="11018165" cy="1351843"/>
          </a:xfrm>
        </p:grpSpPr>
        <p:grpSp>
          <p:nvGrpSpPr>
            <p:cNvPr id="3" name="Group 2"/>
            <p:cNvGrpSpPr/>
            <p:nvPr/>
          </p:nvGrpSpPr>
          <p:grpSpPr>
            <a:xfrm>
              <a:off x="6672606" y="3432232"/>
              <a:ext cx="2947441" cy="1346903"/>
              <a:chOff x="3293655" y="2614519"/>
              <a:chExt cx="5181598" cy="134690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293655" y="2614519"/>
                <a:ext cx="5181598" cy="6840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Pig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293655" y="3277397"/>
                <a:ext cx="5181598" cy="68402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Hadoop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815383" y="3432232"/>
              <a:ext cx="2947441" cy="1346903"/>
              <a:chOff x="3293655" y="2614519"/>
              <a:chExt cx="5181598" cy="134690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293655" y="2614519"/>
                <a:ext cx="5181598" cy="6840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Hive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293655" y="3277397"/>
                <a:ext cx="5181598" cy="68402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Hadoop</a:t>
                </a:r>
              </a:p>
            </p:txBody>
          </p:sp>
        </p:grpSp>
        <p:pic>
          <p:nvPicPr>
            <p:cNvPr id="4" name="Picture 3" descr="Apache_Hive_logo.svg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640" y="3432951"/>
              <a:ext cx="1494961" cy="1345465"/>
            </a:xfrm>
            <a:prstGeom prst="rect">
              <a:avLst/>
            </a:prstGeom>
          </p:spPr>
        </p:pic>
        <p:pic>
          <p:nvPicPr>
            <p:cNvPr id="5" name="Picture 4" descr="pig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9830" y="3429762"/>
              <a:ext cx="898975" cy="1351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888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950629"/>
            <a:ext cx="12192000" cy="2782736"/>
            <a:chOff x="0" y="1950629"/>
            <a:chExt cx="12192000" cy="832912"/>
          </a:xfrm>
        </p:grpSpPr>
        <p:sp>
          <p:nvSpPr>
            <p:cNvPr id="11" name="Rectangle 10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1384300" y="1950629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60374" indent="-457200" algn="l"/>
              <a:r>
                <a:rPr lang="en-US" i="0" dirty="0"/>
                <a:t>What is Big Data?</a:t>
              </a:r>
            </a:p>
            <a:p>
              <a:pPr marL="460374" indent="-457200" algn="l"/>
              <a:r>
                <a:rPr lang="en-US" i="0" dirty="0"/>
                <a:t>Big Data on Hadoop</a:t>
              </a:r>
            </a:p>
            <a:p>
              <a:pPr marL="460374" indent="-457200" algn="l"/>
              <a:r>
                <a:rPr lang="en-US" i="0" dirty="0"/>
                <a:t>Hadoop Basic Concepts</a:t>
              </a:r>
            </a:p>
            <a:p>
              <a:pPr marL="460374" indent="-457200" algn="l"/>
              <a:r>
                <a:rPr lang="en-US" i="0" dirty="0"/>
                <a:t>Hadoop Ecosystem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46418" y="537883"/>
            <a:ext cx="385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615837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Workflow Tool - </a:t>
            </a:r>
            <a:r>
              <a:rPr lang="en-US" dirty="0" err="1"/>
              <a:t>Oozie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37949" y="2948233"/>
            <a:ext cx="5166815" cy="381451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2400" dirty="0"/>
              <a:t>Defines dependencies between jobs</a:t>
            </a:r>
            <a:endParaRPr lang="en-US" dirty="0"/>
          </a:p>
          <a:p>
            <a:pPr>
              <a:buFont typeface="Wingdings" charset="2"/>
              <a:buChar char="§"/>
            </a:pPr>
            <a:r>
              <a:rPr lang="en-US" sz="2400" dirty="0"/>
              <a:t>Runs workflows including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Hive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Pig</a:t>
            </a:r>
          </a:p>
          <a:p>
            <a:pPr lvl="1">
              <a:buFont typeface="Wingdings" charset="2"/>
              <a:buChar char="§"/>
            </a:pPr>
            <a:r>
              <a:rPr lang="en-US" dirty="0" err="1"/>
              <a:t>Sqoop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 err="1"/>
              <a:t>MapReduce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-1" y="1950630"/>
            <a:ext cx="12192001" cy="832911"/>
            <a:chOff x="1384300" y="1950630"/>
            <a:chExt cx="9423400" cy="832911"/>
          </a:xfrm>
        </p:grpSpPr>
        <p:sp>
          <p:nvSpPr>
            <p:cNvPr id="7" name="Rectangle 6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0" dirty="0" err="1"/>
                <a:t>Oozie</a:t>
              </a:r>
              <a:r>
                <a:rPr lang="en-US" i="0" dirty="0"/>
                <a:t> serves as a workflow engine for </a:t>
              </a:r>
              <a:r>
                <a:rPr lang="en-US" i="0" dirty="0" err="1"/>
                <a:t>MapReduce</a:t>
              </a:r>
              <a:r>
                <a:rPr lang="en-US" i="0" dirty="0"/>
                <a:t> jobs.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623717" y="3370018"/>
            <a:ext cx="6321272" cy="2926105"/>
            <a:chOff x="5464979" y="3228888"/>
            <a:chExt cx="6321272" cy="2926105"/>
          </a:xfrm>
        </p:grpSpPr>
        <p:sp>
          <p:nvSpPr>
            <p:cNvPr id="15" name="Flowchart: Connector 5"/>
            <p:cNvSpPr/>
            <p:nvPr/>
          </p:nvSpPr>
          <p:spPr>
            <a:xfrm>
              <a:off x="10697039" y="4400819"/>
              <a:ext cx="1089212" cy="1089212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End</a:t>
              </a:r>
            </a:p>
          </p:txBody>
        </p:sp>
        <p:sp>
          <p:nvSpPr>
            <p:cNvPr id="12" name="Flowchart: Connector 2"/>
            <p:cNvSpPr/>
            <p:nvPr/>
          </p:nvSpPr>
          <p:spPr>
            <a:xfrm>
              <a:off x="5464979" y="3228888"/>
              <a:ext cx="1089212" cy="1089212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Start</a:t>
              </a:r>
            </a:p>
          </p:txBody>
        </p:sp>
        <p:sp>
          <p:nvSpPr>
            <p:cNvPr id="13" name="Flowchart: Data 6"/>
            <p:cNvSpPr/>
            <p:nvPr/>
          </p:nvSpPr>
          <p:spPr>
            <a:xfrm>
              <a:off x="6904555" y="3352376"/>
              <a:ext cx="1878981" cy="867017"/>
            </a:xfrm>
            <a:prstGeom prst="flowChartInputOutpu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RunHiveScript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Flowchart: Data 6"/>
            <p:cNvSpPr/>
            <p:nvPr/>
          </p:nvSpPr>
          <p:spPr>
            <a:xfrm>
              <a:off x="8999648" y="3352376"/>
              <a:ext cx="2164961" cy="867017"/>
            </a:xfrm>
            <a:prstGeom prst="flowChartInputOutpu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RunSqoopExport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Flowchart: Connector 5"/>
            <p:cNvSpPr/>
            <p:nvPr/>
          </p:nvSpPr>
          <p:spPr>
            <a:xfrm>
              <a:off x="9352405" y="5065781"/>
              <a:ext cx="1089212" cy="1089212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Kill</a:t>
              </a:r>
            </a:p>
          </p:txBody>
        </p:sp>
        <p:cxnSp>
          <p:nvCxnSpPr>
            <p:cNvPr id="17" name="Elbow Connector 16"/>
            <p:cNvCxnSpPr>
              <a:stCxn id="14" idx="5"/>
              <a:endCxn id="15" idx="0"/>
            </p:cNvCxnSpPr>
            <p:nvPr/>
          </p:nvCxnSpPr>
          <p:spPr>
            <a:xfrm>
              <a:off x="10948113" y="3785885"/>
              <a:ext cx="293532" cy="614934"/>
            </a:xfrm>
            <a:prstGeom prst="bentConnector2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3"/>
              <a:endCxn id="16" idx="0"/>
            </p:cNvCxnSpPr>
            <p:nvPr/>
          </p:nvCxnSpPr>
          <p:spPr>
            <a:xfrm>
              <a:off x="9865632" y="4219393"/>
              <a:ext cx="31379" cy="846388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2" idx="6"/>
              <a:endCxn id="13" idx="2"/>
            </p:cNvCxnSpPr>
            <p:nvPr/>
          </p:nvCxnSpPr>
          <p:spPr>
            <a:xfrm>
              <a:off x="6554191" y="3773494"/>
              <a:ext cx="538262" cy="1239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3" idx="4"/>
              <a:endCxn id="16" idx="2"/>
            </p:cNvCxnSpPr>
            <p:nvPr/>
          </p:nvCxnSpPr>
          <p:spPr>
            <a:xfrm rot="16200000" flipH="1">
              <a:off x="7902728" y="4160710"/>
              <a:ext cx="1390994" cy="1508359"/>
            </a:xfrm>
            <a:prstGeom prst="bentConnector2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3" idx="5"/>
              <a:endCxn id="14" idx="2"/>
            </p:cNvCxnSpPr>
            <p:nvPr/>
          </p:nvCxnSpPr>
          <p:spPr>
            <a:xfrm>
              <a:off x="8595638" y="3785885"/>
              <a:ext cx="620506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499709" y="3385963"/>
              <a:ext cx="642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700859" y="3419434"/>
              <a:ext cx="594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OK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798830" y="5280611"/>
              <a:ext cx="787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error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482885" y="4110389"/>
              <a:ext cx="461665" cy="68156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dirty="0"/>
                <a:t>error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093233" y="3413062"/>
              <a:ext cx="594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2963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Storage: </a:t>
            </a:r>
            <a:r>
              <a:rPr lang="en-US" altLang="ko-KR" dirty="0" err="1"/>
              <a:t>HBase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1507445"/>
            <a:ext cx="12192000" cy="832911"/>
            <a:chOff x="1384300" y="1950630"/>
            <a:chExt cx="9423400" cy="832911"/>
          </a:xfrm>
        </p:grpSpPr>
        <p:sp>
          <p:nvSpPr>
            <p:cNvPr id="18" name="Rectangle 17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2032159" y="1950630"/>
              <a:ext cx="8775541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 err="1"/>
                <a:t>HBase</a:t>
              </a:r>
              <a:r>
                <a:rPr lang="en-US" i="0" dirty="0"/>
                <a:t> is the database storage for </a:t>
              </a:r>
              <a:r>
                <a:rPr lang="en-US" i="0" dirty="0" err="1"/>
                <a:t>Hadoop</a:t>
              </a:r>
              <a:r>
                <a:rPr lang="en-US" i="0" dirty="0"/>
                <a:t>.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2330617"/>
            <a:ext cx="12192000" cy="2016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20800" indent="-4572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‘NoSQL’ </a:t>
            </a:r>
            <a:r>
              <a:rPr lang="en-US" sz="2400" dirty="0" err="1">
                <a:solidFill>
                  <a:srgbClr val="292929"/>
                </a:solidFill>
              </a:rPr>
              <a:t>datastore</a:t>
            </a:r>
            <a:endParaRPr lang="en-US" sz="2400" dirty="0">
              <a:solidFill>
                <a:srgbClr val="292929"/>
              </a:solidFill>
            </a:endParaRPr>
          </a:p>
          <a:p>
            <a:pPr marL="1320800" indent="-4572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Able to create massive amounts of data	</a:t>
            </a:r>
          </a:p>
          <a:p>
            <a:pPr marL="1320800" indent="-4572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Scales to support very high throughput read/write</a:t>
            </a:r>
          </a:p>
          <a:p>
            <a:pPr marL="1320800" indent="-457200">
              <a:buFont typeface="Wingdings" charset="2"/>
              <a:buChar char="§"/>
            </a:pPr>
            <a:r>
              <a:rPr lang="en-US" sz="2400" dirty="0">
                <a:solidFill>
                  <a:srgbClr val="292929"/>
                </a:solidFill>
              </a:rPr>
              <a:t>Tables can have thousands of columns with sparse data</a:t>
            </a:r>
          </a:p>
        </p:txBody>
      </p:sp>
    </p:spTree>
    <p:extLst>
      <p:ext uri="{BB962C8B-B14F-4D97-AF65-F5344CB8AC3E}">
        <p14:creationId xmlns:p14="http://schemas.microsoft.com/office/powerpoint/2010/main" val="60656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What is NoSQL?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966184"/>
              </p:ext>
            </p:extLst>
          </p:nvPr>
        </p:nvGraphicFramePr>
        <p:xfrm>
          <a:off x="841642" y="2419471"/>
          <a:ext cx="10515600" cy="342504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486742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  <a:gridCol w="4523658">
                  <a:extLst>
                    <a:ext uri="{9D8B030D-6E8A-4147-A177-3AD203B41FA5}">
                      <a16:colId xmlns:a16="http://schemas.microsoft.com/office/drawing/2014/main" xmlns="" val="112454649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986980724"/>
                    </a:ext>
                  </a:extLst>
                </a:gridCol>
              </a:tblGrid>
              <a:tr h="541177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SQL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bg1"/>
                          </a:solidFill>
                        </a:rPr>
                        <a:t>NoSQL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72096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Data Storage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Relational model with rows and columns.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Various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storage models.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72096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Schemas</a:t>
                      </a:r>
                      <a:r>
                        <a:rPr lang="en-US" b="0" baseline="0" dirty="0"/>
                        <a:t> and Flexibility</a:t>
                      </a:r>
                      <a:endParaRPr lang="en-US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Fixed schema</a:t>
                      </a:r>
                      <a:r>
                        <a:rPr lang="en-US" baseline="0" dirty="0"/>
                        <a:t> with little flexibility.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Dynamic</a:t>
                      </a:r>
                      <a:r>
                        <a:rPr lang="en-US" baseline="0" dirty="0"/>
                        <a:t> and flexible schema.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72096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Scalability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Scaling is vertical. 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Scaling is horizontal. 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228483"/>
                  </a:ext>
                </a:extLst>
              </a:tr>
              <a:tr h="72096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ACID compliance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Most ACID compliant.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Most sacrifice</a:t>
                      </a:r>
                      <a:r>
                        <a:rPr lang="en-US" baseline="0" dirty="0"/>
                        <a:t> ACID for performance and scalability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9658239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0" y="1447250"/>
            <a:ext cx="12192000" cy="703300"/>
            <a:chOff x="1384300" y="1950630"/>
            <a:chExt cx="9423400" cy="832911"/>
          </a:xfrm>
        </p:grpSpPr>
        <p:sp>
          <p:nvSpPr>
            <p:cNvPr id="19" name="Rectangle 18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0" dirty="0"/>
                <a:t>NoSQL is “Not Only SQL” and not “No SQL”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4503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Summary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950630"/>
            <a:ext cx="12192000" cy="832911"/>
            <a:chOff x="0" y="1950630"/>
            <a:chExt cx="12192000" cy="832911"/>
          </a:xfrm>
        </p:grpSpPr>
        <p:sp>
          <p:nvSpPr>
            <p:cNvPr id="3" name="Rectangle 2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846418" y="1950630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In this lesson, you have learned: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2783540"/>
            <a:ext cx="12192000" cy="2914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20800" indent="-457200">
              <a:buFont typeface="Wingdings" charset="2"/>
              <a:buChar char="§"/>
            </a:pPr>
            <a:r>
              <a:rPr lang="en-US" sz="2800" dirty="0"/>
              <a:t>What Big Data is</a:t>
            </a:r>
          </a:p>
          <a:p>
            <a:pPr marL="1320800" indent="-457200">
              <a:buFont typeface="Wingdings" charset="2"/>
              <a:buChar char="§"/>
            </a:pPr>
            <a:r>
              <a:rPr lang="en-US" sz="2800" dirty="0"/>
              <a:t>Why </a:t>
            </a:r>
            <a:r>
              <a:rPr lang="en-US" sz="2800" dirty="0" err="1"/>
              <a:t>Hadoop</a:t>
            </a:r>
            <a:r>
              <a:rPr lang="en-US" sz="2800" dirty="0"/>
              <a:t> is needed</a:t>
            </a:r>
          </a:p>
          <a:p>
            <a:pPr marL="1320800" indent="-457200">
              <a:buFont typeface="Wingdings" charset="2"/>
              <a:buChar char="§"/>
            </a:pPr>
            <a:r>
              <a:rPr lang="en-US" sz="2800" dirty="0"/>
              <a:t>The basic concepts of Hadoop core system</a:t>
            </a:r>
          </a:p>
          <a:p>
            <a:pPr marL="1320800" indent="-457200">
              <a:buFont typeface="Wingdings" charset="2"/>
              <a:buChar char="§"/>
            </a:pPr>
            <a:r>
              <a:rPr lang="en-US" sz="2800" dirty="0"/>
              <a:t>Features of the </a:t>
            </a:r>
            <a:r>
              <a:rPr lang="en-US" sz="2800" dirty="0" err="1"/>
              <a:t>Hadoop</a:t>
            </a:r>
            <a:r>
              <a:rPr lang="en-US" sz="2800" dirty="0"/>
              <a:t> ecosystem</a:t>
            </a:r>
          </a:p>
        </p:txBody>
      </p:sp>
    </p:spTree>
    <p:extLst>
      <p:ext uri="{BB962C8B-B14F-4D97-AF65-F5344CB8AC3E}">
        <p14:creationId xmlns:p14="http://schemas.microsoft.com/office/powerpoint/2010/main" val="167270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600890"/>
            <a:chOff x="0" y="1950630"/>
            <a:chExt cx="12192000" cy="3600890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By the end of this lesson you should be able to: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39"/>
              <a:ext cx="12192000" cy="276798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71600" lvl="2" indent="-457200">
                <a:buFont typeface="Wingdings" charset="2"/>
                <a:buChar char="§"/>
              </a:pPr>
              <a:r>
                <a:rPr lang="en-US" sz="2800" dirty="0"/>
                <a:t>Explain Big Data</a:t>
              </a: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/>
                <a:t>Understand why </a:t>
              </a:r>
              <a:r>
                <a:rPr lang="en-US" sz="2800" dirty="0" err="1"/>
                <a:t>Hadoop</a:t>
              </a:r>
              <a:r>
                <a:rPr lang="en-US" sz="2800" dirty="0"/>
                <a:t> is used</a:t>
              </a: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/>
                <a:t>Describe the core concepts of </a:t>
              </a:r>
              <a:r>
                <a:rPr lang="en-US" sz="2800" dirty="0" err="1"/>
                <a:t>Hadoop</a:t>
              </a:r>
              <a:r>
                <a:rPr lang="en-US" sz="2800" dirty="0"/>
                <a:t> </a:t>
              </a:r>
            </a:p>
            <a:p>
              <a:pPr marL="1371600" lvl="2" indent="-457200">
                <a:buFont typeface="Wingdings" charset="2"/>
                <a:buChar char="§"/>
              </a:pPr>
              <a:r>
                <a:rPr lang="en-US" sz="2800" dirty="0"/>
                <a:t>Recognize the features of the </a:t>
              </a:r>
              <a:r>
                <a:rPr lang="en-US" sz="2800" dirty="0" err="1"/>
                <a:t>Hadoop</a:t>
              </a:r>
              <a:r>
                <a:rPr lang="en-US" sz="2800" dirty="0"/>
                <a:t> ecosystem</a:t>
              </a:r>
              <a:endParaRPr lang="en-US" altLang="ko-KR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143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Big Data?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67298" y="2157843"/>
            <a:ext cx="9671821" cy="3379745"/>
            <a:chOff x="1267298" y="2157843"/>
            <a:chExt cx="9671821" cy="3379745"/>
          </a:xfrm>
        </p:grpSpPr>
        <p:sp>
          <p:nvSpPr>
            <p:cNvPr id="33" name="Rectangle 32"/>
            <p:cNvSpPr/>
            <p:nvPr/>
          </p:nvSpPr>
          <p:spPr>
            <a:xfrm>
              <a:off x="1267298" y="3309024"/>
              <a:ext cx="2837287" cy="6840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Collecting data from SNS, blogs, chats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092168" y="3309023"/>
              <a:ext cx="2837287" cy="6840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 tool to help increase sales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101832" y="4853563"/>
              <a:ext cx="2837287" cy="6840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 way to better understand clients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677356" y="2157843"/>
              <a:ext cx="2837287" cy="6840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mining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67298" y="4853563"/>
              <a:ext cx="2837287" cy="6840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 way to predict the future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964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1250"/>
            <a:ext cx="10515600" cy="1325563"/>
          </a:xfrm>
        </p:spPr>
        <p:txBody>
          <a:bodyPr/>
          <a:lstStyle/>
          <a:p>
            <a:r>
              <a:rPr lang="en-US" altLang="ko-KR" dirty="0"/>
              <a:t>Computing Today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1341" y="1521126"/>
            <a:ext cx="11809318" cy="5275384"/>
            <a:chOff x="169686" y="1416539"/>
            <a:chExt cx="11809318" cy="5275384"/>
          </a:xfrm>
        </p:grpSpPr>
        <p:grpSp>
          <p:nvGrpSpPr>
            <p:cNvPr id="8" name="Group 7"/>
            <p:cNvGrpSpPr/>
            <p:nvPr/>
          </p:nvGrpSpPr>
          <p:grpSpPr>
            <a:xfrm>
              <a:off x="1186098" y="1420398"/>
              <a:ext cx="10792906" cy="4726328"/>
              <a:chOff x="1225175" y="1860014"/>
              <a:chExt cx="10792906" cy="4726328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225175" y="1860014"/>
                <a:ext cx="10743927" cy="4726328"/>
              </a:xfrm>
              <a:prstGeom prst="rect">
                <a:avLst/>
              </a:prstGeom>
              <a:solidFill>
                <a:srgbClr val="031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225176" y="2968831"/>
                <a:ext cx="8307294" cy="3617511"/>
              </a:xfrm>
              <a:prstGeom prst="rect">
                <a:avLst/>
              </a:prstGeom>
              <a:solidFill>
                <a:srgbClr val="145A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225176" y="4041106"/>
                <a:ext cx="5423648" cy="2545236"/>
              </a:xfrm>
              <a:prstGeom prst="rect">
                <a:avLst/>
              </a:prstGeom>
              <a:solidFill>
                <a:srgbClr val="249E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522085" y="4075065"/>
                <a:ext cx="207701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ERP/CRM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482165" y="4604251"/>
                <a:ext cx="12397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Payables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482165" y="5220448"/>
                <a:ext cx="9686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Payroll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82165" y="5836643"/>
                <a:ext cx="12396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Inventory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508704" y="4604251"/>
                <a:ext cx="119681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Contacts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508704" y="5220448"/>
                <a:ext cx="17527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Deal Tracking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508704" y="5836643"/>
                <a:ext cx="18100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Sales Pipeline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482167" y="3078377"/>
                <a:ext cx="146624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Advertising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Mobile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985643" y="4297474"/>
                <a:ext cx="2323047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Web Logs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Digital Marketing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Search Marketing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Recommendations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509088" y="3079312"/>
                <a:ext cx="169599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Collaboration</a:t>
                </a:r>
              </a:p>
              <a:p>
                <a:r>
                  <a:rPr lang="en-US" sz="2000" dirty="0" err="1">
                    <a:solidFill>
                      <a:schemeClr val="bg1"/>
                    </a:solidFill>
                  </a:rPr>
                  <a:t>eCommerce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934688" y="3173131"/>
                <a:ext cx="170551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Web 2.0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652812" y="2132556"/>
                <a:ext cx="175861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Big Data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93452" y="2037802"/>
                <a:ext cx="16382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Click Stream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Wikis/Blogs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518831" y="2049098"/>
                <a:ext cx="27360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Sensors/RFID devices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996930" y="2037802"/>
                <a:ext cx="210927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Social Sentiment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Audio/Video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652454" y="2790948"/>
                <a:ext cx="2365627" cy="3785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Log Files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Spatial &amp; GPS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Coordinates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Data Market Feeds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 err="1">
                    <a:solidFill>
                      <a:schemeClr val="bg1"/>
                    </a:solidFill>
                  </a:rPr>
                  <a:t>eGov</a:t>
                </a:r>
                <a:r>
                  <a:rPr lang="en-US" sz="2000" dirty="0">
                    <a:solidFill>
                      <a:schemeClr val="bg1"/>
                    </a:solidFill>
                  </a:rPr>
                  <a:t> Feeds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Weather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Text/image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95384" y="1611923"/>
              <a:ext cx="736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Peta</a:t>
              </a:r>
              <a:endParaRPr lang="en-US" dirty="0"/>
            </a:p>
            <a:p>
              <a:r>
                <a:rPr lang="en-US" dirty="0"/>
                <a:t>bytes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5384" y="2731477"/>
              <a:ext cx="736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Tera</a:t>
              </a:r>
              <a:endParaRPr lang="en-US" dirty="0"/>
            </a:p>
            <a:p>
              <a:r>
                <a:rPr lang="en-US" dirty="0"/>
                <a:t>bytes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5384" y="4333630"/>
              <a:ext cx="736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Giga</a:t>
              </a:r>
            </a:p>
            <a:p>
              <a:r>
                <a:rPr lang="en-US" dirty="0"/>
                <a:t>bytes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9686" y="5496169"/>
              <a:ext cx="7620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Mega</a:t>
              </a:r>
            </a:p>
            <a:p>
              <a:r>
                <a:rPr lang="en-US" dirty="0"/>
                <a:t>bytes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996462" y="1416539"/>
              <a:ext cx="0" cy="4845538"/>
            </a:xfrm>
            <a:prstGeom prst="straightConnector1">
              <a:avLst/>
            </a:prstGeom>
            <a:ln w="57150" cmpd="sng">
              <a:solidFill>
                <a:srgbClr val="7F7F7F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67154" y="6291386"/>
              <a:ext cx="10912231" cy="0"/>
            </a:xfrm>
            <a:prstGeom prst="straightConnector1">
              <a:avLst/>
            </a:prstGeom>
            <a:ln w="57150" cmpd="sng">
              <a:solidFill>
                <a:srgbClr val="7F7F7F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610232" y="6322591"/>
              <a:ext cx="3917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complexity: variety and velocity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834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Variety, Velocity, and Volume (3V)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024111"/>
              </p:ext>
            </p:extLst>
          </p:nvPr>
        </p:nvGraphicFramePr>
        <p:xfrm>
          <a:off x="970851" y="2616705"/>
          <a:ext cx="10250298" cy="2883868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636005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  <a:gridCol w="6614293">
                  <a:extLst>
                    <a:ext uri="{9D8B030D-6E8A-4147-A177-3AD203B41FA5}">
                      <a16:colId xmlns:a16="http://schemas.microsoft.com/office/drawing/2014/main" xmlns="" val="1124546490"/>
                    </a:ext>
                  </a:extLst>
                </a:gridCol>
              </a:tblGrid>
              <a:tr h="72096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Term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Definition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72096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Volume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Huge amounts of data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72096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Variety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A mixture of structured and unstructured data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72096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Velocity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New data generated extremely frequently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228483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0" y="1526204"/>
            <a:ext cx="12192000" cy="703300"/>
            <a:chOff x="1384300" y="1950630"/>
            <a:chExt cx="9423400" cy="832911"/>
          </a:xfrm>
        </p:grpSpPr>
        <p:sp>
          <p:nvSpPr>
            <p:cNvPr id="19" name="Rectangle 18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0" dirty="0"/>
                <a:t>Big Data is too large, complex, or fast for analysis in traditional technology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5310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Big Data Use Cases</a:t>
            </a:r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28713"/>
              </p:ext>
            </p:extLst>
          </p:nvPr>
        </p:nvGraphicFramePr>
        <p:xfrm>
          <a:off x="904944" y="1690688"/>
          <a:ext cx="10448856" cy="477542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706437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  <a:gridCol w="6742419">
                  <a:extLst>
                    <a:ext uri="{9D8B030D-6E8A-4147-A177-3AD203B41FA5}">
                      <a16:colId xmlns:a16="http://schemas.microsoft.com/office/drawing/2014/main" xmlns="" val="1124546490"/>
                    </a:ext>
                  </a:extLst>
                </a:gridCol>
              </a:tblGrid>
              <a:tr h="53749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Industry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Use Cases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Financial Institution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/>
                        <a:t>Trading decisions and reduction of fraudulent transactions.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Government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/>
                        <a:t>Improving and optimizing services.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Health</a:t>
                      </a:r>
                      <a:r>
                        <a:rPr lang="en-US" sz="1800" b="0" baseline="0" dirty="0"/>
                        <a:t> Care</a:t>
                      </a:r>
                      <a:endParaRPr lang="en-US" sz="18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/>
                        <a:t>Uncovering hidden insights to improve patient care and public health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228483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Manufacturing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/>
                        <a:t>Optimizing machine and device performance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9658239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Retail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/>
                        <a:t>Customer relationship-building strategy</a:t>
                      </a:r>
                    </a:p>
                    <a:p>
                      <a:pPr algn="ctr"/>
                      <a:endParaRPr lang="en-US" sz="18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53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Why Hadoop?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920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10097577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Exponential growth in data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5"/>
            <a:ext cx="12192000" cy="20443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indent="-457200" defTabSz="1595438">
              <a:buFont typeface="Wingdings" charset="2"/>
              <a:buChar char="§"/>
            </a:pPr>
            <a:r>
              <a:rPr lang="en-US" altLang="ko-KR" sz="2400" dirty="0">
                <a:solidFill>
                  <a:srgbClr val="292929"/>
                </a:solidFill>
              </a:rPr>
              <a:t>Distributed computing is difficult!</a:t>
            </a:r>
          </a:p>
          <a:p>
            <a:pPr marL="1255713" indent="-457200" defTabSz="1595438">
              <a:buFont typeface="Wingdings" charset="2"/>
              <a:buChar char="§"/>
            </a:pPr>
            <a:r>
              <a:rPr lang="en-US" altLang="ko-KR" sz="2400" dirty="0" err="1">
                <a:solidFill>
                  <a:srgbClr val="292929"/>
                </a:solidFill>
              </a:rPr>
              <a:t>Hadoop</a:t>
            </a:r>
            <a:r>
              <a:rPr lang="en-US" altLang="ko-KR" sz="2400" dirty="0">
                <a:solidFill>
                  <a:srgbClr val="292929"/>
                </a:solidFill>
              </a:rPr>
              <a:t> addresses distributed computing challenges.</a:t>
            </a:r>
          </a:p>
          <a:p>
            <a:pPr marL="1255713" indent="-457200" defTabSz="1595438">
              <a:buFont typeface="Wingdings" charset="2"/>
              <a:buChar char="§"/>
            </a:pPr>
            <a:r>
              <a:rPr lang="en-US" altLang="ko-KR" sz="2400" dirty="0">
                <a:solidFill>
                  <a:srgbClr val="292929"/>
                </a:solidFill>
              </a:rPr>
              <a:t>Core Hadoop system has lead to proliferation of tools and </a:t>
            </a:r>
            <a:r>
              <a:rPr lang="en-US" altLang="ko-KR" sz="2400" dirty="0" err="1">
                <a:solidFill>
                  <a:srgbClr val="292929"/>
                </a:solidFill>
              </a:rPr>
              <a:t>Hadoop</a:t>
            </a:r>
            <a:r>
              <a:rPr lang="en-US" altLang="ko-KR" sz="2400" dirty="0">
                <a:solidFill>
                  <a:srgbClr val="292929"/>
                </a:solidFill>
              </a:rPr>
              <a:t> ecosystem.</a:t>
            </a:r>
          </a:p>
        </p:txBody>
      </p:sp>
    </p:spTree>
    <p:extLst>
      <p:ext uri="{BB962C8B-B14F-4D97-AF65-F5344CB8AC3E}">
        <p14:creationId xmlns:p14="http://schemas.microsoft.com/office/powerpoint/2010/main" val="136988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Data on Hadoop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1690688"/>
            <a:ext cx="12192000" cy="1092853"/>
            <a:chOff x="1384300" y="1950630"/>
            <a:chExt cx="9423400" cy="832911"/>
          </a:xfrm>
        </p:grpSpPr>
        <p:sp>
          <p:nvSpPr>
            <p:cNvPr id="7" name="Rectangle 6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	Hadoop - A collection of hardware and software solutions to store and 	process Big Data datasets.</a:t>
              </a:r>
            </a:p>
          </p:txBody>
        </p:sp>
      </p:grpSp>
      <p:grpSp>
        <p:nvGrpSpPr>
          <p:cNvPr id="45" name="그룹 56"/>
          <p:cNvGrpSpPr/>
          <p:nvPr/>
        </p:nvGrpSpPr>
        <p:grpSpPr>
          <a:xfrm>
            <a:off x="5090616" y="2770497"/>
            <a:ext cx="6810232" cy="3643952"/>
            <a:chOff x="5475221" y="2610198"/>
            <a:chExt cx="6657303" cy="2061556"/>
          </a:xfrm>
        </p:grpSpPr>
        <p:sp>
          <p:nvSpPr>
            <p:cNvPr id="46" name="설명선 1 55"/>
            <p:cNvSpPr/>
            <p:nvPr/>
          </p:nvSpPr>
          <p:spPr bwMode="auto">
            <a:xfrm>
              <a:off x="5475221" y="2610198"/>
              <a:ext cx="6657303" cy="2061556"/>
            </a:xfrm>
            <a:prstGeom prst="borderCallout1">
              <a:avLst>
                <a:gd name="adj1" fmla="val 48501"/>
                <a:gd name="adj2" fmla="val -122"/>
                <a:gd name="adj3" fmla="val 114356"/>
                <a:gd name="adj4" fmla="val -2476"/>
              </a:avLst>
            </a:prstGeom>
            <a:ln>
              <a:prstDash val="sys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47" name="그림 10"/>
            <p:cNvPicPr preferRelativeResize="0"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6548" y="2875723"/>
              <a:ext cx="6419850" cy="1582103"/>
            </a:xfrm>
            <a:prstGeom prst="rect">
              <a:avLst/>
            </a:prstGeom>
            <a:effectLst>
              <a:outerShdw blurRad="50800" dist="50800" dir="5400000" algn="ctr" rotWithShape="0">
                <a:srgbClr val="005297"/>
              </a:outerShdw>
            </a:effectLst>
          </p:spPr>
        </p:pic>
      </p:grpSp>
      <p:grpSp>
        <p:nvGrpSpPr>
          <p:cNvPr id="48" name="그룹 45"/>
          <p:cNvGrpSpPr/>
          <p:nvPr/>
        </p:nvGrpSpPr>
        <p:grpSpPr>
          <a:xfrm>
            <a:off x="163773" y="3267976"/>
            <a:ext cx="4786243" cy="3127612"/>
            <a:chOff x="6795545" y="3398651"/>
            <a:chExt cx="4786243" cy="3127612"/>
          </a:xfrm>
        </p:grpSpPr>
        <p:sp>
          <p:nvSpPr>
            <p:cNvPr id="49" name="모서리가 둥근 직사각형 11"/>
            <p:cNvSpPr/>
            <p:nvPr/>
          </p:nvSpPr>
          <p:spPr bwMode="auto">
            <a:xfrm>
              <a:off x="7109541" y="5694991"/>
              <a:ext cx="4472247" cy="8312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000" dirty="0">
                  <a:solidFill>
                    <a:schemeClr val="bg2">
                      <a:lumMod val="10000"/>
                    </a:schemeClr>
                  </a:solidFill>
                </a:rPr>
                <a:t>HDFS</a:t>
              </a:r>
              <a:endParaRPr lang="ko-KR" altLang="en-US" sz="2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50" name="그룹 20"/>
            <p:cNvGrpSpPr/>
            <p:nvPr/>
          </p:nvGrpSpPr>
          <p:grpSpPr>
            <a:xfrm>
              <a:off x="7419709" y="3398651"/>
              <a:ext cx="3851910" cy="1582102"/>
              <a:chOff x="8783025" y="2899631"/>
              <a:chExt cx="3159579" cy="1392991"/>
            </a:xfrm>
          </p:grpSpPr>
          <p:grpSp>
            <p:nvGrpSpPr>
              <p:cNvPr id="62" name="Group 55"/>
              <p:cNvGrpSpPr/>
              <p:nvPr/>
            </p:nvGrpSpPr>
            <p:grpSpPr>
              <a:xfrm>
                <a:off x="8796877" y="3861139"/>
                <a:ext cx="3145727" cy="431483"/>
                <a:chOff x="7740526" y="4440417"/>
                <a:chExt cx="2808026" cy="391068"/>
              </a:xfrm>
            </p:grpSpPr>
            <p:sp>
              <p:nvSpPr>
                <p:cNvPr id="75" name="Rectangle 50"/>
                <p:cNvSpPr/>
                <p:nvPr/>
              </p:nvSpPr>
              <p:spPr>
                <a:xfrm>
                  <a:off x="7740528" y="4440417"/>
                  <a:ext cx="2808024" cy="3910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6" name="Oval 51"/>
                <p:cNvSpPr/>
                <p:nvPr/>
              </p:nvSpPr>
              <p:spPr>
                <a:xfrm>
                  <a:off x="10253676" y="4568598"/>
                  <a:ext cx="147804" cy="14780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7" name="Rectangle 52"/>
                <p:cNvSpPr/>
                <p:nvPr/>
              </p:nvSpPr>
              <p:spPr>
                <a:xfrm rot="5400000">
                  <a:off x="8361446" y="3879337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8" name="Rectangle 53"/>
                <p:cNvSpPr/>
                <p:nvPr/>
              </p:nvSpPr>
              <p:spPr>
                <a:xfrm rot="5400000">
                  <a:off x="8363055" y="3982051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9" name="Rectangle 54"/>
                <p:cNvSpPr/>
                <p:nvPr/>
              </p:nvSpPr>
              <p:spPr>
                <a:xfrm rot="5400000">
                  <a:off x="8361445" y="4084765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3" name="Group 55"/>
              <p:cNvGrpSpPr/>
              <p:nvPr/>
            </p:nvGrpSpPr>
            <p:grpSpPr>
              <a:xfrm>
                <a:off x="8783027" y="3381778"/>
                <a:ext cx="3145727" cy="431483"/>
                <a:chOff x="7740526" y="4440417"/>
                <a:chExt cx="2808026" cy="391068"/>
              </a:xfrm>
            </p:grpSpPr>
            <p:sp>
              <p:nvSpPr>
                <p:cNvPr id="70" name="Rectangle 50"/>
                <p:cNvSpPr/>
                <p:nvPr/>
              </p:nvSpPr>
              <p:spPr>
                <a:xfrm>
                  <a:off x="7740528" y="4440417"/>
                  <a:ext cx="2808024" cy="3910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Oval 51"/>
                <p:cNvSpPr/>
                <p:nvPr/>
              </p:nvSpPr>
              <p:spPr>
                <a:xfrm>
                  <a:off x="10253676" y="4568598"/>
                  <a:ext cx="147804" cy="14780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" name="Rectangle 52"/>
                <p:cNvSpPr/>
                <p:nvPr/>
              </p:nvSpPr>
              <p:spPr>
                <a:xfrm rot="5400000">
                  <a:off x="8361446" y="3879337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3" name="Rectangle 53"/>
                <p:cNvSpPr/>
                <p:nvPr/>
              </p:nvSpPr>
              <p:spPr>
                <a:xfrm rot="5400000">
                  <a:off x="8363055" y="3982051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4" name="Rectangle 54"/>
                <p:cNvSpPr/>
                <p:nvPr/>
              </p:nvSpPr>
              <p:spPr>
                <a:xfrm rot="5400000">
                  <a:off x="8361445" y="4084765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4" name="Group 55"/>
              <p:cNvGrpSpPr/>
              <p:nvPr/>
            </p:nvGrpSpPr>
            <p:grpSpPr>
              <a:xfrm>
                <a:off x="8783025" y="2899631"/>
                <a:ext cx="3145727" cy="431483"/>
                <a:chOff x="7740526" y="4440417"/>
                <a:chExt cx="2808026" cy="391068"/>
              </a:xfrm>
            </p:grpSpPr>
            <p:sp>
              <p:nvSpPr>
                <p:cNvPr id="65" name="Rectangle 50"/>
                <p:cNvSpPr/>
                <p:nvPr/>
              </p:nvSpPr>
              <p:spPr>
                <a:xfrm>
                  <a:off x="7740528" y="4440417"/>
                  <a:ext cx="2808024" cy="3910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6" name="Oval 51"/>
                <p:cNvSpPr/>
                <p:nvPr/>
              </p:nvSpPr>
              <p:spPr>
                <a:xfrm>
                  <a:off x="10253676" y="4568598"/>
                  <a:ext cx="147804" cy="14780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7" name="Rectangle 52"/>
                <p:cNvSpPr/>
                <p:nvPr/>
              </p:nvSpPr>
              <p:spPr>
                <a:xfrm rot="5400000">
                  <a:off x="8361446" y="3879337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8" name="Rectangle 53"/>
                <p:cNvSpPr/>
                <p:nvPr/>
              </p:nvSpPr>
              <p:spPr>
                <a:xfrm rot="5400000">
                  <a:off x="8363055" y="3982051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9" name="Rectangle 54"/>
                <p:cNvSpPr/>
                <p:nvPr/>
              </p:nvSpPr>
              <p:spPr>
                <a:xfrm rot="5400000">
                  <a:off x="8361445" y="4084765"/>
                  <a:ext cx="70723" cy="131256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51" name="직선 화살표 연결선 34"/>
            <p:cNvCxnSpPr/>
            <p:nvPr/>
          </p:nvCxnSpPr>
          <p:spPr>
            <a:xfrm flipH="1">
              <a:off x="8032257" y="4980753"/>
              <a:ext cx="8444" cy="714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37"/>
            <p:cNvCxnSpPr/>
            <p:nvPr/>
          </p:nvCxnSpPr>
          <p:spPr>
            <a:xfrm flipH="1">
              <a:off x="10492814" y="4980753"/>
              <a:ext cx="8444" cy="714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38"/>
            <p:cNvCxnSpPr/>
            <p:nvPr/>
          </p:nvCxnSpPr>
          <p:spPr>
            <a:xfrm flipH="1">
              <a:off x="9345665" y="4980753"/>
              <a:ext cx="8444" cy="714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34"/>
            <p:cNvGrpSpPr>
              <a:grpSpLocks noChangeAspect="1"/>
            </p:cNvGrpSpPr>
            <p:nvPr/>
          </p:nvGrpSpPr>
          <p:grpSpPr>
            <a:xfrm>
              <a:off x="6795545" y="5443817"/>
              <a:ext cx="775354" cy="546545"/>
              <a:chOff x="4092129" y="4417371"/>
              <a:chExt cx="1508982" cy="1063672"/>
            </a:xfrm>
          </p:grpSpPr>
          <p:sp>
            <p:nvSpPr>
              <p:cNvPr id="58" name="Right Triangle 23"/>
              <p:cNvSpPr/>
              <p:nvPr/>
            </p:nvSpPr>
            <p:spPr>
              <a:xfrm rot="10800000">
                <a:off x="4092131" y="5435319"/>
                <a:ext cx="45719" cy="45719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Rectangle 41"/>
              <p:cNvSpPr/>
              <p:nvPr/>
            </p:nvSpPr>
            <p:spPr>
              <a:xfrm>
                <a:off x="4092129" y="4417371"/>
                <a:ext cx="433437" cy="7223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Rectangle 40"/>
              <p:cNvSpPr/>
              <p:nvPr/>
            </p:nvSpPr>
            <p:spPr>
              <a:xfrm>
                <a:off x="4092130" y="4499016"/>
                <a:ext cx="1472897" cy="9362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Rectangle 39"/>
              <p:cNvSpPr/>
              <p:nvPr/>
            </p:nvSpPr>
            <p:spPr>
              <a:xfrm>
                <a:off x="4137853" y="4533025"/>
                <a:ext cx="1463258" cy="94801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5" name="모서리가 접힌 도형 36"/>
            <p:cNvSpPr>
              <a:spLocks noChangeAspect="1"/>
            </p:cNvSpPr>
            <p:nvPr/>
          </p:nvSpPr>
          <p:spPr bwMode="auto">
            <a:xfrm rot="10800000">
              <a:off x="8145498" y="5491697"/>
              <a:ext cx="272227" cy="37395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6" name="모서리가 접힌 도형 46"/>
            <p:cNvSpPr>
              <a:spLocks noChangeAspect="1"/>
            </p:cNvSpPr>
            <p:nvPr/>
          </p:nvSpPr>
          <p:spPr bwMode="auto">
            <a:xfrm rot="10800000">
              <a:off x="9461683" y="5494472"/>
              <a:ext cx="272227" cy="37395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7" name="모서리가 접힌 도형 47"/>
            <p:cNvSpPr>
              <a:spLocks noChangeAspect="1"/>
            </p:cNvSpPr>
            <p:nvPr/>
          </p:nvSpPr>
          <p:spPr bwMode="auto">
            <a:xfrm rot="10800000">
              <a:off x="10691958" y="5527722"/>
              <a:ext cx="272227" cy="37395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80" name="직사각형 48"/>
          <p:cNvSpPr/>
          <p:nvPr/>
        </p:nvSpPr>
        <p:spPr>
          <a:xfrm>
            <a:off x="1514901" y="4904669"/>
            <a:ext cx="14584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Hardware</a:t>
            </a:r>
            <a:endParaRPr lang="ko-KR" altLang="en-US" dirty="0"/>
          </a:p>
        </p:txBody>
      </p:sp>
      <p:sp>
        <p:nvSpPr>
          <p:cNvPr id="81" name="직사각형 57"/>
          <p:cNvSpPr/>
          <p:nvPr/>
        </p:nvSpPr>
        <p:spPr>
          <a:xfrm>
            <a:off x="8027694" y="6488668"/>
            <a:ext cx="107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Software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75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13758</TotalTime>
  <Words>2140</Words>
  <Application>Microsoft Macintosh PowerPoint</Application>
  <PresentationFormat>Custom</PresentationFormat>
  <Paragraphs>408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Data Analysis using Hadoop</vt:lpstr>
      <vt:lpstr>PowerPoint Presentation</vt:lpstr>
      <vt:lpstr>PowerPoint Presentation</vt:lpstr>
      <vt:lpstr>What is Big Data?</vt:lpstr>
      <vt:lpstr>Computing Today</vt:lpstr>
      <vt:lpstr>Variety, Velocity, and Volume (3V)</vt:lpstr>
      <vt:lpstr>Big Data Use Cases</vt:lpstr>
      <vt:lpstr>Why Hadoop?</vt:lpstr>
      <vt:lpstr>Big Data on Hadoop</vt:lpstr>
      <vt:lpstr>Hadoop Basic Concept</vt:lpstr>
      <vt:lpstr>Evolution of Hadoop Platform</vt:lpstr>
      <vt:lpstr>What is MapReduce?</vt:lpstr>
      <vt:lpstr>The Three Stages of MapReduce</vt:lpstr>
      <vt:lpstr>The Hadoop Ecosystem</vt:lpstr>
      <vt:lpstr>Coordination - Zookeeper</vt:lpstr>
      <vt:lpstr>Data Integration – Flume</vt:lpstr>
      <vt:lpstr>Data Integration – Sqoop</vt:lpstr>
      <vt:lpstr>Data Processing - Spark</vt:lpstr>
      <vt:lpstr>Data Analysis: Hive and Pig</vt:lpstr>
      <vt:lpstr>Workflow Tool - Oozie</vt:lpstr>
      <vt:lpstr>Data Storage: HBase</vt:lpstr>
      <vt:lpstr>What is NoSQL?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Mary Kate Reid</cp:lastModifiedBy>
  <cp:revision>219</cp:revision>
  <cp:lastPrinted>2016-05-09T20:48:17Z</cp:lastPrinted>
  <dcterms:created xsi:type="dcterms:W3CDTF">2016-04-21T18:51:19Z</dcterms:created>
  <dcterms:modified xsi:type="dcterms:W3CDTF">2016-06-23T02:52:06Z</dcterms:modified>
</cp:coreProperties>
</file>