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3.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5" r:id="rId2"/>
    <p:sldMasterId id="2147483790" r:id="rId3"/>
    <p:sldMasterId id="2147483850" r:id="rId4"/>
  </p:sldMasterIdLst>
  <p:notesMasterIdLst>
    <p:notesMasterId r:id="rId42"/>
  </p:notesMasterIdLst>
  <p:sldIdLst>
    <p:sldId id="406" r:id="rId5"/>
    <p:sldId id="407" r:id="rId6"/>
    <p:sldId id="408" r:id="rId7"/>
    <p:sldId id="466" r:id="rId8"/>
    <p:sldId id="467" r:id="rId9"/>
    <p:sldId id="434" r:id="rId10"/>
    <p:sldId id="471" r:id="rId11"/>
    <p:sldId id="435" r:id="rId12"/>
    <p:sldId id="469" r:id="rId13"/>
    <p:sldId id="470" r:id="rId14"/>
    <p:sldId id="436" r:id="rId15"/>
    <p:sldId id="437" r:id="rId16"/>
    <p:sldId id="438" r:id="rId17"/>
    <p:sldId id="460" r:id="rId18"/>
    <p:sldId id="461" r:id="rId19"/>
    <p:sldId id="439" r:id="rId20"/>
    <p:sldId id="440" r:id="rId21"/>
    <p:sldId id="441" r:id="rId22"/>
    <p:sldId id="442" r:id="rId23"/>
    <p:sldId id="443" r:id="rId24"/>
    <p:sldId id="444" r:id="rId25"/>
    <p:sldId id="445" r:id="rId26"/>
    <p:sldId id="447" r:id="rId27"/>
    <p:sldId id="449" r:id="rId28"/>
    <p:sldId id="450" r:id="rId29"/>
    <p:sldId id="462" r:id="rId30"/>
    <p:sldId id="463" r:id="rId31"/>
    <p:sldId id="452" r:id="rId32"/>
    <p:sldId id="453" r:id="rId33"/>
    <p:sldId id="454" r:id="rId34"/>
    <p:sldId id="455" r:id="rId35"/>
    <p:sldId id="456" r:id="rId36"/>
    <p:sldId id="457" r:id="rId37"/>
    <p:sldId id="458" r:id="rId38"/>
    <p:sldId id="459" r:id="rId39"/>
    <p:sldId id="464" r:id="rId40"/>
    <p:sldId id="41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406"/>
            <p14:sldId id="407"/>
            <p14:sldId id="408"/>
            <p14:sldId id="466"/>
            <p14:sldId id="467"/>
            <p14:sldId id="434"/>
            <p14:sldId id="471"/>
            <p14:sldId id="435"/>
            <p14:sldId id="469"/>
            <p14:sldId id="470"/>
            <p14:sldId id="436"/>
            <p14:sldId id="437"/>
            <p14:sldId id="438"/>
            <p14:sldId id="460"/>
            <p14:sldId id="461"/>
            <p14:sldId id="439"/>
            <p14:sldId id="440"/>
            <p14:sldId id="441"/>
            <p14:sldId id="442"/>
            <p14:sldId id="443"/>
            <p14:sldId id="444"/>
            <p14:sldId id="445"/>
            <p14:sldId id="447"/>
            <p14:sldId id="449"/>
            <p14:sldId id="450"/>
            <p14:sldId id="462"/>
            <p14:sldId id="463"/>
            <p14:sldId id="452"/>
            <p14:sldId id="453"/>
            <p14:sldId id="454"/>
            <p14:sldId id="455"/>
            <p14:sldId id="456"/>
            <p14:sldId id="457"/>
            <p14:sldId id="458"/>
            <p14:sldId id="459"/>
            <p14:sldId id="464"/>
            <p14:sldId id="415"/>
          </p14:sldIdLst>
        </p14:section>
      </p14:sectionLst>
    </p:ext>
    <p:ext uri="{EFAFB233-063F-42B5-8137-9DF3F51BA10A}">
      <p15:sldGuideLst xmlns:p15="http://schemas.microsoft.com/office/powerpoint/2012/main" xmlns="">
        <p15:guide id="1" orient="horz" pos="3952"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zat Mardan" initials="AM" lastIdx="4" clrIdx="6"/>
  <p:cmAuthor id="1" name="Kamren Z" initials="KZ" lastIdx="1" clrIdx="0">
    <p:extLst/>
  </p:cmAuthor>
  <p:cmAuthor id="2" name="Kamren Z" initials="KZ [2]" lastIdx="1" clrIdx="1">
    <p:extLst/>
  </p:cmAuthor>
  <p:cmAuthor id="3" name="Kamren Z" initials="KZ [3]" lastIdx="1" clrIdx="2">
    <p:extLst/>
  </p:cmAuthor>
  <p:cmAuthor id="4" name="Mary Kate Reid" initials="" lastIdx="2" clrIdx="3"/>
  <p:cmAuthor id="5" name="Justin Garrett" initials="JG" lastIdx="5" clrIdx="4">
    <p:extLst/>
  </p:cmAuthor>
  <p:cmAuthor id="6" name="Mary Kate Reid" initials="MR" lastIdx="13"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5E5E5E"/>
    <a:srgbClr val="6F6F6F"/>
    <a:srgbClr val="D9D9D9"/>
    <a:srgbClr val="006CC9"/>
    <a:srgbClr val="00AEEF"/>
    <a:srgbClr val="0052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93" autoAdjust="0"/>
    <p:restoredTop sz="74798" autoAdjust="0"/>
  </p:normalViewPr>
  <p:slideViewPr>
    <p:cSldViewPr snapToGrid="0">
      <p:cViewPr varScale="1">
        <p:scale>
          <a:sx n="96" d="100"/>
          <a:sy n="96" d="100"/>
        </p:scale>
        <p:origin x="-1296" y="-96"/>
      </p:cViewPr>
      <p:guideLst>
        <p:guide orient="horz" pos="3952"/>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notesMaster" Target="notesMasters/notesMaster1.xml"/><Relationship Id="rId43" Type="http://schemas.openxmlformats.org/officeDocument/2006/relationships/printerSettings" Target="printerSettings/printerSettings1.bin"/><Relationship Id="rId44" Type="http://schemas.openxmlformats.org/officeDocument/2006/relationships/commentAuthors" Target="commentAuthors.xml"/><Relationship Id="rId4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6/23/16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Node</a:t>
            </a:r>
            <a:r>
              <a:rPr lang="en-US" b="0" baseline="0" dirty="0" smtClean="0"/>
              <a:t> is just one of the implementations of </a:t>
            </a:r>
            <a:r>
              <a:rPr lang="en-US" b="0" baseline="0" dirty="0" err="1" smtClean="0"/>
              <a:t>ECMAScript</a:t>
            </a:r>
            <a:r>
              <a:rPr lang="en-US" b="0" baseline="0" dirty="0" smtClean="0"/>
              <a:t> just like we have different </a:t>
            </a:r>
            <a:r>
              <a:rPr lang="en-US" b="0" baseline="0" dirty="0" err="1" smtClean="0"/>
              <a:t>ECMAScript</a:t>
            </a:r>
            <a:r>
              <a:rPr lang="en-US" b="0" baseline="0" dirty="0" smtClean="0"/>
              <a:t> in browsers.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Most of the times when people say </a:t>
            </a:r>
            <a:r>
              <a:rPr lang="en-US" b="0" baseline="0" dirty="0" err="1" smtClean="0"/>
              <a:t>ECMAScript</a:t>
            </a:r>
            <a:r>
              <a:rPr lang="en-US" b="0" baseline="0" dirty="0" smtClean="0"/>
              <a:t> they mean JavaScript (browser or Node). In some rare cases, they might mean the standard, not the implementation: for example, standard has a feature ES6 modules, but none of the browsers implement it (as of June 2016) while Node has </a:t>
            </a:r>
            <a:r>
              <a:rPr lang="en-US" b="0" baseline="0" dirty="0" err="1" smtClean="0"/>
              <a:t>CommonJS</a:t>
            </a:r>
            <a:r>
              <a:rPr lang="en-US" b="0" baseline="0" dirty="0" smtClean="0"/>
              <a:t> standard for modules which is very different from ES6 modules standard.</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b="0" baseline="0" dirty="0" smtClean="0"/>
          </a:p>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baseline="0"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https://</a:t>
            </a:r>
            <a:r>
              <a:rPr lang="en-US" b="0" dirty="0" err="1" smtClean="0"/>
              <a:t>github.com</a:t>
            </a:r>
            <a:r>
              <a:rPr lang="en-US" b="0" dirty="0" smtClean="0"/>
              <a:t>/Microsoft/</a:t>
            </a:r>
            <a:r>
              <a:rPr lang="en-US" b="0" dirty="0" err="1" smtClean="0"/>
              <a:t>ChakraCore</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1903496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smtClean="0"/>
              <a:t>https://</a:t>
            </a:r>
            <a:r>
              <a:rPr lang="en-US" b="0" dirty="0" err="1" smtClean="0"/>
              <a:t>developer.mozilla.org</a:t>
            </a:r>
            <a:r>
              <a:rPr lang="en-US" b="0" dirty="0" smtClean="0"/>
              <a:t>/en-US/docs/Web/API/Window</a:t>
            </a:r>
          </a:p>
          <a:p>
            <a:pPr marL="171450" indent="-171450">
              <a:buFont typeface="Arial"/>
              <a:buChar char="•"/>
            </a:pPr>
            <a:r>
              <a:rPr lang="en-US" b="0" dirty="0" smtClean="0"/>
              <a:t>https://</a:t>
            </a:r>
            <a:r>
              <a:rPr lang="en-US" b="0" dirty="0" err="1" smtClean="0"/>
              <a:t>nodejs.org</a:t>
            </a:r>
            <a:r>
              <a:rPr lang="en-US" b="0" dirty="0" smtClean="0"/>
              <a:t>/</a:t>
            </a:r>
            <a:r>
              <a:rPr lang="en-US" b="0" dirty="0" err="1" smtClean="0"/>
              <a:t>api</a:t>
            </a:r>
            <a:r>
              <a:rPr lang="en-US" b="0" dirty="0" smtClean="0"/>
              <a:t>/</a:t>
            </a:r>
            <a:r>
              <a:rPr lang="en-US" b="0" dirty="0" err="1" smtClean="0"/>
              <a:t>globals.html</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3223634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The process object is an instance of </a:t>
            </a:r>
            <a:r>
              <a:rPr lang="en-US" dirty="0" err="1"/>
              <a:t>EventEmitter</a:t>
            </a:r>
            <a:r>
              <a:rPr lang="en-US" dirty="0"/>
              <a:t> (observer pattern) - logic can therefore be applied to the process object via callbacks assigned to specific events.</a:t>
            </a:r>
          </a:p>
          <a:p>
            <a:pPr marL="171450" indent="-171450">
              <a:buFont typeface="Arial"/>
              <a:buChar char="•"/>
            </a:pPr>
            <a:endParaRPr lang="en-US" dirty="0"/>
          </a:p>
          <a:p>
            <a:pPr marL="0" indent="0">
              <a:buFont typeface="Arial"/>
              <a:buNone/>
            </a:pPr>
            <a:r>
              <a:rPr lang="en-US" b="1" dirty="0"/>
              <a:t>References:</a:t>
            </a:r>
          </a:p>
          <a:p>
            <a:pPr marL="171450" indent="-171450">
              <a:buFont typeface="Arial"/>
              <a:buChar char="•"/>
            </a:pPr>
            <a:r>
              <a:rPr lang="en-US" dirty="0"/>
              <a:t>http://</a:t>
            </a:r>
            <a:r>
              <a:rPr lang="en-US" dirty="0" err="1"/>
              <a:t>nodejs.org</a:t>
            </a:r>
            <a:r>
              <a:rPr lang="en-US" dirty="0"/>
              <a:t>/</a:t>
            </a:r>
            <a:r>
              <a:rPr lang="en-US" dirty="0" err="1"/>
              <a:t>api</a:t>
            </a:r>
            <a:r>
              <a:rPr lang="en-US" dirty="0"/>
              <a:t>/</a:t>
            </a:r>
            <a:r>
              <a:rPr lang="en-US" dirty="0" err="1"/>
              <a:t>events.html</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2983119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smtClean="0"/>
              <a:t>https://</a:t>
            </a:r>
            <a:r>
              <a:rPr lang="en-US" b="0" dirty="0" err="1" smtClean="0"/>
              <a:t>nodejs.org</a:t>
            </a:r>
            <a:r>
              <a:rPr lang="en-US" b="0" dirty="0" smtClean="0"/>
              <a:t>/</a:t>
            </a:r>
            <a:r>
              <a:rPr lang="en-US" b="0" dirty="0" err="1" smtClean="0"/>
              <a:t>api</a:t>
            </a:r>
            <a:r>
              <a:rPr lang="en-US" b="0" dirty="0" smtClean="0"/>
              <a:t>/</a:t>
            </a:r>
            <a:r>
              <a:rPr lang="en-US" b="0" dirty="0" err="1" smtClean="0"/>
              <a:t>process.html</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3223634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Demo how to enter Node REPL/shell</a:t>
            </a:r>
          </a:p>
          <a:p>
            <a:pPr marL="171450" indent="-171450">
              <a:buFont typeface="Arial"/>
              <a:buChar char="•"/>
            </a:pPr>
            <a:r>
              <a:rPr lang="en-US" b="0" dirty="0"/>
              <a:t>Show global, process, and basic browser JS methods like creating a function, concatenation, math, etc.</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1953116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Show how to evaluate script, i.e., execute script without having a file or entering a REPL. </a:t>
            </a:r>
          </a:p>
          <a:p>
            <a:pPr marL="171450" indent="-171450">
              <a:buFont typeface="Arial"/>
              <a:buChar char="•"/>
            </a:pPr>
            <a:r>
              <a:rPr lang="en-US" dirty="0"/>
              <a:t>In this demo we create an environment variable and display it.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857988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Node makes these arguments accessible via ‘</a:t>
            </a:r>
            <a:r>
              <a:rPr lang="en-US" b="0" dirty="0" err="1"/>
              <a:t>process.argv</a:t>
            </a:r>
            <a:r>
              <a:rPr lang="en-US" b="0" dirty="0"/>
              <a:t>’;</a:t>
            </a:r>
            <a:r>
              <a:rPr lang="en-US" b="0" baseline="0" dirty="0"/>
              <a:t> </a:t>
            </a:r>
            <a:r>
              <a:rPr lang="en-US" b="0" dirty="0"/>
              <a:t>e.g.,</a:t>
            </a:r>
            <a:r>
              <a:rPr lang="en-US" b="0" baseline="0" dirty="0"/>
              <a:t> ‘console.log(process.env)</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27224784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b="0" dirty="0" smtClean="0"/>
              <a:t>https://</a:t>
            </a:r>
            <a:r>
              <a:rPr lang="en-US" b="0" dirty="0" err="1" smtClean="0"/>
              <a:t>nodejs.org</a:t>
            </a:r>
            <a:r>
              <a:rPr lang="en-US" b="0" dirty="0" smtClean="0"/>
              <a:t>/</a:t>
            </a:r>
            <a:r>
              <a:rPr lang="en-US" b="0" dirty="0" err="1" smtClean="0"/>
              <a:t>api</a:t>
            </a:r>
            <a:r>
              <a:rPr lang="en-US" b="0" dirty="0" smtClean="0"/>
              <a:t>/</a:t>
            </a:r>
            <a:r>
              <a:rPr lang="en-US" b="0" dirty="0" err="1" smtClean="0"/>
              <a:t>process.html#process_process_argv</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2722478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171450" indent="-171450">
              <a:buFont typeface="Arial"/>
              <a:buChar char="•"/>
            </a:pPr>
            <a:r>
              <a:rPr lang="en-US" b="0" dirty="0"/>
              <a:t>Different failure codes can be used to differentiate types of</a:t>
            </a:r>
            <a:r>
              <a:rPr lang="en-US" b="0" baseline="0" dirty="0"/>
              <a:t> </a:t>
            </a:r>
            <a:r>
              <a:rPr lang="en-US" b="0" dirty="0"/>
              <a:t>failure.</a:t>
            </a:r>
          </a:p>
          <a:p>
            <a:pPr marL="171450" indent="-171450">
              <a:buFont typeface="Arial"/>
              <a:buChar char="•"/>
            </a:pPr>
            <a:r>
              <a:rPr lang="en-US" b="0" dirty="0"/>
              <a:t>Knowing how an application failed allows the developers the means</a:t>
            </a:r>
            <a:r>
              <a:rPr lang="en-US" b="0" baseline="0" dirty="0"/>
              <a:t> </a:t>
            </a:r>
            <a:r>
              <a:rPr lang="en-US" b="0" dirty="0"/>
              <a:t>to program an appropriate response.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27224784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a:t>
            </a:r>
            <a:r>
              <a:rPr lang="en-US" dirty="0" err="1"/>
              <a:t>stderr</a:t>
            </a:r>
            <a:r>
              <a:rPr lang="en-US" dirty="0"/>
              <a:t>` does not always show only errors, as there are programs that use it to output additional data.</a:t>
            </a:r>
          </a:p>
          <a:p>
            <a:pPr marL="171450" indent="-171450">
              <a:buFont typeface="Arial"/>
              <a:buChar char="•"/>
            </a:pPr>
            <a:endParaRPr lang="en-US" dirty="0"/>
          </a:p>
          <a:p>
            <a:pPr marL="0" indent="0">
              <a:buFont typeface="Arial"/>
              <a:buNone/>
            </a:pPr>
            <a:r>
              <a:rPr lang="en-US" b="1" dirty="0"/>
              <a:t>References:</a:t>
            </a:r>
          </a:p>
          <a:p>
            <a:pPr marL="171450" indent="-171450">
              <a:buFont typeface="Arial"/>
              <a:buChar char="•"/>
            </a:pPr>
            <a:r>
              <a:rPr lang="en-US" b="0" dirty="0"/>
              <a:t>http://</a:t>
            </a:r>
            <a:r>
              <a:rPr lang="en-US" b="0" dirty="0" err="1"/>
              <a:t>nodejs.org</a:t>
            </a:r>
            <a:r>
              <a:rPr lang="en-US" b="0" dirty="0"/>
              <a:t>/</a:t>
            </a:r>
            <a:r>
              <a:rPr lang="en-US" b="0" dirty="0" err="1"/>
              <a:t>api</a:t>
            </a:r>
            <a:r>
              <a:rPr lang="en-US" b="0" dirty="0"/>
              <a:t>/</a:t>
            </a:r>
            <a:r>
              <a:rPr lang="en-US" b="0" dirty="0" err="1"/>
              <a:t>child_process.html</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2087494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References:</a:t>
            </a:r>
          </a:p>
          <a:p>
            <a:pPr marL="171450" indent="-171450">
              <a:buFont typeface="Arial"/>
              <a:buChar char="•"/>
            </a:pPr>
            <a:r>
              <a:rPr lang="en-US" b="0" dirty="0"/>
              <a:t>http://</a:t>
            </a:r>
            <a:r>
              <a:rPr lang="en-US" b="0" dirty="0" err="1"/>
              <a:t>nodejs.org</a:t>
            </a:r>
            <a:r>
              <a:rPr lang="en-US" b="0" dirty="0"/>
              <a:t>/</a:t>
            </a:r>
            <a:r>
              <a:rPr lang="en-US" b="0" dirty="0" err="1"/>
              <a:t>api</a:t>
            </a:r>
            <a:r>
              <a:rPr lang="en-US" b="0" dirty="0"/>
              <a:t>/</a:t>
            </a:r>
            <a:r>
              <a:rPr lang="en-US" b="0" dirty="0" err="1"/>
              <a:t>child_process.html</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20</a:t>
            </a:fld>
            <a:endParaRPr lang="en-US"/>
          </a:p>
        </p:txBody>
      </p:sp>
    </p:spTree>
    <p:extLst>
      <p:ext uri="{BB962C8B-B14F-4D97-AF65-F5344CB8AC3E}">
        <p14:creationId xmlns:p14="http://schemas.microsoft.com/office/powerpoint/2010/main" val="273262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`spawn` returns an instance of the `</a:t>
            </a:r>
            <a:r>
              <a:rPr lang="en-US" dirty="0" err="1"/>
              <a:t>ChildProcess</a:t>
            </a:r>
            <a:r>
              <a:rPr lang="en-US" dirty="0"/>
              <a:t>` class.</a:t>
            </a:r>
          </a:p>
          <a:p>
            <a:pPr marL="171450" indent="-171450">
              <a:buFont typeface="Arial"/>
              <a:buChar char="•"/>
            </a:pPr>
            <a:r>
              <a:rPr lang="en-US" dirty="0"/>
              <a:t>`</a:t>
            </a:r>
            <a:r>
              <a:rPr lang="en-US" dirty="0" err="1"/>
              <a:t>ChildProcess</a:t>
            </a:r>
            <a:r>
              <a:rPr lang="en-US" dirty="0"/>
              <a:t>` inherits from `</a:t>
            </a:r>
            <a:r>
              <a:rPr lang="en-US" dirty="0" err="1"/>
              <a:t>EventEmitter</a:t>
            </a:r>
            <a:r>
              <a:rPr lang="en-US" dirty="0"/>
              <a:t>` and is a private class</a:t>
            </a:r>
            <a:r>
              <a:rPr lang="en-US" baseline="0" dirty="0"/>
              <a:t>.</a:t>
            </a:r>
          </a:p>
          <a:p>
            <a:pPr marL="171450" indent="-171450">
              <a:buFont typeface="Arial"/>
              <a:buChar char="•"/>
            </a:pPr>
            <a:r>
              <a:rPr lang="en-US" baseline="0" dirty="0"/>
              <a:t>T</a:t>
            </a:r>
            <a:r>
              <a:rPr lang="en-US" dirty="0"/>
              <a:t>o write to a spawned process, use its </a:t>
            </a:r>
            <a:r>
              <a:rPr lang="en-US" dirty="0" err="1"/>
              <a:t>stdin's</a:t>
            </a:r>
            <a:r>
              <a:rPr lang="en-US" dirty="0"/>
              <a:t> `write` function.</a:t>
            </a:r>
          </a:p>
          <a:p>
            <a:pPr marL="171450" indent="-171450">
              <a:buFont typeface="Arial"/>
              <a:buChar char="•"/>
            </a:pPr>
            <a:r>
              <a:rPr lang="en-US" dirty="0"/>
              <a:t>Close the input stream to allow the spawned process to continue its</a:t>
            </a:r>
            <a:r>
              <a:rPr lang="en-US" baseline="0" dirty="0"/>
              <a:t> </a:t>
            </a:r>
            <a:r>
              <a:rPr lang="en-US" dirty="0"/>
              <a:t>execution.</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403008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How modules work:</a:t>
            </a:r>
          </a:p>
          <a:p>
            <a:pPr marL="628650" lvl="1" indent="-171450">
              <a:buFont typeface="Arial"/>
              <a:buChar char="•"/>
            </a:pPr>
            <a:r>
              <a:rPr lang="en-US" b="0" dirty="0"/>
              <a:t>In a module, there is a global variable ‘require’, that is a function.</a:t>
            </a:r>
          </a:p>
          <a:p>
            <a:pPr marL="628650" lvl="1" indent="-171450">
              <a:buFont typeface="Arial"/>
              <a:buChar char="•"/>
            </a:pPr>
            <a:r>
              <a:rPr lang="en-US" b="0" dirty="0"/>
              <a:t>The ‘require’ function accepts a module identifier as a string (package/module name, or a path to a file or a folder).</a:t>
            </a:r>
          </a:p>
          <a:p>
            <a:pPr marL="628650" lvl="1" indent="-171450">
              <a:buFont typeface="Arial"/>
              <a:buChar char="•"/>
            </a:pPr>
            <a:r>
              <a:rPr lang="en-US" b="0" dirty="0"/>
              <a:t>‘require’ returns the exported API of the imported module/package. </a:t>
            </a:r>
          </a:p>
          <a:p>
            <a:pPr marL="628650" lvl="1" indent="-171450">
              <a:buFont typeface="Arial"/>
              <a:buChar char="•"/>
            </a:pPr>
            <a:r>
              <a:rPr lang="en-US" b="0" dirty="0"/>
              <a:t>‘require’ works synchronously and is cached per process based on the module's resolved name or path.</a:t>
            </a:r>
          </a:p>
          <a:p>
            <a:pPr marL="628650" lvl="1" indent="-171450">
              <a:buFont typeface="Arial"/>
              <a:buChar char="•"/>
            </a:pPr>
            <a:r>
              <a:rPr lang="en-US" b="0" dirty="0"/>
              <a:t>If the requested module cannot be returned, ‘require’ must throw an error.</a:t>
            </a:r>
          </a:p>
          <a:p>
            <a:pPr marL="628650" lvl="1" indent="-171450">
              <a:buFont typeface="Arial"/>
              <a:buChar char="•"/>
            </a:pPr>
            <a:r>
              <a:rPr lang="en-US" b="0" dirty="0"/>
              <a:t>In a module, there is a global variable called ‘exports’, that is an object or a function to be exported. </a:t>
            </a:r>
          </a:p>
          <a:p>
            <a:pPr marL="628650" lvl="1" indent="-171450">
              <a:buFont typeface="Arial"/>
              <a:buChar char="•"/>
            </a:pPr>
            <a:r>
              <a:rPr lang="en-US" b="0" dirty="0"/>
              <a:t>This pattern is recommended and global export/import pattern (e.g., `global.NAME = ...`, popular in browsers for a lack of a better mechanism) is discouraged to avoid name collisions. </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27224784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A module identifier is a String of terms delimited by forward slashes.</a:t>
            </a:r>
          </a:p>
          <a:p>
            <a:pPr marL="171450" indent="-171450">
              <a:buFont typeface="Arial"/>
              <a:buChar char="•"/>
            </a:pPr>
            <a:r>
              <a:rPr lang="en-US" b="0" dirty="0"/>
              <a:t>A term must be a </a:t>
            </a:r>
            <a:r>
              <a:rPr lang="en-US" b="0" dirty="0" err="1"/>
              <a:t>camelCase</a:t>
            </a:r>
            <a:r>
              <a:rPr lang="en-US" b="0" dirty="0"/>
              <a:t> identifier, ".", or "..".</a:t>
            </a:r>
          </a:p>
          <a:p>
            <a:pPr marL="171450" indent="-171450">
              <a:buFont typeface="Arial"/>
              <a:buChar char="•"/>
            </a:pPr>
            <a:r>
              <a:rPr lang="en-US" b="0" dirty="0"/>
              <a:t>Module identifiers may not have file-name extensions like ".</a:t>
            </a:r>
            <a:r>
              <a:rPr lang="en-US" b="0" dirty="0" err="1"/>
              <a:t>js</a:t>
            </a:r>
            <a:r>
              <a:rPr lang="en-US" b="0" dirty="0"/>
              <a:t>".</a:t>
            </a:r>
          </a:p>
          <a:p>
            <a:pPr marL="171450" indent="-171450">
              <a:buFont typeface="Arial"/>
              <a:buChar char="•"/>
            </a:pPr>
            <a:r>
              <a:rPr lang="en-US" b="0" dirty="0"/>
              <a:t>Module identifiers may be relative or top-level (absolute). </a:t>
            </a:r>
          </a:p>
          <a:p>
            <a:pPr marL="171450" indent="-171450">
              <a:buFont typeface="Arial"/>
              <a:buChar char="•"/>
            </a:pPr>
            <a:r>
              <a:rPr lang="en-US" b="0" dirty="0"/>
              <a:t>A module identifier is relative if the first term is "." or "..".</a:t>
            </a:r>
          </a:p>
          <a:p>
            <a:pPr marL="171450" indent="-171450">
              <a:buFont typeface="Arial"/>
              <a:buChar char="•"/>
            </a:pPr>
            <a:r>
              <a:rPr lang="en-US" b="0" dirty="0"/>
              <a:t>Top-level (absolute) identifiers are resolved off the conceptual module name space root.</a:t>
            </a:r>
          </a:p>
          <a:p>
            <a:pPr marL="171450" indent="-171450">
              <a:buFont typeface="Arial"/>
              <a:buChar char="•"/>
            </a:pPr>
            <a:r>
              <a:rPr lang="en-US" b="0" dirty="0"/>
              <a:t>Relative identifiers are resolved relative to the identifier of the module in which ‘require’ is written and called.</a:t>
            </a:r>
          </a:p>
          <a:p>
            <a:pPr marL="171450" indent="-171450">
              <a:buFont typeface="Arial"/>
              <a:buChar char="•"/>
            </a:pPr>
            <a:r>
              <a:rPr lang="en-US" b="0" dirty="0"/>
              <a:t>A PATH variable may be supported by the module loader for resolving module identifiers.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23</a:t>
            </a:fld>
            <a:endParaRPr lang="en-US"/>
          </a:p>
        </p:txBody>
      </p:sp>
    </p:spTree>
    <p:extLst>
      <p:ext uri="{BB962C8B-B14F-4D97-AF65-F5344CB8AC3E}">
        <p14:creationId xmlns:p14="http://schemas.microsoft.com/office/powerpoint/2010/main" val="17657785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In module, the interface</a:t>
            </a:r>
            <a:r>
              <a:rPr lang="en-US" baseline="0" dirty="0"/>
              <a:t> must be </a:t>
            </a:r>
            <a:r>
              <a:rPr lang="en-US" dirty="0"/>
              <a:t>exported. </a:t>
            </a:r>
          </a:p>
          <a:p>
            <a:pPr marL="171450" indent="-171450">
              <a:buFont typeface="Arial"/>
              <a:buChar char="•"/>
            </a:pPr>
            <a:r>
              <a:rPr lang="en-US" dirty="0"/>
              <a:t>Static objects (configurations, locales, etc.) or functions (classes, dynamic code, constructor/</a:t>
            </a:r>
            <a:r>
              <a:rPr lang="en-US" dirty="0" err="1"/>
              <a:t>initializer</a:t>
            </a:r>
            <a:r>
              <a:rPr lang="en-US" dirty="0"/>
              <a:t>) can be used. </a:t>
            </a:r>
          </a:p>
          <a:p>
            <a:pPr marL="171450" indent="-171450">
              <a:buFont typeface="Arial"/>
              <a:buChar char="•"/>
            </a:pPr>
            <a:r>
              <a:rPr lang="en-US" dirty="0"/>
              <a:t>Use</a:t>
            </a:r>
            <a:r>
              <a:rPr lang="en-US" baseline="0" dirty="0"/>
              <a:t> the a</a:t>
            </a:r>
            <a:r>
              <a:rPr lang="en-US" dirty="0"/>
              <a:t>nti-pattern: `exports = ...`, to create a variable `exports` when nothing is exported. </a:t>
            </a:r>
          </a:p>
          <a:p>
            <a:pPr marL="171450" indent="-171450">
              <a:buFont typeface="Arial"/>
              <a:buChar char="•"/>
            </a:pPr>
            <a:r>
              <a:rPr lang="en-US" dirty="0"/>
              <a:t>Use `</a:t>
            </a:r>
            <a:r>
              <a:rPr lang="en-US" dirty="0" err="1"/>
              <a:t>module.exports</a:t>
            </a:r>
            <a:r>
              <a:rPr lang="en-US" dirty="0"/>
              <a:t> = ...` if there is one thing to export in one file, and use `exports.NAME = ...` or `module.exports.NAME = ...` to export many things in one file (e.g., utilities).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24</a:t>
            </a:fld>
            <a:endParaRPr lang="en-US"/>
          </a:p>
        </p:txBody>
      </p:sp>
    </p:spTree>
    <p:extLst>
      <p:ext uri="{BB962C8B-B14F-4D97-AF65-F5344CB8AC3E}">
        <p14:creationId xmlns:p14="http://schemas.microsoft.com/office/powerpoint/2010/main" val="20874942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Functional pattern vs. object: </a:t>
            </a:r>
          </a:p>
          <a:p>
            <a:pPr marL="628650" lvl="1" indent="-171450">
              <a:buFont typeface="Arial"/>
              <a:buChar char="•"/>
            </a:pPr>
            <a:r>
              <a:rPr lang="en-US" b="0" dirty="0"/>
              <a:t>Provides constructor/init function - more versatile because it can execute code. </a:t>
            </a:r>
          </a:p>
          <a:p>
            <a:pPr marL="628650" lvl="1" indent="-171450">
              <a:buFont typeface="Arial"/>
              <a:buChar char="•"/>
            </a:pPr>
            <a:r>
              <a:rPr lang="en-US" b="0" dirty="0"/>
              <a:t>Code outside will be executed just once when this module is imported. </a:t>
            </a:r>
          </a:p>
          <a:p>
            <a:pPr marL="628650" lvl="1" indent="-171450">
              <a:buFont typeface="Arial"/>
              <a:buChar char="•"/>
            </a:pPr>
            <a:r>
              <a:rPr lang="en-US" b="0" dirty="0"/>
              <a:t>If this module is imported again in the same process (could be different file) using exactly the same name, it won't be executed because modules are cached. </a:t>
            </a:r>
          </a:p>
          <a:p>
            <a:pPr marL="628650" lvl="1" indent="-171450">
              <a:buFont typeface="Arial"/>
              <a:buChar char="•"/>
            </a:pPr>
            <a:r>
              <a:rPr lang="en-US" b="0" dirty="0"/>
              <a:t>On the other hand, if everything exported in `module` won't be implicitly executed,</a:t>
            </a:r>
            <a:r>
              <a:rPr lang="en-US" b="0" baseline="0" dirty="0"/>
              <a:t> the function must be invoked </a:t>
            </a:r>
            <a:r>
              <a:rPr lang="en-US" b="0" dirty="0"/>
              <a:t>explicitly in the file, which imports the module (`main.js`—next slide).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25</a:t>
            </a:fld>
            <a:endParaRPr lang="en-US"/>
          </a:p>
        </p:txBody>
      </p:sp>
    </p:spTree>
    <p:extLst>
      <p:ext uri="{BB962C8B-B14F-4D97-AF65-F5344CB8AC3E}">
        <p14:creationId xmlns:p14="http://schemas.microsoft.com/office/powerpoint/2010/main" val="31417921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Basic premise: </a:t>
            </a:r>
          </a:p>
          <a:p>
            <a:pPr marL="628650" lvl="1" indent="-171450">
              <a:buFont typeface="Arial"/>
              <a:buChar char="•"/>
            </a:pPr>
            <a:r>
              <a:rPr lang="en-US" b="0" dirty="0"/>
              <a:t>What is exported</a:t>
            </a:r>
            <a:r>
              <a:rPr lang="en-US" b="0" baseline="0" dirty="0"/>
              <a:t> </a:t>
            </a:r>
            <a:r>
              <a:rPr lang="en-US" b="0" dirty="0"/>
              <a:t>is</a:t>
            </a:r>
            <a:r>
              <a:rPr lang="en-US" b="0" baseline="0" dirty="0"/>
              <a:t> </a:t>
            </a:r>
            <a:r>
              <a:rPr lang="en-US" b="0" dirty="0"/>
              <a:t>what gets imported. </a:t>
            </a:r>
          </a:p>
          <a:p>
            <a:pPr marL="628650" lvl="1" indent="-171450">
              <a:buFont typeface="Arial"/>
              <a:buChar char="•"/>
            </a:pPr>
            <a:r>
              <a:rPr lang="en-US" b="0" dirty="0"/>
              <a:t>If a function is exported, then it must be invoked to get an object. </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26</a:t>
            </a:fld>
            <a:endParaRPr lang="en-US"/>
          </a:p>
        </p:txBody>
      </p:sp>
    </p:spTree>
    <p:extLst>
      <p:ext uri="{BB962C8B-B14F-4D97-AF65-F5344CB8AC3E}">
        <p14:creationId xmlns:p14="http://schemas.microsoft.com/office/powerpoint/2010/main" val="31417921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Walk through</a:t>
            </a:r>
            <a:r>
              <a:rPr lang="en-US" baseline="0" dirty="0"/>
              <a:t> the code explaining how it works.</a:t>
            </a:r>
          </a:p>
          <a:p>
            <a:pPr marL="171450" indent="-171450">
              <a:buFont typeface="Arial"/>
              <a:buChar char="•"/>
            </a:pPr>
            <a:r>
              <a:rPr lang="en-US" baseline="0" dirty="0"/>
              <a:t>Explain first the Monolithic app, then the modularized version.</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27</a:t>
            </a:fld>
            <a:endParaRPr lang="en-US"/>
          </a:p>
        </p:txBody>
      </p:sp>
    </p:spTree>
    <p:extLst>
      <p:ext uri="{BB962C8B-B14F-4D97-AF65-F5344CB8AC3E}">
        <p14:creationId xmlns:p14="http://schemas.microsoft.com/office/powerpoint/2010/main" val="2087494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171450" indent="-171450">
              <a:buFont typeface="Arial"/>
              <a:buChar char="•"/>
            </a:pPr>
            <a:r>
              <a:rPr lang="en-US" b="0" dirty="0"/>
              <a:t>Say how </a:t>
            </a:r>
            <a:r>
              <a:rPr lang="en-US" b="0" dirty="0" err="1"/>
              <a:t>npm</a:t>
            </a:r>
            <a:r>
              <a:rPr lang="en-US" b="0" dirty="0"/>
              <a:t> is crucial for node, browser JS, and open source. </a:t>
            </a:r>
          </a:p>
          <a:p>
            <a:pPr marL="171450" indent="-171450">
              <a:buFont typeface="Arial"/>
              <a:buChar char="•"/>
            </a:pPr>
            <a:r>
              <a:rPr lang="en-US" b="0" dirty="0"/>
              <a:t>Explain how it has 2x more modules than maven central (Java) or ruby gem (Ruby). </a:t>
            </a:r>
          </a:p>
          <a:p>
            <a:pPr marL="171450" indent="-171450">
              <a:buFont typeface="Arial"/>
              <a:buChar char="•"/>
            </a:pPr>
            <a:r>
              <a:rPr lang="en-US" b="0" dirty="0"/>
              <a:t>Get people excited about </a:t>
            </a:r>
            <a:r>
              <a:rPr lang="en-US" b="0" dirty="0" err="1"/>
              <a:t>npm</a:t>
            </a:r>
            <a:r>
              <a:rPr lang="en-US" b="0" dirty="0"/>
              <a:t> as it's one of the reasons Node became so popular. </a:t>
            </a:r>
          </a:p>
          <a:p>
            <a:pPr marL="171450" indent="-171450">
              <a:buFont typeface="Arial"/>
              <a:buChar char="•"/>
            </a:pPr>
            <a:r>
              <a:rPr lang="en-US" b="0" dirty="0"/>
              <a:t>There were no solid one-stop repositories and package managers in JS before </a:t>
            </a:r>
            <a:r>
              <a:rPr lang="en-US" b="0" dirty="0" err="1"/>
              <a:t>npm</a:t>
            </a:r>
            <a:r>
              <a:rPr lang="en-US" b="0" dirty="0"/>
              <a:t>. </a:t>
            </a:r>
          </a:p>
          <a:p>
            <a:pPr marL="171450" indent="-171450">
              <a:buFont typeface="Arial"/>
              <a:buChar char="•"/>
            </a:pPr>
            <a:r>
              <a:rPr lang="en-US" b="0" dirty="0"/>
              <a:t>Most other languages didn't have them either until recently (e.g., PHP). </a:t>
            </a:r>
          </a:p>
          <a:p>
            <a:pPr marL="171450" indent="-171450">
              <a:buFont typeface="Arial"/>
              <a:buChar char="•"/>
            </a:pPr>
            <a:r>
              <a:rPr lang="en-US" b="0" dirty="0"/>
              <a:t>Talk about the Node philosophy to keep the core small and let developers decide what packages they want to use (freedom to choose).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28</a:t>
            </a:fld>
            <a:endParaRPr lang="en-US"/>
          </a:p>
        </p:txBody>
      </p:sp>
    </p:spTree>
    <p:extLst>
      <p:ext uri="{BB962C8B-B14F-4D97-AF65-F5344CB8AC3E}">
        <p14:creationId xmlns:p14="http://schemas.microsoft.com/office/powerpoint/2010/main" val="33596404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Managing</a:t>
            </a:r>
            <a:r>
              <a:rPr lang="en-US" baseline="0" dirty="0" smtClean="0"/>
              <a:t> dependencies/modules is HARD!</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29</a:t>
            </a:fld>
            <a:endParaRPr lang="en-US"/>
          </a:p>
        </p:txBody>
      </p:sp>
    </p:spTree>
    <p:extLst>
      <p:ext uri="{BB962C8B-B14F-4D97-AF65-F5344CB8AC3E}">
        <p14:creationId xmlns:p14="http://schemas.microsoft.com/office/powerpoint/2010/main" val="3715983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Some frameworks offer CLI, but most of them mainly belong into one category (don't try to install `express` with `-g`!)</a:t>
            </a:r>
          </a:p>
          <a:p>
            <a:pPr marL="171450" indent="-171450">
              <a:buFont typeface="Arial"/>
              <a:buChar char="•"/>
            </a:pPr>
            <a:r>
              <a:rPr lang="en-US" b="0" dirty="0" err="1"/>
              <a:t>node_modules</a:t>
            </a:r>
            <a:r>
              <a:rPr lang="en-US" b="0" dirty="0"/>
              <a:t> is your friend—There are no conflicts unlike Ruby, Python, etc. because each dependency has nested dependencies.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30</a:t>
            </a:fld>
            <a:endParaRPr lang="en-US"/>
          </a:p>
        </p:txBody>
      </p:sp>
    </p:spTree>
    <p:extLst>
      <p:ext uri="{BB962C8B-B14F-4D97-AF65-F5344CB8AC3E}">
        <p14:creationId xmlns:p14="http://schemas.microsoft.com/office/powerpoint/2010/main" val="27224784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Ways to install locally</a:t>
            </a:r>
          </a:p>
          <a:p>
            <a:pPr marL="171450" indent="-171450">
              <a:buFont typeface="Arial"/>
              <a:buChar char="•"/>
            </a:pPr>
            <a:r>
              <a:rPr lang="en-US" b="0" dirty="0"/>
              <a:t>--save (and --save-</a:t>
            </a:r>
            <a:r>
              <a:rPr lang="en-US" b="0" dirty="0" err="1"/>
              <a:t>dev</a:t>
            </a:r>
            <a:r>
              <a:rPr lang="en-US" b="0" dirty="0"/>
              <a:t>) saves into </a:t>
            </a:r>
            <a:r>
              <a:rPr lang="en-US" b="0" dirty="0" err="1"/>
              <a:t>package.json</a:t>
            </a:r>
            <a:endParaRPr lang="en-US" b="0" dirty="0"/>
          </a:p>
          <a:p>
            <a:pPr marL="171450" indent="-171450">
              <a:buFont typeface="Arial"/>
              <a:buChar char="•"/>
            </a:pPr>
            <a:r>
              <a:rPr lang="en-US" b="0" dirty="0"/>
              <a:t>Discuss semantic versioning!</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31</a:t>
            </a:fld>
            <a:endParaRPr lang="en-US"/>
          </a:p>
        </p:txBody>
      </p:sp>
    </p:spTree>
    <p:extLst>
      <p:ext uri="{BB962C8B-B14F-4D97-AF65-F5344CB8AC3E}">
        <p14:creationId xmlns:p14="http://schemas.microsoft.com/office/powerpoint/2010/main" val="33080910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171450" indent="-171450">
              <a:buFont typeface="Arial"/>
              <a:buChar char="•"/>
            </a:pPr>
            <a:r>
              <a:rPr lang="en-US" b="0" dirty="0" err="1"/>
              <a:t>package.json</a:t>
            </a:r>
            <a:r>
              <a:rPr lang="en-US" b="0" dirty="0"/>
              <a:t> is a project</a:t>
            </a:r>
            <a:r>
              <a:rPr lang="en-US" b="0" baseline="0" dirty="0"/>
              <a:t> metadata file</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32</a:t>
            </a:fld>
            <a:endParaRPr lang="en-US"/>
          </a:p>
        </p:txBody>
      </p:sp>
    </p:spTree>
    <p:extLst>
      <p:ext uri="{BB962C8B-B14F-4D97-AF65-F5344CB8AC3E}">
        <p14:creationId xmlns:p14="http://schemas.microsoft.com/office/powerpoint/2010/main" val="27224784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err="1"/>
              <a:t>Package.json</a:t>
            </a:r>
            <a:r>
              <a:rPr lang="en-US" b="0" baseline="0" dirty="0"/>
              <a:t> is required for </a:t>
            </a:r>
            <a:r>
              <a:rPr lang="en-US" b="0" baseline="0" dirty="0" err="1"/>
              <a:t>npm</a:t>
            </a:r>
            <a:r>
              <a:rPr lang="en-US" b="0" baseline="0" dirty="0"/>
              <a:t> modules and highly recommended for Node projects!</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34</a:t>
            </a:fld>
            <a:endParaRPr lang="en-US"/>
          </a:p>
        </p:txBody>
      </p:sp>
    </p:spTree>
    <p:extLst>
      <p:ext uri="{BB962C8B-B14F-4D97-AF65-F5344CB8AC3E}">
        <p14:creationId xmlns:p14="http://schemas.microsoft.com/office/powerpoint/2010/main" val="24569765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charset="2"/>
              <a:buNone/>
            </a:pPr>
            <a:r>
              <a:rPr lang="en-US" b="1" dirty="0"/>
              <a:t>Notes:</a:t>
            </a:r>
          </a:p>
          <a:p>
            <a:pPr>
              <a:buFont typeface="Wingdings" charset="2"/>
              <a:buChar char="§"/>
            </a:pPr>
            <a:r>
              <a:rPr lang="en-US" dirty="0"/>
              <a:t>When running ‘</a:t>
            </a:r>
            <a:r>
              <a:rPr lang="en-US" dirty="0" err="1"/>
              <a:t>npm</a:t>
            </a:r>
            <a:r>
              <a:rPr lang="en-US" dirty="0"/>
              <a:t> install NAME’ in a folder:</a:t>
            </a:r>
          </a:p>
          <a:p>
            <a:pPr lvl="1">
              <a:buFont typeface="Wingdings" charset="2"/>
              <a:buChar char="§"/>
            </a:pPr>
            <a:r>
              <a:rPr lang="en-US" dirty="0" err="1"/>
              <a:t>npm</a:t>
            </a:r>
            <a:r>
              <a:rPr lang="en-US" dirty="0"/>
              <a:t> looks for </a:t>
            </a:r>
            <a:r>
              <a:rPr lang="en-US" dirty="0" err="1"/>
              <a:t>node_modules</a:t>
            </a:r>
            <a:r>
              <a:rPr lang="en-US" dirty="0"/>
              <a:t> directory or </a:t>
            </a:r>
            <a:r>
              <a:rPr lang="en-US" dirty="0" err="1"/>
              <a:t>package.json</a:t>
            </a:r>
            <a:endParaRPr lang="en-US" dirty="0"/>
          </a:p>
          <a:p>
            <a:pPr lvl="1">
              <a:buFont typeface="Wingdings" charset="2"/>
              <a:buChar char="§"/>
            </a:pPr>
            <a:r>
              <a:rPr lang="en-US" dirty="0"/>
              <a:t>If nothing is found it goes up the tree</a:t>
            </a:r>
          </a:p>
          <a:p>
            <a:pPr>
              <a:buFont typeface="Wingdings" charset="2"/>
              <a:buChar char="§"/>
            </a:pPr>
            <a:r>
              <a:rPr lang="en-US" dirty="0"/>
              <a:t>Therefore, in an empty folder, create </a:t>
            </a:r>
            <a:r>
              <a:rPr lang="en-US" dirty="0" err="1"/>
              <a:t>package.json</a:t>
            </a:r>
            <a:r>
              <a:rPr lang="en-US" dirty="0"/>
              <a:t> or </a:t>
            </a:r>
            <a:r>
              <a:rPr lang="en-US" dirty="0" err="1"/>
              <a:t>node_modules</a:t>
            </a:r>
            <a:r>
              <a:rPr lang="en-US" dirty="0"/>
              <a:t> directory first.</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35</a:t>
            </a:fld>
            <a:endParaRPr lang="en-US"/>
          </a:p>
        </p:txBody>
      </p:sp>
    </p:spTree>
    <p:extLst>
      <p:ext uri="{BB962C8B-B14F-4D97-AF65-F5344CB8AC3E}">
        <p14:creationId xmlns:p14="http://schemas.microsoft.com/office/powerpoint/2010/main" val="30553336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36</a:t>
            </a:fld>
            <a:endParaRPr lang="en-US"/>
          </a:p>
        </p:txBody>
      </p:sp>
    </p:spTree>
    <p:extLst>
      <p:ext uri="{BB962C8B-B14F-4D97-AF65-F5344CB8AC3E}">
        <p14:creationId xmlns:p14="http://schemas.microsoft.com/office/powerpoint/2010/main" val="37238493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The</a:t>
            </a:r>
            <a:r>
              <a:rPr lang="en-US" b="0" baseline="0" dirty="0" smtClean="0"/>
              <a:t> Module 2 Lesson 2 Lab should be competed at this time</a:t>
            </a:r>
          </a:p>
          <a:p>
            <a:pPr marL="628650" lvl="1" indent="-171450">
              <a:buFont typeface="Arial"/>
              <a:buChar char="•"/>
            </a:pPr>
            <a:r>
              <a:rPr lang="en-US" b="0" baseline="0" dirty="0" smtClean="0"/>
              <a:t>https://</a:t>
            </a:r>
            <a:r>
              <a:rPr lang="en-US" b="0" baseline="0" dirty="0" err="1" smtClean="0"/>
              <a:t>github.com</a:t>
            </a:r>
            <a:r>
              <a:rPr lang="en-US" b="0" baseline="0" dirty="0" smtClean="0"/>
              <a:t>/</a:t>
            </a:r>
            <a:r>
              <a:rPr lang="en-US" b="0" baseline="0" dirty="0" err="1" smtClean="0"/>
              <a:t>MSFTImagine</a:t>
            </a:r>
            <a:r>
              <a:rPr lang="en-US" b="0" baseline="0" dirty="0" smtClean="0"/>
              <a:t>/</a:t>
            </a:r>
            <a:r>
              <a:rPr lang="en-US" b="0" baseline="0" dirty="0" err="1" smtClean="0"/>
              <a:t>computerscience</a:t>
            </a:r>
            <a:r>
              <a:rPr lang="en-US" b="0" baseline="0" dirty="0" smtClean="0"/>
              <a:t>/tree/master/Instructor-</a:t>
            </a:r>
            <a:r>
              <a:rPr lang="en-US" b="0" baseline="0" dirty="0" smtClean="0"/>
              <a:t>Led/Module2/Labs</a:t>
            </a:r>
            <a:endParaRPr lang="en-US" b="0" baseline="0" dirty="0" smtClean="0"/>
          </a:p>
          <a:p>
            <a:endParaRPr lang="en-US" b="0" dirty="0" smtClean="0"/>
          </a:p>
          <a:p>
            <a:r>
              <a:rPr lang="en-US" b="1" dirty="0" smtClean="0"/>
              <a:t>Resources:</a:t>
            </a:r>
          </a:p>
          <a:p>
            <a:pPr marL="171450" indent="-171450">
              <a:buFont typeface="Arial"/>
              <a:buChar char="•"/>
            </a:pPr>
            <a:r>
              <a:rPr lang="en-US" dirty="0" smtClean="0"/>
              <a:t>http://</a:t>
            </a:r>
            <a:r>
              <a:rPr lang="en-US" dirty="0" err="1" smtClean="0"/>
              <a:t>webapplog.com</a:t>
            </a:r>
            <a:r>
              <a:rPr lang="en-US" dirty="0" smtClean="0"/>
              <a:t>/you-</a:t>
            </a:r>
            <a:r>
              <a:rPr lang="en-US" dirty="0" err="1" smtClean="0"/>
              <a:t>dont</a:t>
            </a:r>
            <a:r>
              <a:rPr lang="en-US" dirty="0" smtClean="0"/>
              <a:t>-know-node/</a:t>
            </a:r>
          </a:p>
          <a:p>
            <a:pPr marL="171450" indent="-171450">
              <a:buFont typeface="Arial"/>
              <a:buChar char="•"/>
            </a:pPr>
            <a:r>
              <a:rPr lang="en-US" dirty="0" smtClean="0"/>
              <a:t>http://</a:t>
            </a:r>
            <a:r>
              <a:rPr lang="en-US" dirty="0" err="1" smtClean="0"/>
              <a:t>webapplog.com</a:t>
            </a:r>
            <a:r>
              <a:rPr lang="en-US" dirty="0" smtClean="0"/>
              <a:t>/node-patterns-from-callbacks-to-observer/</a:t>
            </a:r>
          </a:p>
          <a:p>
            <a:pPr marL="171450" indent="-171450">
              <a:buFont typeface="Arial"/>
              <a:buChar char="•"/>
            </a:pPr>
            <a:r>
              <a:rPr lang="en-US" dirty="0" smtClean="0"/>
              <a:t>http://</a:t>
            </a:r>
            <a:r>
              <a:rPr lang="en-US" dirty="0" err="1" smtClean="0"/>
              <a:t>webapplog.com</a:t>
            </a:r>
            <a:r>
              <a:rPr lang="en-US" dirty="0" smtClean="0"/>
              <a:t>/es6/</a:t>
            </a:r>
          </a:p>
          <a:p>
            <a:pPr marL="171450" indent="-171450">
              <a:buFont typeface="Arial"/>
              <a:buChar char="•"/>
            </a:pPr>
            <a:r>
              <a:rPr lang="en-US" dirty="0" smtClean="0"/>
              <a:t>https://</a:t>
            </a:r>
            <a:r>
              <a:rPr lang="en-US" dirty="0" err="1" smtClean="0"/>
              <a:t>nodejs.org</a:t>
            </a:r>
            <a:r>
              <a:rPr lang="en-US" dirty="0" smtClean="0"/>
              <a:t>/en/</a:t>
            </a:r>
          </a:p>
          <a:p>
            <a:pPr marL="171450" indent="-171450">
              <a:buFont typeface="Arial"/>
              <a:buChar char="•"/>
            </a:pPr>
            <a:r>
              <a:rPr lang="en-US" dirty="0" smtClean="0"/>
              <a:t>http://</a:t>
            </a:r>
            <a:r>
              <a:rPr lang="en-US" dirty="0" err="1" smtClean="0"/>
              <a:t>nodeschool.io</a:t>
            </a:r>
            <a:r>
              <a:rPr lang="en-US" dirty="0" smtClean="0"/>
              <a:t>/</a:t>
            </a:r>
          </a:p>
          <a:p>
            <a:pPr marL="171450" indent="-171450">
              <a:buFont typeface="Arial"/>
              <a:buChar char="•"/>
            </a:pPr>
            <a:r>
              <a:rPr lang="en-US" dirty="0" smtClean="0"/>
              <a:t>https://</a:t>
            </a:r>
            <a:r>
              <a:rPr lang="en-US" dirty="0" err="1" smtClean="0"/>
              <a:t>docs.npmjs.com</a:t>
            </a:r>
            <a:r>
              <a:rPr lang="en-US" dirty="0" smtClean="0"/>
              <a:t>/</a:t>
            </a:r>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37</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Client ==</a:t>
            </a:r>
            <a:r>
              <a:rPr lang="en-US" baseline="0" dirty="0" smtClean="0"/>
              <a:t> browser</a:t>
            </a:r>
          </a:p>
          <a:p>
            <a:pPr marL="171450" indent="-171450">
              <a:buFont typeface="Arial"/>
              <a:buChar char="•"/>
            </a:pPr>
            <a:r>
              <a:rPr lang="en-US" baseline="0" dirty="0" smtClean="0"/>
              <a:t>Web server can be Apache, </a:t>
            </a:r>
            <a:r>
              <a:rPr lang="en-US" baseline="0" dirty="0" err="1" smtClean="0"/>
              <a:t>nginx</a:t>
            </a:r>
            <a:r>
              <a:rPr lang="en-US" baseline="0" dirty="0" smtClean="0"/>
              <a:t>, or similar</a:t>
            </a:r>
          </a:p>
          <a:p>
            <a:pPr marL="171450" indent="-171450">
              <a:buFont typeface="Arial"/>
              <a:buChar char="•"/>
            </a:pPr>
            <a:r>
              <a:rPr lang="en-US" baseline="0" dirty="0" smtClean="0"/>
              <a:t>In node, we use Node to build servers</a:t>
            </a:r>
          </a:p>
          <a:p>
            <a:pPr marL="171450" indent="-171450">
              <a:buFont typeface="Arial"/>
              <a:buChar char="•"/>
            </a:pPr>
            <a:r>
              <a:rPr lang="en-US" baseline="0" dirty="0" smtClean="0"/>
              <a:t>Client-side web apps are built with </a:t>
            </a:r>
            <a:r>
              <a:rPr lang="en-US" baseline="0" dirty="0" err="1" smtClean="0"/>
              <a:t>HTML+CSS+JavaScript</a:t>
            </a:r>
            <a:endParaRPr lang="en-US" baseline="0" dirty="0" smtClean="0"/>
          </a:p>
          <a:p>
            <a:pPr marL="171450" indent="-171450">
              <a:buFont typeface="Arial"/>
              <a:buChar char="•"/>
            </a:pPr>
            <a:r>
              <a:rPr lang="en-US" baseline="0" dirty="0" smtClean="0"/>
              <a:t>Server-side web apps are built with one of the server or back-end technologies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p14="http://schemas.microsoft.com/office/powerpoint/2010/main" val="1942960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These</a:t>
            </a:r>
            <a:r>
              <a:rPr lang="en-US" baseline="0" dirty="0" smtClean="0"/>
              <a:t> are some of the technologies engineers use to build server-side (backend) web apps.</a:t>
            </a:r>
          </a:p>
          <a:p>
            <a:pPr marL="171450" indent="-171450">
              <a:buFont typeface="Arial"/>
              <a:buChar char="•"/>
            </a:pPr>
            <a:r>
              <a:rPr lang="en-US" baseline="0" dirty="0" smtClean="0"/>
              <a:t>PHP is being one of the most popular for amateurs and hobbyists. </a:t>
            </a:r>
            <a:r>
              <a:rPr lang="en-US" baseline="0" dirty="0" err="1" smtClean="0"/>
              <a:t>WordPress</a:t>
            </a:r>
            <a:r>
              <a:rPr lang="en-US" baseline="0" dirty="0" smtClean="0"/>
              <a:t> is built on PHP. Early versions of Facebook are built on PHP (now they use C/C++ but with PHP syntax).</a:t>
            </a:r>
          </a:p>
          <a:p>
            <a:pPr marL="171450" indent="-171450">
              <a:buFont typeface="Arial"/>
              <a:buChar char="•"/>
            </a:pPr>
            <a:r>
              <a:rPr lang="en-US" baseline="0" dirty="0" smtClean="0"/>
              <a:t>Java is one of the most popular choices for enterprise web apps.</a:t>
            </a:r>
          </a:p>
          <a:p>
            <a:pPr marL="171450" indent="-171450">
              <a:buFont typeface="Arial"/>
              <a:buChar char="•"/>
            </a:pPr>
            <a:r>
              <a:rPr lang="en-US" baseline="0" dirty="0" smtClean="0"/>
              <a:t>Ruby on Rails was popular with startups, but at a large scale it can become slow (Twitter fail whale!)</a:t>
            </a:r>
          </a:p>
          <a:p>
            <a:pPr marL="171450" indent="-171450">
              <a:buFont typeface="Arial"/>
              <a:buChar char="•"/>
            </a:pPr>
            <a:r>
              <a:rPr lang="en-US" baseline="0" dirty="0" smtClean="0"/>
              <a:t>Node is becoming popular and pushing both PHP and Java away. </a:t>
            </a:r>
          </a:p>
          <a:p>
            <a:pPr marL="171450" indent="-171450">
              <a:buFont typeface="Arial"/>
              <a:buChar char="•"/>
            </a:pPr>
            <a:endParaRPr lang="en-US" baseline="0" dirty="0" smtClean="0"/>
          </a:p>
          <a:p>
            <a:pPr marL="0" indent="0">
              <a:buFont typeface="Arial"/>
              <a:buNone/>
            </a:pPr>
            <a:r>
              <a:rPr lang="en-US" b="1" baseline="0" dirty="0" smtClean="0"/>
              <a:t>References:</a:t>
            </a:r>
          </a:p>
          <a:p>
            <a:pPr marL="171450" indent="-171450">
              <a:buFont typeface="Arial"/>
              <a:buChar char="•"/>
            </a:pPr>
            <a:r>
              <a:rPr lang="en-US" baseline="0" dirty="0" smtClean="0"/>
              <a:t>D</a:t>
            </a:r>
            <a:r>
              <a:rPr lang="en-US" dirty="0" smtClean="0"/>
              <a:t>ynamic </a:t>
            </a:r>
            <a:r>
              <a:rPr lang="en-US" dirty="0" err="1" smtClean="0"/>
              <a:t>vs</a:t>
            </a:r>
            <a:r>
              <a:rPr lang="en-US" dirty="0" smtClean="0"/>
              <a:t> interpreted: http://</a:t>
            </a:r>
            <a:r>
              <a:rPr lang="en-US" dirty="0" err="1" smtClean="0"/>
              <a:t>programmers.stackexchange.com</a:t>
            </a:r>
            <a:r>
              <a:rPr lang="en-US" dirty="0" smtClean="0"/>
              <a:t>/questions/88645/is-dynamic-language-always-interpreted</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1942960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Give 3-5 minute overview of Node history: Ryan started Node as an experiment then joined </a:t>
            </a:r>
            <a:r>
              <a:rPr lang="en-US" dirty="0" err="1"/>
              <a:t>Joyent</a:t>
            </a:r>
            <a:r>
              <a:rPr lang="en-US" dirty="0"/>
              <a:t>, where he perfected the platform to ~0.8. Then he left and </a:t>
            </a:r>
            <a:r>
              <a:rPr lang="en-US" dirty="0" err="1"/>
              <a:t>Joyent</a:t>
            </a:r>
            <a:r>
              <a:rPr lang="en-US" dirty="0"/>
              <a:t> took Node to 0.12. The open source community then forked Node into io.js. io.js became Node.js under Node Foundation-part of Linux Foundation with Open Open Source governance instead of benevolent dictatorship for life.</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Discuss the basic server in </a:t>
            </a:r>
            <a:r>
              <a:rPr lang="en-US" dirty="0" err="1"/>
              <a:t>node.js</a:t>
            </a:r>
            <a:r>
              <a:rPr lang="en-US" dirty="0"/>
              <a:t>, how the request and response work, what libraries they're from and then dive into code.</a:t>
            </a:r>
          </a:p>
          <a:p>
            <a:pPr marL="0" marR="0" indent="0" algn="l" defTabSz="914400" rtl="0" eaLnBrk="1" fontAlgn="auto" latinLnBrk="0" hangingPunct="1">
              <a:lnSpc>
                <a:spcPct val="100000"/>
              </a:lnSpc>
              <a:spcBef>
                <a:spcPts val="0"/>
              </a:spcBef>
              <a:spcAft>
                <a:spcPts val="0"/>
              </a:spcAft>
              <a:buClrTx/>
              <a:buSzTx/>
              <a:buFont typeface="Arial"/>
              <a:buNone/>
              <a:tabLst/>
              <a:defRPr/>
            </a:pPr>
            <a:endParaRPr lang="en-US" b="1" dirty="0"/>
          </a:p>
          <a:p>
            <a:r>
              <a:rPr lang="en-US" b="1" dirty="0"/>
              <a:t>References:</a:t>
            </a:r>
          </a:p>
          <a:p>
            <a:pPr marL="171450" indent="-171450">
              <a:buFont typeface="Arial"/>
              <a:buChar char="•"/>
            </a:pPr>
            <a:r>
              <a:rPr lang="en-US" dirty="0"/>
              <a:t>http://</a:t>
            </a:r>
            <a:r>
              <a:rPr lang="en-US" dirty="0" err="1"/>
              <a:t>www.infoq.com</a:t>
            </a:r>
            <a:r>
              <a:rPr lang="en-US" dirty="0"/>
              <a:t>/interviews/node-</a:t>
            </a:r>
            <a:r>
              <a:rPr lang="en-US" dirty="0" err="1"/>
              <a:t>ryan</a:t>
            </a:r>
            <a:r>
              <a:rPr lang="en-US" dirty="0"/>
              <a:t>-</a:t>
            </a:r>
            <a:r>
              <a:rPr lang="en-US" dirty="0" err="1"/>
              <a:t>dahl</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713762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a:t>
            </a:r>
          </a:p>
          <a:p>
            <a:pPr marL="171450" indent="-171450">
              <a:buFont typeface="Arial"/>
              <a:buChar char="•"/>
            </a:pPr>
            <a:r>
              <a:rPr lang="en-US" dirty="0" smtClean="0"/>
              <a:t>Better Better User Experience because apps can</a:t>
            </a:r>
            <a:r>
              <a:rPr lang="en-US" baseline="0" dirty="0" smtClean="0"/>
              <a:t> be faster </a:t>
            </a:r>
          </a:p>
          <a:p>
            <a:pPr marL="171450" indent="-171450">
              <a:buFont typeface="Arial"/>
              <a:buChar char="•"/>
            </a:pPr>
            <a:r>
              <a:rPr lang="en-US" dirty="0" smtClean="0"/>
              <a:t>Less $ on servers: Non-blocking I/O is more </a:t>
            </a:r>
            <a:r>
              <a:rPr lang="en-US" dirty="0" err="1" smtClean="0"/>
              <a:t>performant</a:t>
            </a:r>
            <a:r>
              <a:rPr lang="en-US" dirty="0" smtClean="0"/>
              <a:t> meaning you can handle more traffic with the same number</a:t>
            </a:r>
            <a:r>
              <a:rPr lang="en-US" baseline="0" dirty="0" smtClean="0"/>
              <a:t> of servers or cut your server cost if the traffic remains the same</a:t>
            </a:r>
            <a:endParaRPr lang="en-US" dirty="0" smtClean="0"/>
          </a:p>
          <a:p>
            <a:pPr marL="171450" indent="-171450">
              <a:buFont typeface="Arial"/>
              <a:buChar char="•"/>
            </a:pPr>
            <a:r>
              <a:rPr lang="en-US" dirty="0" smtClean="0"/>
              <a:t>Write less code: </a:t>
            </a:r>
            <a:r>
              <a:rPr lang="en-US" dirty="0" err="1" smtClean="0"/>
              <a:t>Devs</a:t>
            </a:r>
            <a:r>
              <a:rPr lang="en-US" dirty="0" smtClean="0"/>
              <a:t> can reuse code from browser and vast ecosystem of Node and JS packages/modules (npm has 2x the number of modules than Maven Central</a:t>
            </a:r>
            <a:r>
              <a:rPr lang="en-US" baseline="0" dirty="0" smtClean="0"/>
              <a:t> or Ruby Gem)</a:t>
            </a:r>
            <a:endParaRPr lang="en-US" dirty="0" smtClean="0"/>
          </a:p>
          <a:p>
            <a:pPr marL="171450" indent="-171450">
              <a:buFont typeface="Arial"/>
              <a:buChar char="•"/>
            </a:pPr>
            <a:r>
              <a:rPr lang="en-US" dirty="0" smtClean="0"/>
              <a:t>Spend less time on development: JavaScript/Node is expressive</a:t>
            </a:r>
            <a:r>
              <a:rPr lang="en-US" baseline="0" dirty="0" smtClean="0"/>
              <a:t> and has little overhead comparing to OOP languages (Java); and also JS is interpreted which dramatically reduces time of iteration (you don’t need to wait to see if your code is working properly)</a:t>
            </a:r>
            <a:endParaRPr lang="en-US" dirty="0" smtClean="0"/>
          </a:p>
          <a:p>
            <a:pPr marL="171450" indent="-171450">
              <a:buFont typeface="Arial"/>
              <a:buChar char="•"/>
            </a:pPr>
            <a:r>
              <a:rPr lang="en-US" dirty="0" smtClean="0"/>
              <a:t>Spend less $ on developers: If</a:t>
            </a:r>
            <a:r>
              <a:rPr lang="en-US" baseline="0" dirty="0" smtClean="0"/>
              <a:t> you are manager, or a business owner, you will spend less money of developers because you don’t need a dedicated back end team. Your front-end engineers can work on back-end and vice </a:t>
            </a:r>
            <a:r>
              <a:rPr lang="en-US" baseline="0" dirty="0" err="1" smtClean="0"/>
              <a:t>verca</a:t>
            </a:r>
            <a:r>
              <a:rPr lang="en-US" baseline="0" dirty="0" smtClean="0"/>
              <a:t>. Therefore, you end up not wasting any </a:t>
            </a:r>
            <a:r>
              <a:rPr lang="en-US" baseline="0" dirty="0" err="1" smtClean="0"/>
              <a:t>cyctles</a:t>
            </a:r>
            <a:r>
              <a:rPr lang="en-US" baseline="0" dirty="0" smtClean="0"/>
              <a:t> when B.E., team has no work or otherwise.</a:t>
            </a:r>
          </a:p>
          <a:p>
            <a:pPr marL="171450" indent="-171450">
              <a:buFont typeface="Arial"/>
              <a:buChar char="•"/>
            </a:pPr>
            <a:r>
              <a:rPr lang="en-US" baseline="0" dirty="0" smtClean="0"/>
              <a:t>Faster TTM: Communication overhead slows downs the development, so by having generalist engineers and not separate back-end and front-end teams, you can move faster-there’s less lag, fewer meetings, and less lost knowledge.</a:t>
            </a:r>
          </a:p>
          <a:p>
            <a:pPr marL="171450" indent="-171450">
              <a:buFont typeface="Arial"/>
              <a:buChar char="•"/>
            </a:pPr>
            <a:r>
              <a:rPr lang="en-US" baseline="0" dirty="0" smtClean="0"/>
              <a:t>JavaScript is the most popular run-time, it’s in every browser. There are a lot of JavaScript developers. It’s easy to train a JavaScript developer in Node.</a:t>
            </a:r>
            <a:endParaRPr lang="en-US" dirty="0" smtClean="0"/>
          </a:p>
          <a:p>
            <a:pPr>
              <a:buFont typeface="Wingdings" charset="2"/>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1903496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dirty="0"/>
              <a:t>Language:</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dirty="0"/>
              <a:t>Explain that JavaScript wasn't the first choice for Node. Node is just another implementation of </a:t>
            </a:r>
            <a:r>
              <a:rPr lang="en-US" dirty="0" err="1"/>
              <a:t>ECMAScript</a:t>
            </a:r>
            <a:r>
              <a:rPr lang="en-US" dirty="0"/>
              <a:t>. </a:t>
            </a:r>
          </a:p>
          <a:p>
            <a:pPr marL="1143000" marR="0" lvl="2" indent="-228600" algn="l" defTabSz="914400" rtl="0" eaLnBrk="1" fontAlgn="auto" latinLnBrk="0" hangingPunct="1">
              <a:lnSpc>
                <a:spcPct val="100000"/>
              </a:lnSpc>
              <a:spcBef>
                <a:spcPts val="0"/>
              </a:spcBef>
              <a:spcAft>
                <a:spcPts val="0"/>
              </a:spcAft>
              <a:buClrTx/>
              <a:buSzTx/>
              <a:buFont typeface="Arial"/>
              <a:buChar char="•"/>
              <a:tabLst/>
              <a:defRPr/>
            </a:pPr>
            <a:r>
              <a:rPr lang="en-US" dirty="0"/>
              <a:t>Talk about </a:t>
            </a:r>
            <a:r>
              <a:rPr lang="en-US" dirty="0" err="1"/>
              <a:t>ECMAScript</a:t>
            </a:r>
            <a:r>
              <a:rPr lang="en-US" dirty="0"/>
              <a:t>. </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dirty="0"/>
              <a:t>There are discrepancies between browser JS and Node such as </a:t>
            </a:r>
            <a:r>
              <a:rPr lang="en-US" dirty="0" err="1"/>
              <a:t>globals</a:t>
            </a:r>
            <a:r>
              <a:rPr lang="en-US" dirty="0"/>
              <a:t>, modules, file system and other things covered in this lesson.</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baseline="0" dirty="0"/>
              <a:t>Node features t</a:t>
            </a:r>
            <a:r>
              <a:rPr lang="en-US" dirty="0"/>
              <a:t>ranslate into better speed/performance (non-blocking I/O), </a:t>
            </a:r>
            <a:r>
              <a:rPr lang="en-US" dirty="0" err="1"/>
              <a:t>code&amp;skills</a:t>
            </a:r>
            <a:r>
              <a:rPr lang="en-US" dirty="0"/>
              <a:t> reuse (same language!), and vast ecosystem of module (</a:t>
            </a:r>
            <a:r>
              <a:rPr lang="en-US" dirty="0" err="1"/>
              <a:t>npm</a:t>
            </a:r>
            <a:r>
              <a:rPr lang="en-US" dirty="0"/>
              <a:t>). </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dirty="0"/>
              <a:t>Explain non-blocking I/O, event loop and V8 modules which facilitate event loop. </a:t>
            </a:r>
            <a:r>
              <a:rPr lang="en-US" dirty="0" smtClean="0"/>
              <a:t>– This is great for I/O bound systems (no gains</a:t>
            </a:r>
            <a:r>
              <a:rPr lang="en-US" baseline="0" dirty="0" smtClean="0"/>
              <a:t> for CPU-bound systems)</a:t>
            </a:r>
            <a:endParaRPr lang="en-US" dirty="0"/>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dirty="0"/>
              <a:t>Explain how, with non-blocking systems, processes don't have to wait for the input/output to finish. </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dirty="0"/>
              <a:t>Explain how Node is better at high I/O and low CPU tasks because of the non-blocking I/O. </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dirty="0"/>
              <a:t>Contrast non-blocking I/O in Java, Ruby and Python with Node (Node is better because it's simpler).</a:t>
            </a:r>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1903496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charset="2"/>
              <a:buNone/>
            </a:pPr>
            <a:r>
              <a:rPr lang="en-US" b="1" dirty="0"/>
              <a:t>Notes:</a:t>
            </a:r>
          </a:p>
          <a:p>
            <a:pPr marL="171450" indent="-171450">
              <a:buFont typeface="Arial"/>
              <a:buChar char="•"/>
            </a:pPr>
            <a:r>
              <a:rPr lang="en-US" dirty="0" smtClean="0"/>
              <a:t>Node.js</a:t>
            </a:r>
            <a:r>
              <a:rPr lang="en-US" baseline="0" dirty="0" smtClean="0"/>
              <a:t> allows developers to build non-blocking input/output (I/O) systems</a:t>
            </a:r>
          </a:p>
          <a:p>
            <a:pPr marL="171450" indent="-171450">
              <a:buFont typeface="Arial"/>
              <a:buChar char="•"/>
            </a:pPr>
            <a:r>
              <a:rPr lang="en-US" baseline="0" dirty="0" smtClean="0"/>
              <a:t>Non-blocking I/O systems are great at handling I/O-bound tasks because those tasks won’t block the system</a:t>
            </a:r>
          </a:p>
          <a:p>
            <a:pPr marL="171450" indent="-171450">
              <a:buFont typeface="Arial"/>
              <a:buChar char="•"/>
            </a:pPr>
            <a:r>
              <a:rPr lang="en-US" baseline="0" dirty="0" smtClean="0"/>
              <a:t>Non-blocking I/O is not exclusive to Node. Java, Python and Ruby can be use but they require frameworks (more complicated), NIO, Twisted and </a:t>
            </a:r>
            <a:r>
              <a:rPr lang="en-US" baseline="0" dirty="0" err="1" smtClean="0"/>
              <a:t>EventMachine</a:t>
            </a:r>
            <a:r>
              <a:rPr lang="en-US" baseline="0" dirty="0" smtClean="0"/>
              <a:t> respectively</a:t>
            </a:r>
          </a:p>
          <a:p>
            <a:pPr marL="171450" indent="-171450">
              <a:buFont typeface="Arial"/>
              <a:buChar char="•"/>
            </a:pPr>
            <a:r>
              <a:rPr lang="en-US" baseline="0" dirty="0" smtClean="0"/>
              <a:t>Examples of I/O tasks are read from a file system, write to a file system, read from a database, write to a database, make an HTTP request to an API/service – they require waiting and in the blocking I/O system this waiting is a waste. Conversely, in non-blocking I/O systems, the waiting is not wasteful because the system can process other requests</a:t>
            </a:r>
          </a:p>
          <a:p>
            <a:pPr marL="171450" indent="-171450">
              <a:buFont typeface="Arial"/>
              <a:buChar char="•"/>
            </a:pPr>
            <a:endParaRPr lang="en-US" baseline="0" dirty="0" smtClean="0"/>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3055333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3.xml"/><Relationship Id="rId2" Type="http://schemas.openxmlformats.org/officeDocument/2006/relationships/image" Target="../media/image6.jpe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2"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998632941"/>
      </p:ext>
    </p:extLst>
  </p:cSld>
  <p:clrMapOvr>
    <a:masterClrMapping/>
  </p:clrMapOvr>
  <p:transition xmlns:p14="http://schemas.microsoft.com/office/powerpoint/2010/mai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45634497"/>
      </p:ext>
    </p:extLst>
  </p:cSld>
  <p:clrMapOvr>
    <a:masterClrMapping/>
  </p:clrMapOvr>
  <p:transition xmlns:p14="http://schemas.microsoft.com/office/powerpoint/2010/mai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15853027"/>
      </p:ext>
    </p:extLst>
  </p:cSld>
  <p:clrMapOvr>
    <a:masterClrMapping/>
  </p:clrMapOvr>
  <p:transition xmlns:p14="http://schemas.microsoft.com/office/powerpoint/2010/mai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22995553"/>
      </p:ext>
    </p:extLst>
  </p:cSld>
  <p:clrMapOvr>
    <a:masterClrMapping/>
  </p:clrMapOvr>
  <p:transition xmlns:p14="http://schemas.microsoft.com/office/powerpoint/2010/mai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99813654"/>
      </p:ext>
    </p:extLst>
  </p:cSld>
  <p:clrMapOvr>
    <a:masterClrMapping/>
  </p:clrMapOvr>
  <p:transition xmlns:p14="http://schemas.microsoft.com/office/powerpoint/2010/mai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92916203"/>
      </p:ext>
    </p:extLst>
  </p:cSld>
  <p:clrMapOvr>
    <a:masterClrMapping/>
  </p:clrMapOvr>
  <p:transition xmlns:p14="http://schemas.microsoft.com/office/powerpoint/2010/mai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77581936"/>
      </p:ext>
    </p:extLst>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862705615"/>
      </p:ext>
    </p:extLst>
  </p:cSld>
  <p:clrMapOvr>
    <a:masterClrMapping/>
  </p:clrMapOvr>
  <p:transition xmlns:p14="http://schemas.microsoft.com/office/powerpoint/2010/mai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3953204127"/>
      </p:ext>
    </p:extLst>
  </p:cSld>
  <p:clrMapOvr>
    <a:masterClrMapping/>
  </p:clrMapOvr>
  <p:transition xmlns:p14="http://schemas.microsoft.com/office/powerpoint/2010/mai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4219893685"/>
      </p:ext>
    </p:extLst>
  </p:cSld>
  <p:clrMapOvr>
    <a:masterClrMapping/>
  </p:clrMapOvr>
  <p:transition xmlns:p14="http://schemas.microsoft.com/office/powerpoint/2010/mai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2715193086"/>
      </p:ext>
    </p:extLst>
  </p:cSld>
  <p:clrMapOvr>
    <a:masterClrMapping/>
  </p:clrMapOvr>
  <p:transition xmlns:p14="http://schemas.microsoft.com/office/powerpoint/2010/mai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559595362"/>
      </p:ext>
    </p:extLst>
  </p:cSld>
  <p:clrMapOvr>
    <a:masterClrMapping/>
  </p:clrMapOvr>
  <p:transition xmlns:p14="http://schemas.microsoft.com/office/powerpoint/2010/mai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90350330"/>
      </p:ext>
    </p:extLst>
  </p:cSld>
  <p:clrMapOvr>
    <a:masterClrMapping/>
  </p:clrMapOvr>
  <p:transition xmlns:p14="http://schemas.microsoft.com/office/powerpoint/2010/mai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079255160"/>
      </p:ext>
    </p:extLst>
  </p:cSld>
  <p:clrMapOvr>
    <a:masterClrMapping/>
  </p:clrMapOvr>
  <p:transition xmlns:p14="http://schemas.microsoft.com/office/powerpoint/2010/mai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624443450"/>
      </p:ext>
    </p:extLst>
  </p:cSld>
  <p:clrMapOvr>
    <a:masterClrMapping/>
  </p:clrMapOvr>
  <p:transition xmlns:p14="http://schemas.microsoft.com/office/powerpoint/2010/mai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7422711"/>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5725670"/>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636018550"/>
      </p:ext>
    </p:extLst>
  </p:cSld>
  <p:clrMapOvr>
    <a:masterClrMapping/>
  </p:clrMapOvr>
  <p:transition xmlns:p14="http://schemas.microsoft.com/office/powerpoint/2010/mai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9500331"/>
      </p:ext>
    </p:extLst>
  </p:cSld>
  <p:clrMapOvr>
    <a:masterClrMapping/>
  </p:clrMapOvr>
  <p:transition xmlns:p14="http://schemas.microsoft.com/office/powerpoint/2010/mai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305193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776787825"/>
      </p:ext>
    </p:extLst>
  </p:cSld>
  <p:clrMapOvr>
    <a:masterClrMapping/>
  </p:clrMapOvr>
  <p:transition xmlns:p14="http://schemas.microsoft.com/office/powerpoint/2010/mai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6/23/16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242084761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7510298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t>6/23/16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9C166-16D3-4A25-A2F8-C51E0E346B22}" type="datetimeFigureOut">
              <a:rPr lang="en-US" smtClean="0"/>
              <a:t>6/23/16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6/23/16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55155796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smtClean="0"/>
              <a:t>Click to edit Master title style</a:t>
            </a:r>
            <a:endParaRPr lang="en-US"/>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88455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361300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051917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smtClean="0"/>
              <a:t>Click to edit Master title style</a:t>
            </a:r>
            <a:endParaRPr lang="en-US"/>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103127660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US" noProof="1"/>
          </a:p>
        </p:txBody>
      </p:sp>
    </p:spTree>
    <p:extLst>
      <p:ext uri="{BB962C8B-B14F-4D97-AF65-F5344CB8AC3E}">
        <p14:creationId xmlns:p14="http://schemas.microsoft.com/office/powerpoint/2010/main" val="409665542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59C166-16D3-4A25-A2F8-C51E0E346B22}" type="datetimeFigureOut">
              <a:rPr lang="en-US" smtClean="0"/>
              <a:t>6/23/16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59C166-16D3-4A25-A2F8-C51E0E346B22}" type="datetimeFigureOut">
              <a:rPr lang="en-US" smtClean="0"/>
              <a:t>6/23/16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9C166-16D3-4A25-A2F8-C51E0E346B22}" type="datetimeFigureOut">
              <a:rPr lang="en-US" smtClean="0"/>
              <a:t>6/23/16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99968926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147685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0078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5009338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5502247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28633949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_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545387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442557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2_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11111619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83925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51.xml"/><Relationship Id="rId20" Type="http://schemas.openxmlformats.org/officeDocument/2006/relationships/slideLayout" Target="../slideLayouts/slideLayout62.xml"/><Relationship Id="rId21" Type="http://schemas.openxmlformats.org/officeDocument/2006/relationships/slideLayout" Target="../slideLayouts/slideLayout63.xml"/><Relationship Id="rId22" Type="http://schemas.openxmlformats.org/officeDocument/2006/relationships/slideLayout" Target="../slideLayouts/slideLayout64.xml"/><Relationship Id="rId23" Type="http://schemas.openxmlformats.org/officeDocument/2006/relationships/slideLayout" Target="../slideLayouts/slideLayout65.xml"/><Relationship Id="rId24" Type="http://schemas.openxmlformats.org/officeDocument/2006/relationships/theme" Target="../theme/theme3.xml"/><Relationship Id="rId10" Type="http://schemas.openxmlformats.org/officeDocument/2006/relationships/slideLayout" Target="../slideLayouts/slideLayout52.xml"/><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slideLayout" Target="../slideLayouts/slideLayout59.xml"/><Relationship Id="rId18" Type="http://schemas.openxmlformats.org/officeDocument/2006/relationships/slideLayout" Target="../slideLayouts/slideLayout60.xml"/><Relationship Id="rId19" Type="http://schemas.openxmlformats.org/officeDocument/2006/relationships/slideLayout" Target="../slideLayouts/slideLayout61.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74.xml"/><Relationship Id="rId20" Type="http://schemas.openxmlformats.org/officeDocument/2006/relationships/slideLayout" Target="../slideLayouts/slideLayout85.xml"/><Relationship Id="rId21" Type="http://schemas.openxmlformats.org/officeDocument/2006/relationships/slideLayout" Target="../slideLayouts/slideLayout86.xml"/><Relationship Id="rId22" Type="http://schemas.openxmlformats.org/officeDocument/2006/relationships/theme" Target="../theme/theme4.xml"/><Relationship Id="rId10" Type="http://schemas.openxmlformats.org/officeDocument/2006/relationships/slideLayout" Target="../slideLayouts/slideLayout75.xml"/><Relationship Id="rId11" Type="http://schemas.openxmlformats.org/officeDocument/2006/relationships/slideLayout" Target="../slideLayouts/slideLayout76.xml"/><Relationship Id="rId12" Type="http://schemas.openxmlformats.org/officeDocument/2006/relationships/slideLayout" Target="../slideLayouts/slideLayout77.xml"/><Relationship Id="rId13" Type="http://schemas.openxmlformats.org/officeDocument/2006/relationships/slideLayout" Target="../slideLayouts/slideLayout78.xml"/><Relationship Id="rId14" Type="http://schemas.openxmlformats.org/officeDocument/2006/relationships/slideLayout" Target="../slideLayouts/slideLayout79.xml"/><Relationship Id="rId15" Type="http://schemas.openxmlformats.org/officeDocument/2006/relationships/slideLayout" Target="../slideLayouts/slideLayout80.xml"/><Relationship Id="rId16" Type="http://schemas.openxmlformats.org/officeDocument/2006/relationships/slideLayout" Target="../slideLayouts/slideLayout81.xml"/><Relationship Id="rId17" Type="http://schemas.openxmlformats.org/officeDocument/2006/relationships/slideLayout" Target="../slideLayouts/slideLayout82.xml"/><Relationship Id="rId18" Type="http://schemas.openxmlformats.org/officeDocument/2006/relationships/slideLayout" Target="../slideLayouts/slideLayout83.xml"/><Relationship Id="rId19" Type="http://schemas.openxmlformats.org/officeDocument/2006/relationships/slideLayout" Target="../slideLayouts/slideLayout84.xml"/><Relationship Id="rId1" Type="http://schemas.openxmlformats.org/officeDocument/2006/relationships/slideLayout" Target="../slideLayouts/slideLayout66.xml"/><Relationship Id="rId2" Type="http://schemas.openxmlformats.org/officeDocument/2006/relationships/slideLayout" Target="../slideLayouts/slideLayout67.xml"/><Relationship Id="rId3" Type="http://schemas.openxmlformats.org/officeDocument/2006/relationships/slideLayout" Target="../slideLayouts/slideLayout68.xml"/><Relationship Id="rId4" Type="http://schemas.openxmlformats.org/officeDocument/2006/relationships/slideLayout" Target="../slideLayouts/slideLayout69.xml"/><Relationship Id="rId5" Type="http://schemas.openxmlformats.org/officeDocument/2006/relationships/slideLayout" Target="../slideLayouts/slideLayout70.xml"/><Relationship Id="rId6" Type="http://schemas.openxmlformats.org/officeDocument/2006/relationships/slideLayout" Target="../slideLayouts/slideLayout71.xml"/><Relationship Id="rId7" Type="http://schemas.openxmlformats.org/officeDocument/2006/relationships/slideLayout" Target="../slideLayouts/slideLayout72.xml"/><Relationship Id="rId8"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611506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6/23/16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760" r:id="rId12"/>
    <p:sldLayoutId id="2147483761" r:id="rId13"/>
    <p:sldLayoutId id="2147483762" r:id="rId14"/>
    <p:sldLayoutId id="2147483763" r:id="rId15"/>
    <p:sldLayoutId id="2147483764" r:id="rId16"/>
    <p:sldLayoutId id="2147483731" r:id="rId17"/>
    <p:sldLayoutId id="2147483732" r:id="rId18"/>
    <p:sldLayoutId id="2147483733" r:id="rId19"/>
    <p:sldLayoutId id="2147483734" r:id="rId20"/>
    <p:sldLayoutId id="2147483735"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29.xml"/><Relationship Id="rId3" Type="http://schemas.openxmlformats.org/officeDocument/2006/relationships/hyperlink" Target="https://www.npmjs.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4.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4.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a:solidFill>
                  <a:srgbClr val="FFFFFF"/>
                </a:solidFill>
                <a:latin typeface="Segoe UI" panose="020B0502040204020203" pitchFamily="34" charset="0"/>
                <a:cs typeface="Segoe UI" panose="020B0502040204020203" pitchFamily="34" charset="0"/>
              </a:rPr>
              <a:t>Web Development</a:t>
            </a:r>
            <a:endParaRPr lang="en-US" sz="5400" dirty="0"/>
          </a:p>
        </p:txBody>
      </p:sp>
      <p:sp>
        <p:nvSpPr>
          <p:cNvPr id="5" name="Subtitle 4"/>
          <p:cNvSpPr>
            <a:spLocks noGrp="1"/>
          </p:cNvSpPr>
          <p:nvPr>
            <p:ph type="subTitle" idx="1"/>
          </p:nvPr>
        </p:nvSpPr>
        <p:spPr/>
        <p:txBody>
          <a:bodyPr>
            <a:noAutofit/>
          </a:bodyPr>
          <a:lstStyle/>
          <a:p>
            <a:r>
              <a:rPr lang="en-US" sz="4000" dirty="0">
                <a:solidFill>
                  <a:srgbClr val="FFFF00"/>
                </a:solidFill>
              </a:rPr>
              <a:t>Module </a:t>
            </a:r>
            <a:r>
              <a:rPr lang="en-US" dirty="0"/>
              <a:t>2</a:t>
            </a:r>
            <a:r>
              <a:rPr lang="en-US" sz="4000" dirty="0">
                <a:solidFill>
                  <a:srgbClr val="FFFF00"/>
                </a:solidFill>
              </a:rPr>
              <a:t>, Lesson </a:t>
            </a:r>
            <a:r>
              <a:rPr lang="en-US" dirty="0"/>
              <a:t>2</a:t>
            </a:r>
            <a:r>
              <a:rPr lang="en-US" sz="4000" dirty="0">
                <a:solidFill>
                  <a:srgbClr val="FFFF00"/>
                </a:solidFill>
              </a:rPr>
              <a:t>: </a:t>
            </a:r>
          </a:p>
          <a:p>
            <a:r>
              <a:rPr lang="en-US" dirty="0">
                <a:latin typeface="Segoe UI" panose="020B0502040204020203" pitchFamily="34" charset="0"/>
                <a:cs typeface="Segoe UI" panose="020B0502040204020203" pitchFamily="34" charset="0"/>
              </a:rPr>
              <a:t>Getting started with </a:t>
            </a:r>
            <a:r>
              <a:rPr lang="en-US" dirty="0" err="1">
                <a:latin typeface="Segoe UI" panose="020B0502040204020203" pitchFamily="34" charset="0"/>
                <a:cs typeface="Segoe UI" panose="020B0502040204020203" pitchFamily="34" charset="0"/>
              </a:rPr>
              <a:t>Node.js</a:t>
            </a:r>
            <a:endParaRPr lang="en-US" sz="4000" dirty="0">
              <a:solidFill>
                <a:srgbClr val="FFFF00"/>
              </a:solidFill>
            </a:endParaRPr>
          </a:p>
        </p:txBody>
      </p:sp>
    </p:spTree>
    <p:extLst>
      <p:ext uri="{BB962C8B-B14F-4D97-AF65-F5344CB8AC3E}">
        <p14:creationId xmlns:p14="http://schemas.microsoft.com/office/powerpoint/2010/main" val="795936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ECMAScript</a:t>
            </a:r>
            <a:endParaRPr lang="en-US" dirty="0"/>
          </a:p>
        </p:txBody>
      </p:sp>
      <p:sp>
        <p:nvSpPr>
          <p:cNvPr id="5" name="Content Placeholder 4"/>
          <p:cNvSpPr>
            <a:spLocks noGrp="1"/>
          </p:cNvSpPr>
          <p:nvPr>
            <p:ph idx="1"/>
          </p:nvPr>
        </p:nvSpPr>
        <p:spPr>
          <a:xfrm>
            <a:off x="838200" y="3421317"/>
            <a:ext cx="10515600" cy="2755646"/>
          </a:xfrm>
        </p:spPr>
        <p:txBody>
          <a:bodyPr>
            <a:normAutofit/>
          </a:bodyPr>
          <a:lstStyle/>
          <a:p>
            <a:pPr>
              <a:buFont typeface="Wingdings" charset="2"/>
              <a:buChar char="§"/>
            </a:pPr>
            <a:r>
              <a:rPr lang="en-US" dirty="0" smtClean="0"/>
              <a:t>Mozilla Firefox </a:t>
            </a:r>
            <a:r>
              <a:rPr lang="en-US" dirty="0" err="1" smtClean="0"/>
              <a:t>ECMAScript</a:t>
            </a:r>
            <a:r>
              <a:rPr lang="en-US" dirty="0" smtClean="0"/>
              <a:t> implementation</a:t>
            </a:r>
          </a:p>
          <a:p>
            <a:pPr>
              <a:buFont typeface="Wingdings" charset="2"/>
              <a:buChar char="§"/>
            </a:pPr>
            <a:r>
              <a:rPr lang="en-US" dirty="0" smtClean="0"/>
              <a:t>Google Chrome </a:t>
            </a:r>
            <a:r>
              <a:rPr lang="en-US" dirty="0" err="1" smtClean="0"/>
              <a:t>ECMAScript</a:t>
            </a:r>
            <a:r>
              <a:rPr lang="en-US" dirty="0" smtClean="0"/>
              <a:t> implementation</a:t>
            </a:r>
          </a:p>
          <a:p>
            <a:pPr>
              <a:buFont typeface="Wingdings" charset="2"/>
              <a:buChar char="§"/>
            </a:pPr>
            <a:r>
              <a:rPr lang="en-US" dirty="0" smtClean="0"/>
              <a:t>Microsoft Chakra </a:t>
            </a:r>
            <a:r>
              <a:rPr lang="en-US" dirty="0" err="1" smtClean="0"/>
              <a:t>ECMAScript</a:t>
            </a:r>
            <a:r>
              <a:rPr lang="en-US" dirty="0" smtClean="0"/>
              <a:t> implementation</a:t>
            </a:r>
          </a:p>
          <a:p>
            <a:pPr>
              <a:buFont typeface="Wingdings" charset="2"/>
              <a:buChar char="§"/>
            </a:pPr>
            <a:r>
              <a:rPr lang="en-US" dirty="0" smtClean="0"/>
              <a:t>Safari </a:t>
            </a:r>
            <a:r>
              <a:rPr lang="en-US" dirty="0" err="1" smtClean="0"/>
              <a:t>ECMAScript</a:t>
            </a:r>
            <a:r>
              <a:rPr lang="en-US" dirty="0" smtClean="0"/>
              <a:t> implementation</a:t>
            </a:r>
          </a:p>
          <a:p>
            <a:pPr>
              <a:buFont typeface="Wingdings" charset="2"/>
              <a:buChar char="§"/>
            </a:pPr>
            <a:r>
              <a:rPr lang="en-US" dirty="0" smtClean="0"/>
              <a:t>Node </a:t>
            </a:r>
            <a:r>
              <a:rPr lang="en-US" dirty="0" err="1" smtClean="0"/>
              <a:t>ECMAScript</a:t>
            </a:r>
            <a:r>
              <a:rPr lang="en-US" dirty="0" smtClean="0"/>
              <a:t> (Chrome V8 or Chakra engines)</a:t>
            </a:r>
          </a:p>
        </p:txBody>
      </p:sp>
      <p:grpSp>
        <p:nvGrpSpPr>
          <p:cNvPr id="3" name="Group 2"/>
          <p:cNvGrpSpPr/>
          <p:nvPr/>
        </p:nvGrpSpPr>
        <p:grpSpPr>
          <a:xfrm>
            <a:off x="0" y="1778789"/>
            <a:ext cx="12192000" cy="1032299"/>
            <a:chOff x="0" y="1778789"/>
            <a:chExt cx="12192000" cy="1032299"/>
          </a:xfrm>
        </p:grpSpPr>
        <p:sp>
          <p:nvSpPr>
            <p:cNvPr id="7" name="Rectangle 6"/>
            <p:cNvSpPr/>
            <p:nvPr/>
          </p:nvSpPr>
          <p:spPr bwMode="auto">
            <a:xfrm>
              <a:off x="0" y="1778789"/>
              <a:ext cx="12192000" cy="1032299"/>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2033328"/>
              <a:ext cx="10267510" cy="523220"/>
            </a:xfrm>
            <a:prstGeom prst="rect">
              <a:avLst/>
            </a:prstGeom>
            <a:noFill/>
          </p:spPr>
          <p:txBody>
            <a:bodyPr wrap="square" rtlCol="0">
              <a:spAutoFit/>
            </a:bodyPr>
            <a:lstStyle/>
            <a:p>
              <a:r>
                <a:rPr lang="en-US" sz="2800" dirty="0" smtClean="0">
                  <a:solidFill>
                    <a:srgbClr val="FFFFFF"/>
                  </a:solidFill>
                </a:rPr>
                <a:t>Many flavors of </a:t>
              </a:r>
              <a:r>
                <a:rPr lang="en-US" sz="2800" dirty="0" err="1" smtClean="0">
                  <a:solidFill>
                    <a:srgbClr val="FFFFFF"/>
                  </a:solidFill>
                </a:rPr>
                <a:t>ECMAScript</a:t>
              </a:r>
              <a:endParaRPr lang="en-US" sz="2800" dirty="0">
                <a:solidFill>
                  <a:srgbClr val="FFFFFF"/>
                </a:solidFill>
              </a:endParaRPr>
            </a:p>
          </p:txBody>
        </p:sp>
      </p:grpSp>
    </p:spTree>
    <p:extLst>
      <p:ext uri="{BB962C8B-B14F-4D97-AF65-F5344CB8AC3E}">
        <p14:creationId xmlns:p14="http://schemas.microsoft.com/office/powerpoint/2010/main" val="1987950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Object</a:t>
            </a:r>
          </a:p>
        </p:txBody>
      </p:sp>
      <p:grpSp>
        <p:nvGrpSpPr>
          <p:cNvPr id="5" name="Group 4"/>
          <p:cNvGrpSpPr/>
          <p:nvPr/>
        </p:nvGrpSpPr>
        <p:grpSpPr>
          <a:xfrm>
            <a:off x="0" y="1537594"/>
            <a:ext cx="12192000" cy="1007822"/>
            <a:chOff x="0" y="1419508"/>
            <a:chExt cx="10802189" cy="916202"/>
          </a:xfrm>
        </p:grpSpPr>
        <p:sp>
          <p:nvSpPr>
            <p:cNvPr id="6" name="Rectangle 5"/>
            <p:cNvSpPr/>
            <p:nvPr/>
          </p:nvSpPr>
          <p:spPr>
            <a:xfrm>
              <a:off x="0" y="1419508"/>
              <a:ext cx="10802189" cy="916202"/>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Content Placeholder 2"/>
            <p:cNvSpPr txBox="1">
              <a:spLocks/>
            </p:cNvSpPr>
            <p:nvPr/>
          </p:nvSpPr>
          <p:spPr>
            <a:xfrm>
              <a:off x="746443" y="1461153"/>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a:solidFill>
                    <a:srgbClr val="FFFFFF"/>
                  </a:solidFill>
                </a:rPr>
                <a:t>The global object is similar to window object in the browser JavaScript</a:t>
              </a:r>
            </a:p>
          </p:txBody>
        </p:sp>
      </p:grpSp>
      <p:sp>
        <p:nvSpPr>
          <p:cNvPr id="8" name="Content Placeholder 2"/>
          <p:cNvSpPr txBox="1">
            <a:spLocks/>
          </p:cNvSpPr>
          <p:nvPr/>
        </p:nvSpPr>
        <p:spPr>
          <a:xfrm>
            <a:off x="856189" y="3177464"/>
            <a:ext cx="10515600" cy="2546914"/>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global.require</a:t>
            </a:r>
            <a:r>
              <a:rPr lang="en-US" sz="2000" dirty="0"/>
              <a:t>() === require()</a:t>
            </a:r>
          </a:p>
          <a:p>
            <a:r>
              <a:rPr lang="en-US" sz="2000" dirty="0" err="1"/>
              <a:t>global.process</a:t>
            </a:r>
            <a:r>
              <a:rPr lang="en-US" sz="2000" dirty="0"/>
              <a:t> === process</a:t>
            </a:r>
          </a:p>
          <a:p>
            <a:r>
              <a:rPr lang="en-US" sz="2000" dirty="0" err="1"/>
              <a:t>global.console</a:t>
            </a:r>
            <a:r>
              <a:rPr lang="en-US" sz="2000" dirty="0"/>
              <a:t> === console</a:t>
            </a:r>
          </a:p>
        </p:txBody>
      </p:sp>
    </p:spTree>
    <p:extLst>
      <p:ext uri="{BB962C8B-B14F-4D97-AF65-F5344CB8AC3E}">
        <p14:creationId xmlns:p14="http://schemas.microsoft.com/office/powerpoint/2010/main" val="3538437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41389"/>
            <a:ext cx="12192000" cy="2007719"/>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process Object</a:t>
            </a:r>
          </a:p>
        </p:txBody>
      </p:sp>
      <p:sp>
        <p:nvSpPr>
          <p:cNvPr id="3" name="Content Placeholder 2"/>
          <p:cNvSpPr>
            <a:spLocks noGrp="1"/>
          </p:cNvSpPr>
          <p:nvPr>
            <p:ph idx="1"/>
          </p:nvPr>
        </p:nvSpPr>
        <p:spPr/>
        <p:txBody>
          <a:bodyPr/>
          <a:lstStyle/>
          <a:p>
            <a:pPr>
              <a:buFont typeface="Wingdings" charset="2"/>
              <a:buChar char="§"/>
            </a:pPr>
            <a:r>
              <a:rPr lang="en-US" dirty="0">
                <a:solidFill>
                  <a:srgbClr val="FFFFFF"/>
                </a:solidFill>
              </a:rPr>
              <a:t>In Node, interaction with the current Node process takes place via the `process` object.</a:t>
            </a:r>
          </a:p>
          <a:p>
            <a:pPr>
              <a:buFont typeface="Wingdings" charset="2"/>
              <a:buChar char="§"/>
            </a:pPr>
            <a:r>
              <a:rPr lang="en-US" dirty="0">
                <a:solidFill>
                  <a:srgbClr val="FFFFFF"/>
                </a:solidFill>
              </a:rPr>
              <a:t>As the `process` object is global, it is accessible from anywhere in the application source code.</a:t>
            </a:r>
          </a:p>
        </p:txBody>
      </p:sp>
    </p:spTree>
    <p:extLst>
      <p:ext uri="{BB962C8B-B14F-4D97-AF65-F5344CB8AC3E}">
        <p14:creationId xmlns:p14="http://schemas.microsoft.com/office/powerpoint/2010/main" val="3549684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 Variables</a:t>
            </a:r>
          </a:p>
        </p:txBody>
      </p:sp>
      <p:grpSp>
        <p:nvGrpSpPr>
          <p:cNvPr id="5" name="Group 4"/>
          <p:cNvGrpSpPr/>
          <p:nvPr/>
        </p:nvGrpSpPr>
        <p:grpSpPr>
          <a:xfrm>
            <a:off x="0" y="1537594"/>
            <a:ext cx="12192000" cy="1007822"/>
            <a:chOff x="0" y="1419508"/>
            <a:chExt cx="10802189" cy="916202"/>
          </a:xfrm>
        </p:grpSpPr>
        <p:sp>
          <p:nvSpPr>
            <p:cNvPr id="6" name="Rectangle 5"/>
            <p:cNvSpPr/>
            <p:nvPr/>
          </p:nvSpPr>
          <p:spPr>
            <a:xfrm>
              <a:off x="0" y="1419508"/>
              <a:ext cx="10802189" cy="916202"/>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a:solidFill>
                    <a:srgbClr val="FFFFFF"/>
                  </a:solidFill>
                </a:rPr>
                <a:t>Environment variables can be accessed via the `</a:t>
              </a:r>
              <a:r>
                <a:rPr lang="en-US" i="0" dirty="0" err="1">
                  <a:solidFill>
                    <a:srgbClr val="FFFFFF"/>
                  </a:solidFill>
                </a:rPr>
                <a:t>env</a:t>
              </a:r>
              <a:r>
                <a:rPr lang="en-US" i="0" dirty="0">
                  <a:solidFill>
                    <a:srgbClr val="FFFFFF"/>
                  </a:solidFill>
                </a:rPr>
                <a:t>` attribute:</a:t>
              </a:r>
            </a:p>
          </p:txBody>
        </p:sp>
      </p:grpSp>
      <p:sp>
        <p:nvSpPr>
          <p:cNvPr id="8" name="Content Placeholder 2"/>
          <p:cNvSpPr txBox="1">
            <a:spLocks/>
          </p:cNvSpPr>
          <p:nvPr/>
        </p:nvSpPr>
        <p:spPr>
          <a:xfrm>
            <a:off x="856189" y="3177464"/>
            <a:ext cx="10515600" cy="2546914"/>
          </a:xfrm>
          <a:prstGeom prst="rect">
            <a:avLst/>
          </a:prstGeom>
          <a:solidFill>
            <a:schemeClr val="bg1">
              <a:lumMod val="95000"/>
            </a:schemeClr>
          </a:solidFill>
        </p:spPr>
        <p:txBody>
          <a:bodyPr vert="horz" lIns="91440" tIns="45720" rIns="91440" bIns="45720" rtlCol="0" anchor="ctr">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console.log</a:t>
            </a:r>
            <a:r>
              <a:rPr lang="en-US" sz="2000" dirty="0"/>
              <a:t>(</a:t>
            </a:r>
            <a:r>
              <a:rPr lang="en-US" sz="2000" dirty="0" err="1"/>
              <a:t>process.env</a:t>
            </a:r>
            <a:r>
              <a:rPr lang="en-US" sz="2000" dirty="0"/>
              <a:t>);</a:t>
            </a:r>
          </a:p>
          <a:p>
            <a:endParaRPr lang="en-US" sz="2000" dirty="0"/>
          </a:p>
          <a:p>
            <a:r>
              <a:rPr lang="en-US" sz="2000" dirty="0"/>
              <a:t>{ SHELL: '/bin/bash',</a:t>
            </a:r>
          </a:p>
          <a:p>
            <a:r>
              <a:rPr lang="en-US" sz="2000" dirty="0"/>
              <a:t>  USER: '</a:t>
            </a:r>
            <a:r>
              <a:rPr lang="en-US" sz="2000" dirty="0" err="1"/>
              <a:t>jordan</a:t>
            </a:r>
            <a:r>
              <a:rPr lang="en-US" sz="2000" dirty="0"/>
              <a:t>',</a:t>
            </a:r>
          </a:p>
          <a:p>
            <a:r>
              <a:rPr lang="en-US" sz="2000" dirty="0"/>
              <a:t>  HOME: '/home/</a:t>
            </a:r>
            <a:r>
              <a:rPr lang="en-US" sz="2000" dirty="0" err="1"/>
              <a:t>jordan</a:t>
            </a:r>
            <a:r>
              <a:rPr lang="en-US" sz="2000" dirty="0"/>
              <a:t>',</a:t>
            </a:r>
          </a:p>
          <a:p>
            <a:r>
              <a:rPr lang="en-US" sz="2000" dirty="0"/>
              <a:t>  ...</a:t>
            </a:r>
          </a:p>
          <a:p>
            <a:r>
              <a:rPr lang="en-US" sz="2000" dirty="0"/>
              <a:t>}</a:t>
            </a:r>
          </a:p>
        </p:txBody>
      </p:sp>
    </p:spTree>
    <p:extLst>
      <p:ext uri="{BB962C8B-B14F-4D97-AF65-F5344CB8AC3E}">
        <p14:creationId xmlns:p14="http://schemas.microsoft.com/office/powerpoint/2010/main" val="2620954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REPL Demo</a:t>
            </a:r>
          </a:p>
        </p:txBody>
      </p:sp>
      <p:sp>
        <p:nvSpPr>
          <p:cNvPr id="3" name="Content Placeholder 2"/>
          <p:cNvSpPr>
            <a:spLocks noGrp="1"/>
          </p:cNvSpPr>
          <p:nvPr>
            <p:ph idx="1"/>
          </p:nvPr>
        </p:nvSpPr>
        <p:spPr/>
        <p:txBody>
          <a:bodyPr>
            <a:normAutofit/>
          </a:bodyPr>
          <a:lstStyle/>
          <a:p>
            <a:r>
              <a:rPr lang="en-US" sz="2000" dirty="0"/>
              <a:t>$ node</a:t>
            </a:r>
          </a:p>
        </p:txBody>
      </p:sp>
    </p:spTree>
    <p:extLst>
      <p:ext uri="{BB962C8B-B14F-4D97-AF65-F5344CB8AC3E}">
        <p14:creationId xmlns:p14="http://schemas.microsoft.com/office/powerpoint/2010/main" val="1073676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a:t>
            </a:r>
            <a:r>
              <a:rPr lang="en-US" dirty="0" err="1"/>
              <a:t>Eval</a:t>
            </a:r>
            <a:r>
              <a:rPr lang="en-US" dirty="0"/>
              <a:t> Demo</a:t>
            </a:r>
          </a:p>
        </p:txBody>
      </p:sp>
      <p:sp>
        <p:nvSpPr>
          <p:cNvPr id="3" name="Content Placeholder 2"/>
          <p:cNvSpPr>
            <a:spLocks noGrp="1"/>
          </p:cNvSpPr>
          <p:nvPr>
            <p:ph idx="1"/>
          </p:nvPr>
        </p:nvSpPr>
        <p:spPr/>
        <p:txBody>
          <a:bodyPr>
            <a:normAutofit/>
          </a:bodyPr>
          <a:lstStyle/>
          <a:p>
            <a:r>
              <a:rPr lang="en-US" sz="2000" dirty="0"/>
              <a:t>NODE_ENV=production node -e "</a:t>
            </a:r>
            <a:r>
              <a:rPr lang="en-US" sz="2000" dirty="0" err="1"/>
              <a:t>console.log</a:t>
            </a:r>
            <a:r>
              <a:rPr lang="en-US" sz="2000" dirty="0"/>
              <a:t>(</a:t>
            </a:r>
            <a:r>
              <a:rPr lang="en-US" sz="2000" dirty="0" err="1"/>
              <a:t>process.env</a:t>
            </a:r>
            <a:r>
              <a:rPr lang="en-US" sz="2000" dirty="0"/>
              <a:t>)"</a:t>
            </a:r>
          </a:p>
        </p:txBody>
      </p:sp>
    </p:spTree>
    <p:extLst>
      <p:ext uri="{BB962C8B-B14F-4D97-AF65-F5344CB8AC3E}">
        <p14:creationId xmlns:p14="http://schemas.microsoft.com/office/powerpoint/2010/main" val="2557327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Command-Line Arguments</a:t>
            </a:r>
          </a:p>
        </p:txBody>
      </p:sp>
      <p:grpSp>
        <p:nvGrpSpPr>
          <p:cNvPr id="5" name="Group 4"/>
          <p:cNvGrpSpPr/>
          <p:nvPr/>
        </p:nvGrpSpPr>
        <p:grpSpPr>
          <a:xfrm>
            <a:off x="0" y="1537594"/>
            <a:ext cx="12192000" cy="1007822"/>
            <a:chOff x="0" y="1419508"/>
            <a:chExt cx="10802189" cy="916202"/>
          </a:xfrm>
        </p:grpSpPr>
        <p:sp>
          <p:nvSpPr>
            <p:cNvPr id="6" name="Rectangle 5"/>
            <p:cNvSpPr/>
            <p:nvPr/>
          </p:nvSpPr>
          <p:spPr>
            <a:xfrm>
              <a:off x="0" y="1419508"/>
              <a:ext cx="10802189" cy="916202"/>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a:solidFill>
                    <a:srgbClr val="FFFFFF"/>
                  </a:solidFill>
                </a:rPr>
                <a:t>Shell commands accept arguments to alter their behavior:</a:t>
              </a:r>
            </a:p>
          </p:txBody>
        </p:sp>
      </p:grpSp>
      <p:sp>
        <p:nvSpPr>
          <p:cNvPr id="11" name="Content Placeholder 2"/>
          <p:cNvSpPr txBox="1">
            <a:spLocks/>
          </p:cNvSpPr>
          <p:nvPr/>
        </p:nvSpPr>
        <p:spPr>
          <a:xfrm>
            <a:off x="856189" y="3177464"/>
            <a:ext cx="10515600" cy="2546914"/>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 echo "Hello World!" // "Hello World" is the argument here</a:t>
            </a:r>
          </a:p>
        </p:txBody>
      </p:sp>
    </p:spTree>
    <p:extLst>
      <p:ext uri="{BB962C8B-B14F-4D97-AF65-F5344CB8AC3E}">
        <p14:creationId xmlns:p14="http://schemas.microsoft.com/office/powerpoint/2010/main" val="859834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Command-Line Options</a:t>
            </a:r>
          </a:p>
        </p:txBody>
      </p:sp>
      <p:grpSp>
        <p:nvGrpSpPr>
          <p:cNvPr id="5" name="Group 4"/>
          <p:cNvGrpSpPr/>
          <p:nvPr/>
        </p:nvGrpSpPr>
        <p:grpSpPr>
          <a:xfrm>
            <a:off x="0" y="1534696"/>
            <a:ext cx="12192000" cy="1341410"/>
            <a:chOff x="0" y="1342377"/>
            <a:chExt cx="10802189" cy="1219464"/>
          </a:xfrm>
        </p:grpSpPr>
        <p:sp>
          <p:nvSpPr>
            <p:cNvPr id="6" name="Rectangle 5"/>
            <p:cNvSpPr/>
            <p:nvPr/>
          </p:nvSpPr>
          <p:spPr>
            <a:xfrm>
              <a:off x="0" y="1342377"/>
              <a:ext cx="10802189" cy="1219464"/>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Content Placeholder 2"/>
            <p:cNvSpPr txBox="1">
              <a:spLocks/>
            </p:cNvSpPr>
            <p:nvPr/>
          </p:nvSpPr>
          <p:spPr>
            <a:xfrm>
              <a:off x="746443" y="1440160"/>
              <a:ext cx="9423400" cy="1002719"/>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defTabSz="914089">
                <a:spcBef>
                  <a:spcPct val="20000"/>
                </a:spcBef>
                <a:buSzPct val="80000"/>
                <a:buFont typeface="Wingdings" charset="2"/>
                <a:buChar char="§"/>
              </a:pPr>
              <a:r>
                <a:rPr lang="en-US" i="0" dirty="0">
                  <a:solidFill>
                    <a:srgbClr val="FFFFFF"/>
                  </a:solidFill>
                </a:rPr>
                <a:t>The </a:t>
              </a:r>
              <a:r>
                <a:rPr lang="en-US" i="0" dirty="0" err="1">
                  <a:solidFill>
                    <a:srgbClr val="FFFFFF"/>
                  </a:solidFill>
                </a:rPr>
                <a:t>argv</a:t>
              </a:r>
              <a:r>
                <a:rPr lang="en-US" i="0" dirty="0">
                  <a:solidFill>
                    <a:srgbClr val="FFFFFF"/>
                  </a:solidFill>
                </a:rPr>
                <a:t> property is an array</a:t>
              </a:r>
            </a:p>
            <a:p>
              <a:pPr marL="457200" indent="-457200" algn="l" defTabSz="914089">
                <a:spcBef>
                  <a:spcPct val="20000"/>
                </a:spcBef>
                <a:buSzPct val="80000"/>
                <a:buFont typeface="Wingdings" charset="2"/>
                <a:buChar char="§"/>
              </a:pPr>
              <a:r>
                <a:rPr lang="en-US" i="0" dirty="0">
                  <a:solidFill>
                    <a:srgbClr val="FFFFFF"/>
                  </a:solidFill>
                </a:rPr>
                <a:t>The first two elements are ‘node’ and the application’s name:</a:t>
              </a:r>
            </a:p>
          </p:txBody>
        </p:sp>
      </p:grpSp>
      <p:sp>
        <p:nvSpPr>
          <p:cNvPr id="11" name="Content Placeholder 2"/>
          <p:cNvSpPr txBox="1">
            <a:spLocks/>
          </p:cNvSpPr>
          <p:nvPr/>
        </p:nvSpPr>
        <p:spPr>
          <a:xfrm>
            <a:off x="856189" y="3177464"/>
            <a:ext cx="10515600" cy="981383"/>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 node </a:t>
            </a:r>
            <a:r>
              <a:rPr lang="en-US" sz="2000" dirty="0" err="1"/>
              <a:t>app.js</a:t>
            </a:r>
            <a:r>
              <a:rPr lang="en-US" sz="2000" dirty="0"/>
              <a:t> arg1 arg2 arg3=val3</a:t>
            </a:r>
          </a:p>
        </p:txBody>
      </p:sp>
      <p:sp>
        <p:nvSpPr>
          <p:cNvPr id="3" name="TextBox 2"/>
          <p:cNvSpPr txBox="1"/>
          <p:nvPr/>
        </p:nvSpPr>
        <p:spPr>
          <a:xfrm>
            <a:off x="838422" y="4404690"/>
            <a:ext cx="3890809" cy="461665"/>
          </a:xfrm>
          <a:prstGeom prst="rect">
            <a:avLst/>
          </a:prstGeom>
          <a:noFill/>
        </p:spPr>
        <p:txBody>
          <a:bodyPr wrap="none" rtlCol="0">
            <a:spAutoFit/>
          </a:bodyPr>
          <a:lstStyle/>
          <a:p>
            <a:pPr marL="395288" indent="-395288">
              <a:buFont typeface="Wingdings" charset="2"/>
              <a:buChar char="§"/>
            </a:pPr>
            <a:r>
              <a:rPr lang="en-US" sz="2400" dirty="0"/>
              <a:t>Inside of the Node code:</a:t>
            </a:r>
          </a:p>
        </p:txBody>
      </p:sp>
      <p:sp>
        <p:nvSpPr>
          <p:cNvPr id="8" name="Content Placeholder 2"/>
          <p:cNvSpPr txBox="1">
            <a:spLocks/>
          </p:cNvSpPr>
          <p:nvPr/>
        </p:nvSpPr>
        <p:spPr>
          <a:xfrm>
            <a:off x="926660" y="5132713"/>
            <a:ext cx="10515600" cy="1546026"/>
          </a:xfrm>
          <a:prstGeom prst="rect">
            <a:avLst/>
          </a:prstGeom>
          <a:solidFill>
            <a:schemeClr val="bg1">
              <a:lumMod val="95000"/>
            </a:schemeClr>
          </a:solidFill>
        </p:spPr>
        <p:txBody>
          <a:bodyPr vert="horz" lIns="91440" tIns="45720" rIns="91440" bIns="45720" rtlCol="0" anchor="ctr">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sz="2000" dirty="0" err="1"/>
              <a:t>process.argv</a:t>
            </a:r>
            <a:r>
              <a:rPr lang="nl-NL" sz="2000" dirty="0"/>
              <a:t> =&gt; [</a:t>
            </a:r>
          </a:p>
          <a:p>
            <a:r>
              <a:rPr lang="nl-NL" sz="2000" dirty="0"/>
              <a:t>  'node', '</a:t>
            </a:r>
            <a:r>
              <a:rPr lang="nl-NL" sz="2000" dirty="0" err="1"/>
              <a:t>app.js</a:t>
            </a:r>
            <a:r>
              <a:rPr lang="nl-NL" sz="2000" dirty="0"/>
              <a:t>', 'arg1',</a:t>
            </a:r>
          </a:p>
          <a:p>
            <a:r>
              <a:rPr lang="nl-NL" sz="2000" dirty="0"/>
              <a:t>  'arg2', 'arg3=val3'</a:t>
            </a:r>
          </a:p>
          <a:p>
            <a:r>
              <a:rPr lang="nl-NL" sz="2000" dirty="0"/>
              <a:t>]</a:t>
            </a:r>
            <a:endParaRPr lang="en-US" sz="2000" dirty="0"/>
          </a:p>
        </p:txBody>
      </p:sp>
    </p:spTree>
    <p:extLst>
      <p:ext uri="{BB962C8B-B14F-4D97-AF65-F5344CB8AC3E}">
        <p14:creationId xmlns:p14="http://schemas.microsoft.com/office/powerpoint/2010/main" val="2006696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Exiting a Process</a:t>
            </a:r>
          </a:p>
        </p:txBody>
      </p:sp>
      <p:grpSp>
        <p:nvGrpSpPr>
          <p:cNvPr id="5" name="Group 4"/>
          <p:cNvGrpSpPr/>
          <p:nvPr/>
        </p:nvGrpSpPr>
        <p:grpSpPr>
          <a:xfrm>
            <a:off x="0" y="1747300"/>
            <a:ext cx="12192000" cy="916202"/>
            <a:chOff x="0" y="1342377"/>
            <a:chExt cx="10802189" cy="1219464"/>
          </a:xfrm>
        </p:grpSpPr>
        <p:sp>
          <p:nvSpPr>
            <p:cNvPr id="6" name="Rectangle 5"/>
            <p:cNvSpPr/>
            <p:nvPr/>
          </p:nvSpPr>
          <p:spPr>
            <a:xfrm>
              <a:off x="0" y="1342377"/>
              <a:ext cx="10802189" cy="1219464"/>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Content Placeholder 2"/>
            <p:cNvSpPr txBox="1">
              <a:spLocks/>
            </p:cNvSpPr>
            <p:nvPr/>
          </p:nvSpPr>
          <p:spPr>
            <a:xfrm>
              <a:off x="746443" y="1440160"/>
              <a:ext cx="9423400" cy="1002719"/>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a:solidFill>
                    <a:srgbClr val="FFFFFF"/>
                  </a:solidFill>
                </a:rPr>
                <a:t>To exit a process, use the exit function</a:t>
              </a:r>
            </a:p>
          </p:txBody>
        </p:sp>
      </p:grpSp>
      <p:sp>
        <p:nvSpPr>
          <p:cNvPr id="11" name="Content Placeholder 2"/>
          <p:cNvSpPr txBox="1">
            <a:spLocks/>
          </p:cNvSpPr>
          <p:nvPr/>
        </p:nvSpPr>
        <p:spPr>
          <a:xfrm>
            <a:off x="835370" y="2791657"/>
            <a:ext cx="10515600" cy="670297"/>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process.exit</a:t>
            </a:r>
            <a:r>
              <a:rPr lang="en-US" sz="2000" dirty="0"/>
              <a:t>()</a:t>
            </a:r>
          </a:p>
        </p:txBody>
      </p:sp>
      <p:sp>
        <p:nvSpPr>
          <p:cNvPr id="3" name="TextBox 2"/>
          <p:cNvSpPr txBox="1"/>
          <p:nvPr/>
        </p:nvSpPr>
        <p:spPr>
          <a:xfrm>
            <a:off x="838422" y="3559704"/>
            <a:ext cx="5019323" cy="461665"/>
          </a:xfrm>
          <a:prstGeom prst="rect">
            <a:avLst/>
          </a:prstGeom>
          <a:noFill/>
        </p:spPr>
        <p:txBody>
          <a:bodyPr wrap="none" rtlCol="0">
            <a:spAutoFit/>
          </a:bodyPr>
          <a:lstStyle/>
          <a:p>
            <a:pPr marL="395288" indent="-395288">
              <a:buFont typeface="Wingdings" charset="2"/>
              <a:buChar char="§"/>
            </a:pPr>
            <a:r>
              <a:rPr lang="en-US" sz="2400" dirty="0"/>
              <a:t>Exit codes can also be specified:</a:t>
            </a:r>
          </a:p>
        </p:txBody>
      </p:sp>
      <p:sp>
        <p:nvSpPr>
          <p:cNvPr id="8" name="Content Placeholder 2"/>
          <p:cNvSpPr txBox="1">
            <a:spLocks/>
          </p:cNvSpPr>
          <p:nvPr/>
        </p:nvSpPr>
        <p:spPr>
          <a:xfrm>
            <a:off x="822567" y="4119120"/>
            <a:ext cx="10515600" cy="2738880"/>
          </a:xfrm>
          <a:prstGeom prst="rect">
            <a:avLst/>
          </a:prstGeom>
          <a:solidFill>
            <a:schemeClr val="bg1">
              <a:lumMod val="95000"/>
            </a:schemeClr>
          </a:solidFill>
        </p:spPr>
        <p:txBody>
          <a:bodyPr vert="horz" lIns="91440" tIns="45720" rIns="91440" bIns="45720" rtlCol="0" anchor="ctr">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sz="2000" dirty="0"/>
              <a:t>// </a:t>
            </a:r>
            <a:r>
              <a:rPr lang="nl-NL" sz="2000" dirty="0" err="1"/>
              <a:t>this</a:t>
            </a:r>
            <a:r>
              <a:rPr lang="nl-NL" sz="2000" dirty="0"/>
              <a:t> </a:t>
            </a:r>
            <a:r>
              <a:rPr lang="nl-NL" sz="2000" dirty="0" err="1"/>
              <a:t>process</a:t>
            </a:r>
            <a:r>
              <a:rPr lang="nl-NL" sz="2000" dirty="0"/>
              <a:t> </a:t>
            </a:r>
            <a:r>
              <a:rPr lang="nl-NL" sz="2000" dirty="0" err="1"/>
              <a:t>exits</a:t>
            </a:r>
            <a:r>
              <a:rPr lang="nl-NL" sz="2000" dirty="0"/>
              <a:t> </a:t>
            </a:r>
            <a:r>
              <a:rPr lang="nl-NL" sz="2000" dirty="0" err="1"/>
              <a:t>successfully</a:t>
            </a:r>
            <a:endParaRPr lang="nl-NL" sz="2000" dirty="0"/>
          </a:p>
          <a:p>
            <a:r>
              <a:rPr lang="nl-NL" sz="2000" dirty="0" err="1"/>
              <a:t>process.exit</a:t>
            </a:r>
            <a:r>
              <a:rPr lang="nl-NL" sz="2000" dirty="0"/>
              <a:t>(0);</a:t>
            </a:r>
          </a:p>
          <a:p>
            <a:endParaRPr lang="nl-NL" sz="2000" dirty="0"/>
          </a:p>
          <a:p>
            <a:r>
              <a:rPr lang="nl-NL" sz="2000" dirty="0"/>
              <a:t>// </a:t>
            </a:r>
            <a:r>
              <a:rPr lang="nl-NL" sz="2000" dirty="0" err="1"/>
              <a:t>this</a:t>
            </a:r>
            <a:r>
              <a:rPr lang="nl-NL" sz="2000" dirty="0"/>
              <a:t> </a:t>
            </a:r>
            <a:r>
              <a:rPr lang="nl-NL" sz="2000" dirty="0" err="1"/>
              <a:t>process</a:t>
            </a:r>
            <a:r>
              <a:rPr lang="nl-NL" sz="2000" dirty="0"/>
              <a:t> </a:t>
            </a:r>
            <a:r>
              <a:rPr lang="nl-NL" sz="2000" dirty="0" err="1"/>
              <a:t>failed</a:t>
            </a:r>
            <a:endParaRPr lang="nl-NL" sz="2000" dirty="0"/>
          </a:p>
          <a:p>
            <a:r>
              <a:rPr lang="nl-NL" sz="2000" dirty="0" err="1"/>
              <a:t>process.exit</a:t>
            </a:r>
            <a:r>
              <a:rPr lang="nl-NL" sz="2000" dirty="0"/>
              <a:t>(1);</a:t>
            </a:r>
          </a:p>
          <a:p>
            <a:endParaRPr lang="nl-NL" sz="2000" dirty="0"/>
          </a:p>
          <a:p>
            <a:r>
              <a:rPr lang="nl-NL" sz="2000" dirty="0"/>
              <a:t>// </a:t>
            </a:r>
            <a:r>
              <a:rPr lang="nl-NL" sz="2000" dirty="0" err="1"/>
              <a:t>this</a:t>
            </a:r>
            <a:r>
              <a:rPr lang="nl-NL" sz="2000" dirty="0"/>
              <a:t> </a:t>
            </a:r>
            <a:r>
              <a:rPr lang="nl-NL" sz="2000" dirty="0" err="1"/>
              <a:t>process</a:t>
            </a:r>
            <a:r>
              <a:rPr lang="nl-NL" sz="2000" dirty="0"/>
              <a:t> </a:t>
            </a:r>
            <a:r>
              <a:rPr lang="nl-NL" sz="2000" dirty="0" err="1"/>
              <a:t>failed</a:t>
            </a:r>
            <a:r>
              <a:rPr lang="nl-NL" sz="2000" dirty="0"/>
              <a:t> </a:t>
            </a:r>
            <a:r>
              <a:rPr lang="nl-NL" sz="2000" dirty="0" err="1"/>
              <a:t>with</a:t>
            </a:r>
            <a:r>
              <a:rPr lang="nl-NL" sz="2000" dirty="0"/>
              <a:t> a different code</a:t>
            </a:r>
          </a:p>
          <a:p>
            <a:r>
              <a:rPr lang="nl-NL" sz="2000" dirty="0" err="1"/>
              <a:t>process.exit</a:t>
            </a:r>
            <a:r>
              <a:rPr lang="nl-NL" sz="2000" dirty="0"/>
              <a:t>(127);</a:t>
            </a:r>
            <a:endParaRPr lang="en-US" sz="2000" dirty="0"/>
          </a:p>
        </p:txBody>
      </p:sp>
    </p:spTree>
    <p:extLst>
      <p:ext uri="{BB962C8B-B14F-4D97-AF65-F5344CB8AC3E}">
        <p14:creationId xmlns:p14="http://schemas.microsoft.com/office/powerpoint/2010/main" val="3040616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Child Processes</a:t>
            </a:r>
          </a:p>
        </p:txBody>
      </p:sp>
      <p:sp>
        <p:nvSpPr>
          <p:cNvPr id="3" name="Content Placeholder 2"/>
          <p:cNvSpPr>
            <a:spLocks noGrp="1"/>
          </p:cNvSpPr>
          <p:nvPr>
            <p:ph idx="1"/>
          </p:nvPr>
        </p:nvSpPr>
        <p:spPr/>
        <p:txBody>
          <a:bodyPr/>
          <a:lstStyle/>
          <a:p>
            <a:pPr>
              <a:buFont typeface="Wingdings" charset="2"/>
              <a:buChar char="§"/>
            </a:pPr>
            <a:r>
              <a:rPr lang="en-US" dirty="0"/>
              <a:t>A child process is a process created by another process.</a:t>
            </a:r>
          </a:p>
          <a:p>
            <a:pPr>
              <a:buFont typeface="Wingdings" charset="2"/>
              <a:buChar char="§"/>
            </a:pPr>
            <a:r>
              <a:rPr lang="en-US" dirty="0"/>
              <a:t>To have Node applications run other processes, use the </a:t>
            </a:r>
            <a:r>
              <a:rPr lang="en-US" dirty="0" err="1"/>
              <a:t>child_process</a:t>
            </a:r>
            <a:r>
              <a:rPr lang="en-US" dirty="0"/>
              <a:t> module.</a:t>
            </a:r>
          </a:p>
          <a:p>
            <a:pPr>
              <a:buFont typeface="Wingdings" charset="2"/>
              <a:buChar char="§"/>
            </a:pPr>
            <a:r>
              <a:rPr lang="en-US" dirty="0"/>
              <a:t>The exec function runs a shell command, and invokes a callback with references to the child process' standard output and error.</a:t>
            </a:r>
          </a:p>
          <a:p>
            <a:pPr>
              <a:buFont typeface="Wingdings" charset="2"/>
              <a:buChar char="§"/>
            </a:pPr>
            <a:endParaRPr lang="en-US" dirty="0"/>
          </a:p>
        </p:txBody>
      </p:sp>
      <p:sp>
        <p:nvSpPr>
          <p:cNvPr id="5" name="Content Placeholder 2"/>
          <p:cNvSpPr txBox="1">
            <a:spLocks/>
          </p:cNvSpPr>
          <p:nvPr/>
        </p:nvSpPr>
        <p:spPr>
          <a:xfrm>
            <a:off x="801748" y="4592029"/>
            <a:ext cx="10515600" cy="2057761"/>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sz="2000" dirty="0"/>
              <a:t>var </a:t>
            </a:r>
            <a:r>
              <a:rPr lang="nl-NL" sz="2000" dirty="0" err="1"/>
              <a:t>cp</a:t>
            </a:r>
            <a:r>
              <a:rPr lang="nl-NL" sz="2000" dirty="0"/>
              <a:t> = </a:t>
            </a:r>
            <a:r>
              <a:rPr lang="nl-NL" sz="2000" dirty="0" err="1"/>
              <a:t>require</a:t>
            </a:r>
            <a:r>
              <a:rPr lang="nl-NL" sz="2000" dirty="0"/>
              <a:t>('</a:t>
            </a:r>
            <a:r>
              <a:rPr lang="nl-NL" sz="2000" dirty="0" err="1"/>
              <a:t>child_process</a:t>
            </a:r>
            <a:r>
              <a:rPr lang="nl-NL" sz="2000" dirty="0"/>
              <a:t>');</a:t>
            </a:r>
          </a:p>
          <a:p>
            <a:r>
              <a:rPr lang="nl-NL" sz="2000" dirty="0"/>
              <a:t>var </a:t>
            </a:r>
            <a:r>
              <a:rPr lang="nl-NL" sz="2000" dirty="0" err="1"/>
              <a:t>ps</a:t>
            </a:r>
            <a:r>
              <a:rPr lang="nl-NL" sz="2000" dirty="0"/>
              <a:t> = </a:t>
            </a:r>
            <a:r>
              <a:rPr lang="nl-NL" sz="2000" dirty="0" err="1"/>
              <a:t>cp.exec</a:t>
            </a:r>
            <a:r>
              <a:rPr lang="nl-NL" sz="2000" dirty="0"/>
              <a:t>('</a:t>
            </a:r>
            <a:r>
              <a:rPr lang="nl-NL" sz="2000" dirty="0" err="1"/>
              <a:t>ps</a:t>
            </a:r>
            <a:r>
              <a:rPr lang="nl-NL" sz="2000" dirty="0"/>
              <a:t> </a:t>
            </a:r>
            <a:r>
              <a:rPr lang="nl-NL" sz="2000" dirty="0" err="1"/>
              <a:t>aux</a:t>
            </a:r>
            <a:r>
              <a:rPr lang="nl-NL" sz="2000" dirty="0"/>
              <a:t>', </a:t>
            </a:r>
            <a:r>
              <a:rPr lang="nl-NL" sz="2000" dirty="0" err="1"/>
              <a:t>function</a:t>
            </a:r>
            <a:r>
              <a:rPr lang="nl-NL" sz="2000" dirty="0"/>
              <a:t> (</a:t>
            </a:r>
            <a:r>
              <a:rPr lang="nl-NL" sz="2000" dirty="0" err="1"/>
              <a:t>err</a:t>
            </a:r>
            <a:r>
              <a:rPr lang="nl-NL" sz="2000" dirty="0"/>
              <a:t>, </a:t>
            </a:r>
            <a:r>
              <a:rPr lang="nl-NL" sz="2000" dirty="0" err="1"/>
              <a:t>stdout</a:t>
            </a:r>
            <a:r>
              <a:rPr lang="nl-NL" sz="2000" dirty="0"/>
              <a:t>, </a:t>
            </a:r>
            <a:r>
              <a:rPr lang="nl-NL" sz="2000" dirty="0" err="1"/>
              <a:t>stderr</a:t>
            </a:r>
            <a:r>
              <a:rPr lang="nl-NL" sz="2000" dirty="0"/>
              <a:t>) {</a:t>
            </a:r>
          </a:p>
          <a:p>
            <a:r>
              <a:rPr lang="nl-NL" sz="2000" dirty="0"/>
              <a:t>    </a:t>
            </a:r>
            <a:r>
              <a:rPr lang="nl-NL" sz="2000" dirty="0" err="1"/>
              <a:t>console.log</a:t>
            </a:r>
            <a:r>
              <a:rPr lang="nl-NL" sz="2000" dirty="0"/>
              <a:t>('STDOUT: ', </a:t>
            </a:r>
            <a:r>
              <a:rPr lang="nl-NL" sz="2000" dirty="0" err="1"/>
              <a:t>stdout</a:t>
            </a:r>
            <a:r>
              <a:rPr lang="nl-NL" sz="2000" dirty="0"/>
              <a:t>); // data </a:t>
            </a:r>
            <a:r>
              <a:rPr lang="nl-NL" sz="2000" dirty="0" err="1"/>
              <a:t>written</a:t>
            </a:r>
            <a:r>
              <a:rPr lang="nl-NL" sz="2000" dirty="0"/>
              <a:t> </a:t>
            </a:r>
            <a:r>
              <a:rPr lang="nl-NL" sz="2000" dirty="0" err="1"/>
              <a:t>to</a:t>
            </a:r>
            <a:r>
              <a:rPr lang="nl-NL" sz="2000" dirty="0"/>
              <a:t> </a:t>
            </a:r>
            <a:r>
              <a:rPr lang="nl-NL" sz="2000" dirty="0" err="1"/>
              <a:t>stdout</a:t>
            </a:r>
            <a:endParaRPr lang="nl-NL" sz="2000" dirty="0"/>
          </a:p>
          <a:p>
            <a:r>
              <a:rPr lang="nl-NL" sz="2000" dirty="0"/>
              <a:t>    </a:t>
            </a:r>
            <a:r>
              <a:rPr lang="nl-NL" sz="2000" dirty="0" err="1"/>
              <a:t>console.log</a:t>
            </a:r>
            <a:r>
              <a:rPr lang="nl-NL" sz="2000" dirty="0"/>
              <a:t>('STDERR: ', </a:t>
            </a:r>
            <a:r>
              <a:rPr lang="nl-NL" sz="2000" dirty="0" err="1"/>
              <a:t>stderr</a:t>
            </a:r>
            <a:r>
              <a:rPr lang="nl-NL" sz="2000" dirty="0"/>
              <a:t>); // data </a:t>
            </a:r>
            <a:r>
              <a:rPr lang="nl-NL" sz="2000" dirty="0" err="1"/>
              <a:t>written</a:t>
            </a:r>
            <a:r>
              <a:rPr lang="nl-NL" sz="2000" dirty="0"/>
              <a:t> </a:t>
            </a:r>
            <a:r>
              <a:rPr lang="nl-NL" sz="2000" dirty="0" err="1"/>
              <a:t>to</a:t>
            </a:r>
            <a:r>
              <a:rPr lang="nl-NL" sz="2000" dirty="0"/>
              <a:t> </a:t>
            </a:r>
            <a:r>
              <a:rPr lang="nl-NL" sz="2000" dirty="0" err="1"/>
              <a:t>stderr</a:t>
            </a:r>
            <a:endParaRPr lang="nl-NL" sz="2000" dirty="0"/>
          </a:p>
          <a:p>
            <a:r>
              <a:rPr lang="nl-NL" sz="2000" dirty="0"/>
              <a:t>});</a:t>
            </a:r>
            <a:endParaRPr lang="en-US" sz="2000" dirty="0"/>
          </a:p>
        </p:txBody>
      </p:sp>
    </p:spTree>
    <p:extLst>
      <p:ext uri="{BB962C8B-B14F-4D97-AF65-F5344CB8AC3E}">
        <p14:creationId xmlns:p14="http://schemas.microsoft.com/office/powerpoint/2010/main" val="2826583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0" y="1950629"/>
            <a:chExt cx="12192000" cy="832912"/>
          </a:xfrm>
        </p:grpSpPr>
        <p:sp>
          <p:nvSpPr>
            <p:cNvPr id="11" name="Rectangle 10"/>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1384300" y="1950629"/>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174" algn="l"/>
              <a:r>
                <a:rPr lang="en-US" altLang="ko-KR" i="0" dirty="0"/>
                <a:t>Node Basics and Features</a:t>
              </a:r>
            </a:p>
            <a:p>
              <a:pPr marL="3174" algn="l"/>
              <a:r>
                <a:rPr lang="en-US" altLang="ko-KR" i="0" dirty="0"/>
                <a:t>Node Command-Line</a:t>
              </a:r>
            </a:p>
            <a:p>
              <a:pPr marL="3174" algn="l"/>
              <a:r>
                <a:rPr lang="en-US" altLang="ko-KR" i="0" dirty="0"/>
                <a:t>Modules</a:t>
              </a:r>
            </a:p>
            <a:p>
              <a:pPr marL="3174" algn="l"/>
              <a:r>
                <a:rPr lang="en-US" altLang="ko-KR" i="0" dirty="0" err="1"/>
                <a:t>npm</a:t>
              </a:r>
              <a:endParaRPr lang="en-US" altLang="ko-KR" i="0" dirty="0"/>
            </a:p>
          </p:txBody>
        </p:sp>
      </p:grpSp>
      <p:sp>
        <p:nvSpPr>
          <p:cNvPr id="5" name="TextBox 4"/>
          <p:cNvSpPr txBox="1"/>
          <p:nvPr/>
        </p:nvSpPr>
        <p:spPr>
          <a:xfrm>
            <a:off x="842641" y="362373"/>
            <a:ext cx="3854824" cy="769441"/>
          </a:xfrm>
          <a:prstGeom prst="rect">
            <a:avLst/>
          </a:prstGeom>
          <a:noFill/>
        </p:spPr>
        <p:txBody>
          <a:bodyPr wrap="square" rtlCol="0">
            <a:spAutoFit/>
          </a:bodyPr>
          <a:lstStyle/>
          <a:p>
            <a:r>
              <a:rPr lang="en-US" sz="4400" dirty="0"/>
              <a:t>Topics</a:t>
            </a:r>
          </a:p>
        </p:txBody>
      </p:sp>
    </p:spTree>
    <p:extLst>
      <p:ext uri="{BB962C8B-B14F-4D97-AF65-F5344CB8AC3E}">
        <p14:creationId xmlns:p14="http://schemas.microsoft.com/office/powerpoint/2010/main" val="3800302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670521"/>
            <a:ext cx="12192000" cy="1671947"/>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Exec Callback</a:t>
            </a:r>
          </a:p>
        </p:txBody>
      </p:sp>
      <p:sp>
        <p:nvSpPr>
          <p:cNvPr id="3" name="Content Placeholder 2"/>
          <p:cNvSpPr>
            <a:spLocks noGrp="1"/>
          </p:cNvSpPr>
          <p:nvPr>
            <p:ph idx="1"/>
          </p:nvPr>
        </p:nvSpPr>
        <p:spPr/>
        <p:txBody>
          <a:bodyPr/>
          <a:lstStyle/>
          <a:p>
            <a:r>
              <a:rPr lang="en-US" dirty="0">
                <a:solidFill>
                  <a:srgbClr val="FFFFFF"/>
                </a:solidFill>
              </a:rPr>
              <a:t>The exec callback also provides an error object as its first argument. </a:t>
            </a:r>
          </a:p>
          <a:p>
            <a:r>
              <a:rPr lang="en-US" dirty="0">
                <a:solidFill>
                  <a:srgbClr val="FFFFFF"/>
                </a:solidFill>
              </a:rPr>
              <a:t>This can be analyzed if event process execution fails.</a:t>
            </a:r>
          </a:p>
        </p:txBody>
      </p:sp>
      <p:sp>
        <p:nvSpPr>
          <p:cNvPr id="5" name="Content Placeholder 2"/>
          <p:cNvSpPr txBox="1">
            <a:spLocks/>
          </p:cNvSpPr>
          <p:nvPr/>
        </p:nvSpPr>
        <p:spPr>
          <a:xfrm>
            <a:off x="801748" y="3525767"/>
            <a:ext cx="10515600" cy="3149216"/>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sz="1800" dirty="0"/>
              <a:t>var </a:t>
            </a:r>
            <a:r>
              <a:rPr lang="nl-NL" sz="1800" dirty="0" err="1"/>
              <a:t>ps</a:t>
            </a:r>
            <a:r>
              <a:rPr lang="nl-NL" sz="1800" dirty="0"/>
              <a:t> = </a:t>
            </a:r>
            <a:r>
              <a:rPr lang="nl-NL" sz="1800" dirty="0" err="1"/>
              <a:t>cp.exec</a:t>
            </a:r>
            <a:r>
              <a:rPr lang="nl-NL" sz="1800" dirty="0"/>
              <a:t>('</a:t>
            </a:r>
            <a:r>
              <a:rPr lang="nl-NL" sz="1800" dirty="0" err="1"/>
              <a:t>nonexistant-command</a:t>
            </a:r>
            <a:r>
              <a:rPr lang="nl-NL" sz="1800" dirty="0"/>
              <a:t>', </a:t>
            </a:r>
            <a:r>
              <a:rPr lang="nl-NL" sz="1800" dirty="0" err="1"/>
              <a:t>function</a:t>
            </a:r>
            <a:r>
              <a:rPr lang="nl-NL" sz="1800" dirty="0"/>
              <a:t> (</a:t>
            </a:r>
            <a:r>
              <a:rPr lang="nl-NL" sz="1800" dirty="0" err="1"/>
              <a:t>err</a:t>
            </a:r>
            <a:r>
              <a:rPr lang="nl-NL" sz="1800" dirty="0"/>
              <a:t>, </a:t>
            </a:r>
            <a:r>
              <a:rPr lang="nl-NL" sz="1800" dirty="0" err="1"/>
              <a:t>stdout</a:t>
            </a:r>
            <a:r>
              <a:rPr lang="nl-NL" sz="1800" dirty="0"/>
              <a:t>, </a:t>
            </a:r>
            <a:r>
              <a:rPr lang="nl-NL" sz="1800" dirty="0" err="1"/>
              <a:t>stderr</a:t>
            </a:r>
            <a:r>
              <a:rPr lang="nl-NL" sz="1800" dirty="0"/>
              <a:t>) {</a:t>
            </a:r>
          </a:p>
          <a:p>
            <a:r>
              <a:rPr lang="nl-NL" sz="1800" dirty="0"/>
              <a:t>  </a:t>
            </a:r>
            <a:r>
              <a:rPr lang="nl-NL" sz="1800" dirty="0" err="1"/>
              <a:t>if</a:t>
            </a:r>
            <a:r>
              <a:rPr lang="nl-NL" sz="1800" dirty="0"/>
              <a:t> (</a:t>
            </a:r>
            <a:r>
              <a:rPr lang="nl-NL" sz="1800" dirty="0" err="1"/>
              <a:t>err</a:t>
            </a:r>
            <a:r>
              <a:rPr lang="nl-NL" sz="1800" dirty="0"/>
              <a:t>) {</a:t>
            </a:r>
          </a:p>
          <a:p>
            <a:r>
              <a:rPr lang="nl-NL" sz="1800" dirty="0"/>
              <a:t>    // stack </a:t>
            </a:r>
            <a:r>
              <a:rPr lang="nl-NL" sz="1800" dirty="0" err="1"/>
              <a:t>trace</a:t>
            </a:r>
            <a:endParaRPr lang="nl-NL" sz="1800" dirty="0"/>
          </a:p>
          <a:p>
            <a:r>
              <a:rPr lang="nl-NL" sz="1800" dirty="0"/>
              <a:t>    </a:t>
            </a:r>
            <a:r>
              <a:rPr lang="nl-NL" sz="1800" dirty="0" err="1"/>
              <a:t>console.log</a:t>
            </a:r>
            <a:r>
              <a:rPr lang="nl-NL" sz="1800" dirty="0"/>
              <a:t>(</a:t>
            </a:r>
            <a:r>
              <a:rPr lang="nl-NL" sz="1800" dirty="0" err="1"/>
              <a:t>err.stack</a:t>
            </a:r>
            <a:r>
              <a:rPr lang="nl-NL" sz="1800" dirty="0"/>
              <a:t>);</a:t>
            </a:r>
          </a:p>
          <a:p>
            <a:r>
              <a:rPr lang="nl-NL" sz="1800" dirty="0"/>
              <a:t>    // exit code</a:t>
            </a:r>
          </a:p>
          <a:p>
            <a:r>
              <a:rPr lang="nl-NL" sz="1800" dirty="0"/>
              <a:t>    </a:t>
            </a:r>
            <a:r>
              <a:rPr lang="nl-NL" sz="1800" dirty="0" err="1"/>
              <a:t>console.log</a:t>
            </a:r>
            <a:r>
              <a:rPr lang="nl-NL" sz="1800" dirty="0"/>
              <a:t>(</a:t>
            </a:r>
            <a:r>
              <a:rPr lang="nl-NL" sz="1800" dirty="0" err="1"/>
              <a:t>err.code</a:t>
            </a:r>
            <a:r>
              <a:rPr lang="nl-NL" sz="1800" dirty="0"/>
              <a:t>);</a:t>
            </a:r>
          </a:p>
          <a:p>
            <a:r>
              <a:rPr lang="nl-NL" sz="1800" dirty="0"/>
              <a:t>  }</a:t>
            </a:r>
          </a:p>
          <a:p>
            <a:r>
              <a:rPr lang="nl-NL" sz="1800" dirty="0"/>
              <a:t>});</a:t>
            </a:r>
            <a:endParaRPr lang="en-US" sz="1800" dirty="0"/>
          </a:p>
        </p:txBody>
      </p:sp>
    </p:spTree>
    <p:extLst>
      <p:ext uri="{BB962C8B-B14F-4D97-AF65-F5344CB8AC3E}">
        <p14:creationId xmlns:p14="http://schemas.microsoft.com/office/powerpoint/2010/main" val="2554542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652408"/>
            <a:ext cx="12192000" cy="949345"/>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Spawn a Process</a:t>
            </a:r>
          </a:p>
        </p:txBody>
      </p:sp>
      <p:sp>
        <p:nvSpPr>
          <p:cNvPr id="3" name="Content Placeholder 2"/>
          <p:cNvSpPr>
            <a:spLocks noGrp="1"/>
          </p:cNvSpPr>
          <p:nvPr>
            <p:ph idx="1"/>
          </p:nvPr>
        </p:nvSpPr>
        <p:spPr/>
        <p:txBody>
          <a:bodyPr>
            <a:normAutofit/>
          </a:bodyPr>
          <a:lstStyle/>
          <a:p>
            <a:pPr marL="0" indent="0">
              <a:buNone/>
            </a:pPr>
            <a:r>
              <a:rPr lang="en-US" sz="2000" dirty="0"/>
              <a:t>//To access a child process’ streams, use the spawn function</a:t>
            </a:r>
          </a:p>
          <a:p>
            <a:r>
              <a:rPr lang="nl-NL" sz="2000" dirty="0"/>
              <a:t>var </a:t>
            </a:r>
            <a:r>
              <a:rPr lang="nl-NL" sz="2000" dirty="0" err="1"/>
              <a:t>spawn</a:t>
            </a:r>
            <a:r>
              <a:rPr lang="nl-NL" sz="2000" dirty="0"/>
              <a:t> = </a:t>
            </a:r>
            <a:r>
              <a:rPr lang="nl-NL" sz="2000" dirty="0" err="1"/>
              <a:t>require</a:t>
            </a:r>
            <a:r>
              <a:rPr lang="nl-NL" sz="2000" dirty="0"/>
              <a:t>('</a:t>
            </a:r>
            <a:r>
              <a:rPr lang="nl-NL" sz="2000" dirty="0" err="1"/>
              <a:t>child_process</a:t>
            </a:r>
            <a:r>
              <a:rPr lang="nl-NL" sz="2000" dirty="0"/>
              <a:t>').</a:t>
            </a:r>
            <a:r>
              <a:rPr lang="nl-NL" sz="2000" dirty="0" err="1"/>
              <a:t>spawn</a:t>
            </a:r>
            <a:r>
              <a:rPr lang="nl-NL" sz="2000" dirty="0"/>
              <a:t>;</a:t>
            </a:r>
          </a:p>
          <a:p>
            <a:r>
              <a:rPr lang="nl-NL" sz="2000" dirty="0"/>
              <a:t>var echo  = </a:t>
            </a:r>
            <a:r>
              <a:rPr lang="nl-NL" sz="2000" dirty="0" err="1"/>
              <a:t>spawn</a:t>
            </a:r>
            <a:r>
              <a:rPr lang="nl-NL" sz="2000" dirty="0"/>
              <a:t>('echo', ['Manage </a:t>
            </a:r>
            <a:r>
              <a:rPr lang="nl-NL" sz="2000" dirty="0" err="1"/>
              <a:t>child</a:t>
            </a:r>
            <a:r>
              <a:rPr lang="nl-NL" sz="2000" dirty="0"/>
              <a:t> </a:t>
            </a:r>
            <a:r>
              <a:rPr lang="nl-NL" sz="2000" dirty="0" err="1"/>
              <a:t>processes</a:t>
            </a:r>
            <a:r>
              <a:rPr lang="nl-NL" sz="2000" dirty="0"/>
              <a:t> in Node']);</a:t>
            </a:r>
          </a:p>
          <a:p>
            <a:r>
              <a:rPr lang="nl-NL" sz="2000" dirty="0"/>
              <a:t>var tee   = </a:t>
            </a:r>
            <a:r>
              <a:rPr lang="nl-NL" sz="2000" dirty="0" err="1"/>
              <a:t>spawn</a:t>
            </a:r>
            <a:r>
              <a:rPr lang="nl-NL" sz="2000" dirty="0"/>
              <a:t>('tee', ['</a:t>
            </a:r>
            <a:r>
              <a:rPr lang="nl-NL" sz="2000" dirty="0" err="1"/>
              <a:t>spawn.txt</a:t>
            </a:r>
            <a:r>
              <a:rPr lang="nl-NL" sz="2000" dirty="0"/>
              <a:t>']);</a:t>
            </a:r>
          </a:p>
          <a:p>
            <a:endParaRPr lang="nl-NL" sz="2000" dirty="0"/>
          </a:p>
          <a:p>
            <a:r>
              <a:rPr lang="nl-NL" sz="2000" dirty="0" err="1"/>
              <a:t>echo.stdout.on</a:t>
            </a:r>
            <a:r>
              <a:rPr lang="nl-NL" sz="2000" dirty="0"/>
              <a:t>('data', </a:t>
            </a:r>
            <a:r>
              <a:rPr lang="nl-NL" sz="2000" dirty="0" err="1"/>
              <a:t>function</a:t>
            </a:r>
            <a:r>
              <a:rPr lang="nl-NL" sz="2000" dirty="0"/>
              <a:t> (data) {</a:t>
            </a:r>
          </a:p>
          <a:p>
            <a:r>
              <a:rPr lang="nl-NL" sz="2000" dirty="0"/>
              <a:t>  </a:t>
            </a:r>
            <a:r>
              <a:rPr lang="nl-NL" sz="2000" dirty="0" err="1"/>
              <a:t>tee.stdin.write</a:t>
            </a:r>
            <a:r>
              <a:rPr lang="nl-NL" sz="2000" dirty="0"/>
              <a:t>(data);</a:t>
            </a:r>
          </a:p>
          <a:p>
            <a:r>
              <a:rPr lang="nl-NL" sz="2000" dirty="0"/>
              <a:t>});</a:t>
            </a:r>
          </a:p>
          <a:p>
            <a:r>
              <a:rPr lang="nl-NL" sz="2000" dirty="0" err="1"/>
              <a:t>echo.stderr.on</a:t>
            </a:r>
            <a:r>
              <a:rPr lang="nl-NL" sz="2000" dirty="0"/>
              <a:t>('data', </a:t>
            </a:r>
            <a:r>
              <a:rPr lang="nl-NL" sz="2000" dirty="0" err="1"/>
              <a:t>function</a:t>
            </a:r>
            <a:r>
              <a:rPr lang="nl-NL" sz="2000" dirty="0"/>
              <a:t> (data) {</a:t>
            </a:r>
          </a:p>
          <a:p>
            <a:r>
              <a:rPr lang="nl-NL" sz="2000" dirty="0"/>
              <a:t>  </a:t>
            </a:r>
            <a:r>
              <a:rPr lang="nl-NL" sz="2000" dirty="0" err="1"/>
              <a:t>console.log</a:t>
            </a:r>
            <a:r>
              <a:rPr lang="nl-NL" sz="2000" dirty="0"/>
              <a:t>('echo </a:t>
            </a:r>
            <a:r>
              <a:rPr lang="nl-NL" sz="2000" dirty="0" err="1"/>
              <a:t>stderr</a:t>
            </a:r>
            <a:r>
              <a:rPr lang="nl-NL" sz="2000" dirty="0"/>
              <a:t>: ' + data);</a:t>
            </a:r>
          </a:p>
          <a:p>
            <a:r>
              <a:rPr lang="nl-NL" sz="2000" dirty="0"/>
              <a:t>});</a:t>
            </a:r>
          </a:p>
          <a:p>
            <a:r>
              <a:rPr lang="nl-NL" sz="2000" dirty="0" err="1"/>
              <a:t>echo.on</a:t>
            </a:r>
            <a:r>
              <a:rPr lang="nl-NL" sz="2000" dirty="0"/>
              <a:t>('close', </a:t>
            </a:r>
            <a:r>
              <a:rPr lang="nl-NL" sz="2000" dirty="0" err="1"/>
              <a:t>function</a:t>
            </a:r>
            <a:r>
              <a:rPr lang="nl-NL" sz="2000" dirty="0"/>
              <a:t> (code) {</a:t>
            </a:r>
          </a:p>
          <a:p>
            <a:r>
              <a:rPr lang="nl-NL" sz="2000" dirty="0"/>
              <a:t>  </a:t>
            </a:r>
            <a:r>
              <a:rPr lang="nl-NL" sz="2000" dirty="0" err="1"/>
              <a:t>tee.stdin.end</a:t>
            </a:r>
            <a:r>
              <a:rPr lang="nl-NL" sz="2000" dirty="0"/>
              <a:t>();</a:t>
            </a:r>
          </a:p>
          <a:p>
            <a:r>
              <a:rPr lang="nl-NL" sz="2000" dirty="0"/>
              <a:t>});</a:t>
            </a:r>
            <a:endParaRPr lang="en-US" sz="2000" dirty="0"/>
          </a:p>
        </p:txBody>
      </p:sp>
    </p:spTree>
    <p:extLst>
      <p:ext uri="{BB962C8B-B14F-4D97-AF65-F5344CB8AC3E}">
        <p14:creationId xmlns:p14="http://schemas.microsoft.com/office/powerpoint/2010/main" val="1528718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 in Node</a:t>
            </a:r>
          </a:p>
        </p:txBody>
      </p:sp>
      <p:grpSp>
        <p:nvGrpSpPr>
          <p:cNvPr id="5" name="Group 4"/>
          <p:cNvGrpSpPr/>
          <p:nvPr/>
        </p:nvGrpSpPr>
        <p:grpSpPr>
          <a:xfrm>
            <a:off x="0" y="1678953"/>
            <a:ext cx="12192000" cy="1219464"/>
            <a:chOff x="0" y="1140557"/>
            <a:chExt cx="10802189" cy="1623106"/>
          </a:xfrm>
        </p:grpSpPr>
        <p:sp>
          <p:nvSpPr>
            <p:cNvPr id="6" name="Rectangle 5"/>
            <p:cNvSpPr/>
            <p:nvPr/>
          </p:nvSpPr>
          <p:spPr>
            <a:xfrm>
              <a:off x="0" y="1140557"/>
              <a:ext cx="10802189" cy="1623106"/>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Content Placeholder 2"/>
            <p:cNvSpPr txBox="1">
              <a:spLocks/>
            </p:cNvSpPr>
            <p:nvPr/>
          </p:nvSpPr>
          <p:spPr>
            <a:xfrm>
              <a:off x="746443" y="1334875"/>
              <a:ext cx="9423400" cy="121329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defTabSz="914089">
                <a:spcBef>
                  <a:spcPct val="20000"/>
                </a:spcBef>
                <a:buSzPct val="80000"/>
                <a:buFont typeface="Wingdings" charset="2"/>
                <a:buChar char="§"/>
              </a:pPr>
              <a:r>
                <a:rPr lang="en-US" i="0" dirty="0">
                  <a:solidFill>
                    <a:srgbClr val="FFFFFF"/>
                  </a:solidFill>
                </a:rPr>
                <a:t>Built-in modules with require are a </a:t>
              </a:r>
              <a:r>
                <a:rPr lang="en-US" i="0" dirty="0" err="1">
                  <a:solidFill>
                    <a:srgbClr val="FFFFFF"/>
                  </a:solidFill>
                </a:rPr>
                <a:t>CommonJS</a:t>
              </a:r>
              <a:r>
                <a:rPr lang="en-US" i="0" dirty="0">
                  <a:solidFill>
                    <a:srgbClr val="FFFFFF"/>
                  </a:solidFill>
                </a:rPr>
                <a:t> notation.</a:t>
              </a:r>
            </a:p>
            <a:p>
              <a:pPr marL="457200" indent="-457200" algn="l" defTabSz="914089">
                <a:spcBef>
                  <a:spcPct val="20000"/>
                </a:spcBef>
                <a:buSzPct val="80000"/>
                <a:buFont typeface="Wingdings" charset="2"/>
                <a:buChar char="§"/>
              </a:pPr>
              <a:r>
                <a:rPr lang="en-US" i="0" dirty="0">
                  <a:solidFill>
                    <a:srgbClr val="FFFFFF"/>
                  </a:solidFill>
                </a:rPr>
                <a:t>Node Require Example:</a:t>
              </a:r>
            </a:p>
          </p:txBody>
        </p:sp>
      </p:grpSp>
      <p:sp>
        <p:nvSpPr>
          <p:cNvPr id="11" name="Content Placeholder 2"/>
          <p:cNvSpPr txBox="1">
            <a:spLocks/>
          </p:cNvSpPr>
          <p:nvPr/>
        </p:nvSpPr>
        <p:spPr>
          <a:xfrm>
            <a:off x="835370" y="3241807"/>
            <a:ext cx="10515600" cy="811060"/>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var</a:t>
            </a:r>
            <a:r>
              <a:rPr lang="en-US" sz="2000" dirty="0"/>
              <a:t> express = require('express');</a:t>
            </a:r>
          </a:p>
          <a:p>
            <a:r>
              <a:rPr lang="en-US" sz="2000" dirty="0" err="1"/>
              <a:t>var</a:t>
            </a:r>
            <a:r>
              <a:rPr lang="en-US" sz="2000" dirty="0"/>
              <a:t> app = express();</a:t>
            </a:r>
          </a:p>
        </p:txBody>
      </p:sp>
      <p:sp>
        <p:nvSpPr>
          <p:cNvPr id="9" name="TextBox 8"/>
          <p:cNvSpPr txBox="1"/>
          <p:nvPr/>
        </p:nvSpPr>
        <p:spPr>
          <a:xfrm>
            <a:off x="832751" y="4559854"/>
            <a:ext cx="10638399" cy="1569660"/>
          </a:xfrm>
          <a:prstGeom prst="rect">
            <a:avLst/>
          </a:prstGeom>
          <a:noFill/>
        </p:spPr>
        <p:txBody>
          <a:bodyPr wrap="square" rtlCol="0">
            <a:spAutoFit/>
          </a:bodyPr>
          <a:lstStyle/>
          <a:p>
            <a:pPr marL="285750" indent="-285750">
              <a:buFont typeface="Wingdings" charset="2"/>
              <a:buChar char="§"/>
            </a:pPr>
            <a:r>
              <a:rPr lang="en-US" sz="2400" dirty="0"/>
              <a:t>Requiring Modules:</a:t>
            </a:r>
          </a:p>
          <a:p>
            <a:pPr marL="742950" lvl="1" indent="-285750">
              <a:buFont typeface="Wingdings" charset="2"/>
              <a:buChar char="§"/>
            </a:pPr>
            <a:r>
              <a:rPr lang="en-US" sz="2400" dirty="0"/>
              <a:t>Modules can live different places with JavaScript </a:t>
            </a:r>
          </a:p>
          <a:p>
            <a:pPr marL="742950" lvl="1" indent="-285750">
              <a:buFont typeface="Wingdings" charset="2"/>
              <a:buChar char="§"/>
            </a:pPr>
            <a:r>
              <a:rPr lang="en-US" sz="2400" dirty="0"/>
              <a:t>They can be on local machines, virtual machines, servers, remote URI locations, or really anywhere.</a:t>
            </a:r>
          </a:p>
        </p:txBody>
      </p:sp>
    </p:spTree>
    <p:extLst>
      <p:ext uri="{BB962C8B-B14F-4D97-AF65-F5344CB8AC3E}">
        <p14:creationId xmlns:p14="http://schemas.microsoft.com/office/powerpoint/2010/main" val="3562985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693491"/>
            <a:ext cx="12192000" cy="1256159"/>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Loading Node Modules</a:t>
            </a:r>
          </a:p>
        </p:txBody>
      </p:sp>
      <p:sp>
        <p:nvSpPr>
          <p:cNvPr id="3" name="Content Placeholder 2"/>
          <p:cNvSpPr>
            <a:spLocks noGrp="1"/>
          </p:cNvSpPr>
          <p:nvPr>
            <p:ph idx="1"/>
          </p:nvPr>
        </p:nvSpPr>
        <p:spPr/>
        <p:txBody>
          <a:bodyPr/>
          <a:lstStyle/>
          <a:p>
            <a:pPr marL="0" indent="0">
              <a:buNone/>
            </a:pPr>
            <a:r>
              <a:rPr lang="en-US" dirty="0">
                <a:solidFill>
                  <a:srgbClr val="FFFFFF"/>
                </a:solidFill>
              </a:rPr>
              <a:t>These modules can be loaded with module loaders like require or via inversion of control patterns</a:t>
            </a:r>
          </a:p>
        </p:txBody>
      </p:sp>
      <p:sp>
        <p:nvSpPr>
          <p:cNvPr id="5" name="Content Placeholder 2"/>
          <p:cNvSpPr txBox="1">
            <a:spLocks/>
          </p:cNvSpPr>
          <p:nvPr/>
        </p:nvSpPr>
        <p:spPr>
          <a:xfrm>
            <a:off x="801748" y="3565231"/>
            <a:ext cx="10515600" cy="1955415"/>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sz="2000" dirty="0"/>
              <a:t>var filesystem = </a:t>
            </a:r>
            <a:r>
              <a:rPr lang="nl-NL" sz="2000" dirty="0" err="1"/>
              <a:t>require</a:t>
            </a:r>
            <a:r>
              <a:rPr lang="nl-NL" sz="2000" dirty="0"/>
              <a:t>('</a:t>
            </a:r>
            <a:r>
              <a:rPr lang="nl-NL" sz="2000" dirty="0" err="1"/>
              <a:t>fs</a:t>
            </a:r>
            <a:r>
              <a:rPr lang="nl-NL" sz="2000" dirty="0"/>
              <a:t>'),</a:t>
            </a:r>
          </a:p>
          <a:p>
            <a:r>
              <a:rPr lang="nl-NL" sz="2000" dirty="0"/>
              <a:t>    </a:t>
            </a:r>
            <a:r>
              <a:rPr lang="nl-NL" sz="2000" dirty="0" err="1"/>
              <a:t>databaseConfigs</a:t>
            </a:r>
            <a:r>
              <a:rPr lang="nl-NL" sz="2000" dirty="0"/>
              <a:t> = </a:t>
            </a:r>
            <a:r>
              <a:rPr lang="nl-NL" sz="2000" dirty="0" err="1"/>
              <a:t>require</a:t>
            </a:r>
            <a:r>
              <a:rPr lang="nl-NL" sz="2000" dirty="0"/>
              <a:t>('./</a:t>
            </a:r>
            <a:r>
              <a:rPr lang="nl-NL" sz="2000" dirty="0" err="1"/>
              <a:t>configs</a:t>
            </a:r>
            <a:r>
              <a:rPr lang="nl-NL" sz="2000" dirty="0"/>
              <a:t>/</a:t>
            </a:r>
            <a:r>
              <a:rPr lang="nl-NL" sz="2000" dirty="0" err="1"/>
              <a:t>database.json</a:t>
            </a:r>
            <a:r>
              <a:rPr lang="nl-NL" sz="2000" dirty="0"/>
              <a:t>'),</a:t>
            </a:r>
          </a:p>
          <a:p>
            <a:r>
              <a:rPr lang="nl-NL" sz="2000" dirty="0"/>
              <a:t>    routes = </a:t>
            </a:r>
            <a:r>
              <a:rPr lang="nl-NL" sz="2000" dirty="0" err="1"/>
              <a:t>require</a:t>
            </a:r>
            <a:r>
              <a:rPr lang="nl-NL" sz="2000" dirty="0"/>
              <a:t>('../routes'),</a:t>
            </a:r>
          </a:p>
          <a:p>
            <a:r>
              <a:rPr lang="nl-NL" sz="2000" dirty="0"/>
              <a:t>    server = </a:t>
            </a:r>
            <a:r>
              <a:rPr lang="nl-NL" sz="2000" dirty="0" err="1"/>
              <a:t>require</a:t>
            </a:r>
            <a:r>
              <a:rPr lang="nl-NL" sz="2000" dirty="0"/>
              <a:t>('./boot/</a:t>
            </a:r>
            <a:r>
              <a:rPr lang="nl-NL" sz="2000" dirty="0" err="1"/>
              <a:t>server.js</a:t>
            </a:r>
            <a:r>
              <a:rPr lang="nl-NL" sz="2000" dirty="0"/>
              <a:t>')</a:t>
            </a:r>
            <a:endParaRPr lang="en-US" sz="2000" dirty="0"/>
          </a:p>
        </p:txBody>
      </p:sp>
    </p:spTree>
    <p:extLst>
      <p:ext uri="{BB962C8B-B14F-4D97-AF65-F5344CB8AC3E}">
        <p14:creationId xmlns:p14="http://schemas.microsoft.com/office/powerpoint/2010/main" val="3594113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52296"/>
            <a:ext cx="12192000" cy="2560619"/>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Node Patterns for Module Exports</a:t>
            </a:r>
          </a:p>
        </p:txBody>
      </p:sp>
      <p:sp>
        <p:nvSpPr>
          <p:cNvPr id="3" name="Content Placeholder 2"/>
          <p:cNvSpPr>
            <a:spLocks noGrp="1"/>
          </p:cNvSpPr>
          <p:nvPr>
            <p:ph idx="1"/>
          </p:nvPr>
        </p:nvSpPr>
        <p:spPr/>
        <p:txBody>
          <a:bodyPr/>
          <a:lstStyle/>
          <a:p>
            <a:pPr>
              <a:buFont typeface="Wingdings" charset="2"/>
              <a:buChar char="§"/>
            </a:pPr>
            <a:r>
              <a:rPr lang="en-US" dirty="0" err="1">
                <a:solidFill>
                  <a:srgbClr val="FFFFFF"/>
                </a:solidFill>
              </a:rPr>
              <a:t>module.exports</a:t>
            </a:r>
            <a:r>
              <a:rPr lang="en-US" dirty="0">
                <a:solidFill>
                  <a:srgbClr val="FFFFFF"/>
                </a:solidFill>
              </a:rPr>
              <a:t> = function(ops) {...}</a:t>
            </a:r>
          </a:p>
          <a:p>
            <a:pPr>
              <a:buFont typeface="Wingdings" charset="2"/>
              <a:buChar char="§"/>
            </a:pPr>
            <a:r>
              <a:rPr lang="en-US" dirty="0" err="1">
                <a:solidFill>
                  <a:srgbClr val="FFFFFF"/>
                </a:solidFill>
              </a:rPr>
              <a:t>module.exports</a:t>
            </a:r>
            <a:r>
              <a:rPr lang="en-US" dirty="0">
                <a:solidFill>
                  <a:srgbClr val="FFFFFF"/>
                </a:solidFill>
              </a:rPr>
              <a:t> = {...}</a:t>
            </a:r>
          </a:p>
          <a:p>
            <a:pPr>
              <a:buFont typeface="Wingdings" charset="2"/>
              <a:buChar char="§"/>
            </a:pPr>
            <a:r>
              <a:rPr lang="en-US" dirty="0" err="1">
                <a:solidFill>
                  <a:srgbClr val="FFFFFF"/>
                </a:solidFill>
              </a:rPr>
              <a:t>exports.methodA</a:t>
            </a:r>
            <a:r>
              <a:rPr lang="en-US" dirty="0">
                <a:solidFill>
                  <a:srgbClr val="FFFFFF"/>
                </a:solidFill>
              </a:rPr>
              <a:t> = function(ops) {...} or </a:t>
            </a:r>
            <a:r>
              <a:rPr lang="en-US" dirty="0" err="1">
                <a:solidFill>
                  <a:srgbClr val="FFFFFF"/>
                </a:solidFill>
              </a:rPr>
              <a:t>module.exports.methodA</a:t>
            </a:r>
            <a:r>
              <a:rPr lang="en-US" dirty="0">
                <a:solidFill>
                  <a:srgbClr val="FFFFFF"/>
                </a:solidFill>
              </a:rPr>
              <a:t> = function(ops) {...}</a:t>
            </a:r>
          </a:p>
          <a:p>
            <a:pPr>
              <a:buFont typeface="Wingdings" charset="2"/>
              <a:buChar char="§"/>
            </a:pPr>
            <a:r>
              <a:rPr lang="en-US" dirty="0" err="1">
                <a:solidFill>
                  <a:srgbClr val="FFFFFF"/>
                </a:solidFill>
              </a:rPr>
              <a:t>exports.obj</a:t>
            </a:r>
            <a:r>
              <a:rPr lang="en-US" dirty="0">
                <a:solidFill>
                  <a:srgbClr val="FFFFFF"/>
                </a:solidFill>
              </a:rPr>
              <a:t> = {...} or </a:t>
            </a:r>
            <a:r>
              <a:rPr lang="en-US" dirty="0" err="1">
                <a:solidFill>
                  <a:srgbClr val="FFFFFF"/>
                </a:solidFill>
              </a:rPr>
              <a:t>module.exports.obj</a:t>
            </a:r>
            <a:r>
              <a:rPr lang="en-US" dirty="0">
                <a:solidFill>
                  <a:srgbClr val="FFFFFF"/>
                </a:solidFill>
              </a:rPr>
              <a:t> = {...}</a:t>
            </a:r>
          </a:p>
        </p:txBody>
      </p:sp>
    </p:spTree>
    <p:extLst>
      <p:ext uri="{BB962C8B-B14F-4D97-AF65-F5344CB8AC3E}">
        <p14:creationId xmlns:p14="http://schemas.microsoft.com/office/powerpoint/2010/main" val="577381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Exporting with Functional Pattern in Node</a:t>
            </a:r>
          </a:p>
        </p:txBody>
      </p:sp>
      <p:sp>
        <p:nvSpPr>
          <p:cNvPr id="3" name="Content Placeholder 2"/>
          <p:cNvSpPr>
            <a:spLocks noGrp="1"/>
          </p:cNvSpPr>
          <p:nvPr>
            <p:ph idx="1"/>
          </p:nvPr>
        </p:nvSpPr>
        <p:spPr>
          <a:xfrm>
            <a:off x="450167" y="759655"/>
            <a:ext cx="10903634" cy="5922499"/>
          </a:xfrm>
        </p:spPr>
        <p:txBody>
          <a:bodyPr>
            <a:noAutofit/>
          </a:bodyPr>
          <a:lstStyle/>
          <a:p>
            <a:r>
              <a:rPr lang="en-US" sz="2000" dirty="0"/>
              <a:t>//</a:t>
            </a:r>
            <a:r>
              <a:rPr lang="en-US" sz="2000" dirty="0" err="1"/>
              <a:t>module.js</a:t>
            </a:r>
            <a:r>
              <a:rPr lang="en-US" sz="2000" dirty="0"/>
              <a:t>:</a:t>
            </a:r>
          </a:p>
          <a:p>
            <a:endParaRPr lang="en-US" sz="2000" dirty="0"/>
          </a:p>
          <a:p>
            <a:r>
              <a:rPr lang="en-US" sz="2000" dirty="0" err="1"/>
              <a:t>module.exports</a:t>
            </a:r>
            <a:r>
              <a:rPr lang="en-US" sz="2000" dirty="0"/>
              <a:t> = function </a:t>
            </a:r>
            <a:r>
              <a:rPr lang="en-US" sz="2000" dirty="0" err="1"/>
              <a:t>requestClass</a:t>
            </a:r>
            <a:r>
              <a:rPr lang="en-US" sz="2000" dirty="0"/>
              <a:t> (options) {</a:t>
            </a:r>
          </a:p>
          <a:p>
            <a:r>
              <a:rPr lang="en-US" sz="2000" dirty="0"/>
              <a:t>  </a:t>
            </a:r>
            <a:r>
              <a:rPr lang="en-US" sz="2000" dirty="0" err="1"/>
              <a:t>var</a:t>
            </a:r>
            <a:r>
              <a:rPr lang="en-US" sz="2000" dirty="0"/>
              <a:t> limit = 100</a:t>
            </a:r>
          </a:p>
          <a:p>
            <a:r>
              <a:rPr lang="en-US" sz="2000" dirty="0"/>
              <a:t>  if (</a:t>
            </a:r>
            <a:r>
              <a:rPr lang="en-US" sz="2000" dirty="0" err="1"/>
              <a:t>options.type</a:t>
            </a:r>
            <a:r>
              <a:rPr lang="en-US" sz="2000" dirty="0"/>
              <a:t> === ’binary') {</a:t>
            </a:r>
          </a:p>
          <a:p>
            <a:r>
              <a:rPr lang="en-US" sz="2000" dirty="0"/>
              <a:t>    limit = 200;</a:t>
            </a:r>
          </a:p>
          <a:p>
            <a:r>
              <a:rPr lang="en-US" sz="2000" dirty="0"/>
              <a:t>  }</a:t>
            </a:r>
          </a:p>
          <a:p>
            <a:r>
              <a:rPr lang="en-US" sz="2000" dirty="0"/>
              <a:t>  return {</a:t>
            </a:r>
          </a:p>
          <a:p>
            <a:r>
              <a:rPr lang="en-US" sz="2000" dirty="0"/>
              <a:t>    name: 'request',</a:t>
            </a:r>
          </a:p>
          <a:p>
            <a:r>
              <a:rPr lang="en-US" sz="2000" dirty="0"/>
              <a:t>    limit: limit,</a:t>
            </a:r>
          </a:p>
          <a:p>
            <a:r>
              <a:rPr lang="en-US" sz="2000" dirty="0"/>
              <a:t>    type: </a:t>
            </a:r>
            <a:r>
              <a:rPr lang="en-US" sz="2000" dirty="0" err="1"/>
              <a:t>options.type</a:t>
            </a:r>
            <a:r>
              <a:rPr lang="en-US" sz="2000" dirty="0"/>
              <a:t>,</a:t>
            </a:r>
          </a:p>
          <a:p>
            <a:r>
              <a:rPr lang="en-US" sz="2000" dirty="0"/>
              <a:t>    </a:t>
            </a:r>
            <a:r>
              <a:rPr lang="en-US" sz="2000" dirty="0" err="1"/>
              <a:t>makeGetRequest</a:t>
            </a:r>
            <a:r>
              <a:rPr lang="en-US" sz="2000" dirty="0"/>
              <a:t>: function(data) { return data; }</a:t>
            </a:r>
          </a:p>
          <a:p>
            <a:r>
              <a:rPr lang="en-US" sz="2000" dirty="0"/>
              <a:t>  };</a:t>
            </a:r>
          </a:p>
          <a:p>
            <a:r>
              <a:rPr lang="en-US" sz="2000" dirty="0"/>
              <a:t>};</a:t>
            </a:r>
          </a:p>
          <a:p>
            <a:r>
              <a:rPr lang="en-US" sz="2000" dirty="0"/>
              <a:t>//Code outside!</a:t>
            </a:r>
          </a:p>
        </p:txBody>
      </p:sp>
    </p:spTree>
    <p:extLst>
      <p:ext uri="{BB962C8B-B14F-4D97-AF65-F5344CB8AC3E}">
        <p14:creationId xmlns:p14="http://schemas.microsoft.com/office/powerpoint/2010/main" val="1554384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Importing with Functional Pattern in Node</a:t>
            </a:r>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a:t>//</a:t>
            </a:r>
            <a:r>
              <a:rPr lang="en-US" sz="2000" dirty="0" err="1"/>
              <a:t>main.js</a:t>
            </a:r>
            <a:r>
              <a:rPr lang="en-US" sz="2000" dirty="0"/>
              <a:t>:</a:t>
            </a:r>
          </a:p>
          <a:p>
            <a:endParaRPr lang="en-US" sz="2000" dirty="0"/>
          </a:p>
          <a:p>
            <a:r>
              <a:rPr lang="en-US" sz="2000" dirty="0" err="1"/>
              <a:t>var</a:t>
            </a:r>
            <a:r>
              <a:rPr lang="en-US" sz="2000" dirty="0"/>
              <a:t> </a:t>
            </a:r>
            <a:r>
              <a:rPr lang="en-US" sz="2000" dirty="0" err="1"/>
              <a:t>requestClass</a:t>
            </a:r>
            <a:r>
              <a:rPr lang="en-US" sz="2000" dirty="0"/>
              <a:t> = require('./</a:t>
            </a:r>
            <a:r>
              <a:rPr lang="en-US" sz="2000" dirty="0" err="1"/>
              <a:t>module.js</a:t>
            </a:r>
            <a:r>
              <a:rPr lang="en-US" sz="2000" dirty="0"/>
              <a:t>');</a:t>
            </a:r>
          </a:p>
          <a:p>
            <a:r>
              <a:rPr lang="en-US" sz="2000" dirty="0" err="1"/>
              <a:t>var</a:t>
            </a:r>
            <a:r>
              <a:rPr lang="en-US" sz="2000" dirty="0"/>
              <a:t> request = </a:t>
            </a:r>
            <a:r>
              <a:rPr lang="en-US" sz="2000" dirty="0" err="1"/>
              <a:t>requestClass</a:t>
            </a:r>
            <a:r>
              <a:rPr lang="en-US" sz="2000" dirty="0"/>
              <a:t>({ // Instantiate!</a:t>
            </a:r>
          </a:p>
          <a:p>
            <a:r>
              <a:rPr lang="en-US" sz="2000" dirty="0"/>
              <a:t>  type: 'binary'</a:t>
            </a:r>
          </a:p>
          <a:p>
            <a:r>
              <a:rPr lang="en-US" sz="2000" dirty="0"/>
              <a:t>});</a:t>
            </a:r>
          </a:p>
          <a:p>
            <a:r>
              <a:rPr lang="en-US" sz="2000" dirty="0" err="1"/>
              <a:t>console.log</a:t>
            </a:r>
            <a:r>
              <a:rPr lang="en-US" sz="2000" dirty="0"/>
              <a:t>(</a:t>
            </a:r>
            <a:r>
              <a:rPr lang="en-US" sz="2000" dirty="0" err="1"/>
              <a:t>request.limit</a:t>
            </a:r>
            <a:r>
              <a:rPr lang="en-US" sz="2000" dirty="0"/>
              <a:t>) // 200</a:t>
            </a:r>
          </a:p>
          <a:p>
            <a:r>
              <a:rPr lang="en-US" sz="2000" dirty="0" err="1"/>
              <a:t>console.log</a:t>
            </a:r>
            <a:r>
              <a:rPr lang="en-US" sz="2000" dirty="0"/>
              <a:t>(</a:t>
            </a:r>
            <a:r>
              <a:rPr lang="en-US" sz="2000" dirty="0" err="1"/>
              <a:t>request.makeGetRequest</a:t>
            </a:r>
            <a:r>
              <a:rPr lang="en-US" sz="2000" dirty="0"/>
              <a:t>({</a:t>
            </a:r>
          </a:p>
          <a:p>
            <a:r>
              <a:rPr lang="en-US" sz="2000" dirty="0"/>
              <a:t>  </a:t>
            </a:r>
            <a:r>
              <a:rPr lang="en-US" sz="2000" dirty="0" err="1"/>
              <a:t>url</a:t>
            </a:r>
            <a:r>
              <a:rPr lang="en-US" sz="2000" dirty="0"/>
              <a:t>: 'http://</a:t>
            </a:r>
            <a:r>
              <a:rPr lang="en-US" sz="2000" dirty="0" err="1"/>
              <a:t>webapplog.com</a:t>
            </a:r>
            <a:r>
              <a:rPr lang="en-US" sz="2000" dirty="0"/>
              <a:t>'</a:t>
            </a:r>
          </a:p>
          <a:p>
            <a:r>
              <a:rPr lang="en-US" sz="2000" dirty="0"/>
              <a:t>})); // {</a:t>
            </a:r>
            <a:r>
              <a:rPr lang="en-US" sz="2000" dirty="0" err="1"/>
              <a:t>url</a:t>
            </a:r>
            <a:r>
              <a:rPr lang="en-US" sz="2000" dirty="0"/>
              <a:t>: 'http://</a:t>
            </a:r>
            <a:r>
              <a:rPr lang="en-US" sz="2000" dirty="0" err="1"/>
              <a:t>webapplog.com</a:t>
            </a:r>
            <a:r>
              <a:rPr lang="en-US" sz="2000" dirty="0"/>
              <a:t>'}</a:t>
            </a:r>
          </a:p>
        </p:txBody>
      </p:sp>
    </p:spTree>
    <p:extLst>
      <p:ext uri="{BB962C8B-B14F-4D97-AF65-F5344CB8AC3E}">
        <p14:creationId xmlns:p14="http://schemas.microsoft.com/office/powerpoint/2010/main" val="588487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52297"/>
            <a:ext cx="12192000" cy="1780062"/>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pPr>
              <a:buFont typeface="Wingdings" charset="2"/>
              <a:buChar char="§"/>
            </a:pPr>
            <a:r>
              <a:rPr lang="en-US" dirty="0">
                <a:solidFill>
                  <a:srgbClr val="FFFFFF"/>
                </a:solidFill>
              </a:rPr>
              <a:t>code/lesson2/modules-</a:t>
            </a:r>
            <a:r>
              <a:rPr lang="en-US" dirty="0" err="1">
                <a:solidFill>
                  <a:srgbClr val="FFFFFF"/>
                </a:solidFill>
              </a:rPr>
              <a:t>basic.js</a:t>
            </a:r>
            <a:endParaRPr lang="en-US" dirty="0">
              <a:solidFill>
                <a:srgbClr val="FFFFFF"/>
              </a:solidFill>
            </a:endParaRPr>
          </a:p>
          <a:p>
            <a:pPr>
              <a:buFont typeface="Wingdings" charset="2"/>
              <a:buChar char="§"/>
            </a:pPr>
            <a:r>
              <a:rPr lang="en-US" dirty="0">
                <a:solidFill>
                  <a:srgbClr val="FFFFFF"/>
                </a:solidFill>
              </a:rPr>
              <a:t>code/lesson2/</a:t>
            </a:r>
            <a:r>
              <a:rPr lang="en-US" dirty="0" err="1">
                <a:solidFill>
                  <a:srgbClr val="FFFFFF"/>
                </a:solidFill>
              </a:rPr>
              <a:t>increment.js</a:t>
            </a:r>
            <a:endParaRPr lang="en-US" dirty="0">
              <a:solidFill>
                <a:srgbClr val="FFFFFF"/>
              </a:solidFill>
            </a:endParaRPr>
          </a:p>
          <a:p>
            <a:pPr>
              <a:buFont typeface="Wingdings" charset="2"/>
              <a:buChar char="§"/>
            </a:pPr>
            <a:r>
              <a:rPr lang="en-US" dirty="0">
                <a:solidFill>
                  <a:srgbClr val="FFFFFF"/>
                </a:solidFill>
              </a:rPr>
              <a:t>code/lesson2/</a:t>
            </a:r>
            <a:r>
              <a:rPr lang="en-US" dirty="0" err="1">
                <a:solidFill>
                  <a:srgbClr val="FFFFFF"/>
                </a:solidFill>
              </a:rPr>
              <a:t>math.js</a:t>
            </a:r>
            <a:endParaRPr lang="en-US" dirty="0">
              <a:solidFill>
                <a:srgbClr val="FFFFFF"/>
              </a:solidFill>
            </a:endParaRPr>
          </a:p>
        </p:txBody>
      </p:sp>
      <p:sp>
        <p:nvSpPr>
          <p:cNvPr id="5" name="TextBox 4"/>
          <p:cNvSpPr txBox="1"/>
          <p:nvPr/>
        </p:nvSpPr>
        <p:spPr>
          <a:xfrm>
            <a:off x="833415" y="3611737"/>
            <a:ext cx="10516902" cy="2246769"/>
          </a:xfrm>
          <a:prstGeom prst="rect">
            <a:avLst/>
          </a:prstGeom>
          <a:noFill/>
        </p:spPr>
        <p:txBody>
          <a:bodyPr wrap="square" rtlCol="0">
            <a:spAutoFit/>
          </a:bodyPr>
          <a:lstStyle/>
          <a:p>
            <a:pPr marL="285750" indent="-285750">
              <a:buFont typeface="Wingdings" charset="2"/>
              <a:buChar char="§"/>
            </a:pPr>
            <a:r>
              <a:rPr lang="en-US" sz="2800" dirty="0"/>
              <a:t>Monolithic app:</a:t>
            </a:r>
          </a:p>
          <a:p>
            <a:pPr marL="742950" lvl="1" indent="-285750">
              <a:buFont typeface="Wingdings" charset="2"/>
              <a:buChar char="§"/>
            </a:pPr>
            <a:r>
              <a:rPr lang="en-US" sz="2800" dirty="0"/>
              <a:t>modules-step1.js</a:t>
            </a:r>
          </a:p>
          <a:p>
            <a:pPr marL="285750" indent="-285750">
              <a:buFont typeface="Wingdings" charset="2"/>
              <a:buChar char="§"/>
            </a:pPr>
            <a:r>
              <a:rPr lang="en-US" sz="2800" dirty="0"/>
              <a:t>Modularized app:</a:t>
            </a:r>
          </a:p>
          <a:p>
            <a:pPr marL="742950" lvl="1" indent="-285750">
              <a:buFont typeface="Wingdings" charset="2"/>
              <a:buChar char="§"/>
            </a:pPr>
            <a:r>
              <a:rPr lang="en-US" sz="2800" dirty="0"/>
              <a:t>modules-step2.js</a:t>
            </a:r>
          </a:p>
          <a:p>
            <a:pPr marL="742950" lvl="1" indent="-285750">
              <a:buFont typeface="Wingdings" charset="2"/>
              <a:buChar char="§"/>
            </a:pPr>
            <a:r>
              <a:rPr lang="en-US" sz="2800" dirty="0" err="1"/>
              <a:t>greetings.js</a:t>
            </a:r>
            <a:endParaRPr lang="en-US" sz="2800" dirty="0"/>
          </a:p>
        </p:txBody>
      </p:sp>
    </p:spTree>
    <p:extLst>
      <p:ext uri="{BB962C8B-B14F-4D97-AF65-F5344CB8AC3E}">
        <p14:creationId xmlns:p14="http://schemas.microsoft.com/office/powerpoint/2010/main" val="218552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the beast!</a:t>
            </a:r>
          </a:p>
        </p:txBody>
      </p:sp>
      <p:pic>
        <p:nvPicPr>
          <p:cNvPr id="4" name="Picture 3" descr="n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6431" y="1394093"/>
            <a:ext cx="7179139" cy="5152516"/>
          </a:xfrm>
          <a:prstGeom prst="rect">
            <a:avLst/>
          </a:prstGeom>
        </p:spPr>
      </p:pic>
    </p:spTree>
    <p:extLst>
      <p:ext uri="{BB962C8B-B14F-4D97-AF65-F5344CB8AC3E}">
        <p14:creationId xmlns:p14="http://schemas.microsoft.com/office/powerpoint/2010/main" val="1117072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npm</a:t>
            </a:r>
            <a:r>
              <a:rPr lang="en-US" dirty="0"/>
              <a:t>?</a:t>
            </a:r>
          </a:p>
        </p:txBody>
      </p:sp>
      <p:sp>
        <p:nvSpPr>
          <p:cNvPr id="3" name="Content Placeholder 2"/>
          <p:cNvSpPr>
            <a:spLocks noGrp="1"/>
          </p:cNvSpPr>
          <p:nvPr>
            <p:ph idx="1"/>
          </p:nvPr>
        </p:nvSpPr>
        <p:spPr>
          <a:xfrm>
            <a:off x="838200" y="3581255"/>
            <a:ext cx="10515600" cy="2595708"/>
          </a:xfrm>
        </p:spPr>
        <p:txBody>
          <a:bodyPr/>
          <a:lstStyle/>
          <a:p>
            <a:pPr>
              <a:buFont typeface="Wingdings" charset="2"/>
              <a:buChar char="§"/>
            </a:pPr>
            <a:r>
              <a:rPr lang="en-US" dirty="0"/>
              <a:t>Website: </a:t>
            </a:r>
            <a:r>
              <a:rPr lang="en-US" dirty="0">
                <a:hlinkClick r:id="rId3"/>
              </a:rPr>
              <a:t>https://www.npmjs.com/</a:t>
            </a:r>
            <a:endParaRPr lang="en-US" dirty="0"/>
          </a:p>
          <a:p>
            <a:pPr>
              <a:buFont typeface="Wingdings" charset="2"/>
              <a:buChar char="§"/>
            </a:pPr>
            <a:r>
              <a:rPr lang="en-US" dirty="0"/>
              <a:t>Command-line tool: ‘</a:t>
            </a:r>
            <a:r>
              <a:rPr lang="en-US" dirty="0" err="1"/>
              <a:t>npm</a:t>
            </a:r>
            <a:r>
              <a:rPr lang="en-US" dirty="0"/>
              <a:t>’</a:t>
            </a:r>
          </a:p>
          <a:p>
            <a:pPr>
              <a:buFont typeface="Wingdings" charset="2"/>
              <a:buChar char="§"/>
            </a:pPr>
            <a:r>
              <a:rPr lang="en-US" dirty="0"/>
              <a:t>Registries: public and private</a:t>
            </a:r>
          </a:p>
          <a:p>
            <a:pPr marL="0" indent="0">
              <a:buNone/>
            </a:pPr>
            <a:endParaRPr lang="en-US" dirty="0"/>
          </a:p>
        </p:txBody>
      </p:sp>
      <p:grpSp>
        <p:nvGrpSpPr>
          <p:cNvPr id="7" name="Group 6"/>
          <p:cNvGrpSpPr/>
          <p:nvPr/>
        </p:nvGrpSpPr>
        <p:grpSpPr>
          <a:xfrm>
            <a:off x="0" y="1791847"/>
            <a:ext cx="12192000" cy="1163552"/>
            <a:chOff x="0" y="1875131"/>
            <a:chExt cx="12192000" cy="1163552"/>
          </a:xfrm>
        </p:grpSpPr>
        <p:sp>
          <p:nvSpPr>
            <p:cNvPr id="4" name="Rectangle 3"/>
            <p:cNvSpPr/>
            <p:nvPr/>
          </p:nvSpPr>
          <p:spPr>
            <a:xfrm>
              <a:off x="0" y="1875131"/>
              <a:ext cx="12192000" cy="1163552"/>
            </a:xfrm>
            <a:prstGeom prst="rect">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TextBox 5"/>
            <p:cNvSpPr txBox="1"/>
            <p:nvPr/>
          </p:nvSpPr>
          <p:spPr>
            <a:xfrm>
              <a:off x="832752" y="2123768"/>
              <a:ext cx="4795979" cy="523220"/>
            </a:xfrm>
            <a:prstGeom prst="rect">
              <a:avLst/>
            </a:prstGeom>
            <a:noFill/>
          </p:spPr>
          <p:txBody>
            <a:bodyPr wrap="none" rtlCol="0">
              <a:spAutoFit/>
            </a:bodyPr>
            <a:lstStyle/>
            <a:p>
              <a:r>
                <a:rPr lang="en-US" sz="2800" dirty="0">
                  <a:solidFill>
                    <a:srgbClr val="FFFFFF"/>
                  </a:solidFill>
                </a:rPr>
                <a:t>A package manager for node</a:t>
              </a:r>
            </a:p>
          </p:txBody>
        </p:sp>
      </p:grpSp>
    </p:spTree>
    <p:extLst>
      <p:ext uri="{BB962C8B-B14F-4D97-AF65-F5344CB8AC3E}">
        <p14:creationId xmlns:p14="http://schemas.microsoft.com/office/powerpoint/2010/main" val="1283605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Objectives</a:t>
            </a:r>
          </a:p>
        </p:txBody>
      </p:sp>
      <p:grpSp>
        <p:nvGrpSpPr>
          <p:cNvPr id="8" name="Group 7"/>
          <p:cNvGrpSpPr/>
          <p:nvPr/>
        </p:nvGrpSpPr>
        <p:grpSpPr>
          <a:xfrm>
            <a:off x="0" y="1950630"/>
            <a:ext cx="12192000" cy="3539504"/>
            <a:chOff x="0" y="1950630"/>
            <a:chExt cx="12192000" cy="353950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should be able to:</a:t>
                </a:r>
              </a:p>
            </p:txBody>
          </p:sp>
        </p:grpSp>
        <p:sp>
          <p:nvSpPr>
            <p:cNvPr id="7" name="Rectangle 6"/>
            <p:cNvSpPr/>
            <p:nvPr/>
          </p:nvSpPr>
          <p:spPr>
            <a:xfrm>
              <a:off x="0" y="2783539"/>
              <a:ext cx="12192000" cy="2706595"/>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Understand the basics of </a:t>
              </a:r>
              <a:r>
                <a:rPr lang="en-US" sz="2800" dirty="0" err="1">
                  <a:solidFill>
                    <a:srgbClr val="FFFFFF"/>
                  </a:solidFill>
                </a:rPr>
                <a:t>node.js</a:t>
              </a:r>
              <a:endParaRPr lang="en-US" sz="2800" dirty="0">
                <a:solidFill>
                  <a:srgbClr val="FFFFFF"/>
                </a:solidFill>
              </a:endParaRPr>
            </a:p>
            <a:p>
              <a:pPr marL="1316038" indent="-457200">
                <a:buFont typeface="Wingdings" charset="2"/>
                <a:buChar char="§"/>
              </a:pPr>
              <a:r>
                <a:rPr lang="en-US" sz="2800" dirty="0">
                  <a:solidFill>
                    <a:srgbClr val="FFFFFF"/>
                  </a:solidFill>
                </a:rPr>
                <a:t>Interact with node.js on the command line</a:t>
              </a:r>
            </a:p>
            <a:p>
              <a:pPr marL="1316038" indent="-457200">
                <a:buFont typeface="Wingdings" charset="2"/>
                <a:buChar char="§"/>
              </a:pPr>
              <a:r>
                <a:rPr lang="en-US" sz="2800" dirty="0">
                  <a:solidFill>
                    <a:srgbClr val="FFFFFF"/>
                  </a:solidFill>
                </a:rPr>
                <a:t>Understand and use </a:t>
              </a:r>
              <a:r>
                <a:rPr lang="en-US" sz="2800" dirty="0" err="1">
                  <a:solidFill>
                    <a:srgbClr val="FFFFFF"/>
                  </a:solidFill>
                </a:rPr>
                <a:t>npm</a:t>
              </a:r>
              <a:endParaRPr lang="en-US" sz="2800" dirty="0">
                <a:solidFill>
                  <a:srgbClr val="FFFFFF"/>
                </a:solidFill>
              </a:endParaRPr>
            </a:p>
          </p:txBody>
        </p:sp>
      </p:grpSp>
    </p:spTree>
    <p:extLst>
      <p:ext uri="{BB962C8B-B14F-4D97-AF65-F5344CB8AC3E}">
        <p14:creationId xmlns:p14="http://schemas.microsoft.com/office/powerpoint/2010/main" val="484104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t>
            </a:r>
            <a:r>
              <a:rPr lang="en-US" dirty="0" err="1"/>
              <a:t>npm</a:t>
            </a:r>
            <a:endParaRPr lang="en-US" dirty="0"/>
          </a:p>
        </p:txBody>
      </p:sp>
      <p:grpSp>
        <p:nvGrpSpPr>
          <p:cNvPr id="5" name="Group 4"/>
          <p:cNvGrpSpPr/>
          <p:nvPr/>
        </p:nvGrpSpPr>
        <p:grpSpPr>
          <a:xfrm>
            <a:off x="0" y="1518266"/>
            <a:ext cx="12192000" cy="916202"/>
            <a:chOff x="0" y="1342377"/>
            <a:chExt cx="10802189" cy="1219464"/>
          </a:xfrm>
        </p:grpSpPr>
        <p:sp>
          <p:nvSpPr>
            <p:cNvPr id="6" name="Rectangle 5"/>
            <p:cNvSpPr/>
            <p:nvPr/>
          </p:nvSpPr>
          <p:spPr>
            <a:xfrm>
              <a:off x="0" y="1342377"/>
              <a:ext cx="10802189" cy="1219464"/>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Content Placeholder 2"/>
            <p:cNvSpPr txBox="1">
              <a:spLocks/>
            </p:cNvSpPr>
            <p:nvPr/>
          </p:nvSpPr>
          <p:spPr>
            <a:xfrm>
              <a:off x="746443" y="1440160"/>
              <a:ext cx="9423400" cy="1002719"/>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a:solidFill>
                    <a:srgbClr val="FFFFFF"/>
                  </a:solidFill>
                </a:rPr>
                <a:t>Two ways to install a module:</a:t>
              </a:r>
            </a:p>
          </p:txBody>
        </p:sp>
      </p:grpSp>
      <p:sp>
        <p:nvSpPr>
          <p:cNvPr id="11" name="Content Placeholder 2"/>
          <p:cNvSpPr txBox="1">
            <a:spLocks/>
          </p:cNvSpPr>
          <p:nvPr/>
        </p:nvSpPr>
        <p:spPr>
          <a:xfrm>
            <a:off x="824272" y="3370958"/>
            <a:ext cx="10515600" cy="981383"/>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npm</a:t>
            </a:r>
            <a:r>
              <a:rPr lang="en-US" sz="2000" dirty="0"/>
              <a:t> install module-name</a:t>
            </a:r>
          </a:p>
        </p:txBody>
      </p:sp>
      <p:sp>
        <p:nvSpPr>
          <p:cNvPr id="3" name="TextBox 2"/>
          <p:cNvSpPr txBox="1"/>
          <p:nvPr/>
        </p:nvSpPr>
        <p:spPr>
          <a:xfrm>
            <a:off x="824272" y="4578458"/>
            <a:ext cx="9469259" cy="461665"/>
          </a:xfrm>
          <a:prstGeom prst="rect">
            <a:avLst/>
          </a:prstGeom>
          <a:noFill/>
        </p:spPr>
        <p:txBody>
          <a:bodyPr wrap="none" rtlCol="0">
            <a:spAutoFit/>
          </a:bodyPr>
          <a:lstStyle/>
          <a:p>
            <a:pPr marL="395288" indent="-395288">
              <a:buFont typeface="Wingdings" charset="2"/>
              <a:buChar char="§"/>
            </a:pPr>
            <a:r>
              <a:rPr lang="en-US" sz="2400" dirty="0"/>
              <a:t>Globally: command-line tools only (mostly), e.g., mocha, grunt, </a:t>
            </a:r>
            <a:r>
              <a:rPr lang="en-US" sz="2400" dirty="0" err="1"/>
              <a:t>slc</a:t>
            </a:r>
            <a:endParaRPr lang="en-US" sz="2400" dirty="0"/>
          </a:p>
        </p:txBody>
      </p:sp>
      <p:sp>
        <p:nvSpPr>
          <p:cNvPr id="9" name="TextBox 8"/>
          <p:cNvSpPr txBox="1"/>
          <p:nvPr/>
        </p:nvSpPr>
        <p:spPr>
          <a:xfrm>
            <a:off x="824272" y="2683176"/>
            <a:ext cx="10405413" cy="461665"/>
          </a:xfrm>
          <a:prstGeom prst="rect">
            <a:avLst/>
          </a:prstGeom>
          <a:noFill/>
        </p:spPr>
        <p:txBody>
          <a:bodyPr wrap="none" rtlCol="0">
            <a:spAutoFit/>
          </a:bodyPr>
          <a:lstStyle/>
          <a:p>
            <a:pPr marL="395288" indent="-395288">
              <a:buFont typeface="Wingdings" charset="2"/>
              <a:buChar char="§"/>
            </a:pPr>
            <a:r>
              <a:rPr lang="en-US" sz="2400" dirty="0"/>
              <a:t>Locally: most of your projects' dependencies, e.g., express, request, </a:t>
            </a:r>
            <a:r>
              <a:rPr lang="en-US" sz="2400" dirty="0" err="1"/>
              <a:t>hapi</a:t>
            </a:r>
            <a:r>
              <a:rPr lang="en-US" sz="2400" dirty="0"/>
              <a:t> </a:t>
            </a:r>
          </a:p>
        </p:txBody>
      </p:sp>
      <p:sp>
        <p:nvSpPr>
          <p:cNvPr id="10" name="Content Placeholder 2"/>
          <p:cNvSpPr txBox="1">
            <a:spLocks/>
          </p:cNvSpPr>
          <p:nvPr/>
        </p:nvSpPr>
        <p:spPr>
          <a:xfrm>
            <a:off x="824272" y="5266240"/>
            <a:ext cx="10515600" cy="981383"/>
          </a:xfrm>
          <a:prstGeom prst="rect">
            <a:avLst/>
          </a:prstGeom>
          <a:solidFill>
            <a:schemeClr val="bg1">
              <a:lumMod val="95000"/>
            </a:schemeClr>
          </a:solidFill>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err="1"/>
              <a:t>npm</a:t>
            </a:r>
            <a:r>
              <a:rPr lang="en-US" sz="2000" dirty="0"/>
              <a:t> install -g module-name</a:t>
            </a:r>
          </a:p>
        </p:txBody>
      </p:sp>
    </p:spTree>
    <p:extLst>
      <p:ext uri="{BB962C8B-B14F-4D97-AF65-F5344CB8AC3E}">
        <p14:creationId xmlns:p14="http://schemas.microsoft.com/office/powerpoint/2010/main" val="16912169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Packages</a:t>
            </a:r>
          </a:p>
        </p:txBody>
      </p:sp>
      <p:sp>
        <p:nvSpPr>
          <p:cNvPr id="4" name="Content Placeholder 3"/>
          <p:cNvSpPr>
            <a:spLocks noGrp="1"/>
          </p:cNvSpPr>
          <p:nvPr>
            <p:ph idx="1"/>
          </p:nvPr>
        </p:nvSpPr>
        <p:spPr/>
        <p:txBody>
          <a:bodyPr>
            <a:normAutofit/>
          </a:bodyPr>
          <a:lstStyle/>
          <a:p>
            <a:r>
              <a:rPr lang="en-US" sz="2000" dirty="0"/>
              <a:t>$ </a:t>
            </a:r>
            <a:r>
              <a:rPr lang="en-US" sz="2000" dirty="0" err="1"/>
              <a:t>npm</a:t>
            </a:r>
            <a:r>
              <a:rPr lang="en-US" sz="2000" dirty="0"/>
              <a:t> install express</a:t>
            </a:r>
          </a:p>
          <a:p>
            <a:r>
              <a:rPr lang="en-US" sz="2000" dirty="0"/>
              <a:t>$ </a:t>
            </a:r>
            <a:r>
              <a:rPr lang="en-US" sz="2000" dirty="0" err="1"/>
              <a:t>npm</a:t>
            </a:r>
            <a:r>
              <a:rPr lang="en-US" sz="2000" dirty="0"/>
              <a:t> install express@4.2.0</a:t>
            </a:r>
          </a:p>
          <a:p>
            <a:r>
              <a:rPr lang="en-US" sz="2000" dirty="0"/>
              <a:t>$ </a:t>
            </a:r>
            <a:r>
              <a:rPr lang="en-US" sz="2000" dirty="0" err="1"/>
              <a:t>npm</a:t>
            </a:r>
            <a:r>
              <a:rPr lang="en-US" sz="2000" dirty="0"/>
              <a:t> install </a:t>
            </a:r>
            <a:r>
              <a:rPr lang="en-US" sz="2000" dirty="0" err="1"/>
              <a:t>express@latest</a:t>
            </a:r>
            <a:endParaRPr lang="en-US" sz="2000" dirty="0"/>
          </a:p>
          <a:p>
            <a:r>
              <a:rPr lang="en-US" sz="2000" dirty="0"/>
              <a:t>$ </a:t>
            </a:r>
            <a:r>
              <a:rPr lang="en-US" sz="2000" dirty="0" err="1"/>
              <a:t>npm</a:t>
            </a:r>
            <a:r>
              <a:rPr lang="en-US" sz="2000" dirty="0"/>
              <a:t> install express --save</a:t>
            </a:r>
          </a:p>
          <a:p>
            <a:r>
              <a:rPr lang="en-US" sz="2000" dirty="0"/>
              <a:t>$ </a:t>
            </a:r>
            <a:r>
              <a:rPr lang="en-US" sz="2000" dirty="0" err="1"/>
              <a:t>npm</a:t>
            </a:r>
            <a:r>
              <a:rPr lang="en-US" sz="2000" dirty="0"/>
              <a:t> install mocha --save-</a:t>
            </a:r>
            <a:r>
              <a:rPr lang="en-US" sz="2000" dirty="0" err="1"/>
              <a:t>dev</a:t>
            </a:r>
            <a:endParaRPr lang="en-US" sz="2000" dirty="0"/>
          </a:p>
          <a:p>
            <a:r>
              <a:rPr lang="en-US" sz="2000" dirty="0"/>
              <a:t>$ </a:t>
            </a:r>
            <a:r>
              <a:rPr lang="en-US" sz="2000" dirty="0" err="1"/>
              <a:t>npm</a:t>
            </a:r>
            <a:r>
              <a:rPr lang="en-US" sz="2000" dirty="0"/>
              <a:t> install grunt -g</a:t>
            </a:r>
          </a:p>
          <a:p>
            <a:r>
              <a:rPr lang="en-US" sz="2000" dirty="0"/>
              <a:t>$ </a:t>
            </a:r>
            <a:r>
              <a:rPr lang="en-US" sz="2000" dirty="0" err="1"/>
              <a:t>sudo</a:t>
            </a:r>
            <a:r>
              <a:rPr lang="en-US" sz="2000" dirty="0"/>
              <a:t> </a:t>
            </a:r>
            <a:r>
              <a:rPr lang="en-US" sz="2000" dirty="0" err="1"/>
              <a:t>npm</a:t>
            </a:r>
            <a:r>
              <a:rPr lang="en-US" sz="2000" dirty="0"/>
              <a:t> install grunt -g</a:t>
            </a:r>
          </a:p>
        </p:txBody>
      </p:sp>
    </p:spTree>
    <p:extLst>
      <p:ext uri="{BB962C8B-B14F-4D97-AF65-F5344CB8AC3E}">
        <p14:creationId xmlns:p14="http://schemas.microsoft.com/office/powerpoint/2010/main" val="29805348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Packaging</a:t>
            </a:r>
          </a:p>
        </p:txBody>
      </p:sp>
      <p:grpSp>
        <p:nvGrpSpPr>
          <p:cNvPr id="5" name="Group 4"/>
          <p:cNvGrpSpPr/>
          <p:nvPr/>
        </p:nvGrpSpPr>
        <p:grpSpPr>
          <a:xfrm>
            <a:off x="0" y="1678953"/>
            <a:ext cx="12192000" cy="1219464"/>
            <a:chOff x="0" y="1140557"/>
            <a:chExt cx="10802189" cy="1623106"/>
          </a:xfrm>
        </p:grpSpPr>
        <p:sp>
          <p:nvSpPr>
            <p:cNvPr id="6" name="Rectangle 5"/>
            <p:cNvSpPr/>
            <p:nvPr/>
          </p:nvSpPr>
          <p:spPr>
            <a:xfrm>
              <a:off x="0" y="1140557"/>
              <a:ext cx="10802189" cy="1623106"/>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Content Placeholder 2"/>
            <p:cNvSpPr txBox="1">
              <a:spLocks/>
            </p:cNvSpPr>
            <p:nvPr/>
          </p:nvSpPr>
          <p:spPr>
            <a:xfrm>
              <a:off x="746443" y="1334875"/>
              <a:ext cx="9423400" cy="121329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defTabSz="914089">
                <a:spcBef>
                  <a:spcPct val="20000"/>
                </a:spcBef>
                <a:buSzPct val="80000"/>
                <a:buFont typeface="Wingdings" charset="2"/>
                <a:buChar char="§"/>
              </a:pPr>
              <a:r>
                <a:rPr lang="en-US" i="0" dirty="0">
                  <a:solidFill>
                    <a:srgbClr val="FFFFFF"/>
                  </a:solidFill>
                </a:rPr>
                <a:t>Module packaging in Node is done using a `</a:t>
              </a:r>
              <a:r>
                <a:rPr lang="en-US" i="0" dirty="0" err="1">
                  <a:solidFill>
                    <a:srgbClr val="FFFFFF"/>
                  </a:solidFill>
                </a:rPr>
                <a:t>package.json</a:t>
              </a:r>
              <a:r>
                <a:rPr lang="en-US" i="0" dirty="0">
                  <a:solidFill>
                    <a:srgbClr val="FFFFFF"/>
                  </a:solidFill>
                </a:rPr>
                <a:t>` file</a:t>
              </a:r>
            </a:p>
            <a:p>
              <a:pPr marL="457200" indent="-457200" algn="l" defTabSz="914089">
                <a:spcBef>
                  <a:spcPct val="20000"/>
                </a:spcBef>
                <a:buSzPct val="80000"/>
                <a:buFont typeface="Wingdings" charset="2"/>
                <a:buChar char="§"/>
              </a:pPr>
              <a:r>
                <a:rPr lang="en-US" i="0" dirty="0">
                  <a:solidFill>
                    <a:srgbClr val="FFFFFF"/>
                  </a:solidFill>
                </a:rPr>
                <a:t>There are many options that can be configured:</a:t>
              </a:r>
            </a:p>
          </p:txBody>
        </p:sp>
      </p:grpSp>
      <p:sp>
        <p:nvSpPr>
          <p:cNvPr id="9" name="TextBox 8"/>
          <p:cNvSpPr txBox="1"/>
          <p:nvPr/>
        </p:nvSpPr>
        <p:spPr>
          <a:xfrm>
            <a:off x="861945" y="2884741"/>
            <a:ext cx="10638399" cy="1815882"/>
          </a:xfrm>
          <a:prstGeom prst="rect">
            <a:avLst/>
          </a:prstGeom>
          <a:noFill/>
        </p:spPr>
        <p:txBody>
          <a:bodyPr wrap="square" rtlCol="0">
            <a:spAutoFit/>
          </a:bodyPr>
          <a:lstStyle/>
          <a:p>
            <a:pPr marL="742950" lvl="1" indent="-285750">
              <a:buFont typeface="Wingdings" charset="2"/>
              <a:buChar char="§"/>
            </a:pPr>
            <a:r>
              <a:rPr lang="en-US" sz="2800" dirty="0"/>
              <a:t>Name</a:t>
            </a:r>
          </a:p>
          <a:p>
            <a:pPr marL="742950" lvl="1" indent="-285750">
              <a:buFont typeface="Wingdings" charset="2"/>
              <a:buChar char="§"/>
            </a:pPr>
            <a:r>
              <a:rPr lang="en-US" sz="2800" dirty="0"/>
              <a:t>Version number</a:t>
            </a:r>
          </a:p>
          <a:p>
            <a:pPr marL="742950" lvl="1" indent="-285750">
              <a:buFont typeface="Wingdings" charset="2"/>
              <a:buChar char="§"/>
            </a:pPr>
            <a:r>
              <a:rPr lang="en-US" sz="2800" dirty="0"/>
              <a:t>Dependencies</a:t>
            </a:r>
          </a:p>
          <a:p>
            <a:pPr marL="742950" lvl="1" indent="-285750">
              <a:buFont typeface="Wingdings" charset="2"/>
              <a:buChar char="§"/>
            </a:pPr>
            <a:r>
              <a:rPr lang="en-US" sz="2800" dirty="0" err="1"/>
              <a:t>etc</a:t>
            </a:r>
            <a:endParaRPr lang="en-US" sz="2800" dirty="0"/>
          </a:p>
        </p:txBody>
      </p:sp>
    </p:spTree>
    <p:extLst>
      <p:ext uri="{BB962C8B-B14F-4D97-AF65-F5344CB8AC3E}">
        <p14:creationId xmlns:p14="http://schemas.microsoft.com/office/powerpoint/2010/main" val="28905693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Package.json</a:t>
            </a:r>
            <a:endParaRPr lang="en-US" dirty="0"/>
          </a:p>
        </p:txBody>
      </p:sp>
      <p:sp>
        <p:nvSpPr>
          <p:cNvPr id="3" name="Content Placeholder 2"/>
          <p:cNvSpPr>
            <a:spLocks noGrp="1"/>
          </p:cNvSpPr>
          <p:nvPr>
            <p:ph idx="1"/>
          </p:nvPr>
        </p:nvSpPr>
        <p:spPr/>
        <p:txBody>
          <a:bodyPr>
            <a:normAutofit/>
          </a:bodyPr>
          <a:lstStyle/>
          <a:p>
            <a:r>
              <a:rPr lang="en-US" sz="2000" dirty="0"/>
              <a:t>//Creating </a:t>
            </a:r>
            <a:r>
              <a:rPr lang="en-US" sz="2000" dirty="0" err="1"/>
              <a:t>package.json</a:t>
            </a:r>
            <a:r>
              <a:rPr lang="en-US" sz="2000" dirty="0"/>
              <a:t>: run </a:t>
            </a:r>
            <a:r>
              <a:rPr lang="en-US" sz="2000" dirty="0" err="1"/>
              <a:t>init</a:t>
            </a:r>
            <a:r>
              <a:rPr lang="en-US" sz="2000" dirty="0"/>
              <a:t> action, interactively creates</a:t>
            </a:r>
          </a:p>
          <a:p>
            <a:endParaRPr lang="en-US" sz="2000" dirty="0"/>
          </a:p>
          <a:p>
            <a:r>
              <a:rPr lang="en-US" sz="2000" dirty="0"/>
              <a:t>$ </a:t>
            </a:r>
            <a:r>
              <a:rPr lang="en-US" sz="2000" dirty="0" err="1"/>
              <a:t>npm</a:t>
            </a:r>
            <a:r>
              <a:rPr lang="en-US" sz="2000" dirty="0"/>
              <a:t> </a:t>
            </a:r>
            <a:r>
              <a:rPr lang="en-US" sz="2000" dirty="0" err="1"/>
              <a:t>init</a:t>
            </a:r>
            <a:endParaRPr lang="en-US" sz="2000" dirty="0"/>
          </a:p>
          <a:p>
            <a:endParaRPr lang="en-US" sz="2000" dirty="0"/>
          </a:p>
          <a:p>
            <a:r>
              <a:rPr lang="en-US" sz="2000" dirty="0"/>
              <a:t>This utility will walk you through creating a </a:t>
            </a:r>
            <a:r>
              <a:rPr lang="en-US" sz="2000" dirty="0" err="1"/>
              <a:t>package.json</a:t>
            </a:r>
            <a:endParaRPr lang="en-US" sz="2000" dirty="0"/>
          </a:p>
          <a:p>
            <a:r>
              <a:rPr lang="en-US" sz="2000" dirty="0"/>
              <a:t>file.  It only covers the most common items, and tries to</a:t>
            </a:r>
          </a:p>
          <a:p>
            <a:r>
              <a:rPr lang="en-US" sz="2000" dirty="0"/>
              <a:t>guess sane defaults.</a:t>
            </a:r>
          </a:p>
          <a:p>
            <a:endParaRPr lang="en-US" sz="2000" dirty="0"/>
          </a:p>
          <a:p>
            <a:r>
              <a:rPr lang="en-US" sz="2000" dirty="0"/>
              <a:t>See </a:t>
            </a:r>
            <a:r>
              <a:rPr lang="en-US" sz="2000" dirty="0" err="1"/>
              <a:t>npm</a:t>
            </a:r>
            <a:r>
              <a:rPr lang="en-US" sz="2000" dirty="0"/>
              <a:t> help </a:t>
            </a:r>
            <a:r>
              <a:rPr lang="en-US" sz="2000" dirty="0" err="1"/>
              <a:t>json</a:t>
            </a:r>
            <a:r>
              <a:rPr lang="en-US" sz="2000" dirty="0"/>
              <a:t> for definitive documentation on these</a:t>
            </a:r>
          </a:p>
          <a:p>
            <a:r>
              <a:rPr lang="en-US" sz="2000" dirty="0"/>
              <a:t>fields and exactly what they do.</a:t>
            </a:r>
          </a:p>
          <a:p>
            <a:endParaRPr lang="en-US" sz="2000" dirty="0"/>
          </a:p>
          <a:p>
            <a:r>
              <a:rPr lang="en-US" sz="2000" dirty="0"/>
              <a:t>Use </a:t>
            </a:r>
            <a:r>
              <a:rPr lang="en-US" sz="2000" dirty="0" err="1"/>
              <a:t>npm</a:t>
            </a:r>
            <a:r>
              <a:rPr lang="en-US" sz="2000" dirty="0"/>
              <a:t> install &lt;</a:t>
            </a:r>
            <a:r>
              <a:rPr lang="en-US" sz="2000" dirty="0" err="1"/>
              <a:t>pkg</a:t>
            </a:r>
            <a:r>
              <a:rPr lang="en-US" sz="2000" dirty="0"/>
              <a:t>&gt; --save afterwards to install a package</a:t>
            </a:r>
          </a:p>
          <a:p>
            <a:r>
              <a:rPr lang="en-US" sz="2000" dirty="0"/>
              <a:t>and save it as a dependency in the </a:t>
            </a:r>
            <a:r>
              <a:rPr lang="en-US" sz="2000" dirty="0" err="1"/>
              <a:t>package.json</a:t>
            </a:r>
            <a:r>
              <a:rPr lang="en-US" sz="2000" dirty="0"/>
              <a:t> file</a:t>
            </a:r>
          </a:p>
          <a:p>
            <a:endParaRPr lang="en-US" sz="2000" dirty="0"/>
          </a:p>
          <a:p>
            <a:r>
              <a:rPr lang="en-US" sz="2000" dirty="0"/>
              <a:t>Press ^C at any time to quit</a:t>
            </a:r>
          </a:p>
          <a:p>
            <a:r>
              <a:rPr lang="en-US" sz="2000" dirty="0"/>
              <a:t>name: (my-package-name)</a:t>
            </a:r>
          </a:p>
          <a:p>
            <a:endParaRPr lang="en-US" sz="1800" dirty="0"/>
          </a:p>
        </p:txBody>
      </p:sp>
    </p:spTree>
    <p:extLst>
      <p:ext uri="{BB962C8B-B14F-4D97-AF65-F5344CB8AC3E}">
        <p14:creationId xmlns:p14="http://schemas.microsoft.com/office/powerpoint/2010/main" val="7250028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Package.json</a:t>
            </a:r>
            <a:endParaRPr lang="en-US" dirty="0"/>
          </a:p>
        </p:txBody>
      </p:sp>
      <p:sp>
        <p:nvSpPr>
          <p:cNvPr id="3" name="Content Placeholder 2"/>
          <p:cNvSpPr>
            <a:spLocks noGrp="1"/>
          </p:cNvSpPr>
          <p:nvPr>
            <p:ph idx="1"/>
          </p:nvPr>
        </p:nvSpPr>
        <p:spPr/>
        <p:txBody>
          <a:bodyPr>
            <a:normAutofit/>
          </a:bodyPr>
          <a:lstStyle/>
          <a:p>
            <a:r>
              <a:rPr lang="en-US" sz="2000" dirty="0"/>
              <a:t>{</a:t>
            </a:r>
          </a:p>
          <a:p>
            <a:r>
              <a:rPr lang="en-US" sz="2000" dirty="0"/>
              <a:t>  "name": "my-cool-app",</a:t>
            </a:r>
          </a:p>
          <a:p>
            <a:r>
              <a:rPr lang="en-US" sz="2000" dirty="0"/>
              <a:t>  "version": "0.1.0",</a:t>
            </a:r>
          </a:p>
          <a:p>
            <a:r>
              <a:rPr lang="en-US" sz="2000" dirty="0"/>
              <a:t>  "description": "A </a:t>
            </a:r>
            <a:r>
              <a:rPr lang="en-US" sz="2000" dirty="0" err="1"/>
              <a:t>gret</a:t>
            </a:r>
            <a:r>
              <a:rPr lang="en-US" sz="2000" dirty="0"/>
              <a:t> new application",</a:t>
            </a:r>
          </a:p>
          <a:p>
            <a:r>
              <a:rPr lang="en-US" sz="2000" dirty="0"/>
              <a:t>  "main": "</a:t>
            </a:r>
            <a:r>
              <a:rPr lang="en-US" sz="2000" dirty="0" err="1"/>
              <a:t>server.js</a:t>
            </a:r>
            <a:r>
              <a:rPr lang="en-US" sz="2000" dirty="0"/>
              <a:t>",</a:t>
            </a:r>
          </a:p>
          <a:p>
            <a:r>
              <a:rPr lang="en-US" sz="2000" dirty="0"/>
              <a:t>  "dependencies": {</a:t>
            </a:r>
          </a:p>
          <a:p>
            <a:r>
              <a:rPr lang="en-US" sz="2000" dirty="0"/>
              <a:t>    "express": "~4.2.0",</a:t>
            </a:r>
          </a:p>
          <a:p>
            <a:r>
              <a:rPr lang="en-US" sz="2000" dirty="0"/>
              <a:t>    "</a:t>
            </a:r>
            <a:r>
              <a:rPr lang="en-US" sz="2000" dirty="0" err="1"/>
              <a:t>ws</a:t>
            </a:r>
            <a:r>
              <a:rPr lang="en-US" sz="2000" dirty="0"/>
              <a:t>": "~0.4.25"</a:t>
            </a:r>
          </a:p>
          <a:p>
            <a:r>
              <a:rPr lang="en-US" sz="2000" dirty="0"/>
              <a:t>  },</a:t>
            </a:r>
          </a:p>
          <a:p>
            <a:r>
              <a:rPr lang="en-US" sz="2000" dirty="0"/>
              <a:t>  "</a:t>
            </a:r>
            <a:r>
              <a:rPr lang="en-US" sz="2000" dirty="0" err="1"/>
              <a:t>devDependencies</a:t>
            </a:r>
            <a:r>
              <a:rPr lang="en-US" sz="2000" dirty="0"/>
              <a:t>": {</a:t>
            </a:r>
          </a:p>
          <a:p>
            <a:r>
              <a:rPr lang="en-US" sz="2000" dirty="0"/>
              <a:t>    "grunt": "~0.4.0"</a:t>
            </a:r>
          </a:p>
          <a:p>
            <a:r>
              <a:rPr lang="en-US" sz="2000" dirty="0"/>
              <a:t>  }</a:t>
            </a:r>
          </a:p>
        </p:txBody>
      </p:sp>
    </p:spTree>
    <p:extLst>
      <p:ext uri="{BB962C8B-B14F-4D97-AF65-F5344CB8AC3E}">
        <p14:creationId xmlns:p14="http://schemas.microsoft.com/office/powerpoint/2010/main" val="29533145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npm</a:t>
            </a:r>
            <a:endParaRPr lang="en-US" dirty="0"/>
          </a:p>
        </p:txBody>
      </p:sp>
      <p:grpSp>
        <p:nvGrpSpPr>
          <p:cNvPr id="22" name="Group 21"/>
          <p:cNvGrpSpPr/>
          <p:nvPr/>
        </p:nvGrpSpPr>
        <p:grpSpPr>
          <a:xfrm>
            <a:off x="2459434" y="1282567"/>
            <a:ext cx="4998134" cy="5296881"/>
            <a:chOff x="6532313" y="1415370"/>
            <a:chExt cx="4998134" cy="5296881"/>
          </a:xfrm>
        </p:grpSpPr>
        <p:sp>
          <p:nvSpPr>
            <p:cNvPr id="5" name="Flowchart: Decision 4"/>
            <p:cNvSpPr/>
            <p:nvPr/>
          </p:nvSpPr>
          <p:spPr>
            <a:xfrm>
              <a:off x="7801220" y="2923246"/>
              <a:ext cx="3729227" cy="2134315"/>
            </a:xfrm>
            <a:prstGeom prst="flowChartDecisi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node_modules</a:t>
              </a:r>
              <a:r>
                <a:rPr lang="en-US" dirty="0">
                  <a:solidFill>
                    <a:schemeClr val="bg1"/>
                  </a:solidFill>
                </a:rPr>
                <a:t> directory or </a:t>
              </a:r>
              <a:r>
                <a:rPr lang="en-US" dirty="0" err="1">
                  <a:solidFill>
                    <a:schemeClr val="bg1"/>
                  </a:solidFill>
                </a:rPr>
                <a:t>package.json</a:t>
              </a:r>
              <a:r>
                <a:rPr lang="en-US" dirty="0">
                  <a:solidFill>
                    <a:schemeClr val="bg1"/>
                  </a:solidFill>
                </a:rPr>
                <a:t> in current directory?</a:t>
              </a:r>
            </a:p>
          </p:txBody>
        </p:sp>
        <p:sp>
          <p:nvSpPr>
            <p:cNvPr id="6" name="Flowchart: Connector 5"/>
            <p:cNvSpPr>
              <a:spLocks noChangeAspect="1"/>
            </p:cNvSpPr>
            <p:nvPr/>
          </p:nvSpPr>
          <p:spPr>
            <a:xfrm>
              <a:off x="6532313" y="5100657"/>
              <a:ext cx="1198133" cy="1198133"/>
            </a:xfrm>
            <a:prstGeom prst="flowChartConnector">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Install</a:t>
              </a:r>
            </a:p>
          </p:txBody>
        </p:sp>
        <p:sp>
          <p:nvSpPr>
            <p:cNvPr id="7" name="Flowchart: Data 6"/>
            <p:cNvSpPr/>
            <p:nvPr/>
          </p:nvSpPr>
          <p:spPr>
            <a:xfrm>
              <a:off x="8918463" y="1415370"/>
              <a:ext cx="1494741" cy="867017"/>
            </a:xfrm>
            <a:prstGeom prst="flowChartInputOutpu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npm</a:t>
              </a:r>
              <a:r>
                <a:rPr lang="en-US" dirty="0">
                  <a:solidFill>
                    <a:schemeClr val="bg1"/>
                  </a:solidFill>
                </a:rPr>
                <a:t> install NAME</a:t>
              </a:r>
            </a:p>
          </p:txBody>
        </p:sp>
        <p:cxnSp>
          <p:nvCxnSpPr>
            <p:cNvPr id="8" name="Elbow Connector 17"/>
            <p:cNvCxnSpPr>
              <a:stCxn id="7" idx="4"/>
              <a:endCxn id="5" idx="0"/>
            </p:cNvCxnSpPr>
            <p:nvPr/>
          </p:nvCxnSpPr>
          <p:spPr>
            <a:xfrm>
              <a:off x="9665834" y="2282387"/>
              <a:ext cx="0" cy="640859"/>
            </a:xfrm>
            <a:prstGeom prst="straightConnector1">
              <a:avLst/>
            </a:prstGeom>
            <a:ln w="57150" cmpd="sng">
              <a:solidFill>
                <a:schemeClr val="bg1">
                  <a:lumMod val="6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Flowchart: Connector 22"/>
            <p:cNvSpPr>
              <a:spLocks noChangeAspect="1"/>
            </p:cNvSpPr>
            <p:nvPr/>
          </p:nvSpPr>
          <p:spPr>
            <a:xfrm>
              <a:off x="9063051" y="5514387"/>
              <a:ext cx="1197864" cy="1197864"/>
            </a:xfrm>
            <a:prstGeom prst="flowChartConnector">
              <a:avLst/>
            </a:prstGeom>
            <a:solidFill>
              <a:srgbClr val="006C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Up the tree</a:t>
              </a:r>
            </a:p>
          </p:txBody>
        </p:sp>
        <p:cxnSp>
          <p:nvCxnSpPr>
            <p:cNvPr id="10" name="Elbow Connector 9"/>
            <p:cNvCxnSpPr>
              <a:stCxn id="5" idx="1"/>
              <a:endCxn id="6" idx="0"/>
            </p:cNvCxnSpPr>
            <p:nvPr/>
          </p:nvCxnSpPr>
          <p:spPr>
            <a:xfrm rot="10800000" flipV="1">
              <a:off x="7131380" y="3990403"/>
              <a:ext cx="669840" cy="1110253"/>
            </a:xfrm>
            <a:prstGeom prst="bentConnector2">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5" idx="2"/>
              <a:endCxn id="9" idx="0"/>
            </p:cNvCxnSpPr>
            <p:nvPr/>
          </p:nvCxnSpPr>
          <p:spPr>
            <a:xfrm rot="5400000">
              <a:off x="9435496" y="5284049"/>
              <a:ext cx="456826" cy="3851"/>
            </a:xfrm>
            <a:prstGeom prst="bentConnector3">
              <a:avLst>
                <a:gd name="adj1" fmla="val 50000"/>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548657" y="4025055"/>
              <a:ext cx="510653" cy="369332"/>
            </a:xfrm>
            <a:prstGeom prst="rect">
              <a:avLst/>
            </a:prstGeom>
            <a:noFill/>
          </p:spPr>
          <p:txBody>
            <a:bodyPr wrap="none" rtlCol="0">
              <a:spAutoFit/>
            </a:bodyPr>
            <a:lstStyle/>
            <a:p>
              <a:r>
                <a:rPr lang="en-US" dirty="0"/>
                <a:t>Yes</a:t>
              </a:r>
            </a:p>
          </p:txBody>
        </p:sp>
        <p:sp>
          <p:nvSpPr>
            <p:cNvPr id="13" name="TextBox 12"/>
            <p:cNvSpPr txBox="1"/>
            <p:nvPr/>
          </p:nvSpPr>
          <p:spPr>
            <a:xfrm>
              <a:off x="9061848" y="4842930"/>
              <a:ext cx="492443" cy="369332"/>
            </a:xfrm>
            <a:prstGeom prst="rect">
              <a:avLst/>
            </a:prstGeom>
            <a:noFill/>
          </p:spPr>
          <p:txBody>
            <a:bodyPr wrap="none" rtlCol="0">
              <a:spAutoFit/>
            </a:bodyPr>
            <a:lstStyle/>
            <a:p>
              <a:r>
                <a:rPr lang="en-US" dirty="0"/>
                <a:t>No</a:t>
              </a:r>
            </a:p>
          </p:txBody>
        </p:sp>
        <p:cxnSp>
          <p:nvCxnSpPr>
            <p:cNvPr id="14" name="Elbow Connector 13"/>
            <p:cNvCxnSpPr>
              <a:stCxn id="9" idx="6"/>
              <a:endCxn id="5" idx="3"/>
            </p:cNvCxnSpPr>
            <p:nvPr/>
          </p:nvCxnSpPr>
          <p:spPr>
            <a:xfrm flipV="1">
              <a:off x="10260915" y="3990404"/>
              <a:ext cx="1269532" cy="2122915"/>
            </a:xfrm>
            <a:prstGeom prst="bentConnector3">
              <a:avLst>
                <a:gd name="adj1" fmla="val 118007"/>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196801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JS in Web Development</a:t>
            </a:r>
          </a:p>
        </p:txBody>
      </p:sp>
      <p:grpSp>
        <p:nvGrpSpPr>
          <p:cNvPr id="5" name="Group 4"/>
          <p:cNvGrpSpPr/>
          <p:nvPr/>
        </p:nvGrpSpPr>
        <p:grpSpPr>
          <a:xfrm>
            <a:off x="0" y="1701001"/>
            <a:ext cx="12192000" cy="1475551"/>
            <a:chOff x="0" y="985498"/>
            <a:chExt cx="10802189" cy="1963958"/>
          </a:xfrm>
        </p:grpSpPr>
        <p:sp>
          <p:nvSpPr>
            <p:cNvPr id="6" name="Rectangle 5"/>
            <p:cNvSpPr/>
            <p:nvPr/>
          </p:nvSpPr>
          <p:spPr>
            <a:xfrm>
              <a:off x="0" y="985498"/>
              <a:ext cx="10802189" cy="1963958"/>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7" name="Content Placeholder 2"/>
            <p:cNvSpPr txBox="1">
              <a:spLocks/>
            </p:cNvSpPr>
            <p:nvPr/>
          </p:nvSpPr>
          <p:spPr>
            <a:xfrm>
              <a:off x="746443" y="1334875"/>
              <a:ext cx="9423400" cy="121329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defTabSz="914089">
                <a:spcBef>
                  <a:spcPct val="20000"/>
                </a:spcBef>
                <a:buSzPct val="80000"/>
                <a:buFont typeface="Wingdings" charset="2"/>
                <a:buChar char="§"/>
              </a:pPr>
              <a:r>
                <a:rPr lang="en-US" i="0" dirty="0">
                  <a:solidFill>
                    <a:srgbClr val="FFFFFF"/>
                  </a:solidFill>
                </a:rPr>
                <a:t>JavaScript is language of the web and with Node you can use it on the server as well. This eliminates context switch and give you very fast I/O platform.</a:t>
              </a:r>
            </a:p>
          </p:txBody>
        </p:sp>
      </p:grpSp>
    </p:spTree>
    <p:extLst>
      <p:ext uri="{BB962C8B-B14F-4D97-AF65-F5344CB8AC3E}">
        <p14:creationId xmlns:p14="http://schemas.microsoft.com/office/powerpoint/2010/main" val="39956667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Summary</a:t>
            </a:r>
          </a:p>
        </p:txBody>
      </p:sp>
      <p:grpSp>
        <p:nvGrpSpPr>
          <p:cNvPr id="8" name="Group 7"/>
          <p:cNvGrpSpPr/>
          <p:nvPr/>
        </p:nvGrpSpPr>
        <p:grpSpPr>
          <a:xfrm>
            <a:off x="0" y="1950630"/>
            <a:ext cx="12192000" cy="4419206"/>
            <a:chOff x="0" y="1950630"/>
            <a:chExt cx="12192000" cy="441920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In this lesson, you have </a:t>
                </a:r>
                <a:r>
                  <a:rPr lang="en-US" i="0">
                    <a:solidFill>
                      <a:srgbClr val="FFFFFF"/>
                    </a:solidFill>
                    <a:latin typeface="Segoe UI"/>
                  </a:rPr>
                  <a:t>learned about</a:t>
                </a:r>
                <a:endParaRPr lang="en-US" i="0" dirty="0">
                  <a:solidFill>
                    <a:srgbClr val="FFFFFF"/>
                  </a:solidFill>
                  <a:latin typeface="Segoe UI"/>
                </a:endParaRPr>
              </a:p>
            </p:txBody>
          </p:sp>
        </p:grpSp>
        <p:sp>
          <p:nvSpPr>
            <p:cNvPr id="7" name="Rectangle 6"/>
            <p:cNvSpPr/>
            <p:nvPr/>
          </p:nvSpPr>
          <p:spPr>
            <a:xfrm>
              <a:off x="0" y="2783539"/>
              <a:ext cx="12192000" cy="3586297"/>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latin typeface="Segoe UI"/>
                </a:rPr>
                <a:t>Node </a:t>
              </a:r>
              <a:r>
                <a:rPr lang="en-US" sz="2800" dirty="0" smtClean="0">
                  <a:solidFill>
                    <a:srgbClr val="FFFFFF"/>
                  </a:solidFill>
                  <a:latin typeface="Segoe UI"/>
                </a:rPr>
                <a:t>language </a:t>
              </a:r>
              <a:r>
                <a:rPr lang="en-US" sz="2800" dirty="0">
                  <a:solidFill>
                    <a:srgbClr val="FFFFFF"/>
                  </a:solidFill>
                  <a:latin typeface="Segoe UI"/>
                </a:rPr>
                <a:t>and </a:t>
              </a:r>
              <a:r>
                <a:rPr lang="en-US" sz="2800" dirty="0" smtClean="0">
                  <a:solidFill>
                    <a:srgbClr val="FFFFFF"/>
                  </a:solidFill>
                  <a:latin typeface="Segoe UI"/>
                </a:rPr>
                <a:t>features</a:t>
              </a:r>
              <a:endParaRPr lang="en-US" sz="2800" dirty="0">
                <a:solidFill>
                  <a:srgbClr val="FFFFFF"/>
                </a:solidFill>
                <a:latin typeface="Segoe UI"/>
              </a:endParaRPr>
            </a:p>
            <a:p>
              <a:pPr marL="1316038" indent="-457200">
                <a:buFont typeface="Wingdings" charset="2"/>
                <a:buChar char="§"/>
              </a:pPr>
              <a:r>
                <a:rPr lang="en-US" sz="2800" dirty="0">
                  <a:solidFill>
                    <a:srgbClr val="FFFFFF"/>
                  </a:solidFill>
                  <a:latin typeface="Segoe UI"/>
                </a:rPr>
                <a:t>Node command line</a:t>
              </a:r>
            </a:p>
            <a:p>
              <a:pPr marL="1316038" indent="-457200">
                <a:buFont typeface="Wingdings" charset="2"/>
                <a:buChar char="§"/>
              </a:pPr>
              <a:r>
                <a:rPr lang="en-US" sz="2800" dirty="0">
                  <a:solidFill>
                    <a:srgbClr val="FFFFFF"/>
                  </a:solidFill>
                  <a:latin typeface="Segoe UI"/>
                </a:rPr>
                <a:t>Processes</a:t>
              </a:r>
            </a:p>
            <a:p>
              <a:pPr marL="1316038" indent="-457200">
                <a:buFont typeface="Wingdings" charset="2"/>
                <a:buChar char="§"/>
              </a:pPr>
              <a:r>
                <a:rPr lang="en-US" sz="2800" dirty="0">
                  <a:solidFill>
                    <a:srgbClr val="FFFFFF"/>
                  </a:solidFill>
                  <a:latin typeface="Segoe UI"/>
                </a:rPr>
                <a:t>Modules</a:t>
              </a:r>
            </a:p>
            <a:p>
              <a:pPr marL="1316038" indent="-457200">
                <a:buFont typeface="Wingdings" charset="2"/>
                <a:buChar char="§"/>
              </a:pPr>
              <a:r>
                <a:rPr lang="en-US" sz="2800" dirty="0" err="1">
                  <a:solidFill>
                    <a:srgbClr val="FFFFFF"/>
                  </a:solidFill>
                  <a:latin typeface="Segoe UI"/>
                </a:rPr>
                <a:t>npm</a:t>
              </a:r>
              <a:r>
                <a:rPr lang="en-US" sz="2800" dirty="0">
                  <a:solidFill>
                    <a:srgbClr val="FFFFFF"/>
                  </a:solidFill>
                  <a:latin typeface="Segoe UI"/>
                </a:rPr>
                <a:t> </a:t>
              </a:r>
            </a:p>
            <a:p>
              <a:pPr marL="1316038" indent="-457200">
                <a:buFont typeface="Wingdings" charset="2"/>
                <a:buChar char="§"/>
              </a:pPr>
              <a:r>
                <a:rPr lang="en-US" sz="2800" dirty="0" err="1">
                  <a:solidFill>
                    <a:srgbClr val="FFFFFF"/>
                  </a:solidFill>
                  <a:latin typeface="Segoe UI"/>
                </a:rPr>
                <a:t>Package.json</a:t>
              </a:r>
              <a:endParaRPr lang="en-US" sz="2800" dirty="0">
                <a:solidFill>
                  <a:srgbClr val="FFFFFF"/>
                </a:solidFill>
                <a:latin typeface="Segoe UI"/>
              </a:endParaRPr>
            </a:p>
          </p:txBody>
        </p:sp>
      </p:grpSp>
    </p:spTree>
    <p:extLst>
      <p:ext uri="{BB962C8B-B14F-4D97-AF65-F5344CB8AC3E}">
        <p14:creationId xmlns:p14="http://schemas.microsoft.com/office/powerpoint/2010/main" val="1624035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 </a:t>
            </a:r>
            <a:r>
              <a:rPr lang="en-US" dirty="0" smtClean="0"/>
              <a:t>Basics</a:t>
            </a:r>
            <a:endParaRPr lang="en-US" dirty="0"/>
          </a:p>
        </p:txBody>
      </p:sp>
      <p:sp>
        <p:nvSpPr>
          <p:cNvPr id="3" name="Content Placeholder 2"/>
          <p:cNvSpPr>
            <a:spLocks noGrp="1"/>
          </p:cNvSpPr>
          <p:nvPr>
            <p:ph idx="1"/>
          </p:nvPr>
        </p:nvSpPr>
        <p:spPr/>
        <p:txBody>
          <a:bodyPr/>
          <a:lstStyle/>
          <a:p>
            <a:r>
              <a:rPr lang="en-US" dirty="0" smtClean="0"/>
              <a:t>HTTP, HTTPS, SSL, TCP/IP</a:t>
            </a:r>
          </a:p>
          <a:p>
            <a:r>
              <a:rPr lang="en-US" dirty="0" smtClean="0"/>
              <a:t>Client</a:t>
            </a:r>
          </a:p>
          <a:p>
            <a:r>
              <a:rPr lang="en-US" dirty="0" smtClean="0"/>
              <a:t>Server</a:t>
            </a:r>
          </a:p>
          <a:p>
            <a:r>
              <a:rPr lang="en-US" dirty="0" smtClean="0"/>
              <a:t>Web Server</a:t>
            </a:r>
          </a:p>
          <a:p>
            <a:r>
              <a:rPr lang="en-US" dirty="0" smtClean="0"/>
              <a:t>Server-side Web Apps</a:t>
            </a:r>
          </a:p>
          <a:p>
            <a:r>
              <a:rPr lang="en-US" dirty="0" smtClean="0"/>
              <a:t>Client-side Web Apps</a:t>
            </a:r>
            <a:endParaRPr lang="en-US" dirty="0"/>
          </a:p>
        </p:txBody>
      </p:sp>
    </p:spTree>
    <p:extLst>
      <p:ext uri="{BB962C8B-B14F-4D97-AF65-F5344CB8AC3E}">
        <p14:creationId xmlns:p14="http://schemas.microsoft.com/office/powerpoint/2010/main" val="317660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Web Apps</a:t>
            </a:r>
            <a:endParaRPr lang="en-US" dirty="0"/>
          </a:p>
        </p:txBody>
      </p:sp>
      <p:sp>
        <p:nvSpPr>
          <p:cNvPr id="3" name="Content Placeholder 2"/>
          <p:cNvSpPr>
            <a:spLocks noGrp="1"/>
          </p:cNvSpPr>
          <p:nvPr>
            <p:ph idx="1"/>
          </p:nvPr>
        </p:nvSpPr>
        <p:spPr/>
        <p:txBody>
          <a:bodyPr/>
          <a:lstStyle/>
          <a:p>
            <a:r>
              <a:rPr lang="en-US" dirty="0" smtClean="0"/>
              <a:t>Python: Dynamic</a:t>
            </a:r>
          </a:p>
          <a:p>
            <a:r>
              <a:rPr lang="en-US" dirty="0" smtClean="0"/>
              <a:t>C, C++ (CGI): Compiled</a:t>
            </a:r>
          </a:p>
          <a:p>
            <a:r>
              <a:rPr lang="en-US" dirty="0" smtClean="0"/>
              <a:t>PHP: Interpreted</a:t>
            </a:r>
          </a:p>
          <a:p>
            <a:r>
              <a:rPr lang="en-US" dirty="0" smtClean="0"/>
              <a:t>Ruby: Interpreted; often used with Ruby on Rails</a:t>
            </a:r>
          </a:p>
          <a:p>
            <a:r>
              <a:rPr lang="en-US" dirty="0" smtClean="0"/>
              <a:t>Java: Compiled; often used with Spring MVC</a:t>
            </a:r>
          </a:p>
          <a:p>
            <a:r>
              <a:rPr lang="en-US" dirty="0" smtClean="0"/>
              <a:t>Node: Interpreted; often used with Express</a:t>
            </a:r>
          </a:p>
          <a:p>
            <a:r>
              <a:rPr lang="en-US" dirty="0" smtClean="0"/>
              <a:t>Perl: Interpreted</a:t>
            </a:r>
          </a:p>
          <a:p>
            <a:r>
              <a:rPr lang="en-US" dirty="0" smtClean="0"/>
              <a:t>Go: Interpreted</a:t>
            </a:r>
          </a:p>
        </p:txBody>
      </p:sp>
    </p:spTree>
    <p:extLst>
      <p:ext uri="{BB962C8B-B14F-4D97-AF65-F5344CB8AC3E}">
        <p14:creationId xmlns:p14="http://schemas.microsoft.com/office/powerpoint/2010/main" val="2484456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Node.js</a:t>
            </a:r>
            <a:endParaRPr lang="en-US" dirty="0"/>
          </a:p>
        </p:txBody>
      </p:sp>
      <p:sp>
        <p:nvSpPr>
          <p:cNvPr id="3" name="Content Placeholder 2"/>
          <p:cNvSpPr>
            <a:spLocks noGrp="1"/>
          </p:cNvSpPr>
          <p:nvPr>
            <p:ph sz="half" idx="1"/>
          </p:nvPr>
        </p:nvSpPr>
        <p:spPr/>
        <p:txBody>
          <a:bodyPr/>
          <a:lstStyle/>
          <a:p>
            <a:r>
              <a:rPr lang="en-US" dirty="0"/>
              <a:t>"Everything is a callback...  in Node everything is non-blocking and so it doesn't allow you to just sit there and then return the response. ”</a:t>
            </a:r>
          </a:p>
          <a:p>
            <a:pPr algn="r"/>
            <a:r>
              <a:rPr lang="en-US" i="0" dirty="0"/>
              <a:t>- Ryan Dahl </a:t>
            </a:r>
          </a:p>
        </p:txBody>
      </p:sp>
    </p:spTree>
    <p:extLst>
      <p:ext uri="{BB962C8B-B14F-4D97-AF65-F5344CB8AC3E}">
        <p14:creationId xmlns:p14="http://schemas.microsoft.com/office/powerpoint/2010/main" val="1218358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a:t>
            </a:r>
            <a:r>
              <a:rPr lang="en-US" dirty="0" smtClean="0"/>
              <a:t>Benefits</a:t>
            </a:r>
            <a:endParaRPr lang="en-US" dirty="0"/>
          </a:p>
        </p:txBody>
      </p:sp>
      <p:sp>
        <p:nvSpPr>
          <p:cNvPr id="5" name="Content Placeholder 4"/>
          <p:cNvSpPr>
            <a:spLocks noGrp="1"/>
          </p:cNvSpPr>
          <p:nvPr>
            <p:ph idx="1"/>
          </p:nvPr>
        </p:nvSpPr>
        <p:spPr>
          <a:xfrm>
            <a:off x="838200" y="3421317"/>
            <a:ext cx="10515600" cy="2755646"/>
          </a:xfrm>
        </p:spPr>
        <p:txBody>
          <a:bodyPr>
            <a:normAutofit fontScale="85000" lnSpcReduction="20000"/>
          </a:bodyPr>
          <a:lstStyle/>
          <a:p>
            <a:pPr>
              <a:buFont typeface="Wingdings" charset="2"/>
              <a:buChar char="§"/>
            </a:pPr>
            <a:r>
              <a:rPr lang="en-US" dirty="0" smtClean="0"/>
              <a:t>Better User Experience</a:t>
            </a:r>
          </a:p>
          <a:p>
            <a:pPr>
              <a:buFont typeface="Wingdings" charset="2"/>
              <a:buChar char="§"/>
            </a:pPr>
            <a:r>
              <a:rPr lang="en-US" dirty="0" smtClean="0"/>
              <a:t>Less $ on servers</a:t>
            </a:r>
          </a:p>
          <a:p>
            <a:pPr>
              <a:buFont typeface="Wingdings" charset="2"/>
              <a:buChar char="§"/>
            </a:pPr>
            <a:r>
              <a:rPr lang="en-US" dirty="0" smtClean="0"/>
              <a:t>Spend less time on development</a:t>
            </a:r>
          </a:p>
          <a:p>
            <a:pPr>
              <a:buFont typeface="Wingdings" charset="2"/>
              <a:buChar char="§"/>
            </a:pPr>
            <a:r>
              <a:rPr lang="en-US" dirty="0" smtClean="0"/>
              <a:t>Spend less $ on developers: </a:t>
            </a:r>
          </a:p>
          <a:p>
            <a:pPr>
              <a:buFont typeface="Wingdings" charset="2"/>
              <a:buChar char="§"/>
            </a:pPr>
            <a:r>
              <a:rPr lang="en-US" dirty="0" smtClean="0"/>
              <a:t>Faster time to market</a:t>
            </a:r>
          </a:p>
          <a:p>
            <a:pPr>
              <a:buFont typeface="Wingdings" charset="2"/>
              <a:buChar char="§"/>
            </a:pPr>
            <a:r>
              <a:rPr lang="en-US" dirty="0" smtClean="0"/>
              <a:t>Easier to attract talent</a:t>
            </a:r>
          </a:p>
          <a:p>
            <a:pPr>
              <a:buFont typeface="Wingdings" charset="2"/>
              <a:buChar char="§"/>
            </a:pPr>
            <a:r>
              <a:rPr lang="en-US" dirty="0" smtClean="0"/>
              <a:t>Write less code </a:t>
            </a:r>
          </a:p>
          <a:p>
            <a:pPr>
              <a:buFont typeface="Wingdings" charset="2"/>
              <a:buChar char="§"/>
            </a:pPr>
            <a:endParaRPr lang="en-US" dirty="0" smtClean="0"/>
          </a:p>
          <a:p>
            <a:pPr>
              <a:buFont typeface="Wingdings" charset="2"/>
              <a:buChar char="§"/>
            </a:pPr>
            <a:endParaRPr lang="en-US" dirty="0"/>
          </a:p>
        </p:txBody>
      </p:sp>
      <p:grpSp>
        <p:nvGrpSpPr>
          <p:cNvPr id="3" name="Group 2"/>
          <p:cNvGrpSpPr/>
          <p:nvPr/>
        </p:nvGrpSpPr>
        <p:grpSpPr>
          <a:xfrm>
            <a:off x="0" y="1778789"/>
            <a:ext cx="12192000" cy="1032299"/>
            <a:chOff x="0" y="1778789"/>
            <a:chExt cx="12192000" cy="1032299"/>
          </a:xfrm>
        </p:grpSpPr>
        <p:sp>
          <p:nvSpPr>
            <p:cNvPr id="7" name="Rectangle 6"/>
            <p:cNvSpPr/>
            <p:nvPr/>
          </p:nvSpPr>
          <p:spPr bwMode="auto">
            <a:xfrm>
              <a:off x="0" y="1778789"/>
              <a:ext cx="12192000" cy="1032299"/>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2033328"/>
              <a:ext cx="10267510" cy="523220"/>
            </a:xfrm>
            <a:prstGeom prst="rect">
              <a:avLst/>
            </a:prstGeom>
            <a:noFill/>
          </p:spPr>
          <p:txBody>
            <a:bodyPr wrap="square" rtlCol="0">
              <a:spAutoFit/>
            </a:bodyPr>
            <a:lstStyle/>
            <a:p>
              <a:r>
                <a:rPr lang="en-US" sz="2800" dirty="0" smtClean="0">
                  <a:solidFill>
                    <a:srgbClr val="FFFFFF"/>
                  </a:solidFill>
                </a:rPr>
                <a:t>Benefits to developers, </a:t>
              </a:r>
              <a:r>
                <a:rPr lang="en-US" sz="2800" dirty="0" err="1" smtClean="0">
                  <a:solidFill>
                    <a:srgbClr val="FFFFFF"/>
                  </a:solidFill>
                </a:rPr>
                <a:t>devops</a:t>
              </a:r>
              <a:r>
                <a:rPr lang="en-US" sz="2800" dirty="0" smtClean="0">
                  <a:solidFill>
                    <a:srgbClr val="FFFFFF"/>
                  </a:solidFill>
                </a:rPr>
                <a:t>, users, and managers</a:t>
              </a:r>
              <a:endParaRPr lang="en-US" sz="2800" dirty="0">
                <a:solidFill>
                  <a:srgbClr val="FFFFFF"/>
                </a:solidFill>
              </a:endParaRPr>
            </a:p>
          </p:txBody>
        </p:sp>
      </p:grpSp>
    </p:spTree>
    <p:extLst>
      <p:ext uri="{BB962C8B-B14F-4D97-AF65-F5344CB8AC3E}">
        <p14:creationId xmlns:p14="http://schemas.microsoft.com/office/powerpoint/2010/main" val="691925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Language and Features</a:t>
            </a:r>
          </a:p>
        </p:txBody>
      </p:sp>
      <p:sp>
        <p:nvSpPr>
          <p:cNvPr id="5" name="Content Placeholder 4"/>
          <p:cNvSpPr>
            <a:spLocks noGrp="1"/>
          </p:cNvSpPr>
          <p:nvPr>
            <p:ph idx="1"/>
          </p:nvPr>
        </p:nvSpPr>
        <p:spPr>
          <a:xfrm>
            <a:off x="838200" y="3421317"/>
            <a:ext cx="10515600" cy="2755646"/>
          </a:xfrm>
        </p:spPr>
        <p:txBody>
          <a:bodyPr>
            <a:normAutofit/>
          </a:bodyPr>
          <a:lstStyle/>
          <a:p>
            <a:pPr>
              <a:buFont typeface="Wingdings" charset="2"/>
              <a:buChar char="§"/>
            </a:pPr>
            <a:r>
              <a:rPr lang="en-US" dirty="0" smtClean="0"/>
              <a:t>Features:</a:t>
            </a:r>
            <a:endParaRPr lang="en-US" dirty="0"/>
          </a:p>
          <a:p>
            <a:pPr lvl="1">
              <a:buFont typeface="Wingdings" charset="2"/>
              <a:buChar char="§"/>
            </a:pPr>
            <a:r>
              <a:rPr lang="en-US" dirty="0"/>
              <a:t>Non-blocking I/O</a:t>
            </a:r>
          </a:p>
          <a:p>
            <a:pPr lvl="1">
              <a:buFont typeface="Wingdings" charset="2"/>
              <a:buChar char="§"/>
            </a:pPr>
            <a:r>
              <a:rPr lang="en-US" dirty="0"/>
              <a:t>JavaScript/</a:t>
            </a:r>
            <a:r>
              <a:rPr lang="en-US" dirty="0" err="1"/>
              <a:t>ECMAScript</a:t>
            </a:r>
            <a:endParaRPr lang="en-US" dirty="0"/>
          </a:p>
          <a:p>
            <a:pPr lvl="1">
              <a:buFont typeface="Wingdings" charset="2"/>
              <a:buChar char="§"/>
            </a:pPr>
            <a:r>
              <a:rPr lang="en-US" dirty="0" err="1"/>
              <a:t>npm</a:t>
            </a:r>
            <a:endParaRPr lang="en-US" dirty="0"/>
          </a:p>
        </p:txBody>
      </p:sp>
      <p:sp>
        <p:nvSpPr>
          <p:cNvPr id="7" name="Rectangle 6"/>
          <p:cNvSpPr/>
          <p:nvPr/>
        </p:nvSpPr>
        <p:spPr bwMode="auto">
          <a:xfrm>
            <a:off x="0" y="1778789"/>
            <a:ext cx="12192000" cy="1032299"/>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1823337"/>
            <a:ext cx="10267510" cy="954107"/>
          </a:xfrm>
          <a:prstGeom prst="rect">
            <a:avLst/>
          </a:prstGeom>
          <a:noFill/>
        </p:spPr>
        <p:txBody>
          <a:bodyPr wrap="square" rtlCol="0">
            <a:spAutoFit/>
          </a:bodyPr>
          <a:lstStyle/>
          <a:p>
            <a:r>
              <a:rPr lang="en-US" sz="2800" dirty="0">
                <a:solidFill>
                  <a:srgbClr val="FFFFFF"/>
                </a:solidFill>
              </a:rPr>
              <a:t>Node is not JavaScript, but both JavaScript and Node are </a:t>
            </a:r>
            <a:r>
              <a:rPr lang="en-US" sz="2800" dirty="0" err="1">
                <a:solidFill>
                  <a:srgbClr val="FFFFFF"/>
                </a:solidFill>
              </a:rPr>
              <a:t>ECMAScript</a:t>
            </a:r>
            <a:endParaRPr lang="en-US" sz="2800" dirty="0">
              <a:solidFill>
                <a:srgbClr val="FFFFFF"/>
              </a:solidFill>
            </a:endParaRPr>
          </a:p>
        </p:txBody>
      </p:sp>
    </p:spTree>
    <p:extLst>
      <p:ext uri="{BB962C8B-B14F-4D97-AF65-F5344CB8AC3E}">
        <p14:creationId xmlns:p14="http://schemas.microsoft.com/office/powerpoint/2010/main" val="1214975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Non-Blocking I/O</a:t>
            </a:r>
            <a:endParaRPr lang="en-US" dirty="0"/>
          </a:p>
        </p:txBody>
      </p:sp>
      <p:grpSp>
        <p:nvGrpSpPr>
          <p:cNvPr id="4" name="Group 3"/>
          <p:cNvGrpSpPr/>
          <p:nvPr/>
        </p:nvGrpSpPr>
        <p:grpSpPr>
          <a:xfrm>
            <a:off x="1008905" y="954231"/>
            <a:ext cx="10312385" cy="5677544"/>
            <a:chOff x="1023502" y="749841"/>
            <a:chExt cx="10312385" cy="5677544"/>
          </a:xfrm>
        </p:grpSpPr>
        <p:grpSp>
          <p:nvGrpSpPr>
            <p:cNvPr id="5" name="Group 4"/>
            <p:cNvGrpSpPr>
              <a:grpSpLocks noChangeAspect="1"/>
            </p:cNvGrpSpPr>
            <p:nvPr/>
          </p:nvGrpSpPr>
          <p:grpSpPr>
            <a:xfrm>
              <a:off x="3137117" y="749841"/>
              <a:ext cx="5236079" cy="5425677"/>
              <a:chOff x="5829300" y="2847975"/>
              <a:chExt cx="1117600" cy="1158068"/>
            </a:xfrm>
          </p:grpSpPr>
          <p:sp>
            <p:nvSpPr>
              <p:cNvPr id="22" name="Circular Arrow 21"/>
              <p:cNvSpPr/>
              <p:nvPr/>
            </p:nvSpPr>
            <p:spPr>
              <a:xfrm>
                <a:off x="5829300" y="2847975"/>
                <a:ext cx="1117600" cy="1117600"/>
              </a:xfrm>
              <a:prstGeom prst="circular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 name="Circular Arrow 22"/>
              <p:cNvSpPr/>
              <p:nvPr/>
            </p:nvSpPr>
            <p:spPr>
              <a:xfrm rot="10800000">
                <a:off x="5829300" y="2888443"/>
                <a:ext cx="1117600" cy="1117600"/>
              </a:xfrm>
              <a:prstGeom prst="circular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4" name="TextBox 23"/>
              <p:cNvSpPr txBox="1"/>
              <p:nvPr/>
            </p:nvSpPr>
            <p:spPr>
              <a:xfrm>
                <a:off x="6067342" y="3271006"/>
                <a:ext cx="641511" cy="229924"/>
              </a:xfrm>
              <a:prstGeom prst="rect">
                <a:avLst/>
              </a:prstGeom>
              <a:noFill/>
            </p:spPr>
            <p:txBody>
              <a:bodyPr wrap="none" rtlCol="0">
                <a:spAutoFit/>
              </a:bodyPr>
              <a:lstStyle/>
              <a:p>
                <a:pPr algn="ctr"/>
                <a:r>
                  <a:rPr lang="en-US" sz="3200" dirty="0" smtClean="0"/>
                  <a:t>Event Loop</a:t>
                </a:r>
              </a:p>
              <a:p>
                <a:pPr algn="ctr"/>
                <a:r>
                  <a:rPr lang="en-US" sz="3200" dirty="0" smtClean="0"/>
                  <a:t>(Single Thread)</a:t>
                </a:r>
                <a:endParaRPr lang="en-US" sz="3200" dirty="0"/>
              </a:p>
            </p:txBody>
          </p:sp>
        </p:grpSp>
        <p:pic>
          <p:nvPicPr>
            <p:cNvPr id="6" name="Picture 5" descr="User group.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4324" y="2358744"/>
              <a:ext cx="780288" cy="780288"/>
            </a:xfrm>
            <a:prstGeom prst="rect">
              <a:avLst/>
            </a:prstGeom>
          </p:spPr>
        </p:pic>
        <p:sp>
          <p:nvSpPr>
            <p:cNvPr id="7" name="TextBox 6"/>
            <p:cNvSpPr txBox="1"/>
            <p:nvPr/>
          </p:nvSpPr>
          <p:spPr>
            <a:xfrm>
              <a:off x="1023502" y="3109087"/>
              <a:ext cx="1268196" cy="400110"/>
            </a:xfrm>
            <a:prstGeom prst="rect">
              <a:avLst/>
            </a:prstGeom>
            <a:noFill/>
          </p:spPr>
          <p:txBody>
            <a:bodyPr wrap="none" rtlCol="0">
              <a:spAutoFit/>
            </a:bodyPr>
            <a:lstStyle/>
            <a:p>
              <a:r>
                <a:rPr lang="en-US" sz="2000" dirty="0" smtClean="0"/>
                <a:t>Requests</a:t>
              </a:r>
              <a:endParaRPr lang="en-US" sz="2000" dirty="0"/>
            </a:p>
          </p:txBody>
        </p:sp>
        <p:cxnSp>
          <p:nvCxnSpPr>
            <p:cNvPr id="8" name="Straight Arrow Connector 8"/>
            <p:cNvCxnSpPr/>
            <p:nvPr/>
          </p:nvCxnSpPr>
          <p:spPr>
            <a:xfrm rot="5400000" flipH="1" flipV="1">
              <a:off x="2713809" y="1535586"/>
              <a:ext cx="697866" cy="1706206"/>
            </a:xfrm>
            <a:prstGeom prst="curvedConnector2">
              <a:avLst/>
            </a:prstGeom>
            <a:ln w="57150" cmpd="sng">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noChangeAspect="1"/>
            </p:cNvCxnSpPr>
            <p:nvPr/>
          </p:nvCxnSpPr>
          <p:spPr>
            <a:xfrm rot="7320000" flipH="1" flipV="1">
              <a:off x="8495472" y="1763817"/>
              <a:ext cx="697866" cy="1706206"/>
            </a:xfrm>
            <a:prstGeom prst="curvedConnector2">
              <a:avLst/>
            </a:prstGeom>
            <a:ln w="57150" cmpd="sng">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851401" y="1952658"/>
              <a:ext cx="1967205" cy="400110"/>
            </a:xfrm>
            <a:prstGeom prst="rect">
              <a:avLst/>
            </a:prstGeom>
            <a:noFill/>
          </p:spPr>
          <p:txBody>
            <a:bodyPr wrap="none" rtlCol="0">
              <a:spAutoFit/>
            </a:bodyPr>
            <a:lstStyle/>
            <a:p>
              <a:r>
                <a:rPr lang="en-US" sz="2000" dirty="0" err="1" smtClean="0"/>
                <a:t>registercallback</a:t>
              </a:r>
              <a:endParaRPr lang="en-US" sz="2000" dirty="0"/>
            </a:p>
          </p:txBody>
        </p:sp>
        <p:sp>
          <p:nvSpPr>
            <p:cNvPr id="11" name="TextBox 10"/>
            <p:cNvSpPr txBox="1"/>
            <p:nvPr/>
          </p:nvSpPr>
          <p:spPr>
            <a:xfrm>
              <a:off x="7677038" y="5365807"/>
              <a:ext cx="1311026" cy="707886"/>
            </a:xfrm>
            <a:prstGeom prst="rect">
              <a:avLst/>
            </a:prstGeom>
            <a:noFill/>
          </p:spPr>
          <p:txBody>
            <a:bodyPr wrap="none" rtlCol="0">
              <a:spAutoFit/>
            </a:bodyPr>
            <a:lstStyle/>
            <a:p>
              <a:pPr algn="ctr"/>
              <a:r>
                <a:rPr lang="en-US" sz="2000" dirty="0" smtClean="0"/>
                <a:t>Operation</a:t>
              </a:r>
              <a:br>
                <a:rPr lang="en-US" sz="2000" dirty="0" smtClean="0"/>
              </a:br>
              <a:r>
                <a:rPr lang="en-US" sz="2000" dirty="0" smtClean="0"/>
                <a:t>Complete</a:t>
              </a:r>
              <a:endParaRPr lang="en-US" sz="2000" dirty="0"/>
            </a:p>
          </p:txBody>
        </p:sp>
        <p:sp>
          <p:nvSpPr>
            <p:cNvPr id="12" name="TextBox 11"/>
            <p:cNvSpPr txBox="1"/>
            <p:nvPr/>
          </p:nvSpPr>
          <p:spPr>
            <a:xfrm>
              <a:off x="1802146" y="5480291"/>
              <a:ext cx="1172116" cy="707886"/>
            </a:xfrm>
            <a:prstGeom prst="rect">
              <a:avLst/>
            </a:prstGeom>
            <a:noFill/>
          </p:spPr>
          <p:txBody>
            <a:bodyPr wrap="none" rtlCol="0">
              <a:spAutoFit/>
            </a:bodyPr>
            <a:lstStyle/>
            <a:p>
              <a:pPr algn="ctr"/>
              <a:r>
                <a:rPr lang="en-US" sz="2000" dirty="0" smtClean="0"/>
                <a:t>Trigger</a:t>
              </a:r>
            </a:p>
            <a:p>
              <a:pPr algn="ctr"/>
              <a:r>
                <a:rPr lang="en-US" sz="2000" dirty="0" smtClean="0"/>
                <a:t>Callback</a:t>
              </a:r>
              <a:endParaRPr lang="en-US" sz="2000" dirty="0"/>
            </a:p>
          </p:txBody>
        </p:sp>
        <p:grpSp>
          <p:nvGrpSpPr>
            <p:cNvPr id="13" name="Group 12"/>
            <p:cNvGrpSpPr/>
            <p:nvPr/>
          </p:nvGrpSpPr>
          <p:grpSpPr>
            <a:xfrm>
              <a:off x="9494283" y="2768582"/>
              <a:ext cx="1841604" cy="2503421"/>
              <a:chOff x="9494283" y="2768582"/>
              <a:chExt cx="1841604" cy="2503421"/>
            </a:xfrm>
          </p:grpSpPr>
          <p:sp>
            <p:nvSpPr>
              <p:cNvPr id="16" name="TextBox 15"/>
              <p:cNvSpPr txBox="1"/>
              <p:nvPr/>
            </p:nvSpPr>
            <p:spPr>
              <a:xfrm>
                <a:off x="9759572" y="2768582"/>
                <a:ext cx="1311026" cy="707886"/>
              </a:xfrm>
              <a:prstGeom prst="rect">
                <a:avLst/>
              </a:prstGeom>
              <a:noFill/>
            </p:spPr>
            <p:txBody>
              <a:bodyPr wrap="none" rtlCol="0">
                <a:spAutoFit/>
              </a:bodyPr>
              <a:lstStyle/>
              <a:p>
                <a:pPr algn="ctr"/>
                <a:r>
                  <a:rPr lang="en-US" sz="2000" dirty="0" smtClean="0"/>
                  <a:t>Intensive</a:t>
                </a:r>
              </a:p>
              <a:p>
                <a:pPr algn="ctr"/>
                <a:r>
                  <a:rPr lang="en-US" sz="2000" dirty="0" smtClean="0"/>
                  <a:t>Operation</a:t>
                </a:r>
                <a:endParaRPr lang="en-US" sz="2000" dirty="0"/>
              </a:p>
            </p:txBody>
          </p:sp>
          <p:grpSp>
            <p:nvGrpSpPr>
              <p:cNvPr id="17" name="Group 16"/>
              <p:cNvGrpSpPr/>
              <p:nvPr/>
            </p:nvGrpSpPr>
            <p:grpSpPr>
              <a:xfrm>
                <a:off x="9494283" y="3410688"/>
                <a:ext cx="1841604" cy="1861315"/>
                <a:chOff x="9589052" y="3903592"/>
                <a:chExt cx="1841604" cy="1861315"/>
              </a:xfrm>
            </p:grpSpPr>
            <p:sp>
              <p:nvSpPr>
                <p:cNvPr id="18" name="Rectangle 17"/>
                <p:cNvSpPr/>
                <p:nvPr/>
              </p:nvSpPr>
              <p:spPr>
                <a:xfrm>
                  <a:off x="9589052" y="3903592"/>
                  <a:ext cx="1841604" cy="1861315"/>
                </a:xfrm>
                <a:prstGeom prst="rect">
                  <a:avLst/>
                </a:prstGeom>
                <a:noFill/>
                <a:ln>
                  <a:solidFill>
                    <a:srgbClr val="7F7F7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9" name="Rectangle 18"/>
                <p:cNvSpPr/>
                <p:nvPr/>
              </p:nvSpPr>
              <p:spPr>
                <a:xfrm>
                  <a:off x="9750017" y="4607124"/>
                  <a:ext cx="1521986" cy="457200"/>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Database</a:t>
                  </a:r>
                </a:p>
              </p:txBody>
            </p:sp>
            <p:sp>
              <p:nvSpPr>
                <p:cNvPr id="20" name="Rectangle 19"/>
                <p:cNvSpPr/>
                <p:nvPr/>
              </p:nvSpPr>
              <p:spPr>
                <a:xfrm>
                  <a:off x="9750017" y="4019064"/>
                  <a:ext cx="1521986" cy="457200"/>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File Systems</a:t>
                  </a:r>
                </a:p>
              </p:txBody>
            </p:sp>
            <p:sp>
              <p:nvSpPr>
                <p:cNvPr id="21" name="Rectangle 20"/>
                <p:cNvSpPr/>
                <p:nvPr/>
              </p:nvSpPr>
              <p:spPr>
                <a:xfrm>
                  <a:off x="9750017" y="5195184"/>
                  <a:ext cx="1521986" cy="457200"/>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Computation</a:t>
                  </a:r>
                </a:p>
              </p:txBody>
            </p:sp>
          </p:grpSp>
        </p:grpSp>
        <p:cxnSp>
          <p:nvCxnSpPr>
            <p:cNvPr id="14" name="Straight Arrow Connector 8"/>
            <p:cNvCxnSpPr>
              <a:cxnSpLocks noChangeAspect="1"/>
            </p:cNvCxnSpPr>
            <p:nvPr/>
          </p:nvCxnSpPr>
          <p:spPr>
            <a:xfrm rot="16200000" flipH="1" flipV="1">
              <a:off x="7666587" y="4440489"/>
              <a:ext cx="1143000" cy="2794509"/>
            </a:xfrm>
            <a:prstGeom prst="curvedConnector2">
              <a:avLst/>
            </a:prstGeom>
            <a:ln w="57150" cmpd="sng">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8"/>
            <p:cNvCxnSpPr>
              <a:cxnSpLocks/>
            </p:cNvCxnSpPr>
            <p:nvPr/>
          </p:nvCxnSpPr>
          <p:spPr>
            <a:xfrm rot="10800000">
              <a:off x="1464911" y="3455585"/>
              <a:ext cx="5250705" cy="2971800"/>
            </a:xfrm>
            <a:prstGeom prst="curvedConnector2">
              <a:avLst/>
            </a:prstGeom>
            <a:ln w="57150" cmpd="sng">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00208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2.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3.xml><?xml version="1.0" encoding="utf-8"?>
<a:theme xmlns:a="http://schemas.openxmlformats.org/drawingml/2006/main" name="4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4.xml><?xml version="1.0" encoding="utf-8"?>
<a:theme xmlns:a="http://schemas.openxmlformats.org/drawingml/2006/main" name="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10597</TotalTime>
  <Words>4044</Words>
  <Application>Microsoft Macintosh PowerPoint</Application>
  <PresentationFormat>Custom</PresentationFormat>
  <Paragraphs>469</Paragraphs>
  <Slides>37</Slides>
  <Notes>36</Notes>
  <HiddenSlides>0</HiddenSlides>
  <MMClips>0</MMClips>
  <ScaleCrop>false</ScaleCrop>
  <HeadingPairs>
    <vt:vector size="4" baseType="variant">
      <vt:variant>
        <vt:lpstr>Theme</vt:lpstr>
      </vt:variant>
      <vt:variant>
        <vt:i4>4</vt:i4>
      </vt:variant>
      <vt:variant>
        <vt:lpstr>Slide Titles</vt:lpstr>
      </vt:variant>
      <vt:variant>
        <vt:i4>37</vt:i4>
      </vt:variant>
    </vt:vector>
  </HeadingPairs>
  <TitlesOfParts>
    <vt:vector size="41" baseType="lpstr">
      <vt:lpstr>1_MS1444_Windows Azure Template 16x9_r08a</vt:lpstr>
      <vt:lpstr>2_MS1444_Windows Azure Template 16x9_r08a</vt:lpstr>
      <vt:lpstr>4_MS1444_Windows Azure Template 16x9_r08a</vt:lpstr>
      <vt:lpstr>Clean Azure Theme</vt:lpstr>
      <vt:lpstr>Web Development</vt:lpstr>
      <vt:lpstr>PowerPoint Presentation</vt:lpstr>
      <vt:lpstr>PowerPoint Presentation</vt:lpstr>
      <vt:lpstr>Web App Basics</vt:lpstr>
      <vt:lpstr>Server-Side Web Apps</vt:lpstr>
      <vt:lpstr>Node.js</vt:lpstr>
      <vt:lpstr>Node Benefits</vt:lpstr>
      <vt:lpstr>Node Language and Features</vt:lpstr>
      <vt:lpstr>Non-Blocking I/O</vt:lpstr>
      <vt:lpstr>ECMAScript</vt:lpstr>
      <vt:lpstr>global Object</vt:lpstr>
      <vt:lpstr>process Object</vt:lpstr>
      <vt:lpstr>Environment Variables</vt:lpstr>
      <vt:lpstr>Node REPL Demo</vt:lpstr>
      <vt:lpstr>Node Eval Demo</vt:lpstr>
      <vt:lpstr>Command-Line Arguments</vt:lpstr>
      <vt:lpstr>Command-Line Options</vt:lpstr>
      <vt:lpstr>Exiting a Process</vt:lpstr>
      <vt:lpstr>Child Processes</vt:lpstr>
      <vt:lpstr>Exec Callback</vt:lpstr>
      <vt:lpstr>Spawn a Process</vt:lpstr>
      <vt:lpstr>Modules in Node</vt:lpstr>
      <vt:lpstr>Loading Node Modules</vt:lpstr>
      <vt:lpstr>Node Patterns for Module Exports</vt:lpstr>
      <vt:lpstr>Exporting with Functional Pattern in Node</vt:lpstr>
      <vt:lpstr>Importing with Functional Pattern in Node</vt:lpstr>
      <vt:lpstr>Demo</vt:lpstr>
      <vt:lpstr>Meet the beast!</vt:lpstr>
      <vt:lpstr>What is npm?</vt:lpstr>
      <vt:lpstr>Introduction to npm</vt:lpstr>
      <vt:lpstr>Installing Packages</vt:lpstr>
      <vt:lpstr>Packaging</vt:lpstr>
      <vt:lpstr>Package.json</vt:lpstr>
      <vt:lpstr>Package.json</vt:lpstr>
      <vt:lpstr>npm</vt:lpstr>
      <vt:lpstr>JS in Web Development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Mary Kate Reid</cp:lastModifiedBy>
  <cp:revision>809</cp:revision>
  <dcterms:created xsi:type="dcterms:W3CDTF">2015-09-13T19:29:02Z</dcterms:created>
  <dcterms:modified xsi:type="dcterms:W3CDTF">2016-06-23T19:17:35Z</dcterms:modified>
</cp:coreProperties>
</file>