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vin Gear" initials="GG" lastIdx="1" clrIdx="0"/>
  <p:cmAuthor id="1" name="Mary Kate Reid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46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4" autoAdjust="0"/>
  </p:normalViewPr>
  <p:slideViewPr>
    <p:cSldViewPr snapToGrid="0" snapToObjects="1">
      <p:cViewPr varScale="1">
        <p:scale>
          <a:sx n="110" d="100"/>
          <a:sy n="110" d="100"/>
        </p:scale>
        <p:origin x="-240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1989-5E53-5443-B1AE-527CBA6B448B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222D-196D-7448-BD88-0286A158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63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Summary </a:t>
            </a:r>
            <a:r>
              <a:rPr lang="en-US" dirty="0"/>
              <a:t>of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separate devices sometimes handle gestures dramatically differently, even though the UI concept is extremely similar across device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GestureRecognizer</a:t>
            </a:r>
            <a:r>
              <a:rPr lang="en-US" baseline="0" dirty="0"/>
              <a:t> class abstracts the details of handling some common user 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TapGestureRecognizer</a:t>
            </a:r>
            <a:r>
              <a:rPr lang="en-US" baseline="0" dirty="0"/>
              <a:t> will detect a tap on a control and provide a way to handle a tap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PinchGestureRecognizer</a:t>
            </a:r>
            <a:r>
              <a:rPr lang="en-US" baseline="0" dirty="0"/>
              <a:t> will detect a pinch – or zoom – on a control from a user and provide a way to handle a pinch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PanGestureRecognizer</a:t>
            </a:r>
            <a:r>
              <a:rPr lang="en-US" baseline="0" dirty="0"/>
              <a:t> will detect a pan – or drag – on a control and provide a way to handle a pan action from a user on a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BE34-BC89-4C98-A56B-79B7A098D02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4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TapGestureRecognizer</a:t>
            </a:r>
            <a:r>
              <a:rPr lang="en-US" dirty="0" smtClean="0"/>
              <a:t> </a:t>
            </a:r>
            <a:r>
              <a:rPr lang="en-US" dirty="0"/>
              <a:t>example.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Instantiate the Image control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estate on mobile screens encourages the use of list views instead of the usual multi-column grid views.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key with list views. Performance techniques outside the scope of this lesson. Cell reuse is automatic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https://developer.xamarin.com/guides/xamarin-forms/user-interface/listview/performance/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9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two events for use in item selection: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Both can happen when a user taps a cell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difference between them is apparent when a list permits more than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tapping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items can be selected and unselected. In simple lists where there is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unselection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rows (like the example here), there is little difference between them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simplest. It fires as a motion event when a list row is clicked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0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data model is made easy in Xamarin.Forms through the use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ListView's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built-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adapter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data model class and assign it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ListView.ItemsSource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 each property of your model to the list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ItemTemplate.SetBinding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data model, or custom class, containing the list items. Call 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5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Navigation object has other methods, like </a:t>
            </a:r>
            <a:r>
              <a:rPr lang="en-US" baseline="0" dirty="0" err="1"/>
              <a:t>PopToRootAsync</a:t>
            </a:r>
            <a:r>
              <a:rPr lang="en-US" baseline="0" dirty="0"/>
              <a:t>, which will wipe the navigation stack and return to the original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other methods to manipulate the stack, like </a:t>
            </a:r>
            <a:r>
              <a:rPr lang="en-US" baseline="0" dirty="0" err="1"/>
              <a:t>RemovePage</a:t>
            </a:r>
            <a:r>
              <a:rPr lang="en-US" baseline="0" dirty="0"/>
              <a:t>, which will remove a Page from the navigation stack, or </a:t>
            </a:r>
            <a:r>
              <a:rPr lang="en-US" baseline="0" dirty="0" err="1"/>
              <a:t>InsertPageBefore</a:t>
            </a:r>
            <a:r>
              <a:rPr lang="en-US" baseline="0" dirty="0"/>
              <a:t>, which will place a Page into the navigation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also properties on the Navigation object. Two to note are </a:t>
            </a:r>
            <a:r>
              <a:rPr lang="en-US" baseline="0" dirty="0" err="1"/>
              <a:t>ModalStack</a:t>
            </a:r>
            <a:r>
              <a:rPr lang="en-US" baseline="0" dirty="0"/>
              <a:t> and </a:t>
            </a:r>
            <a:r>
              <a:rPr lang="en-US" baseline="0" dirty="0" err="1"/>
              <a:t>NavigationStack</a:t>
            </a:r>
            <a:r>
              <a:rPr lang="en-US" baseline="0" dirty="0"/>
              <a:t>. These two properties return a collection of modal dialog Pages that have been added to the Navigation’s modal stack via </a:t>
            </a:r>
            <a:r>
              <a:rPr lang="en-US" baseline="0" dirty="0" err="1"/>
              <a:t>PushModalAsync</a:t>
            </a:r>
            <a:r>
              <a:rPr lang="en-US" baseline="0" dirty="0"/>
              <a:t> and a collection of Pages that have been added to the Navigation’s Page stack via </a:t>
            </a:r>
            <a:r>
              <a:rPr lang="en-US" baseline="0" dirty="0" err="1"/>
              <a:t>PushAsync</a:t>
            </a:r>
            <a:r>
              <a:rPr lang="en-US" baseline="0" dirty="0"/>
              <a:t>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information on Navigation: https://developer.xamarin.com/guides/xamarin-forms/getting-started/introduction-to-xamarin-forms/#Navigation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2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the item selection, remember to use the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Cells are used</a:t>
            </a:r>
            <a:r>
              <a:rPr lang="en-US" b="0" baseline="0" dirty="0"/>
              <a:t> by </a:t>
            </a:r>
            <a:r>
              <a:rPr lang="en-US" b="0" baseline="0" dirty="0" err="1"/>
              <a:t>ListView</a:t>
            </a:r>
            <a:r>
              <a:rPr lang="en-US" b="0" baseline="0" dirty="0"/>
              <a:t> and </a:t>
            </a:r>
            <a:r>
              <a:rPr lang="en-US" b="0" baseline="0" dirty="0" err="1"/>
              <a:t>TableView</a:t>
            </a:r>
            <a:r>
              <a:rPr lang="en-US" b="0" baseline="0" dirty="0"/>
              <a:t> Controls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ListViews</a:t>
            </a:r>
            <a:r>
              <a:rPr lang="en-US" dirty="0"/>
              <a:t> are used to</a:t>
            </a:r>
            <a:r>
              <a:rPr lang="en-US" baseline="0" dirty="0"/>
              <a:t> display lists of things. Maybe titles or names of items. They frequently are then clicked on to display a child page with all the fine details of the item displayed in a subpage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TableViews</a:t>
            </a:r>
            <a:r>
              <a:rPr lang="en-US" baseline="0" dirty="0"/>
              <a:t> are similar to </a:t>
            </a:r>
            <a:r>
              <a:rPr lang="en-US" baseline="0" dirty="0" err="1"/>
              <a:t>ListViews</a:t>
            </a:r>
            <a:r>
              <a:rPr lang="en-US" baseline="0" dirty="0"/>
              <a:t>, but frequently don’t have the same template for each item and have to have their child items added manually instead of just setting the </a:t>
            </a:r>
            <a:r>
              <a:rPr lang="en-US" baseline="0" dirty="0" err="1"/>
              <a:t>ItemsSource</a:t>
            </a:r>
            <a:r>
              <a:rPr lang="en-US" baseline="0" dirty="0"/>
              <a:t> property, as one can do in a </a:t>
            </a:r>
            <a:r>
              <a:rPr lang="en-US" baseline="0" dirty="0" err="1"/>
              <a:t>ListView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ListView</a:t>
            </a:r>
            <a:r>
              <a:rPr lang="en-US" baseline="0" dirty="0"/>
              <a:t> reference: https://</a:t>
            </a:r>
            <a:r>
              <a:rPr lang="en-US" baseline="0" dirty="0" err="1"/>
              <a:t>developer.xamarin.com</a:t>
            </a:r>
            <a:r>
              <a:rPr lang="en-US" baseline="0" dirty="0"/>
              <a:t>/guides/</a:t>
            </a:r>
            <a:r>
              <a:rPr lang="en-US" baseline="0" dirty="0" err="1"/>
              <a:t>xamarin</a:t>
            </a:r>
            <a:r>
              <a:rPr lang="en-US" baseline="0" dirty="0"/>
              <a:t>-forms/user-interface/</a:t>
            </a:r>
            <a:r>
              <a:rPr lang="en-US" baseline="0" dirty="0" err="1"/>
              <a:t>listview</a:t>
            </a:r>
            <a:r>
              <a:rPr lang="en-US" baseline="0" dirty="0"/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</a:t>
            </a:r>
            <a:r>
              <a:rPr lang="en-US" baseline="0" dirty="0"/>
              <a:t> reference: https://developer.xamarin.com/guides/xamarin-forms/user-interface/tableview/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9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us maintain the illusion of consistency and continuity while the user navigates among screens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through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sharing of data on those screens. We’re no longer in the world of query strings, cookies,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Session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variables, but we must still maintain state in mobile apps.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screen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state management usually involves the explicit passing of data back and forth between screens.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screens is the encouraged method of state management on all mobile platforms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risk of memory abuse and to maximize app performance.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 allows us to pass parameters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constructor. 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static global class is a C# implementation of the Singleton pattern. It is available on all platforms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must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with caution; be mindful of mobile-device memory limitations. Disk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built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Application objects’ Properties, a dictionary using ID/object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8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Cross</a:t>
            </a:r>
            <a:r>
              <a:rPr lang="en-US" dirty="0"/>
              <a:t>-platform</a:t>
            </a:r>
            <a:r>
              <a:rPr lang="en-US" baseline="0" dirty="0"/>
              <a:t> terms attributed in part to in part to Adam Kemp’s blog post, </a:t>
            </a:r>
            <a:r>
              <a:rPr lang="en-US" b="0" dirty="0"/>
              <a:t>Navigation in Xamarin.Forms , and Mobile Design Pattern</a:t>
            </a:r>
            <a:r>
              <a:rPr lang="en-US" b="0" baseline="0" dirty="0"/>
              <a:t> Gallery by Theresa Neil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/>
              <a:t>Navigation Drawer (a left-to-right sliding menu usually triggered by the hamburger icon in the upper left hand part of the screen) is a common pattern but not covered in this lesson.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PushModalAsync</a:t>
            </a:r>
            <a:r>
              <a:rPr lang="en-US" dirty="0" smtClean="0"/>
              <a:t> </a:t>
            </a:r>
            <a:r>
              <a:rPr lang="en-US" dirty="0"/>
              <a:t>creates</a:t>
            </a:r>
            <a:r>
              <a:rPr lang="en-US" baseline="0" dirty="0"/>
              <a:t> an </a:t>
            </a:r>
            <a:r>
              <a:rPr lang="en-US" dirty="0"/>
              <a:t>interruptive full-screen page (</a:t>
            </a:r>
            <a:r>
              <a:rPr lang="en-US" dirty="0" err="1"/>
              <a:t>nextPage</a:t>
            </a:r>
            <a:r>
              <a:rPr lang="en-US" dirty="0"/>
              <a:t>) which overrides existing navigation stack.  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PopModalSync</a:t>
            </a:r>
            <a:r>
              <a:rPr lang="en-US" baseline="0" dirty="0"/>
              <a:t> will return to the previous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DisplayAlert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displays a pop-up alert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typically used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/await so execution will halt until the pop-up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cleared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Wrap </a:t>
            </a:r>
            <a:r>
              <a:rPr lang="en-US" dirty="0" err="1"/>
              <a:t>ListView</a:t>
            </a:r>
            <a:r>
              <a:rPr lang="en-US" dirty="0"/>
              <a:t> in a </a:t>
            </a:r>
            <a:r>
              <a:rPr lang="en-US" dirty="0" err="1"/>
              <a:t>NavigationPage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More on </a:t>
            </a:r>
            <a:r>
              <a:rPr lang="en-US" dirty="0" err="1"/>
              <a:t>ListViews</a:t>
            </a:r>
            <a:r>
              <a:rPr lang="en-US" baseline="0" dirty="0"/>
              <a:t> </a:t>
            </a:r>
            <a:r>
              <a:rPr lang="en-US" baseline="0" dirty="0" smtClean="0"/>
              <a:t>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222D-196D-7448-BD88-0286A1581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</a:t>
            </a:r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3, Lesson </a:t>
            </a:r>
            <a:r>
              <a:rPr lang="en-US" dirty="0" smtClean="0"/>
              <a:t>10:</a:t>
            </a:r>
            <a:endParaRPr lang="en-US" dirty="0"/>
          </a:p>
          <a:p>
            <a:r>
              <a:rPr lang="en-US" dirty="0"/>
              <a:t>Cross-Platform User Interfaces with </a:t>
            </a:r>
            <a:r>
              <a:rPr lang="en-US" dirty="0" err="1" smtClean="0"/>
              <a:t>Xamarin.Forms</a:t>
            </a:r>
            <a:r>
              <a:rPr lang="en-US" dirty="0" smtClean="0"/>
              <a:t>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1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Screen Modal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Navigation.PushModalAsync</a:t>
            </a:r>
            <a:r>
              <a:rPr lang="en-US" dirty="0"/>
              <a:t>( new </a:t>
            </a:r>
            <a:r>
              <a:rPr lang="en-US" dirty="0" err="1"/>
              <a:t>nextPage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Navigation.PopModalAsync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829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Popup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7745"/>
            <a:ext cx="10515600" cy="2489218"/>
          </a:xfrm>
          <a:solidFill>
            <a:srgbClr val="D6D6D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Button </a:t>
            </a:r>
            <a:r>
              <a:rPr lang="en-US" sz="1800" dirty="0" err="1">
                <a:latin typeface="Lucida Console"/>
                <a:cs typeface="Lucida Console"/>
              </a:rPr>
              <a:t>button</a:t>
            </a:r>
            <a:r>
              <a:rPr lang="en-US" sz="1800" dirty="0">
                <a:latin typeface="Lucida Console"/>
                <a:cs typeface="Lucida Console"/>
              </a:rPr>
              <a:t> = new Button { Text = "Show Alert" };</a:t>
            </a:r>
          </a:p>
          <a:p>
            <a:pPr marL="0" indent="0">
              <a:buNone/>
            </a:pPr>
            <a:r>
              <a:rPr lang="en-US" sz="1800" dirty="0" err="1">
                <a:latin typeface="Lucida Console"/>
                <a:cs typeface="Lucida Console"/>
              </a:rPr>
              <a:t>button.Clicked</a:t>
            </a:r>
            <a:r>
              <a:rPr lang="en-US" sz="1800" dirty="0">
                <a:latin typeface="Lucida Console"/>
                <a:cs typeface="Lucida Console"/>
              </a:rPr>
              <a:t> += </a:t>
            </a:r>
            <a:r>
              <a:rPr lang="en-US" sz="1800" dirty="0" err="1">
                <a:latin typeface="Lucida Console"/>
                <a:cs typeface="Lucida Console"/>
              </a:rPr>
              <a:t>async</a:t>
            </a:r>
            <a:r>
              <a:rPr lang="en-US" sz="1800" dirty="0">
                <a:latin typeface="Lucida Console"/>
                <a:cs typeface="Lucida Console"/>
              </a:rPr>
              <a:t> (sender, e) =&gt;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await </a:t>
            </a:r>
            <a:r>
              <a:rPr lang="en-US" sz="1800" dirty="0" err="1">
                <a:latin typeface="Lucida Console"/>
                <a:cs typeface="Lucida Console"/>
              </a:rPr>
              <a:t>DisplayAlert</a:t>
            </a:r>
            <a:r>
              <a:rPr lang="en-US" sz="1800" dirty="0">
                <a:latin typeface="Lucida Console"/>
                <a:cs typeface="Lucida Console"/>
              </a:rPr>
              <a:t>("Hey", "You really should know about this.", "OK");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};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3" y="1690688"/>
            <a:ext cx="10192533" cy="19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Drill-down List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92" y="1981200"/>
            <a:ext cx="6893349" cy="4114800"/>
          </a:xfrm>
        </p:spPr>
      </p:pic>
    </p:spTree>
    <p:extLst>
      <p:ext uri="{BB962C8B-B14F-4D97-AF65-F5344CB8AC3E}">
        <p14:creationId xmlns:p14="http://schemas.microsoft.com/office/powerpoint/2010/main" val="261613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Drill-down </a:t>
            </a:r>
            <a:r>
              <a:rPr lang="en-US" dirty="0" smtClean="0"/>
              <a:t>Lists: </a:t>
            </a:r>
            <a:r>
              <a:rPr lang="en-US" dirty="0" err="1" smtClean="0"/>
              <a:t>NavigationPage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App : Application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App()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MainPage = new NavigationPage(new </a:t>
            </a:r>
            <a:r>
              <a:rPr lang="en-US" sz="2000" dirty="0" err="1"/>
              <a:t>DrilldownListViewByItem</a:t>
            </a:r>
            <a:r>
              <a:rPr lang="en-US" sz="2000" dirty="0"/>
              <a:t> 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1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>
          <a:xfrm>
            <a:off x="1555750" y="1393825"/>
            <a:ext cx="9080500" cy="1631950"/>
          </a:xfrm>
        </p:spPr>
      </p:pic>
      <p:sp>
        <p:nvSpPr>
          <p:cNvPr id="3" name="Rectangle 2"/>
          <p:cNvSpPr/>
          <p:nvPr/>
        </p:nvSpPr>
        <p:spPr>
          <a:xfrm>
            <a:off x="1286604" y="3384327"/>
            <a:ext cx="9618792" cy="3170099"/>
          </a:xfrm>
          <a:prstGeom prst="rect">
            <a:avLst/>
          </a:prstGeom>
          <a:solidFill>
            <a:srgbClr val="D6D6D6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class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 : </a:t>
            </a:r>
            <a:r>
              <a:rPr lang="en-US" sz="2000" dirty="0" err="1">
                <a:latin typeface="Lucida Console"/>
                <a:cs typeface="Lucida Console"/>
              </a:rPr>
              <a:t>TabbedPage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public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()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this.Title</a:t>
            </a:r>
            <a:r>
              <a:rPr lang="en-US" sz="2000" dirty="0">
                <a:latin typeface="Lucida Console"/>
                <a:cs typeface="Lucida Console"/>
              </a:rPr>
              <a:t> = "Tabbed Page";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homePage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secondPage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thirdPage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371370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8" y="365127"/>
            <a:ext cx="9175192" cy="100647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Xamarin.Forms Navigation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91245"/>
              </p:ext>
            </p:extLst>
          </p:nvPr>
        </p:nvGraphicFramePr>
        <p:xfrm>
          <a:off x="2032000" y="2189015"/>
          <a:ext cx="8128000" cy="371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Navigation</a:t>
                      </a:r>
                      <a:r>
                        <a:rPr lang="en-US" sz="2000" b="0" baseline="0" dirty="0" smtClean="0"/>
                        <a:t> Pattern</a:t>
                      </a:r>
                      <a:endParaRPr lang="en-US" sz="2000" b="0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Xamarin.Forms</a:t>
                      </a:r>
                      <a:r>
                        <a:rPr lang="en-US" sz="2000" b="0" dirty="0" smtClean="0"/>
                        <a:t> Class</a:t>
                      </a:r>
                      <a:endParaRPr lang="en-US" sz="2000" b="0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Hierarchical 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Modal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, alerts, and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ActionSheets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Drill-down lists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NavigationPage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ListView</a:t>
                      </a:r>
                      <a:r>
                        <a:rPr lang="en-US" sz="2000" dirty="0" smtClean="0"/>
                        <a:t>, and </a:t>
                      </a:r>
                      <a:r>
                        <a:rPr lang="en-US" sz="2000" dirty="0" err="1" smtClean="0"/>
                        <a:t>TableView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Navigation drawer 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MasterDetailPage</a:t>
                      </a:r>
                      <a:endParaRPr lang="en-US" sz="2000" dirty="0" smtClean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Tabs 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TabbedPage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Unified way to handle common user interaction with controls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84100"/>
              </p:ext>
            </p:extLst>
          </p:nvPr>
        </p:nvGraphicFramePr>
        <p:xfrm>
          <a:off x="521585" y="2594094"/>
          <a:ext cx="11066628" cy="211554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415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User Interaction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TapGestureRecognizer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taps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PinchGestureRecognizer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pinches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marL="0" lvl="1" indent="0" algn="ctr">
                        <a:buFont typeface="Wingdings" charset="2"/>
                        <a:buNone/>
                      </a:pPr>
                      <a:r>
                        <a:rPr lang="en-US" dirty="0" err="1"/>
                        <a:t>PanGestureRecognizer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detects and handles dragging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6734" y="691831"/>
            <a:ext cx="11151917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0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8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4400" dirty="0">
                <a:solidFill>
                  <a:srgbClr val="000000">
                    <a:alpha val="99000"/>
                  </a:srgbClr>
                </a:solidFill>
                <a:latin typeface="Segoe UI"/>
                <a:cs typeface="Segoe UI"/>
              </a:rPr>
              <a:t>Gestures</a:t>
            </a:r>
            <a:endParaRPr sz="4400" dirty="0">
              <a:solidFill>
                <a:srgbClr val="000000">
                  <a:alpha val="99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22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bg1">
                    <a:alpha val="99000"/>
                  </a:schemeClr>
                </a:solidFill>
                <a:latin typeface="+mj-lt"/>
              </a:rPr>
              <a:t>TapGestureRecognizer</a:t>
            </a:r>
            <a:endParaRPr lang="en-US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tapGestureRecognizer</a:t>
            </a:r>
            <a:r>
              <a:rPr lang="en-US" sz="2000" dirty="0"/>
              <a:t> = new </a:t>
            </a:r>
            <a:r>
              <a:rPr lang="en-US" sz="2000" dirty="0" err="1"/>
              <a:t>TapGestureRecognizer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tapGestureRecognizer.Tapped</a:t>
            </a:r>
            <a:r>
              <a:rPr lang="en-US" sz="2000" dirty="0"/>
              <a:t> += (s, e) =&gt; {</a:t>
            </a:r>
          </a:p>
          <a:p>
            <a:r>
              <a:rPr lang="en-US" sz="2000" dirty="0"/>
              <a:t>    //Tap handler goes here</a:t>
            </a:r>
          </a:p>
          <a:p>
            <a:r>
              <a:rPr lang="en-US" sz="2000" dirty="0"/>
              <a:t>};</a:t>
            </a:r>
          </a:p>
          <a:p>
            <a:r>
              <a:rPr lang="en-US" sz="2000" dirty="0" err="1"/>
              <a:t>image.GestureRecognizers.Add</a:t>
            </a:r>
            <a:r>
              <a:rPr lang="en-US" sz="2000" dirty="0"/>
              <a:t>(</a:t>
            </a:r>
            <a:r>
              <a:rPr lang="en-US" sz="2000" dirty="0" err="1"/>
              <a:t>tapGestureRecognizer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33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38966"/>
            <a:ext cx="12192000" cy="1986984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01" y="630538"/>
            <a:ext cx="11151917" cy="747897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ListView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929284"/>
            <a:ext cx="10677211" cy="39943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list view is the new grid view (on mobile apps)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Bind to an array or data model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Scrollable and selectable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Most importantly, they need to be fast (performance)</a:t>
            </a:r>
          </a:p>
        </p:txBody>
      </p:sp>
    </p:spTree>
    <p:extLst>
      <p:ext uri="{BB962C8B-B14F-4D97-AF65-F5344CB8AC3E}">
        <p14:creationId xmlns:p14="http://schemas.microsoft.com/office/powerpoint/2010/main" val="4062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9" y="1825624"/>
            <a:ext cx="7664597" cy="4575175"/>
          </a:xfrm>
        </p:spPr>
      </p:pic>
    </p:spTree>
    <p:extLst>
      <p:ext uri="{BB962C8B-B14F-4D97-AF65-F5344CB8AC3E}">
        <p14:creationId xmlns:p14="http://schemas.microsoft.com/office/powerpoint/2010/main" val="42372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reuse with </a:t>
            </a:r>
            <a:r>
              <a:rPr lang="en-US" dirty="0" err="1"/>
              <a:t>Xamarin.Forms</a:t>
            </a:r>
            <a:endParaRPr lang="en-US" dirty="0"/>
          </a:p>
          <a:p>
            <a:r>
              <a:rPr lang="en-US" dirty="0" smtClean="0"/>
              <a:t>Basics of </a:t>
            </a:r>
            <a:r>
              <a:rPr lang="en-US" dirty="0" err="1" smtClean="0"/>
              <a:t>Xamarin.Forms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9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from an 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ListViewStrings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ListViewStrings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en-US" sz="2000" dirty="0" err="1"/>
              <a:t>listView</a:t>
            </a:r>
            <a:r>
              <a:rPr lang="en-US" sz="2000" dirty="0"/>
              <a:t> = new </a:t>
            </a:r>
            <a:r>
              <a:rPr lang="en-US" sz="2000" dirty="0" err="1"/>
              <a:t>ListView</a:t>
            </a:r>
            <a:r>
              <a:rPr lang="en-US" sz="2000" dirty="0"/>
              <a:t>();</a:t>
            </a:r>
          </a:p>
          <a:p>
            <a:pPr marL="914400" lvl="2" indent="0">
              <a:buNone/>
            </a:pPr>
            <a:r>
              <a:rPr lang="en-US" sz="2000" dirty="0"/>
              <a:t>List&lt;String&gt; items = new List&lt;String&gt;() {"</a:t>
            </a:r>
            <a:r>
              <a:rPr lang="en-US" sz="2000" dirty="0" err="1"/>
              <a:t>First","Second","Third</a:t>
            </a:r>
            <a:r>
              <a:rPr lang="en-US" sz="2000" dirty="0"/>
              <a:t>"};</a:t>
            </a:r>
          </a:p>
          <a:p>
            <a:pPr marL="914400" lvl="2" indent="0">
              <a:buNone/>
            </a:pPr>
            <a:r>
              <a:rPr lang="en-US" sz="2000" dirty="0" err="1"/>
              <a:t>listView.ItemsSource</a:t>
            </a:r>
            <a:r>
              <a:rPr lang="en-US" sz="2000" dirty="0"/>
              <a:t> = items;</a:t>
            </a:r>
          </a:p>
          <a:p>
            <a:pPr marL="914400" lvl="2" indent="0">
              <a:buNone/>
            </a:pPr>
            <a:r>
              <a:rPr lang="en-US" sz="2000" dirty="0" err="1"/>
              <a:t>this.Content</a:t>
            </a:r>
            <a:r>
              <a:rPr lang="en-US" sz="2000" dirty="0"/>
              <a:t> = </a:t>
            </a:r>
            <a:r>
              <a:rPr lang="en-US" sz="2000" dirty="0" err="1"/>
              <a:t>listView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2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ItemTapped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e.Item.ToString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892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ListItem</a:t>
            </a:r>
            <a:r>
              <a:rPr lang="en-US" sz="2000" dirty="0"/>
              <a:t> {</a:t>
            </a:r>
          </a:p>
          <a:p>
            <a:pPr marL="457200" lvl="1" indent="0">
              <a:buNone/>
            </a:pPr>
            <a:r>
              <a:rPr lang="en-US" sz="2000" dirty="0"/>
              <a:t>public string Title { get; set; }</a:t>
            </a:r>
          </a:p>
          <a:p>
            <a:pPr marL="457200" lvl="1" indent="0">
              <a:buNone/>
            </a:pPr>
            <a:r>
              <a:rPr lang="en-US" sz="2000" dirty="0"/>
              <a:t>public string Description { get; set;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51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= new </a:t>
            </a:r>
            <a:r>
              <a:rPr lang="en-US" dirty="0" err="1"/>
              <a:t>ListView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listView.ItemsSource</a:t>
            </a:r>
            <a:r>
              <a:rPr lang="en-US" dirty="0"/>
              <a:t> = new </a:t>
            </a:r>
            <a:r>
              <a:rPr lang="en-US" dirty="0" err="1"/>
              <a:t>ListItem</a:t>
            </a:r>
            <a:r>
              <a:rPr lang="en-US" dirty="0"/>
              <a:t>[] {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"First", Description="1st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"Second", Description="2nd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"Third", Description="3rd item"}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listView.ItemTemplate</a:t>
            </a:r>
            <a:r>
              <a:rPr lang="en-US" dirty="0"/>
              <a:t> = new </a:t>
            </a:r>
            <a:r>
              <a:rPr lang="en-US" dirty="0" err="1"/>
              <a:t>DataTemplate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TextCell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TextCell.TextProperty</a:t>
            </a:r>
            <a:r>
              <a:rPr lang="en-US" dirty="0"/>
              <a:t>, "Title");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TextCell.DetailProperty</a:t>
            </a:r>
            <a:r>
              <a:rPr lang="en-US" dirty="0"/>
              <a:t>, "Description");</a:t>
            </a:r>
          </a:p>
          <a:p>
            <a:pPr marL="0" indent="0">
              <a:buNone/>
            </a:pPr>
            <a:r>
              <a:rPr lang="en-US" dirty="0"/>
              <a:t>Content = </a:t>
            </a:r>
            <a:r>
              <a:rPr lang="en-US" dirty="0" err="1"/>
              <a:t>listView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216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Using Data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8" y="1831331"/>
            <a:ext cx="10419303" cy="2368654"/>
          </a:xfrm>
        </p:spPr>
      </p:pic>
    </p:spTree>
    <p:extLst>
      <p:ext uri="{BB962C8B-B14F-4D97-AF65-F5344CB8AC3E}">
        <p14:creationId xmlns:p14="http://schemas.microsoft.com/office/powerpoint/2010/main" val="230840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ItemTapped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ListItem</a:t>
            </a:r>
            <a:r>
              <a:rPr lang="en-US" sz="2000" dirty="0"/>
              <a:t> item = (</a:t>
            </a:r>
            <a:r>
              <a:rPr lang="en-US" sz="2000" dirty="0" err="1"/>
              <a:t>ListItem</a:t>
            </a:r>
            <a:r>
              <a:rPr lang="en-US" sz="2000" dirty="0"/>
              <a:t>)</a:t>
            </a:r>
            <a:r>
              <a:rPr lang="en-US" sz="2000" dirty="0" err="1"/>
              <a:t>e.Item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item.Title.ToString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99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Describes how an item in a list should be displayed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02130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Subtypes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EntryCell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 textbox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SwitchCell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an on/off switch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TextCell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contains a primary label and a secondary label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ImageCell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 </a:t>
                      </a:r>
                      <a:r>
                        <a:rPr lang="en-US" dirty="0" err="1"/>
                        <a:t>TextCell</a:t>
                      </a:r>
                      <a:r>
                        <a:rPr lang="en-US" dirty="0"/>
                        <a:t> that also has an image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90688"/>
            <a:ext cx="12192000" cy="1820807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Maintain the illusion of continuity during navigation</a:t>
            </a:r>
          </a:p>
          <a:p>
            <a:r>
              <a:rPr lang="en-US" dirty="0">
                <a:solidFill>
                  <a:schemeClr val="bg1"/>
                </a:solidFill>
              </a:rPr>
              <a:t>Sharing of data between screens</a:t>
            </a:r>
          </a:p>
          <a:p>
            <a:r>
              <a:rPr lang="en-US" dirty="0">
                <a:solidFill>
                  <a:schemeClr val="bg1"/>
                </a:solidFill>
              </a:rPr>
              <a:t>Pass variables directly into an instantiated ContentPage</a:t>
            </a:r>
          </a:p>
        </p:txBody>
      </p:sp>
    </p:spTree>
    <p:extLst>
      <p:ext uri="{BB962C8B-B14F-4D97-AF65-F5344CB8AC3E}">
        <p14:creationId xmlns:p14="http://schemas.microsoft.com/office/powerpoint/2010/main" val="227481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Passing Data Between Pages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Pass data values directly into your page’s constructor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69" y="2690146"/>
            <a:ext cx="11406641" cy="251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Constructor </a:t>
            </a:r>
            <a:r>
              <a:rPr lang="en-US" sz="2800" dirty="0" err="1">
                <a:solidFill>
                  <a:schemeClr val="tx1"/>
                </a:solidFill>
              </a:rPr>
              <a:t>params</a:t>
            </a:r>
            <a:r>
              <a:rPr lang="en-US" sz="2800" dirty="0">
                <a:solidFill>
                  <a:schemeClr val="tx1"/>
                </a:solidFill>
              </a:rPr>
              <a:t> is the most common and safest way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Here are other ways to pass data between pages: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data instance (global) available to all pages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on the Application object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dictionary to persist key/ value pairs to disk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Application.Current.Properties</a:t>
            </a:r>
            <a:r>
              <a:rPr lang="en-US" sz="2800" dirty="0">
                <a:solidFill>
                  <a:schemeClr val="tx1"/>
                </a:solidFill>
              </a:rPr>
              <a:t>["id"] = 12345;</a:t>
            </a:r>
          </a:p>
        </p:txBody>
      </p:sp>
    </p:spTree>
    <p:extLst>
      <p:ext uri="{BB962C8B-B14F-4D97-AF65-F5344CB8AC3E}">
        <p14:creationId xmlns:p14="http://schemas.microsoft.com/office/powerpoint/2010/main" val="36961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into A Page’s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// Define </a:t>
            </a:r>
            <a:r>
              <a:rPr lang="en-US" sz="2000" dirty="0"/>
              <a:t>a detail page with a </a:t>
            </a:r>
            <a:r>
              <a:rPr lang="en-US" sz="2000" dirty="0" err="1"/>
              <a:t>ListItem</a:t>
            </a:r>
            <a:r>
              <a:rPr lang="en-US" sz="2000" dirty="0"/>
              <a:t> class as a constructor </a:t>
            </a:r>
            <a:endParaRPr lang="en-US" sz="2000" dirty="0" smtClean="0"/>
          </a:p>
          <a:p>
            <a:r>
              <a:rPr lang="en-US" sz="2000" dirty="0" smtClean="0"/>
              <a:t>// parameter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DetailPage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DetailPage</a:t>
            </a:r>
            <a:r>
              <a:rPr lang="en-US" sz="2000" dirty="0"/>
              <a:t>(</a:t>
            </a:r>
            <a:r>
              <a:rPr lang="en-US" sz="2000" dirty="0" err="1"/>
              <a:t>ListItem</a:t>
            </a:r>
            <a:r>
              <a:rPr lang="en-US" sz="2000" dirty="0"/>
              <a:t> item)</a:t>
            </a:r>
          </a:p>
          <a:p>
            <a:pPr marL="914400" lvl="2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// Then </a:t>
            </a:r>
            <a:r>
              <a:rPr lang="en-US" sz="2000" dirty="0"/>
              <a:t>pass instances of the </a:t>
            </a:r>
            <a:r>
              <a:rPr lang="en-US" sz="2000" dirty="0" err="1"/>
              <a:t>ListItem</a:t>
            </a:r>
            <a:r>
              <a:rPr lang="en-US" sz="2000" dirty="0"/>
              <a:t> class directly into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 err="1" smtClean="0"/>
              <a:t>DetailPage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Navigation.PushAsync</a:t>
            </a:r>
            <a:r>
              <a:rPr lang="en-US" sz="2000" dirty="0"/>
              <a:t> (new </a:t>
            </a:r>
            <a:r>
              <a:rPr lang="en-US" sz="2000" dirty="0" err="1"/>
              <a:t>detailPage</a:t>
            </a:r>
            <a:r>
              <a:rPr lang="en-US" sz="2000" dirty="0"/>
              <a:t>(item));</a:t>
            </a:r>
          </a:p>
        </p:txBody>
      </p:sp>
    </p:spTree>
    <p:extLst>
      <p:ext uri="{BB962C8B-B14F-4D97-AF65-F5344CB8AC3E}">
        <p14:creationId xmlns:p14="http://schemas.microsoft.com/office/powerpoint/2010/main" val="19382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6900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Xamarin.Forms Concepts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10226866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These are key concepts in Xamarin.Forms development: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Development fundamentals of </a:t>
              </a:r>
              <a:r>
                <a:rPr lang="en-US" sz="2800" dirty="0" err="1">
                  <a:solidFill>
                    <a:prstClr val="white"/>
                  </a:solidFill>
                </a:rPr>
                <a:t>Xamarin.Forms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9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Development </a:t>
              </a:r>
              <a:r>
                <a:rPr lang="en-US" sz="2800" dirty="0">
                  <a:solidFill>
                    <a:prstClr val="white"/>
                  </a:solidFill>
                </a:rPr>
                <a:t>fundamentals of </a:t>
              </a:r>
              <a:r>
                <a:rPr lang="en-US" sz="2800" dirty="0" err="1" smtClean="0">
                  <a:solidFill>
                    <a:prstClr val="white"/>
                  </a:solidFill>
                </a:rPr>
                <a:t>Xamarin.Forms</a:t>
              </a:r>
              <a:endParaRPr lang="en-US" sz="2800" dirty="0" smtClean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</a:t>
              </a:r>
              <a:r>
                <a:rPr lang="en-US" sz="2800" dirty="0" smtClean="0">
                  <a:solidFill>
                    <a:prstClr val="white"/>
                  </a:solidFill>
                </a:rPr>
                <a:t>Management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71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Xamarin.Forms </a:t>
            </a:r>
            <a:br>
              <a:rPr lang="en-US" dirty="0"/>
            </a:br>
            <a:r>
              <a:rPr lang="en-US" dirty="0"/>
              <a:t>Concepts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  <a:latin typeface="Segoe UI"/>
                </a:rPr>
                <a:t>Maintains a list of screens (current and past)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77938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Navigation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 Property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PushAsync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Navigates</a:t>
                      </a:r>
                      <a:r>
                        <a:rPr lang="en-US" baseline="0" dirty="0"/>
                        <a:t> to a page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PopAsync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Performs a “back” operation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PushModalAsync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Opens</a:t>
                      </a:r>
                      <a:r>
                        <a:rPr lang="en-US" altLang="ko-KR" baseline="0" dirty="0"/>
                        <a:t> a modal page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PopModalAsync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Removes a modal 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82148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1233"/>
            <a:ext cx="12192000" cy="2848000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Navigation </a:t>
            </a:r>
            <a:r>
              <a:rPr lang="en-US" dirty="0" smtClean="0">
                <a:solidFill>
                  <a:srgbClr val="000000"/>
                </a:solidFill>
              </a:rPr>
              <a:t>Patterns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95270" y="1676400"/>
            <a:ext cx="9572731" cy="333281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Hierarchical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Modal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Drill-down list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Tabs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Navigation drawer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Hierarchical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95" y="1847214"/>
            <a:ext cx="7276190" cy="9523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76" y="4038601"/>
            <a:ext cx="3576181" cy="2401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288" y="3352801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17298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App : Application {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App()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MainPage = new NavigationPage(new </a:t>
            </a:r>
            <a:r>
              <a:rPr lang="en-US" dirty="0" err="1"/>
              <a:t>HomePage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40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Navigation </a:t>
            </a:r>
            <a:r>
              <a:rPr lang="en-US" dirty="0" smtClean="0"/>
              <a:t>using </a:t>
            </a:r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8636"/>
            <a:ext cx="10515600" cy="3348326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child page:</a:t>
            </a:r>
          </a:p>
          <a:p>
            <a:pPr lvl="1"/>
            <a:r>
              <a:rPr lang="en-US" dirty="0"/>
              <a:t>Set Title and Icon Properties</a:t>
            </a:r>
          </a:p>
          <a:p>
            <a:pPr lvl="1"/>
            <a:r>
              <a:rPr lang="en-US" dirty="0" err="1"/>
              <a:t>Navigation.PushAsync</a:t>
            </a:r>
            <a:r>
              <a:rPr lang="en-US" dirty="0"/>
              <a:t> (new </a:t>
            </a:r>
            <a:r>
              <a:rPr lang="en-US" dirty="0" err="1"/>
              <a:t>MyPage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Navigation.PopAsync</a:t>
            </a:r>
            <a:r>
              <a:rPr lang="en-US" dirty="0"/>
              <a:t>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80588"/>
            <a:ext cx="12192000" cy="851767"/>
            <a:chOff x="0" y="1561233"/>
            <a:chExt cx="12192000" cy="851767"/>
          </a:xfrm>
        </p:grpSpPr>
        <p:sp>
          <p:nvSpPr>
            <p:cNvPr id="4" name="Rectangle 3"/>
            <p:cNvSpPr/>
            <p:nvPr/>
          </p:nvSpPr>
          <p:spPr>
            <a:xfrm>
              <a:off x="0" y="1561233"/>
              <a:ext cx="12192000" cy="851767"/>
            </a:xfrm>
            <a:prstGeom prst="rect">
              <a:avLst/>
            </a:prstGeom>
            <a:solidFill>
              <a:srgbClr val="346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1725468"/>
              <a:ext cx="9207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Instantiate a </a:t>
              </a:r>
              <a:r>
                <a:rPr lang="en-US" sz="2800" dirty="0" err="1">
                  <a:solidFill>
                    <a:srgbClr val="FFFFFF"/>
                  </a:solidFill>
                </a:rPr>
                <a:t>NavigationPage</a:t>
              </a:r>
              <a:r>
                <a:rPr lang="en-US" sz="2800" dirty="0">
                  <a:solidFill>
                    <a:srgbClr val="FFFFFF"/>
                  </a:solidFill>
                </a:rPr>
                <a:t> and pass in a 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ContentPage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110</TotalTime>
  <Words>2348</Words>
  <Application>Microsoft Macintosh PowerPoint</Application>
  <PresentationFormat>Custom</PresentationFormat>
  <Paragraphs>316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Clean Azure Theme</vt:lpstr>
      <vt:lpstr>Cross-Platform Mobile Application Development with Xamarin</vt:lpstr>
      <vt:lpstr>Topics</vt:lpstr>
      <vt:lpstr>PowerPoint Presentation</vt:lpstr>
      <vt:lpstr>Basic Xamarin.Forms  Concepts II</vt:lpstr>
      <vt:lpstr>Navigation</vt:lpstr>
      <vt:lpstr>Navigation Patterns</vt:lpstr>
      <vt:lpstr>Hierarchical</vt:lpstr>
      <vt:lpstr>NavigationPage</vt:lpstr>
      <vt:lpstr>Hierarchical Navigation using NavigationPage</vt:lpstr>
      <vt:lpstr>Full Screen Modal </vt:lpstr>
      <vt:lpstr>Modal Popup</vt:lpstr>
      <vt:lpstr>Drill-down List</vt:lpstr>
      <vt:lpstr>Drill-down Lists: NavigationPage </vt:lpstr>
      <vt:lpstr>Tabs</vt:lpstr>
      <vt:lpstr>Xamarin.Forms Navigation</vt:lpstr>
      <vt:lpstr>PowerPoint Presentation</vt:lpstr>
      <vt:lpstr>TapGestureRecognizer</vt:lpstr>
      <vt:lpstr>ListView</vt:lpstr>
      <vt:lpstr>ListView</vt:lpstr>
      <vt:lpstr>ListView from an Array of Strings</vt:lpstr>
      <vt:lpstr>ListView ItemTapped</vt:lpstr>
      <vt:lpstr>ListView Using Data Binding</vt:lpstr>
      <vt:lpstr>ListView Using Data Binding</vt:lpstr>
      <vt:lpstr>ListView Using Data Binding</vt:lpstr>
      <vt:lpstr>ListView ItemTapped</vt:lpstr>
      <vt:lpstr>Cell</vt:lpstr>
      <vt:lpstr>State Management</vt:lpstr>
      <vt:lpstr>Passing Data Between Pages</vt:lpstr>
      <vt:lpstr>Pass Data into A Page’s Constructor 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 with Xamarin</dc:title>
  <dc:creator>Mary Kate Reid</dc:creator>
  <cp:lastModifiedBy>Mary Kate Reid</cp:lastModifiedBy>
  <cp:revision>13</cp:revision>
  <dcterms:created xsi:type="dcterms:W3CDTF">2016-06-17T16:52:55Z</dcterms:created>
  <dcterms:modified xsi:type="dcterms:W3CDTF">2016-06-28T18:11:20Z</dcterms:modified>
</cp:coreProperties>
</file>