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6"/>
  </p:notesMasterIdLst>
  <p:handoutMasterIdLst>
    <p:handoutMasterId r:id="rId27"/>
  </p:handoutMasterIdLst>
  <p:sldIdLst>
    <p:sldId id="330" r:id="rId4"/>
    <p:sldId id="331" r:id="rId5"/>
    <p:sldId id="332" r:id="rId6"/>
    <p:sldId id="342" r:id="rId7"/>
    <p:sldId id="346" r:id="rId8"/>
    <p:sldId id="345" r:id="rId9"/>
    <p:sldId id="299" r:id="rId10"/>
    <p:sldId id="354" r:id="rId11"/>
    <p:sldId id="347" r:id="rId12"/>
    <p:sldId id="348" r:id="rId13"/>
    <p:sldId id="349" r:id="rId14"/>
    <p:sldId id="355" r:id="rId15"/>
    <p:sldId id="357" r:id="rId16"/>
    <p:sldId id="358" r:id="rId17"/>
    <p:sldId id="359" r:id="rId18"/>
    <p:sldId id="360" r:id="rId19"/>
    <p:sldId id="352" r:id="rId20"/>
    <p:sldId id="353" r:id="rId21"/>
    <p:sldId id="361" r:id="rId22"/>
    <p:sldId id="317" r:id="rId23"/>
    <p:sldId id="350" r:id="rId24"/>
    <p:sldId id="3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42"/>
            <p14:sldId id="346"/>
            <p14:sldId id="345"/>
            <p14:sldId id="299"/>
            <p14:sldId id="354"/>
            <p14:sldId id="347"/>
            <p14:sldId id="348"/>
            <p14:sldId id="349"/>
            <p14:sldId id="355"/>
            <p14:sldId id="357"/>
            <p14:sldId id="358"/>
            <p14:sldId id="359"/>
            <p14:sldId id="360"/>
            <p14:sldId id="352"/>
            <p14:sldId id="353"/>
            <p14:sldId id="361"/>
            <p14:sldId id="317"/>
            <p14:sldId id="350"/>
            <p14:sldId id="333"/>
          </p14:sldIdLst>
        </p14:section>
      </p14:sectionLst>
    </p:ex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72075" autoAdjust="0"/>
  </p:normalViewPr>
  <p:slideViewPr>
    <p:cSldViewPr snapToGrid="0">
      <p:cViewPr varScale="1">
        <p:scale>
          <a:sx n="76" d="100"/>
          <a:sy n="76" d="100"/>
        </p:scale>
        <p:origin x="-1944" y="-104"/>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ko-KR" b="1" dirty="0" smtClean="0"/>
              <a:t>Notes:</a:t>
            </a:r>
          </a:p>
          <a:p>
            <a:pPr marL="171450" indent="-171450">
              <a:buFont typeface="Arial" panose="020B0604020202020204" pitchFamily="34" charset="0"/>
              <a:buChar char="•"/>
            </a:pPr>
            <a:r>
              <a:rPr lang="en-US" altLang="ko-KR" dirty="0" smtClean="0"/>
              <a:t>Confidentiality</a:t>
            </a:r>
            <a:endParaRPr lang="en-US" altLang="ko-KR" dirty="0"/>
          </a:p>
          <a:p>
            <a:pPr marL="628650" lvl="1" indent="-171450">
              <a:buFont typeface="Arial"/>
              <a:buChar char="•"/>
            </a:pPr>
            <a:r>
              <a:rPr lang="en-US" altLang="ko-KR" dirty="0">
                <a:solidFill>
                  <a:srgbClr val="0033CC"/>
                </a:solidFill>
              </a:rPr>
              <a:t>Authentication process </a:t>
            </a:r>
            <a:r>
              <a:rPr lang="en-US" altLang="ko-KR" dirty="0"/>
              <a:t>of ensuring that the identity declared</a:t>
            </a:r>
          </a:p>
          <a:p>
            <a:pPr marL="628650" lvl="1" indent="-171450">
              <a:buFont typeface="Arial"/>
              <a:buChar char="•"/>
            </a:pPr>
            <a:r>
              <a:rPr lang="en-US" altLang="ko-KR" dirty="0"/>
              <a:t>Enabling access to the right parties</a:t>
            </a:r>
          </a:p>
          <a:p>
            <a:pPr marL="171450" indent="-171450">
              <a:buFont typeface="Arial" panose="020B0604020202020204" pitchFamily="34" charset="0"/>
              <a:buChar char="•"/>
            </a:pPr>
            <a:r>
              <a:rPr lang="en-US" altLang="ko-KR" dirty="0"/>
              <a:t>Integrity</a:t>
            </a:r>
          </a:p>
          <a:p>
            <a:pPr marL="628650" lvl="1" indent="-171450">
              <a:buFont typeface="Arial"/>
              <a:buChar char="•"/>
            </a:pPr>
            <a:r>
              <a:rPr lang="en-US" altLang="ko-KR" dirty="0"/>
              <a:t>The information can be </a:t>
            </a:r>
            <a:r>
              <a:rPr lang="en-US" altLang="ko-KR" dirty="0">
                <a:solidFill>
                  <a:srgbClr val="0033CC"/>
                </a:solidFill>
              </a:rPr>
              <a:t>trust</a:t>
            </a:r>
            <a:r>
              <a:rPr lang="en-US" altLang="ko-KR" dirty="0"/>
              <a:t>ed and has not been tampered</a:t>
            </a:r>
          </a:p>
          <a:p>
            <a:pPr marL="171450" indent="-171450">
              <a:buFont typeface="Arial" panose="020B0604020202020204" pitchFamily="34" charset="0"/>
              <a:buChar char="•"/>
            </a:pPr>
            <a:r>
              <a:rPr lang="en-US" altLang="ko-KR" dirty="0"/>
              <a:t>Availability</a:t>
            </a:r>
          </a:p>
          <a:p>
            <a:pPr marL="628650" lvl="1" indent="-171450">
              <a:buFont typeface="Arial"/>
              <a:buChar char="•"/>
            </a:pPr>
            <a:r>
              <a:rPr lang="en-US" altLang="ko-KR" dirty="0"/>
              <a:t>Handling the information being </a:t>
            </a:r>
            <a:r>
              <a:rPr lang="en-US" altLang="ko-KR" dirty="0">
                <a:solidFill>
                  <a:srgbClr val="0033CC"/>
                </a:solidFill>
              </a:rPr>
              <a:t>accessible by authorized parties </a:t>
            </a:r>
            <a:r>
              <a:rPr lang="en-US" altLang="ko-KR" dirty="0"/>
              <a:t>in the required circumstances</a:t>
            </a:r>
          </a:p>
          <a:p>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6162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smtClean="0">
                <a:solidFill>
                  <a:srgbClr val="0000FF"/>
                </a:solidFill>
              </a:rPr>
              <a:t>References:</a:t>
            </a:r>
          </a:p>
          <a:p>
            <a:pPr marL="171450" indent="-171450">
              <a:buFont typeface="Arial"/>
              <a:buChar char="•"/>
            </a:pPr>
            <a:r>
              <a:rPr lang="en-US" altLang="ko-KR" dirty="0" smtClean="0">
                <a:solidFill>
                  <a:srgbClr val="0000FF"/>
                </a:solidFill>
              </a:rPr>
              <a:t>http</a:t>
            </a:r>
            <a:r>
              <a:rPr lang="en-US" altLang="ko-KR" dirty="0">
                <a:solidFill>
                  <a:srgbClr val="0000FF"/>
                </a:solidFill>
              </a:rPr>
              <a:t>://</a:t>
            </a:r>
            <a:r>
              <a:rPr lang="en-US" altLang="ko-KR" b="0" dirty="0">
                <a:solidFill>
                  <a:srgbClr val="FF0000"/>
                </a:solidFill>
              </a:rPr>
              <a:t>www.acsac.org</a:t>
            </a:r>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36679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349864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517015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566429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Context</a:t>
            </a:r>
            <a:r>
              <a:rPr lang="en-US" altLang="ko-KR" dirty="0"/>
              <a:t>-aware Security Policy : </a:t>
            </a:r>
          </a:p>
          <a:p>
            <a:pPr marL="628650" lvl="1" indent="-171450">
              <a:buFont typeface="Arial"/>
              <a:buChar char="•"/>
            </a:pPr>
            <a:r>
              <a:rPr lang="en-US" altLang="ko-KR" dirty="0">
                <a:solidFill>
                  <a:srgbClr val="0000FF"/>
                </a:solidFill>
              </a:rPr>
              <a:t>Contextual information</a:t>
            </a:r>
            <a:r>
              <a:rPr lang="en-US" altLang="ko-KR" dirty="0"/>
              <a:t> of entities or </a:t>
            </a:r>
            <a:r>
              <a:rPr lang="en-US" altLang="ko-KR" dirty="0">
                <a:solidFill>
                  <a:srgbClr val="0000FF"/>
                </a:solidFill>
              </a:rPr>
              <a:t>situations</a:t>
            </a:r>
            <a:r>
              <a:rPr lang="en-US" altLang="ko-KR" dirty="0"/>
              <a:t> within the rules of the policy</a:t>
            </a:r>
          </a:p>
          <a:p>
            <a:pPr marL="1085850" lvl="2" indent="-171450">
              <a:buFont typeface="Arial" panose="020B0604020202020204" pitchFamily="34" charset="0"/>
              <a:buChar char="•"/>
            </a:pPr>
            <a:r>
              <a:rPr lang="en-US" altLang="ko-KR" dirty="0">
                <a:solidFill>
                  <a:srgbClr val="0000FF"/>
                </a:solidFill>
              </a:rPr>
              <a:t>augmenting conditions </a:t>
            </a:r>
            <a:r>
              <a:rPr lang="en-US" altLang="ko-KR" dirty="0"/>
              <a:t>for access to particular information</a:t>
            </a:r>
          </a:p>
          <a:p>
            <a:pPr marL="1085850" lvl="2" indent="-171450">
              <a:buFont typeface="Arial" panose="020B0604020202020204" pitchFamily="34" charset="0"/>
              <a:buChar char="•"/>
            </a:pPr>
            <a:r>
              <a:rPr lang="en-US" altLang="ko-KR" dirty="0">
                <a:solidFill>
                  <a:srgbClr val="0000FF"/>
                </a:solidFill>
              </a:rPr>
              <a:t>triggering change </a:t>
            </a:r>
            <a:r>
              <a:rPr lang="en-US" altLang="ko-KR" dirty="0"/>
              <a:t>in the set of applicable security policies</a:t>
            </a:r>
          </a:p>
          <a:p>
            <a:pPr marL="171450" indent="-171450">
              <a:buFont typeface="Arial"/>
              <a:buChar char="•"/>
            </a:pPr>
            <a:endParaRPr lang="en-US" altLang="ko-KR" dirty="0">
              <a:solidFill>
                <a:srgbClr val="0000FF"/>
              </a:solidFill>
            </a:endParaRPr>
          </a:p>
          <a:p>
            <a:pPr marL="171450" indent="-171450">
              <a:buFont typeface="Arial"/>
              <a:buChar char="•"/>
            </a:pPr>
            <a:r>
              <a:rPr lang="en-US" altLang="ko-KR" dirty="0">
                <a:solidFill>
                  <a:srgbClr val="0000FF"/>
                </a:solidFill>
              </a:rPr>
              <a:t>Contextual graphs : </a:t>
            </a:r>
            <a:r>
              <a:rPr lang="en-US" altLang="ko-KR" b="0" dirty="0"/>
              <a:t>a directed acyclic graph with </a:t>
            </a:r>
            <a:r>
              <a:rPr lang="en-US" altLang="ko-KR" dirty="0">
                <a:solidFill>
                  <a:srgbClr val="0000FF"/>
                </a:solidFill>
              </a:rPr>
              <a:t>a unique input, a unique output</a:t>
            </a:r>
          </a:p>
          <a:p>
            <a:pPr marL="171450" indent="-171450">
              <a:buFont typeface="Arial"/>
              <a:buChar char="•"/>
            </a:pPr>
            <a:r>
              <a:rPr lang="en-US" altLang="ko-KR" dirty="0">
                <a:solidFill>
                  <a:srgbClr val="0000FF"/>
                </a:solidFill>
              </a:rPr>
              <a:t>Role-based</a:t>
            </a:r>
            <a:r>
              <a:rPr lang="en-US" altLang="ko-KR" baseline="0" dirty="0">
                <a:solidFill>
                  <a:srgbClr val="0000FF"/>
                </a:solidFill>
              </a:rPr>
              <a:t> XML : </a:t>
            </a:r>
            <a:r>
              <a:rPr lang="en-US" altLang="ko-KR" dirty="0"/>
              <a:t>representing policies in XML format</a:t>
            </a:r>
          </a:p>
          <a:p>
            <a:pPr marL="1085850" lvl="2" indent="-171450">
              <a:buFont typeface="Arial"/>
              <a:buChar char="•"/>
            </a:pPr>
            <a:r>
              <a:rPr lang="en-US" altLang="ko-KR" i="0" dirty="0" smtClean="0"/>
              <a:t>Policy </a:t>
            </a:r>
            <a:r>
              <a:rPr lang="en-US" altLang="ko-KR" i="0" dirty="0"/>
              <a:t>contains the followings Subject role, Object</a:t>
            </a:r>
            <a:r>
              <a:rPr lang="en-US" altLang="ko-KR" i="0" baseline="0" dirty="0"/>
              <a:t> role, Action (on the object), </a:t>
            </a:r>
            <a:endParaRPr lang="en-US" altLang="ko-KR" i="0" dirty="0"/>
          </a:p>
          <a:p>
            <a:pPr marL="1085850" lvl="2" indent="-171450">
              <a:buFont typeface="Arial"/>
              <a:buChar char="•"/>
            </a:pPr>
            <a:r>
              <a:rPr lang="en-US" altLang="ko-KR" i="0" dirty="0" smtClean="0">
                <a:solidFill>
                  <a:srgbClr val="0033CC"/>
                </a:solidFill>
              </a:rPr>
              <a:t>Environment </a:t>
            </a:r>
            <a:r>
              <a:rPr lang="en-US" altLang="ko-KR" i="0" dirty="0">
                <a:solidFill>
                  <a:srgbClr val="0033CC"/>
                </a:solidFill>
              </a:rPr>
              <a:t>role </a:t>
            </a:r>
            <a:r>
              <a:rPr lang="en-US" altLang="ko-KR" i="0" dirty="0"/>
              <a:t>(the context of the action),</a:t>
            </a:r>
          </a:p>
          <a:p>
            <a:pPr marL="1085850" lvl="2" indent="-171450">
              <a:spcBef>
                <a:spcPts val="0"/>
              </a:spcBef>
              <a:buFont typeface="Arial"/>
              <a:buChar char="•"/>
            </a:pPr>
            <a:r>
              <a:rPr lang="en-US" altLang="ko-KR" i="0" dirty="0">
                <a:solidFill>
                  <a:srgbClr val="0033CC"/>
                </a:solidFill>
              </a:rPr>
              <a:t>Permissions</a:t>
            </a:r>
            <a:r>
              <a:rPr lang="en-US" altLang="ko-KR" i="0" dirty="0"/>
              <a:t> (whether the action is to be permitted or not</a:t>
            </a:r>
            <a:r>
              <a:rPr lang="en-US" altLang="ko-KR" i="0" dirty="0" smtClean="0"/>
              <a:t>)</a:t>
            </a:r>
            <a:endParaRPr lang="en-US" altLang="ko-KR" i="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890957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altLang="ko-KR" b="1" dirty="0" smtClean="0"/>
              <a:t>Notes:</a:t>
            </a:r>
          </a:p>
          <a:p>
            <a:pPr marL="171450" lvl="0" indent="-171450">
              <a:buFont typeface="Arial"/>
              <a:buChar char="•"/>
            </a:pPr>
            <a:r>
              <a:rPr lang="en-US" altLang="ko-KR" dirty="0" smtClean="0"/>
              <a:t>Security </a:t>
            </a:r>
            <a:r>
              <a:rPr lang="en-US" altLang="ko-KR" dirty="0"/>
              <a:t>in Pervasive computing : </a:t>
            </a:r>
          </a:p>
          <a:p>
            <a:pPr marL="628650" lvl="1" indent="-171450">
              <a:buFont typeface="Arial" panose="020B0604020202020204" pitchFamily="34" charset="0"/>
              <a:buChar char="•"/>
            </a:pPr>
            <a:r>
              <a:rPr lang="en-US" altLang="ko-KR" dirty="0"/>
              <a:t>vulnerabilities with wireless networking, </a:t>
            </a:r>
          </a:p>
          <a:p>
            <a:pPr marL="628650" lvl="1" indent="-171450">
              <a:buFont typeface="Arial" panose="020B0604020202020204" pitchFamily="34" charset="0"/>
              <a:buChar char="•"/>
            </a:pPr>
            <a:r>
              <a:rPr lang="en-US" altLang="ko-KR" dirty="0"/>
              <a:t>introduction of new unknown devices to an environment, </a:t>
            </a:r>
          </a:p>
          <a:p>
            <a:pPr marL="628650" lvl="1" indent="-171450">
              <a:buFont typeface="Arial" panose="020B0604020202020204" pitchFamily="34" charset="0"/>
              <a:buChar char="•"/>
            </a:pPr>
            <a:r>
              <a:rPr lang="en-US" altLang="ko-KR" dirty="0"/>
              <a:t>denial-of-service for openly available devices </a:t>
            </a:r>
          </a:p>
          <a:p>
            <a:pPr marL="628650" lvl="1" indent="-171450">
              <a:buFont typeface="Arial" panose="020B0604020202020204" pitchFamily="34" charset="0"/>
              <a:buChar char="•"/>
            </a:pPr>
            <a:r>
              <a:rPr lang="en-US" altLang="ko-KR" dirty="0"/>
              <a:t>integrity violations of critical wireless sensor data through intercepts</a:t>
            </a:r>
            <a:endParaRPr lang="ko-KR" altLang="en-US" dirty="0"/>
          </a:p>
          <a:p>
            <a:pPr marL="628650" lvl="1" indent="-171450">
              <a:buFont typeface="Arial" panose="020B0604020202020204" pitchFamily="34" charset="0"/>
              <a:buChar char="•"/>
            </a:pPr>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41309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ltLang="ko-KR" b="1" dirty="0" smtClean="0"/>
              <a:t>Notes:</a:t>
            </a:r>
          </a:p>
          <a:p>
            <a:pPr marL="171450" lvl="0" indent="-171450">
              <a:buFont typeface="Arial" panose="020B0604020202020204" pitchFamily="34" charset="0"/>
              <a:buChar char="•"/>
            </a:pPr>
            <a:r>
              <a:rPr lang="en-US" altLang="ko-KR" dirty="0" smtClean="0"/>
              <a:t>Warehouse </a:t>
            </a:r>
            <a:r>
              <a:rPr lang="en-US" altLang="ko-KR" dirty="0"/>
              <a:t>Inventory management : RFID</a:t>
            </a:r>
          </a:p>
          <a:p>
            <a:pPr marL="171450" lvl="0" indent="-171450">
              <a:buFont typeface="Arial" panose="020B0604020202020204" pitchFamily="34" charset="0"/>
              <a:buChar char="•"/>
            </a:pPr>
            <a:r>
              <a:rPr lang="en-US" altLang="ko-KR" dirty="0"/>
              <a:t>Automotive Application Telematics, Traffic congestion warnings and route information, </a:t>
            </a:r>
          </a:p>
          <a:p>
            <a:pPr marL="171450" lvl="0" indent="-171450">
              <a:buFont typeface="Arial" panose="020B0604020202020204" pitchFamily="34" charset="0"/>
              <a:buChar char="•"/>
            </a:pPr>
            <a:r>
              <a:rPr lang="en-US" altLang="ko-KR" dirty="0"/>
              <a:t>Building monitoring and control : lighting, temperature conditions</a:t>
            </a:r>
          </a:p>
          <a:p>
            <a:pPr marL="171450" lvl="0" indent="-171450">
              <a:buFont typeface="Arial" panose="020B0604020202020204" pitchFamily="34" charset="0"/>
              <a:buChar char="•"/>
            </a:pPr>
            <a:r>
              <a:rPr lang="en-US" altLang="ko-KR" dirty="0"/>
              <a:t>Environmental monitoring : chemical hazard warning, tracking flood, extreme weather condition, earthquake detection with seismic sensor, wildlife habitat monitoring…</a:t>
            </a:r>
          </a:p>
          <a:p>
            <a:pPr marL="171450" lvl="0" indent="-171450">
              <a:buFont typeface="Arial" panose="020B0604020202020204" pitchFamily="34" charset="0"/>
              <a:buChar char="•"/>
            </a:pPr>
            <a:r>
              <a:rPr lang="en-US" altLang="ko-KR" dirty="0"/>
              <a:t>Military battlefield intelligence/security/Surveillance</a:t>
            </a:r>
          </a:p>
          <a:p>
            <a:pPr marL="171450" lvl="0" indent="-171450">
              <a:buFont typeface="Arial" panose="020B0604020202020204" pitchFamily="34" charset="0"/>
              <a:buChar char="•"/>
            </a:pPr>
            <a:r>
              <a:rPr lang="en-US" altLang="ko-KR" dirty="0"/>
              <a:t>Infrastructure protection : water distribution, power grids context-aware computing : intelligent homes, responsive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33455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37065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84823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u="none" strike="noStrike" kern="1200" baseline="0" dirty="0" smtClean="0">
                <a:solidFill>
                  <a:schemeClr val="tx1"/>
                </a:solidFill>
                <a:latin typeface="+mn-lt"/>
                <a:ea typeface="+mn-ea"/>
                <a:cs typeface="+mn-cs"/>
              </a:rPr>
              <a:t>Notes:</a:t>
            </a:r>
          </a:p>
          <a:p>
            <a:pPr marL="171450" indent="-171450">
              <a:buFont typeface="Arial"/>
              <a:buChar char="•"/>
            </a:pPr>
            <a:r>
              <a:rPr lang="en-US" altLang="ko-KR" sz="1200" b="0" i="0" u="none" strike="noStrike" kern="1200" baseline="0" dirty="0" smtClean="0">
                <a:solidFill>
                  <a:schemeClr val="tx1"/>
                </a:solidFill>
                <a:latin typeface="+mn-lt"/>
                <a:ea typeface="+mn-ea"/>
                <a:cs typeface="+mn-cs"/>
              </a:rPr>
              <a:t>The </a:t>
            </a:r>
            <a:r>
              <a:rPr lang="en-US" altLang="ko-KR" sz="1200" b="0" i="0" u="none" strike="noStrike" kern="1200" baseline="0" dirty="0">
                <a:solidFill>
                  <a:schemeClr val="tx1"/>
                </a:solidFill>
                <a:latin typeface="+mn-lt"/>
                <a:ea typeface="+mn-ea"/>
                <a:cs typeface="+mn-cs"/>
              </a:rPr>
              <a:t>architecture is composed of core platform services and application-level components to facilitate the processing needs across three major areas of a typical </a:t>
            </a:r>
            <a:r>
              <a:rPr lang="en-US" altLang="ko-KR" sz="1200" b="0" i="0" u="none" strike="noStrike" kern="1200" baseline="0" dirty="0" err="1">
                <a:solidFill>
                  <a:schemeClr val="tx1"/>
                </a:solidFill>
                <a:latin typeface="+mn-lt"/>
                <a:ea typeface="+mn-ea"/>
                <a:cs typeface="+mn-cs"/>
              </a:rPr>
              <a:t>IoT</a:t>
            </a:r>
            <a:r>
              <a:rPr lang="en-US" altLang="ko-KR" sz="1200" b="0" i="0" u="none" strike="noStrike" kern="1200" baseline="0" dirty="0">
                <a:solidFill>
                  <a:schemeClr val="tx1"/>
                </a:solidFill>
                <a:latin typeface="+mn-lt"/>
                <a:ea typeface="+mn-ea"/>
                <a:cs typeface="+mn-cs"/>
              </a:rPr>
              <a:t> solution: </a:t>
            </a:r>
          </a:p>
          <a:p>
            <a:pPr marL="628650" lvl="1"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Device connectivity </a:t>
            </a:r>
          </a:p>
          <a:p>
            <a:pPr marL="628650" lvl="1"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Data processing, analytics, and management </a:t>
            </a:r>
          </a:p>
          <a:p>
            <a:pPr marL="628650" lvl="1"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Presentation and business connectivity </a:t>
            </a:r>
            <a:endParaRPr lang="en-US" altLang="ko-KR" sz="1200" b="0" i="0" u="none" strike="noStrike" kern="1200" baseline="0" dirty="0" smtClean="0">
              <a:solidFill>
                <a:schemeClr val="tx1"/>
              </a:solidFill>
              <a:latin typeface="+mn-lt"/>
              <a:ea typeface="+mn-ea"/>
              <a:cs typeface="+mn-cs"/>
            </a:endParaRPr>
          </a:p>
          <a:p>
            <a:pPr marL="0" lvl="0" indent="0">
              <a:buFont typeface="Arial" panose="020B0604020202020204" pitchFamily="34" charset="0"/>
              <a:buNone/>
            </a:pPr>
            <a:endParaRPr lang="en-US" altLang="ko-KR" sz="1200" b="0" i="0" u="none" strike="noStrike" kern="1200" baseline="0" dirty="0" smtClean="0">
              <a:solidFill>
                <a:schemeClr val="tx1"/>
              </a:solidFill>
              <a:latin typeface="+mn-lt"/>
              <a:ea typeface="+mn-ea"/>
              <a:cs typeface="+mn-cs"/>
            </a:endParaRPr>
          </a:p>
          <a:p>
            <a:pPr marL="0" lvl="0" indent="0">
              <a:buFont typeface="Arial" panose="020B0604020202020204" pitchFamily="34" charset="0"/>
              <a:buNone/>
            </a:pPr>
            <a:r>
              <a:rPr lang="en-US" altLang="ko-KR" sz="1200" b="1" i="0" u="none" strike="noStrike" kern="1200" baseline="0" dirty="0" smtClean="0">
                <a:solidFill>
                  <a:schemeClr val="tx1"/>
                </a:solidFill>
                <a:latin typeface="+mn-lt"/>
                <a:ea typeface="+mn-ea"/>
                <a:cs typeface="+mn-cs"/>
              </a:rPr>
              <a:t>References:</a:t>
            </a:r>
          </a:p>
          <a:p>
            <a:pPr marL="171450" lvl="0" indent="-171450">
              <a:buFont typeface="Arial" panose="020B0604020202020204" pitchFamily="34" charset="0"/>
              <a:buChar char="•"/>
            </a:pPr>
            <a:r>
              <a:rPr lang="en-US" altLang="ko-KR" sz="1200" b="0" i="0" u="none" strike="noStrike" kern="1200" baseline="0" dirty="0" smtClean="0">
                <a:solidFill>
                  <a:schemeClr val="tx1"/>
                </a:solidFill>
                <a:latin typeface="+mn-lt"/>
                <a:ea typeface="+mn-ea"/>
                <a:cs typeface="+mn-cs"/>
              </a:rPr>
              <a:t>http://</a:t>
            </a:r>
            <a:r>
              <a:rPr lang="en-US" altLang="ko-KR" sz="1200" b="0" i="0" u="none" strike="noStrike" kern="1200" baseline="0" dirty="0" err="1" smtClean="0">
                <a:solidFill>
                  <a:schemeClr val="tx1"/>
                </a:solidFill>
                <a:latin typeface="+mn-lt"/>
                <a:ea typeface="+mn-ea"/>
                <a:cs typeface="+mn-cs"/>
              </a:rPr>
              <a:t>image.slidesharecdn.com</a:t>
            </a:r>
            <a:r>
              <a:rPr lang="en-US" altLang="ko-KR" sz="1200" b="0" i="0" u="none" strike="noStrike" kern="1200" baseline="0" dirty="0" smtClean="0">
                <a:solidFill>
                  <a:schemeClr val="tx1"/>
                </a:solidFill>
                <a:latin typeface="+mn-lt"/>
                <a:ea typeface="+mn-ea"/>
                <a:cs typeface="+mn-cs"/>
              </a:rPr>
              <a:t>/april141500microsoftthacker-160425201930/95/big-data-application-architectures-iot-13-638.jpg?cb=1461615600</a:t>
            </a:r>
            <a:endParaRPr lang="en-US" altLang="ko-KR"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673591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606704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14196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Context</a:t>
            </a:r>
            <a:r>
              <a:rPr lang="en-US" altLang="ko-KR" dirty="0"/>
              <a:t>-aware sensor </a:t>
            </a:r>
            <a:r>
              <a:rPr lang="en-US" altLang="ko-KR" dirty="0" smtClean="0"/>
              <a:t>framework: </a:t>
            </a:r>
            <a:endParaRPr lang="en-US" altLang="ko-KR" dirty="0"/>
          </a:p>
          <a:p>
            <a:pPr marL="628650" lvl="1" indent="-171450">
              <a:buFont typeface="Arial"/>
              <a:buChar char="•"/>
            </a:pPr>
            <a:r>
              <a:rPr lang="en-US" altLang="ko-KR" b="0" dirty="0">
                <a:solidFill>
                  <a:srgbClr val="0000FF"/>
                </a:solidFill>
              </a:rPr>
              <a:t>Establishing patterns</a:t>
            </a:r>
            <a:r>
              <a:rPr lang="en-US" altLang="ko-KR" b="0" dirty="0"/>
              <a:t> for controlling sensor activity, e</a:t>
            </a:r>
            <a:r>
              <a:rPr lang="en-US" altLang="ko-KR" dirty="0"/>
              <a:t>ither programmed by developers or acquired by learning from sensor </a:t>
            </a:r>
            <a:r>
              <a:rPr lang="en-US" altLang="ko-KR" dirty="0" smtClean="0"/>
              <a:t>data</a:t>
            </a:r>
            <a:endParaRPr lang="en-US" altLang="ko-KR" dirty="0">
              <a:solidFill>
                <a:srgbClr val="0000FF"/>
              </a:solidFill>
            </a:endParaRPr>
          </a:p>
          <a:p>
            <a:pPr marL="171450" indent="-171450">
              <a:buFont typeface="Arial"/>
              <a:buChar char="•"/>
            </a:pPr>
            <a:r>
              <a:rPr lang="en-US" altLang="ko-KR" dirty="0">
                <a:solidFill>
                  <a:srgbClr val="0000FF"/>
                </a:solidFill>
              </a:rPr>
              <a:t>Framework – consist of 3 </a:t>
            </a:r>
            <a:r>
              <a:rPr lang="en-US" altLang="ko-KR" dirty="0" smtClean="0">
                <a:solidFill>
                  <a:srgbClr val="0000FF"/>
                </a:solidFill>
              </a:rPr>
              <a:t>items:</a:t>
            </a:r>
            <a:endParaRPr lang="en-US" altLang="ko-KR" b="0" dirty="0">
              <a:solidFill>
                <a:srgbClr val="0000FF"/>
              </a:solidFill>
            </a:endParaRPr>
          </a:p>
          <a:p>
            <a:pPr marL="628650" lvl="1" indent="-171450">
              <a:buFont typeface="Arial" panose="020B0604020202020204" pitchFamily="34" charset="0"/>
              <a:buChar char="•"/>
            </a:pPr>
            <a:r>
              <a:rPr lang="en-US" altLang="ko-KR" b="0" dirty="0"/>
              <a:t>Sensors</a:t>
            </a:r>
            <a:r>
              <a:rPr lang="ko-KR" altLang="en-US" b="0" dirty="0"/>
              <a:t> </a:t>
            </a:r>
            <a:r>
              <a:rPr lang="en-US" altLang="ko-KR" b="0" dirty="0"/>
              <a:t>group components</a:t>
            </a:r>
          </a:p>
          <a:p>
            <a:pPr marL="628650" lvl="1" indent="-171450">
              <a:buFont typeface="Arial" panose="020B0604020202020204" pitchFamily="34" charset="0"/>
              <a:buChar char="•"/>
            </a:pPr>
            <a:r>
              <a:rPr lang="en-US" altLang="ko-KR" b="0" dirty="0"/>
              <a:t>Support services</a:t>
            </a:r>
            <a:r>
              <a:rPr lang="en-US" altLang="ko-KR" b="0" baseline="0" dirty="0"/>
              <a:t> </a:t>
            </a:r>
            <a:r>
              <a:rPr lang="en-US" altLang="ko-KR" b="0" dirty="0"/>
              <a:t>component</a:t>
            </a:r>
            <a:r>
              <a:rPr lang="en-US" altLang="ko-KR" b="0" baseline="0" dirty="0"/>
              <a:t> </a:t>
            </a:r>
            <a:r>
              <a:rPr lang="en-US" altLang="ko-KR" b="0" dirty="0"/>
              <a:t>: provides communication</a:t>
            </a:r>
            <a:r>
              <a:rPr lang="en-US" altLang="ko-KR" b="0" baseline="0" dirty="0"/>
              <a:t> between </a:t>
            </a:r>
            <a:r>
              <a:rPr lang="en-US" altLang="ko-KR" b="0" dirty="0"/>
              <a:t>sensors</a:t>
            </a:r>
            <a:r>
              <a:rPr lang="ko-KR" altLang="en-US" b="0" baseline="0" dirty="0"/>
              <a:t> </a:t>
            </a:r>
            <a:r>
              <a:rPr lang="en-US" altLang="ko-KR" b="0" baseline="0" dirty="0"/>
              <a:t>and system.  </a:t>
            </a:r>
            <a:r>
              <a:rPr lang="en-US" altLang="ko-KR" b="0" dirty="0"/>
              <a:t>context locator service, context mining service, </a:t>
            </a:r>
          </a:p>
          <a:p>
            <a:pPr marL="628650" lvl="1" indent="-171450">
              <a:buFont typeface="Arial" panose="020B0604020202020204" pitchFamily="34" charset="0"/>
              <a:buChar char="•"/>
            </a:pPr>
            <a:r>
              <a:rPr lang="en-US" altLang="ko-KR" b="0" dirty="0"/>
              <a:t>Context trigger engine component : Core functions</a:t>
            </a:r>
            <a:r>
              <a:rPr lang="en-US" altLang="ko-KR" b="0" baseline="0" dirty="0"/>
              <a:t> for </a:t>
            </a:r>
            <a:r>
              <a:rPr lang="en-US" altLang="ko-KR" b="0" dirty="0"/>
              <a:t>context discovery and</a:t>
            </a:r>
            <a:r>
              <a:rPr lang="en-US" altLang="ko-KR" b="0" baseline="0" dirty="0"/>
              <a:t> </a:t>
            </a:r>
            <a:r>
              <a:rPr lang="en-US" altLang="ko-KR" b="0" dirty="0"/>
              <a:t>use.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157972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smtClean="0">
                <a:solidFill>
                  <a:srgbClr val="0000FF"/>
                </a:solidFill>
              </a:rPr>
              <a:t>Notes:</a:t>
            </a:r>
          </a:p>
          <a:p>
            <a:pPr marL="171450" indent="-171450">
              <a:buFont typeface="Arial"/>
              <a:buChar char="•"/>
            </a:pPr>
            <a:r>
              <a:rPr lang="en-US" altLang="ko-KR" dirty="0" smtClean="0">
                <a:solidFill>
                  <a:srgbClr val="0000FF"/>
                </a:solidFill>
              </a:rPr>
              <a:t>WSN</a:t>
            </a:r>
            <a:r>
              <a:rPr lang="en-US" altLang="ko-KR" dirty="0" smtClean="0">
                <a:solidFill>
                  <a:srgbClr val="0000FF"/>
                </a:solidFill>
              </a:rPr>
              <a:t>: </a:t>
            </a:r>
            <a:r>
              <a:rPr lang="en-US" altLang="ko-KR" dirty="0">
                <a:solidFill>
                  <a:srgbClr val="0000FF"/>
                </a:solidFill>
              </a:rPr>
              <a:t>a combination of low cost, low-power, multifunctional miniature sensor devices consisting of sensing, data processing, and communicating components, networked through wireless links between neighboring nodes.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1272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Sensor</a:t>
            </a:r>
            <a:r>
              <a:rPr lang="en-US" baseline="0" dirty="0" smtClean="0"/>
              <a:t> </a:t>
            </a:r>
            <a:r>
              <a:rPr lang="en-US" baseline="0" dirty="0"/>
              <a:t>group </a:t>
            </a:r>
          </a:p>
          <a:p>
            <a:pPr marL="628650" lvl="1" indent="-171450">
              <a:buFont typeface="Arial"/>
              <a:buChar char="•"/>
            </a:pPr>
            <a:r>
              <a:rPr lang="en-US" baseline="0" dirty="0"/>
              <a:t>Send sensor readings to communication server</a:t>
            </a:r>
          </a:p>
          <a:p>
            <a:pPr marL="628650" lvl="1" indent="-171450">
              <a:buFont typeface="Arial"/>
              <a:buChar char="•"/>
            </a:pPr>
            <a:r>
              <a:rPr lang="en-US" baseline="0" dirty="0"/>
              <a:t>Receive sensor control commands from “Context Trigger Engine” via communication server.</a:t>
            </a:r>
          </a:p>
          <a:p>
            <a:pPr marL="171450" lvl="0" indent="-171450">
              <a:buFont typeface="Arial" panose="020B0604020202020204" pitchFamily="34" charset="0"/>
              <a:buChar char="•"/>
            </a:pPr>
            <a:r>
              <a:rPr lang="en-US" baseline="0" dirty="0"/>
              <a:t>Communication server</a:t>
            </a:r>
          </a:p>
          <a:p>
            <a:pPr marL="628650" lvl="1" indent="-171450">
              <a:buFont typeface="Arial"/>
              <a:buChar char="•"/>
            </a:pPr>
            <a:r>
              <a:rPr lang="en-US" baseline="0" dirty="0"/>
              <a:t>Acts as a mediator between the base station and the sensors</a:t>
            </a:r>
          </a:p>
          <a:p>
            <a:pPr marL="171450" lvl="0" indent="-171450">
              <a:buFont typeface="Arial" panose="020B0604020202020204" pitchFamily="34" charset="0"/>
              <a:buChar char="•"/>
            </a:pPr>
            <a:r>
              <a:rPr lang="en-US" baseline="0" dirty="0"/>
              <a:t>Context locator service</a:t>
            </a:r>
          </a:p>
          <a:p>
            <a:pPr marL="628650" lvl="1" indent="-171450">
              <a:buFont typeface="Arial"/>
              <a:buChar char="•"/>
            </a:pPr>
            <a:r>
              <a:rPr lang="en-US" baseline="0" dirty="0"/>
              <a:t>Interpret the current context from the raw sensor readings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78535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baseline="0" dirty="0" smtClean="0"/>
              <a:t>Notes:</a:t>
            </a:r>
          </a:p>
          <a:p>
            <a:pPr marL="171450" lvl="0" indent="-171450">
              <a:buFont typeface="Arial" panose="020B0604020202020204" pitchFamily="34" charset="0"/>
              <a:buChar char="•"/>
            </a:pPr>
            <a:r>
              <a:rPr lang="en-US" baseline="0" dirty="0" smtClean="0"/>
              <a:t>Context </a:t>
            </a:r>
            <a:r>
              <a:rPr lang="en-US" baseline="0" dirty="0"/>
              <a:t>mining service</a:t>
            </a:r>
          </a:p>
          <a:p>
            <a:pPr marL="628650" lvl="1" indent="-171450">
              <a:buFont typeface="Arial"/>
              <a:buChar char="•"/>
            </a:pPr>
            <a:r>
              <a:rPr lang="en-US" baseline="0" dirty="0"/>
              <a:t>Context discovered autonomously in the system</a:t>
            </a:r>
          </a:p>
          <a:p>
            <a:pPr marL="171450" lvl="0" indent="-171450">
              <a:buFont typeface="Arial" panose="020B0604020202020204" pitchFamily="34" charset="0"/>
              <a:buChar char="•"/>
            </a:pPr>
            <a:r>
              <a:rPr lang="en-US" baseline="0" dirty="0"/>
              <a:t>Context trigger engine </a:t>
            </a:r>
          </a:p>
          <a:p>
            <a:pPr marL="628650" lvl="1" indent="-171450">
              <a:buFont typeface="Arial"/>
              <a:buChar char="•"/>
            </a:pPr>
            <a:r>
              <a:rPr lang="en-US" baseline="0" dirty="0"/>
              <a:t>Determines the sensor operations triggered using a combination of given context and sensor profiles</a:t>
            </a:r>
          </a:p>
          <a:p>
            <a:pPr marL="171450" lvl="0" indent="-171450">
              <a:buFont typeface="Arial" panose="020B0604020202020204" pitchFamily="34" charset="0"/>
              <a:buChar char="•"/>
            </a:pPr>
            <a:r>
              <a:rPr lang="en-US" baseline="0" dirty="0"/>
              <a:t>Context action data store </a:t>
            </a:r>
          </a:p>
          <a:p>
            <a:pPr marL="628650" lvl="1" indent="-171450">
              <a:buFont typeface="Arial"/>
              <a:buChar char="•"/>
            </a:pPr>
            <a:r>
              <a:rPr lang="en-US" baseline="0" dirty="0"/>
              <a:t>Relationship between context and its respective actions.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93971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Action </a:t>
            </a:r>
            <a:r>
              <a:rPr lang="en-US" dirty="0"/>
              <a:t>macros – a</a:t>
            </a:r>
            <a:r>
              <a:rPr lang="en-US" baseline="0" dirty="0"/>
              <a:t> command or a combination of a </a:t>
            </a:r>
            <a:r>
              <a:rPr lang="en-US" altLang="ko-KR" dirty="0"/>
              <a:t>actual commands sent to sensors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253807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2</a:t>
            </a:r>
            <a:r>
              <a:rPr lang="en-US" sz="4000" dirty="0">
                <a:solidFill>
                  <a:srgbClr val="FFFF00"/>
                </a:solidFill>
              </a:rPr>
              <a:t>: </a:t>
            </a:r>
          </a:p>
          <a:p>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in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Security </a:t>
            </a:r>
          </a:p>
        </p:txBody>
      </p:sp>
      <p:grpSp>
        <p:nvGrpSpPr>
          <p:cNvPr id="10" name="Group 3"/>
          <p:cNvGrpSpPr/>
          <p:nvPr/>
        </p:nvGrpSpPr>
        <p:grpSpPr>
          <a:xfrm>
            <a:off x="0" y="1947672"/>
            <a:ext cx="12192000" cy="853904"/>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Traditional Security models</a:t>
              </a:r>
            </a:p>
          </p:txBody>
        </p:sp>
      </p:grpSp>
      <p:sp>
        <p:nvSpPr>
          <p:cNvPr id="15" name="Content Placeholder 2"/>
          <p:cNvSpPr txBox="1">
            <a:spLocks/>
          </p:cNvSpPr>
          <p:nvPr/>
        </p:nvSpPr>
        <p:spPr>
          <a:xfrm>
            <a:off x="349625" y="3022702"/>
            <a:ext cx="11313459" cy="207431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Confidentiality</a:t>
            </a:r>
          </a:p>
          <a:p>
            <a:pPr marL="1203325" indent="-342900" algn="l">
              <a:lnSpc>
                <a:spcPct val="100000"/>
              </a:lnSpc>
              <a:spcBef>
                <a:spcPts val="0"/>
              </a:spcBef>
              <a:buFont typeface="Wingdings" charset="2"/>
              <a:buChar char="§"/>
            </a:pPr>
            <a:r>
              <a:rPr lang="en-US" i="0" dirty="0" smtClean="0">
                <a:solidFill>
                  <a:srgbClr val="000000"/>
                </a:solidFill>
              </a:rPr>
              <a:t>Integrity</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Availability</a:t>
            </a:r>
          </a:p>
        </p:txBody>
      </p:sp>
    </p:spTree>
    <p:extLst>
      <p:ext uri="{BB962C8B-B14F-4D97-AF65-F5344CB8AC3E}">
        <p14:creationId xmlns:p14="http://schemas.microsoft.com/office/powerpoint/2010/main" val="314574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Security Policy </a:t>
            </a:r>
          </a:p>
        </p:txBody>
      </p:sp>
      <p:grpSp>
        <p:nvGrpSpPr>
          <p:cNvPr id="10" name="Group 3"/>
          <p:cNvGrpSpPr/>
          <p:nvPr/>
        </p:nvGrpSpPr>
        <p:grpSpPr>
          <a:xfrm>
            <a:off x="0" y="1947672"/>
            <a:ext cx="12192000" cy="1444816"/>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Traditional Security is based on the concept of roles and tasks affected to these roles </a:t>
              </a:r>
            </a:p>
          </p:txBody>
        </p:sp>
      </p:grpSp>
      <p:sp>
        <p:nvSpPr>
          <p:cNvPr id="15" name="Content Placeholder 2"/>
          <p:cNvSpPr txBox="1">
            <a:spLocks/>
          </p:cNvSpPr>
          <p:nvPr/>
        </p:nvSpPr>
        <p:spPr>
          <a:xfrm>
            <a:off x="349625" y="3022702"/>
            <a:ext cx="11313459"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Specifies security </a:t>
            </a:r>
            <a:r>
              <a:rPr lang="en-US" i="0" dirty="0" smtClean="0">
                <a:solidFill>
                  <a:srgbClr val="000000"/>
                </a:solidFill>
              </a:rPr>
              <a:t>responsibilities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Assets or protects – Hardware, Software, Data, </a:t>
            </a:r>
            <a:r>
              <a:rPr lang="en-US" i="0" dirty="0" smtClean="0">
                <a:solidFill>
                  <a:srgbClr val="000000"/>
                </a:solidFill>
              </a:rPr>
              <a:t>Networks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Mechanisms – Cryptography, Access control, Authentication &amp; identification, Trust management</a:t>
            </a:r>
          </a:p>
        </p:txBody>
      </p:sp>
    </p:spTree>
    <p:extLst>
      <p:ext uri="{BB962C8B-B14F-4D97-AF65-F5344CB8AC3E}">
        <p14:creationId xmlns:p14="http://schemas.microsoft.com/office/powerpoint/2010/main" val="9111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Context-Aware Security </a:t>
            </a:r>
          </a:p>
        </p:txBody>
      </p:sp>
      <p:grpSp>
        <p:nvGrpSpPr>
          <p:cNvPr id="10" name="Group 3"/>
          <p:cNvGrpSpPr/>
          <p:nvPr/>
        </p:nvGrpSpPr>
        <p:grpSpPr>
          <a:xfrm>
            <a:off x="0" y="1947672"/>
            <a:ext cx="12192000" cy="1444816"/>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Context based security supports the reconfiguration of the security infrastructure according to the situation of use.</a:t>
              </a:r>
            </a:p>
          </p:txBody>
        </p:sp>
      </p:grpSp>
      <p:sp>
        <p:nvSpPr>
          <p:cNvPr id="15" name="Content Placeholder 2"/>
          <p:cNvSpPr txBox="1">
            <a:spLocks/>
          </p:cNvSpPr>
          <p:nvPr/>
        </p:nvSpPr>
        <p:spPr>
          <a:xfrm>
            <a:off x="349625" y="3022702"/>
            <a:ext cx="11313459"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Finer-grained </a:t>
            </a:r>
            <a:r>
              <a:rPr lang="en-US" i="0" dirty="0" smtClean="0">
                <a:solidFill>
                  <a:srgbClr val="000000"/>
                </a:solidFill>
              </a:rPr>
              <a:t>security</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Adaptable security </a:t>
            </a:r>
            <a:r>
              <a:rPr lang="en-US" i="0" dirty="0" smtClean="0">
                <a:solidFill>
                  <a:srgbClr val="000000"/>
                </a:solidFill>
              </a:rPr>
              <a:t>levels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Increased traceability</a:t>
            </a:r>
          </a:p>
        </p:txBody>
      </p:sp>
    </p:spTree>
    <p:extLst>
      <p:ext uri="{BB962C8B-B14F-4D97-AF65-F5344CB8AC3E}">
        <p14:creationId xmlns:p14="http://schemas.microsoft.com/office/powerpoint/2010/main" val="246163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Influences on Security models</a:t>
            </a:r>
            <a:endParaRPr lang="en-US" sz="4800" dirty="0"/>
          </a:p>
        </p:txBody>
      </p:sp>
      <p:sp>
        <p:nvSpPr>
          <p:cNvPr id="3" name="Content Placeholder 2"/>
          <p:cNvSpPr>
            <a:spLocks noGrp="1"/>
          </p:cNvSpPr>
          <p:nvPr>
            <p:ph sz="half" idx="1"/>
          </p:nvPr>
        </p:nvSpPr>
        <p:spPr>
          <a:xfrm>
            <a:off x="838199" y="1825625"/>
            <a:ext cx="10515601" cy="4351338"/>
          </a:xfrm>
        </p:spPr>
        <p:txBody>
          <a:bodyPr>
            <a:normAutofit/>
          </a:bodyPr>
          <a:lstStyle/>
          <a:p>
            <a:pPr>
              <a:buFont typeface="Wingdings" charset="2"/>
              <a:buChar char="§"/>
            </a:pPr>
            <a:r>
              <a:rPr lang="en-US" dirty="0"/>
              <a:t>Finer-grained security </a:t>
            </a:r>
          </a:p>
          <a:p>
            <a:pPr lvl="1">
              <a:buFont typeface="Wingdings" charset="2"/>
              <a:buChar char="§"/>
            </a:pPr>
            <a:r>
              <a:rPr lang="en-US" sz="2800" dirty="0"/>
              <a:t>Grouped context for the purpose of security decisions</a:t>
            </a:r>
          </a:p>
          <a:p>
            <a:pPr lvl="1">
              <a:buFont typeface="Wingdings" charset="2"/>
              <a:buChar char="§"/>
            </a:pPr>
            <a:r>
              <a:rPr lang="en-US" sz="2800" dirty="0"/>
              <a:t>Context can be used to enhance existing security </a:t>
            </a:r>
            <a:r>
              <a:rPr lang="en-US" sz="2800" dirty="0" smtClean="0"/>
              <a:t>measures</a:t>
            </a:r>
            <a:endParaRPr lang="en-US" sz="2800" dirty="0"/>
          </a:p>
          <a:p>
            <a:pPr>
              <a:buFont typeface="Wingdings" charset="2"/>
              <a:buChar char="§"/>
            </a:pPr>
            <a:r>
              <a:rPr lang="en-US" altLang="ko-KR" dirty="0"/>
              <a:t>Adaptable security levels </a:t>
            </a:r>
          </a:p>
          <a:p>
            <a:pPr lvl="1">
              <a:buFont typeface="Wingdings" charset="2"/>
              <a:buChar char="§"/>
            </a:pPr>
            <a:r>
              <a:rPr lang="en-US" altLang="ko-KR" sz="2800" dirty="0"/>
              <a:t>Context Awareness : flexible security models can be achieved</a:t>
            </a:r>
          </a:p>
          <a:p>
            <a:pPr lvl="1">
              <a:buFont typeface="Wingdings" charset="2"/>
              <a:buChar char="§"/>
            </a:pPr>
            <a:r>
              <a:rPr lang="en-US" altLang="ko-KR" sz="2800" dirty="0"/>
              <a:t>Use of context : partial information access or full discourse based on </a:t>
            </a:r>
            <a:r>
              <a:rPr lang="en-US" altLang="ko-KR" sz="2800" dirty="0" smtClean="0"/>
              <a:t>situations</a:t>
            </a:r>
            <a:endParaRPr lang="en-US" altLang="ko-KR" sz="2800" dirty="0"/>
          </a:p>
        </p:txBody>
      </p:sp>
    </p:spTree>
    <p:extLst>
      <p:ext uri="{BB962C8B-B14F-4D97-AF65-F5344CB8AC3E}">
        <p14:creationId xmlns:p14="http://schemas.microsoft.com/office/powerpoint/2010/main" val="382285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Influences on Security models (Cont.)</a:t>
            </a:r>
            <a:endParaRPr lang="en-US" sz="4800" dirty="0"/>
          </a:p>
        </p:txBody>
      </p:sp>
      <p:sp>
        <p:nvSpPr>
          <p:cNvPr id="3" name="Content Placeholder 2"/>
          <p:cNvSpPr>
            <a:spLocks noGrp="1"/>
          </p:cNvSpPr>
          <p:nvPr>
            <p:ph sz="half" idx="1"/>
          </p:nvPr>
        </p:nvSpPr>
        <p:spPr>
          <a:xfrm>
            <a:off x="838199" y="2857673"/>
            <a:ext cx="10515601" cy="3319289"/>
          </a:xfrm>
        </p:spPr>
        <p:txBody>
          <a:bodyPr/>
          <a:lstStyle/>
          <a:p>
            <a:pPr>
              <a:buFont typeface="Wingdings" charset="2"/>
              <a:buChar char="§"/>
            </a:pPr>
            <a:r>
              <a:rPr lang="en-US" dirty="0" smtClean="0"/>
              <a:t>Without </a:t>
            </a:r>
            <a:r>
              <a:rPr lang="en-US" dirty="0"/>
              <a:t>the full credentials, provide the permission</a:t>
            </a:r>
            <a:r>
              <a:rPr lang="en-US" dirty="0" smtClean="0"/>
              <a:t>, with </a:t>
            </a:r>
            <a:r>
              <a:rPr lang="en-US" dirty="0"/>
              <a:t>the context of location, time and witness of the event record</a:t>
            </a:r>
          </a:p>
          <a:p>
            <a:pPr>
              <a:buFont typeface="Wingdings" charset="2"/>
              <a:buChar char="§"/>
            </a:pPr>
            <a:r>
              <a:rPr lang="en-US" dirty="0"/>
              <a:t>Contexts improve traceability and enrich auditing, which can be traded for changes in required credentials or security </a:t>
            </a:r>
            <a:r>
              <a:rPr lang="en-US" dirty="0" smtClean="0"/>
              <a:t>levels</a:t>
            </a:r>
            <a:endParaRPr lang="en-US" dirty="0"/>
          </a:p>
        </p:txBody>
      </p:sp>
      <p:grpSp>
        <p:nvGrpSpPr>
          <p:cNvPr id="4" name="Group 3"/>
          <p:cNvGrpSpPr/>
          <p:nvPr/>
        </p:nvGrpSpPr>
        <p:grpSpPr>
          <a:xfrm>
            <a:off x="0" y="1947672"/>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t>Increased Traceability</a:t>
              </a:r>
              <a:endParaRPr lang="en-US" i="0" dirty="0"/>
            </a:p>
          </p:txBody>
        </p:sp>
      </p:grpSp>
    </p:spTree>
    <p:extLst>
      <p:ext uri="{BB962C8B-B14F-4D97-AF65-F5344CB8AC3E}">
        <p14:creationId xmlns:p14="http://schemas.microsoft.com/office/powerpoint/2010/main" val="36918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Context-Aware Security Policy </a:t>
            </a:r>
          </a:p>
        </p:txBody>
      </p:sp>
      <p:grpSp>
        <p:nvGrpSpPr>
          <p:cNvPr id="10" name="Group 3"/>
          <p:cNvGrpSpPr/>
          <p:nvPr/>
        </p:nvGrpSpPr>
        <p:grpSpPr>
          <a:xfrm>
            <a:off x="0" y="2176666"/>
            <a:ext cx="12192000" cy="986829"/>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Formalisms for expressing context-aware security policies</a:t>
              </a:r>
            </a:p>
          </p:txBody>
        </p:sp>
      </p:grpSp>
      <p:sp>
        <p:nvSpPr>
          <p:cNvPr id="15" name="Content Placeholder 2"/>
          <p:cNvSpPr txBox="1">
            <a:spLocks/>
          </p:cNvSpPr>
          <p:nvPr/>
        </p:nvSpPr>
        <p:spPr>
          <a:xfrm>
            <a:off x="349625" y="3158482"/>
            <a:ext cx="11313459" cy="1788135"/>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2488" indent="-334963" algn="l">
              <a:lnSpc>
                <a:spcPct val="100000"/>
              </a:lnSpc>
              <a:spcBef>
                <a:spcPts val="0"/>
              </a:spcBef>
              <a:buFont typeface="Wingdings" charset="2"/>
              <a:buChar char="§"/>
            </a:pPr>
            <a:r>
              <a:rPr lang="en-US" i="0" dirty="0">
                <a:solidFill>
                  <a:srgbClr val="000000"/>
                </a:solidFill>
              </a:rPr>
              <a:t>Contextual </a:t>
            </a:r>
            <a:r>
              <a:rPr lang="en-US" i="0" dirty="0" smtClean="0">
                <a:solidFill>
                  <a:srgbClr val="000000"/>
                </a:solidFill>
              </a:rPr>
              <a:t>graphs</a:t>
            </a:r>
            <a:endParaRPr lang="en-US" i="0" dirty="0">
              <a:solidFill>
                <a:srgbClr val="000000"/>
              </a:solidFill>
            </a:endParaRPr>
          </a:p>
          <a:p>
            <a:pPr marL="852488" indent="-334963" algn="l">
              <a:lnSpc>
                <a:spcPct val="100000"/>
              </a:lnSpc>
              <a:spcBef>
                <a:spcPts val="0"/>
              </a:spcBef>
              <a:buFont typeface="Wingdings" charset="2"/>
              <a:buChar char="§"/>
            </a:pPr>
            <a:r>
              <a:rPr lang="en-US" i="0" dirty="0">
                <a:solidFill>
                  <a:srgbClr val="000000"/>
                </a:solidFill>
              </a:rPr>
              <a:t>Role-based XML languages</a:t>
            </a:r>
          </a:p>
        </p:txBody>
      </p:sp>
    </p:spTree>
    <p:extLst>
      <p:ext uri="{BB962C8B-B14F-4D97-AF65-F5344CB8AC3E}">
        <p14:creationId xmlns:p14="http://schemas.microsoft.com/office/powerpoint/2010/main" val="1899660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Security Issues</a:t>
            </a:r>
          </a:p>
        </p:txBody>
      </p:sp>
      <p:grpSp>
        <p:nvGrpSpPr>
          <p:cNvPr id="10" name="Group 3"/>
          <p:cNvGrpSpPr/>
          <p:nvPr/>
        </p:nvGrpSpPr>
        <p:grpSpPr>
          <a:xfrm>
            <a:off x="0" y="1534194"/>
            <a:ext cx="12192000" cy="1075030"/>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Other related </a:t>
              </a:r>
              <a:r>
                <a:rPr lang="en-US" i="0" dirty="0" smtClean="0"/>
                <a:t>issues:</a:t>
              </a:r>
              <a:endParaRPr lang="en-US" i="0" dirty="0"/>
            </a:p>
          </p:txBody>
        </p:sp>
      </p:grpSp>
      <p:sp>
        <p:nvSpPr>
          <p:cNvPr id="15" name="Content Placeholder 2"/>
          <p:cNvSpPr txBox="1">
            <a:spLocks/>
          </p:cNvSpPr>
          <p:nvPr/>
        </p:nvSpPr>
        <p:spPr>
          <a:xfrm>
            <a:off x="349625" y="2770585"/>
            <a:ext cx="11313459" cy="3796583"/>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Privacy issue </a:t>
            </a:r>
          </a:p>
          <a:p>
            <a:pPr marL="1660525" lvl="1" indent="-342900" algn="l">
              <a:lnSpc>
                <a:spcPct val="100000"/>
              </a:lnSpc>
              <a:spcBef>
                <a:spcPts val="0"/>
              </a:spcBef>
              <a:buFont typeface="Wingdings" charset="2"/>
              <a:buChar char="§"/>
            </a:pPr>
            <a:r>
              <a:rPr lang="en-US" i="0" dirty="0">
                <a:solidFill>
                  <a:srgbClr val="000000"/>
                </a:solidFill>
              </a:rPr>
              <a:t>use of context not so much for securing information as for securing context information</a:t>
            </a:r>
          </a:p>
          <a:p>
            <a:pPr marL="1660525" lvl="1" indent="-342900" algn="l">
              <a:lnSpc>
                <a:spcPct val="100000"/>
              </a:lnSpc>
              <a:spcBef>
                <a:spcPts val="0"/>
              </a:spcBef>
              <a:buFont typeface="Wingdings" charset="2"/>
              <a:buChar char="§"/>
            </a:pPr>
            <a:r>
              <a:rPr lang="en-US" i="0" dirty="0">
                <a:solidFill>
                  <a:srgbClr val="000000"/>
                </a:solidFill>
              </a:rPr>
              <a:t>ex) protecting people’s location &amp; tracking</a:t>
            </a:r>
          </a:p>
          <a:p>
            <a:pPr marL="1203325" indent="-342900" algn="l">
              <a:lnSpc>
                <a:spcPct val="100000"/>
              </a:lnSpc>
              <a:spcBef>
                <a:spcPts val="0"/>
              </a:spcBef>
              <a:buFont typeface="Wingdings" charset="2"/>
              <a:buChar char="§"/>
            </a:pPr>
            <a:r>
              <a:rPr lang="en-US" altLang="ko-KR" i="0" dirty="0">
                <a:solidFill>
                  <a:srgbClr val="000000"/>
                </a:solidFill>
              </a:rPr>
              <a:t>Use of context in security infrastructures</a:t>
            </a:r>
          </a:p>
          <a:p>
            <a:pPr marL="1660525" lvl="1" indent="-342900" algn="l">
              <a:lnSpc>
                <a:spcPct val="100000"/>
              </a:lnSpc>
              <a:spcBef>
                <a:spcPts val="0"/>
              </a:spcBef>
              <a:buFont typeface="Wingdings" charset="2"/>
              <a:buChar char="§"/>
            </a:pPr>
            <a:r>
              <a:rPr lang="en-US" altLang="ko-KR" i="0" dirty="0">
                <a:solidFill>
                  <a:srgbClr val="000000"/>
                </a:solidFill>
              </a:rPr>
              <a:t>False context can compromise security</a:t>
            </a:r>
          </a:p>
          <a:p>
            <a:pPr marL="1660525" lvl="1" indent="-342900" algn="l">
              <a:lnSpc>
                <a:spcPct val="100000"/>
              </a:lnSpc>
              <a:spcBef>
                <a:spcPts val="0"/>
              </a:spcBef>
              <a:buFont typeface="Wingdings" charset="2"/>
              <a:buChar char="§"/>
            </a:pPr>
            <a:r>
              <a:rPr lang="en-US" altLang="ko-KR" i="0" dirty="0">
                <a:solidFill>
                  <a:srgbClr val="000000"/>
                </a:solidFill>
              </a:rPr>
              <a:t>Protecting the sensing and context gathering subsystems will be important </a:t>
            </a:r>
            <a:r>
              <a:rPr lang="en-US" altLang="ko-KR" i="0" dirty="0">
                <a:solidFill>
                  <a:srgbClr val="000000"/>
                </a:solidFill>
                <a:sym typeface="Wingdings" panose="05000000000000000000" pitchFamily="2" charset="2"/>
              </a:rPr>
              <a:t> false information is not acquired</a:t>
            </a:r>
          </a:p>
          <a:p>
            <a:pPr marL="1203325" indent="-342900" algn="l">
              <a:lnSpc>
                <a:spcPct val="100000"/>
              </a:lnSpc>
              <a:spcBef>
                <a:spcPts val="0"/>
              </a:spcBef>
              <a:buFont typeface="Wingdings" charset="2"/>
              <a:buChar char="§"/>
            </a:pPr>
            <a:r>
              <a:rPr lang="en-US" i="0" dirty="0">
                <a:solidFill>
                  <a:srgbClr val="000000"/>
                </a:solidFill>
              </a:rPr>
              <a:t>Security in Pervasive computing</a:t>
            </a:r>
          </a:p>
          <a:p>
            <a:pPr marL="1317625" lvl="1" algn="l">
              <a:lnSpc>
                <a:spcPct val="100000"/>
              </a:lnSpc>
              <a:spcBef>
                <a:spcPts val="0"/>
              </a:spcBef>
            </a:pPr>
            <a:endParaRPr lang="en-US" i="0" dirty="0">
              <a:solidFill>
                <a:srgbClr val="000000"/>
              </a:solidFill>
              <a:sym typeface="Wingdings" panose="05000000000000000000" pitchFamily="2" charset="2"/>
            </a:endParaRPr>
          </a:p>
        </p:txBody>
      </p:sp>
    </p:spTree>
    <p:extLst>
      <p:ext uri="{BB962C8B-B14F-4D97-AF65-F5344CB8AC3E}">
        <p14:creationId xmlns:p14="http://schemas.microsoft.com/office/powerpoint/2010/main" val="307430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Applications </a:t>
            </a:r>
            <a:r>
              <a:rPr lang="en-US" sz="4800" dirty="0" smtClean="0"/>
              <a:t>of </a:t>
            </a:r>
            <a:r>
              <a:rPr lang="en-US" sz="4800" dirty="0" err="1" smtClean="0"/>
              <a:t>IoT</a:t>
            </a:r>
            <a:endParaRPr lang="en-US" sz="4800" dirty="0"/>
          </a:p>
        </p:txBody>
      </p:sp>
      <p:sp>
        <p:nvSpPr>
          <p:cNvPr id="10" name="Content Placeholder 9"/>
          <p:cNvSpPr>
            <a:spLocks noGrp="1"/>
          </p:cNvSpPr>
          <p:nvPr>
            <p:ph idx="1"/>
          </p:nvPr>
        </p:nvSpPr>
        <p:spPr>
          <a:xfrm>
            <a:off x="446710" y="3308835"/>
            <a:ext cx="11265392" cy="3169787"/>
          </a:xfrm>
        </p:spPr>
        <p:txBody>
          <a:bodyPr>
            <a:normAutofit/>
          </a:bodyPr>
          <a:lstStyle/>
          <a:p>
            <a:pPr marL="801688" lvl="1" indent="-344488">
              <a:buFont typeface="Wingdings" charset="2"/>
              <a:buChar char="§"/>
            </a:pPr>
            <a:r>
              <a:rPr lang="en-US" altLang="ko-KR" sz="3200" dirty="0"/>
              <a:t>Warehouse Inventory management</a:t>
            </a:r>
          </a:p>
          <a:p>
            <a:pPr marL="801688" lvl="1" indent="-344488">
              <a:buFont typeface="Wingdings" charset="2"/>
              <a:buChar char="§"/>
            </a:pPr>
            <a:r>
              <a:rPr lang="en-US" altLang="ko-KR" sz="3200" dirty="0"/>
              <a:t>Smart Automotive</a:t>
            </a:r>
          </a:p>
          <a:p>
            <a:pPr marL="801688" lvl="1" indent="-344488">
              <a:buFont typeface="Wingdings" charset="2"/>
              <a:buChar char="§"/>
            </a:pPr>
            <a:r>
              <a:rPr lang="en-US" altLang="ko-KR" sz="3200" dirty="0"/>
              <a:t>Smart Building control</a:t>
            </a:r>
          </a:p>
          <a:p>
            <a:pPr marL="801688" lvl="1" indent="-344488">
              <a:buFont typeface="Wingdings" charset="2"/>
              <a:buChar char="§"/>
            </a:pPr>
            <a:r>
              <a:rPr lang="en-US" altLang="ko-KR" sz="3200" dirty="0"/>
              <a:t>Environmental monitoring</a:t>
            </a:r>
          </a:p>
          <a:p>
            <a:pPr marL="801688" lvl="1" indent="-344488">
              <a:buFont typeface="Wingdings" charset="2"/>
              <a:buChar char="§"/>
            </a:pPr>
            <a:r>
              <a:rPr lang="en-US" altLang="ko-KR" sz="3200" dirty="0"/>
              <a:t>Military battlefield intelligence/security/Surveillance</a:t>
            </a:r>
          </a:p>
          <a:p>
            <a:pPr marL="801688" lvl="1" indent="-344488">
              <a:buFont typeface="Wingdings" charset="2"/>
              <a:buChar char="§"/>
            </a:pPr>
            <a:r>
              <a:rPr lang="en-US" altLang="ko-KR" sz="3200" dirty="0"/>
              <a:t>Infrastructure protection</a:t>
            </a:r>
          </a:p>
        </p:txBody>
      </p:sp>
      <p:grpSp>
        <p:nvGrpSpPr>
          <p:cNvPr id="11" name="Group 10"/>
          <p:cNvGrpSpPr/>
          <p:nvPr/>
        </p:nvGrpSpPr>
        <p:grpSpPr>
          <a:xfrm>
            <a:off x="0" y="1690688"/>
            <a:ext cx="12192000" cy="1092853"/>
            <a:chOff x="1384300" y="1950630"/>
            <a:chExt cx="9423400" cy="832911"/>
          </a:xfrm>
        </p:grpSpPr>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		Applications </a:t>
              </a:r>
              <a:r>
                <a:rPr lang="en-US" altLang="ko-KR" i="0" dirty="0" smtClean="0"/>
                <a:t>of </a:t>
              </a:r>
              <a:r>
                <a:rPr lang="en-US" altLang="ko-KR" i="0" dirty="0" smtClean="0"/>
                <a:t>Networks </a:t>
              </a:r>
              <a:r>
                <a:rPr lang="en-US" altLang="ko-KR" i="0" dirty="0"/>
                <a:t>and Sensors</a:t>
              </a:r>
            </a:p>
          </p:txBody>
        </p:sp>
      </p:grpSp>
    </p:spTree>
    <p:extLst>
      <p:ext uri="{BB962C8B-B14F-4D97-AF65-F5344CB8AC3E}">
        <p14:creationId xmlns:p14="http://schemas.microsoft.com/office/powerpoint/2010/main" val="359924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Requirements of </a:t>
            </a:r>
            <a:r>
              <a:rPr lang="en-US" altLang="ko-KR" sz="4800" dirty="0" err="1"/>
              <a:t>IoT</a:t>
            </a:r>
            <a:r>
              <a:rPr lang="en-US" altLang="ko-KR" sz="4800" dirty="0"/>
              <a:t> Application</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1887215951"/>
              </p:ext>
            </p:extLst>
          </p:nvPr>
        </p:nvGraphicFramePr>
        <p:xfrm>
          <a:off x="838200" y="1492994"/>
          <a:ext cx="10448856" cy="4938970"/>
        </p:xfrm>
        <a:graphic>
          <a:graphicData uri="http://schemas.openxmlformats.org/drawingml/2006/table">
            <a:tbl>
              <a:tblPr firstRow="1">
                <a:tableStyleId>{21E4AEA4-8DFA-4A89-87EB-49C32662AFE0}</a:tableStyleId>
              </a:tblPr>
              <a:tblGrid>
                <a:gridCol w="1954988">
                  <a:extLst>
                    <a:ext uri="{9D8B030D-6E8A-4147-A177-3AD203B41FA5}">
                      <a16:colId xmlns="" xmlns:a16="http://schemas.microsoft.com/office/drawing/2014/main" val="48614039"/>
                    </a:ext>
                  </a:extLst>
                </a:gridCol>
                <a:gridCol w="1698774">
                  <a:extLst>
                    <a:ext uri="{9D8B030D-6E8A-4147-A177-3AD203B41FA5}">
                      <a16:colId xmlns="" xmlns:a16="http://schemas.microsoft.com/office/drawing/2014/main" val="1124546490"/>
                    </a:ext>
                  </a:extLst>
                </a:gridCol>
                <a:gridCol w="1698773">
                  <a:extLst>
                    <a:ext uri="{9D8B030D-6E8A-4147-A177-3AD203B41FA5}">
                      <a16:colId xmlns="" xmlns:a16="http://schemas.microsoft.com/office/drawing/2014/main" val="3952810929"/>
                    </a:ext>
                  </a:extLst>
                </a:gridCol>
                <a:gridCol w="1874844">
                  <a:extLst>
                    <a:ext uri="{9D8B030D-6E8A-4147-A177-3AD203B41FA5}">
                      <a16:colId xmlns="" xmlns:a16="http://schemas.microsoft.com/office/drawing/2014/main" val="3389378268"/>
                    </a:ext>
                  </a:extLst>
                </a:gridCol>
                <a:gridCol w="1522703">
                  <a:extLst>
                    <a:ext uri="{9D8B030D-6E8A-4147-A177-3AD203B41FA5}">
                      <a16:colId xmlns="" xmlns:a16="http://schemas.microsoft.com/office/drawing/2014/main" val="2691826141"/>
                    </a:ext>
                  </a:extLst>
                </a:gridCol>
                <a:gridCol w="1698774">
                  <a:extLst>
                    <a:ext uri="{9D8B030D-6E8A-4147-A177-3AD203B41FA5}">
                      <a16:colId xmlns="" xmlns:a16="http://schemas.microsoft.com/office/drawing/2014/main" val="740133587"/>
                    </a:ext>
                  </a:extLst>
                </a:gridCol>
              </a:tblGrid>
              <a:tr h="537495">
                <a:tc>
                  <a:txBody>
                    <a:bodyPr/>
                    <a:lstStyle/>
                    <a:p>
                      <a:pPr algn="ctr"/>
                      <a:r>
                        <a:rPr lang="en-US" sz="2000" b="0" dirty="0">
                          <a:solidFill>
                            <a:schemeClr val="bg1"/>
                          </a:solidFill>
                        </a:rPr>
                        <a:t>Requirements</a:t>
                      </a:r>
                    </a:p>
                  </a:txBody>
                  <a:tcPr anchor="ctr">
                    <a:solidFill>
                      <a:srgbClr val="0070C0"/>
                    </a:solidFill>
                  </a:tcPr>
                </a:tc>
                <a:tc>
                  <a:txBody>
                    <a:bodyPr/>
                    <a:lstStyle/>
                    <a:p>
                      <a:pPr algn="ctr"/>
                      <a:r>
                        <a:rPr lang="en-US" sz="2000" b="0" dirty="0">
                          <a:solidFill>
                            <a:schemeClr val="bg1"/>
                          </a:solidFill>
                        </a:rPr>
                        <a:t>Health</a:t>
                      </a:r>
                    </a:p>
                  </a:txBody>
                  <a:tcPr anchor="ctr">
                    <a:solidFill>
                      <a:srgbClr val="0070C0"/>
                    </a:solidFill>
                  </a:tcPr>
                </a:tc>
                <a:tc>
                  <a:txBody>
                    <a:bodyPr/>
                    <a:lstStyle/>
                    <a:p>
                      <a:pPr algn="ctr"/>
                      <a:r>
                        <a:rPr lang="en-US" sz="2000" b="0" dirty="0">
                          <a:solidFill>
                            <a:schemeClr val="bg1"/>
                          </a:solidFill>
                        </a:rPr>
                        <a:t>Aviation</a:t>
                      </a:r>
                    </a:p>
                  </a:txBody>
                  <a:tcPr anchor="ctr">
                    <a:solidFill>
                      <a:srgbClr val="0070C0"/>
                    </a:solidFill>
                  </a:tcPr>
                </a:tc>
                <a:tc>
                  <a:txBody>
                    <a:bodyPr/>
                    <a:lstStyle/>
                    <a:p>
                      <a:pPr algn="ctr"/>
                      <a:r>
                        <a:rPr lang="en-US" sz="2000" b="0" dirty="0">
                          <a:solidFill>
                            <a:schemeClr val="bg1"/>
                          </a:solidFill>
                        </a:rPr>
                        <a:t>Home Automation</a:t>
                      </a:r>
                    </a:p>
                  </a:txBody>
                  <a:tcPr anchor="ctr">
                    <a:solidFill>
                      <a:srgbClr val="0070C0"/>
                    </a:solidFill>
                  </a:tcPr>
                </a:tc>
                <a:tc>
                  <a:txBody>
                    <a:bodyPr/>
                    <a:lstStyle/>
                    <a:p>
                      <a:pPr algn="ctr"/>
                      <a:r>
                        <a:rPr lang="en-US" sz="2000" b="0" dirty="0">
                          <a:solidFill>
                            <a:schemeClr val="bg1"/>
                          </a:solidFill>
                        </a:rPr>
                        <a:t>Smart</a:t>
                      </a:r>
                      <a:r>
                        <a:rPr lang="en-US" sz="2000" b="0" baseline="0" dirty="0">
                          <a:solidFill>
                            <a:schemeClr val="bg1"/>
                          </a:solidFill>
                        </a:rPr>
                        <a:t> Cars</a:t>
                      </a:r>
                      <a:endParaRPr lang="en-US" sz="2000" b="0" dirty="0">
                        <a:solidFill>
                          <a:schemeClr val="bg1"/>
                        </a:solidFill>
                      </a:endParaRPr>
                    </a:p>
                  </a:txBody>
                  <a:tcPr anchor="ctr">
                    <a:solidFill>
                      <a:srgbClr val="0070C0"/>
                    </a:solidFill>
                  </a:tcPr>
                </a:tc>
                <a:tc>
                  <a:txBody>
                    <a:bodyPr/>
                    <a:lstStyle/>
                    <a:p>
                      <a:pPr algn="ctr"/>
                      <a:r>
                        <a:rPr lang="en-US" sz="2000" b="0" dirty="0">
                          <a:solidFill>
                            <a:schemeClr val="bg1"/>
                          </a:solidFill>
                        </a:rPr>
                        <a:t>Industrial Control</a:t>
                      </a:r>
                    </a:p>
                  </a:txBody>
                  <a:tcPr anchor="ctr">
                    <a:solidFill>
                      <a:srgbClr val="0070C0"/>
                    </a:solidFill>
                  </a:tcPr>
                </a:tc>
                <a:extLst>
                  <a:ext uri="{0D108BD9-81ED-4DB2-BD59-A6C34878D82A}">
                    <a16:rowId xmlns="" xmlns:a16="http://schemas.microsoft.com/office/drawing/2014/main" val="679667022"/>
                  </a:ext>
                </a:extLst>
              </a:tr>
              <a:tr h="847586">
                <a:tc>
                  <a:txBody>
                    <a:bodyPr/>
                    <a:lstStyle/>
                    <a:p>
                      <a:pPr algn="ctr"/>
                      <a:r>
                        <a:rPr lang="en-US" sz="2000" b="0" dirty="0"/>
                        <a:t>Latency</a:t>
                      </a:r>
                    </a:p>
                  </a:txBody>
                  <a:tcPr anchor="ctr">
                    <a:solidFill>
                      <a:schemeClr val="bg1">
                        <a:lumMod val="85000"/>
                      </a:schemeClr>
                    </a:solidFill>
                  </a:tcPr>
                </a:tc>
                <a:tc>
                  <a:txBody>
                    <a:bodyPr/>
                    <a:lstStyle/>
                    <a:p>
                      <a:pPr algn="ctr"/>
                      <a:r>
                        <a:rPr lang="en-US" altLang="ko-KR" sz="2000" b="0" dirty="0"/>
                        <a:t>Long</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tc>
                  <a:txBody>
                    <a:bodyPr/>
                    <a:lstStyle/>
                    <a:p>
                      <a:pPr algn="ctr"/>
                      <a:r>
                        <a:rPr lang="en-US" altLang="ko-KR" sz="2000" b="0" dirty="0"/>
                        <a:t>Long</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extLst>
                  <a:ext uri="{0D108BD9-81ED-4DB2-BD59-A6C34878D82A}">
                    <a16:rowId xmlns="" xmlns:a16="http://schemas.microsoft.com/office/drawing/2014/main" val="2034482246"/>
                  </a:ext>
                </a:extLst>
              </a:tr>
              <a:tr h="847586">
                <a:tc>
                  <a:txBody>
                    <a:bodyPr/>
                    <a:lstStyle/>
                    <a:p>
                      <a:pPr algn="ctr"/>
                      <a:r>
                        <a:rPr lang="en-US" sz="2000" b="0" dirty="0"/>
                        <a:t>Mobility</a:t>
                      </a:r>
                    </a:p>
                  </a:txBody>
                  <a:tcPr anchor="ctr">
                    <a:solidFill>
                      <a:schemeClr val="bg1">
                        <a:lumMod val="85000"/>
                      </a:schemeClr>
                    </a:solidFill>
                  </a:tcPr>
                </a:tc>
                <a:tc>
                  <a:txBody>
                    <a:bodyPr/>
                    <a:lstStyle/>
                    <a:p>
                      <a:pPr algn="ctr"/>
                      <a:r>
                        <a:rPr lang="en-US" altLang="ko-KR" sz="2000" b="0" dirty="0"/>
                        <a:t>Pedestrian</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No</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extLst>
                  <a:ext uri="{0D108BD9-81ED-4DB2-BD59-A6C34878D82A}">
                    <a16:rowId xmlns="" xmlns:a16="http://schemas.microsoft.com/office/drawing/2014/main" val="682465758"/>
                  </a:ext>
                </a:extLst>
              </a:tr>
              <a:tr h="847586">
                <a:tc>
                  <a:txBody>
                    <a:bodyPr/>
                    <a:lstStyle/>
                    <a:p>
                      <a:pPr algn="ctr"/>
                      <a:r>
                        <a:rPr lang="en-US" sz="2000" b="0" dirty="0"/>
                        <a:t>Security</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extLst>
                  <a:ext uri="{0D108BD9-81ED-4DB2-BD59-A6C34878D82A}">
                    <a16:rowId xmlns="" xmlns:a16="http://schemas.microsoft.com/office/drawing/2014/main" val="4230228483"/>
                  </a:ext>
                </a:extLst>
              </a:tr>
              <a:tr h="847586">
                <a:tc>
                  <a:txBody>
                    <a:bodyPr/>
                    <a:lstStyle/>
                    <a:p>
                      <a:pPr algn="ctr"/>
                      <a:r>
                        <a:rPr lang="en-US" sz="2000" b="0" dirty="0"/>
                        <a:t>Protocol</a:t>
                      </a:r>
                      <a:r>
                        <a:rPr lang="en-US" sz="2000" b="0" baseline="0" dirty="0"/>
                        <a:t> message size</a:t>
                      </a:r>
                      <a:endParaRPr lang="en-US" sz="2000" b="0" dirty="0"/>
                    </a:p>
                  </a:txBody>
                  <a:tcPr anchor="ctr">
                    <a:solidFill>
                      <a:schemeClr val="bg1">
                        <a:lumMod val="85000"/>
                      </a:schemeClr>
                    </a:solidFill>
                  </a:tcPr>
                </a:tc>
                <a:tc>
                  <a:txBody>
                    <a:bodyPr/>
                    <a:lstStyle/>
                    <a:p>
                      <a:pPr algn="ctr"/>
                      <a:r>
                        <a:rPr lang="en-US" altLang="ko-KR" sz="2000" b="0"/>
                        <a:t>Short</a:t>
                      </a:r>
                      <a:endParaRPr lang="en-US" altLang="ko-KR" sz="2000" b="0" dirty="0"/>
                    </a:p>
                  </a:txBody>
                  <a:tcPr anchor="ctr">
                    <a:solidFill>
                      <a:schemeClr val="bg1">
                        <a:lumMod val="85000"/>
                      </a:schemeClr>
                    </a:solidFill>
                  </a:tcPr>
                </a:tc>
                <a:tc>
                  <a:txBody>
                    <a:bodyPr/>
                    <a:lstStyle/>
                    <a:p>
                      <a:pPr algn="ctr"/>
                      <a:r>
                        <a:rPr lang="en-US" altLang="ko-KR" sz="2000" b="0" dirty="0"/>
                        <a:t>Mix</a:t>
                      </a:r>
                    </a:p>
                  </a:txBody>
                  <a:tcPr anchor="ctr">
                    <a:solidFill>
                      <a:schemeClr val="bg1">
                        <a:lumMod val="85000"/>
                      </a:schemeClr>
                    </a:solidFill>
                  </a:tcPr>
                </a:tc>
                <a:tc>
                  <a:txBody>
                    <a:bodyPr/>
                    <a:lstStyle/>
                    <a:p>
                      <a:pPr algn="ctr"/>
                      <a:r>
                        <a:rPr lang="en-US" altLang="ko-KR" sz="2000" b="0" dirty="0"/>
                        <a:t>Short</a:t>
                      </a:r>
                    </a:p>
                  </a:txBody>
                  <a:tcPr anchor="ctr">
                    <a:solidFill>
                      <a:schemeClr val="bg1">
                        <a:lumMod val="85000"/>
                      </a:schemeClr>
                    </a:solidFill>
                  </a:tcPr>
                </a:tc>
                <a:tc>
                  <a:txBody>
                    <a:bodyPr/>
                    <a:lstStyle/>
                    <a:p>
                      <a:pPr algn="ctr"/>
                      <a:r>
                        <a:rPr lang="en-US" altLang="ko-KR" sz="2000" b="0" dirty="0"/>
                        <a:t>Mix</a:t>
                      </a:r>
                    </a:p>
                  </a:txBody>
                  <a:tcPr anchor="ctr">
                    <a:solidFill>
                      <a:schemeClr val="bg1">
                        <a:lumMod val="85000"/>
                      </a:schemeClr>
                    </a:solidFill>
                  </a:tcPr>
                </a:tc>
                <a:tc>
                  <a:txBody>
                    <a:bodyPr/>
                    <a:lstStyle/>
                    <a:p>
                      <a:pPr algn="ctr"/>
                      <a:r>
                        <a:rPr lang="en-US" altLang="ko-KR" sz="2000" b="0" dirty="0"/>
                        <a:t>Mix</a:t>
                      </a:r>
                    </a:p>
                  </a:txBody>
                  <a:tcPr anchor="ctr">
                    <a:solidFill>
                      <a:schemeClr val="bg1">
                        <a:lumMod val="85000"/>
                      </a:schemeClr>
                    </a:solidFill>
                  </a:tcPr>
                </a:tc>
                <a:extLst>
                  <a:ext uri="{0D108BD9-81ED-4DB2-BD59-A6C34878D82A}">
                    <a16:rowId xmlns="" xmlns:a16="http://schemas.microsoft.com/office/drawing/2014/main" val="3329658239"/>
                  </a:ext>
                </a:extLst>
              </a:tr>
              <a:tr h="847586">
                <a:tc>
                  <a:txBody>
                    <a:bodyPr/>
                    <a:lstStyle/>
                    <a:p>
                      <a:pPr algn="ctr"/>
                      <a:r>
                        <a:rPr lang="en-US" sz="2000" b="0" dirty="0"/>
                        <a:t>Frequency</a:t>
                      </a:r>
                      <a:r>
                        <a:rPr lang="en-US" sz="2000" b="0" baseline="0" dirty="0"/>
                        <a:t> of interactions</a:t>
                      </a:r>
                      <a:endParaRPr lang="en-US" sz="2000" b="0" dirty="0"/>
                    </a:p>
                  </a:txBody>
                  <a:tcPr anchor="ctr">
                    <a:solidFill>
                      <a:schemeClr val="bg1">
                        <a:lumMod val="85000"/>
                      </a:schemeClr>
                    </a:solidFill>
                  </a:tcPr>
                </a:tc>
                <a:tc>
                  <a:txBody>
                    <a:bodyPr/>
                    <a:lstStyle/>
                    <a:p>
                      <a:pPr algn="ctr"/>
                      <a:r>
                        <a:rPr lang="en-US" sz="2000" b="0"/>
                        <a:t>Low</a:t>
                      </a:r>
                      <a:endParaRPr lang="en-US" sz="2000" b="0" dirty="0"/>
                    </a:p>
                  </a:txBody>
                  <a:tcPr anchor="ctr">
                    <a:solidFill>
                      <a:schemeClr val="bg1">
                        <a:lumMod val="85000"/>
                      </a:schemeClr>
                    </a:solidFill>
                  </a:tcPr>
                </a:tc>
                <a:tc>
                  <a:txBody>
                    <a:bodyPr/>
                    <a:lstStyle/>
                    <a:p>
                      <a:pPr algn="ctr"/>
                      <a:r>
                        <a:rPr lang="en-US" sz="2000" b="0" dirty="0"/>
                        <a:t>High</a:t>
                      </a:r>
                    </a:p>
                  </a:txBody>
                  <a:tcPr anchor="ctr">
                    <a:solidFill>
                      <a:schemeClr val="bg1">
                        <a:lumMod val="85000"/>
                      </a:schemeClr>
                    </a:solidFill>
                  </a:tcPr>
                </a:tc>
                <a:tc>
                  <a:txBody>
                    <a:bodyPr/>
                    <a:lstStyle/>
                    <a:p>
                      <a:pPr algn="ctr"/>
                      <a:r>
                        <a:rPr lang="en-US" sz="2000" b="0" dirty="0"/>
                        <a:t>Low</a:t>
                      </a:r>
                    </a:p>
                  </a:txBody>
                  <a:tcPr anchor="ctr">
                    <a:solidFill>
                      <a:schemeClr val="bg1">
                        <a:lumMod val="85000"/>
                      </a:schemeClr>
                    </a:solidFill>
                  </a:tcPr>
                </a:tc>
                <a:tc>
                  <a:txBody>
                    <a:bodyPr/>
                    <a:lstStyle/>
                    <a:p>
                      <a:pPr algn="ctr"/>
                      <a:r>
                        <a:rPr lang="en-US" sz="2000" b="0" dirty="0"/>
                        <a:t>High</a:t>
                      </a:r>
                    </a:p>
                  </a:txBody>
                  <a:tcPr anchor="ctr">
                    <a:solidFill>
                      <a:schemeClr val="bg1">
                        <a:lumMod val="85000"/>
                      </a:schemeClr>
                    </a:solidFill>
                  </a:tcPr>
                </a:tc>
                <a:tc>
                  <a:txBody>
                    <a:bodyPr/>
                    <a:lstStyle/>
                    <a:p>
                      <a:pPr algn="ctr"/>
                      <a:r>
                        <a:rPr lang="en-US" sz="2000" b="0" dirty="0"/>
                        <a:t>High</a:t>
                      </a:r>
                    </a:p>
                  </a:txBody>
                  <a:tcPr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02446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What is </a:t>
            </a:r>
            <a:r>
              <a:rPr lang="en-US" sz="4800" dirty="0" err="1"/>
              <a:t>IoT</a:t>
            </a:r>
            <a:r>
              <a:rPr lang="en-US" sz="4800" dirty="0"/>
              <a:t> Suite?</a:t>
            </a:r>
          </a:p>
        </p:txBody>
      </p:sp>
      <p:grpSp>
        <p:nvGrpSpPr>
          <p:cNvPr id="10" name="Group 3"/>
          <p:cNvGrpSpPr/>
          <p:nvPr/>
        </p:nvGrpSpPr>
        <p:grpSpPr>
          <a:xfrm>
            <a:off x="0" y="1796868"/>
            <a:ext cx="12192000" cy="1225834"/>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Azure </a:t>
              </a:r>
              <a:r>
                <a:rPr lang="en-US" i="0" dirty="0" err="1"/>
                <a:t>IoT</a:t>
              </a:r>
              <a:r>
                <a:rPr lang="en-US" i="0" dirty="0"/>
                <a:t> Suite packages together multiple Azure services with custom extensions as preconfigured solutions.</a:t>
              </a:r>
            </a:p>
          </p:txBody>
        </p:sp>
      </p:grpSp>
      <p:sp>
        <p:nvSpPr>
          <p:cNvPr id="15" name="Content Placeholder 2"/>
          <p:cNvSpPr txBox="1">
            <a:spLocks/>
          </p:cNvSpPr>
          <p:nvPr/>
        </p:nvSpPr>
        <p:spPr>
          <a:xfrm>
            <a:off x="349625" y="3022702"/>
            <a:ext cx="11313459"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Collect data from devices</a:t>
            </a:r>
          </a:p>
          <a:p>
            <a:pPr marL="1203325" indent="-342900" algn="l">
              <a:lnSpc>
                <a:spcPct val="100000"/>
              </a:lnSpc>
              <a:spcBef>
                <a:spcPts val="0"/>
              </a:spcBef>
              <a:buFont typeface="Wingdings" charset="2"/>
              <a:buChar char="§"/>
            </a:pPr>
            <a:r>
              <a:rPr lang="en-US" i="0" dirty="0">
                <a:solidFill>
                  <a:srgbClr val="000000"/>
                </a:solidFill>
              </a:rPr>
              <a:t>Analyze data streams in-motion</a:t>
            </a:r>
          </a:p>
          <a:p>
            <a:pPr marL="1203325" indent="-342900" algn="l">
              <a:lnSpc>
                <a:spcPct val="100000"/>
              </a:lnSpc>
              <a:spcBef>
                <a:spcPts val="0"/>
              </a:spcBef>
              <a:buFont typeface="Wingdings" charset="2"/>
              <a:buChar char="§"/>
            </a:pPr>
            <a:r>
              <a:rPr lang="en-US" i="0" dirty="0">
                <a:solidFill>
                  <a:srgbClr val="000000"/>
                </a:solidFill>
              </a:rPr>
              <a:t>Store and query large data sets</a:t>
            </a:r>
          </a:p>
          <a:p>
            <a:pPr marL="1203325" indent="-342900" algn="l">
              <a:lnSpc>
                <a:spcPct val="100000"/>
              </a:lnSpc>
              <a:spcBef>
                <a:spcPts val="0"/>
              </a:spcBef>
              <a:buFont typeface="Wingdings" charset="2"/>
              <a:buChar char="§"/>
            </a:pPr>
            <a:r>
              <a:rPr lang="en-US" i="0" dirty="0">
                <a:solidFill>
                  <a:srgbClr val="000000"/>
                </a:solidFill>
              </a:rPr>
              <a:t>Visualize both real-time and historical data</a:t>
            </a:r>
          </a:p>
          <a:p>
            <a:pPr marL="1203325" indent="-342900" algn="l">
              <a:lnSpc>
                <a:spcPct val="100000"/>
              </a:lnSpc>
              <a:spcBef>
                <a:spcPts val="0"/>
              </a:spcBef>
              <a:buFont typeface="Wingdings" charset="2"/>
              <a:buChar char="§"/>
            </a:pPr>
            <a:r>
              <a:rPr lang="en-US" i="0" dirty="0">
                <a:solidFill>
                  <a:srgbClr val="000000"/>
                </a:solidFill>
              </a:rPr>
              <a:t>Integrate with back-office systems</a:t>
            </a:r>
          </a:p>
        </p:txBody>
      </p:sp>
    </p:spTree>
    <p:extLst>
      <p:ext uri="{BB962C8B-B14F-4D97-AF65-F5344CB8AC3E}">
        <p14:creationId xmlns:p14="http://schemas.microsoft.com/office/powerpoint/2010/main" val="221264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Key </a:t>
            </a:r>
            <a:r>
              <a:rPr lang="en-US" dirty="0" smtClean="0"/>
              <a:t>Components </a:t>
            </a:r>
            <a:r>
              <a:rPr lang="en-US" dirty="0"/>
              <a:t>of </a:t>
            </a:r>
            <a:r>
              <a:rPr lang="en-US" dirty="0" err="1"/>
              <a:t>IoT</a:t>
            </a:r>
            <a:endParaRPr lang="en-US" dirty="0"/>
          </a:p>
          <a:p>
            <a:r>
              <a:rPr lang="en-US" dirty="0" err="1"/>
              <a:t>IoT</a:t>
            </a:r>
            <a:r>
              <a:rPr lang="en-US" dirty="0"/>
              <a:t> Application</a:t>
            </a:r>
          </a:p>
          <a:p>
            <a:r>
              <a:rPr lang="en-US" dirty="0" err="1"/>
              <a:t>IoT</a:t>
            </a:r>
            <a:r>
              <a:rPr lang="en-US" dirty="0"/>
              <a:t> in Azure</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IoT</a:t>
            </a:r>
            <a:r>
              <a:rPr lang="en-US" sz="4800" dirty="0"/>
              <a:t> Architecture in Azure</a:t>
            </a:r>
          </a:p>
        </p:txBody>
      </p:sp>
      <p:pic>
        <p:nvPicPr>
          <p:cNvPr id="9" name="그림 8"/>
          <p:cNvPicPr>
            <a:picLocks noChangeAspect="1"/>
          </p:cNvPicPr>
          <p:nvPr/>
        </p:nvPicPr>
        <p:blipFill>
          <a:blip r:embed="rId3"/>
          <a:stretch>
            <a:fillRect/>
          </a:stretch>
        </p:blipFill>
        <p:spPr>
          <a:xfrm>
            <a:off x="611000" y="1512513"/>
            <a:ext cx="11293129" cy="5175158"/>
          </a:xfrm>
          <a:prstGeom prst="rect">
            <a:avLst/>
          </a:prstGeom>
        </p:spPr>
      </p:pic>
    </p:spTree>
    <p:extLst>
      <p:ext uri="{BB962C8B-B14F-4D97-AF65-F5344CB8AC3E}">
        <p14:creationId xmlns:p14="http://schemas.microsoft.com/office/powerpoint/2010/main" val="1162263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IoT</a:t>
            </a:r>
            <a:r>
              <a:rPr lang="en-US" sz="4800" dirty="0"/>
              <a:t> in Azure</a:t>
            </a:r>
          </a:p>
        </p:txBody>
      </p:sp>
      <p:sp>
        <p:nvSpPr>
          <p:cNvPr id="3" name="Content Placeholder 2"/>
          <p:cNvSpPr>
            <a:spLocks noGrp="1"/>
          </p:cNvSpPr>
          <p:nvPr>
            <p:ph sz="half" idx="1"/>
          </p:nvPr>
        </p:nvSpPr>
        <p:spPr/>
        <p:txBody>
          <a:bodyPr/>
          <a:lstStyle/>
          <a:p>
            <a:pPr>
              <a:buFont typeface="Wingdings" charset="2"/>
              <a:buChar char="§"/>
            </a:pPr>
            <a:r>
              <a:rPr lang="en-US" dirty="0"/>
              <a:t>Get started in </a:t>
            </a:r>
            <a:r>
              <a:rPr lang="en-US" dirty="0" smtClean="0"/>
              <a:t>minutes</a:t>
            </a:r>
            <a:endParaRPr lang="en-US" dirty="0"/>
          </a:p>
          <a:p>
            <a:pPr>
              <a:buFont typeface="Wingdings" charset="2"/>
              <a:buChar char="§"/>
            </a:pPr>
            <a:r>
              <a:rPr lang="en-US" dirty="0"/>
              <a:t>Connect any </a:t>
            </a:r>
            <a:r>
              <a:rPr lang="en-US" dirty="0" smtClean="0"/>
              <a:t>device</a:t>
            </a:r>
            <a:endParaRPr lang="en-US" dirty="0"/>
          </a:p>
          <a:p>
            <a:pPr>
              <a:buFont typeface="Wingdings" charset="2"/>
              <a:buChar char="§"/>
            </a:pPr>
            <a:r>
              <a:rPr lang="en-US" dirty="0"/>
              <a:t>Predict the </a:t>
            </a:r>
            <a:r>
              <a:rPr lang="en-US" dirty="0" smtClean="0"/>
              <a:t>future</a:t>
            </a:r>
            <a:endParaRPr lang="en-US" dirty="0"/>
          </a:p>
          <a:p>
            <a:pPr>
              <a:buFont typeface="Wingdings" charset="2"/>
              <a:buChar char="§"/>
            </a:pPr>
            <a:r>
              <a:rPr lang="en-US" dirty="0"/>
              <a:t>Automate to transform</a:t>
            </a:r>
          </a:p>
        </p:txBody>
      </p:sp>
      <p:grpSp>
        <p:nvGrpSpPr>
          <p:cNvPr id="4" name="Group 3"/>
          <p:cNvGrpSpPr/>
          <p:nvPr/>
        </p:nvGrpSpPr>
        <p:grpSpPr>
          <a:xfrm>
            <a:off x="7229351" y="1825625"/>
            <a:ext cx="4345018" cy="3635788"/>
            <a:chOff x="7229351" y="1825625"/>
            <a:chExt cx="4345018" cy="3635788"/>
          </a:xfrm>
        </p:grpSpPr>
        <p:sp>
          <p:nvSpPr>
            <p:cNvPr id="168" name="Chevron 20"/>
            <p:cNvSpPr/>
            <p:nvPr/>
          </p:nvSpPr>
          <p:spPr>
            <a:xfrm rot="16200000" flipH="1">
              <a:off x="5819662" y="3415900"/>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Processing</a:t>
              </a:r>
            </a:p>
          </p:txBody>
        </p:sp>
        <p:sp>
          <p:nvSpPr>
            <p:cNvPr id="169" name="Rectangle 17"/>
            <p:cNvSpPr/>
            <p:nvPr/>
          </p:nvSpPr>
          <p:spPr>
            <a:xfrm>
              <a:off x="7854478" y="1825625"/>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Device connectivity</a:t>
              </a:r>
            </a:p>
          </p:txBody>
        </p:sp>
        <p:sp>
          <p:nvSpPr>
            <p:cNvPr id="170" name="Rectangle 17"/>
            <p:cNvSpPr/>
            <p:nvPr/>
          </p:nvSpPr>
          <p:spPr>
            <a:xfrm>
              <a:off x="7854478" y="3168193"/>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processing and analytics</a:t>
              </a:r>
            </a:p>
          </p:txBody>
        </p:sp>
        <p:sp>
          <p:nvSpPr>
            <p:cNvPr id="171" name="Rectangle 17"/>
            <p:cNvSpPr/>
            <p:nvPr/>
          </p:nvSpPr>
          <p:spPr>
            <a:xfrm>
              <a:off x="7854478" y="4551542"/>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Presentation</a:t>
              </a:r>
            </a:p>
          </p:txBody>
        </p:sp>
        <p:cxnSp>
          <p:nvCxnSpPr>
            <p:cNvPr id="172" name="직선 화살표 연결선 171"/>
            <p:cNvCxnSpPr/>
            <p:nvPr/>
          </p:nvCxnSpPr>
          <p:spPr>
            <a:xfrm>
              <a:off x="9714423" y="2735496"/>
              <a:ext cx="0" cy="432697"/>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직선 화살표 연결선 172"/>
            <p:cNvCxnSpPr/>
            <p:nvPr/>
          </p:nvCxnSpPr>
          <p:spPr>
            <a:xfrm>
              <a:off x="9714423" y="4118845"/>
              <a:ext cx="0" cy="432697"/>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195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a:t>
                </a:r>
                <a:r>
                  <a:rPr lang="en-US" i="0" dirty="0" smtClean="0">
                    <a:solidFill>
                      <a:prstClr val="white"/>
                    </a:solidFill>
                    <a:latin typeface="Segoe UI"/>
                  </a:rPr>
                  <a:t>learned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altLang="ko-KR" sz="2800" dirty="0"/>
                <a:t>Understand key </a:t>
              </a:r>
              <a:r>
                <a:rPr lang="en-US" altLang="ko-KR" sz="2800" dirty="0" smtClean="0"/>
                <a:t>components </a:t>
              </a:r>
              <a:r>
                <a:rPr lang="en-US" altLang="ko-KR" sz="2800" dirty="0"/>
                <a:t>of </a:t>
              </a:r>
              <a:r>
                <a:rPr lang="en-US" altLang="ko-KR" sz="2800" dirty="0" err="1"/>
                <a:t>IoT</a:t>
              </a:r>
              <a:endParaRPr lang="en-US" altLang="ko-KR" sz="2800" dirty="0"/>
            </a:p>
            <a:p>
              <a:pPr marL="1316038" indent="-457200">
                <a:buFont typeface="Wingdings" charset="2"/>
                <a:buChar char="§"/>
              </a:pPr>
              <a:r>
                <a:rPr lang="en-US" altLang="ko-KR" sz="2800" dirty="0"/>
                <a:t>Understand </a:t>
              </a:r>
              <a:r>
                <a:rPr lang="en-US" altLang="ko-KR" sz="2800" dirty="0" err="1"/>
                <a:t>IoT</a:t>
              </a:r>
              <a:r>
                <a:rPr lang="en-US" altLang="ko-KR" sz="2800" dirty="0"/>
                <a:t> </a:t>
              </a:r>
              <a:r>
                <a:rPr lang="en-US" altLang="ko-KR" sz="2800" dirty="0" smtClean="0"/>
                <a:t>Applications </a:t>
              </a:r>
              <a:endParaRPr lang="en-US" altLang="ko-KR" sz="2800" dirty="0"/>
            </a:p>
            <a:p>
              <a:pPr marL="1316038" indent="-457200">
                <a:buFont typeface="Wingdings" charset="2"/>
                <a:buChar char="§"/>
              </a:pPr>
              <a:r>
                <a:rPr lang="en-US" altLang="ko-KR" sz="2800" dirty="0"/>
                <a:t>Understand </a:t>
              </a:r>
              <a:r>
                <a:rPr lang="en-US" altLang="ko-KR" sz="2800" dirty="0" err="1"/>
                <a:t>IoT</a:t>
              </a:r>
              <a:r>
                <a:rPr lang="en-US" altLang="ko-KR" sz="2800" dirty="0"/>
                <a:t> Azure </a:t>
              </a:r>
              <a:r>
                <a:rPr lang="en-US" altLang="ko-KR" sz="2800" dirty="0" smtClean="0"/>
                <a:t>solutions</a:t>
              </a:r>
              <a:endParaRPr lang="en-US" altLang="ko-KR" sz="2800" dirty="0"/>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key </a:t>
              </a:r>
              <a:r>
                <a:rPr lang="en-US" sz="2800" dirty="0" smtClean="0"/>
                <a:t>components </a:t>
              </a:r>
              <a:r>
                <a:rPr lang="en-US" sz="2800" dirty="0"/>
                <a:t>of </a:t>
              </a:r>
              <a:r>
                <a:rPr lang="en-US" sz="2800" dirty="0" err="1"/>
                <a:t>IoT</a:t>
              </a:r>
              <a:endParaRPr lang="en-US" sz="2800" dirty="0"/>
            </a:p>
            <a:p>
              <a:pPr marL="1316038" indent="-457200">
                <a:buFont typeface="Wingdings" charset="2"/>
                <a:buChar char="§"/>
              </a:pPr>
              <a:r>
                <a:rPr lang="en-US" sz="2800" dirty="0"/>
                <a:t>Understand </a:t>
              </a:r>
              <a:r>
                <a:rPr lang="en-US" sz="2800" dirty="0" err="1"/>
                <a:t>IoT</a:t>
              </a:r>
              <a:r>
                <a:rPr lang="en-US" sz="2800" dirty="0"/>
                <a:t> Application </a:t>
              </a:r>
            </a:p>
            <a:p>
              <a:pPr marL="1316038" indent="-457200">
                <a:buFont typeface="Wingdings" charset="2"/>
                <a:buChar char="§"/>
              </a:pPr>
              <a:r>
                <a:rPr lang="en-US" sz="2800" dirty="0"/>
                <a:t>Understand </a:t>
              </a:r>
              <a:r>
                <a:rPr lang="en-US" sz="2800" dirty="0" err="1"/>
                <a:t>IoT</a:t>
              </a:r>
              <a:r>
                <a:rPr lang="en-US" sz="2800" dirty="0"/>
                <a:t> Azure solution</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Context-Aware Sensors</a:t>
            </a:r>
          </a:p>
        </p:txBody>
      </p:sp>
      <p:grpSp>
        <p:nvGrpSpPr>
          <p:cNvPr id="7" name="Group 6"/>
          <p:cNvGrpSpPr/>
          <p:nvPr/>
        </p:nvGrpSpPr>
        <p:grpSpPr>
          <a:xfrm>
            <a:off x="0" y="1958168"/>
            <a:ext cx="12192000" cy="1470832"/>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Sensors are used to acquire context information</a:t>
              </a:r>
            </a:p>
            <a:p>
              <a:pPr marL="457200" lvl="0" indent="-457200" algn="l" defTabSz="914089">
                <a:spcBef>
                  <a:spcPct val="20000"/>
                </a:spcBef>
                <a:buSzPct val="80000"/>
                <a:buFont typeface="Wingdings" charset="2"/>
                <a:buChar char="§"/>
              </a:pPr>
              <a:r>
                <a:rPr lang="en-US" i="0" dirty="0" smtClean="0"/>
                <a:t>Sensors </a:t>
              </a:r>
              <a:r>
                <a:rPr lang="en-US" i="0" dirty="0"/>
                <a:t>can be made to be aware of </a:t>
              </a:r>
              <a:r>
                <a:rPr lang="en-US" i="0" dirty="0" smtClean="0"/>
                <a:t>their </a:t>
              </a:r>
              <a:r>
                <a:rPr lang="en-US" i="0" dirty="0"/>
                <a:t>own context</a:t>
              </a:r>
            </a:p>
          </p:txBody>
        </p:sp>
      </p:grpSp>
      <p:sp>
        <p:nvSpPr>
          <p:cNvPr id="13" name="Circular Arrow 28"/>
          <p:cNvSpPr/>
          <p:nvPr/>
        </p:nvSpPr>
        <p:spPr>
          <a:xfrm>
            <a:off x="5225520" y="3866993"/>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754476" y="4336609"/>
            <a:ext cx="811825" cy="369332"/>
          </a:xfrm>
          <a:prstGeom prst="rect">
            <a:avLst/>
          </a:prstGeom>
          <a:noFill/>
        </p:spPr>
        <p:txBody>
          <a:bodyPr wrap="none" rtlCol="0">
            <a:spAutoFit/>
          </a:bodyPr>
          <a:lstStyle/>
          <a:p>
            <a:pPr algn="ctr"/>
            <a:r>
              <a:rPr lang="en-US" dirty="0"/>
              <a:t>Aware</a:t>
            </a:r>
          </a:p>
        </p:txBody>
      </p:sp>
      <p:sp>
        <p:nvSpPr>
          <p:cNvPr id="16" name="Circular Arrow 28"/>
          <p:cNvSpPr/>
          <p:nvPr/>
        </p:nvSpPr>
        <p:spPr>
          <a:xfrm rot="10581472">
            <a:off x="5220752" y="44480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622881" y="5005168"/>
            <a:ext cx="960712" cy="369332"/>
          </a:xfrm>
          <a:prstGeom prst="rect">
            <a:avLst/>
          </a:prstGeom>
          <a:noFill/>
        </p:spPr>
        <p:txBody>
          <a:bodyPr wrap="none" rtlCol="0">
            <a:spAutoFit/>
          </a:bodyPr>
          <a:lstStyle/>
          <a:p>
            <a:pPr algn="ctr"/>
            <a:r>
              <a:rPr lang="en-US" dirty="0"/>
              <a:t>Acquire</a:t>
            </a:r>
          </a:p>
        </p:txBody>
      </p:sp>
      <p:sp>
        <p:nvSpPr>
          <p:cNvPr id="4" name="직사각형 3"/>
          <p:cNvSpPr/>
          <p:nvPr/>
        </p:nvSpPr>
        <p:spPr>
          <a:xfrm>
            <a:off x="2697992" y="4500563"/>
            <a:ext cx="2700337" cy="8213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solidFill>
                  <a:schemeClr val="tx1">
                    <a:lumMod val="95000"/>
                    <a:lumOff val="5000"/>
                  </a:schemeClr>
                </a:solidFill>
              </a:rPr>
              <a:t>Context</a:t>
            </a:r>
          </a:p>
          <a:p>
            <a:pPr algn="ctr"/>
            <a:r>
              <a:rPr lang="en-US" altLang="ko-KR" dirty="0">
                <a:solidFill>
                  <a:schemeClr val="tx1">
                    <a:lumMod val="95000"/>
                    <a:lumOff val="5000"/>
                  </a:schemeClr>
                </a:solidFill>
              </a:rPr>
              <a:t>Information</a:t>
            </a:r>
            <a:endParaRPr lang="ko-KR" altLang="en-US" dirty="0">
              <a:solidFill>
                <a:schemeClr val="tx1">
                  <a:lumMod val="95000"/>
                  <a:lumOff val="5000"/>
                </a:schemeClr>
              </a:solidFill>
            </a:endParaRPr>
          </a:p>
        </p:txBody>
      </p:sp>
      <p:sp>
        <p:nvSpPr>
          <p:cNvPr id="18" name="직사각형 17"/>
          <p:cNvSpPr/>
          <p:nvPr/>
        </p:nvSpPr>
        <p:spPr>
          <a:xfrm>
            <a:off x="6847105" y="4500563"/>
            <a:ext cx="2700337" cy="8213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solidFill>
                  <a:schemeClr val="tx1">
                    <a:lumMod val="95000"/>
                    <a:lumOff val="5000"/>
                  </a:schemeClr>
                </a:solidFill>
              </a:rPr>
              <a:t>Sensor</a:t>
            </a:r>
          </a:p>
        </p:txBody>
      </p:sp>
    </p:spTree>
    <p:extLst>
      <p:ext uri="{BB962C8B-B14F-4D97-AF65-F5344CB8AC3E}">
        <p14:creationId xmlns:p14="http://schemas.microsoft.com/office/powerpoint/2010/main" val="36284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Context-Aware </a:t>
            </a:r>
            <a:r>
              <a:rPr lang="en-US" sz="4800" dirty="0" smtClean="0"/>
              <a:t>Sensor </a:t>
            </a:r>
            <a:r>
              <a:rPr lang="en-US" sz="4800" dirty="0"/>
              <a:t>frameworks</a:t>
            </a:r>
          </a:p>
        </p:txBody>
      </p:sp>
      <p:sp>
        <p:nvSpPr>
          <p:cNvPr id="9" name="Content Placeholder 2"/>
          <p:cNvSpPr txBox="1">
            <a:spLocks/>
          </p:cNvSpPr>
          <p:nvPr/>
        </p:nvSpPr>
        <p:spPr>
          <a:xfrm>
            <a:off x="842480" y="2260890"/>
            <a:ext cx="10635816" cy="124495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Sensors are used to acquire context information</a:t>
            </a:r>
          </a:p>
          <a:p>
            <a:pPr lvl="0" algn="l" defTabSz="914089">
              <a:spcBef>
                <a:spcPct val="20000"/>
              </a:spcBef>
              <a:buSzPct val="80000"/>
            </a:pPr>
            <a:r>
              <a:rPr lang="en-US" i="0" dirty="0"/>
              <a:t>Sensors  can be made t be aware of  their own context</a:t>
            </a:r>
          </a:p>
        </p:txBody>
      </p:sp>
      <p:grpSp>
        <p:nvGrpSpPr>
          <p:cNvPr id="14" name="Group 10"/>
          <p:cNvGrpSpPr/>
          <p:nvPr/>
        </p:nvGrpSpPr>
        <p:grpSpPr>
          <a:xfrm>
            <a:off x="0" y="1712522"/>
            <a:ext cx="12192000" cy="1092853"/>
            <a:chOff x="1384300" y="1950630"/>
            <a:chExt cx="9423400" cy="832911"/>
          </a:xfrm>
        </p:grpSpPr>
        <p:sp>
          <p:nvSpPr>
            <p:cNvPr id="19"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0"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smtClean="0"/>
                <a:t>Frameworks</a:t>
              </a:r>
              <a:endParaRPr lang="en-US" altLang="ko-KR" i="0" dirty="0"/>
            </a:p>
          </p:txBody>
        </p:sp>
      </p:grpSp>
      <p:sp>
        <p:nvSpPr>
          <p:cNvPr id="8" name="Rectangle 17"/>
          <p:cNvSpPr/>
          <p:nvPr/>
        </p:nvSpPr>
        <p:spPr>
          <a:xfrm>
            <a:off x="865483" y="2981245"/>
            <a:ext cx="10612812" cy="909871"/>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Analyzing sensor data streams for contextual information</a:t>
            </a:r>
          </a:p>
        </p:txBody>
      </p:sp>
      <p:sp>
        <p:nvSpPr>
          <p:cNvPr id="10" name="Rectangle 17"/>
          <p:cNvSpPr/>
          <p:nvPr/>
        </p:nvSpPr>
        <p:spPr>
          <a:xfrm>
            <a:off x="865483" y="4325246"/>
            <a:ext cx="10612812" cy="909871"/>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Mapping the discovered context into respective triggers</a:t>
            </a:r>
          </a:p>
        </p:txBody>
      </p:sp>
      <p:sp>
        <p:nvSpPr>
          <p:cNvPr id="11" name="Rectangle 17"/>
          <p:cNvSpPr/>
          <p:nvPr/>
        </p:nvSpPr>
        <p:spPr>
          <a:xfrm>
            <a:off x="865483" y="5669245"/>
            <a:ext cx="10612812" cy="909871"/>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Using the triggers to execute power management functions</a:t>
            </a:r>
          </a:p>
        </p:txBody>
      </p:sp>
      <p:sp>
        <p:nvSpPr>
          <p:cNvPr id="13" name="아래쪽 화살표 12"/>
          <p:cNvSpPr/>
          <p:nvPr/>
        </p:nvSpPr>
        <p:spPr>
          <a:xfrm>
            <a:off x="5947955" y="3917596"/>
            <a:ext cx="447869" cy="381170"/>
          </a:xfrm>
          <a:prstGeom prst="downArrow">
            <a:avLst/>
          </a:prstGeom>
          <a:solidFill>
            <a:srgbClr val="767171"/>
          </a:solidFill>
          <a:ln>
            <a:solidFill>
              <a:srgbClr val="76717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solidFill>
                <a:schemeClr val="bg1"/>
              </a:solidFill>
            </a:endParaRPr>
          </a:p>
        </p:txBody>
      </p:sp>
      <p:sp>
        <p:nvSpPr>
          <p:cNvPr id="15" name="아래쪽 화살표 14"/>
          <p:cNvSpPr/>
          <p:nvPr/>
        </p:nvSpPr>
        <p:spPr>
          <a:xfrm>
            <a:off x="5947955" y="5261597"/>
            <a:ext cx="447869" cy="381170"/>
          </a:xfrm>
          <a:prstGeom prst="downArrow">
            <a:avLst/>
          </a:prstGeom>
          <a:solidFill>
            <a:srgbClr val="767171"/>
          </a:solidFill>
          <a:ln>
            <a:solidFill>
              <a:srgbClr val="76717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solidFill>
                <a:schemeClr val="bg1"/>
              </a:solidFill>
            </a:endParaRPr>
          </a:p>
        </p:txBody>
      </p:sp>
    </p:spTree>
    <p:extLst>
      <p:ext uri="{BB962C8B-B14F-4D97-AF65-F5344CB8AC3E}">
        <p14:creationId xmlns:p14="http://schemas.microsoft.com/office/powerpoint/2010/main" val="400248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WSN : </a:t>
            </a:r>
            <a:r>
              <a:rPr lang="en-US" altLang="ko-KR" sz="4800" dirty="0"/>
              <a:t>Wireless Sensor Network</a:t>
            </a:r>
            <a:endParaRPr lang="en-US" sz="4800" dirty="0"/>
          </a:p>
        </p:txBody>
      </p:sp>
      <p:grpSp>
        <p:nvGrpSpPr>
          <p:cNvPr id="10" name="Group 3"/>
          <p:cNvGrpSpPr/>
          <p:nvPr/>
        </p:nvGrpSpPr>
        <p:grpSpPr>
          <a:xfrm>
            <a:off x="0" y="1947672"/>
            <a:ext cx="12192000" cy="853904"/>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WSN : Wireless Sensor Network </a:t>
              </a:r>
            </a:p>
          </p:txBody>
        </p:sp>
      </p:grpSp>
      <p:sp>
        <p:nvSpPr>
          <p:cNvPr id="15" name="Content Placeholder 2"/>
          <p:cNvSpPr txBox="1">
            <a:spLocks/>
          </p:cNvSpPr>
          <p:nvPr/>
        </p:nvSpPr>
        <p:spPr>
          <a:xfrm>
            <a:off x="0" y="2772030"/>
            <a:ext cx="11797227" cy="2642511"/>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Consisting of sensing, processing, and communicating components, networked through wireless links between nodes</a:t>
            </a:r>
          </a:p>
          <a:p>
            <a:pPr marL="1203325" indent="-342900" algn="l">
              <a:lnSpc>
                <a:spcPct val="100000"/>
              </a:lnSpc>
              <a:spcBef>
                <a:spcPts val="0"/>
              </a:spcBef>
              <a:buFont typeface="Wingdings" charset="2"/>
              <a:buChar char="§"/>
            </a:pPr>
            <a:r>
              <a:rPr lang="en-US" i="0" dirty="0">
                <a:solidFill>
                  <a:srgbClr val="000000"/>
                </a:solidFill>
              </a:rPr>
              <a:t>Large number of sensor nodes are deployed over an area</a:t>
            </a:r>
          </a:p>
          <a:p>
            <a:pPr marL="1203325" indent="-342900" algn="l">
              <a:lnSpc>
                <a:spcPct val="100000"/>
              </a:lnSpc>
              <a:spcBef>
                <a:spcPts val="0"/>
              </a:spcBef>
              <a:buFont typeface="Wingdings" charset="2"/>
              <a:buChar char="§"/>
            </a:pPr>
            <a:r>
              <a:rPr lang="en-US" i="0" dirty="0">
                <a:solidFill>
                  <a:srgbClr val="000000"/>
                </a:solidFill>
              </a:rPr>
              <a:t>Mesh </a:t>
            </a:r>
            <a:r>
              <a:rPr lang="en-US" i="0" dirty="0" smtClean="0">
                <a:solidFill>
                  <a:srgbClr val="000000"/>
                </a:solidFill>
              </a:rPr>
              <a:t>network: </a:t>
            </a:r>
            <a:r>
              <a:rPr lang="en-US" i="0" dirty="0">
                <a:solidFill>
                  <a:srgbClr val="000000"/>
                </a:solidFill>
              </a:rPr>
              <a:t>relay sensed information to base station</a:t>
            </a:r>
          </a:p>
        </p:txBody>
      </p:sp>
    </p:spTree>
    <p:extLst>
      <p:ext uri="{BB962C8B-B14F-4D97-AF65-F5344CB8AC3E}">
        <p14:creationId xmlns:p14="http://schemas.microsoft.com/office/powerpoint/2010/main" val="67376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Component of Frameworks</a:t>
            </a:r>
          </a:p>
        </p:txBody>
      </p:sp>
      <p:grpSp>
        <p:nvGrpSpPr>
          <p:cNvPr id="4" name="Group 3"/>
          <p:cNvGrpSpPr/>
          <p:nvPr/>
        </p:nvGrpSpPr>
        <p:grpSpPr>
          <a:xfrm>
            <a:off x="0" y="1994854"/>
            <a:ext cx="12192000" cy="352886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sz="3200" i="0" dirty="0"/>
                <a:t>Sensor groups</a:t>
              </a:r>
            </a:p>
            <a:p>
              <a:pPr marL="457200" lvl="0" indent="-457200" algn="l" defTabSz="914089">
                <a:spcBef>
                  <a:spcPct val="20000"/>
                </a:spcBef>
                <a:buSzPct val="80000"/>
                <a:buFont typeface="Wingdings" charset="2"/>
                <a:buChar char="§"/>
              </a:pPr>
              <a:r>
                <a:rPr lang="en-US" sz="3200" i="0" dirty="0"/>
                <a:t>Communication server</a:t>
              </a:r>
            </a:p>
            <a:p>
              <a:pPr marL="457200" lvl="0" indent="-457200" algn="l" defTabSz="914089">
                <a:spcBef>
                  <a:spcPct val="20000"/>
                </a:spcBef>
                <a:buSzPct val="80000"/>
                <a:buFont typeface="Wingdings" charset="2"/>
                <a:buChar char="§"/>
              </a:pPr>
              <a:r>
                <a:rPr lang="en-US" sz="3200" i="0" dirty="0"/>
                <a:t>Context locator service</a:t>
              </a:r>
              <a:endParaRPr lang="en-US" i="0" dirty="0"/>
            </a:p>
          </p:txBody>
        </p:sp>
      </p:grpSp>
    </p:spTree>
    <p:extLst>
      <p:ext uri="{BB962C8B-B14F-4D97-AF65-F5344CB8AC3E}">
        <p14:creationId xmlns:p14="http://schemas.microsoft.com/office/powerpoint/2010/main" val="385684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40096" cy="1325563"/>
          </a:xfrm>
        </p:spPr>
        <p:txBody>
          <a:bodyPr>
            <a:normAutofit fontScale="90000"/>
          </a:bodyPr>
          <a:lstStyle/>
          <a:p>
            <a:r>
              <a:rPr lang="en-US" sz="4800" dirty="0"/>
              <a:t>Key Component of Frameworks (Cont.)</a:t>
            </a:r>
          </a:p>
        </p:txBody>
      </p:sp>
      <p:grpSp>
        <p:nvGrpSpPr>
          <p:cNvPr id="4" name="Group 3"/>
          <p:cNvGrpSpPr/>
          <p:nvPr/>
        </p:nvGrpSpPr>
        <p:grpSpPr>
          <a:xfrm>
            <a:off x="0" y="1994854"/>
            <a:ext cx="12192000" cy="352886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sz="3200" i="0" dirty="0"/>
                <a:t>Context  mining service</a:t>
              </a:r>
            </a:p>
            <a:p>
              <a:pPr marL="457200" lvl="0" indent="-457200" algn="l" defTabSz="914089">
                <a:spcBef>
                  <a:spcPct val="20000"/>
                </a:spcBef>
                <a:buSzPct val="80000"/>
                <a:buFont typeface="Wingdings" charset="2"/>
                <a:buChar char="§"/>
              </a:pPr>
              <a:r>
                <a:rPr lang="en-US" sz="3200" i="0" dirty="0"/>
                <a:t>Context trigger engine</a:t>
              </a:r>
            </a:p>
            <a:p>
              <a:pPr marL="457200" lvl="0" indent="-457200" algn="l" defTabSz="914089">
                <a:spcBef>
                  <a:spcPct val="20000"/>
                </a:spcBef>
                <a:buSzPct val="80000"/>
                <a:buFont typeface="Wingdings" charset="2"/>
                <a:buChar char="§"/>
              </a:pPr>
              <a:r>
                <a:rPr lang="en-US" sz="3200" i="0" dirty="0"/>
                <a:t>Context action data store</a:t>
              </a:r>
            </a:p>
          </p:txBody>
        </p:sp>
      </p:grpSp>
    </p:spTree>
    <p:extLst>
      <p:ext uri="{BB962C8B-B14F-4D97-AF65-F5344CB8AC3E}">
        <p14:creationId xmlns:p14="http://schemas.microsoft.com/office/powerpoint/2010/main" val="24459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아래쪽 화살표 26"/>
          <p:cNvSpPr/>
          <p:nvPr/>
        </p:nvSpPr>
        <p:spPr>
          <a:xfrm>
            <a:off x="6093231" y="5909995"/>
            <a:ext cx="429208" cy="883837"/>
          </a:xfrm>
          <a:prstGeom prst="downArrow">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endParaRPr>
          </a:p>
        </p:txBody>
      </p:sp>
      <p:sp>
        <p:nvSpPr>
          <p:cNvPr id="2" name="Title 1"/>
          <p:cNvSpPr>
            <a:spLocks noGrp="1"/>
          </p:cNvSpPr>
          <p:nvPr>
            <p:ph type="title"/>
          </p:nvPr>
        </p:nvSpPr>
        <p:spPr>
          <a:xfrm>
            <a:off x="838200" y="365125"/>
            <a:ext cx="10939272" cy="1325563"/>
          </a:xfrm>
        </p:spPr>
        <p:txBody>
          <a:bodyPr>
            <a:normAutofit/>
          </a:bodyPr>
          <a:lstStyle/>
          <a:p>
            <a:r>
              <a:rPr lang="en-US" sz="4800" dirty="0"/>
              <a:t>Key Component of Frameworks (Cont.)</a:t>
            </a:r>
          </a:p>
        </p:txBody>
      </p:sp>
      <p:sp>
        <p:nvSpPr>
          <p:cNvPr id="7" name="Flowchart: Magnetic Disk 35"/>
          <p:cNvSpPr/>
          <p:nvPr/>
        </p:nvSpPr>
        <p:spPr>
          <a:xfrm>
            <a:off x="954082" y="1604310"/>
            <a:ext cx="1854608" cy="1807980"/>
          </a:xfrm>
          <a:prstGeom prst="flowChartMagneticDisk">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bg1"/>
                </a:solidFill>
              </a:rPr>
              <a:t>Context</a:t>
            </a:r>
          </a:p>
          <a:p>
            <a:pPr algn="ctr"/>
            <a:r>
              <a:rPr lang="en-US" sz="2000" dirty="0">
                <a:solidFill>
                  <a:schemeClr val="bg1"/>
                </a:solidFill>
              </a:rPr>
              <a:t>Actions</a:t>
            </a:r>
          </a:p>
          <a:p>
            <a:pPr algn="ctr"/>
            <a:r>
              <a:rPr lang="en-US" sz="2000" dirty="0">
                <a:solidFill>
                  <a:schemeClr val="bg1"/>
                </a:solidFill>
              </a:rPr>
              <a:t>Data store</a:t>
            </a:r>
          </a:p>
        </p:txBody>
      </p:sp>
      <p:sp>
        <p:nvSpPr>
          <p:cNvPr id="8" name="Flowchart: Magnetic Disk 35"/>
          <p:cNvSpPr/>
          <p:nvPr/>
        </p:nvSpPr>
        <p:spPr>
          <a:xfrm>
            <a:off x="1355121" y="4576649"/>
            <a:ext cx="1854610" cy="1584306"/>
          </a:xfrm>
          <a:prstGeom prst="flowChartMagneticDisk">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bg1"/>
                </a:solidFill>
              </a:rPr>
              <a:t>Action</a:t>
            </a:r>
          </a:p>
          <a:p>
            <a:pPr algn="ctr"/>
            <a:r>
              <a:rPr lang="en-US" sz="2000" dirty="0">
                <a:solidFill>
                  <a:schemeClr val="bg1"/>
                </a:solidFill>
              </a:rPr>
              <a:t>Operation</a:t>
            </a:r>
          </a:p>
          <a:p>
            <a:pPr algn="ctr"/>
            <a:r>
              <a:rPr lang="en-US" sz="2000" dirty="0">
                <a:solidFill>
                  <a:schemeClr val="bg1"/>
                </a:solidFill>
              </a:rPr>
              <a:t>DB</a:t>
            </a:r>
          </a:p>
        </p:txBody>
      </p:sp>
      <p:sp>
        <p:nvSpPr>
          <p:cNvPr id="9" name="Flowchart: Magnetic Disk 35"/>
          <p:cNvSpPr/>
          <p:nvPr/>
        </p:nvSpPr>
        <p:spPr>
          <a:xfrm>
            <a:off x="9622044" y="4695913"/>
            <a:ext cx="1854609" cy="1465042"/>
          </a:xfrm>
          <a:prstGeom prst="flowChartMagneticDisk">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Sensor</a:t>
            </a:r>
          </a:p>
          <a:p>
            <a:pPr algn="ctr"/>
            <a:r>
              <a:rPr lang="en-US" sz="2000" dirty="0">
                <a:solidFill>
                  <a:schemeClr val="bg1"/>
                </a:solidFill>
              </a:rPr>
              <a:t>profile</a:t>
            </a:r>
          </a:p>
        </p:txBody>
      </p:sp>
      <p:sp>
        <p:nvSpPr>
          <p:cNvPr id="10" name="Rectangle 17"/>
          <p:cNvSpPr/>
          <p:nvPr/>
        </p:nvSpPr>
        <p:spPr>
          <a:xfrm>
            <a:off x="4447890" y="2283429"/>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Context scheduler</a:t>
            </a:r>
          </a:p>
        </p:txBody>
      </p:sp>
      <p:sp>
        <p:nvSpPr>
          <p:cNvPr id="11" name="Rectangle 17"/>
          <p:cNvSpPr/>
          <p:nvPr/>
        </p:nvSpPr>
        <p:spPr>
          <a:xfrm>
            <a:off x="4447890" y="3625997"/>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Macro Decoder</a:t>
            </a:r>
          </a:p>
        </p:txBody>
      </p:sp>
      <p:sp>
        <p:nvSpPr>
          <p:cNvPr id="12" name="Rectangle 17"/>
          <p:cNvSpPr/>
          <p:nvPr/>
        </p:nvSpPr>
        <p:spPr>
          <a:xfrm>
            <a:off x="4447890" y="5009346"/>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Action Interpreter</a:t>
            </a:r>
          </a:p>
        </p:txBody>
      </p:sp>
      <p:cxnSp>
        <p:nvCxnSpPr>
          <p:cNvPr id="18" name="직선 화살표 연결선 17"/>
          <p:cNvCxnSpPr/>
          <p:nvPr/>
        </p:nvCxnSpPr>
        <p:spPr>
          <a:xfrm flipH="1" flipV="1">
            <a:off x="2840692" y="2389751"/>
            <a:ext cx="1607198" cy="0"/>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2815347" y="2924520"/>
            <a:ext cx="1657327" cy="0"/>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6307835" y="3193300"/>
            <a:ext cx="0" cy="432697"/>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6307835" y="4521590"/>
            <a:ext cx="0" cy="475967"/>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3187054" y="5464282"/>
            <a:ext cx="1238160" cy="371"/>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8276468" y="5464282"/>
            <a:ext cx="1238160" cy="371"/>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아래쪽 화살표 25"/>
          <p:cNvSpPr/>
          <p:nvPr/>
        </p:nvSpPr>
        <p:spPr>
          <a:xfrm>
            <a:off x="6093231" y="1399592"/>
            <a:ext cx="429208" cy="883837"/>
          </a:xfrm>
          <a:prstGeom prst="downArrow">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endParaRPr>
          </a:p>
        </p:txBody>
      </p:sp>
      <p:sp>
        <p:nvSpPr>
          <p:cNvPr id="28" name="직사각형 27"/>
          <p:cNvSpPr/>
          <p:nvPr/>
        </p:nvSpPr>
        <p:spPr>
          <a:xfrm>
            <a:off x="3097579" y="1971491"/>
            <a:ext cx="1092863" cy="400110"/>
          </a:xfrm>
          <a:prstGeom prst="rect">
            <a:avLst/>
          </a:prstGeom>
        </p:spPr>
        <p:txBody>
          <a:bodyPr wrap="none">
            <a:spAutoFit/>
          </a:bodyPr>
          <a:lstStyle/>
          <a:p>
            <a:r>
              <a:rPr lang="en-US" altLang="ko-KR" sz="2000" dirty="0"/>
              <a:t>Request</a:t>
            </a:r>
            <a:endParaRPr lang="ko-KR" altLang="en-US" sz="2000" dirty="0"/>
          </a:p>
        </p:txBody>
      </p:sp>
      <p:sp>
        <p:nvSpPr>
          <p:cNvPr id="29" name="직사각형 28"/>
          <p:cNvSpPr/>
          <p:nvPr/>
        </p:nvSpPr>
        <p:spPr>
          <a:xfrm>
            <a:off x="2805542" y="2975094"/>
            <a:ext cx="1676936" cy="646331"/>
          </a:xfrm>
          <a:prstGeom prst="rect">
            <a:avLst/>
          </a:prstGeom>
        </p:spPr>
        <p:txBody>
          <a:bodyPr wrap="none">
            <a:spAutoFit/>
          </a:bodyPr>
          <a:lstStyle/>
          <a:p>
            <a:r>
              <a:rPr lang="en-US" altLang="ko-KR" dirty="0"/>
              <a:t>Action macro</a:t>
            </a:r>
          </a:p>
          <a:p>
            <a:r>
              <a:rPr lang="en-US" altLang="ko-KR" dirty="0"/>
              <a:t>Time to trigger</a:t>
            </a:r>
            <a:endParaRPr lang="ko-KR" altLang="en-US" dirty="0"/>
          </a:p>
        </p:txBody>
      </p:sp>
      <p:sp>
        <p:nvSpPr>
          <p:cNvPr id="30" name="직사각형 29"/>
          <p:cNvSpPr/>
          <p:nvPr/>
        </p:nvSpPr>
        <p:spPr>
          <a:xfrm>
            <a:off x="3108667" y="4988553"/>
            <a:ext cx="1394934" cy="400110"/>
          </a:xfrm>
          <a:prstGeom prst="rect">
            <a:avLst/>
          </a:prstGeom>
        </p:spPr>
        <p:txBody>
          <a:bodyPr wrap="none">
            <a:spAutoFit/>
          </a:bodyPr>
          <a:lstStyle/>
          <a:p>
            <a:pPr algn="ctr"/>
            <a:r>
              <a:rPr lang="en-US" altLang="ko-KR" sz="2000" dirty="0"/>
              <a:t>operations</a:t>
            </a:r>
            <a:endParaRPr lang="ko-KR" altLang="en-US" sz="2000" dirty="0"/>
          </a:p>
        </p:txBody>
      </p:sp>
      <p:sp>
        <p:nvSpPr>
          <p:cNvPr id="31" name="직사각형 30"/>
          <p:cNvSpPr/>
          <p:nvPr/>
        </p:nvSpPr>
        <p:spPr>
          <a:xfrm>
            <a:off x="6564185" y="1449314"/>
            <a:ext cx="1705723" cy="707886"/>
          </a:xfrm>
          <a:prstGeom prst="rect">
            <a:avLst/>
          </a:prstGeom>
        </p:spPr>
        <p:txBody>
          <a:bodyPr wrap="none">
            <a:spAutoFit/>
          </a:bodyPr>
          <a:lstStyle/>
          <a:p>
            <a:r>
              <a:rPr lang="en-US" altLang="ko-KR" sz="2000" dirty="0"/>
              <a:t>Context</a:t>
            </a:r>
          </a:p>
          <a:p>
            <a:r>
              <a:rPr lang="en-US" altLang="ko-KR" sz="2000" dirty="0"/>
              <a:t>Sensor group</a:t>
            </a:r>
          </a:p>
        </p:txBody>
      </p:sp>
      <p:sp>
        <p:nvSpPr>
          <p:cNvPr id="32" name="직사각형 31"/>
          <p:cNvSpPr/>
          <p:nvPr/>
        </p:nvSpPr>
        <p:spPr>
          <a:xfrm>
            <a:off x="8260599" y="4921705"/>
            <a:ext cx="1269899" cy="400110"/>
          </a:xfrm>
          <a:prstGeom prst="rect">
            <a:avLst/>
          </a:prstGeom>
        </p:spPr>
        <p:txBody>
          <a:bodyPr wrap="none">
            <a:spAutoFit/>
          </a:bodyPr>
          <a:lstStyle/>
          <a:p>
            <a:r>
              <a:rPr lang="en-US" altLang="ko-KR" sz="2000" dirty="0"/>
              <a:t>Sensor ID</a:t>
            </a:r>
            <a:endParaRPr lang="ko-KR" altLang="en-US" sz="2000" dirty="0"/>
          </a:p>
        </p:txBody>
      </p:sp>
      <p:sp>
        <p:nvSpPr>
          <p:cNvPr id="33" name="직사각형 32"/>
          <p:cNvSpPr/>
          <p:nvPr/>
        </p:nvSpPr>
        <p:spPr>
          <a:xfrm>
            <a:off x="6491478" y="6033359"/>
            <a:ext cx="3228769" cy="707886"/>
          </a:xfrm>
          <a:prstGeom prst="rect">
            <a:avLst/>
          </a:prstGeom>
        </p:spPr>
        <p:txBody>
          <a:bodyPr wrap="none">
            <a:spAutoFit/>
          </a:bodyPr>
          <a:lstStyle/>
          <a:p>
            <a:r>
              <a:rPr lang="en-US" altLang="ko-KR" sz="2000" dirty="0"/>
              <a:t>Sensor control</a:t>
            </a:r>
          </a:p>
          <a:p>
            <a:r>
              <a:rPr lang="en-US" altLang="ko-KR" sz="2000" dirty="0"/>
              <a:t>Message Sensor command</a:t>
            </a:r>
          </a:p>
        </p:txBody>
      </p:sp>
    </p:spTree>
    <p:extLst>
      <p:ext uri="{BB962C8B-B14F-4D97-AF65-F5344CB8AC3E}">
        <p14:creationId xmlns:p14="http://schemas.microsoft.com/office/powerpoint/2010/main" val="3027607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5049</TotalTime>
  <Words>1239</Words>
  <Application>Microsoft Macintosh PowerPoint</Application>
  <PresentationFormat>Custom</PresentationFormat>
  <Paragraphs>257</Paragraphs>
  <Slides>22</Slides>
  <Notes>22</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1_MS1444_Windows Azure Template 16x9_r08a</vt:lpstr>
      <vt:lpstr>1_Office Theme</vt:lpstr>
      <vt:lpstr>Office Theme</vt:lpstr>
      <vt:lpstr>Internet of Things</vt:lpstr>
      <vt:lpstr>Topics</vt:lpstr>
      <vt:lpstr>PowerPoint Presentation</vt:lpstr>
      <vt:lpstr>Context-Aware Sensors</vt:lpstr>
      <vt:lpstr>Context-Aware Sensor frameworks</vt:lpstr>
      <vt:lpstr>WSN : Wireless Sensor Network</vt:lpstr>
      <vt:lpstr>Key Component of Frameworks</vt:lpstr>
      <vt:lpstr>Key Component of Frameworks (Cont.)</vt:lpstr>
      <vt:lpstr>Key Component of Frameworks (Cont.)</vt:lpstr>
      <vt:lpstr>Security </vt:lpstr>
      <vt:lpstr>Security Policy </vt:lpstr>
      <vt:lpstr>Context-Aware Security </vt:lpstr>
      <vt:lpstr>Influences on Security models</vt:lpstr>
      <vt:lpstr>Influences on Security models (Cont.)</vt:lpstr>
      <vt:lpstr>Context-Aware Security Policy </vt:lpstr>
      <vt:lpstr>Security Issues</vt:lpstr>
      <vt:lpstr>Applications of IoT</vt:lpstr>
      <vt:lpstr>Requirements of IoT Application</vt:lpstr>
      <vt:lpstr>What is IoT Suite?</vt:lpstr>
      <vt:lpstr>IoT Architecture in Azure</vt:lpstr>
      <vt:lpstr>IoT in Azure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383</cp:revision>
  <dcterms:created xsi:type="dcterms:W3CDTF">2015-09-13T19:29:02Z</dcterms:created>
  <dcterms:modified xsi:type="dcterms:W3CDTF">2016-06-07T20:01:03Z</dcterms:modified>
</cp:coreProperties>
</file>