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3" r:id="rId2"/>
    <p:sldMasterId id="2147483720" r:id="rId3"/>
  </p:sldMasterIdLst>
  <p:notesMasterIdLst>
    <p:notesMasterId r:id="rId28"/>
  </p:notesMasterIdLst>
  <p:handoutMasterIdLst>
    <p:handoutMasterId r:id="rId29"/>
  </p:handoutMasterIdLst>
  <p:sldIdLst>
    <p:sldId id="330" r:id="rId4"/>
    <p:sldId id="331" r:id="rId5"/>
    <p:sldId id="332" r:id="rId6"/>
    <p:sldId id="387" r:id="rId7"/>
    <p:sldId id="374" r:id="rId8"/>
    <p:sldId id="378" r:id="rId9"/>
    <p:sldId id="379" r:id="rId10"/>
    <p:sldId id="377" r:id="rId11"/>
    <p:sldId id="380" r:id="rId12"/>
    <p:sldId id="384" r:id="rId13"/>
    <p:sldId id="381" r:id="rId14"/>
    <p:sldId id="386" r:id="rId15"/>
    <p:sldId id="388" r:id="rId16"/>
    <p:sldId id="389" r:id="rId17"/>
    <p:sldId id="390" r:id="rId18"/>
    <p:sldId id="391" r:id="rId19"/>
    <p:sldId id="394" r:id="rId20"/>
    <p:sldId id="395" r:id="rId21"/>
    <p:sldId id="397" r:id="rId22"/>
    <p:sldId id="398" r:id="rId23"/>
    <p:sldId id="400" r:id="rId24"/>
    <p:sldId id="401" r:id="rId25"/>
    <p:sldId id="402" r:id="rId26"/>
    <p:sldId id="33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330"/>
            <p14:sldId id="331"/>
            <p14:sldId id="332"/>
            <p14:sldId id="387"/>
            <p14:sldId id="374"/>
            <p14:sldId id="378"/>
            <p14:sldId id="379"/>
            <p14:sldId id="377"/>
            <p14:sldId id="380"/>
            <p14:sldId id="384"/>
            <p14:sldId id="381"/>
            <p14:sldId id="386"/>
            <p14:sldId id="388"/>
            <p14:sldId id="389"/>
            <p14:sldId id="390"/>
            <p14:sldId id="391"/>
            <p14:sldId id="394"/>
            <p14:sldId id="395"/>
            <p14:sldId id="397"/>
            <p14:sldId id="398"/>
            <p14:sldId id="400"/>
            <p14:sldId id="401"/>
            <p14:sldId id="402"/>
            <p14:sldId id="333"/>
          </p14:sldIdLst>
        </p14:section>
      </p14:sectionLst>
    </p:ext>
    <p:ext uri="{EFAFB233-063F-42B5-8137-9DF3F51BA10A}">
      <p15:sldGuideLst xmlns="" xmlns:p15="http://schemas.microsoft.com/office/powerpoint/2012/main">
        <p15:guide id="1" orient="horz" pos="2137" userDrawn="1">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y Kate Reid" initials="" lastIdx="7" clrIdx="0"/>
  <p:cmAuthor id="1" name="Gavin Gear" initials="GG"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2060"/>
    <a:srgbClr val="49AFEF"/>
    <a:srgbClr val="D5D5D5"/>
    <a:srgbClr val="767171"/>
    <a:srgbClr val="336FC0"/>
    <a:srgbClr val="005297"/>
    <a:srgbClr val="006C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32" autoAdjust="0"/>
    <p:restoredTop sz="83160" autoAdjust="0"/>
  </p:normalViewPr>
  <p:slideViewPr>
    <p:cSldViewPr snapToGrid="0">
      <p:cViewPr varScale="1">
        <p:scale>
          <a:sx n="121" d="100"/>
          <a:sy n="121" d="100"/>
        </p:scale>
        <p:origin x="-112" y="-176"/>
      </p:cViewPr>
      <p:guideLst>
        <p:guide orient="horz" pos="2137"/>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1440" y="77"/>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printerSettings" Target="printerSettings/printerSettings1.bin"/><Relationship Id="rId31" Type="http://schemas.openxmlformats.org/officeDocument/2006/relationships/commentAuthors" Target="commentAuthors.xml"/><Relationship Id="rId32" Type="http://schemas.openxmlformats.org/officeDocument/2006/relationships/presProps" Target="presProps.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A74B2F-3EEF-410A-B738-5B66A46A3256}" type="datetimeFigureOut">
              <a:rPr lang="en-US" smtClean="0"/>
              <a:pPr/>
              <a:t>6/15/16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6199F4-9FA1-478F-B948-C59CBDB9164C}" type="slidenum">
              <a:rPr lang="en-US" smtClean="0"/>
              <a:pPr/>
              <a:t>‹#›</a:t>
            </a:fld>
            <a:endParaRPr lang="en-US"/>
          </a:p>
        </p:txBody>
      </p:sp>
    </p:spTree>
    <p:extLst>
      <p:ext uri="{BB962C8B-B14F-4D97-AF65-F5344CB8AC3E}">
        <p14:creationId xmlns:p14="http://schemas.microsoft.com/office/powerpoint/2010/main" val="834453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6/15/16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endParaRPr lang="en-US" b="1" dirty="0"/>
          </a:p>
          <a:p>
            <a:pPr marL="171450" indent="-171450">
              <a:buFont typeface="Arial" panose="020B0604020202020204" pitchFamily="34" charset="0"/>
              <a:buChar char="•"/>
            </a:pPr>
            <a:r>
              <a:rPr lang="en-US" dirty="0"/>
              <a:t>You can have multiple Input</a:t>
            </a:r>
            <a:r>
              <a:rPr lang="en-US" baseline="0" dirty="0"/>
              <a:t> and multiple Output</a:t>
            </a:r>
            <a:endParaRPr lang="en-US" dirty="0"/>
          </a:p>
          <a:p>
            <a:pPr marL="171450" indent="-171450">
              <a:buFont typeface="Arial" panose="020B0604020202020204" pitchFamily="34" charset="0"/>
              <a:buChar char="•"/>
            </a:pPr>
            <a:r>
              <a:rPr lang="en-US" dirty="0"/>
              <a:t>Stream Analytics connects directly to Azure Event Hubs and Azure IOT Hubs for stream ingestion, and the Azure Blob service to ingest historical data. </a:t>
            </a:r>
          </a:p>
          <a:p>
            <a:pPr marL="171450" indent="-171450">
              <a:buFont typeface="Arial" panose="020B0604020202020204" pitchFamily="34" charset="0"/>
              <a:buChar char="•"/>
            </a:pPr>
            <a:r>
              <a:rPr lang="en-US" dirty="0"/>
              <a:t>Results can be written from Stream Analytics to Azure Storage Blobs or Tables, Azure SQL DB, Event Hubs, Azure Service Bus Topics or Queues, and Power BI</a:t>
            </a:r>
          </a:p>
          <a:p>
            <a:pPr marL="171450" indent="-171450">
              <a:buFont typeface="Arial" panose="020B0604020202020204" pitchFamily="34" charset="0"/>
              <a:buChar char="•"/>
            </a:pPr>
            <a:r>
              <a:rPr lang="en-US" dirty="0"/>
              <a:t>It can then be visualized, further processed by workflows, used in batch analytics via Azure HDInsight or processed again as a series of events. </a:t>
            </a:r>
          </a:p>
          <a:p>
            <a:pPr marL="171450" indent="-171450">
              <a:buFont typeface="Arial" panose="020B0604020202020204" pitchFamily="34" charset="0"/>
              <a:buChar char="•"/>
            </a:pPr>
            <a:r>
              <a:rPr lang="en-US" dirty="0"/>
              <a:t>When using Event Hubs it is possible to compose multiple Stream Analytics together with other data sources and processing engines without losing the streaming nature of the computations.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Azure</a:t>
            </a:r>
            <a:r>
              <a:rPr lang="en-US" baseline="0" dirty="0"/>
              <a:t> Service Bus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Azure Service Bus is a generic, cloud-based messaging system for connecting just about anything—applications, services, and devices.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Connect apps running on Azure, on-premises systems, or both.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You can use Service Bus to connect household appliances, sensors, and other devices like tablets or phones to a central application or to each other</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a:p>
            <a:pPr marL="0" indent="0">
              <a:buFont typeface="Arial" panose="020B0604020202020204" pitchFamily="34" charset="0"/>
              <a:buNone/>
            </a:pPr>
            <a:r>
              <a:rPr lang="en-US" sz="1200" b="1" i="0" kern="1200" dirty="0" smtClean="0">
                <a:solidFill>
                  <a:schemeClr val="tx1"/>
                </a:solidFill>
                <a:effectLst/>
                <a:latin typeface="+mn-lt"/>
                <a:ea typeface="+mn-ea"/>
                <a:cs typeface="+mn-cs"/>
              </a:rPr>
              <a:t>References:</a:t>
            </a:r>
            <a:endParaRPr lang="en-US" sz="1200" b="1" i="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https://</a:t>
            </a:r>
            <a:r>
              <a:rPr lang="en-US" dirty="0" err="1" smtClean="0"/>
              <a:t>azure.microsoft.com</a:t>
            </a:r>
            <a:r>
              <a:rPr lang="en-US" dirty="0" smtClean="0"/>
              <a:t>/en-us/documentation/articles/stream-analytics-introduction/</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1693190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Notes:</a:t>
            </a:r>
            <a:endParaRPr lang="en-US" sz="1200" b="1"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a:t>
            </a:r>
            <a:r>
              <a:rPr lang="en-US" sz="1200" b="0" i="0" kern="1200" baseline="0" dirty="0">
                <a:solidFill>
                  <a:schemeClr val="tx1"/>
                </a:solidFill>
                <a:effectLst/>
                <a:latin typeface="+mn-lt"/>
                <a:ea typeface="+mn-ea"/>
                <a:cs typeface="+mn-cs"/>
              </a:rPr>
              <a:t> this slide, we drill into some of the black boxes we looked at in slide 9</a:t>
            </a:r>
          </a:p>
          <a:p>
            <a:pPr marL="171450" indent="-171450">
              <a:buFont typeface="Arial" panose="020B0604020202020204" pitchFamily="34" charset="0"/>
              <a:buChar char="•"/>
            </a:pPr>
            <a:r>
              <a:rPr lang="en-US" sz="1200" b="0" i="0" kern="1200" baseline="0" dirty="0">
                <a:solidFill>
                  <a:schemeClr val="tx1"/>
                </a:solidFill>
                <a:effectLst/>
                <a:latin typeface="+mn-lt"/>
                <a:ea typeface="+mn-ea"/>
                <a:cs typeface="+mn-cs"/>
              </a:rPr>
              <a:t>We also combine the ASA connectivity from slid 10 and show both events and reference data as input to the analytics</a:t>
            </a:r>
          </a:p>
          <a:p>
            <a:pPr marL="171450" indent="-171450">
              <a:buFont typeface="Arial" panose="020B0604020202020204" pitchFamily="34" charset="0"/>
              <a:buChar char="•"/>
            </a:pPr>
            <a:r>
              <a:rPr lang="en-US" sz="1200" b="0" i="0" kern="1200" baseline="0" dirty="0">
                <a:solidFill>
                  <a:schemeClr val="tx1"/>
                </a:solidFill>
                <a:effectLst/>
                <a:latin typeface="+mn-lt"/>
                <a:ea typeface="+mn-ea"/>
                <a:cs typeface="+mn-cs"/>
              </a:rPr>
              <a:t>A key point in this slide is the Transformation section, where we show some sample functionality in the Stream Analytics Query Language</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r>
              <a:rPr lang="en-US" b="1"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smtClean="0">
                <a:solidFill>
                  <a:schemeClr val="tx1"/>
                </a:solidFill>
                <a:effectLst/>
                <a:latin typeface="+mn-lt"/>
                <a:ea typeface="+mn-ea"/>
                <a:cs typeface="+mn-cs"/>
              </a:rPr>
              <a:t>video.ch9.ms/sessions/</a:t>
            </a:r>
            <a:r>
              <a:rPr lang="en-US" sz="1200" b="0" i="0" kern="1200" dirty="0" err="1" smtClean="0">
                <a:solidFill>
                  <a:schemeClr val="tx1"/>
                </a:solidFill>
                <a:effectLst/>
                <a:latin typeface="+mn-lt"/>
                <a:ea typeface="+mn-ea"/>
                <a:cs typeface="+mn-cs"/>
              </a:rPr>
              <a:t>teched</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eu</a:t>
            </a:r>
            <a:r>
              <a:rPr lang="en-US" sz="1200" b="0" i="0" kern="1200" dirty="0" smtClean="0">
                <a:solidFill>
                  <a:schemeClr val="tx1"/>
                </a:solidFill>
                <a:effectLst/>
                <a:latin typeface="+mn-lt"/>
                <a:ea typeface="+mn-ea"/>
                <a:cs typeface="+mn-cs"/>
              </a:rPr>
              <a:t>/2014/DBI-B316.pptx</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2834890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smtClean="0"/>
              <a:t>Basically </a:t>
            </a:r>
            <a:r>
              <a:rPr lang="en-US" dirty="0"/>
              <a:t>SQL but with additional features to deal with the streaming</a:t>
            </a:r>
            <a:r>
              <a:rPr lang="en-US" baseline="0" dirty="0"/>
              <a:t> nature of the data as well additional functionality</a:t>
            </a:r>
          </a:p>
          <a:p>
            <a:pPr marL="171450" indent="-171450">
              <a:buFont typeface="Arial" panose="020B0604020202020204" pitchFamily="34" charset="0"/>
              <a:buChar char="•"/>
            </a:pPr>
            <a:r>
              <a:rPr lang="en-US" baseline="0" dirty="0"/>
              <a:t>We will look at temporal properties in next slide so wait till then</a:t>
            </a:r>
          </a:p>
          <a:p>
            <a:pPr marL="171450" indent="-171450">
              <a:buFont typeface="Arial" panose="020B0604020202020204" pitchFamily="34" charset="0"/>
              <a:buChar char="•"/>
            </a:pPr>
            <a:r>
              <a:rPr lang="en-US" baseline="0" dirty="0"/>
              <a:t>We saw that both events as well as blobs can be inputs to ASA.   In addition, the analysis often requires a machine learning functionality.</a:t>
            </a:r>
          </a:p>
          <a:p>
            <a:pPr marL="628650" lvl="1" indent="-171450">
              <a:buFont typeface="Arial" panose="020B0604020202020204" pitchFamily="34" charset="0"/>
              <a:buChar char="•"/>
            </a:pPr>
            <a:r>
              <a:rPr lang="en-US" baseline="0" dirty="0"/>
              <a:t>ASA takes advantage of many of the build in models from Azure Machine Learning to provide additional functionality</a:t>
            </a:r>
          </a:p>
          <a:p>
            <a:pPr marL="628650" lvl="1" indent="-171450">
              <a:buFont typeface="Arial" panose="020B0604020202020204" pitchFamily="34" charset="0"/>
              <a:buChar char="•"/>
            </a:pPr>
            <a:r>
              <a:rPr lang="en-US" baseline="0" dirty="0"/>
              <a:t>For example,  Select sentiment(</a:t>
            </a:r>
            <a:r>
              <a:rPr lang="en-US" baseline="0" dirty="0" err="1"/>
              <a:t>chat_text</a:t>
            </a:r>
            <a:r>
              <a:rPr lang="en-US" baseline="0" dirty="0"/>
              <a:t>) From </a:t>
            </a:r>
            <a:r>
              <a:rPr lang="en-US" baseline="0" dirty="0" err="1"/>
              <a:t>TweetInputStream</a:t>
            </a:r>
            <a:r>
              <a:rPr lang="en-US" baseline="0" dirty="0"/>
              <a:t>; would provide the sentimental analysis machine learning model to do a sentimental analysis of a tweet input stream</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2306901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endParaRPr lang="en-US" b="1" dirty="0"/>
          </a:p>
          <a:p>
            <a:pPr marL="171450" indent="-171450">
              <a:buFont typeface="Arial" panose="020B0604020202020204" pitchFamily="34" charset="0"/>
              <a:buChar char="•"/>
            </a:pPr>
            <a:r>
              <a:rPr lang="en-US" dirty="0"/>
              <a:t>It is important to understand that time plays a very important</a:t>
            </a:r>
            <a:r>
              <a:rPr lang="en-US" baseline="0" dirty="0"/>
              <a:t> role in streaming analytics</a:t>
            </a:r>
          </a:p>
          <a:p>
            <a:pPr marL="171450" indent="-171450">
              <a:buFont typeface="Arial" panose="020B0604020202020204" pitchFamily="34" charset="0"/>
              <a:buChar char="•"/>
            </a:pPr>
            <a:r>
              <a:rPr lang="en-US" baseline="0" dirty="0"/>
              <a:t>Every event has system timestamp.  The event arrival time is automatically recorded where it can have different meanings depending on where the data came from</a:t>
            </a:r>
          </a:p>
          <a:p>
            <a:pPr marL="628650" lvl="1" indent="-171450">
              <a:buFont typeface="Arial" panose="020B0604020202020204" pitchFamily="34" charset="0"/>
              <a:buChar char="•"/>
            </a:pPr>
            <a:r>
              <a:rPr lang="en-US" baseline="0" dirty="0"/>
              <a:t>In the Event Hub, it would be the timestamp assigned within the Event Hub</a:t>
            </a:r>
          </a:p>
          <a:p>
            <a:pPr marL="628650" lvl="1" indent="-171450">
              <a:buFont typeface="Arial" panose="020B0604020202020204" pitchFamily="34" charset="0"/>
              <a:buChar char="•"/>
            </a:pPr>
            <a:r>
              <a:rPr lang="en-US" baseline="0" dirty="0"/>
              <a:t>For stored data in a storage blob, it would be the last modified date and time</a:t>
            </a:r>
          </a:p>
          <a:p>
            <a:pPr marL="171450" lvl="0" indent="-171450">
              <a:buFont typeface="Arial" panose="020B0604020202020204" pitchFamily="34" charset="0"/>
              <a:buChar char="•"/>
            </a:pPr>
            <a:r>
              <a:rPr lang="en-US" baseline="0" dirty="0"/>
              <a:t>We will see how TIMESTAMP BY allows users to specify either an application timestamp or the arrival time as the event timestamp</a:t>
            </a:r>
          </a:p>
          <a:p>
            <a:pPr marL="0" lvl="0" indent="0">
              <a:buFont typeface="Arial" panose="020B0604020202020204" pitchFamily="34" charset="0"/>
              <a:buNone/>
            </a:pPr>
            <a:endParaRPr lang="en-US" b="1"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References:</a:t>
            </a:r>
            <a:r>
              <a:rPr lang="en-US" dirty="0" smtClean="0"/>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msdn.microsoft.com</a:t>
            </a:r>
            <a:r>
              <a:rPr lang="en-US" dirty="0" smtClean="0"/>
              <a:t>/library/azure/dn834998.aspx</a:t>
            </a:r>
          </a:p>
          <a:p>
            <a:pPr marL="0" lvl="0" indent="0">
              <a:buFont typeface="Arial" panose="020B0604020202020204" pitchFamily="34" charset="0"/>
              <a:buNone/>
            </a:pPr>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4221534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endParaRPr lang="en-US" b="1" dirty="0"/>
          </a:p>
          <a:p>
            <a:pPr marL="171450" indent="-171450">
              <a:buFont typeface="Arial" panose="020B0604020202020204" pitchFamily="34" charset="0"/>
              <a:buChar char="•"/>
            </a:pPr>
            <a:r>
              <a:rPr lang="en-US" dirty="0"/>
              <a:t>Using TIMESTAMP</a:t>
            </a:r>
            <a:r>
              <a:rPr lang="en-US" baseline="0" dirty="0"/>
              <a:t> BY is recommended as best practices</a:t>
            </a:r>
          </a:p>
          <a:p>
            <a:pPr marL="171450" indent="-171450">
              <a:buFont typeface="Arial" panose="020B0604020202020204" pitchFamily="34" charset="0"/>
              <a:buChar char="•"/>
            </a:pPr>
            <a:r>
              <a:rPr lang="en-US" baseline="0" dirty="0"/>
              <a:t>This gives better control to user</a:t>
            </a:r>
          </a:p>
          <a:p>
            <a:pPr marL="171450" indent="-171450">
              <a:buFont typeface="Arial" panose="020B0604020202020204" pitchFamily="34" charset="0"/>
              <a:buChar char="•"/>
            </a:pPr>
            <a:r>
              <a:rPr lang="en-US" baseline="0" dirty="0"/>
              <a:t>Arrival time can have different values depending on the input source</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r>
              <a:rPr lang="en-US" baseline="0" dirty="0"/>
              <a:t>In the example SQL, we are receiving data from a toll gate where vehicles have a RFID tag to pay their tolls.  The time the vehicle entered the toll is used as the event timestamp</a:t>
            </a:r>
          </a:p>
          <a:p>
            <a:pPr marL="0" lvl="0" indent="0">
              <a:buFont typeface="Arial" panose="020B0604020202020204" pitchFamily="34" charset="0"/>
              <a:buNone/>
            </a:pPr>
            <a:endParaRPr lang="en-US"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References</a:t>
            </a:r>
            <a:r>
              <a:rPr lang="en-US"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msdn.microsoft.com</a:t>
            </a:r>
            <a:r>
              <a:rPr lang="en-US" dirty="0" smtClean="0"/>
              <a:t>/library/azure/dn834998.aspx</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1135872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1" dirty="0"/>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Azure Stream Analytics query language extends SQL syntax to enable complex computations over streams of events.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Stream Analytics provides language constructs to deal with the temporal aspects of the data.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For example, it is possible to </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assign custom timestamps to the stream events, </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specify time window for aggregations, </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specify allowed time difference between two streams of data for JOIN operation, </a:t>
            </a:r>
            <a:r>
              <a:rPr lang="en-US" sz="1200" b="0" i="0" kern="1200" dirty="0" err="1" smtClean="0">
                <a:solidFill>
                  <a:schemeClr val="tx1"/>
                </a:solidFill>
                <a:effectLst/>
                <a:latin typeface="+mn-lt"/>
                <a:ea typeface="+mn-ea"/>
                <a:cs typeface="+mn-cs"/>
              </a:rPr>
              <a:t>etc</a:t>
            </a:r>
            <a:endParaRPr lang="en-US" sz="1200" b="0" i="0" kern="1200" dirty="0" smtClean="0">
              <a:solidFill>
                <a:schemeClr val="tx1"/>
              </a:solidFill>
              <a:effectLst/>
              <a:latin typeface="+mn-lt"/>
              <a:ea typeface="+mn-ea"/>
              <a:cs typeface="+mn-cs"/>
            </a:endParaRPr>
          </a:p>
          <a:p>
            <a:pPr marL="628650" lvl="1"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a:p>
            <a:pPr marL="0" lvl="0" indent="0">
              <a:buFont typeface="Arial" panose="020B0604020202020204" pitchFamily="34" charset="0"/>
              <a:buNone/>
            </a:pPr>
            <a:r>
              <a:rPr lang="en-US" b="1" i="0" kern="1200" dirty="0" smtClean="0">
                <a:solidFill>
                  <a:schemeClr val="tx1"/>
                </a:solidFill>
                <a:effectLst/>
                <a:latin typeface="+mn-lt"/>
                <a:ea typeface="+mn-ea"/>
                <a:cs typeface="+mn-cs"/>
              </a:rPr>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https://</a:t>
            </a:r>
            <a:r>
              <a:rPr lang="en-US" dirty="0" err="1" smtClean="0"/>
              <a:t>msdn.microsoft.com</a:t>
            </a:r>
            <a:r>
              <a:rPr lang="en-US" dirty="0" smtClean="0"/>
              <a:t>/en-us/library/azure/mt582045.aspx</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614277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endParaRPr lang="en-US" b="1" dirty="0"/>
          </a:p>
          <a:p>
            <a:pPr marL="171450" indent="-171450">
              <a:buFont typeface="Arial" panose="020B0604020202020204" pitchFamily="34" charset="0"/>
              <a:buChar char="•"/>
            </a:pPr>
            <a:r>
              <a:rPr lang="en-US" dirty="0"/>
              <a:t>It</a:t>
            </a:r>
            <a:r>
              <a:rPr lang="en-US" baseline="0" dirty="0"/>
              <a:t> is important in analyzing streams that JOINS return a finite amount of data since the data is in motion and endless.</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Here we show DATEDIFF</a:t>
            </a:r>
            <a:r>
              <a:rPr lang="en-US" baseline="0" dirty="0"/>
              <a:t> used as a regular function as well as a boundary in the JOIN statement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DATEDIFF used in the SELECT statement uses the general syntax where we pass a </a:t>
            </a:r>
            <a:r>
              <a:rPr lang="en-US" sz="1200" b="0" i="0" kern="1200" dirty="0" err="1">
                <a:solidFill>
                  <a:schemeClr val="tx1"/>
                </a:solidFill>
                <a:effectLst/>
                <a:latin typeface="+mn-lt"/>
                <a:ea typeface="+mn-ea"/>
                <a:cs typeface="+mn-cs"/>
              </a:rPr>
              <a:t>datetime</a:t>
            </a:r>
            <a:r>
              <a:rPr lang="en-US" sz="1200" b="0" i="0" kern="1200" dirty="0">
                <a:solidFill>
                  <a:schemeClr val="tx1"/>
                </a:solidFill>
                <a:effectLst/>
                <a:latin typeface="+mn-lt"/>
                <a:ea typeface="+mn-ea"/>
                <a:cs typeface="+mn-cs"/>
              </a:rPr>
              <a:t> column or expression as the second and third parameter. </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But when we use the DATEDIFF function inside the JOIN condition, we pass the </a:t>
            </a:r>
            <a:r>
              <a:rPr lang="en-US" sz="1200" b="0" i="0" kern="1200" dirty="0" err="1">
                <a:solidFill>
                  <a:schemeClr val="tx1"/>
                </a:solidFill>
                <a:effectLst/>
                <a:latin typeface="+mn-lt"/>
                <a:ea typeface="+mn-ea"/>
                <a:cs typeface="+mn-cs"/>
              </a:rPr>
              <a:t>input_source</a:t>
            </a:r>
            <a:r>
              <a:rPr lang="en-US" sz="1200" b="0" i="0" kern="1200" dirty="0">
                <a:solidFill>
                  <a:schemeClr val="tx1"/>
                </a:solidFill>
                <a:effectLst/>
                <a:latin typeface="+mn-lt"/>
                <a:ea typeface="+mn-ea"/>
                <a:cs typeface="+mn-cs"/>
              </a:rPr>
              <a:t> name or its alias. </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Internally the timestamp associated for each event in that source is picked.</a:t>
            </a:r>
            <a:endParaRPr lang="en-US" baseline="0" dirty="0"/>
          </a:p>
          <a:p>
            <a:pPr marL="0" indent="0">
              <a:buFont typeface="Arial" panose="020B0604020202020204" pitchFamily="34" charset="0"/>
              <a:buNone/>
            </a:pPr>
            <a:endParaRPr lang="en-US" baseline="0" dirty="0"/>
          </a:p>
          <a:p>
            <a:pPr marL="171450" indent="-171450">
              <a:buFont typeface="Arial" panose="020B0604020202020204" pitchFamily="34" charset="0"/>
              <a:buChar char="•"/>
            </a:pPr>
            <a:r>
              <a:rPr lang="en-US" baseline="0" dirty="0"/>
              <a:t>In the example SQL, we are receiving data from a toll gate where vehicles have a RFID tag to pay their tolls. </a:t>
            </a:r>
          </a:p>
          <a:p>
            <a:pPr marL="171450" indent="-171450">
              <a:buFont typeface="Arial" panose="020B0604020202020204" pitchFamily="34" charset="0"/>
              <a:buChar char="•"/>
            </a:pPr>
            <a:r>
              <a:rPr lang="en-US" baseline="0" dirty="0"/>
              <a:t>There are two event streams</a:t>
            </a:r>
          </a:p>
          <a:p>
            <a:pPr marL="628650" lvl="1" indent="-171450">
              <a:buFont typeface="Arial" panose="020B0604020202020204" pitchFamily="34" charset="0"/>
              <a:buChar char="•"/>
            </a:pPr>
            <a:r>
              <a:rPr lang="en-US" baseline="0" dirty="0"/>
              <a:t>Input1 or I1 captures the event as vehicles enter the toll</a:t>
            </a:r>
          </a:p>
          <a:p>
            <a:pPr marL="628650" lvl="1" indent="-171450">
              <a:buFont typeface="Arial" panose="020B0604020202020204" pitchFamily="34" charset="0"/>
              <a:buChar char="•"/>
            </a:pPr>
            <a:r>
              <a:rPr lang="en-US" baseline="0" dirty="0"/>
              <a:t>Input2 or I2 captures the event as vehicles exit the toll</a:t>
            </a:r>
          </a:p>
          <a:p>
            <a:pPr marL="171450" indent="-171450">
              <a:buFont typeface="Arial" panose="020B0604020202020204" pitchFamily="34" charset="0"/>
              <a:buChar char="•"/>
            </a:pPr>
            <a:r>
              <a:rPr lang="en-US" baseline="0" dirty="0"/>
              <a:t>Here the join condition above will result in a match if and only if the </a:t>
            </a:r>
            <a:r>
              <a:rPr lang="en-US" baseline="0" dirty="0" err="1"/>
              <a:t>ExitTime</a:t>
            </a:r>
            <a:r>
              <a:rPr lang="en-US" baseline="0" dirty="0"/>
              <a:t> occurs after the </a:t>
            </a:r>
            <a:r>
              <a:rPr lang="en-US" baseline="0" dirty="0" err="1"/>
              <a:t>EntryTime</a:t>
            </a:r>
            <a:r>
              <a:rPr lang="en-US" baseline="0" dirty="0"/>
              <a:t>, but no more than 15 minutes </a:t>
            </a:r>
            <a:r>
              <a:rPr lang="en-US" baseline="0" dirty="0" smtClean="0"/>
              <a:t>later</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1" dirty="0" smtClean="0"/>
              <a:t>References:</a:t>
            </a:r>
          </a:p>
          <a:p>
            <a:pPr marL="171450" indent="-171450">
              <a:buFont typeface="Arial" panose="020B0604020202020204" pitchFamily="34" charset="0"/>
              <a:buChar char="•"/>
            </a:pPr>
            <a:r>
              <a:rPr lang="en-US" dirty="0" smtClean="0"/>
              <a:t>https://</a:t>
            </a:r>
            <a:r>
              <a:rPr lang="en-US" dirty="0" err="1" smtClean="0"/>
              <a:t>msdn.microsoft.com</a:t>
            </a:r>
            <a:r>
              <a:rPr lang="en-US" dirty="0" smtClean="0"/>
              <a:t>/en-us/library/azure/dn835026.aspx</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29995968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References</a:t>
            </a:r>
            <a:r>
              <a:rPr lang="en-US" dirty="0" smtClean="0"/>
              <a:t>:</a:t>
            </a:r>
            <a:r>
              <a:rPr lang="en-US" dirty="0"/>
              <a:t>	</a:t>
            </a:r>
            <a:endParaRPr lang="en-US" dirty="0" smtClean="0"/>
          </a:p>
          <a:p>
            <a:pPr marL="171450" indent="-171450">
              <a:buFont typeface="Arial" panose="020B0604020202020204" pitchFamily="34" charset="0"/>
              <a:buChar char="•"/>
            </a:pPr>
            <a:r>
              <a:rPr lang="en-US" dirty="0" smtClean="0"/>
              <a:t>https</a:t>
            </a:r>
            <a:r>
              <a:rPr lang="en-US" dirty="0"/>
              <a:t>://msdn.microsoft.com/en-us/library/azure/dn835019.aspx</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2884075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1" dirty="0"/>
          </a:p>
          <a:p>
            <a:pPr marL="171450" indent="-171450">
              <a:buFont typeface="Arial" panose="020B0604020202020204" pitchFamily="34" charset="0"/>
              <a:buChar char="•"/>
            </a:pPr>
            <a:r>
              <a:rPr lang="en-US" dirty="0"/>
              <a:t>Here we</a:t>
            </a:r>
            <a:r>
              <a:rPr lang="en-US" baseline="0" dirty="0"/>
              <a:t> show an example of windowing on a continuous stream of data</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window contains event data along a timeline and enables you to perform various operations against the events within that window.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For example, you may want to sum the values of payload fields in a given window as shown above.</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Every window operation outputs event at the end of the window.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windows of Azure Stream Analytics are opened at the window start time and closed at the window end time.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For example, if you have a 5 minute window from 12:00 AM to 12:05 AM all events with timestamp greater than 12:00 AM and up to timestamp 12:05 AM inclusive will be included within this window.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output of the window will be a single event based on the aggregate function used with a timestamp equal to the window end </a:t>
            </a:r>
            <a:r>
              <a:rPr lang="en-US" sz="1200" b="0" i="0" kern="1200" dirty="0" smtClean="0">
                <a:solidFill>
                  <a:schemeClr val="tx1"/>
                </a:solidFill>
                <a:effectLst/>
                <a:latin typeface="+mn-lt"/>
                <a:ea typeface="+mn-ea"/>
                <a:cs typeface="+mn-cs"/>
              </a:rPr>
              <a:t>time</a:t>
            </a:r>
          </a:p>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a:p>
            <a:pPr marL="0" indent="0">
              <a:buFont typeface="Arial" panose="020B0604020202020204" pitchFamily="34" charset="0"/>
              <a:buNone/>
            </a:pPr>
            <a:r>
              <a:rPr lang="en-US" sz="1200" b="1" i="0" kern="1200" dirty="0" smtClean="0">
                <a:solidFill>
                  <a:schemeClr val="tx1"/>
                </a:solidFill>
                <a:effectLst/>
                <a:latin typeface="+mn-lt"/>
                <a:ea typeface="+mn-ea"/>
                <a:cs typeface="+mn-cs"/>
              </a:rPr>
              <a:t>References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https://</a:t>
            </a:r>
            <a:r>
              <a:rPr lang="en-US" dirty="0" err="1" smtClean="0"/>
              <a:t>msdn.microsoft.com</a:t>
            </a:r>
            <a:r>
              <a:rPr lang="en-US" dirty="0" smtClean="0"/>
              <a:t>/en-us/library/azure/dn835019.aspx</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20</a:t>
            </a:fld>
            <a:endParaRPr lang="en-US"/>
          </a:p>
        </p:txBody>
      </p:sp>
    </p:spTree>
    <p:extLst>
      <p:ext uri="{BB962C8B-B14F-4D97-AF65-F5344CB8AC3E}">
        <p14:creationId xmlns:p14="http://schemas.microsoft.com/office/powerpoint/2010/main" val="37691650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p>
          <a:p>
            <a:pPr marL="171450" indent="-171450">
              <a:buFont typeface="Arial"/>
              <a:buChar char="•"/>
            </a:pPr>
            <a:r>
              <a:rPr lang="en-US" dirty="0" smtClean="0"/>
              <a:t>https</a:t>
            </a:r>
            <a:r>
              <a:rPr lang="en-US" dirty="0"/>
              <a:t>://msdn.microsoft.com/en-us/library/azure/dn835055.aspx</a:t>
            </a:r>
          </a:p>
          <a:p>
            <a:pPr marL="171450" indent="-171450">
              <a:buFont typeface="Arial"/>
              <a:buChar char="•"/>
            </a:pPr>
            <a:r>
              <a:rPr lang="en-US" dirty="0" smtClean="0"/>
              <a:t>https</a:t>
            </a:r>
            <a:r>
              <a:rPr lang="en-US" dirty="0"/>
              <a:t>://blogs.technet.microsoft.com/machinelearning/2015/06/01/the-azure-stream-analytics-query-language/</a:t>
            </a:r>
          </a:p>
          <a:p>
            <a:endParaRPr lang="en-US"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2552743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a:t>
            </a:fld>
            <a:endParaRPr lang="en-US">
              <a:solidFill>
                <a:prstClr val="black"/>
              </a:solidFill>
              <a:latin typeface="Calibri"/>
            </a:endParaRPr>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p>
          <a:p>
            <a:pPr marL="171450" indent="-171450">
              <a:buFont typeface="Arial"/>
              <a:buChar char="•"/>
            </a:pPr>
            <a:r>
              <a:rPr lang="en-US" dirty="0" smtClean="0"/>
              <a:t>https</a:t>
            </a:r>
            <a:r>
              <a:rPr lang="en-US" dirty="0"/>
              <a:t>://msdn.microsoft.com/en-us/library/azure/dn835041.aspx</a:t>
            </a:r>
          </a:p>
          <a:p>
            <a:pPr marL="171450" indent="-171450">
              <a:buFont typeface="Arial"/>
              <a:buChar char="•"/>
            </a:pPr>
            <a:r>
              <a:rPr lang="en-US" dirty="0" smtClean="0"/>
              <a:t>https</a:t>
            </a:r>
            <a:r>
              <a:rPr lang="en-US" dirty="0"/>
              <a:t>://blogs.technet.microsoft.com/machinelearning/2015/06/01/the-azure-stream-analytics-query-language/</a:t>
            </a:r>
          </a:p>
          <a:p>
            <a:endParaRPr lang="en-US"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41153437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p>
          <a:p>
            <a:pPr marL="171450" indent="-171450">
              <a:buFont typeface="Arial"/>
              <a:buChar char="•"/>
            </a:pPr>
            <a:r>
              <a:rPr lang="en-US" dirty="0" smtClean="0"/>
              <a:t>https</a:t>
            </a:r>
            <a:r>
              <a:rPr lang="en-US" dirty="0"/>
              <a:t>://msdn.microsoft.com/en-us/library/azure/dn835051.aspx</a:t>
            </a:r>
          </a:p>
          <a:p>
            <a:pPr marL="171450" indent="-171450">
              <a:buFont typeface="Arial"/>
              <a:buChar char="•"/>
            </a:pPr>
            <a:r>
              <a:rPr lang="en-US" dirty="0" smtClean="0"/>
              <a:t>https</a:t>
            </a:r>
            <a:r>
              <a:rPr lang="en-US" dirty="0"/>
              <a:t>://blogs.technet.microsoft.com/machinelearning/2015/06/01/the-azure-stream-analytics-query-language/</a:t>
            </a:r>
          </a:p>
          <a:p>
            <a:endParaRPr lang="en-US"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23</a:t>
            </a:fld>
            <a:endParaRPr lang="en-US"/>
          </a:p>
        </p:txBody>
      </p:sp>
    </p:spTree>
    <p:extLst>
      <p:ext uri="{BB962C8B-B14F-4D97-AF65-F5344CB8AC3E}">
        <p14:creationId xmlns:p14="http://schemas.microsoft.com/office/powerpoint/2010/main" val="22690459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24</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p>
          <a:p>
            <a:pPr marL="228600" indent="-228600">
              <a:buFont typeface="Arial" panose="020B0604020202020204" pitchFamily="34" charset="0"/>
              <a:buChar char="•"/>
            </a:pPr>
            <a:r>
              <a:rPr lang="en-US" dirty="0" smtClean="0"/>
              <a:t>Instructor</a:t>
            </a:r>
            <a:r>
              <a:rPr lang="en-US" baseline="0" dirty="0" smtClean="0"/>
              <a:t> </a:t>
            </a:r>
            <a:r>
              <a:rPr lang="en-US" baseline="0" dirty="0"/>
              <a:t>should prompt students to name some examples of the two categories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1226287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3354286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44041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1084054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err="1" smtClean="0"/>
              <a:t>PaaS</a:t>
            </a:r>
            <a:r>
              <a:rPr lang="en-US" dirty="0" smtClean="0"/>
              <a:t> </a:t>
            </a:r>
            <a:r>
              <a:rPr lang="en-US" dirty="0"/>
              <a:t>– platform as a service.  Please refer</a:t>
            </a:r>
            <a:r>
              <a:rPr lang="en-US" baseline="0" dirty="0"/>
              <a:t> to module 1 – Cloud computing – for additional information</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154642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1" dirty="0"/>
          </a:p>
          <a:p>
            <a:pPr marL="171450" indent="-171450">
              <a:buFont typeface="Arial" panose="020B0604020202020204" pitchFamily="34" charset="0"/>
              <a:buChar char="•"/>
            </a:pPr>
            <a:r>
              <a:rPr lang="en-US" dirty="0"/>
              <a:t>Here we examine the big picture</a:t>
            </a:r>
            <a:r>
              <a:rPr lang="en-US" baseline="0" dirty="0"/>
              <a:t> work flow of how data/events are collected, transformed, stored and presented.</a:t>
            </a:r>
            <a:endParaRPr lang="en-US" dirty="0"/>
          </a:p>
          <a:p>
            <a:pPr marL="171450" indent="-171450">
              <a:buFont typeface="Arial" panose="020B0604020202020204" pitchFamily="34" charset="0"/>
              <a:buChar char="•"/>
            </a:pPr>
            <a:r>
              <a:rPr lang="en-US" dirty="0"/>
              <a:t>Data is collected from event producers of various </a:t>
            </a:r>
            <a:r>
              <a:rPr lang="en-US" dirty="0" smtClean="0"/>
              <a:t>sources.</a:t>
            </a:r>
            <a:endParaRPr lang="en-US" dirty="0"/>
          </a:p>
          <a:p>
            <a:pPr marL="171450" indent="-171450">
              <a:buFont typeface="Arial" panose="020B0604020202020204" pitchFamily="34" charset="0"/>
              <a:buChar char="•"/>
            </a:pPr>
            <a:r>
              <a:rPr lang="en-US" dirty="0"/>
              <a:t>Azure</a:t>
            </a:r>
            <a:r>
              <a:rPr lang="en-US" baseline="0" dirty="0"/>
              <a:t> Event Hubs is used to manage and ingest all these events </a:t>
            </a:r>
          </a:p>
          <a:p>
            <a:pPr marL="171450" indent="-171450">
              <a:buFont typeface="Arial" panose="020B0604020202020204" pitchFamily="34" charset="0"/>
              <a:buChar char="•"/>
            </a:pPr>
            <a:r>
              <a:rPr lang="en-US" baseline="0" dirty="0"/>
              <a:t>These events are passed to Stream Analytics where users can create queries to transform these events into long term storable data.</a:t>
            </a:r>
          </a:p>
          <a:p>
            <a:pPr marL="628650" lvl="1" indent="-171450">
              <a:buFont typeface="Arial" panose="020B0604020202020204" pitchFamily="34" charset="0"/>
              <a:buChar char="•"/>
            </a:pPr>
            <a:r>
              <a:rPr lang="en-US" baseline="0" dirty="0"/>
              <a:t>Stream Analytics Query Language is used as the query language</a:t>
            </a:r>
          </a:p>
          <a:p>
            <a:pPr marL="628650" lvl="1" indent="-171450">
              <a:buFont typeface="Arial" panose="020B0604020202020204" pitchFamily="34" charset="0"/>
              <a:buChar char="•"/>
            </a:pPr>
            <a:r>
              <a:rPr lang="en-US" baseline="0" dirty="0"/>
              <a:t>It is a subset of T-SQL syntax</a:t>
            </a:r>
          </a:p>
          <a:p>
            <a:pPr marL="171450" lvl="0" indent="-171450">
              <a:buFont typeface="Arial" panose="020B0604020202020204" pitchFamily="34" charset="0"/>
              <a:buChar char="•"/>
            </a:pPr>
            <a:r>
              <a:rPr lang="en-US" baseline="0" dirty="0"/>
              <a:t>This data can be stored in various platforms</a:t>
            </a:r>
          </a:p>
          <a:p>
            <a:pPr marL="171450" lvl="0" indent="-171450">
              <a:buFont typeface="Arial" panose="020B0604020202020204" pitchFamily="34" charset="0"/>
              <a:buChar char="•"/>
            </a:pPr>
            <a:r>
              <a:rPr lang="en-US" baseline="0" dirty="0"/>
              <a:t>Finally, the data is sent to a presentation/business intelligence tool for visualization and </a:t>
            </a:r>
            <a:r>
              <a:rPr lang="en-US" baseline="0" dirty="0" smtClean="0"/>
              <a:t>presentation</a:t>
            </a:r>
          </a:p>
          <a:p>
            <a:pPr marL="171450" lvl="0" indent="-171450">
              <a:buFont typeface="Arial" panose="020B0604020202020204" pitchFamily="34" charset="0"/>
              <a:buChar char="•"/>
            </a:pPr>
            <a:endParaRPr lang="en-US" baseline="0" dirty="0" smtClean="0"/>
          </a:p>
          <a:p>
            <a:r>
              <a:rPr lang="en-US" b="1" dirty="0" smtClean="0"/>
              <a:t>References: 	</a:t>
            </a:r>
          </a:p>
          <a:p>
            <a:pPr marL="171450" indent="-171450">
              <a:buFont typeface="Arial"/>
              <a:buChar char="•"/>
            </a:pPr>
            <a:r>
              <a:rPr lang="en-US" dirty="0" smtClean="0"/>
              <a:t>https://</a:t>
            </a:r>
            <a:r>
              <a:rPr lang="en-US" dirty="0" err="1" smtClean="0"/>
              <a:t>blogs.technet.microsoft.com</a:t>
            </a:r>
            <a:r>
              <a:rPr lang="en-US" dirty="0" smtClean="0"/>
              <a:t>/</a:t>
            </a:r>
            <a:r>
              <a:rPr lang="en-US" dirty="0" err="1" smtClean="0"/>
              <a:t>machinelearning</a:t>
            </a:r>
            <a:r>
              <a:rPr lang="en-US" dirty="0" smtClean="0"/>
              <a:t>/2014/10/31/the-ins-and-outs-of-azure-stream-analytics-real-time-event-processing/</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3792409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671158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500264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6/15/16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6177939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42244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5934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22345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1317190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927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301517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55586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945598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2896250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416686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376248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473667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518821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883265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252121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6/15/16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8331749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7137574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38613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7016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2097101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061631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352060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614855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710607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6890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334785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032593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029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163660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083544507"/>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8.xml"/><Relationship Id="rId12" Type="http://schemas.openxmlformats.org/officeDocument/2006/relationships/slideLayout" Target="../slideLayouts/slideLayout49.xml"/><Relationship Id="rId13" Type="http://schemas.openxmlformats.org/officeDocument/2006/relationships/slideLayout" Target="../slideLayouts/slideLayout50.xml"/><Relationship Id="rId14" Type="http://schemas.openxmlformats.org/officeDocument/2006/relationships/slideLayout" Target="../slideLayouts/slideLayout51.xml"/><Relationship Id="rId15" Type="http://schemas.openxmlformats.org/officeDocument/2006/relationships/slideLayout" Target="../slideLayouts/slideLayout52.xml"/><Relationship Id="rId16" Type="http://schemas.openxmlformats.org/officeDocument/2006/relationships/slideLayout" Target="../slideLayouts/slideLayout53.xml"/><Relationship Id="rId17" Type="http://schemas.openxmlformats.org/officeDocument/2006/relationships/slideLayout" Target="../slideLayouts/slideLayout54.xml"/><Relationship Id="rId18" Type="http://schemas.openxmlformats.org/officeDocument/2006/relationships/theme" Target="../theme/theme3.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4727165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534151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4" Type="http://schemas.microsoft.com/office/2007/relationships/hdphoto" Target="../media/hdphoto1.wdp"/><Relationship Id="rId1" Type="http://schemas.openxmlformats.org/officeDocument/2006/relationships/slideLayout" Target="../slideLayouts/slideLayout30.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smtClean="0">
                <a:solidFill>
                  <a:srgbClr val="FFFFFF"/>
                </a:solidFill>
                <a:latin typeface="Segoe UI" panose="020B0502040204020203" pitchFamily="34" charset="0"/>
                <a:cs typeface="Segoe UI" panose="020B0502040204020203" pitchFamily="34" charset="0"/>
              </a:rPr>
              <a:t>Internet </a:t>
            </a:r>
            <a:r>
              <a:rPr lang="en-US" sz="5400" dirty="0">
                <a:solidFill>
                  <a:srgbClr val="FFFFFF"/>
                </a:solidFill>
                <a:latin typeface="Segoe UI" panose="020B0502040204020203" pitchFamily="34" charset="0"/>
                <a:cs typeface="Segoe UI" panose="020B0502040204020203" pitchFamily="34" charset="0"/>
              </a:rPr>
              <a:t>of </a:t>
            </a:r>
            <a:r>
              <a:rPr lang="en-US" sz="5400" dirty="0" smtClean="0">
                <a:solidFill>
                  <a:srgbClr val="FFFFFF"/>
                </a:solidFill>
                <a:latin typeface="Segoe UI" panose="020B0502040204020203" pitchFamily="34" charset="0"/>
                <a:cs typeface="Segoe UI" panose="020B0502040204020203" pitchFamily="34" charset="0"/>
              </a:rPr>
              <a:t>Things</a:t>
            </a:r>
            <a:endParaRPr lang="en-US" sz="5400" dirty="0"/>
          </a:p>
        </p:txBody>
      </p:sp>
      <p:sp>
        <p:nvSpPr>
          <p:cNvPr id="5" name="Subtitle 4"/>
          <p:cNvSpPr>
            <a:spLocks noGrp="1"/>
          </p:cNvSpPr>
          <p:nvPr>
            <p:ph type="subTitle" idx="1"/>
          </p:nvPr>
        </p:nvSpPr>
        <p:spPr/>
        <p:txBody>
          <a:bodyPr>
            <a:normAutofit/>
          </a:bodyPr>
          <a:lstStyle/>
          <a:p>
            <a:r>
              <a:rPr lang="en-US" sz="4000" dirty="0">
                <a:solidFill>
                  <a:srgbClr val="FFFF00"/>
                </a:solidFill>
              </a:rPr>
              <a:t>Module </a:t>
            </a:r>
            <a:r>
              <a:rPr lang="en-US" dirty="0"/>
              <a:t>6</a:t>
            </a:r>
            <a:r>
              <a:rPr lang="en-US" sz="4000" dirty="0">
                <a:solidFill>
                  <a:srgbClr val="FFFF00"/>
                </a:solidFill>
              </a:rPr>
              <a:t>, Lesson </a:t>
            </a:r>
            <a:r>
              <a:rPr lang="en-US" dirty="0"/>
              <a:t>6</a:t>
            </a:r>
            <a:r>
              <a:rPr lang="en-US" sz="4000" dirty="0">
                <a:solidFill>
                  <a:srgbClr val="FFFF00"/>
                </a:solidFill>
              </a:rPr>
              <a:t>: </a:t>
            </a:r>
          </a:p>
          <a:p>
            <a:r>
              <a:rPr lang="en-US" dirty="0">
                <a:latin typeface="Segoe UI" panose="020B0502040204020203" pitchFamily="34" charset="0"/>
                <a:cs typeface="Segoe UI" panose="020B0502040204020203" pitchFamily="34" charset="0"/>
              </a:rPr>
              <a:t>Streaming Analytics on Azure</a:t>
            </a:r>
            <a:endParaRPr lang="en-US" sz="4000" dirty="0">
              <a:solidFill>
                <a:srgbClr val="FFFF00"/>
              </a:solidFill>
            </a:endParaRPr>
          </a:p>
        </p:txBody>
      </p:sp>
    </p:spTree>
    <p:extLst>
      <p:ext uri="{BB962C8B-B14F-4D97-AF65-F5344CB8AC3E}">
        <p14:creationId xmlns:p14="http://schemas.microsoft.com/office/powerpoint/2010/main" val="272097918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406" y="88825"/>
            <a:ext cx="10515600" cy="1325563"/>
          </a:xfrm>
        </p:spPr>
        <p:txBody>
          <a:bodyPr/>
          <a:lstStyle/>
          <a:p>
            <a:r>
              <a:rPr lang="en-US" dirty="0"/>
              <a:t>Event Driven Work Flow </a:t>
            </a:r>
          </a:p>
        </p:txBody>
      </p:sp>
      <p:sp>
        <p:nvSpPr>
          <p:cNvPr id="10" name="Rectangle 9"/>
          <p:cNvSpPr/>
          <p:nvPr/>
        </p:nvSpPr>
        <p:spPr bwMode="auto">
          <a:xfrm>
            <a:off x="538681" y="2132209"/>
            <a:ext cx="1663632" cy="4469761"/>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11" name="Rectangle 10"/>
          <p:cNvSpPr/>
          <p:nvPr/>
        </p:nvSpPr>
        <p:spPr bwMode="auto">
          <a:xfrm>
            <a:off x="2368965" y="2132209"/>
            <a:ext cx="1663632" cy="4469761"/>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12" name="Rectangle 11"/>
          <p:cNvSpPr/>
          <p:nvPr/>
        </p:nvSpPr>
        <p:spPr bwMode="auto">
          <a:xfrm>
            <a:off x="4199249" y="2132209"/>
            <a:ext cx="1663632" cy="4469761"/>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13" name="Rectangle 12"/>
          <p:cNvSpPr/>
          <p:nvPr/>
        </p:nvSpPr>
        <p:spPr bwMode="auto">
          <a:xfrm>
            <a:off x="6029532" y="2132209"/>
            <a:ext cx="1663632" cy="4469761"/>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14" name="Rectangle 13"/>
          <p:cNvSpPr/>
          <p:nvPr/>
        </p:nvSpPr>
        <p:spPr bwMode="auto">
          <a:xfrm>
            <a:off x="7859816" y="2132209"/>
            <a:ext cx="1663632" cy="4469761"/>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15" name="Rectangle 14"/>
          <p:cNvSpPr/>
          <p:nvPr/>
        </p:nvSpPr>
        <p:spPr bwMode="auto">
          <a:xfrm>
            <a:off x="9693376" y="2070520"/>
            <a:ext cx="1663632" cy="4469761"/>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73" name="Oval 72"/>
          <p:cNvSpPr/>
          <p:nvPr/>
        </p:nvSpPr>
        <p:spPr bwMode="auto">
          <a:xfrm>
            <a:off x="2535077" y="2308586"/>
            <a:ext cx="6822260" cy="4117009"/>
          </a:xfrm>
          <a:prstGeom prst="ellipse">
            <a:avLst/>
          </a:prstGeom>
          <a:solidFill>
            <a:srgbClr val="00B0F0">
              <a:alpha val="3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74" name="Freeform 9"/>
          <p:cNvSpPr>
            <a:spLocks/>
          </p:cNvSpPr>
          <p:nvPr/>
        </p:nvSpPr>
        <p:spPr bwMode="auto">
          <a:xfrm>
            <a:off x="4585120" y="3863575"/>
            <a:ext cx="3704181" cy="1574391"/>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13"/>
          <p:cNvSpPr>
            <a:spLocks/>
          </p:cNvSpPr>
          <p:nvPr/>
        </p:nvSpPr>
        <p:spPr bwMode="auto">
          <a:xfrm>
            <a:off x="5318735" y="2905510"/>
            <a:ext cx="1409466" cy="784957"/>
          </a:xfrm>
          <a:custGeom>
            <a:avLst/>
            <a:gdLst>
              <a:gd name="T0" fmla="*/ 210 w 242"/>
              <a:gd name="T1" fmla="*/ 64 h 129"/>
              <a:gd name="T2" fmla="*/ 209 w 242"/>
              <a:gd name="T3" fmla="*/ 64 h 129"/>
              <a:gd name="T4" fmla="*/ 144 w 242"/>
              <a:gd name="T5" fmla="*/ 0 h 129"/>
              <a:gd name="T6" fmla="*/ 80 w 242"/>
              <a:gd name="T7" fmla="*/ 56 h 129"/>
              <a:gd name="T8" fmla="*/ 45 w 242"/>
              <a:gd name="T9" fmla="*/ 39 h 129"/>
              <a:gd name="T10" fmla="*/ 0 w 242"/>
              <a:gd name="T11" fmla="*/ 84 h 129"/>
              <a:gd name="T12" fmla="*/ 45 w 242"/>
              <a:gd name="T13" fmla="*/ 129 h 129"/>
              <a:gd name="T14" fmla="*/ 210 w 242"/>
              <a:gd name="T15" fmla="*/ 129 h 129"/>
              <a:gd name="T16" fmla="*/ 242 w 242"/>
              <a:gd name="T17" fmla="*/ 96 h 129"/>
              <a:gd name="T18" fmla="*/ 210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10" y="64"/>
                </a:moveTo>
                <a:cubicBezTo>
                  <a:pt x="210" y="64"/>
                  <a:pt x="209" y="64"/>
                  <a:pt x="209" y="64"/>
                </a:cubicBezTo>
                <a:cubicBezTo>
                  <a:pt x="209" y="28"/>
                  <a:pt x="180" y="0"/>
                  <a:pt x="144" y="0"/>
                </a:cubicBezTo>
                <a:cubicBezTo>
                  <a:pt x="111" y="0"/>
                  <a:pt x="84" y="24"/>
                  <a:pt x="80" y="56"/>
                </a:cubicBezTo>
                <a:cubicBezTo>
                  <a:pt x="72" y="46"/>
                  <a:pt x="59" y="39"/>
                  <a:pt x="45" y="39"/>
                </a:cubicBezTo>
                <a:cubicBezTo>
                  <a:pt x="20" y="39"/>
                  <a:pt x="0" y="59"/>
                  <a:pt x="0" y="84"/>
                </a:cubicBezTo>
                <a:cubicBezTo>
                  <a:pt x="0" y="109"/>
                  <a:pt x="20" y="129"/>
                  <a:pt x="45" y="129"/>
                </a:cubicBezTo>
                <a:cubicBezTo>
                  <a:pt x="210" y="129"/>
                  <a:pt x="210" y="129"/>
                  <a:pt x="210" y="129"/>
                </a:cubicBezTo>
                <a:cubicBezTo>
                  <a:pt x="228" y="129"/>
                  <a:pt x="242" y="114"/>
                  <a:pt x="242" y="96"/>
                </a:cubicBezTo>
                <a:cubicBezTo>
                  <a:pt x="242" y="78"/>
                  <a:pt x="228" y="64"/>
                  <a:pt x="210"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17"/>
          <p:cNvSpPr>
            <a:spLocks/>
          </p:cNvSpPr>
          <p:nvPr/>
        </p:nvSpPr>
        <p:spPr bwMode="auto">
          <a:xfrm>
            <a:off x="3474587" y="3369620"/>
            <a:ext cx="1823930" cy="1071481"/>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Rectangle 61"/>
          <p:cNvSpPr/>
          <p:nvPr/>
        </p:nvSpPr>
        <p:spPr bwMode="auto">
          <a:xfrm>
            <a:off x="4199249" y="1446028"/>
            <a:ext cx="1663632" cy="687658"/>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defTabSz="932395">
              <a:lnSpc>
                <a:spcPct val="90000"/>
              </a:lnSpc>
            </a:pPr>
            <a:r>
              <a:rPr lang="en-US" dirty="0" err="1">
                <a:gradFill>
                  <a:gsLst>
                    <a:gs pos="0">
                      <a:srgbClr val="FFFFFF"/>
                    </a:gs>
                    <a:gs pos="100000">
                      <a:srgbClr val="FFFFFF"/>
                    </a:gs>
                  </a:gsLst>
                  <a:lin ang="5400000" scaled="1"/>
                </a:gradFill>
                <a:ea typeface="Segoe UI" pitchFamily="34" charset="0"/>
                <a:cs typeface="Segoe UI" pitchFamily="34" charset="0"/>
              </a:rPr>
              <a:t>Ingestor</a:t>
            </a:r>
            <a:r>
              <a:rPr lang="en-US" dirty="0">
                <a:gradFill>
                  <a:gsLst>
                    <a:gs pos="0">
                      <a:srgbClr val="FFFFFF"/>
                    </a:gs>
                    <a:gs pos="100000">
                      <a:srgbClr val="FFFFFF"/>
                    </a:gs>
                  </a:gsLst>
                  <a:lin ang="5400000" scaled="1"/>
                </a:gradFill>
                <a:ea typeface="Segoe UI" pitchFamily="34" charset="0"/>
                <a:cs typeface="Segoe UI" pitchFamily="34" charset="0"/>
              </a:rPr>
              <a:t> (broker)</a:t>
            </a:r>
          </a:p>
        </p:txBody>
      </p:sp>
      <p:sp>
        <p:nvSpPr>
          <p:cNvPr id="63" name="Right Arrow 62"/>
          <p:cNvSpPr/>
          <p:nvPr/>
        </p:nvSpPr>
        <p:spPr bwMode="auto">
          <a:xfrm>
            <a:off x="3924606" y="1660921"/>
            <a:ext cx="382635" cy="257872"/>
          </a:xfrm>
          <a:prstGeom prs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64" name="Rectangle 63"/>
          <p:cNvSpPr/>
          <p:nvPr/>
        </p:nvSpPr>
        <p:spPr bwMode="auto">
          <a:xfrm>
            <a:off x="2368965" y="1446028"/>
            <a:ext cx="1663632" cy="687658"/>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defTabSz="932395">
              <a:lnSpc>
                <a:spcPct val="90000"/>
              </a:lnSpc>
            </a:pPr>
            <a:r>
              <a:rPr lang="en-US" dirty="0">
                <a:gradFill>
                  <a:gsLst>
                    <a:gs pos="0">
                      <a:srgbClr val="FFFFFF"/>
                    </a:gs>
                    <a:gs pos="100000">
                      <a:srgbClr val="FFFFFF"/>
                    </a:gs>
                  </a:gsLst>
                  <a:lin ang="5400000" scaled="1"/>
                </a:gradFill>
                <a:ea typeface="Segoe UI" pitchFamily="34" charset="0"/>
                <a:cs typeface="Segoe UI" pitchFamily="34" charset="0"/>
              </a:rPr>
              <a:t>Collection</a:t>
            </a:r>
          </a:p>
        </p:txBody>
      </p:sp>
      <p:sp>
        <p:nvSpPr>
          <p:cNvPr id="65" name="Right Arrow 64"/>
          <p:cNvSpPr/>
          <p:nvPr/>
        </p:nvSpPr>
        <p:spPr bwMode="auto">
          <a:xfrm>
            <a:off x="2094322" y="1660921"/>
            <a:ext cx="382635" cy="257872"/>
          </a:xfrm>
          <a:prstGeom prs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66" name="Rectangle 65"/>
          <p:cNvSpPr/>
          <p:nvPr/>
        </p:nvSpPr>
        <p:spPr bwMode="auto">
          <a:xfrm>
            <a:off x="9690102" y="1446028"/>
            <a:ext cx="1663632" cy="687658"/>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defTabSz="932395">
              <a:lnSpc>
                <a:spcPct val="90000"/>
              </a:lnSpc>
            </a:pPr>
            <a:r>
              <a:rPr lang="en-US" dirty="0">
                <a:gradFill>
                  <a:gsLst>
                    <a:gs pos="0">
                      <a:srgbClr val="FFFFFF"/>
                    </a:gs>
                    <a:gs pos="100000">
                      <a:srgbClr val="FFFFFF"/>
                    </a:gs>
                  </a:gsLst>
                  <a:lin ang="5400000" scaled="1"/>
                </a:gradFill>
                <a:ea typeface="Segoe UI" pitchFamily="34" charset="0"/>
                <a:cs typeface="Segoe UI" pitchFamily="34" charset="0"/>
              </a:rPr>
              <a:t>Presentation and action</a:t>
            </a:r>
          </a:p>
        </p:txBody>
      </p:sp>
      <p:sp>
        <p:nvSpPr>
          <p:cNvPr id="67" name="Right Arrow 66"/>
          <p:cNvSpPr/>
          <p:nvPr/>
        </p:nvSpPr>
        <p:spPr bwMode="auto">
          <a:xfrm>
            <a:off x="9415459" y="1660921"/>
            <a:ext cx="382635" cy="257872"/>
          </a:xfrm>
          <a:prstGeom prs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68" name="Rectangle 67"/>
          <p:cNvSpPr/>
          <p:nvPr/>
        </p:nvSpPr>
        <p:spPr bwMode="auto">
          <a:xfrm>
            <a:off x="538681" y="1446028"/>
            <a:ext cx="1663632" cy="687658"/>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defTabSz="932395">
              <a:lnSpc>
                <a:spcPct val="90000"/>
              </a:lnSpc>
            </a:pPr>
            <a:r>
              <a:rPr lang="en-US" dirty="0">
                <a:gradFill>
                  <a:gsLst>
                    <a:gs pos="0">
                      <a:srgbClr val="FFFFFF"/>
                    </a:gs>
                    <a:gs pos="100000">
                      <a:srgbClr val="FFFFFF"/>
                    </a:gs>
                  </a:gsLst>
                  <a:lin ang="5400000" scaled="1"/>
                </a:gradFill>
                <a:ea typeface="Segoe UI" pitchFamily="34" charset="0"/>
                <a:cs typeface="Segoe UI" pitchFamily="34" charset="0"/>
              </a:rPr>
              <a:t>Event producers</a:t>
            </a:r>
          </a:p>
        </p:txBody>
      </p:sp>
      <p:sp>
        <p:nvSpPr>
          <p:cNvPr id="69" name="Rectangle 68"/>
          <p:cNvSpPr/>
          <p:nvPr/>
        </p:nvSpPr>
        <p:spPr bwMode="auto">
          <a:xfrm>
            <a:off x="6029532" y="1446028"/>
            <a:ext cx="1663632" cy="687658"/>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defTabSz="932395">
              <a:lnSpc>
                <a:spcPct val="90000"/>
              </a:lnSpc>
            </a:pPr>
            <a:r>
              <a:rPr lang="en-US" sz="1600" dirty="0">
                <a:gradFill>
                  <a:gsLst>
                    <a:gs pos="0">
                      <a:srgbClr val="FFFFFF"/>
                    </a:gs>
                    <a:gs pos="100000">
                      <a:srgbClr val="FFFFFF"/>
                    </a:gs>
                  </a:gsLst>
                  <a:lin ang="5400000" scaled="1"/>
                </a:gradFill>
                <a:ea typeface="Segoe UI" pitchFamily="34" charset="0"/>
                <a:cs typeface="Segoe UI" pitchFamily="34" charset="0"/>
              </a:rPr>
              <a:t>Transformation</a:t>
            </a:r>
          </a:p>
        </p:txBody>
      </p:sp>
      <p:sp>
        <p:nvSpPr>
          <p:cNvPr id="70" name="Rectangle 69"/>
          <p:cNvSpPr/>
          <p:nvPr/>
        </p:nvSpPr>
        <p:spPr bwMode="auto">
          <a:xfrm>
            <a:off x="7859816" y="1446028"/>
            <a:ext cx="1663632" cy="687658"/>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defTabSz="932395">
              <a:lnSpc>
                <a:spcPct val="90000"/>
              </a:lnSpc>
            </a:pPr>
            <a:r>
              <a:rPr lang="en-US" dirty="0">
                <a:gradFill>
                  <a:gsLst>
                    <a:gs pos="0">
                      <a:srgbClr val="FFFFFF"/>
                    </a:gs>
                    <a:gs pos="100000">
                      <a:srgbClr val="FFFFFF"/>
                    </a:gs>
                  </a:gsLst>
                  <a:lin ang="5400000" scaled="1"/>
                </a:gradFill>
                <a:ea typeface="Segoe UI" pitchFamily="34" charset="0"/>
                <a:cs typeface="Segoe UI" pitchFamily="34" charset="0"/>
              </a:rPr>
              <a:t>Long-term storage</a:t>
            </a:r>
          </a:p>
        </p:txBody>
      </p:sp>
      <p:sp>
        <p:nvSpPr>
          <p:cNvPr id="71" name="Left-Right Arrow 70"/>
          <p:cNvSpPr/>
          <p:nvPr/>
        </p:nvSpPr>
        <p:spPr bwMode="auto">
          <a:xfrm>
            <a:off x="5754889" y="1660921"/>
            <a:ext cx="382635" cy="257872"/>
          </a:xfrm>
          <a:prstGeom prst="lef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dirty="0" err="1">
              <a:gradFill>
                <a:gsLst>
                  <a:gs pos="0">
                    <a:srgbClr val="FFFFFF"/>
                  </a:gs>
                  <a:gs pos="100000">
                    <a:srgbClr val="FFFFFF"/>
                  </a:gs>
                </a:gsLst>
                <a:lin ang="5400000" scaled="1"/>
              </a:gradFill>
              <a:ea typeface="Segoe UI" pitchFamily="34" charset="0"/>
              <a:cs typeface="Segoe UI" pitchFamily="34" charset="0"/>
            </a:endParaRPr>
          </a:p>
        </p:txBody>
      </p:sp>
      <p:sp>
        <p:nvSpPr>
          <p:cNvPr id="72" name="Left-Right Arrow 71"/>
          <p:cNvSpPr/>
          <p:nvPr/>
        </p:nvSpPr>
        <p:spPr bwMode="auto">
          <a:xfrm>
            <a:off x="7585173" y="1660921"/>
            <a:ext cx="382635" cy="257872"/>
          </a:xfrm>
          <a:prstGeom prst="lef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60" name="Oval 59"/>
          <p:cNvSpPr/>
          <p:nvPr/>
        </p:nvSpPr>
        <p:spPr bwMode="auto">
          <a:xfrm>
            <a:off x="4368250" y="3682159"/>
            <a:ext cx="1357995" cy="1445123"/>
          </a:xfrm>
          <a:prstGeom prst="ellipse">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0"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r>
              <a:rPr lang="en-US" dirty="0">
                <a:gradFill>
                  <a:gsLst>
                    <a:gs pos="0">
                      <a:srgbClr val="FFFFFF"/>
                    </a:gs>
                    <a:gs pos="100000">
                      <a:srgbClr val="FFFFFF"/>
                    </a:gs>
                  </a:gsLst>
                  <a:lin ang="5400000" scaled="1"/>
                </a:gradFill>
                <a:ea typeface="Segoe UI" pitchFamily="34" charset="0"/>
                <a:cs typeface="Segoe UI" pitchFamily="34" charset="0"/>
              </a:rPr>
              <a:t>Event hubs</a:t>
            </a:r>
          </a:p>
        </p:txBody>
      </p:sp>
      <p:sp>
        <p:nvSpPr>
          <p:cNvPr id="61" name="Freeform 5"/>
          <p:cNvSpPr>
            <a:spLocks noEditPoints="1"/>
          </p:cNvSpPr>
          <p:nvPr/>
        </p:nvSpPr>
        <p:spPr bwMode="auto">
          <a:xfrm>
            <a:off x="4784052" y="4432216"/>
            <a:ext cx="563209" cy="681987"/>
          </a:xfrm>
          <a:custGeom>
            <a:avLst/>
            <a:gdLst>
              <a:gd name="T0" fmla="*/ 694 w 1666"/>
              <a:gd name="T1" fmla="*/ 1171 h 1956"/>
              <a:gd name="T2" fmla="*/ 694 w 1666"/>
              <a:gd name="T3" fmla="*/ 1171 h 1956"/>
              <a:gd name="T4" fmla="*/ 694 w 1666"/>
              <a:gd name="T5" fmla="*/ 1171 h 1956"/>
              <a:gd name="T6" fmla="*/ 694 w 1666"/>
              <a:gd name="T7" fmla="*/ 1586 h 1956"/>
              <a:gd name="T8" fmla="*/ 864 w 1666"/>
              <a:gd name="T9" fmla="*/ 1586 h 1956"/>
              <a:gd name="T10" fmla="*/ 597 w 1666"/>
              <a:gd name="T11" fmla="*/ 1956 h 1956"/>
              <a:gd name="T12" fmla="*/ 324 w 1666"/>
              <a:gd name="T13" fmla="*/ 1586 h 1956"/>
              <a:gd name="T14" fmla="*/ 489 w 1666"/>
              <a:gd name="T15" fmla="*/ 1586 h 1956"/>
              <a:gd name="T16" fmla="*/ 489 w 1666"/>
              <a:gd name="T17" fmla="*/ 1171 h 1956"/>
              <a:gd name="T18" fmla="*/ 694 w 1666"/>
              <a:gd name="T19" fmla="*/ 1171 h 1956"/>
              <a:gd name="T20" fmla="*/ 347 w 1666"/>
              <a:gd name="T21" fmla="*/ 548 h 1956"/>
              <a:gd name="T22" fmla="*/ 347 w 1666"/>
              <a:gd name="T23" fmla="*/ 690 h 1956"/>
              <a:gd name="T24" fmla="*/ 830 w 1666"/>
              <a:gd name="T25" fmla="*/ 690 h 1956"/>
              <a:gd name="T26" fmla="*/ 830 w 1666"/>
              <a:gd name="T27" fmla="*/ 548 h 1956"/>
              <a:gd name="T28" fmla="*/ 347 w 1666"/>
              <a:gd name="T29" fmla="*/ 548 h 1956"/>
              <a:gd name="T30" fmla="*/ 347 w 1666"/>
              <a:gd name="T31" fmla="*/ 754 h 1956"/>
              <a:gd name="T32" fmla="*/ 347 w 1666"/>
              <a:gd name="T33" fmla="*/ 896 h 1956"/>
              <a:gd name="T34" fmla="*/ 830 w 1666"/>
              <a:gd name="T35" fmla="*/ 896 h 1956"/>
              <a:gd name="T36" fmla="*/ 830 w 1666"/>
              <a:gd name="T37" fmla="*/ 754 h 1956"/>
              <a:gd name="T38" fmla="*/ 347 w 1666"/>
              <a:gd name="T39" fmla="*/ 754 h 1956"/>
              <a:gd name="T40" fmla="*/ 347 w 1666"/>
              <a:gd name="T41" fmla="*/ 963 h 1956"/>
              <a:gd name="T42" fmla="*/ 347 w 1666"/>
              <a:gd name="T43" fmla="*/ 1105 h 1956"/>
              <a:gd name="T44" fmla="*/ 830 w 1666"/>
              <a:gd name="T45" fmla="*/ 1105 h 1956"/>
              <a:gd name="T46" fmla="*/ 830 w 1666"/>
              <a:gd name="T47" fmla="*/ 963 h 1956"/>
              <a:gd name="T48" fmla="*/ 347 w 1666"/>
              <a:gd name="T49" fmla="*/ 963 h 1956"/>
              <a:gd name="T50" fmla="*/ 1336 w 1666"/>
              <a:gd name="T51" fmla="*/ 896 h 1956"/>
              <a:gd name="T52" fmla="*/ 1274 w 1666"/>
              <a:gd name="T53" fmla="*/ 896 h 1956"/>
              <a:gd name="T54" fmla="*/ 762 w 1666"/>
              <a:gd name="T55" fmla="*/ 228 h 1956"/>
              <a:gd name="T56" fmla="*/ 762 w 1666"/>
              <a:gd name="T57" fmla="*/ 426 h 1956"/>
              <a:gd name="T58" fmla="*/ 1054 w 1666"/>
              <a:gd name="T59" fmla="*/ 960 h 1956"/>
              <a:gd name="T60" fmla="*/ 1048 w 1666"/>
              <a:gd name="T61" fmla="*/ 1097 h 1956"/>
              <a:gd name="T62" fmla="*/ 1327 w 1666"/>
              <a:gd name="T63" fmla="*/ 1094 h 1956"/>
              <a:gd name="T64" fmla="*/ 1457 w 1666"/>
              <a:gd name="T65" fmla="*/ 1187 h 1956"/>
              <a:gd name="T66" fmla="*/ 1457 w 1666"/>
              <a:gd name="T67" fmla="*/ 1314 h 1956"/>
              <a:gd name="T68" fmla="*/ 762 w 1666"/>
              <a:gd name="T69" fmla="*/ 1314 h 1956"/>
              <a:gd name="T70" fmla="*/ 762 w 1666"/>
              <a:gd name="T71" fmla="*/ 1512 h 1956"/>
              <a:gd name="T72" fmla="*/ 1586 w 1666"/>
              <a:gd name="T73" fmla="*/ 1512 h 1956"/>
              <a:gd name="T74" fmla="*/ 1666 w 1666"/>
              <a:gd name="T75" fmla="*/ 1446 h 1956"/>
              <a:gd name="T76" fmla="*/ 1666 w 1666"/>
              <a:gd name="T77" fmla="*/ 1187 h 1956"/>
              <a:gd name="T78" fmla="*/ 1336 w 1666"/>
              <a:gd name="T79" fmla="*/ 896 h 1956"/>
              <a:gd name="T80" fmla="*/ 641 w 1666"/>
              <a:gd name="T81" fmla="*/ 0 h 1956"/>
              <a:gd name="T82" fmla="*/ 640 w 1666"/>
              <a:gd name="T83" fmla="*/ 0 h 1956"/>
              <a:gd name="T84" fmla="*/ 62 w 1666"/>
              <a:gd name="T85" fmla="*/ 0 h 1956"/>
              <a:gd name="T86" fmla="*/ 0 w 1666"/>
              <a:gd name="T87" fmla="*/ 70 h 1956"/>
              <a:gd name="T88" fmla="*/ 0 w 1666"/>
              <a:gd name="T89" fmla="*/ 1446 h 1956"/>
              <a:gd name="T90" fmla="*/ 80 w 1666"/>
              <a:gd name="T91" fmla="*/ 1512 h 1956"/>
              <a:gd name="T92" fmla="*/ 420 w 1666"/>
              <a:gd name="T93" fmla="*/ 1512 h 1956"/>
              <a:gd name="T94" fmla="*/ 420 w 1666"/>
              <a:gd name="T95" fmla="*/ 1314 h 1956"/>
              <a:gd name="T96" fmla="*/ 204 w 1666"/>
              <a:gd name="T97" fmla="*/ 1314 h 1956"/>
              <a:gd name="T98" fmla="*/ 204 w 1666"/>
              <a:gd name="T99" fmla="*/ 199 h 1956"/>
              <a:gd name="T100" fmla="*/ 489 w 1666"/>
              <a:gd name="T101" fmla="*/ 199 h 1956"/>
              <a:gd name="T102" fmla="*/ 489 w 1666"/>
              <a:gd name="T103" fmla="*/ 484 h 1956"/>
              <a:gd name="T104" fmla="*/ 694 w 1666"/>
              <a:gd name="T105" fmla="*/ 484 h 1956"/>
              <a:gd name="T106" fmla="*/ 694 w 1666"/>
              <a:gd name="T107" fmla="*/ 59 h 1956"/>
              <a:gd name="T108" fmla="*/ 641 w 1666"/>
              <a:gd name="T109" fmla="*/ 0 h 1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66" h="1956">
                <a:moveTo>
                  <a:pt x="694" y="1171"/>
                </a:moveTo>
                <a:cubicBezTo>
                  <a:pt x="694" y="1171"/>
                  <a:pt x="694" y="1171"/>
                  <a:pt x="694" y="1171"/>
                </a:cubicBezTo>
                <a:cubicBezTo>
                  <a:pt x="694" y="1171"/>
                  <a:pt x="694" y="1171"/>
                  <a:pt x="694" y="1171"/>
                </a:cubicBezTo>
                <a:cubicBezTo>
                  <a:pt x="694" y="1586"/>
                  <a:pt x="694" y="1586"/>
                  <a:pt x="694" y="1586"/>
                </a:cubicBezTo>
                <a:cubicBezTo>
                  <a:pt x="864" y="1586"/>
                  <a:pt x="864" y="1586"/>
                  <a:pt x="864" y="1586"/>
                </a:cubicBezTo>
                <a:cubicBezTo>
                  <a:pt x="597" y="1956"/>
                  <a:pt x="597" y="1956"/>
                  <a:pt x="597" y="1956"/>
                </a:cubicBezTo>
                <a:cubicBezTo>
                  <a:pt x="324" y="1586"/>
                  <a:pt x="324" y="1586"/>
                  <a:pt x="324" y="1586"/>
                </a:cubicBezTo>
                <a:cubicBezTo>
                  <a:pt x="489" y="1586"/>
                  <a:pt x="489" y="1586"/>
                  <a:pt x="489" y="1586"/>
                </a:cubicBezTo>
                <a:cubicBezTo>
                  <a:pt x="489" y="1171"/>
                  <a:pt x="489" y="1171"/>
                  <a:pt x="489" y="1171"/>
                </a:cubicBezTo>
                <a:cubicBezTo>
                  <a:pt x="694" y="1171"/>
                  <a:pt x="694" y="1171"/>
                  <a:pt x="694" y="1171"/>
                </a:cubicBezTo>
                <a:close/>
                <a:moveTo>
                  <a:pt x="347" y="548"/>
                </a:moveTo>
                <a:cubicBezTo>
                  <a:pt x="347" y="690"/>
                  <a:pt x="347" y="690"/>
                  <a:pt x="347" y="690"/>
                </a:cubicBezTo>
                <a:cubicBezTo>
                  <a:pt x="830" y="690"/>
                  <a:pt x="830" y="690"/>
                  <a:pt x="830" y="690"/>
                </a:cubicBezTo>
                <a:cubicBezTo>
                  <a:pt x="830" y="548"/>
                  <a:pt x="830" y="548"/>
                  <a:pt x="830" y="548"/>
                </a:cubicBezTo>
                <a:cubicBezTo>
                  <a:pt x="347" y="548"/>
                  <a:pt x="347" y="548"/>
                  <a:pt x="347" y="548"/>
                </a:cubicBezTo>
                <a:close/>
                <a:moveTo>
                  <a:pt x="347" y="754"/>
                </a:moveTo>
                <a:cubicBezTo>
                  <a:pt x="347" y="896"/>
                  <a:pt x="347" y="896"/>
                  <a:pt x="347" y="896"/>
                </a:cubicBezTo>
                <a:cubicBezTo>
                  <a:pt x="830" y="896"/>
                  <a:pt x="830" y="896"/>
                  <a:pt x="830" y="896"/>
                </a:cubicBezTo>
                <a:cubicBezTo>
                  <a:pt x="830" y="754"/>
                  <a:pt x="830" y="754"/>
                  <a:pt x="830" y="754"/>
                </a:cubicBezTo>
                <a:cubicBezTo>
                  <a:pt x="347" y="754"/>
                  <a:pt x="347" y="754"/>
                  <a:pt x="347" y="754"/>
                </a:cubicBezTo>
                <a:close/>
                <a:moveTo>
                  <a:pt x="347" y="963"/>
                </a:moveTo>
                <a:cubicBezTo>
                  <a:pt x="347" y="1105"/>
                  <a:pt x="347" y="1105"/>
                  <a:pt x="347" y="1105"/>
                </a:cubicBezTo>
                <a:cubicBezTo>
                  <a:pt x="830" y="1105"/>
                  <a:pt x="830" y="1105"/>
                  <a:pt x="830" y="1105"/>
                </a:cubicBezTo>
                <a:cubicBezTo>
                  <a:pt x="830" y="963"/>
                  <a:pt x="830" y="963"/>
                  <a:pt x="830" y="963"/>
                </a:cubicBezTo>
                <a:cubicBezTo>
                  <a:pt x="347" y="963"/>
                  <a:pt x="347" y="963"/>
                  <a:pt x="347" y="963"/>
                </a:cubicBezTo>
                <a:close/>
                <a:moveTo>
                  <a:pt x="1336" y="896"/>
                </a:moveTo>
                <a:cubicBezTo>
                  <a:pt x="1274" y="896"/>
                  <a:pt x="1274" y="896"/>
                  <a:pt x="1274" y="896"/>
                </a:cubicBezTo>
                <a:cubicBezTo>
                  <a:pt x="1242" y="484"/>
                  <a:pt x="1039" y="280"/>
                  <a:pt x="762" y="228"/>
                </a:cubicBezTo>
                <a:cubicBezTo>
                  <a:pt x="762" y="426"/>
                  <a:pt x="762" y="426"/>
                  <a:pt x="762" y="426"/>
                </a:cubicBezTo>
                <a:cubicBezTo>
                  <a:pt x="968" y="495"/>
                  <a:pt x="1048" y="696"/>
                  <a:pt x="1054" y="960"/>
                </a:cubicBezTo>
                <a:cubicBezTo>
                  <a:pt x="1048" y="1097"/>
                  <a:pt x="1048" y="1097"/>
                  <a:pt x="1048" y="1097"/>
                </a:cubicBezTo>
                <a:cubicBezTo>
                  <a:pt x="1327" y="1094"/>
                  <a:pt x="1327" y="1094"/>
                  <a:pt x="1327" y="1094"/>
                </a:cubicBezTo>
                <a:cubicBezTo>
                  <a:pt x="1401" y="1094"/>
                  <a:pt x="1457" y="1114"/>
                  <a:pt x="1457" y="1187"/>
                </a:cubicBezTo>
                <a:cubicBezTo>
                  <a:pt x="1457" y="1314"/>
                  <a:pt x="1457" y="1314"/>
                  <a:pt x="1457" y="1314"/>
                </a:cubicBezTo>
                <a:cubicBezTo>
                  <a:pt x="762" y="1314"/>
                  <a:pt x="762" y="1314"/>
                  <a:pt x="762" y="1314"/>
                </a:cubicBezTo>
                <a:cubicBezTo>
                  <a:pt x="762" y="1512"/>
                  <a:pt x="762" y="1512"/>
                  <a:pt x="762" y="1512"/>
                </a:cubicBezTo>
                <a:cubicBezTo>
                  <a:pt x="1586" y="1512"/>
                  <a:pt x="1586" y="1512"/>
                  <a:pt x="1586" y="1512"/>
                </a:cubicBezTo>
                <a:cubicBezTo>
                  <a:pt x="1632" y="1512"/>
                  <a:pt x="1666" y="1477"/>
                  <a:pt x="1666" y="1446"/>
                </a:cubicBezTo>
                <a:cubicBezTo>
                  <a:pt x="1666" y="1414"/>
                  <a:pt x="1666" y="1187"/>
                  <a:pt x="1666" y="1187"/>
                </a:cubicBezTo>
                <a:cubicBezTo>
                  <a:pt x="1666" y="1010"/>
                  <a:pt x="1516" y="896"/>
                  <a:pt x="1336" y="896"/>
                </a:cubicBezTo>
                <a:close/>
                <a:moveTo>
                  <a:pt x="641" y="0"/>
                </a:moveTo>
                <a:cubicBezTo>
                  <a:pt x="640" y="0"/>
                  <a:pt x="640" y="0"/>
                  <a:pt x="640" y="0"/>
                </a:cubicBezTo>
                <a:cubicBezTo>
                  <a:pt x="62" y="0"/>
                  <a:pt x="62" y="0"/>
                  <a:pt x="62" y="0"/>
                </a:cubicBezTo>
                <a:cubicBezTo>
                  <a:pt x="48" y="0"/>
                  <a:pt x="0" y="0"/>
                  <a:pt x="0" y="70"/>
                </a:cubicBezTo>
                <a:cubicBezTo>
                  <a:pt x="0" y="70"/>
                  <a:pt x="0" y="1425"/>
                  <a:pt x="0" y="1446"/>
                </a:cubicBezTo>
                <a:cubicBezTo>
                  <a:pt x="0" y="1477"/>
                  <a:pt x="35" y="1512"/>
                  <a:pt x="80" y="1512"/>
                </a:cubicBezTo>
                <a:cubicBezTo>
                  <a:pt x="420" y="1512"/>
                  <a:pt x="420" y="1512"/>
                  <a:pt x="420" y="1512"/>
                </a:cubicBezTo>
                <a:cubicBezTo>
                  <a:pt x="420" y="1314"/>
                  <a:pt x="420" y="1314"/>
                  <a:pt x="420" y="1314"/>
                </a:cubicBezTo>
                <a:cubicBezTo>
                  <a:pt x="204" y="1314"/>
                  <a:pt x="204" y="1314"/>
                  <a:pt x="204" y="1314"/>
                </a:cubicBezTo>
                <a:cubicBezTo>
                  <a:pt x="204" y="199"/>
                  <a:pt x="204" y="199"/>
                  <a:pt x="204" y="199"/>
                </a:cubicBezTo>
                <a:cubicBezTo>
                  <a:pt x="489" y="199"/>
                  <a:pt x="489" y="199"/>
                  <a:pt x="489" y="199"/>
                </a:cubicBezTo>
                <a:cubicBezTo>
                  <a:pt x="489" y="484"/>
                  <a:pt x="489" y="484"/>
                  <a:pt x="489" y="484"/>
                </a:cubicBezTo>
                <a:cubicBezTo>
                  <a:pt x="694" y="484"/>
                  <a:pt x="694" y="484"/>
                  <a:pt x="694" y="484"/>
                </a:cubicBezTo>
                <a:cubicBezTo>
                  <a:pt x="694" y="59"/>
                  <a:pt x="694" y="59"/>
                  <a:pt x="694" y="59"/>
                </a:cubicBezTo>
                <a:cubicBezTo>
                  <a:pt x="694" y="3"/>
                  <a:pt x="656" y="0"/>
                  <a:pt x="641" y="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87"/>
          <p:cNvSpPr>
            <a:spLocks noChangeAspect="1" noEditPoints="1"/>
          </p:cNvSpPr>
          <p:nvPr/>
        </p:nvSpPr>
        <p:spPr bwMode="black">
          <a:xfrm flipH="1">
            <a:off x="6028665" y="4882809"/>
            <a:ext cx="748634" cy="629362"/>
          </a:xfrm>
          <a:custGeom>
            <a:avLst/>
            <a:gdLst>
              <a:gd name="T0" fmla="*/ 478 w 667"/>
              <a:gd name="T1" fmla="*/ 242 h 543"/>
              <a:gd name="T2" fmla="*/ 398 w 667"/>
              <a:gd name="T3" fmla="*/ 228 h 543"/>
              <a:gd name="T4" fmla="*/ 420 w 667"/>
              <a:gd name="T5" fmla="*/ 150 h 543"/>
              <a:gd name="T6" fmla="*/ 382 w 667"/>
              <a:gd name="T7" fmla="*/ 107 h 543"/>
              <a:gd name="T8" fmla="*/ 312 w 667"/>
              <a:gd name="T9" fmla="*/ 149 h 543"/>
              <a:gd name="T10" fmla="*/ 278 w 667"/>
              <a:gd name="T11" fmla="*/ 64 h 543"/>
              <a:gd name="T12" fmla="*/ 220 w 667"/>
              <a:gd name="T13" fmla="*/ 54 h 543"/>
              <a:gd name="T14" fmla="*/ 192 w 667"/>
              <a:gd name="T15" fmla="*/ 142 h 543"/>
              <a:gd name="T16" fmla="*/ 120 w 667"/>
              <a:gd name="T17" fmla="*/ 105 h 543"/>
              <a:gd name="T18" fmla="*/ 70 w 667"/>
              <a:gd name="T19" fmla="*/ 135 h 543"/>
              <a:gd name="T20" fmla="*/ 98 w 667"/>
              <a:gd name="T21" fmla="*/ 212 h 543"/>
              <a:gd name="T22" fmla="*/ 20 w 667"/>
              <a:gd name="T23" fmla="*/ 232 h 543"/>
              <a:gd name="T24" fmla="*/ 0 w 667"/>
              <a:gd name="T25" fmla="*/ 287 h 543"/>
              <a:gd name="T26" fmla="*/ 72 w 667"/>
              <a:gd name="T27" fmla="*/ 327 h 543"/>
              <a:gd name="T28" fmla="*/ 23 w 667"/>
              <a:gd name="T29" fmla="*/ 393 h 543"/>
              <a:gd name="T30" fmla="*/ 45 w 667"/>
              <a:gd name="T31" fmla="*/ 448 h 543"/>
              <a:gd name="T32" fmla="*/ 125 w 667"/>
              <a:gd name="T33" fmla="*/ 431 h 543"/>
              <a:gd name="T34" fmla="*/ 132 w 667"/>
              <a:gd name="T35" fmla="*/ 513 h 543"/>
              <a:gd name="T36" fmla="*/ 182 w 667"/>
              <a:gd name="T37" fmla="*/ 541 h 543"/>
              <a:gd name="T38" fmla="*/ 233 w 667"/>
              <a:gd name="T39" fmla="*/ 478 h 543"/>
              <a:gd name="T40" fmla="*/ 253 w 667"/>
              <a:gd name="T41" fmla="*/ 478 h 543"/>
              <a:gd name="T42" fmla="*/ 305 w 667"/>
              <a:gd name="T43" fmla="*/ 541 h 543"/>
              <a:gd name="T44" fmla="*/ 355 w 667"/>
              <a:gd name="T45" fmla="*/ 513 h 543"/>
              <a:gd name="T46" fmla="*/ 362 w 667"/>
              <a:gd name="T47" fmla="*/ 431 h 543"/>
              <a:gd name="T48" fmla="*/ 442 w 667"/>
              <a:gd name="T49" fmla="*/ 448 h 543"/>
              <a:gd name="T50" fmla="*/ 463 w 667"/>
              <a:gd name="T51" fmla="*/ 393 h 543"/>
              <a:gd name="T52" fmla="*/ 415 w 667"/>
              <a:gd name="T53" fmla="*/ 327 h 543"/>
              <a:gd name="T54" fmla="*/ 487 w 667"/>
              <a:gd name="T55" fmla="*/ 287 h 543"/>
              <a:gd name="T56" fmla="*/ 312 w 667"/>
              <a:gd name="T57" fmla="*/ 375 h 543"/>
              <a:gd name="T58" fmla="*/ 175 w 667"/>
              <a:gd name="T59" fmla="*/ 375 h 543"/>
              <a:gd name="T60" fmla="*/ 175 w 667"/>
              <a:gd name="T61" fmla="*/ 238 h 543"/>
              <a:gd name="T62" fmla="*/ 312 w 667"/>
              <a:gd name="T63" fmla="*/ 238 h 543"/>
              <a:gd name="T64" fmla="*/ 198 w 667"/>
              <a:gd name="T65" fmla="*/ 306 h 543"/>
              <a:gd name="T66" fmla="*/ 288 w 667"/>
              <a:gd name="T67" fmla="*/ 306 h 543"/>
              <a:gd name="T68" fmla="*/ 198 w 667"/>
              <a:gd name="T69" fmla="*/ 306 h 543"/>
              <a:gd name="T70" fmla="*/ 638 w 667"/>
              <a:gd name="T71" fmla="*/ 133 h 543"/>
              <a:gd name="T72" fmla="*/ 662 w 667"/>
              <a:gd name="T73" fmla="*/ 92 h 543"/>
              <a:gd name="T74" fmla="*/ 665 w 667"/>
              <a:gd name="T75" fmla="*/ 77 h 543"/>
              <a:gd name="T76" fmla="*/ 642 w 667"/>
              <a:gd name="T77" fmla="*/ 52 h 543"/>
              <a:gd name="T78" fmla="*/ 605 w 667"/>
              <a:gd name="T79" fmla="*/ 62 h 543"/>
              <a:gd name="T80" fmla="*/ 566 w 667"/>
              <a:gd name="T81" fmla="*/ 10 h 543"/>
              <a:gd name="T82" fmla="*/ 531 w 667"/>
              <a:gd name="T83" fmla="*/ 0 h 543"/>
              <a:gd name="T84" fmla="*/ 511 w 667"/>
              <a:gd name="T85" fmla="*/ 45 h 543"/>
              <a:gd name="T86" fmla="*/ 446 w 667"/>
              <a:gd name="T87" fmla="*/ 52 h 543"/>
              <a:gd name="T88" fmla="*/ 432 w 667"/>
              <a:gd name="T89" fmla="*/ 57 h 543"/>
              <a:gd name="T90" fmla="*/ 419 w 667"/>
              <a:gd name="T91" fmla="*/ 83 h 543"/>
              <a:gd name="T92" fmla="*/ 451 w 667"/>
              <a:gd name="T93" fmla="*/ 117 h 543"/>
              <a:gd name="T94" fmla="*/ 451 w 667"/>
              <a:gd name="T95" fmla="*/ 152 h 543"/>
              <a:gd name="T96" fmla="*/ 419 w 667"/>
              <a:gd name="T97" fmla="*/ 185 h 543"/>
              <a:gd name="T98" fmla="*/ 432 w 667"/>
              <a:gd name="T99" fmla="*/ 210 h 543"/>
              <a:gd name="T100" fmla="*/ 446 w 667"/>
              <a:gd name="T101" fmla="*/ 217 h 543"/>
              <a:gd name="T102" fmla="*/ 511 w 667"/>
              <a:gd name="T103" fmla="*/ 222 h 543"/>
              <a:gd name="T104" fmla="*/ 531 w 667"/>
              <a:gd name="T105" fmla="*/ 267 h 543"/>
              <a:gd name="T106" fmla="*/ 566 w 667"/>
              <a:gd name="T107" fmla="*/ 258 h 543"/>
              <a:gd name="T108" fmla="*/ 605 w 667"/>
              <a:gd name="T109" fmla="*/ 205 h 543"/>
              <a:gd name="T110" fmla="*/ 642 w 667"/>
              <a:gd name="T111" fmla="*/ 217 h 543"/>
              <a:gd name="T112" fmla="*/ 665 w 667"/>
              <a:gd name="T113" fmla="*/ 190 h 543"/>
              <a:gd name="T114" fmla="*/ 662 w 667"/>
              <a:gd name="T115" fmla="*/ 177 h 543"/>
              <a:gd name="T116" fmla="*/ 635 w 667"/>
              <a:gd name="T117" fmla="*/ 152 h 543"/>
              <a:gd name="T118" fmla="*/ 543 w 667"/>
              <a:gd name="T119" fmla="*/ 170 h 543"/>
              <a:gd name="T120" fmla="*/ 543 w 667"/>
              <a:gd name="T121" fmla="*/ 97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7" h="543">
                <a:moveTo>
                  <a:pt x="487" y="287"/>
                </a:moveTo>
                <a:cubicBezTo>
                  <a:pt x="478" y="242"/>
                  <a:pt x="478" y="242"/>
                  <a:pt x="478" y="242"/>
                </a:cubicBezTo>
                <a:cubicBezTo>
                  <a:pt x="477" y="237"/>
                  <a:pt x="473" y="233"/>
                  <a:pt x="467" y="232"/>
                </a:cubicBezTo>
                <a:cubicBezTo>
                  <a:pt x="398" y="228"/>
                  <a:pt x="398" y="228"/>
                  <a:pt x="398" y="228"/>
                </a:cubicBezTo>
                <a:cubicBezTo>
                  <a:pt x="395" y="223"/>
                  <a:pt x="392" y="217"/>
                  <a:pt x="388" y="212"/>
                </a:cubicBezTo>
                <a:cubicBezTo>
                  <a:pt x="420" y="150"/>
                  <a:pt x="420" y="150"/>
                  <a:pt x="420" y="150"/>
                </a:cubicBezTo>
                <a:cubicBezTo>
                  <a:pt x="423" y="145"/>
                  <a:pt x="422" y="139"/>
                  <a:pt x="417" y="135"/>
                </a:cubicBezTo>
                <a:cubicBezTo>
                  <a:pt x="382" y="107"/>
                  <a:pt x="382" y="107"/>
                  <a:pt x="382" y="107"/>
                </a:cubicBezTo>
                <a:cubicBezTo>
                  <a:pt x="378" y="102"/>
                  <a:pt x="372" y="102"/>
                  <a:pt x="367" y="105"/>
                </a:cubicBezTo>
                <a:cubicBezTo>
                  <a:pt x="312" y="149"/>
                  <a:pt x="312" y="149"/>
                  <a:pt x="312" y="149"/>
                </a:cubicBezTo>
                <a:cubicBezTo>
                  <a:pt x="307" y="145"/>
                  <a:pt x="302" y="144"/>
                  <a:pt x="295" y="142"/>
                </a:cubicBezTo>
                <a:cubicBezTo>
                  <a:pt x="278" y="64"/>
                  <a:pt x="278" y="64"/>
                  <a:pt x="278" y="64"/>
                </a:cubicBezTo>
                <a:cubicBezTo>
                  <a:pt x="277" y="59"/>
                  <a:pt x="272" y="54"/>
                  <a:pt x="267" y="54"/>
                </a:cubicBezTo>
                <a:cubicBezTo>
                  <a:pt x="220" y="54"/>
                  <a:pt x="220" y="54"/>
                  <a:pt x="220" y="54"/>
                </a:cubicBezTo>
                <a:cubicBezTo>
                  <a:pt x="215" y="54"/>
                  <a:pt x="210" y="59"/>
                  <a:pt x="208" y="64"/>
                </a:cubicBezTo>
                <a:cubicBezTo>
                  <a:pt x="192" y="142"/>
                  <a:pt x="192" y="142"/>
                  <a:pt x="192" y="142"/>
                </a:cubicBezTo>
                <a:cubicBezTo>
                  <a:pt x="185" y="144"/>
                  <a:pt x="180" y="145"/>
                  <a:pt x="175" y="149"/>
                </a:cubicBezTo>
                <a:cubicBezTo>
                  <a:pt x="120" y="105"/>
                  <a:pt x="120" y="105"/>
                  <a:pt x="120" y="105"/>
                </a:cubicBezTo>
                <a:cubicBezTo>
                  <a:pt x="115" y="102"/>
                  <a:pt x="108" y="102"/>
                  <a:pt x="105" y="105"/>
                </a:cubicBezTo>
                <a:cubicBezTo>
                  <a:pt x="70" y="135"/>
                  <a:pt x="70" y="135"/>
                  <a:pt x="70" y="135"/>
                </a:cubicBezTo>
                <a:cubicBezTo>
                  <a:pt x="65" y="139"/>
                  <a:pt x="65" y="145"/>
                  <a:pt x="67" y="150"/>
                </a:cubicBezTo>
                <a:cubicBezTo>
                  <a:pt x="98" y="212"/>
                  <a:pt x="98" y="212"/>
                  <a:pt x="98" y="212"/>
                </a:cubicBezTo>
                <a:cubicBezTo>
                  <a:pt x="95" y="217"/>
                  <a:pt x="92" y="223"/>
                  <a:pt x="88" y="228"/>
                </a:cubicBezTo>
                <a:cubicBezTo>
                  <a:pt x="20" y="232"/>
                  <a:pt x="20" y="232"/>
                  <a:pt x="20" y="232"/>
                </a:cubicBezTo>
                <a:cubicBezTo>
                  <a:pt x="13" y="232"/>
                  <a:pt x="10" y="237"/>
                  <a:pt x="8" y="242"/>
                </a:cubicBezTo>
                <a:cubicBezTo>
                  <a:pt x="0" y="287"/>
                  <a:pt x="0" y="287"/>
                  <a:pt x="0" y="287"/>
                </a:cubicBezTo>
                <a:cubicBezTo>
                  <a:pt x="0" y="292"/>
                  <a:pt x="2" y="298"/>
                  <a:pt x="7" y="300"/>
                </a:cubicBezTo>
                <a:cubicBezTo>
                  <a:pt x="72" y="327"/>
                  <a:pt x="72" y="327"/>
                  <a:pt x="72" y="327"/>
                </a:cubicBezTo>
                <a:cubicBezTo>
                  <a:pt x="73" y="333"/>
                  <a:pt x="73" y="340"/>
                  <a:pt x="75" y="347"/>
                </a:cubicBezTo>
                <a:cubicBezTo>
                  <a:pt x="23" y="393"/>
                  <a:pt x="23" y="393"/>
                  <a:pt x="23" y="393"/>
                </a:cubicBezTo>
                <a:cubicBezTo>
                  <a:pt x="20" y="397"/>
                  <a:pt x="18" y="403"/>
                  <a:pt x="22" y="408"/>
                </a:cubicBezTo>
                <a:cubicBezTo>
                  <a:pt x="45" y="448"/>
                  <a:pt x="45" y="448"/>
                  <a:pt x="45" y="448"/>
                </a:cubicBezTo>
                <a:cubicBezTo>
                  <a:pt x="47" y="451"/>
                  <a:pt x="53" y="455"/>
                  <a:pt x="58" y="453"/>
                </a:cubicBezTo>
                <a:cubicBezTo>
                  <a:pt x="125" y="431"/>
                  <a:pt x="125" y="431"/>
                  <a:pt x="125" y="431"/>
                </a:cubicBezTo>
                <a:cubicBezTo>
                  <a:pt x="130" y="436"/>
                  <a:pt x="135" y="441"/>
                  <a:pt x="140" y="445"/>
                </a:cubicBezTo>
                <a:cubicBezTo>
                  <a:pt x="132" y="513"/>
                  <a:pt x="132" y="513"/>
                  <a:pt x="132" y="513"/>
                </a:cubicBezTo>
                <a:cubicBezTo>
                  <a:pt x="130" y="520"/>
                  <a:pt x="133" y="525"/>
                  <a:pt x="138" y="526"/>
                </a:cubicBezTo>
                <a:cubicBezTo>
                  <a:pt x="182" y="541"/>
                  <a:pt x="182" y="541"/>
                  <a:pt x="182" y="541"/>
                </a:cubicBezTo>
                <a:cubicBezTo>
                  <a:pt x="187" y="543"/>
                  <a:pt x="193" y="541"/>
                  <a:pt x="197" y="538"/>
                </a:cubicBezTo>
                <a:cubicBezTo>
                  <a:pt x="233" y="478"/>
                  <a:pt x="233" y="478"/>
                  <a:pt x="233" y="478"/>
                </a:cubicBezTo>
                <a:cubicBezTo>
                  <a:pt x="237" y="478"/>
                  <a:pt x="240" y="480"/>
                  <a:pt x="243" y="480"/>
                </a:cubicBezTo>
                <a:cubicBezTo>
                  <a:pt x="247" y="480"/>
                  <a:pt x="250" y="478"/>
                  <a:pt x="253" y="478"/>
                </a:cubicBezTo>
                <a:cubicBezTo>
                  <a:pt x="290" y="538"/>
                  <a:pt x="290" y="538"/>
                  <a:pt x="290" y="538"/>
                </a:cubicBezTo>
                <a:cubicBezTo>
                  <a:pt x="293" y="541"/>
                  <a:pt x="300" y="543"/>
                  <a:pt x="305" y="541"/>
                </a:cubicBezTo>
                <a:cubicBezTo>
                  <a:pt x="348" y="526"/>
                  <a:pt x="348" y="526"/>
                  <a:pt x="348" y="526"/>
                </a:cubicBezTo>
                <a:cubicBezTo>
                  <a:pt x="353" y="525"/>
                  <a:pt x="357" y="520"/>
                  <a:pt x="355" y="513"/>
                </a:cubicBezTo>
                <a:cubicBezTo>
                  <a:pt x="347" y="445"/>
                  <a:pt x="347" y="445"/>
                  <a:pt x="347" y="445"/>
                </a:cubicBezTo>
                <a:cubicBezTo>
                  <a:pt x="352" y="440"/>
                  <a:pt x="357" y="436"/>
                  <a:pt x="362" y="431"/>
                </a:cubicBezTo>
                <a:cubicBezTo>
                  <a:pt x="428" y="453"/>
                  <a:pt x="428" y="453"/>
                  <a:pt x="428" y="453"/>
                </a:cubicBezTo>
                <a:cubicBezTo>
                  <a:pt x="433" y="455"/>
                  <a:pt x="440" y="451"/>
                  <a:pt x="442" y="448"/>
                </a:cubicBezTo>
                <a:cubicBezTo>
                  <a:pt x="465" y="408"/>
                  <a:pt x="465" y="408"/>
                  <a:pt x="465" y="408"/>
                </a:cubicBezTo>
                <a:cubicBezTo>
                  <a:pt x="468" y="403"/>
                  <a:pt x="467" y="397"/>
                  <a:pt x="463" y="393"/>
                </a:cubicBezTo>
                <a:cubicBezTo>
                  <a:pt x="412" y="347"/>
                  <a:pt x="412" y="347"/>
                  <a:pt x="412" y="347"/>
                </a:cubicBezTo>
                <a:cubicBezTo>
                  <a:pt x="413" y="340"/>
                  <a:pt x="413" y="333"/>
                  <a:pt x="415" y="327"/>
                </a:cubicBezTo>
                <a:cubicBezTo>
                  <a:pt x="480" y="300"/>
                  <a:pt x="480" y="300"/>
                  <a:pt x="480" y="300"/>
                </a:cubicBezTo>
                <a:cubicBezTo>
                  <a:pt x="485" y="298"/>
                  <a:pt x="487" y="293"/>
                  <a:pt x="487" y="287"/>
                </a:cubicBezTo>
                <a:close/>
                <a:moveTo>
                  <a:pt x="340" y="307"/>
                </a:moveTo>
                <a:cubicBezTo>
                  <a:pt x="340" y="333"/>
                  <a:pt x="328" y="357"/>
                  <a:pt x="312" y="375"/>
                </a:cubicBezTo>
                <a:cubicBezTo>
                  <a:pt x="293" y="392"/>
                  <a:pt x="270" y="403"/>
                  <a:pt x="243" y="403"/>
                </a:cubicBezTo>
                <a:cubicBezTo>
                  <a:pt x="217" y="403"/>
                  <a:pt x="193" y="392"/>
                  <a:pt x="175" y="375"/>
                </a:cubicBezTo>
                <a:cubicBezTo>
                  <a:pt x="158" y="357"/>
                  <a:pt x="147" y="333"/>
                  <a:pt x="147" y="307"/>
                </a:cubicBezTo>
                <a:cubicBezTo>
                  <a:pt x="147" y="280"/>
                  <a:pt x="158" y="255"/>
                  <a:pt x="175" y="238"/>
                </a:cubicBezTo>
                <a:cubicBezTo>
                  <a:pt x="193" y="220"/>
                  <a:pt x="217" y="210"/>
                  <a:pt x="243" y="210"/>
                </a:cubicBezTo>
                <a:cubicBezTo>
                  <a:pt x="270" y="210"/>
                  <a:pt x="293" y="220"/>
                  <a:pt x="312" y="238"/>
                </a:cubicBezTo>
                <a:cubicBezTo>
                  <a:pt x="328" y="255"/>
                  <a:pt x="340" y="280"/>
                  <a:pt x="340" y="307"/>
                </a:cubicBezTo>
                <a:close/>
                <a:moveTo>
                  <a:pt x="198" y="306"/>
                </a:moveTo>
                <a:cubicBezTo>
                  <a:pt x="198" y="281"/>
                  <a:pt x="218" y="261"/>
                  <a:pt x="243" y="261"/>
                </a:cubicBezTo>
                <a:cubicBezTo>
                  <a:pt x="268" y="261"/>
                  <a:pt x="288" y="281"/>
                  <a:pt x="288" y="306"/>
                </a:cubicBezTo>
                <a:cubicBezTo>
                  <a:pt x="288" y="331"/>
                  <a:pt x="268" y="351"/>
                  <a:pt x="243" y="351"/>
                </a:cubicBezTo>
                <a:cubicBezTo>
                  <a:pt x="218" y="351"/>
                  <a:pt x="198" y="331"/>
                  <a:pt x="198" y="306"/>
                </a:cubicBezTo>
                <a:close/>
                <a:moveTo>
                  <a:pt x="635" y="152"/>
                </a:moveTo>
                <a:cubicBezTo>
                  <a:pt x="637" y="147"/>
                  <a:pt x="638" y="140"/>
                  <a:pt x="638" y="133"/>
                </a:cubicBezTo>
                <a:cubicBezTo>
                  <a:pt x="638" y="128"/>
                  <a:pt x="637" y="122"/>
                  <a:pt x="635" y="117"/>
                </a:cubicBezTo>
                <a:cubicBezTo>
                  <a:pt x="662" y="92"/>
                  <a:pt x="662" y="92"/>
                  <a:pt x="662" y="92"/>
                </a:cubicBezTo>
                <a:cubicBezTo>
                  <a:pt x="665" y="90"/>
                  <a:pt x="665" y="87"/>
                  <a:pt x="665" y="83"/>
                </a:cubicBezTo>
                <a:cubicBezTo>
                  <a:pt x="665" y="82"/>
                  <a:pt x="665" y="78"/>
                  <a:pt x="665" y="77"/>
                </a:cubicBezTo>
                <a:cubicBezTo>
                  <a:pt x="654" y="57"/>
                  <a:pt x="654" y="57"/>
                  <a:pt x="654" y="57"/>
                </a:cubicBezTo>
                <a:cubicBezTo>
                  <a:pt x="650" y="53"/>
                  <a:pt x="647" y="52"/>
                  <a:pt x="642" y="52"/>
                </a:cubicBezTo>
                <a:cubicBezTo>
                  <a:pt x="642" y="52"/>
                  <a:pt x="640" y="52"/>
                  <a:pt x="638" y="52"/>
                </a:cubicBezTo>
                <a:cubicBezTo>
                  <a:pt x="605" y="62"/>
                  <a:pt x="605" y="62"/>
                  <a:pt x="605" y="62"/>
                </a:cubicBezTo>
                <a:cubicBezTo>
                  <a:pt x="595" y="55"/>
                  <a:pt x="585" y="49"/>
                  <a:pt x="573" y="45"/>
                </a:cubicBezTo>
                <a:cubicBezTo>
                  <a:pt x="566" y="10"/>
                  <a:pt x="566" y="10"/>
                  <a:pt x="566" y="10"/>
                </a:cubicBezTo>
                <a:cubicBezTo>
                  <a:pt x="565" y="5"/>
                  <a:pt x="560" y="0"/>
                  <a:pt x="555" y="0"/>
                </a:cubicBezTo>
                <a:cubicBezTo>
                  <a:pt x="531" y="0"/>
                  <a:pt x="531" y="0"/>
                  <a:pt x="531" y="0"/>
                </a:cubicBezTo>
                <a:cubicBezTo>
                  <a:pt x="524" y="0"/>
                  <a:pt x="521" y="5"/>
                  <a:pt x="519" y="10"/>
                </a:cubicBezTo>
                <a:cubicBezTo>
                  <a:pt x="511" y="45"/>
                  <a:pt x="511" y="45"/>
                  <a:pt x="511" y="45"/>
                </a:cubicBezTo>
                <a:cubicBezTo>
                  <a:pt x="499" y="49"/>
                  <a:pt x="489" y="55"/>
                  <a:pt x="481" y="63"/>
                </a:cubicBezTo>
                <a:cubicBezTo>
                  <a:pt x="446" y="52"/>
                  <a:pt x="446" y="52"/>
                  <a:pt x="446" y="52"/>
                </a:cubicBezTo>
                <a:cubicBezTo>
                  <a:pt x="444" y="52"/>
                  <a:pt x="444" y="52"/>
                  <a:pt x="442" y="52"/>
                </a:cubicBezTo>
                <a:cubicBezTo>
                  <a:pt x="439" y="52"/>
                  <a:pt x="434" y="53"/>
                  <a:pt x="432" y="57"/>
                </a:cubicBezTo>
                <a:cubicBezTo>
                  <a:pt x="421" y="77"/>
                  <a:pt x="421" y="77"/>
                  <a:pt x="421" y="77"/>
                </a:cubicBezTo>
                <a:cubicBezTo>
                  <a:pt x="419" y="78"/>
                  <a:pt x="419" y="82"/>
                  <a:pt x="419" y="83"/>
                </a:cubicBezTo>
                <a:cubicBezTo>
                  <a:pt x="419" y="87"/>
                  <a:pt x="421" y="90"/>
                  <a:pt x="422" y="92"/>
                </a:cubicBezTo>
                <a:cubicBezTo>
                  <a:pt x="451" y="117"/>
                  <a:pt x="451" y="117"/>
                  <a:pt x="451" y="117"/>
                </a:cubicBezTo>
                <a:cubicBezTo>
                  <a:pt x="449" y="122"/>
                  <a:pt x="447" y="128"/>
                  <a:pt x="447" y="133"/>
                </a:cubicBezTo>
                <a:cubicBezTo>
                  <a:pt x="447" y="140"/>
                  <a:pt x="449" y="145"/>
                  <a:pt x="451" y="152"/>
                </a:cubicBezTo>
                <a:cubicBezTo>
                  <a:pt x="422" y="177"/>
                  <a:pt x="422" y="177"/>
                  <a:pt x="422" y="177"/>
                </a:cubicBezTo>
                <a:cubicBezTo>
                  <a:pt x="421" y="178"/>
                  <a:pt x="419" y="182"/>
                  <a:pt x="419" y="185"/>
                </a:cubicBezTo>
                <a:cubicBezTo>
                  <a:pt x="419" y="187"/>
                  <a:pt x="419" y="188"/>
                  <a:pt x="421" y="190"/>
                </a:cubicBezTo>
                <a:cubicBezTo>
                  <a:pt x="432" y="210"/>
                  <a:pt x="432" y="210"/>
                  <a:pt x="432" y="210"/>
                </a:cubicBezTo>
                <a:cubicBezTo>
                  <a:pt x="434" y="215"/>
                  <a:pt x="439" y="217"/>
                  <a:pt x="442" y="217"/>
                </a:cubicBezTo>
                <a:cubicBezTo>
                  <a:pt x="444" y="217"/>
                  <a:pt x="444" y="217"/>
                  <a:pt x="446" y="217"/>
                </a:cubicBezTo>
                <a:cubicBezTo>
                  <a:pt x="481" y="205"/>
                  <a:pt x="481" y="205"/>
                  <a:pt x="481" y="205"/>
                </a:cubicBezTo>
                <a:cubicBezTo>
                  <a:pt x="489" y="212"/>
                  <a:pt x="499" y="218"/>
                  <a:pt x="511" y="222"/>
                </a:cubicBezTo>
                <a:cubicBezTo>
                  <a:pt x="519" y="258"/>
                  <a:pt x="519" y="258"/>
                  <a:pt x="519" y="258"/>
                </a:cubicBezTo>
                <a:cubicBezTo>
                  <a:pt x="521" y="263"/>
                  <a:pt x="524" y="267"/>
                  <a:pt x="531" y="267"/>
                </a:cubicBezTo>
                <a:cubicBezTo>
                  <a:pt x="555" y="267"/>
                  <a:pt x="555" y="267"/>
                  <a:pt x="555" y="267"/>
                </a:cubicBezTo>
                <a:cubicBezTo>
                  <a:pt x="560" y="267"/>
                  <a:pt x="565" y="263"/>
                  <a:pt x="566" y="258"/>
                </a:cubicBezTo>
                <a:cubicBezTo>
                  <a:pt x="573" y="223"/>
                  <a:pt x="573" y="223"/>
                  <a:pt x="573" y="223"/>
                </a:cubicBezTo>
                <a:cubicBezTo>
                  <a:pt x="585" y="218"/>
                  <a:pt x="595" y="213"/>
                  <a:pt x="605" y="205"/>
                </a:cubicBezTo>
                <a:cubicBezTo>
                  <a:pt x="638" y="217"/>
                  <a:pt x="638" y="217"/>
                  <a:pt x="638" y="217"/>
                </a:cubicBezTo>
                <a:cubicBezTo>
                  <a:pt x="640" y="217"/>
                  <a:pt x="642" y="217"/>
                  <a:pt x="642" y="217"/>
                </a:cubicBezTo>
                <a:cubicBezTo>
                  <a:pt x="647" y="217"/>
                  <a:pt x="650" y="215"/>
                  <a:pt x="654" y="210"/>
                </a:cubicBezTo>
                <a:cubicBezTo>
                  <a:pt x="665" y="190"/>
                  <a:pt x="665" y="190"/>
                  <a:pt x="665" y="190"/>
                </a:cubicBezTo>
                <a:cubicBezTo>
                  <a:pt x="665" y="188"/>
                  <a:pt x="667" y="187"/>
                  <a:pt x="665" y="185"/>
                </a:cubicBezTo>
                <a:cubicBezTo>
                  <a:pt x="667" y="182"/>
                  <a:pt x="665" y="178"/>
                  <a:pt x="662" y="177"/>
                </a:cubicBezTo>
                <a:cubicBezTo>
                  <a:pt x="635" y="152"/>
                  <a:pt x="635" y="152"/>
                  <a:pt x="635" y="152"/>
                </a:cubicBezTo>
                <a:cubicBezTo>
                  <a:pt x="635" y="152"/>
                  <a:pt x="635" y="152"/>
                  <a:pt x="635" y="152"/>
                </a:cubicBezTo>
                <a:close/>
                <a:moveTo>
                  <a:pt x="580" y="133"/>
                </a:moveTo>
                <a:cubicBezTo>
                  <a:pt x="580" y="153"/>
                  <a:pt x="563" y="170"/>
                  <a:pt x="543" y="170"/>
                </a:cubicBezTo>
                <a:cubicBezTo>
                  <a:pt x="523" y="170"/>
                  <a:pt x="506" y="153"/>
                  <a:pt x="506" y="133"/>
                </a:cubicBezTo>
                <a:cubicBezTo>
                  <a:pt x="506" y="113"/>
                  <a:pt x="523" y="97"/>
                  <a:pt x="543" y="97"/>
                </a:cubicBezTo>
                <a:cubicBezTo>
                  <a:pt x="563" y="97"/>
                  <a:pt x="580" y="113"/>
                  <a:pt x="580" y="133"/>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TextBox 58"/>
          <p:cNvSpPr txBox="1"/>
          <p:nvPr/>
        </p:nvSpPr>
        <p:spPr>
          <a:xfrm>
            <a:off x="6832057" y="4944000"/>
            <a:ext cx="898308" cy="503215"/>
          </a:xfrm>
          <a:prstGeom prst="rect">
            <a:avLst/>
          </a:prstGeom>
          <a:noFill/>
        </p:spPr>
        <p:txBody>
          <a:bodyPr wrap="none" lIns="0" tIns="0" rIns="0" bIns="0" rtlCol="0">
            <a:spAutoFit/>
          </a:bodyPr>
          <a:lstStyle/>
          <a:p>
            <a:pPr>
              <a:lnSpc>
                <a:spcPct val="90000"/>
              </a:lnSpc>
              <a:spcAft>
                <a:spcPts val="600"/>
              </a:spcAft>
            </a:pPr>
            <a:r>
              <a:rPr lang="en-US" dirty="0"/>
              <a:t>Storage </a:t>
            </a:r>
            <a:br>
              <a:rPr lang="en-US" dirty="0"/>
            </a:br>
            <a:r>
              <a:rPr lang="en-US" dirty="0"/>
              <a:t>adapters</a:t>
            </a:r>
          </a:p>
        </p:txBody>
      </p:sp>
      <p:sp>
        <p:nvSpPr>
          <p:cNvPr id="20" name="TextBox 19"/>
          <p:cNvSpPr txBox="1"/>
          <p:nvPr/>
        </p:nvSpPr>
        <p:spPr>
          <a:xfrm>
            <a:off x="6209951" y="4241622"/>
            <a:ext cx="1116291" cy="503215"/>
          </a:xfrm>
          <a:prstGeom prst="rect">
            <a:avLst/>
          </a:prstGeom>
          <a:noFill/>
        </p:spPr>
        <p:txBody>
          <a:bodyPr wrap="none" lIns="0" tIns="0" rIns="0" bIns="0" rtlCol="0">
            <a:spAutoFit/>
          </a:bodyPr>
          <a:lstStyle/>
          <a:p>
            <a:pPr algn="ctr">
              <a:lnSpc>
                <a:spcPct val="90000"/>
              </a:lnSpc>
              <a:spcAft>
                <a:spcPts val="600"/>
              </a:spcAft>
            </a:pPr>
            <a:r>
              <a:rPr lang="en-US" dirty="0"/>
              <a:t>Stream </a:t>
            </a:r>
            <a:br>
              <a:rPr lang="en-US" dirty="0"/>
            </a:br>
            <a:r>
              <a:rPr lang="en-US" dirty="0"/>
              <a:t>processing</a:t>
            </a:r>
          </a:p>
        </p:txBody>
      </p:sp>
      <p:sp>
        <p:nvSpPr>
          <p:cNvPr id="56" name="TextBox 55"/>
          <p:cNvSpPr txBox="1"/>
          <p:nvPr/>
        </p:nvSpPr>
        <p:spPr>
          <a:xfrm>
            <a:off x="2473198" y="4283061"/>
            <a:ext cx="1642427" cy="503215"/>
          </a:xfrm>
          <a:prstGeom prst="rect">
            <a:avLst/>
          </a:prstGeom>
          <a:noFill/>
        </p:spPr>
        <p:txBody>
          <a:bodyPr wrap="none" lIns="0" tIns="0" rIns="0" bIns="0" rtlCol="0">
            <a:spAutoFit/>
          </a:bodyPr>
          <a:lstStyle/>
          <a:p>
            <a:pPr>
              <a:lnSpc>
                <a:spcPct val="90000"/>
              </a:lnSpc>
              <a:spcAft>
                <a:spcPts val="600"/>
              </a:spcAft>
            </a:pPr>
            <a:r>
              <a:rPr lang="en-US" dirty="0"/>
              <a:t>Cloud gateways</a:t>
            </a:r>
            <a:br>
              <a:rPr lang="en-US" dirty="0"/>
            </a:br>
            <a:r>
              <a:rPr lang="en-US" dirty="0"/>
              <a:t>(web APIs)</a:t>
            </a:r>
          </a:p>
        </p:txBody>
      </p:sp>
      <p:sp>
        <p:nvSpPr>
          <p:cNvPr id="57" name="Freeform 30"/>
          <p:cNvSpPr>
            <a:spLocks noChangeAspect="1" noEditPoints="1"/>
          </p:cNvSpPr>
          <p:nvPr/>
        </p:nvSpPr>
        <p:spPr bwMode="auto">
          <a:xfrm>
            <a:off x="2635027" y="3589059"/>
            <a:ext cx="1081361" cy="716341"/>
          </a:xfrm>
          <a:custGeom>
            <a:avLst/>
            <a:gdLst>
              <a:gd name="T0" fmla="*/ 1938 w 2377"/>
              <a:gd name="T1" fmla="*/ 1522 h 1522"/>
              <a:gd name="T2" fmla="*/ 603 w 2377"/>
              <a:gd name="T3" fmla="*/ 1522 h 1522"/>
              <a:gd name="T4" fmla="*/ 377 w 2377"/>
              <a:gd name="T5" fmla="*/ 1298 h 1522"/>
              <a:gd name="T6" fmla="*/ 547 w 2377"/>
              <a:gd name="T7" fmla="*/ 1077 h 1522"/>
              <a:gd name="T8" fmla="*/ 813 w 2377"/>
              <a:gd name="T9" fmla="*/ 878 h 1522"/>
              <a:gd name="T10" fmla="*/ 1292 w 2377"/>
              <a:gd name="T11" fmla="*/ 418 h 1522"/>
              <a:gd name="T12" fmla="*/ 1728 w 2377"/>
              <a:gd name="T13" fmla="*/ 693 h 1522"/>
              <a:gd name="T14" fmla="*/ 1938 w 2377"/>
              <a:gd name="T15" fmla="*/ 638 h 1522"/>
              <a:gd name="T16" fmla="*/ 2377 w 2377"/>
              <a:gd name="T17" fmla="*/ 1083 h 1522"/>
              <a:gd name="T18" fmla="*/ 1938 w 2377"/>
              <a:gd name="T19" fmla="*/ 1522 h 1522"/>
              <a:gd name="T20" fmla="*/ 603 w 2377"/>
              <a:gd name="T21" fmla="*/ 1227 h 1522"/>
              <a:gd name="T22" fmla="*/ 533 w 2377"/>
              <a:gd name="T23" fmla="*/ 1298 h 1522"/>
              <a:gd name="T24" fmla="*/ 603 w 2377"/>
              <a:gd name="T25" fmla="*/ 1368 h 1522"/>
              <a:gd name="T26" fmla="*/ 1938 w 2377"/>
              <a:gd name="T27" fmla="*/ 1368 h 1522"/>
              <a:gd name="T28" fmla="*/ 2222 w 2377"/>
              <a:gd name="T29" fmla="*/ 1083 h 1522"/>
              <a:gd name="T30" fmla="*/ 1938 w 2377"/>
              <a:gd name="T31" fmla="*/ 798 h 1522"/>
              <a:gd name="T32" fmla="*/ 1736 w 2377"/>
              <a:gd name="T33" fmla="*/ 873 h 1522"/>
              <a:gd name="T34" fmla="*/ 1637 w 2377"/>
              <a:gd name="T35" fmla="*/ 973 h 1522"/>
              <a:gd name="T36" fmla="*/ 1607 w 2377"/>
              <a:gd name="T37" fmla="*/ 834 h 1522"/>
              <a:gd name="T38" fmla="*/ 1292 w 2377"/>
              <a:gd name="T39" fmla="*/ 574 h 1522"/>
              <a:gd name="T40" fmla="*/ 967 w 2377"/>
              <a:gd name="T41" fmla="*/ 898 h 1522"/>
              <a:gd name="T42" fmla="*/ 967 w 2377"/>
              <a:gd name="T43" fmla="*/ 942 h 1522"/>
              <a:gd name="T44" fmla="*/ 982 w 2377"/>
              <a:gd name="T45" fmla="*/ 1048 h 1522"/>
              <a:gd name="T46" fmla="*/ 847 w 2377"/>
              <a:gd name="T47" fmla="*/ 1027 h 1522"/>
              <a:gd name="T48" fmla="*/ 682 w 2377"/>
              <a:gd name="T49" fmla="*/ 1162 h 1522"/>
              <a:gd name="T50" fmla="*/ 672 w 2377"/>
              <a:gd name="T51" fmla="*/ 1227 h 1522"/>
              <a:gd name="T52" fmla="*/ 607 w 2377"/>
              <a:gd name="T53" fmla="*/ 1227 h 1522"/>
              <a:gd name="T54" fmla="*/ 603 w 2377"/>
              <a:gd name="T55" fmla="*/ 1227 h 1522"/>
              <a:gd name="T56" fmla="*/ 755 w 2377"/>
              <a:gd name="T57" fmla="*/ 830 h 1522"/>
              <a:gd name="T58" fmla="*/ 1272 w 2377"/>
              <a:gd name="T59" fmla="*/ 350 h 1522"/>
              <a:gd name="T60" fmla="*/ 1755 w 2377"/>
              <a:gd name="T61" fmla="*/ 623 h 1522"/>
              <a:gd name="T62" fmla="*/ 1768 w 2377"/>
              <a:gd name="T63" fmla="*/ 615 h 1522"/>
              <a:gd name="T64" fmla="*/ 1772 w 2377"/>
              <a:gd name="T65" fmla="*/ 561 h 1522"/>
              <a:gd name="T66" fmla="*/ 1374 w 2377"/>
              <a:gd name="T67" fmla="*/ 194 h 1522"/>
              <a:gd name="T68" fmla="*/ 1189 w 2377"/>
              <a:gd name="T69" fmla="*/ 242 h 1522"/>
              <a:gd name="T70" fmla="*/ 805 w 2377"/>
              <a:gd name="T71" fmla="*/ 0 h 1522"/>
              <a:gd name="T72" fmla="*/ 384 w 2377"/>
              <a:gd name="T73" fmla="*/ 404 h 1522"/>
              <a:gd name="T74" fmla="*/ 150 w 2377"/>
              <a:gd name="T75" fmla="*/ 580 h 1522"/>
              <a:gd name="T76" fmla="*/ 0 w 2377"/>
              <a:gd name="T77" fmla="*/ 774 h 1522"/>
              <a:gd name="T78" fmla="*/ 199 w 2377"/>
              <a:gd name="T79" fmla="*/ 972 h 1522"/>
              <a:gd name="T80" fmla="*/ 529 w 2377"/>
              <a:gd name="T81" fmla="*/ 972 h 1522"/>
              <a:gd name="T82" fmla="*/ 755 w 2377"/>
              <a:gd name="T83" fmla="*/ 830 h 1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77" h="1522">
                <a:moveTo>
                  <a:pt x="1938" y="1522"/>
                </a:moveTo>
                <a:cubicBezTo>
                  <a:pt x="603" y="1522"/>
                  <a:pt x="603" y="1522"/>
                  <a:pt x="603" y="1522"/>
                </a:cubicBezTo>
                <a:cubicBezTo>
                  <a:pt x="477" y="1522"/>
                  <a:pt x="377" y="1422"/>
                  <a:pt x="377" y="1298"/>
                </a:cubicBezTo>
                <a:cubicBezTo>
                  <a:pt x="377" y="1193"/>
                  <a:pt x="452" y="1102"/>
                  <a:pt x="547" y="1077"/>
                </a:cubicBezTo>
                <a:cubicBezTo>
                  <a:pt x="593" y="967"/>
                  <a:pt x="693" y="888"/>
                  <a:pt x="813" y="878"/>
                </a:cubicBezTo>
                <a:cubicBezTo>
                  <a:pt x="822" y="624"/>
                  <a:pt x="1032" y="418"/>
                  <a:pt x="1292" y="418"/>
                </a:cubicBezTo>
                <a:cubicBezTo>
                  <a:pt x="1477" y="418"/>
                  <a:pt x="1647" y="528"/>
                  <a:pt x="1728" y="693"/>
                </a:cubicBezTo>
                <a:cubicBezTo>
                  <a:pt x="1786" y="657"/>
                  <a:pt x="1861" y="638"/>
                  <a:pt x="1938" y="638"/>
                </a:cubicBezTo>
                <a:cubicBezTo>
                  <a:pt x="2177" y="638"/>
                  <a:pt x="2377" y="838"/>
                  <a:pt x="2377" y="1083"/>
                </a:cubicBezTo>
                <a:cubicBezTo>
                  <a:pt x="2377" y="1323"/>
                  <a:pt x="2177" y="1522"/>
                  <a:pt x="1938" y="1522"/>
                </a:cubicBezTo>
                <a:close/>
                <a:moveTo>
                  <a:pt x="603" y="1227"/>
                </a:moveTo>
                <a:cubicBezTo>
                  <a:pt x="562" y="1227"/>
                  <a:pt x="533" y="1258"/>
                  <a:pt x="533" y="1298"/>
                </a:cubicBezTo>
                <a:cubicBezTo>
                  <a:pt x="533" y="1333"/>
                  <a:pt x="562" y="1368"/>
                  <a:pt x="603" y="1368"/>
                </a:cubicBezTo>
                <a:cubicBezTo>
                  <a:pt x="1938" y="1368"/>
                  <a:pt x="1938" y="1368"/>
                  <a:pt x="1938" y="1368"/>
                </a:cubicBezTo>
                <a:cubicBezTo>
                  <a:pt x="2092" y="1368"/>
                  <a:pt x="2222" y="1237"/>
                  <a:pt x="2222" y="1083"/>
                </a:cubicBezTo>
                <a:cubicBezTo>
                  <a:pt x="2222" y="923"/>
                  <a:pt x="2092" y="798"/>
                  <a:pt x="1938" y="798"/>
                </a:cubicBezTo>
                <a:cubicBezTo>
                  <a:pt x="1861" y="798"/>
                  <a:pt x="1792" y="823"/>
                  <a:pt x="1736" y="873"/>
                </a:cubicBezTo>
                <a:cubicBezTo>
                  <a:pt x="1637" y="973"/>
                  <a:pt x="1637" y="973"/>
                  <a:pt x="1637" y="973"/>
                </a:cubicBezTo>
                <a:cubicBezTo>
                  <a:pt x="1607" y="834"/>
                  <a:pt x="1607" y="834"/>
                  <a:pt x="1607" y="834"/>
                </a:cubicBezTo>
                <a:cubicBezTo>
                  <a:pt x="1576" y="682"/>
                  <a:pt x="1447" y="574"/>
                  <a:pt x="1292" y="574"/>
                </a:cubicBezTo>
                <a:cubicBezTo>
                  <a:pt x="1113" y="574"/>
                  <a:pt x="967" y="718"/>
                  <a:pt x="967" y="898"/>
                </a:cubicBezTo>
                <a:cubicBezTo>
                  <a:pt x="967" y="913"/>
                  <a:pt x="967" y="928"/>
                  <a:pt x="967" y="942"/>
                </a:cubicBezTo>
                <a:cubicBezTo>
                  <a:pt x="982" y="1048"/>
                  <a:pt x="982" y="1048"/>
                  <a:pt x="982" y="1048"/>
                </a:cubicBezTo>
                <a:cubicBezTo>
                  <a:pt x="908" y="1026"/>
                  <a:pt x="857" y="1027"/>
                  <a:pt x="847" y="1027"/>
                </a:cubicBezTo>
                <a:cubicBezTo>
                  <a:pt x="767" y="1027"/>
                  <a:pt x="697" y="1088"/>
                  <a:pt x="682" y="1162"/>
                </a:cubicBezTo>
                <a:cubicBezTo>
                  <a:pt x="672" y="1227"/>
                  <a:pt x="672" y="1227"/>
                  <a:pt x="672" y="1227"/>
                </a:cubicBezTo>
                <a:cubicBezTo>
                  <a:pt x="607" y="1227"/>
                  <a:pt x="607" y="1227"/>
                  <a:pt x="607" y="1227"/>
                </a:cubicBezTo>
                <a:cubicBezTo>
                  <a:pt x="603" y="1227"/>
                  <a:pt x="603" y="1227"/>
                  <a:pt x="603" y="1227"/>
                </a:cubicBezTo>
                <a:close/>
                <a:moveTo>
                  <a:pt x="755" y="830"/>
                </a:moveTo>
                <a:cubicBezTo>
                  <a:pt x="765" y="578"/>
                  <a:pt x="991" y="361"/>
                  <a:pt x="1272" y="350"/>
                </a:cubicBezTo>
                <a:cubicBezTo>
                  <a:pt x="1468" y="343"/>
                  <a:pt x="1667" y="445"/>
                  <a:pt x="1755" y="623"/>
                </a:cubicBezTo>
                <a:cubicBezTo>
                  <a:pt x="1759" y="620"/>
                  <a:pt x="1764" y="617"/>
                  <a:pt x="1768" y="615"/>
                </a:cubicBezTo>
                <a:cubicBezTo>
                  <a:pt x="1771" y="597"/>
                  <a:pt x="1772" y="580"/>
                  <a:pt x="1772" y="561"/>
                </a:cubicBezTo>
                <a:cubicBezTo>
                  <a:pt x="1772" y="346"/>
                  <a:pt x="1584" y="194"/>
                  <a:pt x="1374" y="194"/>
                </a:cubicBezTo>
                <a:cubicBezTo>
                  <a:pt x="1307" y="194"/>
                  <a:pt x="1241" y="211"/>
                  <a:pt x="1189" y="242"/>
                </a:cubicBezTo>
                <a:cubicBezTo>
                  <a:pt x="1118" y="97"/>
                  <a:pt x="968" y="0"/>
                  <a:pt x="805" y="0"/>
                </a:cubicBezTo>
                <a:cubicBezTo>
                  <a:pt x="576" y="0"/>
                  <a:pt x="391" y="181"/>
                  <a:pt x="384" y="404"/>
                </a:cubicBezTo>
                <a:cubicBezTo>
                  <a:pt x="278" y="414"/>
                  <a:pt x="190" y="483"/>
                  <a:pt x="150" y="580"/>
                </a:cubicBezTo>
                <a:cubicBezTo>
                  <a:pt x="66" y="602"/>
                  <a:pt x="0" y="682"/>
                  <a:pt x="0" y="774"/>
                </a:cubicBezTo>
                <a:cubicBezTo>
                  <a:pt x="0" y="884"/>
                  <a:pt x="88" y="972"/>
                  <a:pt x="199" y="972"/>
                </a:cubicBezTo>
                <a:cubicBezTo>
                  <a:pt x="199" y="972"/>
                  <a:pt x="207" y="972"/>
                  <a:pt x="529" y="972"/>
                </a:cubicBezTo>
                <a:cubicBezTo>
                  <a:pt x="574" y="900"/>
                  <a:pt x="661" y="839"/>
                  <a:pt x="755" y="830"/>
                </a:cubicBezTo>
                <a:close/>
              </a:path>
            </a:pathLst>
          </a:custGeom>
          <a:solidFill>
            <a:srgbClr val="0070C0"/>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TextBox 53"/>
          <p:cNvSpPr txBox="1"/>
          <p:nvPr/>
        </p:nvSpPr>
        <p:spPr>
          <a:xfrm>
            <a:off x="3209996" y="5986540"/>
            <a:ext cx="975177" cy="503215"/>
          </a:xfrm>
          <a:prstGeom prst="rect">
            <a:avLst/>
          </a:prstGeom>
          <a:noFill/>
        </p:spPr>
        <p:txBody>
          <a:bodyPr wrap="none" lIns="0" tIns="0" rIns="0" bIns="0" rtlCol="0">
            <a:spAutoFit/>
          </a:bodyPr>
          <a:lstStyle/>
          <a:p>
            <a:pPr>
              <a:lnSpc>
                <a:spcPct val="90000"/>
              </a:lnSpc>
              <a:spcAft>
                <a:spcPts val="600"/>
              </a:spcAft>
            </a:pPr>
            <a:r>
              <a:rPr lang="en-US" dirty="0"/>
              <a:t>Field </a:t>
            </a:r>
            <a:br>
              <a:rPr lang="en-US" dirty="0"/>
            </a:br>
            <a:r>
              <a:rPr lang="en-US" dirty="0"/>
              <a:t>gateways</a:t>
            </a:r>
          </a:p>
        </p:txBody>
      </p:sp>
      <p:sp>
        <p:nvSpPr>
          <p:cNvPr id="55" name="Freeform 58"/>
          <p:cNvSpPr>
            <a:spLocks noChangeAspect="1" noEditPoints="1"/>
          </p:cNvSpPr>
          <p:nvPr/>
        </p:nvSpPr>
        <p:spPr bwMode="black">
          <a:xfrm>
            <a:off x="2535076" y="5839370"/>
            <a:ext cx="594887" cy="65888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0070C0"/>
          </a:solidFill>
          <a:ln>
            <a:noFill/>
          </a:ln>
        </p:spPr>
        <p:txBody>
          <a:bodyPr vert="horz" wrap="square" lIns="82304" tIns="41153" rIns="82304" bIns="41153" numCol="1" anchor="t" anchorCtr="0" compatLnSpc="1">
            <a:prstTxWarp prst="textNoShape">
              <a:avLst/>
            </a:prstTxWarp>
          </a:bodyPr>
          <a:lstStyle/>
          <a:p>
            <a:endParaRPr lang="en-US" sz="1600">
              <a:solidFill>
                <a:srgbClr val="FFFFFF"/>
              </a:solidFill>
            </a:endParaRPr>
          </a:p>
        </p:txBody>
      </p:sp>
      <p:sp>
        <p:nvSpPr>
          <p:cNvPr id="52" name="Freeform 34"/>
          <p:cNvSpPr>
            <a:spLocks noChangeAspect="1" noEditPoints="1"/>
          </p:cNvSpPr>
          <p:nvPr/>
        </p:nvSpPr>
        <p:spPr bwMode="auto">
          <a:xfrm>
            <a:off x="1033813" y="2458537"/>
            <a:ext cx="673367" cy="685036"/>
          </a:xfrm>
          <a:custGeom>
            <a:avLst/>
            <a:gdLst>
              <a:gd name="T0" fmla="*/ 190 w 902"/>
              <a:gd name="T1" fmla="*/ 259 h 888"/>
              <a:gd name="T2" fmla="*/ 190 w 902"/>
              <a:gd name="T3" fmla="*/ 476 h 888"/>
              <a:gd name="T4" fmla="*/ 0 w 902"/>
              <a:gd name="T5" fmla="*/ 366 h 888"/>
              <a:gd name="T6" fmla="*/ 0 w 902"/>
              <a:gd name="T7" fmla="*/ 150 h 888"/>
              <a:gd name="T8" fmla="*/ 190 w 902"/>
              <a:gd name="T9" fmla="*/ 259 h 888"/>
              <a:gd name="T10" fmla="*/ 238 w 902"/>
              <a:gd name="T11" fmla="*/ 259 h 888"/>
              <a:gd name="T12" fmla="*/ 238 w 902"/>
              <a:gd name="T13" fmla="*/ 476 h 888"/>
              <a:gd name="T14" fmla="*/ 428 w 902"/>
              <a:gd name="T15" fmla="*/ 366 h 888"/>
              <a:gd name="T16" fmla="*/ 428 w 902"/>
              <a:gd name="T17" fmla="*/ 150 h 888"/>
              <a:gd name="T18" fmla="*/ 238 w 902"/>
              <a:gd name="T19" fmla="*/ 259 h 888"/>
              <a:gd name="T20" fmla="*/ 405 w 902"/>
              <a:gd name="T21" fmla="*/ 107 h 888"/>
              <a:gd name="T22" fmla="*/ 214 w 902"/>
              <a:gd name="T23" fmla="*/ 0 h 888"/>
              <a:gd name="T24" fmla="*/ 24 w 902"/>
              <a:gd name="T25" fmla="*/ 107 h 888"/>
              <a:gd name="T26" fmla="*/ 214 w 902"/>
              <a:gd name="T27" fmla="*/ 216 h 888"/>
              <a:gd name="T28" fmla="*/ 405 w 902"/>
              <a:gd name="T29" fmla="*/ 107 h 888"/>
              <a:gd name="T30" fmla="*/ 476 w 902"/>
              <a:gd name="T31" fmla="*/ 150 h 888"/>
              <a:gd name="T32" fmla="*/ 474 w 902"/>
              <a:gd name="T33" fmla="*/ 366 h 888"/>
              <a:gd name="T34" fmla="*/ 664 w 902"/>
              <a:gd name="T35" fmla="*/ 476 h 888"/>
              <a:gd name="T36" fmla="*/ 667 w 902"/>
              <a:gd name="T37" fmla="*/ 259 h 888"/>
              <a:gd name="T38" fmla="*/ 476 w 902"/>
              <a:gd name="T39" fmla="*/ 150 h 888"/>
              <a:gd name="T40" fmla="*/ 712 w 902"/>
              <a:gd name="T41" fmla="*/ 259 h 888"/>
              <a:gd name="T42" fmla="*/ 712 w 902"/>
              <a:gd name="T43" fmla="*/ 476 h 888"/>
              <a:gd name="T44" fmla="*/ 902 w 902"/>
              <a:gd name="T45" fmla="*/ 366 h 888"/>
              <a:gd name="T46" fmla="*/ 902 w 902"/>
              <a:gd name="T47" fmla="*/ 150 h 888"/>
              <a:gd name="T48" fmla="*/ 712 w 902"/>
              <a:gd name="T49" fmla="*/ 259 h 888"/>
              <a:gd name="T50" fmla="*/ 879 w 902"/>
              <a:gd name="T51" fmla="*/ 107 h 888"/>
              <a:gd name="T52" fmla="*/ 688 w 902"/>
              <a:gd name="T53" fmla="*/ 0 h 888"/>
              <a:gd name="T54" fmla="*/ 500 w 902"/>
              <a:gd name="T55" fmla="*/ 107 h 888"/>
              <a:gd name="T56" fmla="*/ 690 w 902"/>
              <a:gd name="T57" fmla="*/ 216 h 888"/>
              <a:gd name="T58" fmla="*/ 879 w 902"/>
              <a:gd name="T59" fmla="*/ 107 h 888"/>
              <a:gd name="T60" fmla="*/ 238 w 902"/>
              <a:gd name="T61" fmla="*/ 559 h 888"/>
              <a:gd name="T62" fmla="*/ 238 w 902"/>
              <a:gd name="T63" fmla="*/ 778 h 888"/>
              <a:gd name="T64" fmla="*/ 428 w 902"/>
              <a:gd name="T65" fmla="*/ 888 h 888"/>
              <a:gd name="T66" fmla="*/ 428 w 902"/>
              <a:gd name="T67" fmla="*/ 669 h 888"/>
              <a:gd name="T68" fmla="*/ 238 w 902"/>
              <a:gd name="T69" fmla="*/ 559 h 888"/>
              <a:gd name="T70" fmla="*/ 476 w 902"/>
              <a:gd name="T71" fmla="*/ 669 h 888"/>
              <a:gd name="T72" fmla="*/ 476 w 902"/>
              <a:gd name="T73" fmla="*/ 888 h 888"/>
              <a:gd name="T74" fmla="*/ 664 w 902"/>
              <a:gd name="T75" fmla="*/ 778 h 888"/>
              <a:gd name="T76" fmla="*/ 667 w 902"/>
              <a:gd name="T77" fmla="*/ 559 h 888"/>
              <a:gd name="T78" fmla="*/ 476 w 902"/>
              <a:gd name="T79" fmla="*/ 669 h 888"/>
              <a:gd name="T80" fmla="*/ 643 w 902"/>
              <a:gd name="T81" fmla="*/ 519 h 888"/>
              <a:gd name="T82" fmla="*/ 452 w 902"/>
              <a:gd name="T83" fmla="*/ 409 h 888"/>
              <a:gd name="T84" fmla="*/ 262 w 902"/>
              <a:gd name="T85" fmla="*/ 519 h 888"/>
              <a:gd name="T86" fmla="*/ 452 w 902"/>
              <a:gd name="T87" fmla="*/ 628 h 888"/>
              <a:gd name="T88" fmla="*/ 643 w 902"/>
              <a:gd name="T89" fmla="*/ 519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02" h="888">
                <a:moveTo>
                  <a:pt x="190" y="259"/>
                </a:moveTo>
                <a:lnTo>
                  <a:pt x="190" y="476"/>
                </a:lnTo>
                <a:lnTo>
                  <a:pt x="0" y="366"/>
                </a:lnTo>
                <a:lnTo>
                  <a:pt x="0" y="150"/>
                </a:lnTo>
                <a:lnTo>
                  <a:pt x="190" y="259"/>
                </a:lnTo>
                <a:close/>
                <a:moveTo>
                  <a:pt x="238" y="259"/>
                </a:moveTo>
                <a:lnTo>
                  <a:pt x="238" y="476"/>
                </a:lnTo>
                <a:lnTo>
                  <a:pt x="428" y="366"/>
                </a:lnTo>
                <a:lnTo>
                  <a:pt x="428" y="150"/>
                </a:lnTo>
                <a:lnTo>
                  <a:pt x="238" y="259"/>
                </a:lnTo>
                <a:close/>
                <a:moveTo>
                  <a:pt x="405" y="107"/>
                </a:moveTo>
                <a:lnTo>
                  <a:pt x="214" y="0"/>
                </a:lnTo>
                <a:lnTo>
                  <a:pt x="24" y="107"/>
                </a:lnTo>
                <a:lnTo>
                  <a:pt x="214" y="216"/>
                </a:lnTo>
                <a:lnTo>
                  <a:pt x="405" y="107"/>
                </a:lnTo>
                <a:close/>
                <a:moveTo>
                  <a:pt x="476" y="150"/>
                </a:moveTo>
                <a:lnTo>
                  <a:pt x="474" y="366"/>
                </a:lnTo>
                <a:lnTo>
                  <a:pt x="664" y="476"/>
                </a:lnTo>
                <a:lnTo>
                  <a:pt x="667" y="259"/>
                </a:lnTo>
                <a:lnTo>
                  <a:pt x="476" y="150"/>
                </a:lnTo>
                <a:close/>
                <a:moveTo>
                  <a:pt x="712" y="259"/>
                </a:moveTo>
                <a:lnTo>
                  <a:pt x="712" y="476"/>
                </a:lnTo>
                <a:lnTo>
                  <a:pt x="902" y="366"/>
                </a:lnTo>
                <a:lnTo>
                  <a:pt x="902" y="150"/>
                </a:lnTo>
                <a:lnTo>
                  <a:pt x="712" y="259"/>
                </a:lnTo>
                <a:close/>
                <a:moveTo>
                  <a:pt x="879" y="107"/>
                </a:moveTo>
                <a:lnTo>
                  <a:pt x="688" y="0"/>
                </a:lnTo>
                <a:lnTo>
                  <a:pt x="500" y="107"/>
                </a:lnTo>
                <a:lnTo>
                  <a:pt x="690" y="216"/>
                </a:lnTo>
                <a:lnTo>
                  <a:pt x="879" y="107"/>
                </a:lnTo>
                <a:close/>
                <a:moveTo>
                  <a:pt x="238" y="559"/>
                </a:moveTo>
                <a:lnTo>
                  <a:pt x="238" y="778"/>
                </a:lnTo>
                <a:lnTo>
                  <a:pt x="428" y="888"/>
                </a:lnTo>
                <a:lnTo>
                  <a:pt x="428" y="669"/>
                </a:lnTo>
                <a:lnTo>
                  <a:pt x="238" y="559"/>
                </a:lnTo>
                <a:close/>
                <a:moveTo>
                  <a:pt x="476" y="669"/>
                </a:moveTo>
                <a:lnTo>
                  <a:pt x="476" y="888"/>
                </a:lnTo>
                <a:lnTo>
                  <a:pt x="664" y="778"/>
                </a:lnTo>
                <a:lnTo>
                  <a:pt x="667" y="559"/>
                </a:lnTo>
                <a:lnTo>
                  <a:pt x="476" y="669"/>
                </a:lnTo>
                <a:close/>
                <a:moveTo>
                  <a:pt x="643" y="519"/>
                </a:moveTo>
                <a:lnTo>
                  <a:pt x="452" y="409"/>
                </a:lnTo>
                <a:lnTo>
                  <a:pt x="262" y="519"/>
                </a:lnTo>
                <a:lnTo>
                  <a:pt x="452" y="628"/>
                </a:lnTo>
                <a:lnTo>
                  <a:pt x="643" y="519"/>
                </a:lnTo>
                <a:close/>
              </a:path>
            </a:pathLst>
          </a:custGeom>
          <a:solidFill>
            <a:srgbClr val="336FC0"/>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TextBox 52"/>
          <p:cNvSpPr txBox="1"/>
          <p:nvPr/>
        </p:nvSpPr>
        <p:spPr>
          <a:xfrm>
            <a:off x="741751" y="3152361"/>
            <a:ext cx="1257493" cy="253916"/>
          </a:xfrm>
          <a:prstGeom prst="rect">
            <a:avLst/>
          </a:prstGeom>
          <a:noFill/>
        </p:spPr>
        <p:txBody>
          <a:bodyPr wrap="none" lIns="0" tIns="0" rIns="0" bIns="0" rtlCol="0">
            <a:spAutoFit/>
          </a:bodyPr>
          <a:lstStyle/>
          <a:p>
            <a:pPr algn="ctr">
              <a:lnSpc>
                <a:spcPct val="90000"/>
              </a:lnSpc>
              <a:spcAft>
                <a:spcPts val="600"/>
              </a:spcAft>
            </a:pPr>
            <a:r>
              <a:rPr lang="en-US" dirty="0"/>
              <a:t>Applications</a:t>
            </a:r>
          </a:p>
        </p:txBody>
      </p:sp>
      <p:sp>
        <p:nvSpPr>
          <p:cNvPr id="24" name="Rectangle 23"/>
          <p:cNvSpPr/>
          <p:nvPr/>
        </p:nvSpPr>
        <p:spPr bwMode="auto">
          <a:xfrm>
            <a:off x="663453" y="3511979"/>
            <a:ext cx="1414087" cy="68645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a:lnSpc>
                <a:spcPct val="90000"/>
              </a:lnSpc>
              <a:spcAft>
                <a:spcPts val="600"/>
              </a:spcAft>
            </a:pPr>
            <a:r>
              <a:rPr lang="en-US" sz="1400" dirty="0">
                <a:solidFill>
                  <a:schemeClr val="tx1"/>
                </a:solidFill>
                <a:ea typeface="MS PGothic" charset="0"/>
                <a:cs typeface="MS PGothic" charset="0"/>
              </a:rPr>
              <a:t>Legacy IOT </a:t>
            </a:r>
            <a:br>
              <a:rPr lang="en-US" sz="1400" dirty="0">
                <a:solidFill>
                  <a:schemeClr val="tx1"/>
                </a:solidFill>
                <a:ea typeface="MS PGothic" charset="0"/>
                <a:cs typeface="MS PGothic" charset="0"/>
              </a:rPr>
            </a:br>
            <a:r>
              <a:rPr lang="en-US" sz="1400" dirty="0">
                <a:solidFill>
                  <a:schemeClr val="tx1"/>
                </a:solidFill>
                <a:ea typeface="MS PGothic" charset="0"/>
                <a:cs typeface="MS PGothic" charset="0"/>
              </a:rPr>
              <a:t>(custom protocols)</a:t>
            </a:r>
          </a:p>
        </p:txBody>
      </p:sp>
      <p:sp>
        <p:nvSpPr>
          <p:cNvPr id="25" name="Rectangle 24"/>
          <p:cNvSpPr/>
          <p:nvPr/>
        </p:nvSpPr>
        <p:spPr bwMode="auto">
          <a:xfrm>
            <a:off x="663453" y="4260946"/>
            <a:ext cx="1414087" cy="51574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ctr" anchorCtr="0" forceAA="0" compatLnSpc="1">
            <a:prstTxWarp prst="textNoShape">
              <a:avLst/>
            </a:prstTxWarp>
            <a:noAutofit/>
          </a:bodyPr>
          <a:lstStyle/>
          <a:p>
            <a:pPr>
              <a:lnSpc>
                <a:spcPct val="90000"/>
              </a:lnSpc>
              <a:spcAft>
                <a:spcPts val="600"/>
              </a:spcAft>
            </a:pPr>
            <a:r>
              <a:rPr lang="en-US" dirty="0">
                <a:solidFill>
                  <a:schemeClr val="tx1"/>
                </a:solidFill>
                <a:ea typeface="MS PGothic" charset="0"/>
                <a:cs typeface="MS PGothic" charset="0"/>
              </a:rPr>
              <a:t>Devices</a:t>
            </a:r>
          </a:p>
        </p:txBody>
      </p:sp>
      <p:sp>
        <p:nvSpPr>
          <p:cNvPr id="26" name="Rectangle 25"/>
          <p:cNvSpPr/>
          <p:nvPr/>
        </p:nvSpPr>
        <p:spPr bwMode="auto">
          <a:xfrm>
            <a:off x="663453" y="4839202"/>
            <a:ext cx="1414087" cy="86908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a:lnSpc>
                <a:spcPct val="90000"/>
              </a:lnSpc>
              <a:spcAft>
                <a:spcPts val="600"/>
              </a:spcAft>
            </a:pPr>
            <a:r>
              <a:rPr lang="en-US" sz="1400" dirty="0">
                <a:solidFill>
                  <a:schemeClr val="tx1"/>
                </a:solidFill>
                <a:ea typeface="MS PGothic" charset="0"/>
                <a:cs typeface="MS PGothic" charset="0"/>
              </a:rPr>
              <a:t>IP-capable devices</a:t>
            </a:r>
            <a:br>
              <a:rPr lang="en-US" sz="1400" dirty="0">
                <a:solidFill>
                  <a:schemeClr val="tx1"/>
                </a:solidFill>
                <a:ea typeface="MS PGothic" charset="0"/>
                <a:cs typeface="MS PGothic" charset="0"/>
              </a:rPr>
            </a:br>
            <a:r>
              <a:rPr lang="en-US" sz="1400" dirty="0">
                <a:solidFill>
                  <a:schemeClr val="tx1"/>
                </a:solidFill>
                <a:ea typeface="MS PGothic" charset="0"/>
                <a:cs typeface="MS PGothic" charset="0"/>
              </a:rPr>
              <a:t>(Windows/Linux)</a:t>
            </a:r>
          </a:p>
        </p:txBody>
      </p:sp>
      <p:sp>
        <p:nvSpPr>
          <p:cNvPr id="27" name="Rectangle 26"/>
          <p:cNvSpPr/>
          <p:nvPr/>
        </p:nvSpPr>
        <p:spPr bwMode="auto">
          <a:xfrm>
            <a:off x="663453" y="5770804"/>
            <a:ext cx="1414087" cy="7589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a:lnSpc>
                <a:spcPct val="90000"/>
              </a:lnSpc>
              <a:spcAft>
                <a:spcPts val="600"/>
              </a:spcAft>
            </a:pPr>
            <a:r>
              <a:rPr lang="en-US" sz="1600" dirty="0">
                <a:solidFill>
                  <a:schemeClr val="tx1"/>
                </a:solidFill>
                <a:ea typeface="MS PGothic" charset="0"/>
                <a:cs typeface="MS PGothic" charset="0"/>
              </a:rPr>
              <a:t>Low-power devices (RTOS)</a:t>
            </a:r>
          </a:p>
        </p:txBody>
      </p:sp>
      <p:grpSp>
        <p:nvGrpSpPr>
          <p:cNvPr id="43" name="Group 42"/>
          <p:cNvGrpSpPr/>
          <p:nvPr/>
        </p:nvGrpSpPr>
        <p:grpSpPr>
          <a:xfrm>
            <a:off x="9695502" y="3524430"/>
            <a:ext cx="1661927" cy="856655"/>
            <a:chOff x="10899002" y="3103906"/>
            <a:chExt cx="1826926" cy="911298"/>
          </a:xfrm>
        </p:grpSpPr>
        <p:sp>
          <p:nvSpPr>
            <p:cNvPr id="50" name="Freeform 8"/>
            <p:cNvSpPr>
              <a:spLocks noChangeAspect="1" noEditPoints="1"/>
            </p:cNvSpPr>
            <p:nvPr/>
          </p:nvSpPr>
          <p:spPr bwMode="black">
            <a:xfrm>
              <a:off x="10899002" y="3103906"/>
              <a:ext cx="703634" cy="703451"/>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chemeClr val="accent2"/>
            </a:solidFill>
            <a:ln>
              <a:noFill/>
            </a:ln>
          </p:spPr>
          <p:txBody>
            <a:bodyPr vert="horz" wrap="square" lIns="82304" tIns="41153" rIns="82304" bIns="41153" numCol="1" anchor="t" anchorCtr="0" compatLnSpc="1">
              <a:prstTxWarp prst="textNoShape">
                <a:avLst/>
              </a:prstTxWarp>
            </a:bodyPr>
            <a:lstStyle/>
            <a:p>
              <a:pPr algn="ctr"/>
              <a:endParaRPr lang="en-US" sz="2000" dirty="0"/>
            </a:p>
          </p:txBody>
        </p:sp>
        <p:sp>
          <p:nvSpPr>
            <p:cNvPr id="51" name="TextBox 50"/>
            <p:cNvSpPr txBox="1"/>
            <p:nvPr/>
          </p:nvSpPr>
          <p:spPr>
            <a:xfrm>
              <a:off x="11730232" y="3214690"/>
              <a:ext cx="995696" cy="800514"/>
            </a:xfrm>
            <a:prstGeom prst="rect">
              <a:avLst/>
            </a:prstGeom>
            <a:noFill/>
          </p:spPr>
          <p:txBody>
            <a:bodyPr wrap="squar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pPr algn="ctr"/>
              <a:r>
                <a:rPr lang="en-US" sz="1800" dirty="0">
                  <a:solidFill>
                    <a:schemeClr val="tx1"/>
                  </a:solidFill>
                </a:rPr>
                <a:t>Search and query</a:t>
              </a:r>
            </a:p>
          </p:txBody>
        </p:sp>
      </p:grpSp>
      <p:grpSp>
        <p:nvGrpSpPr>
          <p:cNvPr id="44" name="Group 43"/>
          <p:cNvGrpSpPr/>
          <p:nvPr/>
        </p:nvGrpSpPr>
        <p:grpSpPr>
          <a:xfrm>
            <a:off x="9735029" y="4499427"/>
            <a:ext cx="1658684" cy="752514"/>
            <a:chOff x="10912547" y="3974950"/>
            <a:chExt cx="2005696" cy="880566"/>
          </a:xfrm>
        </p:grpSpPr>
        <p:sp>
          <p:nvSpPr>
            <p:cNvPr id="48" name="Freeform 32"/>
            <p:cNvSpPr>
              <a:spLocks noEditPoints="1"/>
            </p:cNvSpPr>
            <p:nvPr/>
          </p:nvSpPr>
          <p:spPr bwMode="auto">
            <a:xfrm>
              <a:off x="10912547" y="4066968"/>
              <a:ext cx="731780" cy="696531"/>
            </a:xfrm>
            <a:custGeom>
              <a:avLst/>
              <a:gdLst>
                <a:gd name="T0" fmla="*/ 1210 w 2135"/>
                <a:gd name="T1" fmla="*/ 204 h 2030"/>
                <a:gd name="T2" fmla="*/ 2029 w 2135"/>
                <a:gd name="T3" fmla="*/ 204 h 2030"/>
                <a:gd name="T4" fmla="*/ 2135 w 2135"/>
                <a:gd name="T5" fmla="*/ 302 h 2030"/>
                <a:gd name="T6" fmla="*/ 2135 w 2135"/>
                <a:gd name="T7" fmla="*/ 1724 h 2030"/>
                <a:gd name="T8" fmla="*/ 2033 w 2135"/>
                <a:gd name="T9" fmla="*/ 1826 h 2030"/>
                <a:gd name="T10" fmla="*/ 1218 w 2135"/>
                <a:gd name="T11" fmla="*/ 1825 h 2030"/>
                <a:gd name="T12" fmla="*/ 1211 w 2135"/>
                <a:gd name="T13" fmla="*/ 2030 h 2030"/>
                <a:gd name="T14" fmla="*/ 967 w 2135"/>
                <a:gd name="T15" fmla="*/ 1984 h 2030"/>
                <a:gd name="T16" fmla="*/ 508 w 2135"/>
                <a:gd name="T17" fmla="*/ 1897 h 2030"/>
                <a:gd name="T18" fmla="*/ 6 w 2135"/>
                <a:gd name="T19" fmla="*/ 1803 h 2030"/>
                <a:gd name="T20" fmla="*/ 1 w 2135"/>
                <a:gd name="T21" fmla="*/ 1717 h 2030"/>
                <a:gd name="T22" fmla="*/ 9 w 2135"/>
                <a:gd name="T23" fmla="*/ 226 h 2030"/>
                <a:gd name="T24" fmla="*/ 630 w 2135"/>
                <a:gd name="T25" fmla="*/ 109 h 2030"/>
                <a:gd name="T26" fmla="*/ 1204 w 2135"/>
                <a:gd name="T27" fmla="*/ 1 h 2030"/>
                <a:gd name="T28" fmla="*/ 1211 w 2135"/>
                <a:gd name="T29" fmla="*/ 1181 h 2030"/>
                <a:gd name="T30" fmla="*/ 1505 w 2135"/>
                <a:gd name="T31" fmla="*/ 1364 h 2030"/>
                <a:gd name="T32" fmla="*/ 1211 w 2135"/>
                <a:gd name="T33" fmla="*/ 1429 h 2030"/>
                <a:gd name="T34" fmla="*/ 1503 w 2135"/>
                <a:gd name="T35" fmla="*/ 1613 h 2030"/>
                <a:gd name="T36" fmla="*/ 1211 w 2135"/>
                <a:gd name="T37" fmla="*/ 1743 h 2030"/>
                <a:gd name="T38" fmla="*/ 2050 w 2135"/>
                <a:gd name="T39" fmla="*/ 286 h 2030"/>
                <a:gd name="T40" fmla="*/ 1211 w 2135"/>
                <a:gd name="T41" fmla="*/ 417 h 2030"/>
                <a:gd name="T42" fmla="*/ 1503 w 2135"/>
                <a:gd name="T43" fmla="*/ 601 h 2030"/>
                <a:gd name="T44" fmla="*/ 1211 w 2135"/>
                <a:gd name="T45" fmla="*/ 610 h 2030"/>
                <a:gd name="T46" fmla="*/ 1219 w 2135"/>
                <a:gd name="T47" fmla="*/ 670 h 2030"/>
                <a:gd name="T48" fmla="*/ 1504 w 2135"/>
                <a:gd name="T49" fmla="*/ 670 h 2030"/>
                <a:gd name="T50" fmla="*/ 1211 w 2135"/>
                <a:gd name="T51" fmla="*/ 854 h 2030"/>
                <a:gd name="T52" fmla="*/ 1504 w 2135"/>
                <a:gd name="T53" fmla="*/ 927 h 2030"/>
                <a:gd name="T54" fmla="*/ 1211 w 2135"/>
                <a:gd name="T55" fmla="*/ 1111 h 2030"/>
                <a:gd name="T56" fmla="*/ 840 w 2135"/>
                <a:gd name="T57" fmla="*/ 1361 h 2030"/>
                <a:gd name="T58" fmla="*/ 650 w 2135"/>
                <a:gd name="T59" fmla="*/ 1004 h 2030"/>
                <a:gd name="T60" fmla="*/ 831 w 2135"/>
                <a:gd name="T61" fmla="*/ 648 h 2030"/>
                <a:gd name="T62" fmla="*/ 822 w 2135"/>
                <a:gd name="T63" fmla="*/ 641 h 2030"/>
                <a:gd name="T64" fmla="*/ 681 w 2135"/>
                <a:gd name="T65" fmla="*/ 651 h 2030"/>
                <a:gd name="T66" fmla="*/ 610 w 2135"/>
                <a:gd name="T67" fmla="*/ 798 h 2030"/>
                <a:gd name="T68" fmla="*/ 562 w 2135"/>
                <a:gd name="T69" fmla="*/ 920 h 2030"/>
                <a:gd name="T70" fmla="*/ 465 w 2135"/>
                <a:gd name="T71" fmla="*/ 671 h 2030"/>
                <a:gd name="T72" fmla="*/ 345 w 2135"/>
                <a:gd name="T73" fmla="*/ 674 h 2030"/>
                <a:gd name="T74" fmla="*/ 318 w 2135"/>
                <a:gd name="T75" fmla="*/ 685 h 2030"/>
                <a:gd name="T76" fmla="*/ 470 w 2135"/>
                <a:gd name="T77" fmla="*/ 996 h 2030"/>
                <a:gd name="T78" fmla="*/ 307 w 2135"/>
                <a:gd name="T79" fmla="*/ 1308 h 2030"/>
                <a:gd name="T80" fmla="*/ 305 w 2135"/>
                <a:gd name="T81" fmla="*/ 1324 h 2030"/>
                <a:gd name="T82" fmla="*/ 438 w 2135"/>
                <a:gd name="T83" fmla="*/ 1334 h 2030"/>
                <a:gd name="T84" fmla="*/ 519 w 2135"/>
                <a:gd name="T85" fmla="*/ 1171 h 2030"/>
                <a:gd name="T86" fmla="*/ 556 w 2135"/>
                <a:gd name="T87" fmla="*/ 1076 h 2030"/>
                <a:gd name="T88" fmla="*/ 572 w 2135"/>
                <a:gd name="T89" fmla="*/ 1128 h 2030"/>
                <a:gd name="T90" fmla="*/ 687 w 2135"/>
                <a:gd name="T91" fmla="*/ 1351 h 2030"/>
                <a:gd name="T92" fmla="*/ 840 w 2135"/>
                <a:gd name="T93" fmla="*/ 1361 h 2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35" h="2030">
                  <a:moveTo>
                    <a:pt x="1210" y="0"/>
                  </a:moveTo>
                  <a:cubicBezTo>
                    <a:pt x="1210" y="68"/>
                    <a:pt x="1210" y="135"/>
                    <a:pt x="1210" y="204"/>
                  </a:cubicBezTo>
                  <a:cubicBezTo>
                    <a:pt x="1214" y="204"/>
                    <a:pt x="1218" y="204"/>
                    <a:pt x="1221" y="204"/>
                  </a:cubicBezTo>
                  <a:cubicBezTo>
                    <a:pt x="1490" y="204"/>
                    <a:pt x="1760" y="204"/>
                    <a:pt x="2029" y="204"/>
                  </a:cubicBezTo>
                  <a:cubicBezTo>
                    <a:pt x="2053" y="204"/>
                    <a:pt x="2076" y="208"/>
                    <a:pt x="2095" y="223"/>
                  </a:cubicBezTo>
                  <a:cubicBezTo>
                    <a:pt x="2121" y="243"/>
                    <a:pt x="2134" y="269"/>
                    <a:pt x="2135" y="302"/>
                  </a:cubicBezTo>
                  <a:cubicBezTo>
                    <a:pt x="2135" y="303"/>
                    <a:pt x="2135" y="304"/>
                    <a:pt x="2135" y="306"/>
                  </a:cubicBezTo>
                  <a:cubicBezTo>
                    <a:pt x="2135" y="778"/>
                    <a:pt x="2135" y="1251"/>
                    <a:pt x="2135" y="1724"/>
                  </a:cubicBezTo>
                  <a:cubicBezTo>
                    <a:pt x="2135" y="1758"/>
                    <a:pt x="2122" y="1786"/>
                    <a:pt x="2094" y="1807"/>
                  </a:cubicBezTo>
                  <a:cubicBezTo>
                    <a:pt x="2076" y="1820"/>
                    <a:pt x="2055" y="1826"/>
                    <a:pt x="2033" y="1826"/>
                  </a:cubicBezTo>
                  <a:cubicBezTo>
                    <a:pt x="1774" y="1825"/>
                    <a:pt x="1515" y="1825"/>
                    <a:pt x="1256" y="1825"/>
                  </a:cubicBezTo>
                  <a:cubicBezTo>
                    <a:pt x="1243" y="1825"/>
                    <a:pt x="1231" y="1825"/>
                    <a:pt x="1218" y="1825"/>
                  </a:cubicBezTo>
                  <a:cubicBezTo>
                    <a:pt x="1216" y="1825"/>
                    <a:pt x="1214" y="1825"/>
                    <a:pt x="1211" y="1825"/>
                  </a:cubicBezTo>
                  <a:cubicBezTo>
                    <a:pt x="1211" y="1894"/>
                    <a:pt x="1211" y="1961"/>
                    <a:pt x="1211" y="2030"/>
                  </a:cubicBezTo>
                  <a:cubicBezTo>
                    <a:pt x="1191" y="2026"/>
                    <a:pt x="1172" y="2022"/>
                    <a:pt x="1153" y="2019"/>
                  </a:cubicBezTo>
                  <a:cubicBezTo>
                    <a:pt x="1091" y="2007"/>
                    <a:pt x="1029" y="1995"/>
                    <a:pt x="967" y="1984"/>
                  </a:cubicBezTo>
                  <a:cubicBezTo>
                    <a:pt x="893" y="1970"/>
                    <a:pt x="818" y="1956"/>
                    <a:pt x="744" y="1942"/>
                  </a:cubicBezTo>
                  <a:cubicBezTo>
                    <a:pt x="665" y="1927"/>
                    <a:pt x="587" y="1912"/>
                    <a:pt x="508" y="1897"/>
                  </a:cubicBezTo>
                  <a:cubicBezTo>
                    <a:pt x="423" y="1881"/>
                    <a:pt x="339" y="1865"/>
                    <a:pt x="254" y="1849"/>
                  </a:cubicBezTo>
                  <a:cubicBezTo>
                    <a:pt x="171" y="1834"/>
                    <a:pt x="89" y="1818"/>
                    <a:pt x="6" y="1803"/>
                  </a:cubicBezTo>
                  <a:cubicBezTo>
                    <a:pt x="1" y="1802"/>
                    <a:pt x="0" y="1800"/>
                    <a:pt x="0" y="1796"/>
                  </a:cubicBezTo>
                  <a:cubicBezTo>
                    <a:pt x="1" y="1770"/>
                    <a:pt x="1" y="1744"/>
                    <a:pt x="1" y="1717"/>
                  </a:cubicBezTo>
                  <a:cubicBezTo>
                    <a:pt x="1" y="1224"/>
                    <a:pt x="1" y="730"/>
                    <a:pt x="0" y="236"/>
                  </a:cubicBezTo>
                  <a:cubicBezTo>
                    <a:pt x="0" y="230"/>
                    <a:pt x="2" y="227"/>
                    <a:pt x="9" y="226"/>
                  </a:cubicBezTo>
                  <a:cubicBezTo>
                    <a:pt x="122" y="205"/>
                    <a:pt x="234" y="184"/>
                    <a:pt x="347" y="163"/>
                  </a:cubicBezTo>
                  <a:cubicBezTo>
                    <a:pt x="441" y="145"/>
                    <a:pt x="535" y="127"/>
                    <a:pt x="630" y="109"/>
                  </a:cubicBezTo>
                  <a:cubicBezTo>
                    <a:pt x="725" y="91"/>
                    <a:pt x="820" y="73"/>
                    <a:pt x="916" y="55"/>
                  </a:cubicBezTo>
                  <a:cubicBezTo>
                    <a:pt x="1012" y="37"/>
                    <a:pt x="1108" y="19"/>
                    <a:pt x="1204" y="1"/>
                  </a:cubicBezTo>
                  <a:cubicBezTo>
                    <a:pt x="1206" y="1"/>
                    <a:pt x="1208" y="0"/>
                    <a:pt x="1210" y="0"/>
                  </a:cubicBezTo>
                  <a:close/>
                  <a:moveTo>
                    <a:pt x="1211" y="1181"/>
                  </a:moveTo>
                  <a:cubicBezTo>
                    <a:pt x="1309" y="1181"/>
                    <a:pt x="1407" y="1181"/>
                    <a:pt x="1505" y="1181"/>
                  </a:cubicBezTo>
                  <a:cubicBezTo>
                    <a:pt x="1505" y="1242"/>
                    <a:pt x="1505" y="1303"/>
                    <a:pt x="1505" y="1364"/>
                  </a:cubicBezTo>
                  <a:cubicBezTo>
                    <a:pt x="1407" y="1364"/>
                    <a:pt x="1309" y="1364"/>
                    <a:pt x="1211" y="1364"/>
                  </a:cubicBezTo>
                  <a:cubicBezTo>
                    <a:pt x="1211" y="1386"/>
                    <a:pt x="1211" y="1407"/>
                    <a:pt x="1211" y="1429"/>
                  </a:cubicBezTo>
                  <a:cubicBezTo>
                    <a:pt x="1309" y="1429"/>
                    <a:pt x="1406" y="1429"/>
                    <a:pt x="1503" y="1429"/>
                  </a:cubicBezTo>
                  <a:cubicBezTo>
                    <a:pt x="1503" y="1490"/>
                    <a:pt x="1503" y="1551"/>
                    <a:pt x="1503" y="1613"/>
                  </a:cubicBezTo>
                  <a:cubicBezTo>
                    <a:pt x="1406" y="1613"/>
                    <a:pt x="1308" y="1613"/>
                    <a:pt x="1211" y="1613"/>
                  </a:cubicBezTo>
                  <a:cubicBezTo>
                    <a:pt x="1211" y="1657"/>
                    <a:pt x="1211" y="1700"/>
                    <a:pt x="1211" y="1743"/>
                  </a:cubicBezTo>
                  <a:cubicBezTo>
                    <a:pt x="1491" y="1743"/>
                    <a:pt x="1770" y="1743"/>
                    <a:pt x="2050" y="1743"/>
                  </a:cubicBezTo>
                  <a:cubicBezTo>
                    <a:pt x="2050" y="1257"/>
                    <a:pt x="2050" y="772"/>
                    <a:pt x="2050" y="286"/>
                  </a:cubicBezTo>
                  <a:cubicBezTo>
                    <a:pt x="1770" y="286"/>
                    <a:pt x="1491" y="286"/>
                    <a:pt x="1211" y="286"/>
                  </a:cubicBezTo>
                  <a:cubicBezTo>
                    <a:pt x="1211" y="329"/>
                    <a:pt x="1211" y="373"/>
                    <a:pt x="1211" y="417"/>
                  </a:cubicBezTo>
                  <a:cubicBezTo>
                    <a:pt x="1309" y="417"/>
                    <a:pt x="1406" y="417"/>
                    <a:pt x="1503" y="417"/>
                  </a:cubicBezTo>
                  <a:cubicBezTo>
                    <a:pt x="1503" y="478"/>
                    <a:pt x="1503" y="539"/>
                    <a:pt x="1503" y="601"/>
                  </a:cubicBezTo>
                  <a:cubicBezTo>
                    <a:pt x="1406" y="601"/>
                    <a:pt x="1308" y="601"/>
                    <a:pt x="1211" y="601"/>
                  </a:cubicBezTo>
                  <a:cubicBezTo>
                    <a:pt x="1211" y="604"/>
                    <a:pt x="1211" y="607"/>
                    <a:pt x="1211" y="610"/>
                  </a:cubicBezTo>
                  <a:cubicBezTo>
                    <a:pt x="1211" y="627"/>
                    <a:pt x="1211" y="644"/>
                    <a:pt x="1211" y="661"/>
                  </a:cubicBezTo>
                  <a:cubicBezTo>
                    <a:pt x="1211" y="670"/>
                    <a:pt x="1211" y="670"/>
                    <a:pt x="1219" y="670"/>
                  </a:cubicBezTo>
                  <a:cubicBezTo>
                    <a:pt x="1311" y="670"/>
                    <a:pt x="1404" y="670"/>
                    <a:pt x="1496" y="670"/>
                  </a:cubicBezTo>
                  <a:cubicBezTo>
                    <a:pt x="1499" y="670"/>
                    <a:pt x="1501" y="670"/>
                    <a:pt x="1504" y="670"/>
                  </a:cubicBezTo>
                  <a:cubicBezTo>
                    <a:pt x="1504" y="731"/>
                    <a:pt x="1504" y="792"/>
                    <a:pt x="1504" y="854"/>
                  </a:cubicBezTo>
                  <a:cubicBezTo>
                    <a:pt x="1406" y="854"/>
                    <a:pt x="1309" y="854"/>
                    <a:pt x="1211" y="854"/>
                  </a:cubicBezTo>
                  <a:cubicBezTo>
                    <a:pt x="1211" y="879"/>
                    <a:pt x="1211" y="903"/>
                    <a:pt x="1211" y="927"/>
                  </a:cubicBezTo>
                  <a:cubicBezTo>
                    <a:pt x="1309" y="927"/>
                    <a:pt x="1407" y="927"/>
                    <a:pt x="1504" y="927"/>
                  </a:cubicBezTo>
                  <a:cubicBezTo>
                    <a:pt x="1504" y="989"/>
                    <a:pt x="1504" y="1050"/>
                    <a:pt x="1504" y="1111"/>
                  </a:cubicBezTo>
                  <a:cubicBezTo>
                    <a:pt x="1406" y="1111"/>
                    <a:pt x="1309" y="1111"/>
                    <a:pt x="1211" y="1111"/>
                  </a:cubicBezTo>
                  <a:cubicBezTo>
                    <a:pt x="1211" y="1135"/>
                    <a:pt x="1211" y="1157"/>
                    <a:pt x="1211" y="1181"/>
                  </a:cubicBezTo>
                  <a:close/>
                  <a:moveTo>
                    <a:pt x="840" y="1361"/>
                  </a:moveTo>
                  <a:cubicBezTo>
                    <a:pt x="838" y="1357"/>
                    <a:pt x="836" y="1354"/>
                    <a:pt x="835" y="1352"/>
                  </a:cubicBezTo>
                  <a:cubicBezTo>
                    <a:pt x="774" y="1236"/>
                    <a:pt x="712" y="1120"/>
                    <a:pt x="650" y="1004"/>
                  </a:cubicBezTo>
                  <a:cubicBezTo>
                    <a:pt x="648" y="999"/>
                    <a:pt x="648" y="996"/>
                    <a:pt x="650" y="991"/>
                  </a:cubicBezTo>
                  <a:cubicBezTo>
                    <a:pt x="711" y="877"/>
                    <a:pt x="771" y="762"/>
                    <a:pt x="831" y="648"/>
                  </a:cubicBezTo>
                  <a:cubicBezTo>
                    <a:pt x="832" y="646"/>
                    <a:pt x="833" y="644"/>
                    <a:pt x="834" y="641"/>
                  </a:cubicBezTo>
                  <a:cubicBezTo>
                    <a:pt x="829" y="641"/>
                    <a:pt x="826" y="641"/>
                    <a:pt x="822" y="641"/>
                  </a:cubicBezTo>
                  <a:cubicBezTo>
                    <a:pt x="802" y="643"/>
                    <a:pt x="782" y="644"/>
                    <a:pt x="762" y="646"/>
                  </a:cubicBezTo>
                  <a:cubicBezTo>
                    <a:pt x="735" y="648"/>
                    <a:pt x="708" y="650"/>
                    <a:pt x="681" y="651"/>
                  </a:cubicBezTo>
                  <a:cubicBezTo>
                    <a:pt x="677" y="652"/>
                    <a:pt x="675" y="654"/>
                    <a:pt x="673" y="658"/>
                  </a:cubicBezTo>
                  <a:cubicBezTo>
                    <a:pt x="652" y="704"/>
                    <a:pt x="631" y="751"/>
                    <a:pt x="610" y="798"/>
                  </a:cubicBezTo>
                  <a:cubicBezTo>
                    <a:pt x="592" y="837"/>
                    <a:pt x="573" y="876"/>
                    <a:pt x="563" y="919"/>
                  </a:cubicBezTo>
                  <a:cubicBezTo>
                    <a:pt x="563" y="919"/>
                    <a:pt x="562" y="920"/>
                    <a:pt x="562" y="920"/>
                  </a:cubicBezTo>
                  <a:cubicBezTo>
                    <a:pt x="557" y="903"/>
                    <a:pt x="553" y="886"/>
                    <a:pt x="546" y="870"/>
                  </a:cubicBezTo>
                  <a:cubicBezTo>
                    <a:pt x="519" y="803"/>
                    <a:pt x="492" y="737"/>
                    <a:pt x="465" y="671"/>
                  </a:cubicBezTo>
                  <a:cubicBezTo>
                    <a:pt x="463" y="667"/>
                    <a:pt x="462" y="667"/>
                    <a:pt x="458" y="667"/>
                  </a:cubicBezTo>
                  <a:cubicBezTo>
                    <a:pt x="420" y="669"/>
                    <a:pt x="383" y="672"/>
                    <a:pt x="345" y="674"/>
                  </a:cubicBezTo>
                  <a:cubicBezTo>
                    <a:pt x="335" y="675"/>
                    <a:pt x="325" y="676"/>
                    <a:pt x="314" y="677"/>
                  </a:cubicBezTo>
                  <a:cubicBezTo>
                    <a:pt x="315" y="680"/>
                    <a:pt x="316" y="682"/>
                    <a:pt x="318" y="685"/>
                  </a:cubicBezTo>
                  <a:cubicBezTo>
                    <a:pt x="327" y="704"/>
                    <a:pt x="336" y="723"/>
                    <a:pt x="346" y="742"/>
                  </a:cubicBezTo>
                  <a:cubicBezTo>
                    <a:pt x="387" y="827"/>
                    <a:pt x="428" y="911"/>
                    <a:pt x="470" y="996"/>
                  </a:cubicBezTo>
                  <a:cubicBezTo>
                    <a:pt x="471" y="999"/>
                    <a:pt x="471" y="1002"/>
                    <a:pt x="470" y="1005"/>
                  </a:cubicBezTo>
                  <a:cubicBezTo>
                    <a:pt x="415" y="1106"/>
                    <a:pt x="361" y="1207"/>
                    <a:pt x="307" y="1308"/>
                  </a:cubicBezTo>
                  <a:cubicBezTo>
                    <a:pt x="305" y="1313"/>
                    <a:pt x="302" y="1318"/>
                    <a:pt x="300" y="1323"/>
                  </a:cubicBezTo>
                  <a:cubicBezTo>
                    <a:pt x="302" y="1324"/>
                    <a:pt x="304" y="1324"/>
                    <a:pt x="305" y="1324"/>
                  </a:cubicBezTo>
                  <a:cubicBezTo>
                    <a:pt x="318" y="1325"/>
                    <a:pt x="331" y="1326"/>
                    <a:pt x="345" y="1327"/>
                  </a:cubicBezTo>
                  <a:cubicBezTo>
                    <a:pt x="376" y="1329"/>
                    <a:pt x="407" y="1331"/>
                    <a:pt x="438" y="1334"/>
                  </a:cubicBezTo>
                  <a:cubicBezTo>
                    <a:pt x="443" y="1334"/>
                    <a:pt x="445" y="1333"/>
                    <a:pt x="447" y="1328"/>
                  </a:cubicBezTo>
                  <a:cubicBezTo>
                    <a:pt x="471" y="1276"/>
                    <a:pt x="496" y="1224"/>
                    <a:pt x="519" y="1171"/>
                  </a:cubicBezTo>
                  <a:cubicBezTo>
                    <a:pt x="530" y="1147"/>
                    <a:pt x="543" y="1124"/>
                    <a:pt x="550" y="1098"/>
                  </a:cubicBezTo>
                  <a:cubicBezTo>
                    <a:pt x="552" y="1091"/>
                    <a:pt x="554" y="1083"/>
                    <a:pt x="556" y="1076"/>
                  </a:cubicBezTo>
                  <a:cubicBezTo>
                    <a:pt x="557" y="1078"/>
                    <a:pt x="558" y="1081"/>
                    <a:pt x="558" y="1083"/>
                  </a:cubicBezTo>
                  <a:cubicBezTo>
                    <a:pt x="563" y="1098"/>
                    <a:pt x="566" y="1113"/>
                    <a:pt x="572" y="1128"/>
                  </a:cubicBezTo>
                  <a:cubicBezTo>
                    <a:pt x="602" y="1197"/>
                    <a:pt x="634" y="1265"/>
                    <a:pt x="664" y="1334"/>
                  </a:cubicBezTo>
                  <a:cubicBezTo>
                    <a:pt x="669" y="1345"/>
                    <a:pt x="674" y="1350"/>
                    <a:pt x="687" y="1351"/>
                  </a:cubicBezTo>
                  <a:cubicBezTo>
                    <a:pt x="730" y="1353"/>
                    <a:pt x="773" y="1356"/>
                    <a:pt x="816" y="1359"/>
                  </a:cubicBezTo>
                  <a:cubicBezTo>
                    <a:pt x="823" y="1360"/>
                    <a:pt x="831" y="1360"/>
                    <a:pt x="840" y="136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2400"/>
            </a:p>
          </p:txBody>
        </p:sp>
        <p:sp>
          <p:nvSpPr>
            <p:cNvPr id="49" name="TextBox 48"/>
            <p:cNvSpPr txBox="1"/>
            <p:nvPr/>
          </p:nvSpPr>
          <p:spPr>
            <a:xfrm>
              <a:off x="11572201" y="3974950"/>
              <a:ext cx="1346042" cy="880566"/>
            </a:xfrm>
            <a:prstGeom prst="rect">
              <a:avLst/>
            </a:prstGeom>
            <a:noFill/>
          </p:spPr>
          <p:txBody>
            <a:bodyPr wrap="squar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pPr algn="ctr"/>
              <a:r>
                <a:rPr lang="en-US" sz="1800" dirty="0">
                  <a:solidFill>
                    <a:schemeClr val="tx1"/>
                  </a:solidFill>
                </a:rPr>
                <a:t>Data analytics (Excel)</a:t>
              </a:r>
            </a:p>
          </p:txBody>
        </p:sp>
      </p:grpSp>
      <p:grpSp>
        <p:nvGrpSpPr>
          <p:cNvPr id="45" name="Group 44"/>
          <p:cNvGrpSpPr/>
          <p:nvPr/>
        </p:nvGrpSpPr>
        <p:grpSpPr>
          <a:xfrm>
            <a:off x="9719082" y="2186067"/>
            <a:ext cx="1612220" cy="1123795"/>
            <a:chOff x="10577839" y="1941221"/>
            <a:chExt cx="1772283" cy="1195475"/>
          </a:xfrm>
        </p:grpSpPr>
        <p:sp>
          <p:nvSpPr>
            <p:cNvPr id="46" name="Freeform 27"/>
            <p:cNvSpPr>
              <a:spLocks noChangeAspect="1" noEditPoints="1"/>
            </p:cNvSpPr>
            <p:nvPr/>
          </p:nvSpPr>
          <p:spPr bwMode="black">
            <a:xfrm>
              <a:off x="11005993" y="1941221"/>
              <a:ext cx="915976" cy="590048"/>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sz="2400"/>
            </a:p>
          </p:txBody>
        </p:sp>
        <p:sp>
          <p:nvSpPr>
            <p:cNvPr id="47" name="TextBox 46"/>
            <p:cNvSpPr txBox="1"/>
            <p:nvPr/>
          </p:nvSpPr>
          <p:spPr>
            <a:xfrm>
              <a:off x="10577839" y="2601384"/>
              <a:ext cx="1772283" cy="535312"/>
            </a:xfrm>
            <a:prstGeom prst="rect">
              <a:avLst/>
            </a:prstGeom>
            <a:noFill/>
          </p:spPr>
          <p:txBody>
            <a:bodyPr wrap="non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pPr algn="ctr"/>
              <a:r>
                <a:rPr lang="en-US" sz="1800" dirty="0">
                  <a:solidFill>
                    <a:schemeClr val="tx1"/>
                  </a:solidFill>
                </a:rPr>
                <a:t>Web/thick client </a:t>
              </a:r>
              <a:br>
                <a:rPr lang="en-US" sz="1800" dirty="0">
                  <a:solidFill>
                    <a:schemeClr val="tx1"/>
                  </a:solidFill>
                </a:rPr>
              </a:br>
              <a:r>
                <a:rPr lang="en-US" sz="1800" dirty="0">
                  <a:solidFill>
                    <a:schemeClr val="tx1"/>
                  </a:solidFill>
                </a:rPr>
                <a:t>dashboards</a:t>
              </a:r>
            </a:p>
          </p:txBody>
        </p:sp>
      </p:grpSp>
      <p:sp>
        <p:nvSpPr>
          <p:cNvPr id="29" name="Freeform 38"/>
          <p:cNvSpPr>
            <a:spLocks noEditPoints="1"/>
          </p:cNvSpPr>
          <p:nvPr/>
        </p:nvSpPr>
        <p:spPr bwMode="auto">
          <a:xfrm>
            <a:off x="8648599" y="2973098"/>
            <a:ext cx="751780" cy="2750631"/>
          </a:xfrm>
          <a:custGeom>
            <a:avLst/>
            <a:gdLst>
              <a:gd name="T0" fmla="*/ 792 w 792"/>
              <a:gd name="T1" fmla="*/ 144 h 2588"/>
              <a:gd name="T2" fmla="*/ 396 w 792"/>
              <a:gd name="T3" fmla="*/ 0 h 2588"/>
              <a:gd name="T4" fmla="*/ 0 w 792"/>
              <a:gd name="T5" fmla="*/ 144 h 2588"/>
              <a:gd name="T6" fmla="*/ 0 w 792"/>
              <a:gd name="T7" fmla="*/ 792 h 2588"/>
              <a:gd name="T8" fmla="*/ 396 w 792"/>
              <a:gd name="T9" fmla="*/ 936 h 2588"/>
              <a:gd name="T10" fmla="*/ 792 w 792"/>
              <a:gd name="T11" fmla="*/ 792 h 2588"/>
              <a:gd name="T12" fmla="*/ 792 w 792"/>
              <a:gd name="T13" fmla="*/ 792 h 2588"/>
              <a:gd name="T14" fmla="*/ 792 w 792"/>
              <a:gd name="T15" fmla="*/ 144 h 2588"/>
              <a:gd name="T16" fmla="*/ 396 w 792"/>
              <a:gd name="T17" fmla="*/ 241 h 2588"/>
              <a:gd name="T18" fmla="*/ 65 w 792"/>
              <a:gd name="T19" fmla="*/ 144 h 2588"/>
              <a:gd name="T20" fmla="*/ 396 w 792"/>
              <a:gd name="T21" fmla="*/ 47 h 2588"/>
              <a:gd name="T22" fmla="*/ 728 w 792"/>
              <a:gd name="T23" fmla="*/ 144 h 2588"/>
              <a:gd name="T24" fmla="*/ 396 w 792"/>
              <a:gd name="T25" fmla="*/ 241 h 2588"/>
              <a:gd name="T26" fmla="*/ 792 w 792"/>
              <a:gd name="T27" fmla="*/ 970 h 2588"/>
              <a:gd name="T28" fmla="*/ 792 w 792"/>
              <a:gd name="T29" fmla="*/ 970 h 2588"/>
              <a:gd name="T30" fmla="*/ 792 w 792"/>
              <a:gd name="T31" fmla="*/ 1618 h 2588"/>
              <a:gd name="T32" fmla="*/ 792 w 792"/>
              <a:gd name="T33" fmla="*/ 1618 h 2588"/>
              <a:gd name="T34" fmla="*/ 396 w 792"/>
              <a:gd name="T35" fmla="*/ 1762 h 2588"/>
              <a:gd name="T36" fmla="*/ 0 w 792"/>
              <a:gd name="T37" fmla="*/ 1618 h 2588"/>
              <a:gd name="T38" fmla="*/ 0 w 792"/>
              <a:gd name="T39" fmla="*/ 970 h 2588"/>
              <a:gd name="T40" fmla="*/ 30 w 792"/>
              <a:gd name="T41" fmla="*/ 915 h 2588"/>
              <a:gd name="T42" fmla="*/ 97 w 792"/>
              <a:gd name="T43" fmla="*/ 946 h 2588"/>
              <a:gd name="T44" fmla="*/ 396 w 792"/>
              <a:gd name="T45" fmla="*/ 992 h 2588"/>
              <a:gd name="T46" fmla="*/ 696 w 792"/>
              <a:gd name="T47" fmla="*/ 946 h 2588"/>
              <a:gd name="T48" fmla="*/ 763 w 792"/>
              <a:gd name="T49" fmla="*/ 915 h 2588"/>
              <a:gd name="T50" fmla="*/ 792 w 792"/>
              <a:gd name="T51" fmla="*/ 970 h 2588"/>
              <a:gd name="T52" fmla="*/ 792 w 792"/>
              <a:gd name="T53" fmla="*/ 1796 h 2588"/>
              <a:gd name="T54" fmla="*/ 792 w 792"/>
              <a:gd name="T55" fmla="*/ 1796 h 2588"/>
              <a:gd name="T56" fmla="*/ 792 w 792"/>
              <a:gd name="T57" fmla="*/ 2444 h 2588"/>
              <a:gd name="T58" fmla="*/ 792 w 792"/>
              <a:gd name="T59" fmla="*/ 2444 h 2588"/>
              <a:gd name="T60" fmla="*/ 396 w 792"/>
              <a:gd name="T61" fmla="*/ 2588 h 2588"/>
              <a:gd name="T62" fmla="*/ 0 w 792"/>
              <a:gd name="T63" fmla="*/ 2444 h 2588"/>
              <a:gd name="T64" fmla="*/ 0 w 792"/>
              <a:gd name="T65" fmla="*/ 1796 h 2588"/>
              <a:gd name="T66" fmla="*/ 30 w 792"/>
              <a:gd name="T67" fmla="*/ 1741 h 2588"/>
              <a:gd name="T68" fmla="*/ 97 w 792"/>
              <a:gd name="T69" fmla="*/ 1772 h 2588"/>
              <a:gd name="T70" fmla="*/ 396 w 792"/>
              <a:gd name="T71" fmla="*/ 1818 h 2588"/>
              <a:gd name="T72" fmla="*/ 696 w 792"/>
              <a:gd name="T73" fmla="*/ 1772 h 2588"/>
              <a:gd name="T74" fmla="*/ 763 w 792"/>
              <a:gd name="T75" fmla="*/ 1741 h 2588"/>
              <a:gd name="T76" fmla="*/ 792 w 792"/>
              <a:gd name="T77" fmla="*/ 1796 h 2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92" h="2588">
                <a:moveTo>
                  <a:pt x="792" y="144"/>
                </a:moveTo>
                <a:cubicBezTo>
                  <a:pt x="792" y="64"/>
                  <a:pt x="615" y="0"/>
                  <a:pt x="396" y="0"/>
                </a:cubicBezTo>
                <a:cubicBezTo>
                  <a:pt x="178" y="0"/>
                  <a:pt x="0" y="64"/>
                  <a:pt x="0" y="144"/>
                </a:cubicBezTo>
                <a:cubicBezTo>
                  <a:pt x="0" y="792"/>
                  <a:pt x="0" y="792"/>
                  <a:pt x="0" y="792"/>
                </a:cubicBezTo>
                <a:cubicBezTo>
                  <a:pt x="0" y="872"/>
                  <a:pt x="178" y="936"/>
                  <a:pt x="396" y="936"/>
                </a:cubicBezTo>
                <a:cubicBezTo>
                  <a:pt x="615" y="936"/>
                  <a:pt x="792" y="872"/>
                  <a:pt x="792" y="792"/>
                </a:cubicBezTo>
                <a:cubicBezTo>
                  <a:pt x="792" y="792"/>
                  <a:pt x="792" y="792"/>
                  <a:pt x="792" y="792"/>
                </a:cubicBezTo>
                <a:cubicBezTo>
                  <a:pt x="792" y="144"/>
                  <a:pt x="792" y="144"/>
                  <a:pt x="792" y="144"/>
                </a:cubicBezTo>
                <a:close/>
                <a:moveTo>
                  <a:pt x="396" y="241"/>
                </a:moveTo>
                <a:cubicBezTo>
                  <a:pt x="214" y="241"/>
                  <a:pt x="65" y="198"/>
                  <a:pt x="65" y="144"/>
                </a:cubicBezTo>
                <a:cubicBezTo>
                  <a:pt x="65" y="90"/>
                  <a:pt x="214" y="47"/>
                  <a:pt x="396" y="47"/>
                </a:cubicBezTo>
                <a:cubicBezTo>
                  <a:pt x="579" y="47"/>
                  <a:pt x="728" y="90"/>
                  <a:pt x="728" y="144"/>
                </a:cubicBezTo>
                <a:cubicBezTo>
                  <a:pt x="728" y="198"/>
                  <a:pt x="579" y="241"/>
                  <a:pt x="396" y="241"/>
                </a:cubicBezTo>
                <a:close/>
                <a:moveTo>
                  <a:pt x="792" y="970"/>
                </a:moveTo>
                <a:cubicBezTo>
                  <a:pt x="792" y="970"/>
                  <a:pt x="792" y="970"/>
                  <a:pt x="792" y="970"/>
                </a:cubicBezTo>
                <a:cubicBezTo>
                  <a:pt x="792" y="1618"/>
                  <a:pt x="792" y="1618"/>
                  <a:pt x="792" y="1618"/>
                </a:cubicBezTo>
                <a:cubicBezTo>
                  <a:pt x="792" y="1618"/>
                  <a:pt x="792" y="1618"/>
                  <a:pt x="792" y="1618"/>
                </a:cubicBezTo>
                <a:cubicBezTo>
                  <a:pt x="792" y="1698"/>
                  <a:pt x="615" y="1762"/>
                  <a:pt x="396" y="1762"/>
                </a:cubicBezTo>
                <a:cubicBezTo>
                  <a:pt x="178" y="1762"/>
                  <a:pt x="0" y="1698"/>
                  <a:pt x="0" y="1618"/>
                </a:cubicBezTo>
                <a:cubicBezTo>
                  <a:pt x="0" y="970"/>
                  <a:pt x="0" y="970"/>
                  <a:pt x="0" y="970"/>
                </a:cubicBezTo>
                <a:cubicBezTo>
                  <a:pt x="0" y="951"/>
                  <a:pt x="11" y="932"/>
                  <a:pt x="30" y="915"/>
                </a:cubicBezTo>
                <a:cubicBezTo>
                  <a:pt x="48" y="926"/>
                  <a:pt x="71" y="937"/>
                  <a:pt x="97" y="946"/>
                </a:cubicBezTo>
                <a:cubicBezTo>
                  <a:pt x="178" y="976"/>
                  <a:pt x="284" y="992"/>
                  <a:pt x="396" y="992"/>
                </a:cubicBezTo>
                <a:cubicBezTo>
                  <a:pt x="509" y="992"/>
                  <a:pt x="615" y="976"/>
                  <a:pt x="696" y="946"/>
                </a:cubicBezTo>
                <a:cubicBezTo>
                  <a:pt x="722" y="937"/>
                  <a:pt x="744" y="926"/>
                  <a:pt x="763" y="915"/>
                </a:cubicBezTo>
                <a:cubicBezTo>
                  <a:pt x="782" y="932"/>
                  <a:pt x="792" y="951"/>
                  <a:pt x="792" y="970"/>
                </a:cubicBezTo>
                <a:close/>
                <a:moveTo>
                  <a:pt x="792" y="1796"/>
                </a:moveTo>
                <a:cubicBezTo>
                  <a:pt x="792" y="1796"/>
                  <a:pt x="792" y="1796"/>
                  <a:pt x="792" y="1796"/>
                </a:cubicBezTo>
                <a:cubicBezTo>
                  <a:pt x="792" y="2444"/>
                  <a:pt x="792" y="2444"/>
                  <a:pt x="792" y="2444"/>
                </a:cubicBezTo>
                <a:cubicBezTo>
                  <a:pt x="792" y="2444"/>
                  <a:pt x="792" y="2444"/>
                  <a:pt x="792" y="2444"/>
                </a:cubicBezTo>
                <a:cubicBezTo>
                  <a:pt x="792" y="2524"/>
                  <a:pt x="615" y="2588"/>
                  <a:pt x="396" y="2588"/>
                </a:cubicBezTo>
                <a:cubicBezTo>
                  <a:pt x="178" y="2588"/>
                  <a:pt x="0" y="2524"/>
                  <a:pt x="0" y="2444"/>
                </a:cubicBezTo>
                <a:cubicBezTo>
                  <a:pt x="0" y="1796"/>
                  <a:pt x="0" y="1796"/>
                  <a:pt x="0" y="1796"/>
                </a:cubicBezTo>
                <a:cubicBezTo>
                  <a:pt x="0" y="1777"/>
                  <a:pt x="11" y="1758"/>
                  <a:pt x="30" y="1741"/>
                </a:cubicBezTo>
                <a:cubicBezTo>
                  <a:pt x="48" y="1752"/>
                  <a:pt x="71" y="1763"/>
                  <a:pt x="97" y="1772"/>
                </a:cubicBezTo>
                <a:cubicBezTo>
                  <a:pt x="178" y="1802"/>
                  <a:pt x="284" y="1818"/>
                  <a:pt x="396" y="1818"/>
                </a:cubicBezTo>
                <a:cubicBezTo>
                  <a:pt x="509" y="1818"/>
                  <a:pt x="615" y="1802"/>
                  <a:pt x="696" y="1772"/>
                </a:cubicBezTo>
                <a:cubicBezTo>
                  <a:pt x="722" y="1763"/>
                  <a:pt x="744" y="1752"/>
                  <a:pt x="763" y="1741"/>
                </a:cubicBezTo>
                <a:cubicBezTo>
                  <a:pt x="782" y="1758"/>
                  <a:pt x="792" y="1777"/>
                  <a:pt x="792" y="1796"/>
                </a:cubicBezTo>
                <a:close/>
              </a:path>
            </a:pathLst>
          </a:custGeom>
          <a:solidFill>
            <a:srgbClr val="0070C0"/>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cxnSp>
        <p:nvCxnSpPr>
          <p:cNvPr id="31" name="Straight Arrow Connector 30"/>
          <p:cNvCxnSpPr/>
          <p:nvPr/>
        </p:nvCxnSpPr>
        <p:spPr>
          <a:xfrm>
            <a:off x="1609462" y="2866894"/>
            <a:ext cx="2838770" cy="1085985"/>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766906" y="4109207"/>
            <a:ext cx="600831" cy="0"/>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077541" y="4109207"/>
            <a:ext cx="600831" cy="0"/>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2077541" y="4577178"/>
            <a:ext cx="2276057" cy="904456"/>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107177" y="4763271"/>
            <a:ext cx="1323599" cy="1186334"/>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2077539" y="6172158"/>
            <a:ext cx="415908" cy="0"/>
          </a:xfrm>
          <a:prstGeom prst="straightConnector1">
            <a:avLst/>
          </a:prstGeom>
          <a:ln w="25400">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5630372" y="3734914"/>
            <a:ext cx="665453" cy="343829"/>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630371" y="4645883"/>
            <a:ext cx="374317" cy="257872"/>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bwMode="auto">
          <a:xfrm>
            <a:off x="6179571" y="2735453"/>
            <a:ext cx="1405602" cy="1497190"/>
          </a:xfrm>
          <a:prstGeom prst="ellipse">
            <a:avLst/>
          </a:prstGeom>
          <a:solidFill>
            <a:srgbClr val="006CC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0"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r>
              <a:rPr lang="en-US" dirty="0">
                <a:gradFill>
                  <a:gsLst>
                    <a:gs pos="0">
                      <a:srgbClr val="FFFFFF"/>
                    </a:gs>
                    <a:gs pos="100000">
                      <a:srgbClr val="FFFFFF"/>
                    </a:gs>
                  </a:gsLst>
                  <a:lin ang="5400000" scaled="1"/>
                </a:gradFill>
                <a:ea typeface="Segoe UI" pitchFamily="34" charset="0"/>
                <a:cs typeface="Segoe UI" pitchFamily="34" charset="0"/>
              </a:rPr>
              <a:t>Stream Analytics</a:t>
            </a:r>
          </a:p>
        </p:txBody>
      </p:sp>
      <p:grpSp>
        <p:nvGrpSpPr>
          <p:cNvPr id="4" name="Group 3"/>
          <p:cNvGrpSpPr/>
          <p:nvPr/>
        </p:nvGrpSpPr>
        <p:grpSpPr>
          <a:xfrm>
            <a:off x="9874788" y="5533572"/>
            <a:ext cx="1379167" cy="752514"/>
            <a:chOff x="10431833" y="5406572"/>
            <a:chExt cx="1379167" cy="752514"/>
          </a:xfrm>
        </p:grpSpPr>
        <p:sp>
          <p:nvSpPr>
            <p:cNvPr id="8" name="Freeform 43"/>
            <p:cNvSpPr>
              <a:spLocks noChangeAspect="1" noEditPoints="1"/>
            </p:cNvSpPr>
            <p:nvPr/>
          </p:nvSpPr>
          <p:spPr bwMode="black">
            <a:xfrm>
              <a:off x="10431833" y="5429209"/>
              <a:ext cx="342535" cy="682340"/>
            </a:xfrm>
            <a:custGeom>
              <a:avLst/>
              <a:gdLst>
                <a:gd name="T0" fmla="*/ 544 w 602"/>
                <a:gd name="T1" fmla="*/ 95 h 1156"/>
                <a:gd name="T2" fmla="*/ 119 w 602"/>
                <a:gd name="T3" fmla="*/ 1068 h 1156"/>
                <a:gd name="T4" fmla="*/ 112 w 602"/>
                <a:gd name="T5" fmla="*/ 1048 h 1156"/>
                <a:gd name="T6" fmla="*/ 288 w 602"/>
                <a:gd name="T7" fmla="*/ 1050 h 1156"/>
                <a:gd name="T8" fmla="*/ 296 w 602"/>
                <a:gd name="T9" fmla="*/ 1053 h 1156"/>
                <a:gd name="T10" fmla="*/ 291 w 602"/>
                <a:gd name="T11" fmla="*/ 1071 h 1156"/>
                <a:gd name="T12" fmla="*/ 290 w 602"/>
                <a:gd name="T13" fmla="*/ 1072 h 1156"/>
                <a:gd name="T14" fmla="*/ 290 w 602"/>
                <a:gd name="T15" fmla="*/ 1072 h 1156"/>
                <a:gd name="T16" fmla="*/ 276 w 602"/>
                <a:gd name="T17" fmla="*/ 1069 h 1156"/>
                <a:gd name="T18" fmla="*/ 271 w 602"/>
                <a:gd name="T19" fmla="*/ 1071 h 1156"/>
                <a:gd name="T20" fmla="*/ 275 w 602"/>
                <a:gd name="T21" fmla="*/ 1052 h 1156"/>
                <a:gd name="T22" fmla="*/ 285 w 602"/>
                <a:gd name="T23" fmla="*/ 1050 h 1156"/>
                <a:gd name="T24" fmla="*/ 298 w 602"/>
                <a:gd name="T25" fmla="*/ 1055 h 1156"/>
                <a:gd name="T26" fmla="*/ 315 w 602"/>
                <a:gd name="T27" fmla="*/ 1058 h 1156"/>
                <a:gd name="T28" fmla="*/ 319 w 602"/>
                <a:gd name="T29" fmla="*/ 1057 h 1156"/>
                <a:gd name="T30" fmla="*/ 320 w 602"/>
                <a:gd name="T31" fmla="*/ 1057 h 1156"/>
                <a:gd name="T32" fmla="*/ 314 w 602"/>
                <a:gd name="T33" fmla="*/ 1075 h 1156"/>
                <a:gd name="T34" fmla="*/ 301 w 602"/>
                <a:gd name="T35" fmla="*/ 1077 h 1156"/>
                <a:gd name="T36" fmla="*/ 292 w 602"/>
                <a:gd name="T37" fmla="*/ 1073 h 1156"/>
                <a:gd name="T38" fmla="*/ 298 w 602"/>
                <a:gd name="T39" fmla="*/ 1055 h 1156"/>
                <a:gd name="T40" fmla="*/ 298 w 602"/>
                <a:gd name="T41" fmla="*/ 1055 h 1156"/>
                <a:gd name="T42" fmla="*/ 298 w 602"/>
                <a:gd name="T43" fmla="*/ 1055 h 1156"/>
                <a:gd name="T44" fmla="*/ 305 w 602"/>
                <a:gd name="T45" fmla="*/ 1034 h 1156"/>
                <a:gd name="T46" fmla="*/ 318 w 602"/>
                <a:gd name="T47" fmla="*/ 1037 h 1156"/>
                <a:gd name="T48" fmla="*/ 325 w 602"/>
                <a:gd name="T49" fmla="*/ 1035 h 1156"/>
                <a:gd name="T50" fmla="*/ 326 w 602"/>
                <a:gd name="T51" fmla="*/ 1035 h 1156"/>
                <a:gd name="T52" fmla="*/ 314 w 602"/>
                <a:gd name="T53" fmla="*/ 1056 h 1156"/>
                <a:gd name="T54" fmla="*/ 299 w 602"/>
                <a:gd name="T55" fmla="*/ 1052 h 1156"/>
                <a:gd name="T56" fmla="*/ 299 w 602"/>
                <a:gd name="T57" fmla="*/ 1052 h 1156"/>
                <a:gd name="T58" fmla="*/ 304 w 602"/>
                <a:gd name="T59" fmla="*/ 1034 h 1156"/>
                <a:gd name="T60" fmla="*/ 292 w 602"/>
                <a:gd name="T61" fmla="*/ 1028 h 1156"/>
                <a:gd name="T62" fmla="*/ 302 w 602"/>
                <a:gd name="T63" fmla="*/ 1032 h 1156"/>
                <a:gd name="T64" fmla="*/ 302 w 602"/>
                <a:gd name="T65" fmla="*/ 1032 h 1156"/>
                <a:gd name="T66" fmla="*/ 297 w 602"/>
                <a:gd name="T67" fmla="*/ 1050 h 1156"/>
                <a:gd name="T68" fmla="*/ 297 w 602"/>
                <a:gd name="T69" fmla="*/ 1050 h 1156"/>
                <a:gd name="T70" fmla="*/ 296 w 602"/>
                <a:gd name="T71" fmla="*/ 1050 h 1156"/>
                <a:gd name="T72" fmla="*/ 296 w 602"/>
                <a:gd name="T73" fmla="*/ 1050 h 1156"/>
                <a:gd name="T74" fmla="*/ 296 w 602"/>
                <a:gd name="T75" fmla="*/ 1050 h 1156"/>
                <a:gd name="T76" fmla="*/ 277 w 602"/>
                <a:gd name="T77" fmla="*/ 1049 h 1156"/>
                <a:gd name="T78" fmla="*/ 277 w 602"/>
                <a:gd name="T79" fmla="*/ 1049 h 1156"/>
                <a:gd name="T80" fmla="*/ 277 w 602"/>
                <a:gd name="T81" fmla="*/ 1049 h 1156"/>
                <a:gd name="T82" fmla="*/ 276 w 602"/>
                <a:gd name="T83" fmla="*/ 1049 h 1156"/>
                <a:gd name="T84" fmla="*/ 281 w 602"/>
                <a:gd name="T85" fmla="*/ 1032 h 1156"/>
                <a:gd name="T86" fmla="*/ 287 w 602"/>
                <a:gd name="T87" fmla="*/ 1029 h 1156"/>
                <a:gd name="T88" fmla="*/ 467 w 602"/>
                <a:gd name="T89" fmla="*/ 1059 h 1156"/>
                <a:gd name="T90" fmla="*/ 478 w 602"/>
                <a:gd name="T91" fmla="*/ 1064 h 1156"/>
                <a:gd name="T92" fmla="*/ 466 w 602"/>
                <a:gd name="T93" fmla="*/ 1048 h 1156"/>
                <a:gd name="T94" fmla="*/ 602 w 602"/>
                <a:gd name="T95" fmla="*/ 1116 h 1156"/>
                <a:gd name="T96" fmla="*/ 0 w 602"/>
                <a:gd name="T97" fmla="*/ 40 h 1156"/>
                <a:gd name="T98" fmla="*/ 602 w 602"/>
                <a:gd name="T99" fmla="*/ 1116 h 1156"/>
                <a:gd name="T100" fmla="*/ 273 w 602"/>
                <a:gd name="T101" fmla="*/ 202 h 1156"/>
                <a:gd name="T102" fmla="*/ 273 w 602"/>
                <a:gd name="T103" fmla="*/ 911 h 1156"/>
                <a:gd name="T104" fmla="*/ 462 w 602"/>
                <a:gd name="T105" fmla="*/ 581 h 1156"/>
                <a:gd name="T106" fmla="*/ 284 w 602"/>
                <a:gd name="T107" fmla="*/ 391 h 1156"/>
                <a:gd name="T108" fmla="*/ 284 w 602"/>
                <a:gd name="T109" fmla="*/ 391 h 1156"/>
                <a:gd name="T110" fmla="*/ 273 w 602"/>
                <a:gd name="T111" fmla="*/ 391 h 1156"/>
                <a:gd name="T112" fmla="*/ 462 w 602"/>
                <a:gd name="T113" fmla="*/ 911 h 1156"/>
                <a:gd name="T114" fmla="*/ 462 w 602"/>
                <a:gd name="T115" fmla="*/ 379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2" h="1156">
                  <a:moveTo>
                    <a:pt x="54" y="95"/>
                  </a:moveTo>
                  <a:cubicBezTo>
                    <a:pt x="54" y="367"/>
                    <a:pt x="54" y="639"/>
                    <a:pt x="54" y="911"/>
                  </a:cubicBezTo>
                  <a:cubicBezTo>
                    <a:pt x="217" y="911"/>
                    <a:pt x="381" y="911"/>
                    <a:pt x="544" y="911"/>
                  </a:cubicBezTo>
                  <a:cubicBezTo>
                    <a:pt x="544" y="639"/>
                    <a:pt x="544" y="367"/>
                    <a:pt x="544" y="95"/>
                  </a:cubicBezTo>
                  <a:cubicBezTo>
                    <a:pt x="381" y="95"/>
                    <a:pt x="217" y="95"/>
                    <a:pt x="54" y="95"/>
                  </a:cubicBezTo>
                  <a:close/>
                  <a:moveTo>
                    <a:pt x="112" y="1053"/>
                  </a:moveTo>
                  <a:cubicBezTo>
                    <a:pt x="126" y="1068"/>
                    <a:pt x="126" y="1068"/>
                    <a:pt x="126" y="1068"/>
                  </a:cubicBezTo>
                  <a:cubicBezTo>
                    <a:pt x="119" y="1068"/>
                    <a:pt x="119" y="1068"/>
                    <a:pt x="119" y="1068"/>
                  </a:cubicBezTo>
                  <a:cubicBezTo>
                    <a:pt x="103" y="1050"/>
                    <a:pt x="103" y="1050"/>
                    <a:pt x="103" y="1050"/>
                  </a:cubicBezTo>
                  <a:cubicBezTo>
                    <a:pt x="119" y="1034"/>
                    <a:pt x="119" y="1034"/>
                    <a:pt x="119" y="1034"/>
                  </a:cubicBezTo>
                  <a:cubicBezTo>
                    <a:pt x="126" y="1034"/>
                    <a:pt x="126" y="1034"/>
                    <a:pt x="126" y="1034"/>
                  </a:cubicBezTo>
                  <a:cubicBezTo>
                    <a:pt x="112" y="1048"/>
                    <a:pt x="112" y="1048"/>
                    <a:pt x="112" y="1048"/>
                  </a:cubicBezTo>
                  <a:cubicBezTo>
                    <a:pt x="137" y="1048"/>
                    <a:pt x="137" y="1048"/>
                    <a:pt x="137" y="1048"/>
                  </a:cubicBezTo>
                  <a:cubicBezTo>
                    <a:pt x="137" y="1053"/>
                    <a:pt x="137" y="1053"/>
                    <a:pt x="137" y="1053"/>
                  </a:cubicBezTo>
                  <a:lnTo>
                    <a:pt x="112" y="1053"/>
                  </a:lnTo>
                  <a:close/>
                  <a:moveTo>
                    <a:pt x="288" y="1050"/>
                  </a:moveTo>
                  <a:cubicBezTo>
                    <a:pt x="291" y="1050"/>
                    <a:pt x="294" y="1052"/>
                    <a:pt x="296" y="1053"/>
                  </a:cubicBezTo>
                  <a:cubicBezTo>
                    <a:pt x="296" y="1053"/>
                    <a:pt x="296" y="1053"/>
                    <a:pt x="296" y="1053"/>
                  </a:cubicBezTo>
                  <a:cubicBezTo>
                    <a:pt x="296" y="1053"/>
                    <a:pt x="296" y="1053"/>
                    <a:pt x="296" y="1053"/>
                  </a:cubicBezTo>
                  <a:cubicBezTo>
                    <a:pt x="296" y="1053"/>
                    <a:pt x="296" y="1053"/>
                    <a:pt x="296" y="1053"/>
                  </a:cubicBezTo>
                  <a:cubicBezTo>
                    <a:pt x="296" y="1053"/>
                    <a:pt x="296" y="1053"/>
                    <a:pt x="296" y="1053"/>
                  </a:cubicBezTo>
                  <a:cubicBezTo>
                    <a:pt x="296" y="1054"/>
                    <a:pt x="296" y="1054"/>
                    <a:pt x="296" y="1054"/>
                  </a:cubicBezTo>
                  <a:cubicBezTo>
                    <a:pt x="296" y="1054"/>
                    <a:pt x="291" y="1071"/>
                    <a:pt x="291" y="1072"/>
                  </a:cubicBezTo>
                  <a:cubicBezTo>
                    <a:pt x="291" y="1071"/>
                    <a:pt x="291" y="1071"/>
                    <a:pt x="291" y="1071"/>
                  </a:cubicBezTo>
                  <a:cubicBezTo>
                    <a:pt x="291" y="1072"/>
                    <a:pt x="291" y="1072"/>
                    <a:pt x="291"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89" y="1071"/>
                    <a:pt x="288" y="1071"/>
                    <a:pt x="286" y="1070"/>
                  </a:cubicBezTo>
                  <a:cubicBezTo>
                    <a:pt x="285" y="1069"/>
                    <a:pt x="285" y="1069"/>
                    <a:pt x="284" y="1069"/>
                  </a:cubicBezTo>
                  <a:cubicBezTo>
                    <a:pt x="283" y="1069"/>
                    <a:pt x="281" y="1069"/>
                    <a:pt x="280" y="1069"/>
                  </a:cubicBezTo>
                  <a:cubicBezTo>
                    <a:pt x="279" y="1069"/>
                    <a:pt x="278" y="1069"/>
                    <a:pt x="276" y="1069"/>
                  </a:cubicBezTo>
                  <a:cubicBezTo>
                    <a:pt x="274" y="1069"/>
                    <a:pt x="273" y="1070"/>
                    <a:pt x="271" y="1071"/>
                  </a:cubicBezTo>
                  <a:cubicBezTo>
                    <a:pt x="271" y="1071"/>
                    <a:pt x="271" y="1071"/>
                    <a:pt x="271" y="1071"/>
                  </a:cubicBezTo>
                  <a:cubicBezTo>
                    <a:pt x="271" y="1071"/>
                    <a:pt x="271" y="1071"/>
                    <a:pt x="271" y="1071"/>
                  </a:cubicBezTo>
                  <a:cubicBezTo>
                    <a:pt x="271" y="1071"/>
                    <a:pt x="271" y="1071"/>
                    <a:pt x="271" y="1071"/>
                  </a:cubicBezTo>
                  <a:cubicBezTo>
                    <a:pt x="270" y="1070"/>
                    <a:pt x="270" y="1070"/>
                    <a:pt x="270" y="1070"/>
                  </a:cubicBezTo>
                  <a:cubicBezTo>
                    <a:pt x="270" y="1070"/>
                    <a:pt x="270" y="1070"/>
                    <a:pt x="270" y="1070"/>
                  </a:cubicBezTo>
                  <a:cubicBezTo>
                    <a:pt x="275" y="1052"/>
                    <a:pt x="275" y="1052"/>
                    <a:pt x="275" y="1052"/>
                  </a:cubicBezTo>
                  <a:cubicBezTo>
                    <a:pt x="275" y="1052"/>
                    <a:pt x="275" y="1052"/>
                    <a:pt x="275" y="1052"/>
                  </a:cubicBezTo>
                  <a:cubicBezTo>
                    <a:pt x="275" y="1052"/>
                    <a:pt x="275" y="1052"/>
                    <a:pt x="275" y="1052"/>
                  </a:cubicBezTo>
                  <a:cubicBezTo>
                    <a:pt x="277" y="1051"/>
                    <a:pt x="278" y="1051"/>
                    <a:pt x="279" y="1051"/>
                  </a:cubicBezTo>
                  <a:cubicBezTo>
                    <a:pt x="280" y="1050"/>
                    <a:pt x="281" y="1050"/>
                    <a:pt x="282" y="1050"/>
                  </a:cubicBezTo>
                  <a:cubicBezTo>
                    <a:pt x="283" y="1050"/>
                    <a:pt x="284" y="1050"/>
                    <a:pt x="285" y="1050"/>
                  </a:cubicBezTo>
                  <a:cubicBezTo>
                    <a:pt x="286" y="1050"/>
                    <a:pt x="287" y="1050"/>
                    <a:pt x="288" y="1050"/>
                  </a:cubicBezTo>
                  <a:close/>
                  <a:moveTo>
                    <a:pt x="298" y="1055"/>
                  </a:moveTo>
                  <a:cubicBezTo>
                    <a:pt x="298" y="1055"/>
                    <a:pt x="298" y="1055"/>
                    <a:pt x="298" y="1055"/>
                  </a:cubicBezTo>
                  <a:cubicBezTo>
                    <a:pt x="298" y="1055"/>
                    <a:pt x="298" y="1055"/>
                    <a:pt x="298" y="1055"/>
                  </a:cubicBezTo>
                  <a:cubicBezTo>
                    <a:pt x="300" y="1056"/>
                    <a:pt x="301" y="1056"/>
                    <a:pt x="302" y="1057"/>
                  </a:cubicBezTo>
                  <a:cubicBezTo>
                    <a:pt x="303" y="1058"/>
                    <a:pt x="305" y="1058"/>
                    <a:pt x="306" y="1058"/>
                  </a:cubicBezTo>
                  <a:cubicBezTo>
                    <a:pt x="308" y="1058"/>
                    <a:pt x="310" y="1058"/>
                    <a:pt x="312" y="1058"/>
                  </a:cubicBezTo>
                  <a:cubicBezTo>
                    <a:pt x="313" y="1058"/>
                    <a:pt x="314" y="1058"/>
                    <a:pt x="315" y="1058"/>
                  </a:cubicBezTo>
                  <a:cubicBezTo>
                    <a:pt x="316" y="1057"/>
                    <a:pt x="317" y="1057"/>
                    <a:pt x="319" y="1056"/>
                  </a:cubicBezTo>
                  <a:cubicBezTo>
                    <a:pt x="319" y="1056"/>
                    <a:pt x="319" y="1057"/>
                    <a:pt x="319" y="1057"/>
                  </a:cubicBezTo>
                  <a:cubicBezTo>
                    <a:pt x="319" y="1057"/>
                    <a:pt x="319" y="1057"/>
                    <a:pt x="319" y="1057"/>
                  </a:cubicBezTo>
                  <a:cubicBezTo>
                    <a:pt x="319" y="1057"/>
                    <a:pt x="319" y="1057"/>
                    <a:pt x="319" y="1057"/>
                  </a:cubicBezTo>
                  <a:cubicBezTo>
                    <a:pt x="319" y="1057"/>
                    <a:pt x="319" y="1057"/>
                    <a:pt x="319" y="1057"/>
                  </a:cubicBezTo>
                  <a:cubicBezTo>
                    <a:pt x="319" y="1057"/>
                    <a:pt x="320" y="1057"/>
                    <a:pt x="320" y="1057"/>
                  </a:cubicBezTo>
                  <a:cubicBezTo>
                    <a:pt x="320" y="1057"/>
                    <a:pt x="320" y="1057"/>
                    <a:pt x="320" y="1057"/>
                  </a:cubicBezTo>
                  <a:cubicBezTo>
                    <a:pt x="320" y="1057"/>
                    <a:pt x="320" y="1057"/>
                    <a:pt x="320" y="1057"/>
                  </a:cubicBezTo>
                  <a:cubicBezTo>
                    <a:pt x="320" y="1057"/>
                    <a:pt x="320" y="1057"/>
                    <a:pt x="320" y="1057"/>
                  </a:cubicBezTo>
                  <a:cubicBezTo>
                    <a:pt x="320" y="1057"/>
                    <a:pt x="315" y="1075"/>
                    <a:pt x="315" y="1075"/>
                  </a:cubicBezTo>
                  <a:cubicBezTo>
                    <a:pt x="314" y="1075"/>
                    <a:pt x="314" y="1075"/>
                    <a:pt x="314" y="1075"/>
                  </a:cubicBezTo>
                  <a:cubicBezTo>
                    <a:pt x="314" y="1075"/>
                    <a:pt x="314" y="1075"/>
                    <a:pt x="314" y="1075"/>
                  </a:cubicBezTo>
                  <a:cubicBezTo>
                    <a:pt x="313" y="1076"/>
                    <a:pt x="312" y="1076"/>
                    <a:pt x="311" y="1076"/>
                  </a:cubicBezTo>
                  <a:cubicBezTo>
                    <a:pt x="309" y="1077"/>
                    <a:pt x="308" y="1077"/>
                    <a:pt x="307" y="1077"/>
                  </a:cubicBezTo>
                  <a:cubicBezTo>
                    <a:pt x="306" y="1077"/>
                    <a:pt x="305" y="1077"/>
                    <a:pt x="304" y="1077"/>
                  </a:cubicBezTo>
                  <a:cubicBezTo>
                    <a:pt x="303" y="1077"/>
                    <a:pt x="302" y="1077"/>
                    <a:pt x="301" y="1077"/>
                  </a:cubicBezTo>
                  <a:cubicBezTo>
                    <a:pt x="300" y="1077"/>
                    <a:pt x="300" y="1077"/>
                    <a:pt x="299" y="1077"/>
                  </a:cubicBezTo>
                  <a:cubicBezTo>
                    <a:pt x="298" y="1076"/>
                    <a:pt x="297" y="1076"/>
                    <a:pt x="297" y="1076"/>
                  </a:cubicBezTo>
                  <a:cubicBezTo>
                    <a:pt x="295" y="1075"/>
                    <a:pt x="294" y="1075"/>
                    <a:pt x="293" y="1074"/>
                  </a:cubicBezTo>
                  <a:cubicBezTo>
                    <a:pt x="293" y="1074"/>
                    <a:pt x="292" y="1073"/>
                    <a:pt x="292" y="1073"/>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lose/>
                  <a:moveTo>
                    <a:pt x="305" y="1034"/>
                  </a:moveTo>
                  <a:cubicBezTo>
                    <a:pt x="306" y="1034"/>
                    <a:pt x="307" y="1035"/>
                    <a:pt x="308" y="1036"/>
                  </a:cubicBezTo>
                  <a:cubicBezTo>
                    <a:pt x="310" y="1036"/>
                    <a:pt x="311" y="1037"/>
                    <a:pt x="313" y="1037"/>
                  </a:cubicBezTo>
                  <a:cubicBezTo>
                    <a:pt x="313" y="1037"/>
                    <a:pt x="314" y="1037"/>
                    <a:pt x="315" y="1037"/>
                  </a:cubicBezTo>
                  <a:cubicBezTo>
                    <a:pt x="316" y="1037"/>
                    <a:pt x="317" y="1037"/>
                    <a:pt x="318" y="1037"/>
                  </a:cubicBezTo>
                  <a:cubicBezTo>
                    <a:pt x="319" y="1037"/>
                    <a:pt x="320" y="1036"/>
                    <a:pt x="321" y="1036"/>
                  </a:cubicBezTo>
                  <a:cubicBezTo>
                    <a:pt x="322" y="1036"/>
                    <a:pt x="324" y="1035"/>
                    <a:pt x="325" y="1035"/>
                  </a:cubicBezTo>
                  <a:cubicBezTo>
                    <a:pt x="325" y="1035"/>
                    <a:pt x="325" y="1035"/>
                    <a:pt x="325" y="1035"/>
                  </a:cubicBezTo>
                  <a:cubicBezTo>
                    <a:pt x="325" y="1035"/>
                    <a:pt x="325" y="1035"/>
                    <a:pt x="325" y="1035"/>
                  </a:cubicBezTo>
                  <a:cubicBezTo>
                    <a:pt x="325" y="1035"/>
                    <a:pt x="325" y="1035"/>
                    <a:pt x="325" y="1035"/>
                  </a:cubicBezTo>
                  <a:cubicBezTo>
                    <a:pt x="325" y="1035"/>
                    <a:pt x="326" y="1035"/>
                    <a:pt x="326" y="1035"/>
                  </a:cubicBezTo>
                  <a:cubicBezTo>
                    <a:pt x="326" y="1035"/>
                    <a:pt x="326" y="1035"/>
                    <a:pt x="326" y="1035"/>
                  </a:cubicBezTo>
                  <a:cubicBezTo>
                    <a:pt x="326" y="1035"/>
                    <a:pt x="326" y="1035"/>
                    <a:pt x="326" y="1035"/>
                  </a:cubicBezTo>
                  <a:cubicBezTo>
                    <a:pt x="326" y="1035"/>
                    <a:pt x="321" y="1054"/>
                    <a:pt x="321" y="1054"/>
                  </a:cubicBezTo>
                  <a:cubicBezTo>
                    <a:pt x="321" y="1054"/>
                    <a:pt x="320" y="1054"/>
                    <a:pt x="320" y="1054"/>
                  </a:cubicBezTo>
                  <a:cubicBezTo>
                    <a:pt x="320" y="1054"/>
                    <a:pt x="320" y="1054"/>
                    <a:pt x="320" y="1054"/>
                  </a:cubicBezTo>
                  <a:cubicBezTo>
                    <a:pt x="318" y="1055"/>
                    <a:pt x="316" y="1055"/>
                    <a:pt x="314" y="1056"/>
                  </a:cubicBezTo>
                  <a:cubicBezTo>
                    <a:pt x="313" y="1056"/>
                    <a:pt x="311" y="1056"/>
                    <a:pt x="310" y="1056"/>
                  </a:cubicBezTo>
                  <a:cubicBezTo>
                    <a:pt x="308" y="1056"/>
                    <a:pt x="307" y="1056"/>
                    <a:pt x="306" y="1056"/>
                  </a:cubicBezTo>
                  <a:cubicBezTo>
                    <a:pt x="304" y="1055"/>
                    <a:pt x="302" y="1054"/>
                    <a:pt x="300" y="1053"/>
                  </a:cubicBezTo>
                  <a:cubicBezTo>
                    <a:pt x="300" y="1053"/>
                    <a:pt x="299" y="1053"/>
                    <a:pt x="299" y="1052"/>
                  </a:cubicBezTo>
                  <a:cubicBezTo>
                    <a:pt x="299" y="1052"/>
                    <a:pt x="299" y="1052"/>
                    <a:pt x="299" y="1052"/>
                  </a:cubicBezTo>
                  <a:cubicBezTo>
                    <a:pt x="299" y="1052"/>
                    <a:pt x="299" y="1052"/>
                    <a:pt x="299" y="1052"/>
                  </a:cubicBezTo>
                  <a:cubicBezTo>
                    <a:pt x="299" y="1052"/>
                    <a:pt x="299" y="1052"/>
                    <a:pt x="299" y="1052"/>
                  </a:cubicBezTo>
                  <a:cubicBezTo>
                    <a:pt x="299" y="1052"/>
                    <a:pt x="299" y="1052"/>
                    <a:pt x="299" y="1052"/>
                  </a:cubicBezTo>
                  <a:cubicBezTo>
                    <a:pt x="299" y="1052"/>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3"/>
                    <a:pt x="304" y="1033"/>
                    <a:pt x="305" y="1034"/>
                  </a:cubicBezTo>
                  <a:close/>
                  <a:moveTo>
                    <a:pt x="292" y="1028"/>
                  </a:moveTo>
                  <a:cubicBezTo>
                    <a:pt x="295" y="1028"/>
                    <a:pt x="297" y="1029"/>
                    <a:pt x="299" y="1030"/>
                  </a:cubicBezTo>
                  <a:cubicBezTo>
                    <a:pt x="299" y="1030"/>
                    <a:pt x="299" y="1030"/>
                    <a:pt x="299" y="1030"/>
                  </a:cubicBezTo>
                  <a:cubicBezTo>
                    <a:pt x="300" y="1030"/>
                    <a:pt x="301" y="1031"/>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3"/>
                    <a:pt x="302" y="1033"/>
                    <a:pt x="302" y="1033"/>
                  </a:cubicBezTo>
                  <a:cubicBezTo>
                    <a:pt x="300" y="1039"/>
                    <a:pt x="300" y="1039"/>
                    <a:pt x="300" y="1039"/>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5" y="1049"/>
                    <a:pt x="294" y="1049"/>
                    <a:pt x="292" y="1048"/>
                  </a:cubicBezTo>
                  <a:cubicBezTo>
                    <a:pt x="291" y="1048"/>
                    <a:pt x="290" y="1047"/>
                    <a:pt x="288" y="1047"/>
                  </a:cubicBezTo>
                  <a:cubicBezTo>
                    <a:pt x="285" y="1047"/>
                    <a:pt x="281" y="1047"/>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81" y="1032"/>
                    <a:pt x="281" y="1032"/>
                    <a:pt x="281" y="1032"/>
                  </a:cubicBezTo>
                  <a:cubicBezTo>
                    <a:pt x="281" y="1031"/>
                    <a:pt x="281" y="1031"/>
                    <a:pt x="281" y="1031"/>
                  </a:cubicBezTo>
                  <a:cubicBezTo>
                    <a:pt x="281" y="1030"/>
                    <a:pt x="282" y="1030"/>
                    <a:pt x="282" y="1030"/>
                  </a:cubicBezTo>
                  <a:cubicBezTo>
                    <a:pt x="282" y="1030"/>
                    <a:pt x="282" y="1030"/>
                    <a:pt x="282" y="1030"/>
                  </a:cubicBezTo>
                  <a:cubicBezTo>
                    <a:pt x="284" y="1030"/>
                    <a:pt x="286" y="1029"/>
                    <a:pt x="287" y="1029"/>
                  </a:cubicBezTo>
                  <a:cubicBezTo>
                    <a:pt x="289" y="1028"/>
                    <a:pt x="291" y="1028"/>
                    <a:pt x="292" y="1028"/>
                  </a:cubicBezTo>
                  <a:close/>
                  <a:moveTo>
                    <a:pt x="478" y="1033"/>
                  </a:moveTo>
                  <a:cubicBezTo>
                    <a:pt x="469" y="1033"/>
                    <a:pt x="462" y="1040"/>
                    <a:pt x="462" y="1048"/>
                  </a:cubicBezTo>
                  <a:cubicBezTo>
                    <a:pt x="462" y="1052"/>
                    <a:pt x="464" y="1056"/>
                    <a:pt x="467" y="1059"/>
                  </a:cubicBezTo>
                  <a:cubicBezTo>
                    <a:pt x="460" y="1068"/>
                    <a:pt x="460" y="1068"/>
                    <a:pt x="460" y="1068"/>
                  </a:cubicBezTo>
                  <a:cubicBezTo>
                    <a:pt x="463" y="1070"/>
                    <a:pt x="463" y="1070"/>
                    <a:pt x="463" y="1070"/>
                  </a:cubicBezTo>
                  <a:cubicBezTo>
                    <a:pt x="470" y="1061"/>
                    <a:pt x="470" y="1061"/>
                    <a:pt x="470" y="1061"/>
                  </a:cubicBezTo>
                  <a:cubicBezTo>
                    <a:pt x="472" y="1063"/>
                    <a:pt x="475" y="1064"/>
                    <a:pt x="478" y="1064"/>
                  </a:cubicBezTo>
                  <a:cubicBezTo>
                    <a:pt x="486" y="1064"/>
                    <a:pt x="493" y="1057"/>
                    <a:pt x="493" y="1048"/>
                  </a:cubicBezTo>
                  <a:cubicBezTo>
                    <a:pt x="493" y="1040"/>
                    <a:pt x="486" y="1033"/>
                    <a:pt x="478" y="1033"/>
                  </a:cubicBezTo>
                  <a:close/>
                  <a:moveTo>
                    <a:pt x="478" y="1060"/>
                  </a:moveTo>
                  <a:cubicBezTo>
                    <a:pt x="471" y="1060"/>
                    <a:pt x="466" y="1055"/>
                    <a:pt x="466" y="1048"/>
                  </a:cubicBezTo>
                  <a:cubicBezTo>
                    <a:pt x="466" y="1042"/>
                    <a:pt x="471" y="1037"/>
                    <a:pt x="478" y="1037"/>
                  </a:cubicBezTo>
                  <a:cubicBezTo>
                    <a:pt x="484" y="1037"/>
                    <a:pt x="489" y="1042"/>
                    <a:pt x="489" y="1048"/>
                  </a:cubicBezTo>
                  <a:cubicBezTo>
                    <a:pt x="489" y="1055"/>
                    <a:pt x="484" y="1060"/>
                    <a:pt x="478" y="1060"/>
                  </a:cubicBezTo>
                  <a:close/>
                  <a:moveTo>
                    <a:pt x="602" y="1116"/>
                  </a:moveTo>
                  <a:cubicBezTo>
                    <a:pt x="602" y="1139"/>
                    <a:pt x="584" y="1156"/>
                    <a:pt x="562" y="1156"/>
                  </a:cubicBezTo>
                  <a:cubicBezTo>
                    <a:pt x="40" y="1156"/>
                    <a:pt x="40" y="1156"/>
                    <a:pt x="40" y="1156"/>
                  </a:cubicBezTo>
                  <a:cubicBezTo>
                    <a:pt x="18" y="1156"/>
                    <a:pt x="0" y="1139"/>
                    <a:pt x="0" y="1116"/>
                  </a:cubicBezTo>
                  <a:cubicBezTo>
                    <a:pt x="0" y="40"/>
                    <a:pt x="0" y="40"/>
                    <a:pt x="0" y="40"/>
                  </a:cubicBezTo>
                  <a:cubicBezTo>
                    <a:pt x="0" y="18"/>
                    <a:pt x="18" y="0"/>
                    <a:pt x="40" y="0"/>
                  </a:cubicBezTo>
                  <a:cubicBezTo>
                    <a:pt x="562" y="0"/>
                    <a:pt x="562" y="0"/>
                    <a:pt x="562" y="0"/>
                  </a:cubicBezTo>
                  <a:cubicBezTo>
                    <a:pt x="584" y="0"/>
                    <a:pt x="602" y="18"/>
                    <a:pt x="602" y="40"/>
                  </a:cubicBezTo>
                  <a:lnTo>
                    <a:pt x="602" y="1116"/>
                  </a:lnTo>
                  <a:close/>
                  <a:moveTo>
                    <a:pt x="273" y="379"/>
                  </a:moveTo>
                  <a:cubicBezTo>
                    <a:pt x="95" y="379"/>
                    <a:pt x="95" y="379"/>
                    <a:pt x="95" y="379"/>
                  </a:cubicBezTo>
                  <a:cubicBezTo>
                    <a:pt x="95" y="202"/>
                    <a:pt x="95" y="202"/>
                    <a:pt x="95" y="202"/>
                  </a:cubicBezTo>
                  <a:cubicBezTo>
                    <a:pt x="273" y="202"/>
                    <a:pt x="273" y="202"/>
                    <a:pt x="273" y="202"/>
                  </a:cubicBezTo>
                  <a:lnTo>
                    <a:pt x="273" y="379"/>
                  </a:lnTo>
                  <a:close/>
                  <a:moveTo>
                    <a:pt x="95" y="769"/>
                  </a:moveTo>
                  <a:cubicBezTo>
                    <a:pt x="273" y="769"/>
                    <a:pt x="273" y="769"/>
                    <a:pt x="273" y="769"/>
                  </a:cubicBezTo>
                  <a:cubicBezTo>
                    <a:pt x="273" y="911"/>
                    <a:pt x="273" y="911"/>
                    <a:pt x="273" y="911"/>
                  </a:cubicBezTo>
                  <a:cubicBezTo>
                    <a:pt x="95" y="911"/>
                    <a:pt x="95" y="911"/>
                    <a:pt x="95" y="911"/>
                  </a:cubicBezTo>
                  <a:lnTo>
                    <a:pt x="95" y="769"/>
                  </a:lnTo>
                  <a:close/>
                  <a:moveTo>
                    <a:pt x="95" y="581"/>
                  </a:moveTo>
                  <a:cubicBezTo>
                    <a:pt x="462" y="581"/>
                    <a:pt x="462" y="581"/>
                    <a:pt x="462" y="581"/>
                  </a:cubicBezTo>
                  <a:cubicBezTo>
                    <a:pt x="462" y="758"/>
                    <a:pt x="462" y="758"/>
                    <a:pt x="462" y="758"/>
                  </a:cubicBezTo>
                  <a:cubicBezTo>
                    <a:pt x="95" y="758"/>
                    <a:pt x="95" y="758"/>
                    <a:pt x="95" y="758"/>
                  </a:cubicBezTo>
                  <a:lnTo>
                    <a:pt x="95" y="581"/>
                  </a:lnTo>
                  <a:close/>
                  <a:moveTo>
                    <a:pt x="284" y="391"/>
                  </a:moveTo>
                  <a:cubicBezTo>
                    <a:pt x="462" y="391"/>
                    <a:pt x="462" y="391"/>
                    <a:pt x="462" y="391"/>
                  </a:cubicBezTo>
                  <a:cubicBezTo>
                    <a:pt x="462" y="568"/>
                    <a:pt x="462" y="568"/>
                    <a:pt x="462" y="568"/>
                  </a:cubicBezTo>
                  <a:cubicBezTo>
                    <a:pt x="284" y="568"/>
                    <a:pt x="284" y="568"/>
                    <a:pt x="284" y="568"/>
                  </a:cubicBezTo>
                  <a:lnTo>
                    <a:pt x="284" y="391"/>
                  </a:lnTo>
                  <a:close/>
                  <a:moveTo>
                    <a:pt x="273" y="568"/>
                  </a:moveTo>
                  <a:cubicBezTo>
                    <a:pt x="95" y="568"/>
                    <a:pt x="95" y="568"/>
                    <a:pt x="95" y="568"/>
                  </a:cubicBezTo>
                  <a:cubicBezTo>
                    <a:pt x="95" y="391"/>
                    <a:pt x="95" y="391"/>
                    <a:pt x="95" y="391"/>
                  </a:cubicBezTo>
                  <a:cubicBezTo>
                    <a:pt x="273" y="391"/>
                    <a:pt x="273" y="391"/>
                    <a:pt x="273" y="391"/>
                  </a:cubicBezTo>
                  <a:lnTo>
                    <a:pt x="273" y="568"/>
                  </a:lnTo>
                  <a:close/>
                  <a:moveTo>
                    <a:pt x="284" y="769"/>
                  </a:moveTo>
                  <a:cubicBezTo>
                    <a:pt x="462" y="769"/>
                    <a:pt x="462" y="769"/>
                    <a:pt x="462" y="769"/>
                  </a:cubicBezTo>
                  <a:cubicBezTo>
                    <a:pt x="462" y="911"/>
                    <a:pt x="462" y="911"/>
                    <a:pt x="462" y="911"/>
                  </a:cubicBezTo>
                  <a:cubicBezTo>
                    <a:pt x="284" y="911"/>
                    <a:pt x="284" y="911"/>
                    <a:pt x="284" y="911"/>
                  </a:cubicBezTo>
                  <a:lnTo>
                    <a:pt x="284" y="769"/>
                  </a:lnTo>
                  <a:close/>
                  <a:moveTo>
                    <a:pt x="462" y="202"/>
                  </a:moveTo>
                  <a:cubicBezTo>
                    <a:pt x="462" y="379"/>
                    <a:pt x="462" y="379"/>
                    <a:pt x="462" y="379"/>
                  </a:cubicBezTo>
                  <a:cubicBezTo>
                    <a:pt x="284" y="379"/>
                    <a:pt x="284" y="379"/>
                    <a:pt x="284" y="379"/>
                  </a:cubicBezTo>
                  <a:cubicBezTo>
                    <a:pt x="284" y="202"/>
                    <a:pt x="284" y="202"/>
                    <a:pt x="284" y="202"/>
                  </a:cubicBezTo>
                  <a:lnTo>
                    <a:pt x="462" y="202"/>
                  </a:lnTo>
                  <a:close/>
                </a:path>
              </a:pathLst>
            </a:custGeom>
            <a:solidFill>
              <a:srgbClr val="008272"/>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 name="TextBox 8"/>
            <p:cNvSpPr txBox="1"/>
            <p:nvPr/>
          </p:nvSpPr>
          <p:spPr>
            <a:xfrm>
              <a:off x="10795000" y="5406572"/>
              <a:ext cx="1016000" cy="752514"/>
            </a:xfrm>
            <a:prstGeom prst="rect">
              <a:avLst/>
            </a:prstGeom>
            <a:noFill/>
          </p:spPr>
          <p:txBody>
            <a:bodyPr wrap="squar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pPr algn="ctr"/>
              <a:r>
                <a:rPr lang="en-US" sz="1800" dirty="0">
                  <a:solidFill>
                    <a:schemeClr val="tx1"/>
                  </a:solidFill>
                </a:rPr>
                <a:t>Devices to take action</a:t>
              </a:r>
            </a:p>
          </p:txBody>
        </p:sp>
      </p:grpSp>
      <p:pic>
        <p:nvPicPr>
          <p:cNvPr id="77" name="Picture 76" descr="Stream Analytics.png"/>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585192" y="3406435"/>
            <a:ext cx="594360" cy="594360"/>
          </a:xfrm>
          <a:prstGeom prst="rect">
            <a:avLst/>
          </a:prstGeom>
        </p:spPr>
      </p:pic>
      <p:sp>
        <p:nvSpPr>
          <p:cNvPr id="3" name="Chevron 2"/>
          <p:cNvSpPr/>
          <p:nvPr/>
        </p:nvSpPr>
        <p:spPr>
          <a:xfrm>
            <a:off x="7375367" y="3156856"/>
            <a:ext cx="1577839" cy="562429"/>
          </a:xfrm>
          <a:prstGeom prst="chevron">
            <a:avLst/>
          </a:prstGeom>
          <a:solidFill>
            <a:srgbClr val="06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Service Bus</a:t>
            </a:r>
          </a:p>
        </p:txBody>
      </p:sp>
      <p:sp>
        <p:nvSpPr>
          <p:cNvPr id="78" name="Chevron 77"/>
          <p:cNvSpPr/>
          <p:nvPr/>
        </p:nvSpPr>
        <p:spPr>
          <a:xfrm>
            <a:off x="7382625" y="3817256"/>
            <a:ext cx="1577839" cy="562429"/>
          </a:xfrm>
          <a:prstGeom prst="chevron">
            <a:avLst/>
          </a:prstGeom>
          <a:solidFill>
            <a:srgbClr val="06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Azure DBs</a:t>
            </a:r>
          </a:p>
        </p:txBody>
      </p:sp>
      <p:sp>
        <p:nvSpPr>
          <p:cNvPr id="79" name="Chevron 78"/>
          <p:cNvSpPr/>
          <p:nvPr/>
        </p:nvSpPr>
        <p:spPr>
          <a:xfrm>
            <a:off x="7371739" y="4441371"/>
            <a:ext cx="1577839" cy="562429"/>
          </a:xfrm>
          <a:prstGeom prst="chevron">
            <a:avLst/>
          </a:prstGeom>
          <a:solidFill>
            <a:srgbClr val="06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Azure Storage</a:t>
            </a:r>
          </a:p>
        </p:txBody>
      </p:sp>
      <p:sp>
        <p:nvSpPr>
          <p:cNvPr id="80" name="Chevron 79"/>
          <p:cNvSpPr/>
          <p:nvPr/>
        </p:nvSpPr>
        <p:spPr>
          <a:xfrm>
            <a:off x="7050038" y="5410200"/>
            <a:ext cx="1909185" cy="562429"/>
          </a:xfrm>
          <a:prstGeom prst="chevron">
            <a:avLst/>
          </a:prstGeom>
          <a:solidFill>
            <a:srgbClr val="06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HDInsight</a:t>
            </a:r>
            <a:endParaRPr lang="en-US" dirty="0" smtClean="0">
              <a:solidFill>
                <a:schemeClr val="bg1"/>
              </a:solidFill>
            </a:endParaRPr>
          </a:p>
        </p:txBody>
      </p:sp>
    </p:spTree>
    <p:extLst>
      <p:ext uri="{BB962C8B-B14F-4D97-AF65-F5344CB8AC3E}">
        <p14:creationId xmlns:p14="http://schemas.microsoft.com/office/powerpoint/2010/main" val="211247850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480" y="168034"/>
            <a:ext cx="10515600" cy="1325563"/>
          </a:xfrm>
        </p:spPr>
        <p:txBody>
          <a:bodyPr>
            <a:normAutofit/>
          </a:bodyPr>
          <a:lstStyle/>
          <a:p>
            <a:r>
              <a:rPr lang="en-US" sz="4800" dirty="0"/>
              <a:t>ASA Connectivity</a:t>
            </a:r>
          </a:p>
        </p:txBody>
      </p:sp>
      <p:grpSp>
        <p:nvGrpSpPr>
          <p:cNvPr id="7" name="Group 6"/>
          <p:cNvGrpSpPr/>
          <p:nvPr/>
        </p:nvGrpSpPr>
        <p:grpSpPr>
          <a:xfrm>
            <a:off x="4280" y="1493597"/>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ASA connects to many input and output sources</a:t>
              </a:r>
            </a:p>
          </p:txBody>
        </p:sp>
      </p:grpSp>
      <p:grpSp>
        <p:nvGrpSpPr>
          <p:cNvPr id="15" name="Group 14"/>
          <p:cNvGrpSpPr/>
          <p:nvPr/>
        </p:nvGrpSpPr>
        <p:grpSpPr>
          <a:xfrm>
            <a:off x="304003" y="2998995"/>
            <a:ext cx="11583995" cy="3527165"/>
            <a:chOff x="395746" y="2998995"/>
            <a:chExt cx="11583995" cy="3527165"/>
          </a:xfrm>
        </p:grpSpPr>
        <p:grpSp>
          <p:nvGrpSpPr>
            <p:cNvPr id="10" name="Group 9"/>
            <p:cNvGrpSpPr/>
            <p:nvPr/>
          </p:nvGrpSpPr>
          <p:grpSpPr>
            <a:xfrm>
              <a:off x="395746" y="2998995"/>
              <a:ext cx="3837039" cy="3527165"/>
              <a:chOff x="395746" y="2998995"/>
              <a:chExt cx="3837039" cy="3527165"/>
            </a:xfrm>
          </p:grpSpPr>
          <p:sp>
            <p:nvSpPr>
              <p:cNvPr id="3" name="Rectangle 2"/>
              <p:cNvSpPr/>
              <p:nvPr/>
            </p:nvSpPr>
            <p:spPr>
              <a:xfrm>
                <a:off x="395746" y="3546984"/>
                <a:ext cx="3837039" cy="297917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
                </a:pPr>
                <a:r>
                  <a:rPr lang="en-US" sz="2800" dirty="0"/>
                  <a:t>Azure Event Hub</a:t>
                </a:r>
              </a:p>
              <a:p>
                <a:endParaRPr lang="en-US" sz="800" dirty="0"/>
              </a:p>
              <a:p>
                <a:pPr marL="457200" indent="-457200">
                  <a:buFont typeface="Wingdings" panose="05000000000000000000" pitchFamily="2" charset="2"/>
                  <a:buChar char="§"/>
                </a:pPr>
                <a:r>
                  <a:rPr lang="en-US" sz="2800" dirty="0"/>
                  <a:t>Azure </a:t>
                </a:r>
                <a:r>
                  <a:rPr lang="en-US" sz="2800" dirty="0" err="1"/>
                  <a:t>IoT</a:t>
                </a:r>
                <a:r>
                  <a:rPr lang="en-US" sz="2800" dirty="0"/>
                  <a:t> Hubs</a:t>
                </a:r>
              </a:p>
              <a:p>
                <a:pPr marL="457200" indent="-457200">
                  <a:buFont typeface="Wingdings" panose="05000000000000000000" pitchFamily="2" charset="2"/>
                  <a:buChar char="§"/>
                </a:pPr>
                <a:endParaRPr lang="en-US" sz="800" dirty="0"/>
              </a:p>
              <a:p>
                <a:pPr marL="457200" indent="-457200">
                  <a:buFont typeface="Wingdings" panose="05000000000000000000" pitchFamily="2" charset="2"/>
                  <a:buChar char="§"/>
                </a:pPr>
                <a:r>
                  <a:rPr lang="en-US" sz="2800" dirty="0"/>
                  <a:t>Azure Blob Service</a:t>
                </a:r>
              </a:p>
              <a:p>
                <a:pPr algn="ctr"/>
                <a:endParaRPr lang="en-US" sz="2800" dirty="0">
                  <a:solidFill>
                    <a:schemeClr val="bg1"/>
                  </a:solidFill>
                </a:endParaRPr>
              </a:p>
            </p:txBody>
          </p:sp>
          <p:sp>
            <p:nvSpPr>
              <p:cNvPr id="12" name="TextBox 11"/>
              <p:cNvSpPr txBox="1"/>
              <p:nvPr/>
            </p:nvSpPr>
            <p:spPr>
              <a:xfrm>
                <a:off x="1863661" y="2998995"/>
                <a:ext cx="901209" cy="461665"/>
              </a:xfrm>
              <a:prstGeom prst="rect">
                <a:avLst/>
              </a:prstGeom>
              <a:noFill/>
            </p:spPr>
            <p:txBody>
              <a:bodyPr wrap="none" rtlCol="0">
                <a:spAutoFit/>
              </a:bodyPr>
              <a:lstStyle/>
              <a:p>
                <a:pPr algn="ctr"/>
                <a:r>
                  <a:rPr lang="en-US" sz="2400" dirty="0"/>
                  <a:t>Input</a:t>
                </a:r>
              </a:p>
            </p:txBody>
          </p:sp>
        </p:grpSp>
        <p:grpSp>
          <p:nvGrpSpPr>
            <p:cNvPr id="5" name="Group 4"/>
            <p:cNvGrpSpPr/>
            <p:nvPr/>
          </p:nvGrpSpPr>
          <p:grpSpPr>
            <a:xfrm>
              <a:off x="6400800" y="2998995"/>
              <a:ext cx="5578941" cy="3527165"/>
              <a:chOff x="6400800" y="2998995"/>
              <a:chExt cx="5578941" cy="3527165"/>
            </a:xfrm>
          </p:grpSpPr>
          <p:sp>
            <p:nvSpPr>
              <p:cNvPr id="11" name="Rectangle 10"/>
              <p:cNvSpPr/>
              <p:nvPr/>
            </p:nvSpPr>
            <p:spPr>
              <a:xfrm>
                <a:off x="6400800" y="3546984"/>
                <a:ext cx="5578941" cy="297917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
                </a:pPr>
                <a:r>
                  <a:rPr lang="en-US" sz="2800" dirty="0" smtClean="0"/>
                  <a:t>Azure </a:t>
                </a:r>
                <a:r>
                  <a:rPr lang="en-US" sz="2800" dirty="0"/>
                  <a:t>Storage Blobs or Tables</a:t>
                </a:r>
              </a:p>
              <a:p>
                <a:endParaRPr lang="en-US" sz="800" dirty="0"/>
              </a:p>
              <a:p>
                <a:pPr marL="457200" indent="-457200">
                  <a:buFont typeface="Wingdings" panose="05000000000000000000" pitchFamily="2" charset="2"/>
                  <a:buChar char="§"/>
                </a:pPr>
                <a:r>
                  <a:rPr lang="en-US" sz="2800" dirty="0"/>
                  <a:t>Azure SQL DB</a:t>
                </a:r>
              </a:p>
              <a:p>
                <a:pPr marL="457200" indent="-457200">
                  <a:buFont typeface="Wingdings" panose="05000000000000000000" pitchFamily="2" charset="2"/>
                  <a:buChar char="§"/>
                </a:pPr>
                <a:endParaRPr lang="en-US" sz="800" dirty="0"/>
              </a:p>
              <a:p>
                <a:pPr marL="457200" indent="-457200">
                  <a:buFont typeface="Wingdings" panose="05000000000000000000" pitchFamily="2" charset="2"/>
                  <a:buChar char="§"/>
                </a:pPr>
                <a:r>
                  <a:rPr lang="en-US" sz="2800" dirty="0"/>
                  <a:t>Azure Event Hub</a:t>
                </a:r>
              </a:p>
              <a:p>
                <a:pPr marL="457200" indent="-457200">
                  <a:buFont typeface="Wingdings" panose="05000000000000000000" pitchFamily="2" charset="2"/>
                  <a:buChar char="§"/>
                </a:pPr>
                <a:endParaRPr lang="en-US" sz="800" dirty="0"/>
              </a:p>
              <a:p>
                <a:pPr marL="457200" indent="-457200">
                  <a:buFont typeface="Wingdings" panose="05000000000000000000" pitchFamily="2" charset="2"/>
                  <a:buChar char="§"/>
                </a:pPr>
                <a:r>
                  <a:rPr lang="en-US" sz="2800" dirty="0"/>
                  <a:t>Azure Service Bus</a:t>
                </a:r>
              </a:p>
              <a:p>
                <a:pPr marL="457200" indent="-457200">
                  <a:buFont typeface="Wingdings" panose="05000000000000000000" pitchFamily="2" charset="2"/>
                  <a:buChar char="§"/>
                </a:pPr>
                <a:endParaRPr lang="en-US" sz="800" dirty="0"/>
              </a:p>
              <a:p>
                <a:pPr marL="457200" indent="-457200">
                  <a:buFont typeface="Wingdings" panose="05000000000000000000" pitchFamily="2" charset="2"/>
                  <a:buChar char="§"/>
                </a:pPr>
                <a:r>
                  <a:rPr lang="en-US" sz="2800" dirty="0"/>
                  <a:t>Power </a:t>
                </a:r>
                <a:r>
                  <a:rPr lang="en-US" sz="2800" dirty="0" smtClean="0"/>
                  <a:t>BI</a:t>
                </a:r>
                <a:endParaRPr lang="en-US" sz="2800" dirty="0"/>
              </a:p>
            </p:txBody>
          </p:sp>
          <p:sp>
            <p:nvSpPr>
              <p:cNvPr id="13" name="TextBox 12"/>
              <p:cNvSpPr txBox="1"/>
              <p:nvPr/>
            </p:nvSpPr>
            <p:spPr>
              <a:xfrm>
                <a:off x="8635971" y="2998995"/>
                <a:ext cx="1108597" cy="461665"/>
              </a:xfrm>
              <a:prstGeom prst="rect">
                <a:avLst/>
              </a:prstGeom>
              <a:noFill/>
            </p:spPr>
            <p:txBody>
              <a:bodyPr wrap="none" rtlCol="0">
                <a:spAutoFit/>
              </a:bodyPr>
              <a:lstStyle/>
              <a:p>
                <a:pPr algn="ctr"/>
                <a:r>
                  <a:rPr lang="en-US" sz="2400" dirty="0"/>
                  <a:t>Output</a:t>
                </a:r>
              </a:p>
            </p:txBody>
          </p:sp>
        </p:grpSp>
        <p:sp>
          <p:nvSpPr>
            <p:cNvPr id="4" name="Chevron 3"/>
            <p:cNvSpPr/>
            <p:nvPr/>
          </p:nvSpPr>
          <p:spPr>
            <a:xfrm>
              <a:off x="4825726" y="3580859"/>
              <a:ext cx="982133" cy="2945301"/>
            </a:xfrm>
            <a:prstGeom prst="chevron">
              <a:avLst/>
            </a:prstGeom>
            <a:solidFill>
              <a:srgbClr val="D5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spTree>
    <p:extLst>
      <p:ext uri="{BB962C8B-B14F-4D97-AF65-F5344CB8AC3E}">
        <p14:creationId xmlns:p14="http://schemas.microsoft.com/office/powerpoint/2010/main" val="202513295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235" y="22746"/>
            <a:ext cx="10515600" cy="1325563"/>
          </a:xfrm>
        </p:spPr>
        <p:txBody>
          <a:bodyPr/>
          <a:lstStyle/>
          <a:p>
            <a:r>
              <a:rPr lang="en-US" dirty="0"/>
              <a:t>End-to-End Architecture Overview</a:t>
            </a:r>
          </a:p>
        </p:txBody>
      </p:sp>
      <p:sp>
        <p:nvSpPr>
          <p:cNvPr id="5" name="Rectangle 4"/>
          <p:cNvSpPr/>
          <p:nvPr/>
        </p:nvSpPr>
        <p:spPr bwMode="auto">
          <a:xfrm>
            <a:off x="2610034" y="1232003"/>
            <a:ext cx="7132314" cy="500846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5"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Box 6"/>
          <p:cNvSpPr txBox="1"/>
          <p:nvPr/>
        </p:nvSpPr>
        <p:spPr>
          <a:xfrm>
            <a:off x="759235" y="6325409"/>
            <a:ext cx="1354029" cy="313932"/>
          </a:xfrm>
          <a:prstGeom prst="rect">
            <a:avLst/>
          </a:prstGeom>
          <a:noFill/>
        </p:spPr>
        <p:txBody>
          <a:bodyPr wrap="none" lIns="0" tIns="0" rIns="0" bIns="0" rtlCol="0">
            <a:spAutoFit/>
          </a:bodyPr>
          <a:lstStyle/>
          <a:p>
            <a:r>
              <a:rPr lang="en-US" sz="2040" spc="-71" dirty="0">
                <a:solidFill>
                  <a:srgbClr val="000000"/>
                </a:solidFill>
              </a:rPr>
              <a:t>Data Source</a:t>
            </a:r>
          </a:p>
        </p:txBody>
      </p:sp>
      <p:sp>
        <p:nvSpPr>
          <p:cNvPr id="8" name="TextBox 7"/>
          <p:cNvSpPr txBox="1"/>
          <p:nvPr/>
        </p:nvSpPr>
        <p:spPr>
          <a:xfrm>
            <a:off x="3726262" y="6325409"/>
            <a:ext cx="735913" cy="313932"/>
          </a:xfrm>
          <a:prstGeom prst="rect">
            <a:avLst/>
          </a:prstGeom>
          <a:noFill/>
        </p:spPr>
        <p:txBody>
          <a:bodyPr wrap="none" lIns="0" tIns="0" rIns="0" bIns="0" rtlCol="0">
            <a:spAutoFit/>
          </a:bodyPr>
          <a:lstStyle/>
          <a:p>
            <a:r>
              <a:rPr lang="en-US" sz="2040" spc="-71" dirty="0">
                <a:solidFill>
                  <a:srgbClr val="000000"/>
                </a:solidFill>
              </a:rPr>
              <a:t>Collect</a:t>
            </a:r>
          </a:p>
        </p:txBody>
      </p:sp>
      <p:sp>
        <p:nvSpPr>
          <p:cNvPr id="9" name="TextBox 8"/>
          <p:cNvSpPr txBox="1"/>
          <p:nvPr/>
        </p:nvSpPr>
        <p:spPr>
          <a:xfrm>
            <a:off x="5814682" y="6325409"/>
            <a:ext cx="954347" cy="313932"/>
          </a:xfrm>
          <a:prstGeom prst="rect">
            <a:avLst/>
          </a:prstGeom>
          <a:noFill/>
        </p:spPr>
        <p:txBody>
          <a:bodyPr wrap="none" lIns="0" tIns="0" rIns="0" bIns="0" rtlCol="0">
            <a:spAutoFit/>
          </a:bodyPr>
          <a:lstStyle/>
          <a:p>
            <a:r>
              <a:rPr lang="en-US" sz="2040" b="1" spc="-71" dirty="0">
                <a:solidFill>
                  <a:srgbClr val="000000"/>
                </a:solidFill>
              </a:rPr>
              <a:t>Process</a:t>
            </a:r>
          </a:p>
        </p:txBody>
      </p:sp>
      <p:sp>
        <p:nvSpPr>
          <p:cNvPr id="10" name="TextBox 9"/>
          <p:cNvSpPr txBox="1"/>
          <p:nvPr/>
        </p:nvSpPr>
        <p:spPr>
          <a:xfrm>
            <a:off x="10384580" y="6325409"/>
            <a:ext cx="1055900" cy="313932"/>
          </a:xfrm>
          <a:prstGeom prst="rect">
            <a:avLst/>
          </a:prstGeom>
          <a:noFill/>
        </p:spPr>
        <p:txBody>
          <a:bodyPr wrap="none" lIns="0" tIns="0" rIns="0" bIns="0" rtlCol="0">
            <a:spAutoFit/>
          </a:bodyPr>
          <a:lstStyle/>
          <a:p>
            <a:r>
              <a:rPr lang="en-US" sz="2040" spc="-71" dirty="0">
                <a:solidFill>
                  <a:srgbClr val="000000"/>
                </a:solidFill>
              </a:rPr>
              <a:t>Consume</a:t>
            </a:r>
          </a:p>
        </p:txBody>
      </p:sp>
      <p:sp>
        <p:nvSpPr>
          <p:cNvPr id="11" name="TextBox 10"/>
          <p:cNvSpPr txBox="1"/>
          <p:nvPr/>
        </p:nvSpPr>
        <p:spPr>
          <a:xfrm>
            <a:off x="8063488" y="6325409"/>
            <a:ext cx="756617" cy="313932"/>
          </a:xfrm>
          <a:prstGeom prst="rect">
            <a:avLst/>
          </a:prstGeom>
          <a:noFill/>
        </p:spPr>
        <p:txBody>
          <a:bodyPr wrap="none" lIns="0" tIns="0" rIns="0" bIns="0" rtlCol="0">
            <a:spAutoFit/>
          </a:bodyPr>
          <a:lstStyle/>
          <a:p>
            <a:r>
              <a:rPr lang="en-US" sz="2040" spc="-71" dirty="0">
                <a:solidFill>
                  <a:srgbClr val="000000"/>
                </a:solidFill>
              </a:rPr>
              <a:t>Deliver</a:t>
            </a:r>
          </a:p>
        </p:txBody>
      </p:sp>
      <p:sp>
        <p:nvSpPr>
          <p:cNvPr id="12" name="Rectangle 11"/>
          <p:cNvSpPr/>
          <p:nvPr/>
        </p:nvSpPr>
        <p:spPr bwMode="auto">
          <a:xfrm>
            <a:off x="3251958" y="2731247"/>
            <a:ext cx="1678686" cy="145181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36" tIns="46619" rIns="46619" bIns="93236" numCol="1" spcCol="0" rtlCol="0" fromWordArt="0" anchor="t" anchorCtr="0" forceAA="0" compatLnSpc="1">
            <a:prstTxWarp prst="textNoShape">
              <a:avLst/>
            </a:prstTxWarp>
            <a:noAutofit/>
          </a:bodyPr>
          <a:lstStyle/>
          <a:p>
            <a:pPr defTabSz="931932" fontAlgn="base">
              <a:spcBef>
                <a:spcPct val="0"/>
              </a:spcBef>
              <a:spcAft>
                <a:spcPct val="0"/>
              </a:spcAft>
            </a:pPr>
            <a:r>
              <a:rPr lang="en-US" dirty="0">
                <a:solidFill>
                  <a:srgbClr val="FFFFFF"/>
                </a:solidFill>
                <a:latin typeface="Segoe UI Light"/>
                <a:ea typeface="Segoe UI" pitchFamily="34" charset="0"/>
                <a:cs typeface="Segoe UI" pitchFamily="34" charset="0"/>
              </a:rPr>
              <a:t>Event Inputs</a:t>
            </a:r>
          </a:p>
          <a:p>
            <a:pPr marL="174847" indent="-174847" defTabSz="931932" fontAlgn="base">
              <a:spcBef>
                <a:spcPct val="0"/>
              </a:spcBef>
              <a:spcAft>
                <a:spcPct val="0"/>
              </a:spcAft>
              <a:buFontTx/>
              <a:buChar char="-"/>
            </a:pPr>
            <a:r>
              <a:rPr lang="en-US" dirty="0">
                <a:solidFill>
                  <a:srgbClr val="FFFFFF"/>
                </a:solidFill>
                <a:ea typeface="Segoe UI" pitchFamily="34" charset="0"/>
                <a:cs typeface="Segoe UI" pitchFamily="34" charset="0"/>
              </a:rPr>
              <a:t>Event Hub</a:t>
            </a:r>
          </a:p>
          <a:p>
            <a:pPr marL="174847" indent="-174847" defTabSz="931932" fontAlgn="base">
              <a:spcBef>
                <a:spcPct val="0"/>
              </a:spcBef>
              <a:spcAft>
                <a:spcPct val="0"/>
              </a:spcAft>
              <a:buFontTx/>
              <a:buChar char="-"/>
            </a:pPr>
            <a:r>
              <a:rPr lang="en-US" dirty="0">
                <a:solidFill>
                  <a:srgbClr val="FFFFFF"/>
                </a:solidFill>
                <a:ea typeface="Segoe UI" pitchFamily="34" charset="0"/>
                <a:cs typeface="Segoe UI" pitchFamily="34" charset="0"/>
              </a:rPr>
              <a:t>Azure Blob</a:t>
            </a:r>
          </a:p>
        </p:txBody>
      </p:sp>
      <p:sp>
        <p:nvSpPr>
          <p:cNvPr id="13" name="Rectangle 12"/>
          <p:cNvSpPr/>
          <p:nvPr/>
        </p:nvSpPr>
        <p:spPr bwMode="auto">
          <a:xfrm>
            <a:off x="5447504" y="2034202"/>
            <a:ext cx="1678686" cy="3977660"/>
          </a:xfrm>
          <a:prstGeom prst="rect">
            <a:avLst/>
          </a:prstGeom>
          <a:solidFill>
            <a:srgbClr val="00B0F0"/>
          </a:solidFill>
          <a:ln w="28575">
            <a:solidFill>
              <a:srgbClr val="76717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36" tIns="46619" rIns="46619" bIns="93236" numCol="1" spcCol="0" rtlCol="0" fromWordArt="0" anchor="t" anchorCtr="0" forceAA="0" compatLnSpc="1">
            <a:prstTxWarp prst="textNoShape">
              <a:avLst/>
            </a:prstTxWarp>
            <a:noAutofit/>
          </a:bodyPr>
          <a:lstStyle/>
          <a:p>
            <a:r>
              <a:rPr lang="en-US" b="1" dirty="0">
                <a:solidFill>
                  <a:srgbClr val="FFFFFF"/>
                </a:solidFill>
                <a:latin typeface="Segoe UI Light"/>
                <a:ea typeface="Segoe UI" pitchFamily="34" charset="0"/>
                <a:cs typeface="Segoe UI" pitchFamily="34" charset="0"/>
              </a:rPr>
              <a:t>Transform</a:t>
            </a:r>
          </a:p>
          <a:p>
            <a:pPr marL="174847" indent="-174847">
              <a:buFontTx/>
              <a:buChar char="-"/>
            </a:pPr>
            <a:r>
              <a:rPr lang="en-US" dirty="0">
                <a:solidFill>
                  <a:srgbClr val="FFFFFF"/>
                </a:solidFill>
                <a:ea typeface="Segoe UI" pitchFamily="34" charset="0"/>
                <a:cs typeface="Segoe UI" pitchFamily="34" charset="0"/>
              </a:rPr>
              <a:t>Temporal joins</a:t>
            </a:r>
          </a:p>
          <a:p>
            <a:pPr marL="174847" indent="-174847">
              <a:buFontTx/>
              <a:buChar char="-"/>
            </a:pPr>
            <a:r>
              <a:rPr lang="en-US" dirty="0">
                <a:solidFill>
                  <a:srgbClr val="FFFFFF"/>
                </a:solidFill>
                <a:ea typeface="Segoe UI" pitchFamily="34" charset="0"/>
                <a:cs typeface="Segoe UI" pitchFamily="34" charset="0"/>
              </a:rPr>
              <a:t>Filter</a:t>
            </a:r>
          </a:p>
          <a:p>
            <a:pPr marL="174847" indent="-174847">
              <a:buFontTx/>
              <a:buChar char="-"/>
            </a:pPr>
            <a:r>
              <a:rPr lang="en-US" dirty="0">
                <a:solidFill>
                  <a:srgbClr val="FFFFFF"/>
                </a:solidFill>
                <a:ea typeface="Segoe UI" pitchFamily="34" charset="0"/>
                <a:cs typeface="Segoe UI" pitchFamily="34" charset="0"/>
              </a:rPr>
              <a:t>Aggregates</a:t>
            </a:r>
          </a:p>
          <a:p>
            <a:pPr marL="174847" indent="-174847">
              <a:buFontTx/>
              <a:buChar char="-"/>
            </a:pPr>
            <a:r>
              <a:rPr lang="en-US" dirty="0">
                <a:solidFill>
                  <a:srgbClr val="FFFFFF"/>
                </a:solidFill>
                <a:ea typeface="Segoe UI" pitchFamily="34" charset="0"/>
                <a:cs typeface="Segoe UI" pitchFamily="34" charset="0"/>
              </a:rPr>
              <a:t>Projections</a:t>
            </a:r>
          </a:p>
          <a:p>
            <a:pPr marL="174847" indent="-174847">
              <a:buFontTx/>
              <a:buChar char="-"/>
            </a:pPr>
            <a:r>
              <a:rPr lang="en-US" dirty="0">
                <a:solidFill>
                  <a:srgbClr val="FFFFFF"/>
                </a:solidFill>
                <a:ea typeface="Segoe UI" pitchFamily="34" charset="0"/>
                <a:cs typeface="Segoe UI" pitchFamily="34" charset="0"/>
              </a:rPr>
              <a:t>Windows</a:t>
            </a:r>
          </a:p>
          <a:p>
            <a:pPr marL="174847" indent="-174847">
              <a:buFontTx/>
              <a:buChar char="-"/>
            </a:pPr>
            <a:r>
              <a:rPr lang="en-US" dirty="0">
                <a:solidFill>
                  <a:srgbClr val="FFFFFF"/>
                </a:solidFill>
                <a:ea typeface="Segoe UI" pitchFamily="34" charset="0"/>
                <a:cs typeface="Segoe UI" pitchFamily="34" charset="0"/>
              </a:rPr>
              <a:t>Etc.</a:t>
            </a:r>
          </a:p>
          <a:p>
            <a:endParaRPr lang="en-US" dirty="0">
              <a:solidFill>
                <a:srgbClr val="FFFFFF"/>
              </a:solidFill>
              <a:ea typeface="Segoe UI" pitchFamily="34" charset="0"/>
              <a:cs typeface="Segoe UI" pitchFamily="34" charset="0"/>
            </a:endParaRPr>
          </a:p>
          <a:p>
            <a:r>
              <a:rPr lang="en-US" b="1" dirty="0">
                <a:solidFill>
                  <a:srgbClr val="FFFFFF"/>
                </a:solidFill>
                <a:latin typeface="Segoe UI Light"/>
                <a:ea typeface="Segoe UI" pitchFamily="34" charset="0"/>
                <a:cs typeface="Segoe UI" pitchFamily="34" charset="0"/>
              </a:rPr>
              <a:t>Enrich</a:t>
            </a:r>
          </a:p>
          <a:p>
            <a:endParaRPr lang="en-US" dirty="0">
              <a:solidFill>
                <a:srgbClr val="FFFFFF"/>
              </a:solidFill>
              <a:ea typeface="Segoe UI" pitchFamily="34" charset="0"/>
              <a:cs typeface="Segoe UI" pitchFamily="34" charset="0"/>
            </a:endParaRPr>
          </a:p>
          <a:p>
            <a:r>
              <a:rPr lang="en-US" b="1" dirty="0" smtClean="0">
                <a:solidFill>
                  <a:srgbClr val="FFFFFF"/>
                </a:solidFill>
                <a:latin typeface="Segoe UI Light"/>
                <a:ea typeface="Segoe UI" pitchFamily="34" charset="0"/>
                <a:cs typeface="Segoe UI" pitchFamily="34" charset="0"/>
              </a:rPr>
              <a:t>Correlate</a:t>
            </a:r>
            <a:endParaRPr lang="en-US" dirty="0">
              <a:solidFill>
                <a:srgbClr val="FFFFFF"/>
              </a:solidFill>
              <a:ea typeface="Segoe UI" pitchFamily="34" charset="0"/>
              <a:cs typeface="Segoe UI" pitchFamily="34" charset="0"/>
            </a:endParaRPr>
          </a:p>
        </p:txBody>
      </p:sp>
      <p:grpSp>
        <p:nvGrpSpPr>
          <p:cNvPr id="6" name="Group 5"/>
          <p:cNvGrpSpPr/>
          <p:nvPr/>
        </p:nvGrpSpPr>
        <p:grpSpPr>
          <a:xfrm>
            <a:off x="756802" y="2784158"/>
            <a:ext cx="1398904" cy="1398904"/>
            <a:chOff x="756802" y="2784158"/>
            <a:chExt cx="1398904" cy="1398904"/>
          </a:xfrm>
        </p:grpSpPr>
        <p:sp>
          <p:nvSpPr>
            <p:cNvPr id="15" name="Rectangle 14"/>
            <p:cNvSpPr/>
            <p:nvPr/>
          </p:nvSpPr>
          <p:spPr bwMode="auto">
            <a:xfrm>
              <a:off x="756802" y="2784158"/>
              <a:ext cx="1398904" cy="1398904"/>
            </a:xfrm>
            <a:prstGeom prst="rect">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12" fontAlgn="base">
                <a:spcBef>
                  <a:spcPct val="0"/>
                </a:spcBef>
                <a:spcAft>
                  <a:spcPct val="0"/>
                </a:spcAft>
              </a:pPr>
              <a:endParaRPr lang="en-US" sz="2040" dirty="0">
                <a:gradFill>
                  <a:gsLst>
                    <a:gs pos="0">
                      <a:srgbClr val="FFFFFF"/>
                    </a:gs>
                    <a:gs pos="100000">
                      <a:srgbClr val="FFFFFF"/>
                    </a:gs>
                  </a:gsLst>
                  <a:lin ang="5400000" scaled="0"/>
                </a:gradFill>
              </a:endParaRPr>
            </a:p>
          </p:txBody>
        </p:sp>
        <p:sp>
          <p:nvSpPr>
            <p:cNvPr id="16" name="Freeform 62"/>
            <p:cNvSpPr>
              <a:spLocks noEditPoints="1"/>
            </p:cNvSpPr>
            <p:nvPr/>
          </p:nvSpPr>
          <p:spPr bwMode="black">
            <a:xfrm>
              <a:off x="934116" y="3622558"/>
              <a:ext cx="403871" cy="403766"/>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3922" tIns="41961" rIns="83922" bIns="41961" numCol="1" anchor="t" anchorCtr="0" compatLnSpc="1">
              <a:prstTxWarp prst="textNoShape">
                <a:avLst/>
              </a:prstTxWarp>
            </a:bodyPr>
            <a:lstStyle/>
            <a:p>
              <a:endParaRPr lang="en-US" sz="1632">
                <a:solidFill>
                  <a:srgbClr val="000000"/>
                </a:solidFill>
              </a:endParaRPr>
            </a:p>
          </p:txBody>
        </p:sp>
        <p:sp>
          <p:nvSpPr>
            <p:cNvPr id="17" name="Freeform 127"/>
            <p:cNvSpPr>
              <a:spLocks noEditPoints="1"/>
            </p:cNvSpPr>
            <p:nvPr/>
          </p:nvSpPr>
          <p:spPr bwMode="black">
            <a:xfrm>
              <a:off x="1543623" y="3036689"/>
              <a:ext cx="408558" cy="332779"/>
            </a:xfrm>
            <a:custGeom>
              <a:avLst/>
              <a:gdLst>
                <a:gd name="T0" fmla="*/ 72 w 75"/>
                <a:gd name="T1" fmla="*/ 23 h 61"/>
                <a:gd name="T2" fmla="*/ 71 w 75"/>
                <a:gd name="T3" fmla="*/ 22 h 61"/>
                <a:gd name="T4" fmla="*/ 63 w 75"/>
                <a:gd name="T5" fmla="*/ 3 h 61"/>
                <a:gd name="T6" fmla="*/ 59 w 75"/>
                <a:gd name="T7" fmla="*/ 0 h 61"/>
                <a:gd name="T8" fmla="*/ 16 w 75"/>
                <a:gd name="T9" fmla="*/ 0 h 61"/>
                <a:gd name="T10" fmla="*/ 13 w 75"/>
                <a:gd name="T11" fmla="*/ 3 h 61"/>
                <a:gd name="T12" fmla="*/ 4 w 75"/>
                <a:gd name="T13" fmla="*/ 23 h 61"/>
                <a:gd name="T14" fmla="*/ 0 w 75"/>
                <a:gd name="T15" fmla="*/ 28 h 61"/>
                <a:gd name="T16" fmla="*/ 0 w 75"/>
                <a:gd name="T17" fmla="*/ 45 h 61"/>
                <a:gd name="T18" fmla="*/ 5 w 75"/>
                <a:gd name="T19" fmla="*/ 50 h 61"/>
                <a:gd name="T20" fmla="*/ 10 w 75"/>
                <a:gd name="T21" fmla="*/ 50 h 61"/>
                <a:gd name="T22" fmla="*/ 10 w 75"/>
                <a:gd name="T23" fmla="*/ 56 h 61"/>
                <a:gd name="T24" fmla="*/ 14 w 75"/>
                <a:gd name="T25" fmla="*/ 61 h 61"/>
                <a:gd name="T26" fmla="*/ 19 w 75"/>
                <a:gd name="T27" fmla="*/ 56 h 61"/>
                <a:gd name="T28" fmla="*/ 19 w 75"/>
                <a:gd name="T29" fmla="*/ 50 h 61"/>
                <a:gd name="T30" fmla="*/ 56 w 75"/>
                <a:gd name="T31" fmla="*/ 50 h 61"/>
                <a:gd name="T32" fmla="*/ 56 w 75"/>
                <a:gd name="T33" fmla="*/ 56 h 61"/>
                <a:gd name="T34" fmla="*/ 61 w 75"/>
                <a:gd name="T35" fmla="*/ 61 h 61"/>
                <a:gd name="T36" fmla="*/ 66 w 75"/>
                <a:gd name="T37" fmla="*/ 56 h 61"/>
                <a:gd name="T38" fmla="*/ 66 w 75"/>
                <a:gd name="T39" fmla="*/ 50 h 61"/>
                <a:gd name="T40" fmla="*/ 70 w 75"/>
                <a:gd name="T41" fmla="*/ 50 h 61"/>
                <a:gd name="T42" fmla="*/ 75 w 75"/>
                <a:gd name="T43" fmla="*/ 45 h 61"/>
                <a:gd name="T44" fmla="*/ 75 w 75"/>
                <a:gd name="T45" fmla="*/ 28 h 61"/>
                <a:gd name="T46" fmla="*/ 72 w 75"/>
                <a:gd name="T47" fmla="*/ 23 h 61"/>
                <a:gd name="T48" fmla="*/ 18 w 75"/>
                <a:gd name="T49" fmla="*/ 8 h 61"/>
                <a:gd name="T50" fmla="*/ 57 w 75"/>
                <a:gd name="T51" fmla="*/ 8 h 61"/>
                <a:gd name="T52" fmla="*/ 62 w 75"/>
                <a:gd name="T53" fmla="*/ 20 h 61"/>
                <a:gd name="T54" fmla="*/ 13 w 75"/>
                <a:gd name="T55" fmla="*/ 20 h 61"/>
                <a:gd name="T56" fmla="*/ 18 w 75"/>
                <a:gd name="T57" fmla="*/ 8 h 61"/>
                <a:gd name="T58" fmla="*/ 14 w 75"/>
                <a:gd name="T59" fmla="*/ 38 h 61"/>
                <a:gd name="T60" fmla="*/ 9 w 75"/>
                <a:gd name="T61" fmla="*/ 33 h 61"/>
                <a:gd name="T62" fmla="*/ 14 w 75"/>
                <a:gd name="T63" fmla="*/ 28 h 61"/>
                <a:gd name="T64" fmla="*/ 19 w 75"/>
                <a:gd name="T65" fmla="*/ 33 h 61"/>
                <a:gd name="T66" fmla="*/ 14 w 75"/>
                <a:gd name="T67" fmla="*/ 38 h 61"/>
                <a:gd name="T68" fmla="*/ 61 w 75"/>
                <a:gd name="T69" fmla="*/ 38 h 61"/>
                <a:gd name="T70" fmla="*/ 56 w 75"/>
                <a:gd name="T71" fmla="*/ 33 h 61"/>
                <a:gd name="T72" fmla="*/ 61 w 75"/>
                <a:gd name="T73" fmla="*/ 28 h 61"/>
                <a:gd name="T74" fmla="*/ 67 w 75"/>
                <a:gd name="T75" fmla="*/ 33 h 61"/>
                <a:gd name="T76" fmla="*/ 61 w 75"/>
                <a:gd name="T77"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5" h="61">
                  <a:moveTo>
                    <a:pt x="72" y="23"/>
                  </a:moveTo>
                  <a:cubicBezTo>
                    <a:pt x="72" y="22"/>
                    <a:pt x="71" y="22"/>
                    <a:pt x="71" y="22"/>
                  </a:cubicBezTo>
                  <a:cubicBezTo>
                    <a:pt x="63" y="3"/>
                    <a:pt x="63" y="3"/>
                    <a:pt x="63" y="3"/>
                  </a:cubicBezTo>
                  <a:cubicBezTo>
                    <a:pt x="62" y="1"/>
                    <a:pt x="61" y="0"/>
                    <a:pt x="59" y="0"/>
                  </a:cubicBezTo>
                  <a:cubicBezTo>
                    <a:pt x="16" y="0"/>
                    <a:pt x="16" y="0"/>
                    <a:pt x="16" y="0"/>
                  </a:cubicBezTo>
                  <a:cubicBezTo>
                    <a:pt x="14" y="0"/>
                    <a:pt x="13" y="1"/>
                    <a:pt x="13" y="3"/>
                  </a:cubicBezTo>
                  <a:cubicBezTo>
                    <a:pt x="4" y="23"/>
                    <a:pt x="4" y="23"/>
                    <a:pt x="4" y="23"/>
                  </a:cubicBezTo>
                  <a:cubicBezTo>
                    <a:pt x="2" y="23"/>
                    <a:pt x="0" y="25"/>
                    <a:pt x="0" y="28"/>
                  </a:cubicBezTo>
                  <a:cubicBezTo>
                    <a:pt x="0" y="45"/>
                    <a:pt x="0" y="45"/>
                    <a:pt x="0" y="45"/>
                  </a:cubicBezTo>
                  <a:cubicBezTo>
                    <a:pt x="0" y="48"/>
                    <a:pt x="2" y="50"/>
                    <a:pt x="5" y="50"/>
                  </a:cubicBezTo>
                  <a:cubicBezTo>
                    <a:pt x="10" y="50"/>
                    <a:pt x="10" y="50"/>
                    <a:pt x="10" y="50"/>
                  </a:cubicBezTo>
                  <a:cubicBezTo>
                    <a:pt x="10" y="56"/>
                    <a:pt x="10" y="56"/>
                    <a:pt x="10" y="56"/>
                  </a:cubicBezTo>
                  <a:cubicBezTo>
                    <a:pt x="10" y="59"/>
                    <a:pt x="12" y="61"/>
                    <a:pt x="14" y="61"/>
                  </a:cubicBezTo>
                  <a:cubicBezTo>
                    <a:pt x="17" y="61"/>
                    <a:pt x="19" y="59"/>
                    <a:pt x="19" y="56"/>
                  </a:cubicBezTo>
                  <a:cubicBezTo>
                    <a:pt x="19" y="50"/>
                    <a:pt x="19" y="50"/>
                    <a:pt x="19" y="50"/>
                  </a:cubicBezTo>
                  <a:cubicBezTo>
                    <a:pt x="56" y="50"/>
                    <a:pt x="56" y="50"/>
                    <a:pt x="56" y="50"/>
                  </a:cubicBezTo>
                  <a:cubicBezTo>
                    <a:pt x="56" y="56"/>
                    <a:pt x="56" y="56"/>
                    <a:pt x="56" y="56"/>
                  </a:cubicBezTo>
                  <a:cubicBezTo>
                    <a:pt x="56" y="59"/>
                    <a:pt x="58" y="61"/>
                    <a:pt x="61" y="61"/>
                  </a:cubicBezTo>
                  <a:cubicBezTo>
                    <a:pt x="64" y="61"/>
                    <a:pt x="66" y="59"/>
                    <a:pt x="66" y="56"/>
                  </a:cubicBezTo>
                  <a:cubicBezTo>
                    <a:pt x="66" y="50"/>
                    <a:pt x="66" y="50"/>
                    <a:pt x="66" y="50"/>
                  </a:cubicBezTo>
                  <a:cubicBezTo>
                    <a:pt x="70" y="50"/>
                    <a:pt x="70" y="50"/>
                    <a:pt x="70" y="50"/>
                  </a:cubicBezTo>
                  <a:cubicBezTo>
                    <a:pt x="73" y="50"/>
                    <a:pt x="75" y="48"/>
                    <a:pt x="75" y="45"/>
                  </a:cubicBezTo>
                  <a:cubicBezTo>
                    <a:pt x="75" y="28"/>
                    <a:pt x="75" y="28"/>
                    <a:pt x="75" y="28"/>
                  </a:cubicBezTo>
                  <a:cubicBezTo>
                    <a:pt x="75" y="25"/>
                    <a:pt x="74" y="23"/>
                    <a:pt x="72" y="23"/>
                  </a:cubicBezTo>
                  <a:close/>
                  <a:moveTo>
                    <a:pt x="18" y="8"/>
                  </a:moveTo>
                  <a:cubicBezTo>
                    <a:pt x="57" y="8"/>
                    <a:pt x="57" y="8"/>
                    <a:pt x="57" y="8"/>
                  </a:cubicBezTo>
                  <a:cubicBezTo>
                    <a:pt x="62" y="20"/>
                    <a:pt x="62" y="20"/>
                    <a:pt x="62" y="20"/>
                  </a:cubicBezTo>
                  <a:cubicBezTo>
                    <a:pt x="13" y="20"/>
                    <a:pt x="13" y="20"/>
                    <a:pt x="13" y="20"/>
                  </a:cubicBezTo>
                  <a:lnTo>
                    <a:pt x="18" y="8"/>
                  </a:lnTo>
                  <a:close/>
                  <a:moveTo>
                    <a:pt x="14" y="38"/>
                  </a:moveTo>
                  <a:cubicBezTo>
                    <a:pt x="11" y="38"/>
                    <a:pt x="9" y="36"/>
                    <a:pt x="9" y="33"/>
                  </a:cubicBezTo>
                  <a:cubicBezTo>
                    <a:pt x="9" y="30"/>
                    <a:pt x="11" y="28"/>
                    <a:pt x="14" y="28"/>
                  </a:cubicBezTo>
                  <a:cubicBezTo>
                    <a:pt x="17" y="28"/>
                    <a:pt x="19" y="30"/>
                    <a:pt x="19" y="33"/>
                  </a:cubicBezTo>
                  <a:cubicBezTo>
                    <a:pt x="19" y="36"/>
                    <a:pt x="17" y="38"/>
                    <a:pt x="14" y="38"/>
                  </a:cubicBezTo>
                  <a:close/>
                  <a:moveTo>
                    <a:pt x="61" y="38"/>
                  </a:moveTo>
                  <a:cubicBezTo>
                    <a:pt x="58" y="38"/>
                    <a:pt x="56" y="36"/>
                    <a:pt x="56" y="33"/>
                  </a:cubicBezTo>
                  <a:cubicBezTo>
                    <a:pt x="56" y="30"/>
                    <a:pt x="58" y="28"/>
                    <a:pt x="61" y="28"/>
                  </a:cubicBezTo>
                  <a:cubicBezTo>
                    <a:pt x="64" y="28"/>
                    <a:pt x="67" y="30"/>
                    <a:pt x="67" y="33"/>
                  </a:cubicBezTo>
                  <a:cubicBezTo>
                    <a:pt x="67" y="36"/>
                    <a:pt x="64" y="38"/>
                    <a:pt x="61" y="38"/>
                  </a:cubicBezTo>
                  <a:close/>
                </a:path>
              </a:pathLst>
            </a:custGeom>
            <a:solidFill>
              <a:srgbClr val="FFFFFF"/>
            </a:solidFill>
            <a:ln>
              <a:noFill/>
            </a:ln>
            <a:extLst/>
          </p:spPr>
          <p:txBody>
            <a:bodyPr vert="horz" wrap="square" lIns="93236" tIns="46619" rIns="93236" bIns="46619" numCol="1" anchor="t" anchorCtr="0" compatLnSpc="1">
              <a:prstTxWarp prst="textNoShape">
                <a:avLst/>
              </a:prstTxWarp>
            </a:bodyPr>
            <a:lstStyle/>
            <a:p>
              <a:endParaRPr lang="en-US" sz="1835">
                <a:solidFill>
                  <a:srgbClr val="000000"/>
                </a:solidFill>
              </a:endParaRPr>
            </a:p>
          </p:txBody>
        </p:sp>
        <p:pic>
          <p:nvPicPr>
            <p:cNvPr id="18" name="Picture 1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a:off x="1015575" y="2956325"/>
              <a:ext cx="215090" cy="413143"/>
            </a:xfrm>
            <a:prstGeom prst="rect">
              <a:avLst/>
            </a:prstGeom>
          </p:spPr>
        </p:pic>
      </p:grpSp>
      <p:sp>
        <p:nvSpPr>
          <p:cNvPr id="20" name="Rectangle 19"/>
          <p:cNvSpPr/>
          <p:nvPr/>
        </p:nvSpPr>
        <p:spPr bwMode="auto">
          <a:xfrm>
            <a:off x="7599804" y="1482319"/>
            <a:ext cx="1678686" cy="2876935"/>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36" tIns="46619" rIns="46619" bIns="93236" numCol="1" spcCol="0" rtlCol="0" fromWordArt="0" anchor="t" anchorCtr="0" forceAA="0" compatLnSpc="1">
            <a:prstTxWarp prst="textNoShape">
              <a:avLst/>
            </a:prstTxWarp>
            <a:noAutofit/>
          </a:bodyPr>
          <a:lstStyle/>
          <a:p>
            <a:pPr defTabSz="931932" fontAlgn="base">
              <a:spcBef>
                <a:spcPct val="0"/>
              </a:spcBef>
              <a:spcAft>
                <a:spcPct val="0"/>
              </a:spcAft>
            </a:pPr>
            <a:r>
              <a:rPr lang="en-US" dirty="0">
                <a:solidFill>
                  <a:srgbClr val="FFFFFF"/>
                </a:solidFill>
                <a:latin typeface="Segoe UI Light"/>
                <a:ea typeface="Segoe UI" pitchFamily="34" charset="0"/>
                <a:cs typeface="Segoe UI" pitchFamily="34" charset="0"/>
              </a:rPr>
              <a:t>Outputs</a:t>
            </a:r>
          </a:p>
          <a:p>
            <a:pPr marL="174847" indent="-174847" defTabSz="931932" fontAlgn="base">
              <a:spcBef>
                <a:spcPct val="0"/>
              </a:spcBef>
              <a:spcAft>
                <a:spcPct val="0"/>
              </a:spcAft>
              <a:buFontTx/>
              <a:buChar char="-"/>
            </a:pPr>
            <a:r>
              <a:rPr lang="en-US" dirty="0">
                <a:solidFill>
                  <a:srgbClr val="FFFFFF"/>
                </a:solidFill>
                <a:ea typeface="Segoe UI" pitchFamily="34" charset="0"/>
                <a:cs typeface="Segoe UI" pitchFamily="34" charset="0"/>
              </a:rPr>
              <a:t>SQL Azure</a:t>
            </a:r>
          </a:p>
          <a:p>
            <a:pPr marL="174847" indent="-174847" defTabSz="931932" fontAlgn="base">
              <a:spcBef>
                <a:spcPct val="0"/>
              </a:spcBef>
              <a:spcAft>
                <a:spcPct val="0"/>
              </a:spcAft>
              <a:buFontTx/>
              <a:buChar char="-"/>
            </a:pPr>
            <a:r>
              <a:rPr lang="en-US" dirty="0">
                <a:solidFill>
                  <a:srgbClr val="FFFFFF"/>
                </a:solidFill>
                <a:ea typeface="Segoe UI" pitchFamily="34" charset="0"/>
                <a:cs typeface="Segoe UI" pitchFamily="34" charset="0"/>
              </a:rPr>
              <a:t>Azure Blobs</a:t>
            </a:r>
          </a:p>
          <a:p>
            <a:pPr marL="174847" indent="-174847" defTabSz="931932" fontAlgn="base">
              <a:spcBef>
                <a:spcPct val="0"/>
              </a:spcBef>
              <a:spcAft>
                <a:spcPct val="0"/>
              </a:spcAft>
              <a:buFontTx/>
              <a:buChar char="-"/>
            </a:pPr>
            <a:r>
              <a:rPr lang="en-US" dirty="0">
                <a:solidFill>
                  <a:srgbClr val="FFFFFF"/>
                </a:solidFill>
                <a:ea typeface="Segoe UI" pitchFamily="34" charset="0"/>
                <a:cs typeface="Segoe UI" pitchFamily="34" charset="0"/>
              </a:rPr>
              <a:t>Event Hub</a:t>
            </a:r>
          </a:p>
          <a:p>
            <a:pPr defTabSz="931932" fontAlgn="base">
              <a:spcBef>
                <a:spcPct val="0"/>
              </a:spcBef>
              <a:spcAft>
                <a:spcPct val="0"/>
              </a:spcAft>
            </a:pPr>
            <a:endParaRPr lang="en-US" dirty="0">
              <a:solidFill>
                <a:srgbClr val="FFFFFF"/>
              </a:solidFill>
              <a:latin typeface="Segoe UI Light"/>
              <a:ea typeface="Segoe UI" pitchFamily="34" charset="0"/>
              <a:cs typeface="Segoe UI" pitchFamily="34" charset="0"/>
            </a:endParaRPr>
          </a:p>
        </p:txBody>
      </p:sp>
      <p:cxnSp>
        <p:nvCxnSpPr>
          <p:cNvPr id="21" name="Straight Arrow Connector 20"/>
          <p:cNvCxnSpPr/>
          <p:nvPr/>
        </p:nvCxnSpPr>
        <p:spPr>
          <a:xfrm>
            <a:off x="2187146" y="3361644"/>
            <a:ext cx="1053023" cy="7825"/>
          </a:xfrm>
          <a:prstGeom prst="straightConnector1">
            <a:avLst/>
          </a:prstGeom>
          <a:ln w="57150" cmpd="sng">
            <a:solidFill>
              <a:srgbClr val="D5D5D5"/>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177138" y="4955833"/>
            <a:ext cx="3016375" cy="0"/>
          </a:xfrm>
          <a:prstGeom prst="straightConnector1">
            <a:avLst/>
          </a:prstGeom>
          <a:ln w="57150" cmpd="sng">
            <a:solidFill>
              <a:srgbClr val="D5D5D5"/>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177138" y="2127819"/>
            <a:ext cx="422667" cy="0"/>
          </a:xfrm>
          <a:prstGeom prst="straightConnector1">
            <a:avLst/>
          </a:prstGeom>
          <a:ln w="57150" cmpd="sng">
            <a:solidFill>
              <a:srgbClr val="D5D5D5"/>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741717" y="1615246"/>
            <a:ext cx="2563715" cy="400110"/>
          </a:xfrm>
          <a:prstGeom prst="rect">
            <a:avLst/>
          </a:prstGeom>
        </p:spPr>
        <p:txBody>
          <a:bodyPr wrap="none">
            <a:spAutoFit/>
          </a:bodyPr>
          <a:lstStyle/>
          <a:p>
            <a:r>
              <a:rPr lang="en-US" sz="2000" spc="-71" dirty="0">
                <a:solidFill>
                  <a:srgbClr val="002060"/>
                </a:solidFill>
              </a:rPr>
              <a:t>Azure Stream Analytics</a:t>
            </a:r>
            <a:endParaRPr lang="en-US" sz="2000" dirty="0">
              <a:solidFill>
                <a:srgbClr val="002060"/>
              </a:solidFill>
            </a:endParaRPr>
          </a:p>
        </p:txBody>
      </p:sp>
      <p:sp>
        <p:nvSpPr>
          <p:cNvPr id="39" name="Rectangle 38"/>
          <p:cNvSpPr/>
          <p:nvPr/>
        </p:nvSpPr>
        <p:spPr bwMode="auto">
          <a:xfrm>
            <a:off x="3248809" y="4560046"/>
            <a:ext cx="1676315" cy="145181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36" tIns="46619" rIns="46619" bIns="93236" numCol="1" spcCol="0" rtlCol="0" fromWordArt="0" anchor="t" anchorCtr="0" forceAA="0" compatLnSpc="1">
            <a:prstTxWarp prst="textNoShape">
              <a:avLst/>
            </a:prstTxWarp>
            <a:noAutofit/>
          </a:bodyPr>
          <a:lstStyle/>
          <a:p>
            <a:pPr defTabSz="931932" fontAlgn="base">
              <a:spcBef>
                <a:spcPct val="0"/>
              </a:spcBef>
              <a:spcAft>
                <a:spcPct val="0"/>
              </a:spcAft>
            </a:pPr>
            <a:r>
              <a:rPr lang="en-US" dirty="0">
                <a:solidFill>
                  <a:srgbClr val="FFFFFF"/>
                </a:solidFill>
                <a:latin typeface="Segoe UI Light"/>
                <a:ea typeface="Segoe UI" pitchFamily="34" charset="0"/>
                <a:cs typeface="Segoe UI" pitchFamily="34" charset="0"/>
              </a:rPr>
              <a:t>Reference Data</a:t>
            </a:r>
          </a:p>
          <a:p>
            <a:pPr marL="174847" indent="-174847" defTabSz="931932" fontAlgn="base">
              <a:spcBef>
                <a:spcPct val="0"/>
              </a:spcBef>
              <a:spcAft>
                <a:spcPct val="0"/>
              </a:spcAft>
              <a:buFontTx/>
              <a:buChar char="-"/>
            </a:pPr>
            <a:r>
              <a:rPr lang="en-US">
                <a:solidFill>
                  <a:srgbClr val="FFFFFF"/>
                </a:solidFill>
                <a:ea typeface="Segoe UI" pitchFamily="34" charset="0"/>
                <a:cs typeface="Segoe UI" pitchFamily="34" charset="0"/>
              </a:rPr>
              <a:t>Azure Blob</a:t>
            </a:r>
            <a:endParaRPr lang="en-US" dirty="0">
              <a:solidFill>
                <a:srgbClr val="FFFFFF"/>
              </a:solidFill>
              <a:ea typeface="Segoe UI" pitchFamily="34" charset="0"/>
              <a:cs typeface="Segoe UI" pitchFamily="34" charset="0"/>
            </a:endParaRPr>
          </a:p>
        </p:txBody>
      </p:sp>
      <p:cxnSp>
        <p:nvCxnSpPr>
          <p:cNvPr id="40" name="Straight Arrow Connector 39"/>
          <p:cNvCxnSpPr/>
          <p:nvPr/>
        </p:nvCxnSpPr>
        <p:spPr>
          <a:xfrm>
            <a:off x="9319682" y="2127819"/>
            <a:ext cx="873833" cy="0"/>
          </a:xfrm>
          <a:prstGeom prst="straightConnector1">
            <a:avLst/>
          </a:prstGeom>
          <a:ln w="57150" cmpd="sng">
            <a:solidFill>
              <a:srgbClr val="D5D5D5"/>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4957372" y="3350483"/>
            <a:ext cx="422667" cy="0"/>
          </a:xfrm>
          <a:prstGeom prst="straightConnector1">
            <a:avLst/>
          </a:prstGeom>
          <a:ln w="57150" cmpd="sng">
            <a:solidFill>
              <a:srgbClr val="D5D5D5"/>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957372" y="5255562"/>
            <a:ext cx="422667" cy="0"/>
          </a:xfrm>
          <a:prstGeom prst="straightConnector1">
            <a:avLst/>
          </a:prstGeom>
          <a:ln w="57150" cmpd="sng">
            <a:solidFill>
              <a:srgbClr val="D5D5D5"/>
            </a:solidFill>
            <a:headEnd type="none"/>
            <a:tailEnd type="triangle" w="med" len="med"/>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0190756" y="1482319"/>
            <a:ext cx="1550582" cy="4385709"/>
            <a:chOff x="10156890" y="1482319"/>
            <a:chExt cx="1550582" cy="4385709"/>
          </a:xfrm>
        </p:grpSpPr>
        <p:sp>
          <p:nvSpPr>
            <p:cNvPr id="28" name="Rectangle 13"/>
            <p:cNvSpPr/>
            <p:nvPr/>
          </p:nvSpPr>
          <p:spPr bwMode="auto">
            <a:xfrm>
              <a:off x="10168678" y="2961045"/>
              <a:ext cx="1538794" cy="1398905"/>
            </a:xfrm>
            <a:prstGeom prst="rect">
              <a:avLst/>
            </a:prstGeom>
            <a:solidFill>
              <a:srgbClr val="0070C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12" fontAlgn="base">
                <a:spcBef>
                  <a:spcPct val="0"/>
                </a:spcBef>
                <a:spcAft>
                  <a:spcPct val="0"/>
                </a:spcAft>
              </a:pPr>
              <a:r>
                <a:rPr lang="en-US" dirty="0">
                  <a:gradFill>
                    <a:gsLst>
                      <a:gs pos="0">
                        <a:srgbClr val="FFFFFF"/>
                      </a:gs>
                      <a:gs pos="100000">
                        <a:srgbClr val="FFFFFF"/>
                      </a:gs>
                    </a:gsLst>
                    <a:lin ang="5400000" scaled="0"/>
                  </a:gradFill>
                </a:rPr>
                <a:t>BI </a:t>
              </a:r>
              <a:br>
                <a:rPr lang="en-US" dirty="0">
                  <a:gradFill>
                    <a:gsLst>
                      <a:gs pos="0">
                        <a:srgbClr val="FFFFFF"/>
                      </a:gs>
                      <a:gs pos="100000">
                        <a:srgbClr val="FFFFFF"/>
                      </a:gs>
                    </a:gsLst>
                    <a:lin ang="5400000" scaled="0"/>
                  </a:gradFill>
                </a:rPr>
              </a:br>
              <a:r>
                <a:rPr lang="en-US" dirty="0">
                  <a:gradFill>
                    <a:gsLst>
                      <a:gs pos="0">
                        <a:srgbClr val="FFFFFF"/>
                      </a:gs>
                      <a:gs pos="100000">
                        <a:srgbClr val="FFFFFF"/>
                      </a:gs>
                    </a:gsLst>
                    <a:lin ang="5400000" scaled="0"/>
                  </a:gradFill>
                </a:rPr>
                <a:t>Dashboards</a:t>
              </a:r>
            </a:p>
            <a:p>
              <a:pPr algn="ctr" defTabSz="932212" fontAlgn="base">
                <a:spcBef>
                  <a:spcPct val="0"/>
                </a:spcBef>
                <a:spcAft>
                  <a:spcPct val="0"/>
                </a:spcAft>
              </a:pPr>
              <a:endParaRPr lang="en-US" dirty="0">
                <a:gradFill>
                  <a:gsLst>
                    <a:gs pos="0">
                      <a:srgbClr val="FFFFFF"/>
                    </a:gs>
                    <a:gs pos="100000">
                      <a:srgbClr val="FFFFFF"/>
                    </a:gs>
                  </a:gsLst>
                  <a:lin ang="5400000" scaled="0"/>
                </a:gradFill>
              </a:endParaRPr>
            </a:p>
            <a:p>
              <a:pPr algn="ctr" defTabSz="932212" fontAlgn="base">
                <a:spcBef>
                  <a:spcPct val="0"/>
                </a:spcBef>
                <a:spcAft>
                  <a:spcPct val="0"/>
                </a:spcAft>
              </a:pPr>
              <a:r>
                <a:rPr lang="en-US" dirty="0">
                  <a:gradFill>
                    <a:gsLst>
                      <a:gs pos="0">
                        <a:srgbClr val="FFFFFF"/>
                      </a:gs>
                      <a:gs pos="100000">
                        <a:srgbClr val="FFFFFF"/>
                      </a:gs>
                    </a:gsLst>
                    <a:lin ang="5400000" scaled="0"/>
                  </a:gradFill>
                </a:rPr>
                <a:t>Predictive Analytics</a:t>
              </a:r>
            </a:p>
          </p:txBody>
        </p:sp>
        <p:grpSp>
          <p:nvGrpSpPr>
            <p:cNvPr id="30" name="Group 29"/>
            <p:cNvGrpSpPr/>
            <p:nvPr/>
          </p:nvGrpSpPr>
          <p:grpSpPr>
            <a:xfrm>
              <a:off x="10156890" y="1482319"/>
              <a:ext cx="1538794" cy="1398904"/>
              <a:chOff x="751136" y="3525713"/>
              <a:chExt cx="1371600" cy="1371600"/>
            </a:xfrm>
          </p:grpSpPr>
          <p:sp>
            <p:nvSpPr>
              <p:cNvPr id="31" name="Rectangle 30"/>
              <p:cNvSpPr/>
              <p:nvPr/>
            </p:nvSpPr>
            <p:spPr bwMode="auto">
              <a:xfrm>
                <a:off x="751136" y="3525713"/>
                <a:ext cx="1371600" cy="1371600"/>
              </a:xfrm>
              <a:prstGeom prst="rect">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12" fontAlgn="base">
                  <a:spcBef>
                    <a:spcPct val="0"/>
                  </a:spcBef>
                  <a:spcAft>
                    <a:spcPct val="0"/>
                  </a:spcAft>
                </a:pPr>
                <a:endParaRPr lang="en-US" sz="2040" dirty="0">
                  <a:gradFill>
                    <a:gsLst>
                      <a:gs pos="0">
                        <a:srgbClr val="FFFFFF"/>
                      </a:gs>
                      <a:gs pos="100000">
                        <a:srgbClr val="FFFFFF"/>
                      </a:gs>
                    </a:gsLst>
                    <a:lin ang="5400000" scaled="0"/>
                  </a:gradFill>
                </a:endParaRPr>
              </a:p>
            </p:txBody>
          </p:sp>
          <p:sp>
            <p:nvSpPr>
              <p:cNvPr id="32" name="Freeform 62"/>
              <p:cNvSpPr>
                <a:spLocks noEditPoints="1"/>
              </p:cNvSpPr>
              <p:nvPr/>
            </p:nvSpPr>
            <p:spPr bwMode="black">
              <a:xfrm>
                <a:off x="924989" y="4327955"/>
                <a:ext cx="395988" cy="435474"/>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3922" tIns="41961" rIns="83922" bIns="41961" numCol="1" anchor="t" anchorCtr="0" compatLnSpc="1">
                <a:prstTxWarp prst="textNoShape">
                  <a:avLst/>
                </a:prstTxWarp>
              </a:bodyPr>
              <a:lstStyle/>
              <a:p>
                <a:endParaRPr lang="en-US" sz="1632">
                  <a:solidFill>
                    <a:srgbClr val="000000"/>
                  </a:solidFill>
                </a:endParaRPr>
              </a:p>
            </p:txBody>
          </p:sp>
          <p:sp>
            <p:nvSpPr>
              <p:cNvPr id="33" name="Freeform 127"/>
              <p:cNvSpPr>
                <a:spLocks noEditPoints="1"/>
              </p:cNvSpPr>
              <p:nvPr/>
            </p:nvSpPr>
            <p:spPr bwMode="black">
              <a:xfrm>
                <a:off x="1522600" y="3757001"/>
                <a:ext cx="400584" cy="358912"/>
              </a:xfrm>
              <a:custGeom>
                <a:avLst/>
                <a:gdLst>
                  <a:gd name="T0" fmla="*/ 72 w 75"/>
                  <a:gd name="T1" fmla="*/ 23 h 61"/>
                  <a:gd name="T2" fmla="*/ 71 w 75"/>
                  <a:gd name="T3" fmla="*/ 22 h 61"/>
                  <a:gd name="T4" fmla="*/ 63 w 75"/>
                  <a:gd name="T5" fmla="*/ 3 h 61"/>
                  <a:gd name="T6" fmla="*/ 59 w 75"/>
                  <a:gd name="T7" fmla="*/ 0 h 61"/>
                  <a:gd name="T8" fmla="*/ 16 w 75"/>
                  <a:gd name="T9" fmla="*/ 0 h 61"/>
                  <a:gd name="T10" fmla="*/ 13 w 75"/>
                  <a:gd name="T11" fmla="*/ 3 h 61"/>
                  <a:gd name="T12" fmla="*/ 4 w 75"/>
                  <a:gd name="T13" fmla="*/ 23 h 61"/>
                  <a:gd name="T14" fmla="*/ 0 w 75"/>
                  <a:gd name="T15" fmla="*/ 28 h 61"/>
                  <a:gd name="T16" fmla="*/ 0 w 75"/>
                  <a:gd name="T17" fmla="*/ 45 h 61"/>
                  <a:gd name="T18" fmla="*/ 5 w 75"/>
                  <a:gd name="T19" fmla="*/ 50 h 61"/>
                  <a:gd name="T20" fmla="*/ 10 w 75"/>
                  <a:gd name="T21" fmla="*/ 50 h 61"/>
                  <a:gd name="T22" fmla="*/ 10 w 75"/>
                  <a:gd name="T23" fmla="*/ 56 h 61"/>
                  <a:gd name="T24" fmla="*/ 14 w 75"/>
                  <a:gd name="T25" fmla="*/ 61 h 61"/>
                  <a:gd name="T26" fmla="*/ 19 w 75"/>
                  <a:gd name="T27" fmla="*/ 56 h 61"/>
                  <a:gd name="T28" fmla="*/ 19 w 75"/>
                  <a:gd name="T29" fmla="*/ 50 h 61"/>
                  <a:gd name="T30" fmla="*/ 56 w 75"/>
                  <a:gd name="T31" fmla="*/ 50 h 61"/>
                  <a:gd name="T32" fmla="*/ 56 w 75"/>
                  <a:gd name="T33" fmla="*/ 56 h 61"/>
                  <a:gd name="T34" fmla="*/ 61 w 75"/>
                  <a:gd name="T35" fmla="*/ 61 h 61"/>
                  <a:gd name="T36" fmla="*/ 66 w 75"/>
                  <a:gd name="T37" fmla="*/ 56 h 61"/>
                  <a:gd name="T38" fmla="*/ 66 w 75"/>
                  <a:gd name="T39" fmla="*/ 50 h 61"/>
                  <a:gd name="T40" fmla="*/ 70 w 75"/>
                  <a:gd name="T41" fmla="*/ 50 h 61"/>
                  <a:gd name="T42" fmla="*/ 75 w 75"/>
                  <a:gd name="T43" fmla="*/ 45 h 61"/>
                  <a:gd name="T44" fmla="*/ 75 w 75"/>
                  <a:gd name="T45" fmla="*/ 28 h 61"/>
                  <a:gd name="T46" fmla="*/ 72 w 75"/>
                  <a:gd name="T47" fmla="*/ 23 h 61"/>
                  <a:gd name="T48" fmla="*/ 18 w 75"/>
                  <a:gd name="T49" fmla="*/ 8 h 61"/>
                  <a:gd name="T50" fmla="*/ 57 w 75"/>
                  <a:gd name="T51" fmla="*/ 8 h 61"/>
                  <a:gd name="T52" fmla="*/ 62 w 75"/>
                  <a:gd name="T53" fmla="*/ 20 h 61"/>
                  <a:gd name="T54" fmla="*/ 13 w 75"/>
                  <a:gd name="T55" fmla="*/ 20 h 61"/>
                  <a:gd name="T56" fmla="*/ 18 w 75"/>
                  <a:gd name="T57" fmla="*/ 8 h 61"/>
                  <a:gd name="T58" fmla="*/ 14 w 75"/>
                  <a:gd name="T59" fmla="*/ 38 h 61"/>
                  <a:gd name="T60" fmla="*/ 9 w 75"/>
                  <a:gd name="T61" fmla="*/ 33 h 61"/>
                  <a:gd name="T62" fmla="*/ 14 w 75"/>
                  <a:gd name="T63" fmla="*/ 28 h 61"/>
                  <a:gd name="T64" fmla="*/ 19 w 75"/>
                  <a:gd name="T65" fmla="*/ 33 h 61"/>
                  <a:gd name="T66" fmla="*/ 14 w 75"/>
                  <a:gd name="T67" fmla="*/ 38 h 61"/>
                  <a:gd name="T68" fmla="*/ 61 w 75"/>
                  <a:gd name="T69" fmla="*/ 38 h 61"/>
                  <a:gd name="T70" fmla="*/ 56 w 75"/>
                  <a:gd name="T71" fmla="*/ 33 h 61"/>
                  <a:gd name="T72" fmla="*/ 61 w 75"/>
                  <a:gd name="T73" fmla="*/ 28 h 61"/>
                  <a:gd name="T74" fmla="*/ 67 w 75"/>
                  <a:gd name="T75" fmla="*/ 33 h 61"/>
                  <a:gd name="T76" fmla="*/ 61 w 75"/>
                  <a:gd name="T77"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5" h="61">
                    <a:moveTo>
                      <a:pt x="72" y="23"/>
                    </a:moveTo>
                    <a:cubicBezTo>
                      <a:pt x="72" y="22"/>
                      <a:pt x="71" y="22"/>
                      <a:pt x="71" y="22"/>
                    </a:cubicBezTo>
                    <a:cubicBezTo>
                      <a:pt x="63" y="3"/>
                      <a:pt x="63" y="3"/>
                      <a:pt x="63" y="3"/>
                    </a:cubicBezTo>
                    <a:cubicBezTo>
                      <a:pt x="62" y="1"/>
                      <a:pt x="61" y="0"/>
                      <a:pt x="59" y="0"/>
                    </a:cubicBezTo>
                    <a:cubicBezTo>
                      <a:pt x="16" y="0"/>
                      <a:pt x="16" y="0"/>
                      <a:pt x="16" y="0"/>
                    </a:cubicBezTo>
                    <a:cubicBezTo>
                      <a:pt x="14" y="0"/>
                      <a:pt x="13" y="1"/>
                      <a:pt x="13" y="3"/>
                    </a:cubicBezTo>
                    <a:cubicBezTo>
                      <a:pt x="4" y="23"/>
                      <a:pt x="4" y="23"/>
                      <a:pt x="4" y="23"/>
                    </a:cubicBezTo>
                    <a:cubicBezTo>
                      <a:pt x="2" y="23"/>
                      <a:pt x="0" y="25"/>
                      <a:pt x="0" y="28"/>
                    </a:cubicBezTo>
                    <a:cubicBezTo>
                      <a:pt x="0" y="45"/>
                      <a:pt x="0" y="45"/>
                      <a:pt x="0" y="45"/>
                    </a:cubicBezTo>
                    <a:cubicBezTo>
                      <a:pt x="0" y="48"/>
                      <a:pt x="2" y="50"/>
                      <a:pt x="5" y="50"/>
                    </a:cubicBezTo>
                    <a:cubicBezTo>
                      <a:pt x="10" y="50"/>
                      <a:pt x="10" y="50"/>
                      <a:pt x="10" y="50"/>
                    </a:cubicBezTo>
                    <a:cubicBezTo>
                      <a:pt x="10" y="56"/>
                      <a:pt x="10" y="56"/>
                      <a:pt x="10" y="56"/>
                    </a:cubicBezTo>
                    <a:cubicBezTo>
                      <a:pt x="10" y="59"/>
                      <a:pt x="12" y="61"/>
                      <a:pt x="14" y="61"/>
                    </a:cubicBezTo>
                    <a:cubicBezTo>
                      <a:pt x="17" y="61"/>
                      <a:pt x="19" y="59"/>
                      <a:pt x="19" y="56"/>
                    </a:cubicBezTo>
                    <a:cubicBezTo>
                      <a:pt x="19" y="50"/>
                      <a:pt x="19" y="50"/>
                      <a:pt x="19" y="50"/>
                    </a:cubicBezTo>
                    <a:cubicBezTo>
                      <a:pt x="56" y="50"/>
                      <a:pt x="56" y="50"/>
                      <a:pt x="56" y="50"/>
                    </a:cubicBezTo>
                    <a:cubicBezTo>
                      <a:pt x="56" y="56"/>
                      <a:pt x="56" y="56"/>
                      <a:pt x="56" y="56"/>
                    </a:cubicBezTo>
                    <a:cubicBezTo>
                      <a:pt x="56" y="59"/>
                      <a:pt x="58" y="61"/>
                      <a:pt x="61" y="61"/>
                    </a:cubicBezTo>
                    <a:cubicBezTo>
                      <a:pt x="64" y="61"/>
                      <a:pt x="66" y="59"/>
                      <a:pt x="66" y="56"/>
                    </a:cubicBezTo>
                    <a:cubicBezTo>
                      <a:pt x="66" y="50"/>
                      <a:pt x="66" y="50"/>
                      <a:pt x="66" y="50"/>
                    </a:cubicBezTo>
                    <a:cubicBezTo>
                      <a:pt x="70" y="50"/>
                      <a:pt x="70" y="50"/>
                      <a:pt x="70" y="50"/>
                    </a:cubicBezTo>
                    <a:cubicBezTo>
                      <a:pt x="73" y="50"/>
                      <a:pt x="75" y="48"/>
                      <a:pt x="75" y="45"/>
                    </a:cubicBezTo>
                    <a:cubicBezTo>
                      <a:pt x="75" y="28"/>
                      <a:pt x="75" y="28"/>
                      <a:pt x="75" y="28"/>
                    </a:cubicBezTo>
                    <a:cubicBezTo>
                      <a:pt x="75" y="25"/>
                      <a:pt x="74" y="23"/>
                      <a:pt x="72" y="23"/>
                    </a:cubicBezTo>
                    <a:close/>
                    <a:moveTo>
                      <a:pt x="18" y="8"/>
                    </a:moveTo>
                    <a:cubicBezTo>
                      <a:pt x="57" y="8"/>
                      <a:pt x="57" y="8"/>
                      <a:pt x="57" y="8"/>
                    </a:cubicBezTo>
                    <a:cubicBezTo>
                      <a:pt x="62" y="20"/>
                      <a:pt x="62" y="20"/>
                      <a:pt x="62" y="20"/>
                    </a:cubicBezTo>
                    <a:cubicBezTo>
                      <a:pt x="13" y="20"/>
                      <a:pt x="13" y="20"/>
                      <a:pt x="13" y="20"/>
                    </a:cubicBezTo>
                    <a:lnTo>
                      <a:pt x="18" y="8"/>
                    </a:lnTo>
                    <a:close/>
                    <a:moveTo>
                      <a:pt x="14" y="38"/>
                    </a:moveTo>
                    <a:cubicBezTo>
                      <a:pt x="11" y="38"/>
                      <a:pt x="9" y="36"/>
                      <a:pt x="9" y="33"/>
                    </a:cubicBezTo>
                    <a:cubicBezTo>
                      <a:pt x="9" y="30"/>
                      <a:pt x="11" y="28"/>
                      <a:pt x="14" y="28"/>
                    </a:cubicBezTo>
                    <a:cubicBezTo>
                      <a:pt x="17" y="28"/>
                      <a:pt x="19" y="30"/>
                      <a:pt x="19" y="33"/>
                    </a:cubicBezTo>
                    <a:cubicBezTo>
                      <a:pt x="19" y="36"/>
                      <a:pt x="17" y="38"/>
                      <a:pt x="14" y="38"/>
                    </a:cubicBezTo>
                    <a:close/>
                    <a:moveTo>
                      <a:pt x="61" y="38"/>
                    </a:moveTo>
                    <a:cubicBezTo>
                      <a:pt x="58" y="38"/>
                      <a:pt x="56" y="36"/>
                      <a:pt x="56" y="33"/>
                    </a:cubicBezTo>
                    <a:cubicBezTo>
                      <a:pt x="56" y="30"/>
                      <a:pt x="58" y="28"/>
                      <a:pt x="61" y="28"/>
                    </a:cubicBezTo>
                    <a:cubicBezTo>
                      <a:pt x="64" y="28"/>
                      <a:pt x="67" y="30"/>
                      <a:pt x="67" y="33"/>
                    </a:cubicBezTo>
                    <a:cubicBezTo>
                      <a:pt x="67" y="36"/>
                      <a:pt x="64" y="38"/>
                      <a:pt x="61" y="38"/>
                    </a:cubicBezTo>
                    <a:close/>
                  </a:path>
                </a:pathLst>
              </a:custGeom>
              <a:solidFill>
                <a:srgbClr val="FFFFFF"/>
              </a:solidFill>
              <a:ln>
                <a:noFill/>
              </a:ln>
              <a:extLst/>
            </p:spPr>
            <p:txBody>
              <a:bodyPr vert="horz" wrap="square" lIns="93236" tIns="46619" rIns="93236" bIns="46619" numCol="1" anchor="t" anchorCtr="0" compatLnSpc="1">
                <a:prstTxWarp prst="textNoShape">
                  <a:avLst/>
                </a:prstTxWarp>
              </a:bodyPr>
              <a:lstStyle/>
              <a:p>
                <a:endParaRPr lang="en-US" sz="1835">
                  <a:solidFill>
                    <a:srgbClr val="000000"/>
                  </a:solidFill>
                </a:endParaRPr>
              </a:p>
            </p:txBody>
          </p:sp>
          <p:pic>
            <p:nvPicPr>
              <p:cNvPr id="34" name="Picture 33"/>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a:off x="994313" y="3674266"/>
                <a:ext cx="231981" cy="445587"/>
              </a:xfrm>
              <a:prstGeom prst="rect">
                <a:avLst/>
              </a:prstGeom>
              <a:ln>
                <a:noFill/>
              </a:ln>
            </p:spPr>
          </p:pic>
        </p:grpSp>
        <p:grpSp>
          <p:nvGrpSpPr>
            <p:cNvPr id="3" name="Group 2"/>
            <p:cNvGrpSpPr/>
            <p:nvPr/>
          </p:nvGrpSpPr>
          <p:grpSpPr>
            <a:xfrm>
              <a:off x="10168678" y="4439774"/>
              <a:ext cx="1538794" cy="1428254"/>
              <a:chOff x="10168678" y="4439774"/>
              <a:chExt cx="1538794" cy="1428254"/>
            </a:xfrm>
          </p:grpSpPr>
          <p:sp>
            <p:nvSpPr>
              <p:cNvPr id="25" name="Rectangle 3"/>
              <p:cNvSpPr/>
              <p:nvPr/>
            </p:nvSpPr>
            <p:spPr bwMode="auto">
              <a:xfrm>
                <a:off x="10168678" y="4439774"/>
                <a:ext cx="1538794" cy="1398904"/>
              </a:xfrm>
              <a:prstGeom prst="rect">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12" fontAlgn="base">
                  <a:spcBef>
                    <a:spcPct val="0"/>
                  </a:spcBef>
                  <a:spcAft>
                    <a:spcPct val="0"/>
                  </a:spcAft>
                </a:pPr>
                <a:endParaRPr lang="en-US" sz="2040" dirty="0">
                  <a:gradFill>
                    <a:gsLst>
                      <a:gs pos="0">
                        <a:srgbClr val="FFFFFF"/>
                      </a:gs>
                      <a:gs pos="100000">
                        <a:srgbClr val="FFFFFF"/>
                      </a:gs>
                    </a:gsLst>
                    <a:lin ang="5400000" scaled="0"/>
                  </a:gradFill>
                </a:endParaRPr>
              </a:p>
            </p:txBody>
          </p:sp>
          <p:sp>
            <p:nvSpPr>
              <p:cNvPr id="36" name="Rectangle 35"/>
              <p:cNvSpPr/>
              <p:nvPr/>
            </p:nvSpPr>
            <p:spPr>
              <a:xfrm>
                <a:off x="10189658" y="5221697"/>
                <a:ext cx="1005967" cy="646331"/>
              </a:xfrm>
              <a:prstGeom prst="rect">
                <a:avLst/>
              </a:prstGeom>
            </p:spPr>
            <p:txBody>
              <a:bodyPr wrap="none">
                <a:spAutoFit/>
              </a:bodyPr>
              <a:lstStyle/>
              <a:p>
                <a:r>
                  <a:rPr lang="en-US" dirty="0">
                    <a:solidFill>
                      <a:srgbClr val="FFFFFF"/>
                    </a:solidFill>
                  </a:rPr>
                  <a:t>Azure</a:t>
                </a:r>
              </a:p>
              <a:p>
                <a:r>
                  <a:rPr lang="en-US" dirty="0">
                    <a:solidFill>
                      <a:srgbClr val="FFFFFF"/>
                    </a:solidFill>
                  </a:rPr>
                  <a:t>Storage</a:t>
                </a:r>
              </a:p>
            </p:txBody>
          </p:sp>
          <p:grpSp>
            <p:nvGrpSpPr>
              <p:cNvPr id="44" name="Group 5"/>
              <p:cNvGrpSpPr>
                <a:grpSpLocks noChangeAspect="1"/>
              </p:cNvGrpSpPr>
              <p:nvPr/>
            </p:nvGrpSpPr>
            <p:grpSpPr bwMode="auto">
              <a:xfrm>
                <a:off x="10417649" y="4644004"/>
                <a:ext cx="1113348" cy="567660"/>
                <a:chOff x="537" y="880"/>
                <a:chExt cx="3686" cy="1412"/>
              </a:xfrm>
              <a:solidFill>
                <a:schemeClr val="bg1">
                  <a:lumMod val="50000"/>
                </a:schemeClr>
              </a:solidFill>
            </p:grpSpPr>
            <p:sp>
              <p:nvSpPr>
                <p:cNvPr id="46"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p>
              </p:txBody>
            </p:sp>
            <p:sp>
              <p:nvSpPr>
                <p:cNvPr id="47" name="Freeform 7"/>
                <p:cNvSpPr>
                  <a:spLocks/>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050" dirty="0"/>
                </a:p>
              </p:txBody>
            </p:sp>
          </p:grpSp>
        </p:grpSp>
      </p:grpSp>
    </p:spTree>
    <p:extLst>
      <p:ext uri="{BB962C8B-B14F-4D97-AF65-F5344CB8AC3E}">
        <p14:creationId xmlns:p14="http://schemas.microsoft.com/office/powerpoint/2010/main" val="230265715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Analytics Query Language</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8899363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Stream Analytics Query Language</a:t>
            </a:r>
          </a:p>
        </p:txBody>
      </p:sp>
      <p:grpSp>
        <p:nvGrpSpPr>
          <p:cNvPr id="7" name="Group 6"/>
          <p:cNvGrpSpPr/>
          <p:nvPr/>
        </p:nvGrpSpPr>
        <p:grpSpPr>
          <a:xfrm>
            <a:off x="0" y="1958168"/>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A subset of T-SQL with additional features</a:t>
              </a:r>
            </a:p>
          </p:txBody>
        </p:sp>
      </p:grpSp>
      <p:sp>
        <p:nvSpPr>
          <p:cNvPr id="6" name="Content Placeholder 2"/>
          <p:cNvSpPr>
            <a:spLocks noGrp="1"/>
          </p:cNvSpPr>
          <p:nvPr>
            <p:ph idx="1"/>
          </p:nvPr>
        </p:nvSpPr>
        <p:spPr>
          <a:xfrm>
            <a:off x="838200" y="3302032"/>
            <a:ext cx="10515600" cy="3266407"/>
          </a:xfrm>
        </p:spPr>
        <p:txBody>
          <a:bodyPr>
            <a:normAutofit/>
          </a:bodyPr>
          <a:lstStyle/>
          <a:p>
            <a:pPr>
              <a:buFont typeface="Wingdings" panose="05000000000000000000" pitchFamily="2" charset="2"/>
              <a:buChar char="§"/>
            </a:pPr>
            <a:r>
              <a:rPr lang="en-US" dirty="0"/>
              <a:t>Declarative queries in SQL</a:t>
            </a:r>
          </a:p>
          <a:p>
            <a:pPr>
              <a:buFont typeface="Wingdings" panose="05000000000000000000" pitchFamily="2" charset="2"/>
              <a:buChar char="§"/>
            </a:pPr>
            <a:r>
              <a:rPr lang="en-US" dirty="0"/>
              <a:t>Additional temporal semantics for temporal properties of events</a:t>
            </a:r>
          </a:p>
          <a:p>
            <a:pPr>
              <a:buFont typeface="Wingdings" panose="05000000000000000000" pitchFamily="2" charset="2"/>
              <a:buChar char="§"/>
            </a:pPr>
            <a:r>
              <a:rPr lang="en-US" dirty="0"/>
              <a:t>Brings together event streams, reference data, and machine learning extensions</a:t>
            </a:r>
          </a:p>
          <a:p>
            <a:pPr>
              <a:buFont typeface="Wingdings" panose="05000000000000000000" pitchFamily="2" charset="2"/>
              <a:buChar char="§"/>
            </a:pPr>
            <a:r>
              <a:rPr lang="en-US" dirty="0"/>
              <a:t>Built-in operators and functions</a:t>
            </a:r>
          </a:p>
          <a:p>
            <a:pPr lvl="1">
              <a:buFont typeface="Wingdings" panose="05000000000000000000" pitchFamily="2" charset="2"/>
              <a:buChar char="§"/>
            </a:pPr>
            <a:r>
              <a:rPr lang="en-US" dirty="0"/>
              <a:t>Familiar to SQL users</a:t>
            </a:r>
          </a:p>
          <a:p>
            <a:pPr lvl="1">
              <a:buFont typeface="Wingdings" panose="05000000000000000000" pitchFamily="2" charset="2"/>
              <a:buChar char="§"/>
            </a:pPr>
            <a:r>
              <a:rPr lang="en-US" dirty="0"/>
              <a:t>Additional temporal operators and functions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361049722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Arrival Time .vs. Application Time</a:t>
            </a:r>
          </a:p>
        </p:txBody>
      </p:sp>
      <p:grpSp>
        <p:nvGrpSpPr>
          <p:cNvPr id="7" name="Group 6"/>
          <p:cNvGrpSpPr/>
          <p:nvPr/>
        </p:nvGrpSpPr>
        <p:grpSpPr>
          <a:xfrm>
            <a:off x="0" y="1652416"/>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Every event that flows through comes with a timestamp</a:t>
              </a:r>
            </a:p>
          </p:txBody>
        </p:sp>
      </p:grpSp>
      <p:sp>
        <p:nvSpPr>
          <p:cNvPr id="6" name="Content Placeholder 2"/>
          <p:cNvSpPr>
            <a:spLocks noGrp="1"/>
          </p:cNvSpPr>
          <p:nvPr>
            <p:ph idx="1"/>
          </p:nvPr>
        </p:nvSpPr>
        <p:spPr>
          <a:xfrm>
            <a:off x="838200" y="3088672"/>
            <a:ext cx="10515600" cy="3555968"/>
          </a:xfrm>
        </p:spPr>
        <p:txBody>
          <a:bodyPr>
            <a:normAutofit lnSpcReduction="10000"/>
          </a:bodyPr>
          <a:lstStyle/>
          <a:p>
            <a:pPr>
              <a:buFont typeface="Wingdings" panose="05000000000000000000" pitchFamily="2" charset="2"/>
              <a:buChar char="§"/>
            </a:pPr>
            <a:r>
              <a:rPr lang="en-US" dirty="0"/>
              <a:t>Every event has a timestamp that can accessed via </a:t>
            </a:r>
            <a:r>
              <a:rPr lang="en-US" i="1" dirty="0" err="1"/>
              <a:t>System.Timestamp</a:t>
            </a:r>
            <a:r>
              <a:rPr lang="en-US" dirty="0"/>
              <a:t>.</a:t>
            </a:r>
          </a:p>
          <a:p>
            <a:pPr>
              <a:buFont typeface="Wingdings" panose="05000000000000000000" pitchFamily="2" charset="2"/>
              <a:buChar char="§"/>
            </a:pPr>
            <a:r>
              <a:rPr lang="en-US" dirty="0"/>
              <a:t>Every event in the system depicts a point in time</a:t>
            </a:r>
          </a:p>
          <a:p>
            <a:pPr>
              <a:buFont typeface="Wingdings" panose="05000000000000000000" pitchFamily="2" charset="2"/>
              <a:buChar char="§"/>
            </a:pPr>
            <a:r>
              <a:rPr lang="en-US" dirty="0"/>
              <a:t>This timestamp can be either an application time which user can specify in the query or,</a:t>
            </a:r>
          </a:p>
          <a:p>
            <a:pPr>
              <a:buFont typeface="Wingdings" panose="05000000000000000000" pitchFamily="2" charset="2"/>
              <a:buChar char="§"/>
            </a:pPr>
            <a:r>
              <a:rPr lang="en-US" dirty="0"/>
              <a:t>System can assign arrival time</a:t>
            </a:r>
          </a:p>
          <a:p>
            <a:pPr lvl="1">
              <a:buFont typeface="Wingdings" panose="05000000000000000000" pitchFamily="2" charset="2"/>
              <a:buChar char="§"/>
            </a:pPr>
            <a:r>
              <a:rPr lang="en-US" dirty="0"/>
              <a:t>Event Hub arrival time</a:t>
            </a:r>
          </a:p>
          <a:p>
            <a:pPr lvl="1">
              <a:buFont typeface="Wingdings" panose="05000000000000000000" pitchFamily="2" charset="2"/>
              <a:buChar char="§"/>
            </a:pPr>
            <a:r>
              <a:rPr lang="en-US" dirty="0"/>
              <a:t>Blob Storage would be last modified data</a:t>
            </a:r>
          </a:p>
          <a:p>
            <a:pPr lvl="1">
              <a:buFont typeface="Wingdings" panose="05000000000000000000" pitchFamily="2" charset="2"/>
              <a:buChar char="§"/>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412109511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TIMESTAMP BY</a:t>
            </a:r>
          </a:p>
        </p:txBody>
      </p:sp>
      <p:grpSp>
        <p:nvGrpSpPr>
          <p:cNvPr id="7" name="Group 6"/>
          <p:cNvGrpSpPr/>
          <p:nvPr/>
        </p:nvGrpSpPr>
        <p:grpSpPr>
          <a:xfrm>
            <a:off x="0" y="1652416"/>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TIMESTAMP BY allows users to define the event timestamp</a:t>
              </a:r>
            </a:p>
          </p:txBody>
        </p:sp>
      </p:grpSp>
      <p:sp>
        <p:nvSpPr>
          <p:cNvPr id="6" name="Content Placeholder 2"/>
          <p:cNvSpPr>
            <a:spLocks noGrp="1"/>
          </p:cNvSpPr>
          <p:nvPr>
            <p:ph idx="1"/>
          </p:nvPr>
        </p:nvSpPr>
        <p:spPr>
          <a:xfrm>
            <a:off x="838200" y="3088672"/>
            <a:ext cx="10515600" cy="2108168"/>
          </a:xfrm>
        </p:spPr>
        <p:txBody>
          <a:bodyPr>
            <a:normAutofit/>
          </a:bodyPr>
          <a:lstStyle/>
          <a:p>
            <a:pPr>
              <a:buFont typeface="Wingdings" panose="05000000000000000000" pitchFamily="2" charset="2"/>
              <a:buChar char="§"/>
            </a:pPr>
            <a:r>
              <a:rPr lang="en-US" dirty="0"/>
              <a:t>Users can use an application time as the event timestamp by using the keyword TIMESTAMP BY</a:t>
            </a:r>
          </a:p>
          <a:p>
            <a:pPr>
              <a:buFont typeface="Wingdings" panose="05000000000000000000" pitchFamily="2" charset="2"/>
              <a:buChar char="§"/>
            </a:pPr>
            <a:r>
              <a:rPr lang="en-US" dirty="0"/>
              <a:t>If user does not specify, the arrival time of the event is used as the timestamp</a:t>
            </a:r>
          </a:p>
          <a:p>
            <a:pPr marL="0" indent="0">
              <a:buNone/>
            </a:pPr>
            <a:endParaRPr lang="en-US" dirty="0"/>
          </a:p>
          <a:p>
            <a:pPr lvl="1">
              <a:buFont typeface="Wingdings" panose="05000000000000000000" pitchFamily="2" charset="2"/>
              <a:buChar char="§"/>
            </a:pPr>
            <a:endParaRPr lang="en-US" dirty="0"/>
          </a:p>
          <a:p>
            <a:pPr>
              <a:buFont typeface="Wingdings" panose="05000000000000000000" pitchFamily="2" charset="2"/>
              <a:buChar char="§"/>
            </a:pPr>
            <a:endParaRPr lang="en-US" dirty="0"/>
          </a:p>
        </p:txBody>
      </p:sp>
      <p:pic>
        <p:nvPicPr>
          <p:cNvPr id="3" name="Picture 2"/>
          <p:cNvPicPr>
            <a:picLocks noChangeAspect="1"/>
          </p:cNvPicPr>
          <p:nvPr/>
        </p:nvPicPr>
        <p:blipFill>
          <a:blip r:embed="rId3"/>
          <a:stretch>
            <a:fillRect/>
          </a:stretch>
        </p:blipFill>
        <p:spPr>
          <a:xfrm>
            <a:off x="289560" y="5196840"/>
            <a:ext cx="11658600" cy="1191804"/>
          </a:xfrm>
          <a:prstGeom prst="rect">
            <a:avLst/>
          </a:prstGeom>
          <a:solidFill>
            <a:srgbClr val="D5D5D5"/>
          </a:solidFill>
        </p:spPr>
      </p:pic>
      <p:sp>
        <p:nvSpPr>
          <p:cNvPr id="5" name="TextBox 4"/>
          <p:cNvSpPr txBox="1"/>
          <p:nvPr/>
        </p:nvSpPr>
        <p:spPr>
          <a:xfrm>
            <a:off x="675553" y="5377243"/>
            <a:ext cx="10969670" cy="830997"/>
          </a:xfrm>
          <a:prstGeom prst="rect">
            <a:avLst/>
          </a:prstGeom>
          <a:noFill/>
        </p:spPr>
        <p:txBody>
          <a:bodyPr wrap="none" rtlCol="0">
            <a:spAutoFit/>
          </a:bodyPr>
          <a:lstStyle/>
          <a:p>
            <a:r>
              <a:rPr lang="en-US" sz="2400" dirty="0">
                <a:latin typeface="Lucida Console" panose="020B0609040504020204" pitchFamily="49" charset="0"/>
              </a:rPr>
              <a:t>SELECT </a:t>
            </a:r>
            <a:r>
              <a:rPr lang="en-US" sz="2400" dirty="0" err="1">
                <a:latin typeface="Lucida Console" panose="020B0609040504020204" pitchFamily="49" charset="0"/>
              </a:rPr>
              <a:t>TollID</a:t>
            </a:r>
            <a:r>
              <a:rPr lang="en-US" sz="2400" dirty="0">
                <a:latin typeface="Lucida Console" panose="020B0609040504020204" pitchFamily="49" charset="0"/>
              </a:rPr>
              <a:t>, </a:t>
            </a:r>
            <a:r>
              <a:rPr lang="en-US" sz="2400" dirty="0" err="1">
                <a:latin typeface="Lucida Console" panose="020B0609040504020204" pitchFamily="49" charset="0"/>
              </a:rPr>
              <a:t>EntryTime</a:t>
            </a:r>
            <a:r>
              <a:rPr lang="en-US" sz="2400" dirty="0">
                <a:latin typeface="Lucida Console" panose="020B0609040504020204" pitchFamily="49" charset="0"/>
              </a:rPr>
              <a:t> AS </a:t>
            </a:r>
            <a:r>
              <a:rPr lang="en-US" sz="2400" dirty="0" err="1">
                <a:latin typeface="Lucida Console" panose="020B0609040504020204" pitchFamily="49" charset="0"/>
              </a:rPr>
              <a:t>VehicleEntryTime</a:t>
            </a:r>
            <a:r>
              <a:rPr lang="en-US" sz="2400" dirty="0">
                <a:latin typeface="Lucida Console" panose="020B0609040504020204" pitchFamily="49" charset="0"/>
              </a:rPr>
              <a:t>, </a:t>
            </a:r>
            <a:r>
              <a:rPr lang="en-US" sz="2400" dirty="0" err="1">
                <a:latin typeface="Lucida Console" panose="020B0609040504020204" pitchFamily="49" charset="0"/>
              </a:rPr>
              <a:t>LicensePlate</a:t>
            </a:r>
            <a:endParaRPr lang="en-US" sz="2400" dirty="0">
              <a:latin typeface="Lucida Console" panose="020B0609040504020204" pitchFamily="49" charset="0"/>
            </a:endParaRPr>
          </a:p>
          <a:p>
            <a:r>
              <a:rPr lang="en-US" sz="2400" dirty="0">
                <a:latin typeface="Lucida Console" panose="020B0609040504020204" pitchFamily="49" charset="0"/>
              </a:rPr>
              <a:t>FROM </a:t>
            </a:r>
            <a:r>
              <a:rPr lang="en-US" sz="2400" dirty="0" err="1">
                <a:latin typeface="Lucida Console" panose="020B0609040504020204" pitchFamily="49" charset="0"/>
              </a:rPr>
              <a:t>TollTagEntry</a:t>
            </a:r>
            <a:r>
              <a:rPr lang="en-US" sz="2400" dirty="0">
                <a:latin typeface="Lucida Console" panose="020B0609040504020204" pitchFamily="49" charset="0"/>
              </a:rPr>
              <a:t> TIMESTAMP BY </a:t>
            </a:r>
            <a:r>
              <a:rPr lang="en-US" sz="2400" dirty="0" err="1">
                <a:latin typeface="Lucida Console" panose="020B0609040504020204" pitchFamily="49" charset="0"/>
              </a:rPr>
              <a:t>EntryTime</a:t>
            </a:r>
            <a:endParaRPr lang="en-US" sz="2400" dirty="0">
              <a:latin typeface="Lucida Console" panose="020B0609040504020204" pitchFamily="49" charset="0"/>
            </a:endParaRPr>
          </a:p>
        </p:txBody>
      </p:sp>
    </p:spTree>
    <p:extLst>
      <p:ext uri="{BB962C8B-B14F-4D97-AF65-F5344CB8AC3E}">
        <p14:creationId xmlns:p14="http://schemas.microsoft.com/office/powerpoint/2010/main" val="208278568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Management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42174918"/>
              </p:ext>
            </p:extLst>
          </p:nvPr>
        </p:nvGraphicFramePr>
        <p:xfrm>
          <a:off x="838200" y="1522096"/>
          <a:ext cx="10515600" cy="5040974"/>
        </p:xfrm>
        <a:graphic>
          <a:graphicData uri="http://schemas.openxmlformats.org/drawingml/2006/table">
            <a:tbl>
              <a:tblPr firstRow="1" bandRow="1">
                <a:tableStyleId>{5C22544A-7EE6-4342-B048-85BDC9FD1C3A}</a:tableStyleId>
              </a:tblPr>
              <a:tblGrid>
                <a:gridCol w="2773680">
                  <a:extLst>
                    <a:ext uri="{9D8B030D-6E8A-4147-A177-3AD203B41FA5}">
                      <a16:colId xmlns:a16="http://schemas.microsoft.com/office/drawing/2014/main" xmlns="" val="34350819"/>
                    </a:ext>
                  </a:extLst>
                </a:gridCol>
                <a:gridCol w="7741920">
                  <a:extLst>
                    <a:ext uri="{9D8B030D-6E8A-4147-A177-3AD203B41FA5}">
                      <a16:colId xmlns:a16="http://schemas.microsoft.com/office/drawing/2014/main" xmlns="" val="231817109"/>
                    </a:ext>
                  </a:extLst>
                </a:gridCol>
              </a:tblGrid>
              <a:tr h="498453">
                <a:tc>
                  <a:txBody>
                    <a:bodyPr/>
                    <a:lstStyle/>
                    <a:p>
                      <a:pPr algn="ctr"/>
                      <a:r>
                        <a:rPr lang="en-US" sz="2000" b="0" dirty="0"/>
                        <a:t>Item</a:t>
                      </a:r>
                    </a:p>
                  </a:txBody>
                  <a:tcPr>
                    <a:solidFill>
                      <a:srgbClr val="006CC9"/>
                    </a:solidFill>
                  </a:tcPr>
                </a:tc>
                <a:tc>
                  <a:txBody>
                    <a:bodyPr/>
                    <a:lstStyle/>
                    <a:p>
                      <a:pPr algn="ctr"/>
                      <a:r>
                        <a:rPr lang="en-US" sz="2000" b="0" dirty="0"/>
                        <a:t>Summary</a:t>
                      </a:r>
                    </a:p>
                  </a:txBody>
                  <a:tcPr>
                    <a:solidFill>
                      <a:srgbClr val="006CC9"/>
                    </a:solidFill>
                  </a:tcPr>
                </a:tc>
                <a:extLst>
                  <a:ext uri="{0D108BD9-81ED-4DB2-BD59-A6C34878D82A}">
                    <a16:rowId xmlns:a16="http://schemas.microsoft.com/office/drawing/2014/main" xmlns="" val="3435116614"/>
                  </a:ext>
                </a:extLst>
              </a:tr>
              <a:tr h="860343">
                <a:tc>
                  <a:txBody>
                    <a:bodyPr/>
                    <a:lstStyle/>
                    <a:p>
                      <a:r>
                        <a:rPr lang="en-US" sz="2000" dirty="0" err="1"/>
                        <a:t>System.Timestamp</a:t>
                      </a:r>
                      <a:endParaRPr lang="en-US" sz="2000" dirty="0"/>
                    </a:p>
                  </a:txBody>
                  <a:tcPr>
                    <a:solidFill>
                      <a:srgbClr val="D5D5D5"/>
                    </a:solidFill>
                  </a:tcPr>
                </a:tc>
                <a:tc>
                  <a:txBody>
                    <a:bodyPr/>
                    <a:lstStyle/>
                    <a:p>
                      <a:r>
                        <a:rPr lang="en-US" sz="2000" b="0" i="0" kern="1200" dirty="0" err="1">
                          <a:solidFill>
                            <a:schemeClr val="dk1"/>
                          </a:solidFill>
                          <a:effectLst/>
                          <a:latin typeface="+mn-lt"/>
                          <a:ea typeface="+mn-ea"/>
                          <a:cs typeface="+mn-cs"/>
                        </a:rPr>
                        <a:t>System.Timestamp</a:t>
                      </a:r>
                      <a:r>
                        <a:rPr lang="en-US" sz="2000" b="0" i="0" kern="1200" dirty="0">
                          <a:solidFill>
                            <a:schemeClr val="dk1"/>
                          </a:solidFill>
                          <a:effectLst/>
                          <a:latin typeface="+mn-lt"/>
                          <a:ea typeface="+mn-ea"/>
                          <a:cs typeface="+mn-cs"/>
                        </a:rPr>
                        <a:t> is a system property that can be used to retrieve the event’s timestamp.</a:t>
                      </a:r>
                      <a:endParaRPr lang="en-US" sz="2000" dirty="0"/>
                    </a:p>
                  </a:txBody>
                  <a:tcPr>
                    <a:solidFill>
                      <a:srgbClr val="D5D5D5"/>
                    </a:solidFill>
                  </a:tcPr>
                </a:tc>
                <a:extLst>
                  <a:ext uri="{0D108BD9-81ED-4DB2-BD59-A6C34878D82A}">
                    <a16:rowId xmlns:a16="http://schemas.microsoft.com/office/drawing/2014/main" xmlns="" val="3284797959"/>
                  </a:ext>
                </a:extLst>
              </a:tr>
              <a:tr h="573562">
                <a:tc>
                  <a:txBody>
                    <a:bodyPr/>
                    <a:lstStyle/>
                    <a:p>
                      <a:r>
                        <a:rPr lang="en-US" sz="2000" dirty="0"/>
                        <a:t>TIMESTAMP BY</a:t>
                      </a:r>
                    </a:p>
                  </a:txBody>
                  <a:tcPr>
                    <a:solidFill>
                      <a:srgbClr val="D5D5D5"/>
                    </a:solidFill>
                  </a:tcPr>
                </a:tc>
                <a:tc>
                  <a:txBody>
                    <a:bodyPr/>
                    <a:lstStyle/>
                    <a:p>
                      <a:pPr fontAlgn="t"/>
                      <a:r>
                        <a:rPr lang="en-US" sz="2000" dirty="0">
                          <a:solidFill>
                            <a:srgbClr val="2A2A2A"/>
                          </a:solidFill>
                          <a:effectLst/>
                        </a:rPr>
                        <a:t>The TIMESTAMP BY clause allows specifying custom timestamp values.</a:t>
                      </a:r>
                    </a:p>
                  </a:txBody>
                  <a:tcPr marL="60960" marR="60960" marT="76200" marB="76200">
                    <a:solidFill>
                      <a:srgbClr val="D5D5D5"/>
                    </a:solidFill>
                  </a:tcPr>
                </a:tc>
                <a:extLst>
                  <a:ext uri="{0D108BD9-81ED-4DB2-BD59-A6C34878D82A}">
                    <a16:rowId xmlns:a16="http://schemas.microsoft.com/office/drawing/2014/main" xmlns="" val="2116924200"/>
                  </a:ext>
                </a:extLst>
              </a:tr>
              <a:tr h="498453">
                <a:tc>
                  <a:txBody>
                    <a:bodyPr/>
                    <a:lstStyle/>
                    <a:p>
                      <a:r>
                        <a:rPr lang="en-US" sz="2000" dirty="0"/>
                        <a:t>Time Skew Policies</a:t>
                      </a:r>
                    </a:p>
                  </a:txBody>
                  <a:tcPr>
                    <a:solidFill>
                      <a:srgbClr val="D5D5D5"/>
                    </a:solidFill>
                  </a:tcPr>
                </a:tc>
                <a:tc>
                  <a:txBody>
                    <a:bodyPr/>
                    <a:lstStyle/>
                    <a:p>
                      <a:r>
                        <a:rPr lang="en-US" sz="2000" b="0" i="0" kern="1200" dirty="0">
                          <a:solidFill>
                            <a:schemeClr val="dk1"/>
                          </a:solidFill>
                          <a:effectLst/>
                          <a:latin typeface="+mn-lt"/>
                          <a:ea typeface="+mn-ea"/>
                          <a:cs typeface="+mn-cs"/>
                        </a:rPr>
                        <a:t>Policies for Out of Order and Late Arrival Events.</a:t>
                      </a:r>
                      <a:endParaRPr lang="en-US" sz="2000" dirty="0"/>
                    </a:p>
                  </a:txBody>
                  <a:tcPr>
                    <a:solidFill>
                      <a:srgbClr val="D5D5D5"/>
                    </a:solidFill>
                  </a:tcPr>
                </a:tc>
                <a:extLst>
                  <a:ext uri="{0D108BD9-81ED-4DB2-BD59-A6C34878D82A}">
                    <a16:rowId xmlns:a16="http://schemas.microsoft.com/office/drawing/2014/main" xmlns="" val="3256579316"/>
                  </a:ext>
                </a:extLst>
              </a:tr>
              <a:tr h="860343">
                <a:tc>
                  <a:txBody>
                    <a:bodyPr/>
                    <a:lstStyle/>
                    <a:p>
                      <a:r>
                        <a:rPr lang="en-US" sz="2000" dirty="0"/>
                        <a:t>Aggregate functions over time window</a:t>
                      </a:r>
                    </a:p>
                  </a:txBody>
                  <a:tcPr>
                    <a:solidFill>
                      <a:srgbClr val="D5D5D5"/>
                    </a:solidFill>
                  </a:tcPr>
                </a:tc>
                <a:tc>
                  <a:txBody>
                    <a:bodyPr/>
                    <a:lstStyle/>
                    <a:p>
                      <a:r>
                        <a:rPr lang="en-US" sz="2000" b="0" i="0" kern="1200" dirty="0">
                          <a:solidFill>
                            <a:schemeClr val="dk1"/>
                          </a:solidFill>
                          <a:effectLst/>
                          <a:latin typeface="+mn-lt"/>
                          <a:ea typeface="+mn-ea"/>
                          <a:cs typeface="+mn-cs"/>
                        </a:rPr>
                        <a:t>Aggregate functions are used to perform a calculation on a set of values from a time window and return a single value.</a:t>
                      </a:r>
                      <a:endParaRPr lang="en-US" sz="2000" dirty="0"/>
                    </a:p>
                  </a:txBody>
                  <a:tcPr>
                    <a:solidFill>
                      <a:srgbClr val="D5D5D5"/>
                    </a:solidFill>
                  </a:tcPr>
                </a:tc>
                <a:extLst>
                  <a:ext uri="{0D108BD9-81ED-4DB2-BD59-A6C34878D82A}">
                    <a16:rowId xmlns:a16="http://schemas.microsoft.com/office/drawing/2014/main" xmlns="" val="1256079255"/>
                  </a:ext>
                </a:extLst>
              </a:tr>
              <a:tr h="860343">
                <a:tc>
                  <a:txBody>
                    <a:bodyPr/>
                    <a:lstStyle/>
                    <a:p>
                      <a:r>
                        <a:rPr lang="en-US" sz="2000" dirty="0"/>
                        <a:t>DATEDIFF in JOIN predicate</a:t>
                      </a:r>
                    </a:p>
                  </a:txBody>
                  <a:tcPr>
                    <a:solidFill>
                      <a:srgbClr val="D5D5D5"/>
                    </a:solidFill>
                  </a:tcPr>
                </a:tc>
                <a:tc>
                  <a:txBody>
                    <a:bodyPr/>
                    <a:lstStyle/>
                    <a:p>
                      <a:r>
                        <a:rPr lang="en-US" sz="2000" b="0" i="0" kern="1200" dirty="0">
                          <a:solidFill>
                            <a:schemeClr val="dk1"/>
                          </a:solidFill>
                          <a:effectLst/>
                          <a:latin typeface="+mn-lt"/>
                          <a:ea typeface="+mn-ea"/>
                          <a:cs typeface="+mn-cs"/>
                        </a:rPr>
                        <a:t>Specify time boundaries for JOIN operations</a:t>
                      </a:r>
                      <a:endParaRPr lang="en-US" sz="2000" dirty="0"/>
                    </a:p>
                  </a:txBody>
                  <a:tcPr>
                    <a:solidFill>
                      <a:srgbClr val="D5D5D5"/>
                    </a:solidFill>
                  </a:tcPr>
                </a:tc>
                <a:extLst>
                  <a:ext uri="{0D108BD9-81ED-4DB2-BD59-A6C34878D82A}">
                    <a16:rowId xmlns:a16="http://schemas.microsoft.com/office/drawing/2014/main" xmlns="" val="4017772397"/>
                  </a:ext>
                </a:extLst>
              </a:tr>
              <a:tr h="491624">
                <a:tc>
                  <a:txBody>
                    <a:bodyPr/>
                    <a:lstStyle/>
                    <a:p>
                      <a:r>
                        <a:rPr lang="en-US" sz="2000" dirty="0"/>
                        <a:t>Date and Time functions</a:t>
                      </a:r>
                    </a:p>
                  </a:txBody>
                  <a:tcPr>
                    <a:solidFill>
                      <a:srgbClr val="D5D5D5"/>
                    </a:solidFill>
                  </a:tcPr>
                </a:tc>
                <a:tc>
                  <a:txBody>
                    <a:bodyPr/>
                    <a:lstStyle/>
                    <a:p>
                      <a:r>
                        <a:rPr lang="en-US" sz="2000" b="0" i="0" kern="1200" dirty="0">
                          <a:solidFill>
                            <a:schemeClr val="dk1"/>
                          </a:solidFill>
                          <a:effectLst/>
                          <a:latin typeface="+mn-lt"/>
                          <a:ea typeface="+mn-ea"/>
                          <a:cs typeface="+mn-cs"/>
                        </a:rPr>
                        <a:t>Stream Analytics provides a variety of date and time functions for use.</a:t>
                      </a:r>
                      <a:endParaRPr lang="en-US" sz="2000" dirty="0"/>
                    </a:p>
                  </a:txBody>
                  <a:tcPr>
                    <a:solidFill>
                      <a:srgbClr val="D5D5D5"/>
                    </a:solidFill>
                  </a:tcPr>
                </a:tc>
                <a:extLst>
                  <a:ext uri="{0D108BD9-81ED-4DB2-BD59-A6C34878D82A}">
                    <a16:rowId xmlns:a16="http://schemas.microsoft.com/office/drawing/2014/main" xmlns="" val="383767908"/>
                  </a:ext>
                </a:extLst>
              </a:tr>
            </a:tbl>
          </a:graphicData>
        </a:graphic>
      </p:graphicFrame>
    </p:spTree>
    <p:extLst>
      <p:ext uri="{BB962C8B-B14F-4D97-AF65-F5344CB8AC3E}">
        <p14:creationId xmlns:p14="http://schemas.microsoft.com/office/powerpoint/2010/main" val="11548929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DATEDIFF on Joins</a:t>
            </a:r>
          </a:p>
        </p:txBody>
      </p:sp>
      <p:grpSp>
        <p:nvGrpSpPr>
          <p:cNvPr id="7" name="Group 6"/>
          <p:cNvGrpSpPr/>
          <p:nvPr/>
        </p:nvGrpSpPr>
        <p:grpSpPr>
          <a:xfrm>
            <a:off x="0" y="1652416"/>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Stream Analytics Join must consider temporal boundaries</a:t>
              </a:r>
            </a:p>
          </p:txBody>
        </p:sp>
      </p:grpSp>
      <p:sp>
        <p:nvSpPr>
          <p:cNvPr id="6" name="Content Placeholder 2"/>
          <p:cNvSpPr>
            <a:spLocks noGrp="1"/>
          </p:cNvSpPr>
          <p:nvPr>
            <p:ph idx="1"/>
          </p:nvPr>
        </p:nvSpPr>
        <p:spPr>
          <a:xfrm>
            <a:off x="838200" y="2929625"/>
            <a:ext cx="10515600" cy="2108168"/>
          </a:xfrm>
        </p:spPr>
        <p:txBody>
          <a:bodyPr>
            <a:normAutofit lnSpcReduction="10000"/>
          </a:bodyPr>
          <a:lstStyle/>
          <a:p>
            <a:pPr>
              <a:buFont typeface="Wingdings" panose="05000000000000000000" pitchFamily="2" charset="2"/>
              <a:buChar char="§"/>
            </a:pPr>
            <a:r>
              <a:rPr lang="en-US" dirty="0"/>
              <a:t>Like standard T-SQL, records can be combined from two or more input sources using JOIN</a:t>
            </a:r>
          </a:p>
          <a:p>
            <a:pPr>
              <a:buFont typeface="Wingdings" panose="05000000000000000000" pitchFamily="2" charset="2"/>
              <a:buChar char="§"/>
            </a:pPr>
            <a:r>
              <a:rPr lang="en-US" dirty="0"/>
              <a:t>However, since data is temporal in nature (and typically endless), some limits on how far the JOIN should match must be given</a:t>
            </a:r>
          </a:p>
          <a:p>
            <a:pPr marL="0" indent="0">
              <a:buNone/>
            </a:pPr>
            <a:endParaRPr lang="en-US" dirty="0"/>
          </a:p>
          <a:p>
            <a:pPr lvl="1">
              <a:buFont typeface="Wingdings" panose="05000000000000000000" pitchFamily="2" charset="2"/>
              <a:buChar char="§"/>
            </a:pPr>
            <a:endParaRPr lang="en-US" dirty="0"/>
          </a:p>
          <a:p>
            <a:pPr>
              <a:buFont typeface="Wingdings" panose="05000000000000000000" pitchFamily="2" charset="2"/>
              <a:buChar char="§"/>
            </a:pPr>
            <a:endParaRPr lang="en-US" dirty="0"/>
          </a:p>
        </p:txBody>
      </p:sp>
      <p:pic>
        <p:nvPicPr>
          <p:cNvPr id="3" name="Picture 2"/>
          <p:cNvPicPr>
            <a:picLocks noChangeAspect="1"/>
          </p:cNvPicPr>
          <p:nvPr/>
        </p:nvPicPr>
        <p:blipFill>
          <a:blip r:embed="rId3"/>
          <a:stretch>
            <a:fillRect/>
          </a:stretch>
        </p:blipFill>
        <p:spPr>
          <a:xfrm>
            <a:off x="718358" y="4860645"/>
            <a:ext cx="10709564" cy="1776636"/>
          </a:xfrm>
          <a:prstGeom prst="rect">
            <a:avLst/>
          </a:prstGeom>
          <a:solidFill>
            <a:srgbClr val="D5D5D5"/>
          </a:solidFill>
        </p:spPr>
      </p:pic>
      <p:sp>
        <p:nvSpPr>
          <p:cNvPr id="5" name="TextBox 4"/>
          <p:cNvSpPr txBox="1"/>
          <p:nvPr/>
        </p:nvSpPr>
        <p:spPr>
          <a:xfrm>
            <a:off x="1071582" y="4903991"/>
            <a:ext cx="10048836" cy="1631216"/>
          </a:xfrm>
          <a:prstGeom prst="rect">
            <a:avLst/>
          </a:prstGeom>
          <a:noFill/>
        </p:spPr>
        <p:txBody>
          <a:bodyPr wrap="square" rtlCol="0">
            <a:spAutoFit/>
          </a:bodyPr>
          <a:lstStyle/>
          <a:p>
            <a:r>
              <a:rPr lang="en-US" sz="2000" dirty="0">
                <a:latin typeface="Lucida Console" panose="020B0609040504020204" pitchFamily="49" charset="0"/>
              </a:rPr>
              <a:t>SELECT I1.TollId, I1.EntryTime,I2.ExitTime, I1.LicensePlate, </a:t>
            </a:r>
          </a:p>
          <a:p>
            <a:r>
              <a:rPr lang="en-US" sz="2000" dirty="0">
                <a:latin typeface="Lucida Console" panose="020B0609040504020204" pitchFamily="49" charset="0"/>
              </a:rPr>
              <a:t>DATEDIFF(minute,I1.EntryTime,I2.ExitTime) AS </a:t>
            </a:r>
            <a:r>
              <a:rPr lang="en-US" sz="2000" dirty="0" err="1">
                <a:latin typeface="Lucida Console" panose="020B0609040504020204" pitchFamily="49" charset="0"/>
              </a:rPr>
              <a:t>DurationInMinutes</a:t>
            </a:r>
            <a:r>
              <a:rPr lang="en-US" sz="2000" dirty="0">
                <a:latin typeface="Lucida Console" panose="020B0609040504020204" pitchFamily="49" charset="0"/>
              </a:rPr>
              <a:t> </a:t>
            </a:r>
          </a:p>
          <a:p>
            <a:r>
              <a:rPr lang="en-US" sz="2000" dirty="0">
                <a:latin typeface="Lucida Console" panose="020B0609040504020204" pitchFamily="49" charset="0"/>
              </a:rPr>
              <a:t>FROM Input1 I1 TIMESTAMP BY </a:t>
            </a:r>
            <a:r>
              <a:rPr lang="en-US" sz="2000" dirty="0" err="1">
                <a:latin typeface="Lucida Console" panose="020B0609040504020204" pitchFamily="49" charset="0"/>
              </a:rPr>
              <a:t>EntryTime</a:t>
            </a:r>
            <a:r>
              <a:rPr lang="en-US" sz="2000" dirty="0">
                <a:latin typeface="Lucida Console" panose="020B0609040504020204" pitchFamily="49" charset="0"/>
              </a:rPr>
              <a:t> </a:t>
            </a:r>
          </a:p>
          <a:p>
            <a:r>
              <a:rPr lang="en-US" sz="2000" dirty="0">
                <a:latin typeface="Lucida Console" panose="020B0609040504020204" pitchFamily="49" charset="0"/>
              </a:rPr>
              <a:t>JOIN Input2 I2 TIMESTAMP BY </a:t>
            </a:r>
            <a:r>
              <a:rPr lang="en-US" sz="2000" dirty="0" err="1">
                <a:latin typeface="Lucida Console" panose="020B0609040504020204" pitchFamily="49" charset="0"/>
              </a:rPr>
              <a:t>ExitTime</a:t>
            </a:r>
            <a:endParaRPr lang="en-US" sz="2000" dirty="0">
              <a:latin typeface="Lucida Console" panose="020B0609040504020204" pitchFamily="49" charset="0"/>
            </a:endParaRPr>
          </a:p>
          <a:p>
            <a:r>
              <a:rPr lang="en-US" sz="2000" dirty="0">
                <a:latin typeface="Lucida Console" panose="020B0609040504020204" pitchFamily="49" charset="0"/>
              </a:rPr>
              <a:t>ON DATEDIFF(minute,I1,I2) BETWEEN 0 AND 15</a:t>
            </a:r>
          </a:p>
        </p:txBody>
      </p:sp>
    </p:spTree>
    <p:extLst>
      <p:ext uri="{BB962C8B-B14F-4D97-AF65-F5344CB8AC3E}">
        <p14:creationId xmlns:p14="http://schemas.microsoft.com/office/powerpoint/2010/main" val="101144857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Windowing in Azure Stream Analytics</a:t>
            </a:r>
          </a:p>
        </p:txBody>
      </p:sp>
      <p:grpSp>
        <p:nvGrpSpPr>
          <p:cNvPr id="7" name="Group 6"/>
          <p:cNvGrpSpPr/>
          <p:nvPr/>
        </p:nvGrpSpPr>
        <p:grpSpPr>
          <a:xfrm>
            <a:off x="0" y="1652416"/>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839703"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Perform operation over subset of events within some period of time </a:t>
              </a:r>
            </a:p>
          </p:txBody>
        </p:sp>
      </p:grpSp>
      <p:sp>
        <p:nvSpPr>
          <p:cNvPr id="6" name="Content Placeholder 2"/>
          <p:cNvSpPr>
            <a:spLocks noGrp="1"/>
          </p:cNvSpPr>
          <p:nvPr>
            <p:ph idx="1"/>
          </p:nvPr>
        </p:nvSpPr>
        <p:spPr>
          <a:xfrm>
            <a:off x="838200" y="3088672"/>
            <a:ext cx="10515600" cy="3555968"/>
          </a:xfrm>
        </p:spPr>
        <p:txBody>
          <a:bodyPr>
            <a:normAutofit/>
          </a:bodyPr>
          <a:lstStyle/>
          <a:p>
            <a:pPr>
              <a:buFont typeface="Wingdings" panose="05000000000000000000" pitchFamily="2" charset="2"/>
              <a:buChar char="§"/>
            </a:pPr>
            <a:r>
              <a:rPr lang="en-US" dirty="0"/>
              <a:t>In applications that process real-time events, it is very common to perform an operation over events that fall within some period of time under investigation</a:t>
            </a:r>
          </a:p>
          <a:p>
            <a:pPr>
              <a:buFont typeface="Wingdings" panose="05000000000000000000" pitchFamily="2" charset="2"/>
              <a:buChar char="§"/>
            </a:pPr>
            <a:r>
              <a:rPr lang="en-US" dirty="0"/>
              <a:t>In ASA, these subsets of events are defined through windows to represent groupings by time</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421812410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normAutofit/>
          </a:bodyPr>
          <a:lstStyle/>
          <a:p>
            <a:r>
              <a:rPr lang="en-US" dirty="0"/>
              <a:t>Data in Motion</a:t>
            </a:r>
          </a:p>
          <a:p>
            <a:r>
              <a:rPr lang="en-US" dirty="0"/>
              <a:t>Azure Stream Analytics</a:t>
            </a:r>
          </a:p>
          <a:p>
            <a:r>
              <a:rPr lang="en-US" dirty="0"/>
              <a:t>Stream Analytics Query Language</a:t>
            </a:r>
          </a:p>
        </p:txBody>
      </p:sp>
    </p:spTree>
    <p:extLst>
      <p:ext uri="{BB962C8B-B14F-4D97-AF65-F5344CB8AC3E}">
        <p14:creationId xmlns:p14="http://schemas.microsoft.com/office/powerpoint/2010/main" val="382933573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Windowing Example</a:t>
            </a:r>
          </a:p>
        </p:txBody>
      </p:sp>
      <p:grpSp>
        <p:nvGrpSpPr>
          <p:cNvPr id="4" name="Group 3"/>
          <p:cNvGrpSpPr/>
          <p:nvPr/>
        </p:nvGrpSpPr>
        <p:grpSpPr>
          <a:xfrm>
            <a:off x="934766" y="1926032"/>
            <a:ext cx="10322469" cy="3730188"/>
            <a:chOff x="1158319" y="1926032"/>
            <a:chExt cx="10322469" cy="3730188"/>
          </a:xfrm>
        </p:grpSpPr>
        <p:sp>
          <p:nvSpPr>
            <p:cNvPr id="5" name="Rectangle 4"/>
            <p:cNvSpPr/>
            <p:nvPr/>
          </p:nvSpPr>
          <p:spPr>
            <a:xfrm>
              <a:off x="1158319" y="1926032"/>
              <a:ext cx="10322469" cy="3730188"/>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cxnSp>
          <p:nvCxnSpPr>
            <p:cNvPr id="6" name="Straight Connector 5"/>
            <p:cNvCxnSpPr/>
            <p:nvPr/>
          </p:nvCxnSpPr>
          <p:spPr>
            <a:xfrm flipV="1">
              <a:off x="2036496" y="3312605"/>
              <a:ext cx="9221782" cy="481"/>
            </a:xfrm>
            <a:prstGeom prst="line">
              <a:avLst/>
            </a:prstGeom>
            <a:ln w="57150" cmpd="sng">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629854" y="2712464"/>
              <a:ext cx="0" cy="628054"/>
            </a:xfrm>
            <a:prstGeom prst="line">
              <a:avLst/>
            </a:prstGeom>
            <a:ln w="5715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458884" y="2712464"/>
              <a:ext cx="0" cy="628054"/>
            </a:xfrm>
            <a:prstGeom prst="line">
              <a:avLst/>
            </a:prstGeom>
            <a:ln w="5715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287915" y="2712464"/>
              <a:ext cx="0" cy="628054"/>
            </a:xfrm>
            <a:prstGeom prst="line">
              <a:avLst/>
            </a:prstGeom>
            <a:ln w="5715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116946" y="2712464"/>
              <a:ext cx="0" cy="628054"/>
            </a:xfrm>
            <a:prstGeom prst="line">
              <a:avLst/>
            </a:prstGeom>
            <a:ln w="5715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945975" y="2712464"/>
              <a:ext cx="0" cy="628054"/>
            </a:xfrm>
            <a:prstGeom prst="line">
              <a:avLst/>
            </a:prstGeom>
            <a:ln w="5715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802918" y="2883841"/>
              <a:ext cx="395572" cy="327652"/>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3</a:t>
              </a:r>
              <a:endParaRPr lang="en-US" dirty="0" smtClean="0">
                <a:solidFill>
                  <a:schemeClr val="bg1"/>
                </a:solidFill>
              </a:endParaRPr>
            </a:p>
          </p:txBody>
        </p:sp>
        <p:sp>
          <p:nvSpPr>
            <p:cNvPr id="13" name="Rectangle 12"/>
            <p:cNvSpPr/>
            <p:nvPr/>
          </p:nvSpPr>
          <p:spPr>
            <a:xfrm>
              <a:off x="3307774" y="2882716"/>
              <a:ext cx="395572" cy="327652"/>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1</a:t>
              </a:r>
              <a:endParaRPr lang="en-US" dirty="0" smtClean="0">
                <a:solidFill>
                  <a:schemeClr val="bg1"/>
                </a:solidFill>
              </a:endParaRPr>
            </a:p>
          </p:txBody>
        </p:sp>
        <p:sp>
          <p:nvSpPr>
            <p:cNvPr id="14" name="Rectangle 13"/>
            <p:cNvSpPr/>
            <p:nvPr/>
          </p:nvSpPr>
          <p:spPr>
            <a:xfrm>
              <a:off x="4679919" y="2882716"/>
              <a:ext cx="395572" cy="327652"/>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2</a:t>
              </a:r>
              <a:endParaRPr lang="en-US" dirty="0" smtClean="0">
                <a:solidFill>
                  <a:schemeClr val="bg1"/>
                </a:solidFill>
              </a:endParaRPr>
            </a:p>
          </p:txBody>
        </p:sp>
        <p:sp>
          <p:nvSpPr>
            <p:cNvPr id="15" name="TextBox 14"/>
            <p:cNvSpPr txBox="1"/>
            <p:nvPr/>
          </p:nvSpPr>
          <p:spPr>
            <a:xfrm>
              <a:off x="1353697" y="2696260"/>
              <a:ext cx="1170309" cy="646331"/>
            </a:xfrm>
            <a:prstGeom prst="rect">
              <a:avLst/>
            </a:prstGeom>
            <a:noFill/>
          </p:spPr>
          <p:txBody>
            <a:bodyPr wrap="square" rtlCol="0">
              <a:spAutoFit/>
            </a:bodyPr>
            <a:lstStyle/>
            <a:p>
              <a:r>
                <a:rPr lang="en-US" dirty="0" smtClean="0">
                  <a:solidFill>
                    <a:srgbClr val="FFFFFF"/>
                  </a:solidFill>
                </a:rPr>
                <a:t>Input</a:t>
              </a:r>
            </a:p>
            <a:p>
              <a:r>
                <a:rPr lang="en-US" dirty="0" smtClean="0">
                  <a:solidFill>
                    <a:srgbClr val="FFFFFF"/>
                  </a:solidFill>
                </a:rPr>
                <a:t>Events</a:t>
              </a:r>
              <a:endParaRPr lang="en-US" dirty="0">
                <a:solidFill>
                  <a:srgbClr val="FFFFFF"/>
                </a:solidFill>
              </a:endParaRPr>
            </a:p>
          </p:txBody>
        </p:sp>
        <p:sp>
          <p:nvSpPr>
            <p:cNvPr id="16" name="TextBox 15"/>
            <p:cNvSpPr txBox="1"/>
            <p:nvPr/>
          </p:nvSpPr>
          <p:spPr>
            <a:xfrm>
              <a:off x="10042893" y="2931388"/>
              <a:ext cx="1220691" cy="369332"/>
            </a:xfrm>
            <a:prstGeom prst="rect">
              <a:avLst/>
            </a:prstGeom>
            <a:noFill/>
          </p:spPr>
          <p:txBody>
            <a:bodyPr wrap="none" rtlCol="0">
              <a:spAutoFit/>
            </a:bodyPr>
            <a:lstStyle/>
            <a:p>
              <a:r>
                <a:rPr lang="en-US" dirty="0" smtClean="0">
                  <a:solidFill>
                    <a:srgbClr val="FFFFFF"/>
                  </a:solidFill>
                </a:rPr>
                <a:t>Time</a:t>
              </a:r>
              <a:endParaRPr lang="en-US" dirty="0">
                <a:solidFill>
                  <a:srgbClr val="FFFFFF"/>
                </a:solidFill>
              </a:endParaRPr>
            </a:p>
          </p:txBody>
        </p:sp>
        <p:sp>
          <p:nvSpPr>
            <p:cNvPr id="17" name="Rectangle 16"/>
            <p:cNvSpPr/>
            <p:nvPr/>
          </p:nvSpPr>
          <p:spPr>
            <a:xfrm>
              <a:off x="8314237" y="2882717"/>
              <a:ext cx="395572" cy="327652"/>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7</a:t>
              </a:r>
              <a:endParaRPr lang="en-US" dirty="0" smtClean="0">
                <a:solidFill>
                  <a:schemeClr val="bg1"/>
                </a:solidFill>
              </a:endParaRPr>
            </a:p>
          </p:txBody>
        </p:sp>
        <p:sp>
          <p:nvSpPr>
            <p:cNvPr id="18" name="Rectangle 17"/>
            <p:cNvSpPr/>
            <p:nvPr/>
          </p:nvSpPr>
          <p:spPr>
            <a:xfrm>
              <a:off x="9101436" y="2880468"/>
              <a:ext cx="395572" cy="327652"/>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5</a:t>
              </a:r>
              <a:endParaRPr lang="en-US" dirty="0" smtClean="0">
                <a:solidFill>
                  <a:schemeClr val="bg1"/>
                </a:solidFill>
              </a:endParaRPr>
            </a:p>
          </p:txBody>
        </p:sp>
        <p:sp>
          <p:nvSpPr>
            <p:cNvPr id="19" name="Rectangle 18"/>
            <p:cNvSpPr/>
            <p:nvPr/>
          </p:nvSpPr>
          <p:spPr>
            <a:xfrm>
              <a:off x="2629854" y="3701300"/>
              <a:ext cx="3664142" cy="506630"/>
            </a:xfrm>
            <a:prstGeom prst="rect">
              <a:avLst/>
            </a:prstGeom>
            <a:solidFill>
              <a:srgbClr val="1830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0" name="Rectangle 19"/>
            <p:cNvSpPr/>
            <p:nvPr/>
          </p:nvSpPr>
          <p:spPr>
            <a:xfrm>
              <a:off x="2800948" y="3789906"/>
              <a:ext cx="395572" cy="327652"/>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3</a:t>
              </a:r>
              <a:endParaRPr lang="en-US" dirty="0" smtClean="0">
                <a:solidFill>
                  <a:schemeClr val="bg1"/>
                </a:solidFill>
              </a:endParaRPr>
            </a:p>
          </p:txBody>
        </p:sp>
        <p:sp>
          <p:nvSpPr>
            <p:cNvPr id="21" name="Rectangle 20"/>
            <p:cNvSpPr/>
            <p:nvPr/>
          </p:nvSpPr>
          <p:spPr>
            <a:xfrm>
              <a:off x="3305804" y="3788781"/>
              <a:ext cx="395572" cy="327652"/>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1</a:t>
              </a:r>
              <a:endParaRPr lang="en-US" dirty="0" smtClean="0">
                <a:solidFill>
                  <a:schemeClr val="bg1"/>
                </a:solidFill>
              </a:endParaRPr>
            </a:p>
          </p:txBody>
        </p:sp>
        <p:grpSp>
          <p:nvGrpSpPr>
            <p:cNvPr id="22" name="Group 21"/>
            <p:cNvGrpSpPr/>
            <p:nvPr/>
          </p:nvGrpSpPr>
          <p:grpSpPr>
            <a:xfrm>
              <a:off x="8128435" y="3699052"/>
              <a:ext cx="1829523" cy="506630"/>
              <a:chOff x="10003972" y="4966356"/>
              <a:chExt cx="1032718" cy="418703"/>
            </a:xfrm>
          </p:grpSpPr>
          <p:sp>
            <p:nvSpPr>
              <p:cNvPr id="40" name="Rectangle 39"/>
              <p:cNvSpPr/>
              <p:nvPr/>
            </p:nvSpPr>
            <p:spPr>
              <a:xfrm>
                <a:off x="10003972" y="4966356"/>
                <a:ext cx="1032718" cy="418703"/>
              </a:xfrm>
              <a:prstGeom prst="rect">
                <a:avLst/>
              </a:prstGeom>
              <a:solidFill>
                <a:srgbClr val="1830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41" name="Rectangle 40"/>
              <p:cNvSpPr/>
              <p:nvPr/>
            </p:nvSpPr>
            <p:spPr>
              <a:xfrm>
                <a:off x="10115618" y="5040555"/>
                <a:ext cx="223290" cy="270787"/>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7</a:t>
                </a:r>
                <a:endParaRPr lang="en-US" dirty="0" smtClean="0">
                  <a:solidFill>
                    <a:schemeClr val="bg1"/>
                  </a:solidFill>
                </a:endParaRPr>
              </a:p>
            </p:txBody>
          </p:sp>
          <p:sp>
            <p:nvSpPr>
              <p:cNvPr id="42" name="Rectangle 41"/>
              <p:cNvSpPr/>
              <p:nvPr/>
            </p:nvSpPr>
            <p:spPr>
              <a:xfrm>
                <a:off x="10559971" y="5038306"/>
                <a:ext cx="223290" cy="270787"/>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5</a:t>
                </a:r>
                <a:endParaRPr lang="en-US" dirty="0" smtClean="0">
                  <a:solidFill>
                    <a:schemeClr val="bg1"/>
                  </a:solidFill>
                </a:endParaRPr>
              </a:p>
            </p:txBody>
          </p:sp>
        </p:grpSp>
        <p:sp>
          <p:nvSpPr>
            <p:cNvPr id="23" name="Rectangle 22"/>
            <p:cNvSpPr/>
            <p:nvPr/>
          </p:nvSpPr>
          <p:spPr>
            <a:xfrm>
              <a:off x="4678806" y="3788781"/>
              <a:ext cx="395572" cy="327652"/>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2</a:t>
              </a:r>
              <a:endParaRPr lang="en-US" dirty="0" smtClean="0">
                <a:solidFill>
                  <a:schemeClr val="bg1"/>
                </a:solidFill>
              </a:endParaRPr>
            </a:p>
          </p:txBody>
        </p:sp>
        <p:cxnSp>
          <p:nvCxnSpPr>
            <p:cNvPr id="24" name="Straight Connector 23"/>
            <p:cNvCxnSpPr/>
            <p:nvPr/>
          </p:nvCxnSpPr>
          <p:spPr>
            <a:xfrm>
              <a:off x="4471727" y="3700943"/>
              <a:ext cx="0" cy="519053"/>
            </a:xfrm>
            <a:prstGeom prst="line">
              <a:avLst/>
            </a:prstGeom>
            <a:ln w="57150" cmpd="sng">
              <a:solidFill>
                <a:srgbClr val="FFFFFF">
                  <a:alpha val="23000"/>
                </a:srgb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Double Brace 24"/>
            <p:cNvSpPr/>
            <p:nvPr/>
          </p:nvSpPr>
          <p:spPr>
            <a:xfrm rot="5400000">
              <a:off x="2446120" y="2516262"/>
              <a:ext cx="2205168" cy="1834199"/>
            </a:xfrm>
            <a:prstGeom prst="bracePair">
              <a:avLst/>
            </a:prstGeom>
            <a:ln w="3810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TextBox 25"/>
            <p:cNvSpPr txBox="1"/>
            <p:nvPr/>
          </p:nvSpPr>
          <p:spPr>
            <a:xfrm>
              <a:off x="2784845" y="2023074"/>
              <a:ext cx="1518828" cy="369332"/>
            </a:xfrm>
            <a:prstGeom prst="rect">
              <a:avLst/>
            </a:prstGeom>
            <a:noFill/>
          </p:spPr>
          <p:txBody>
            <a:bodyPr wrap="none" rtlCol="0">
              <a:spAutoFit/>
            </a:bodyPr>
            <a:lstStyle/>
            <a:p>
              <a:pPr algn="ctr"/>
              <a:r>
                <a:rPr lang="en-US" dirty="0" smtClean="0">
                  <a:solidFill>
                    <a:srgbClr val="FFFFFF"/>
                  </a:solidFill>
                </a:rPr>
                <a:t>Window Size</a:t>
              </a:r>
              <a:endParaRPr lang="en-US" dirty="0">
                <a:solidFill>
                  <a:srgbClr val="FFFFFF"/>
                </a:solidFill>
              </a:endParaRPr>
            </a:p>
          </p:txBody>
        </p:sp>
        <p:sp>
          <p:nvSpPr>
            <p:cNvPr id="27" name="Double Brace 26"/>
            <p:cNvSpPr/>
            <p:nvPr/>
          </p:nvSpPr>
          <p:spPr>
            <a:xfrm rot="5400000">
              <a:off x="7929578" y="2515138"/>
              <a:ext cx="2205168" cy="1834199"/>
            </a:xfrm>
            <a:prstGeom prst="bracePair">
              <a:avLst/>
            </a:prstGeom>
            <a:ln w="3810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 name="Rectangle 27"/>
            <p:cNvSpPr/>
            <p:nvPr/>
          </p:nvSpPr>
          <p:spPr>
            <a:xfrm>
              <a:off x="7688449" y="2273825"/>
              <a:ext cx="2750373" cy="377957"/>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9" name="Double Brace 28"/>
            <p:cNvSpPr/>
            <p:nvPr/>
          </p:nvSpPr>
          <p:spPr>
            <a:xfrm rot="5400000">
              <a:off x="4286042" y="2514015"/>
              <a:ext cx="2205168" cy="1834199"/>
            </a:xfrm>
            <a:prstGeom prst="bracePair">
              <a:avLst/>
            </a:prstGeom>
            <a:ln w="3810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Rectangle 29"/>
            <p:cNvSpPr/>
            <p:nvPr/>
          </p:nvSpPr>
          <p:spPr>
            <a:xfrm>
              <a:off x="4465806" y="2272702"/>
              <a:ext cx="2329480" cy="377957"/>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31" name="TextBox 30"/>
            <p:cNvSpPr txBox="1"/>
            <p:nvPr/>
          </p:nvSpPr>
          <p:spPr>
            <a:xfrm>
              <a:off x="1185062" y="4397860"/>
              <a:ext cx="1592111" cy="646331"/>
            </a:xfrm>
            <a:prstGeom prst="rect">
              <a:avLst/>
            </a:prstGeom>
            <a:noFill/>
          </p:spPr>
          <p:txBody>
            <a:bodyPr wrap="square" rtlCol="0">
              <a:spAutoFit/>
            </a:bodyPr>
            <a:lstStyle/>
            <a:p>
              <a:pPr algn="ctr"/>
              <a:r>
                <a:rPr lang="en-US" dirty="0" smtClean="0">
                  <a:solidFill>
                    <a:srgbClr val="FFFFFF"/>
                  </a:solidFill>
                </a:rPr>
                <a:t>Aggregation</a:t>
              </a:r>
            </a:p>
            <a:p>
              <a:pPr algn="ctr"/>
              <a:r>
                <a:rPr lang="en-US" dirty="0" smtClean="0">
                  <a:solidFill>
                    <a:srgbClr val="FFFFFF"/>
                  </a:solidFill>
                </a:rPr>
                <a:t>(sum)</a:t>
              </a:r>
              <a:endParaRPr lang="en-US" dirty="0">
                <a:solidFill>
                  <a:srgbClr val="FFFFFF"/>
                </a:solidFill>
              </a:endParaRPr>
            </a:p>
          </p:txBody>
        </p:sp>
        <p:cxnSp>
          <p:nvCxnSpPr>
            <p:cNvPr id="32" name="Elbow Connector 31"/>
            <p:cNvCxnSpPr>
              <a:stCxn id="25" idx="3"/>
              <a:endCxn id="33" idx="1"/>
            </p:cNvCxnSpPr>
            <p:nvPr/>
          </p:nvCxnSpPr>
          <p:spPr>
            <a:xfrm rot="16200000" flipH="1">
              <a:off x="3809603" y="4275046"/>
              <a:ext cx="364596" cy="886395"/>
            </a:xfrm>
            <a:prstGeom prst="bentConnector2">
              <a:avLst/>
            </a:prstGeom>
            <a:ln w="57150" cmpd="sng">
              <a:solidFill>
                <a:srgbClr val="FFFFF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435099" y="4736716"/>
              <a:ext cx="395572" cy="327652"/>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endParaRPr lang="en-US" dirty="0" smtClean="0">
                <a:solidFill>
                  <a:schemeClr val="bg1"/>
                </a:solidFill>
              </a:endParaRPr>
            </a:p>
          </p:txBody>
        </p:sp>
        <p:cxnSp>
          <p:nvCxnSpPr>
            <p:cNvPr id="34" name="Elbow Connector 33"/>
            <p:cNvCxnSpPr>
              <a:stCxn id="29" idx="3"/>
              <a:endCxn id="35" idx="1"/>
            </p:cNvCxnSpPr>
            <p:nvPr/>
          </p:nvCxnSpPr>
          <p:spPr>
            <a:xfrm rot="16200000" flipH="1">
              <a:off x="5635563" y="4286761"/>
              <a:ext cx="393633" cy="887507"/>
            </a:xfrm>
            <a:prstGeom prst="bentConnector2">
              <a:avLst/>
            </a:prstGeom>
            <a:ln w="57150" cmpd="sng">
              <a:solidFill>
                <a:srgbClr val="FFFFF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276133" y="4763506"/>
              <a:ext cx="395572" cy="327652"/>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2</a:t>
              </a:r>
              <a:endParaRPr lang="en-US" dirty="0" smtClean="0">
                <a:solidFill>
                  <a:schemeClr val="bg1"/>
                </a:solidFill>
              </a:endParaRPr>
            </a:p>
          </p:txBody>
        </p:sp>
        <p:cxnSp>
          <p:nvCxnSpPr>
            <p:cNvPr id="36" name="Elbow Connector 35"/>
            <p:cNvCxnSpPr>
              <a:stCxn id="27" idx="3"/>
              <a:endCxn id="37" idx="1"/>
            </p:cNvCxnSpPr>
            <p:nvPr/>
          </p:nvCxnSpPr>
          <p:spPr>
            <a:xfrm rot="16200000" flipH="1">
              <a:off x="9276194" y="4290790"/>
              <a:ext cx="378553" cy="866616"/>
            </a:xfrm>
            <a:prstGeom prst="bentConnector2">
              <a:avLst/>
            </a:prstGeom>
            <a:ln w="57150" cmpd="sng">
              <a:solidFill>
                <a:srgbClr val="FFFFF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9898778" y="4749549"/>
              <a:ext cx="435129" cy="327652"/>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12</a:t>
              </a:r>
              <a:endParaRPr lang="en-US" dirty="0" smtClean="0">
                <a:solidFill>
                  <a:schemeClr val="bg1"/>
                </a:solidFill>
              </a:endParaRPr>
            </a:p>
          </p:txBody>
        </p:sp>
        <p:sp>
          <p:nvSpPr>
            <p:cNvPr id="38" name="TextBox 37"/>
            <p:cNvSpPr txBox="1"/>
            <p:nvPr/>
          </p:nvSpPr>
          <p:spPr>
            <a:xfrm>
              <a:off x="10422587" y="3433721"/>
              <a:ext cx="1021041" cy="646331"/>
            </a:xfrm>
            <a:prstGeom prst="rect">
              <a:avLst/>
            </a:prstGeom>
            <a:noFill/>
          </p:spPr>
          <p:txBody>
            <a:bodyPr wrap="square" rtlCol="0">
              <a:spAutoFit/>
            </a:bodyPr>
            <a:lstStyle/>
            <a:p>
              <a:pPr algn="ctr"/>
              <a:r>
                <a:rPr lang="en-US" dirty="0" smtClean="0">
                  <a:solidFill>
                    <a:srgbClr val="FFFFFF"/>
                  </a:solidFill>
                </a:rPr>
                <a:t>Window</a:t>
              </a:r>
            </a:p>
            <a:p>
              <a:pPr algn="ctr"/>
              <a:r>
                <a:rPr lang="en-US" dirty="0" smtClean="0">
                  <a:solidFill>
                    <a:srgbClr val="FFFFFF"/>
                  </a:solidFill>
                </a:rPr>
                <a:t>stream</a:t>
              </a:r>
            </a:p>
          </p:txBody>
        </p:sp>
        <p:sp>
          <p:nvSpPr>
            <p:cNvPr id="39" name="TextBox 38"/>
            <p:cNvSpPr txBox="1"/>
            <p:nvPr/>
          </p:nvSpPr>
          <p:spPr>
            <a:xfrm>
              <a:off x="10380720" y="4647957"/>
              <a:ext cx="979175" cy="646331"/>
            </a:xfrm>
            <a:prstGeom prst="rect">
              <a:avLst/>
            </a:prstGeom>
            <a:noFill/>
          </p:spPr>
          <p:txBody>
            <a:bodyPr wrap="square" rtlCol="0">
              <a:spAutoFit/>
            </a:bodyPr>
            <a:lstStyle/>
            <a:p>
              <a:pPr algn="ctr"/>
              <a:r>
                <a:rPr lang="en-US" dirty="0" smtClean="0">
                  <a:solidFill>
                    <a:srgbClr val="FFFFFF"/>
                  </a:solidFill>
                </a:rPr>
                <a:t>Output</a:t>
              </a:r>
            </a:p>
            <a:p>
              <a:pPr algn="ctr"/>
              <a:r>
                <a:rPr lang="en-US" dirty="0" smtClean="0">
                  <a:solidFill>
                    <a:srgbClr val="FFFFFF"/>
                  </a:solidFill>
                </a:rPr>
                <a:t>events</a:t>
              </a:r>
              <a:endParaRPr lang="en-US" dirty="0">
                <a:solidFill>
                  <a:srgbClr val="FFFFFF"/>
                </a:solidFill>
              </a:endParaRPr>
            </a:p>
          </p:txBody>
        </p:sp>
      </p:grpSp>
    </p:spTree>
    <p:extLst>
      <p:ext uri="{BB962C8B-B14F-4D97-AF65-F5344CB8AC3E}">
        <p14:creationId xmlns:p14="http://schemas.microsoft.com/office/powerpoint/2010/main" val="321904139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Tumbling Window</a:t>
            </a:r>
          </a:p>
        </p:txBody>
      </p:sp>
      <p:sp>
        <p:nvSpPr>
          <p:cNvPr id="3" name="Content Placeholder 2"/>
          <p:cNvSpPr>
            <a:spLocks noGrp="1"/>
          </p:cNvSpPr>
          <p:nvPr>
            <p:ph sz="half" idx="1"/>
          </p:nvPr>
        </p:nvSpPr>
        <p:spPr>
          <a:xfrm>
            <a:off x="838200" y="1825625"/>
            <a:ext cx="5181600" cy="1115695"/>
          </a:xfrm>
        </p:spPr>
        <p:txBody>
          <a:bodyPr/>
          <a:lstStyle/>
          <a:p>
            <a:pPr>
              <a:buFont typeface="Wingdings" charset="2"/>
              <a:buChar char="§"/>
            </a:pPr>
            <a:r>
              <a:rPr lang="en-US" dirty="0"/>
              <a:t>Repeating, non-overlapping window of time</a:t>
            </a:r>
          </a:p>
        </p:txBody>
      </p:sp>
      <p:sp>
        <p:nvSpPr>
          <p:cNvPr id="5" name="TextBox 4"/>
          <p:cNvSpPr txBox="1"/>
          <p:nvPr/>
        </p:nvSpPr>
        <p:spPr>
          <a:xfrm>
            <a:off x="7248056" y="5056406"/>
            <a:ext cx="4648200" cy="830997"/>
          </a:xfrm>
          <a:prstGeom prst="rect">
            <a:avLst/>
          </a:prstGeom>
          <a:noFill/>
        </p:spPr>
        <p:txBody>
          <a:bodyPr wrap="square" rtlCol="0">
            <a:spAutoFit/>
          </a:bodyPr>
          <a:lstStyle/>
          <a:p>
            <a:r>
              <a:rPr lang="en-US" sz="2400" dirty="0"/>
              <a:t>Calculate count of vehicles entering toll every 5 minutes</a:t>
            </a:r>
          </a:p>
        </p:txBody>
      </p:sp>
      <p:grpSp>
        <p:nvGrpSpPr>
          <p:cNvPr id="9" name="Group 8"/>
          <p:cNvGrpSpPr/>
          <p:nvPr/>
        </p:nvGrpSpPr>
        <p:grpSpPr>
          <a:xfrm>
            <a:off x="838200" y="3253899"/>
            <a:ext cx="5182800" cy="2892597"/>
            <a:chOff x="227400" y="2856809"/>
            <a:chExt cx="5182800" cy="2892597"/>
          </a:xfrm>
        </p:grpSpPr>
        <p:pic>
          <p:nvPicPr>
            <p:cNvPr id="7" name="Picture 6"/>
            <p:cNvPicPr>
              <a:picLocks noChangeAspect="1"/>
            </p:cNvPicPr>
            <p:nvPr/>
          </p:nvPicPr>
          <p:blipFill>
            <a:blip r:embed="rId3"/>
            <a:stretch>
              <a:fillRect/>
            </a:stretch>
          </p:blipFill>
          <p:spPr>
            <a:xfrm>
              <a:off x="227400" y="2856809"/>
              <a:ext cx="5182800" cy="2892597"/>
            </a:xfrm>
            <a:prstGeom prst="rect">
              <a:avLst/>
            </a:prstGeom>
            <a:solidFill>
              <a:srgbClr val="D5D5D5"/>
            </a:solidFill>
          </p:spPr>
        </p:pic>
        <p:sp>
          <p:nvSpPr>
            <p:cNvPr id="8" name="TextBox 7"/>
            <p:cNvSpPr txBox="1"/>
            <p:nvPr/>
          </p:nvSpPr>
          <p:spPr>
            <a:xfrm>
              <a:off x="441960" y="3043554"/>
              <a:ext cx="4968240" cy="2308324"/>
            </a:xfrm>
            <a:prstGeom prst="rect">
              <a:avLst/>
            </a:prstGeom>
            <a:noFill/>
          </p:spPr>
          <p:txBody>
            <a:bodyPr wrap="square" rtlCol="0">
              <a:spAutoFit/>
            </a:bodyPr>
            <a:lstStyle/>
            <a:p>
              <a:r>
                <a:rPr lang="en-US" sz="2400" dirty="0">
                  <a:latin typeface="Lucida Console" panose="020B0609040504020204" pitchFamily="49" charset="0"/>
                </a:rPr>
                <a:t>SELECT </a:t>
              </a:r>
              <a:r>
                <a:rPr lang="en-US" sz="2400" dirty="0" err="1">
                  <a:latin typeface="Lucida Console" panose="020B0609040504020204" pitchFamily="49" charset="0"/>
                </a:rPr>
                <a:t>TollID</a:t>
              </a:r>
              <a:r>
                <a:rPr lang="en-US" sz="2400" dirty="0">
                  <a:latin typeface="Lucida Console" panose="020B0609040504020204" pitchFamily="49" charset="0"/>
                </a:rPr>
                <a:t>, COUNT(*) AS COUNT</a:t>
              </a:r>
            </a:p>
            <a:p>
              <a:r>
                <a:rPr lang="en-US" sz="2400" dirty="0">
                  <a:latin typeface="Lucida Console" panose="020B0609040504020204" pitchFamily="49" charset="0"/>
                </a:rPr>
                <a:t>FROM </a:t>
              </a:r>
              <a:r>
                <a:rPr lang="en-US" sz="2400" dirty="0" err="1">
                  <a:latin typeface="Lucida Console" panose="020B0609040504020204" pitchFamily="49" charset="0"/>
                </a:rPr>
                <a:t>TollTagEntry</a:t>
              </a:r>
              <a:r>
                <a:rPr lang="en-US" sz="2400" dirty="0">
                  <a:latin typeface="Lucida Console" panose="020B0609040504020204" pitchFamily="49" charset="0"/>
                </a:rPr>
                <a:t> TIMESTAMP BY </a:t>
              </a:r>
              <a:r>
                <a:rPr lang="en-US" sz="2400" dirty="0" err="1">
                  <a:latin typeface="Lucida Console" panose="020B0609040504020204" pitchFamily="49" charset="0"/>
                </a:rPr>
                <a:t>EntryTime</a:t>
              </a:r>
              <a:endParaRPr lang="en-US" sz="2400" dirty="0">
                <a:latin typeface="Lucida Console" panose="020B0609040504020204" pitchFamily="49" charset="0"/>
              </a:endParaRPr>
            </a:p>
            <a:p>
              <a:r>
                <a:rPr lang="en-US" sz="2400" dirty="0">
                  <a:latin typeface="Lucida Console" panose="020B0609040504020204" pitchFamily="49" charset="0"/>
                </a:rPr>
                <a:t>GROUP BY </a:t>
              </a:r>
              <a:r>
                <a:rPr lang="en-US" sz="2400" dirty="0" err="1">
                  <a:latin typeface="Lucida Console" panose="020B0609040504020204" pitchFamily="49" charset="0"/>
                </a:rPr>
                <a:t>TollID</a:t>
              </a:r>
              <a:r>
                <a:rPr lang="en-US" sz="2400" dirty="0">
                  <a:latin typeface="Lucida Console" panose="020B0609040504020204" pitchFamily="49" charset="0"/>
                </a:rPr>
                <a:t>, </a:t>
              </a:r>
              <a:r>
                <a:rPr lang="en-US" sz="2400" dirty="0" err="1">
                  <a:latin typeface="Lucida Console" panose="020B0609040504020204" pitchFamily="49" charset="0"/>
                </a:rPr>
                <a:t>TumblingWindow</a:t>
              </a:r>
              <a:r>
                <a:rPr lang="en-US" sz="2400" dirty="0">
                  <a:latin typeface="Lucida Console" panose="020B0609040504020204" pitchFamily="49" charset="0"/>
                </a:rPr>
                <a:t>(minute, 5)</a:t>
              </a:r>
            </a:p>
          </p:txBody>
        </p:sp>
      </p:grpSp>
      <p:grpSp>
        <p:nvGrpSpPr>
          <p:cNvPr id="10" name="Group 9"/>
          <p:cNvGrpSpPr/>
          <p:nvPr/>
        </p:nvGrpSpPr>
        <p:grpSpPr>
          <a:xfrm>
            <a:off x="6157363" y="1172683"/>
            <a:ext cx="5946219" cy="3618218"/>
            <a:chOff x="5957946" y="1949407"/>
            <a:chExt cx="5946219" cy="3618218"/>
          </a:xfrm>
        </p:grpSpPr>
        <p:sp>
          <p:nvSpPr>
            <p:cNvPr id="11" name="Rectangle 10"/>
            <p:cNvSpPr/>
            <p:nvPr/>
          </p:nvSpPr>
          <p:spPr>
            <a:xfrm>
              <a:off x="5959060" y="1949407"/>
              <a:ext cx="5945105" cy="3618218"/>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cxnSp>
          <p:nvCxnSpPr>
            <p:cNvPr id="12" name="Straight Connector 11"/>
            <p:cNvCxnSpPr/>
            <p:nvPr/>
          </p:nvCxnSpPr>
          <p:spPr>
            <a:xfrm flipV="1">
              <a:off x="6573109" y="2847178"/>
              <a:ext cx="5205455" cy="481"/>
            </a:xfrm>
            <a:prstGeom prst="line">
              <a:avLst/>
            </a:prstGeom>
            <a:ln w="57150" cmpd="sng">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08044" y="2247037"/>
              <a:ext cx="0" cy="628054"/>
            </a:xfrm>
            <a:prstGeom prst="line">
              <a:avLst/>
            </a:prstGeom>
            <a:ln w="5715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940484" y="2247037"/>
              <a:ext cx="0" cy="628054"/>
            </a:xfrm>
            <a:prstGeom prst="line">
              <a:avLst/>
            </a:prstGeom>
            <a:ln w="5715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972924" y="2247037"/>
              <a:ext cx="0" cy="628054"/>
            </a:xfrm>
            <a:prstGeom prst="line">
              <a:avLst/>
            </a:prstGeom>
            <a:ln w="5715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0005364" y="2247037"/>
              <a:ext cx="0" cy="628054"/>
            </a:xfrm>
            <a:prstGeom prst="line">
              <a:avLst/>
            </a:prstGeom>
            <a:ln w="5715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037803" y="2247037"/>
              <a:ext cx="0" cy="628054"/>
            </a:xfrm>
            <a:prstGeom prst="line">
              <a:avLst/>
            </a:prstGeom>
            <a:ln w="5715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754530" y="2860010"/>
              <a:ext cx="313044" cy="369332"/>
            </a:xfrm>
            <a:prstGeom prst="rect">
              <a:avLst/>
            </a:prstGeom>
            <a:noFill/>
          </p:spPr>
          <p:txBody>
            <a:bodyPr wrap="none" rtlCol="0">
              <a:spAutoFit/>
            </a:bodyPr>
            <a:lstStyle/>
            <a:p>
              <a:r>
                <a:rPr lang="en-US" dirty="0">
                  <a:solidFill>
                    <a:srgbClr val="FFFFFF"/>
                  </a:solidFill>
                </a:rPr>
                <a:t>0</a:t>
              </a:r>
            </a:p>
          </p:txBody>
        </p:sp>
        <p:sp>
          <p:nvSpPr>
            <p:cNvPr id="19" name="TextBox 18"/>
            <p:cNvSpPr txBox="1"/>
            <p:nvPr/>
          </p:nvSpPr>
          <p:spPr>
            <a:xfrm>
              <a:off x="7786137" y="2860010"/>
              <a:ext cx="313044" cy="369332"/>
            </a:xfrm>
            <a:prstGeom prst="rect">
              <a:avLst/>
            </a:prstGeom>
            <a:noFill/>
          </p:spPr>
          <p:txBody>
            <a:bodyPr wrap="none" rtlCol="0">
              <a:spAutoFit/>
            </a:bodyPr>
            <a:lstStyle/>
            <a:p>
              <a:r>
                <a:rPr lang="en-US" dirty="0">
                  <a:solidFill>
                    <a:srgbClr val="FFFFFF"/>
                  </a:solidFill>
                </a:rPr>
                <a:t>5</a:t>
              </a:r>
            </a:p>
          </p:txBody>
        </p:sp>
        <p:sp>
          <p:nvSpPr>
            <p:cNvPr id="20" name="TextBox 19"/>
            <p:cNvSpPr txBox="1"/>
            <p:nvPr/>
          </p:nvSpPr>
          <p:spPr>
            <a:xfrm>
              <a:off x="8761920" y="2860010"/>
              <a:ext cx="441422" cy="369332"/>
            </a:xfrm>
            <a:prstGeom prst="rect">
              <a:avLst/>
            </a:prstGeom>
            <a:noFill/>
          </p:spPr>
          <p:txBody>
            <a:bodyPr wrap="none" rtlCol="0">
              <a:spAutoFit/>
            </a:bodyPr>
            <a:lstStyle/>
            <a:p>
              <a:r>
                <a:rPr lang="en-US" dirty="0" smtClean="0">
                  <a:solidFill>
                    <a:srgbClr val="FFFFFF"/>
                  </a:solidFill>
                </a:rPr>
                <a:t>10</a:t>
              </a:r>
              <a:endParaRPr lang="en-US" dirty="0">
                <a:solidFill>
                  <a:srgbClr val="FFFFFF"/>
                </a:solidFill>
              </a:endParaRPr>
            </a:p>
          </p:txBody>
        </p:sp>
        <p:sp>
          <p:nvSpPr>
            <p:cNvPr id="21" name="TextBox 20"/>
            <p:cNvSpPr txBox="1"/>
            <p:nvPr/>
          </p:nvSpPr>
          <p:spPr>
            <a:xfrm>
              <a:off x="9794636" y="2860010"/>
              <a:ext cx="441422" cy="369332"/>
            </a:xfrm>
            <a:prstGeom prst="rect">
              <a:avLst/>
            </a:prstGeom>
            <a:noFill/>
          </p:spPr>
          <p:txBody>
            <a:bodyPr wrap="none" rtlCol="0">
              <a:spAutoFit/>
            </a:bodyPr>
            <a:lstStyle/>
            <a:p>
              <a:r>
                <a:rPr lang="en-US" dirty="0" smtClean="0">
                  <a:solidFill>
                    <a:srgbClr val="FFFFFF"/>
                  </a:solidFill>
                </a:rPr>
                <a:t>15</a:t>
              </a:r>
              <a:endParaRPr lang="en-US" dirty="0">
                <a:solidFill>
                  <a:srgbClr val="FFFFFF"/>
                </a:solidFill>
              </a:endParaRPr>
            </a:p>
          </p:txBody>
        </p:sp>
        <p:sp>
          <p:nvSpPr>
            <p:cNvPr id="22" name="TextBox 21"/>
            <p:cNvSpPr txBox="1"/>
            <p:nvPr/>
          </p:nvSpPr>
          <p:spPr>
            <a:xfrm>
              <a:off x="10826243" y="2860010"/>
              <a:ext cx="441422" cy="369332"/>
            </a:xfrm>
            <a:prstGeom prst="rect">
              <a:avLst/>
            </a:prstGeom>
            <a:noFill/>
          </p:spPr>
          <p:txBody>
            <a:bodyPr wrap="none" rtlCol="0">
              <a:spAutoFit/>
            </a:bodyPr>
            <a:lstStyle/>
            <a:p>
              <a:r>
                <a:rPr lang="en-US" dirty="0" smtClean="0">
                  <a:solidFill>
                    <a:srgbClr val="FFFFFF"/>
                  </a:solidFill>
                </a:rPr>
                <a:t>20</a:t>
              </a:r>
            </a:p>
          </p:txBody>
        </p:sp>
        <p:sp>
          <p:nvSpPr>
            <p:cNvPr id="23" name="Rectangle 22"/>
            <p:cNvSpPr/>
            <p:nvPr/>
          </p:nvSpPr>
          <p:spPr>
            <a:xfrm>
              <a:off x="7005734" y="2470345"/>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4" name="Rectangle 23"/>
            <p:cNvSpPr/>
            <p:nvPr/>
          </p:nvSpPr>
          <p:spPr>
            <a:xfrm>
              <a:off x="7290712" y="2469220"/>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5" name="Rectangle 24"/>
            <p:cNvSpPr/>
            <p:nvPr/>
          </p:nvSpPr>
          <p:spPr>
            <a:xfrm>
              <a:off x="7575691" y="2468096"/>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6" name="Rectangle 25"/>
            <p:cNvSpPr/>
            <p:nvPr/>
          </p:nvSpPr>
          <p:spPr>
            <a:xfrm>
              <a:off x="8065252" y="2469220"/>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7" name="Rectangle 26"/>
            <p:cNvSpPr/>
            <p:nvPr/>
          </p:nvSpPr>
          <p:spPr>
            <a:xfrm>
              <a:off x="8635209" y="2466971"/>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8" name="Rectangle 27"/>
            <p:cNvSpPr/>
            <p:nvPr/>
          </p:nvSpPr>
          <p:spPr>
            <a:xfrm>
              <a:off x="9653970" y="2466971"/>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9" name="TextBox 28"/>
            <p:cNvSpPr txBox="1"/>
            <p:nvPr/>
          </p:nvSpPr>
          <p:spPr>
            <a:xfrm>
              <a:off x="5957946" y="2230833"/>
              <a:ext cx="890350" cy="646331"/>
            </a:xfrm>
            <a:prstGeom prst="rect">
              <a:avLst/>
            </a:prstGeom>
            <a:noFill/>
          </p:spPr>
          <p:txBody>
            <a:bodyPr wrap="none" rtlCol="0">
              <a:spAutoFit/>
            </a:bodyPr>
            <a:lstStyle/>
            <a:p>
              <a:r>
                <a:rPr lang="en-US" dirty="0" smtClean="0">
                  <a:solidFill>
                    <a:srgbClr val="FFFFFF"/>
                  </a:solidFill>
                </a:rPr>
                <a:t>Input</a:t>
              </a:r>
            </a:p>
            <a:p>
              <a:r>
                <a:rPr lang="en-US" dirty="0" smtClean="0">
                  <a:solidFill>
                    <a:srgbClr val="FFFFFF"/>
                  </a:solidFill>
                </a:rPr>
                <a:t>Events</a:t>
              </a:r>
              <a:endParaRPr lang="en-US" dirty="0">
                <a:solidFill>
                  <a:srgbClr val="FFFFFF"/>
                </a:solidFill>
              </a:endParaRPr>
            </a:p>
          </p:txBody>
        </p:sp>
        <p:sp>
          <p:nvSpPr>
            <p:cNvPr id="30" name="TextBox 29"/>
            <p:cNvSpPr txBox="1"/>
            <p:nvPr/>
          </p:nvSpPr>
          <p:spPr>
            <a:xfrm>
              <a:off x="11092511" y="2465961"/>
              <a:ext cx="689048" cy="369332"/>
            </a:xfrm>
            <a:prstGeom prst="rect">
              <a:avLst/>
            </a:prstGeom>
            <a:noFill/>
          </p:spPr>
          <p:txBody>
            <a:bodyPr wrap="none" rtlCol="0">
              <a:spAutoFit/>
            </a:bodyPr>
            <a:lstStyle/>
            <a:p>
              <a:r>
                <a:rPr lang="en-US" dirty="0" smtClean="0">
                  <a:solidFill>
                    <a:srgbClr val="FFFFFF"/>
                  </a:solidFill>
                </a:rPr>
                <a:t>Time</a:t>
              </a:r>
              <a:endParaRPr lang="en-US" dirty="0">
                <a:solidFill>
                  <a:srgbClr val="FFFFFF"/>
                </a:solidFill>
              </a:endParaRPr>
            </a:p>
          </p:txBody>
        </p:sp>
        <p:sp>
          <p:nvSpPr>
            <p:cNvPr id="31" name="Rectangle 30"/>
            <p:cNvSpPr/>
            <p:nvPr/>
          </p:nvSpPr>
          <p:spPr>
            <a:xfrm>
              <a:off x="10116730" y="2469221"/>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32" name="Rectangle 31"/>
            <p:cNvSpPr/>
            <p:nvPr/>
          </p:nvSpPr>
          <p:spPr>
            <a:xfrm>
              <a:off x="10561083" y="2466972"/>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nvGrpSpPr>
            <p:cNvPr id="33" name="Group 32"/>
            <p:cNvGrpSpPr/>
            <p:nvPr/>
          </p:nvGrpSpPr>
          <p:grpSpPr>
            <a:xfrm>
              <a:off x="6908044" y="3279837"/>
              <a:ext cx="1032718" cy="418703"/>
              <a:chOff x="6908044" y="3279837"/>
              <a:chExt cx="1032718" cy="418703"/>
            </a:xfrm>
          </p:grpSpPr>
          <p:sp>
            <p:nvSpPr>
              <p:cNvPr id="45" name="Rectangle 44"/>
              <p:cNvSpPr/>
              <p:nvPr/>
            </p:nvSpPr>
            <p:spPr>
              <a:xfrm>
                <a:off x="6908044" y="3279837"/>
                <a:ext cx="1032718" cy="418703"/>
              </a:xfrm>
              <a:prstGeom prst="rect">
                <a:avLst/>
              </a:prstGeom>
              <a:solidFill>
                <a:srgbClr val="1830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46" name="Rectangle 45"/>
              <p:cNvSpPr/>
              <p:nvPr/>
            </p:nvSpPr>
            <p:spPr>
              <a:xfrm>
                <a:off x="7004622" y="3376410"/>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47" name="Rectangle 46"/>
              <p:cNvSpPr/>
              <p:nvPr/>
            </p:nvSpPr>
            <p:spPr>
              <a:xfrm>
                <a:off x="7289600" y="3375285"/>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48" name="Rectangle 47"/>
              <p:cNvSpPr/>
              <p:nvPr/>
            </p:nvSpPr>
            <p:spPr>
              <a:xfrm>
                <a:off x="7574579" y="3374161"/>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grpSp>
          <p:nvGrpSpPr>
            <p:cNvPr id="34" name="Group 33"/>
            <p:cNvGrpSpPr/>
            <p:nvPr/>
          </p:nvGrpSpPr>
          <p:grpSpPr>
            <a:xfrm>
              <a:off x="7939650" y="3842010"/>
              <a:ext cx="1032718" cy="418703"/>
              <a:chOff x="7939650" y="3850939"/>
              <a:chExt cx="1032718" cy="418703"/>
            </a:xfrm>
          </p:grpSpPr>
          <p:sp>
            <p:nvSpPr>
              <p:cNvPr id="42" name="Rectangle 41"/>
              <p:cNvSpPr/>
              <p:nvPr/>
            </p:nvSpPr>
            <p:spPr>
              <a:xfrm>
                <a:off x="7939650" y="3850939"/>
                <a:ext cx="1032718" cy="418703"/>
              </a:xfrm>
              <a:prstGeom prst="rect">
                <a:avLst/>
              </a:prstGeom>
              <a:solidFill>
                <a:srgbClr val="1830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43" name="Rectangle 42"/>
              <p:cNvSpPr/>
              <p:nvPr/>
            </p:nvSpPr>
            <p:spPr>
              <a:xfrm>
                <a:off x="8036228" y="3947512"/>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44" name="Rectangle 43"/>
              <p:cNvSpPr/>
              <p:nvPr/>
            </p:nvSpPr>
            <p:spPr>
              <a:xfrm>
                <a:off x="8606185" y="3945263"/>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grpSp>
          <p:nvGrpSpPr>
            <p:cNvPr id="35" name="Group 34"/>
            <p:cNvGrpSpPr/>
            <p:nvPr/>
          </p:nvGrpSpPr>
          <p:grpSpPr>
            <a:xfrm>
              <a:off x="8972367" y="4404183"/>
              <a:ext cx="1032718" cy="418703"/>
              <a:chOff x="8972367" y="4423167"/>
              <a:chExt cx="1032718" cy="418703"/>
            </a:xfrm>
          </p:grpSpPr>
          <p:sp>
            <p:nvSpPr>
              <p:cNvPr id="40" name="Rectangle 39"/>
              <p:cNvSpPr/>
              <p:nvPr/>
            </p:nvSpPr>
            <p:spPr>
              <a:xfrm>
                <a:off x="8972367" y="4423167"/>
                <a:ext cx="1032718" cy="418703"/>
              </a:xfrm>
              <a:prstGeom prst="rect">
                <a:avLst/>
              </a:prstGeom>
              <a:solidFill>
                <a:srgbClr val="1830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41" name="Rectangle 40"/>
              <p:cNvSpPr/>
              <p:nvPr/>
            </p:nvSpPr>
            <p:spPr>
              <a:xfrm>
                <a:off x="9638902" y="4517491"/>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grpSp>
          <p:nvGrpSpPr>
            <p:cNvPr id="36" name="Group 35"/>
            <p:cNvGrpSpPr/>
            <p:nvPr/>
          </p:nvGrpSpPr>
          <p:grpSpPr>
            <a:xfrm>
              <a:off x="10003972" y="4966356"/>
              <a:ext cx="1032718" cy="418703"/>
              <a:chOff x="10003972" y="4966356"/>
              <a:chExt cx="1032718" cy="418703"/>
            </a:xfrm>
          </p:grpSpPr>
          <p:sp>
            <p:nvSpPr>
              <p:cNvPr id="37" name="Rectangle 36"/>
              <p:cNvSpPr/>
              <p:nvPr/>
            </p:nvSpPr>
            <p:spPr>
              <a:xfrm>
                <a:off x="10003972" y="4966356"/>
                <a:ext cx="1032718" cy="418703"/>
              </a:xfrm>
              <a:prstGeom prst="rect">
                <a:avLst/>
              </a:prstGeom>
              <a:solidFill>
                <a:srgbClr val="1830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38" name="Rectangle 37"/>
              <p:cNvSpPr/>
              <p:nvPr/>
            </p:nvSpPr>
            <p:spPr>
              <a:xfrm>
                <a:off x="10115618" y="5064053"/>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39" name="Rectangle 38"/>
              <p:cNvSpPr/>
              <p:nvPr/>
            </p:nvSpPr>
            <p:spPr>
              <a:xfrm>
                <a:off x="10559971" y="5061804"/>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grpSp>
    </p:spTree>
    <p:extLst>
      <p:ext uri="{BB962C8B-B14F-4D97-AF65-F5344CB8AC3E}">
        <p14:creationId xmlns:p14="http://schemas.microsoft.com/office/powerpoint/2010/main" val="169819883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Hopping Window</a:t>
            </a:r>
          </a:p>
        </p:txBody>
      </p:sp>
      <p:sp>
        <p:nvSpPr>
          <p:cNvPr id="3" name="Content Placeholder 2"/>
          <p:cNvSpPr>
            <a:spLocks noGrp="1"/>
          </p:cNvSpPr>
          <p:nvPr>
            <p:ph sz="half" idx="1"/>
          </p:nvPr>
        </p:nvSpPr>
        <p:spPr>
          <a:xfrm>
            <a:off x="838200" y="1690689"/>
            <a:ext cx="5181600" cy="1250632"/>
          </a:xfrm>
        </p:spPr>
        <p:txBody>
          <a:bodyPr>
            <a:normAutofit/>
          </a:bodyPr>
          <a:lstStyle/>
          <a:p>
            <a:pPr>
              <a:buFont typeface="Wingdings" charset="2"/>
              <a:buChar char="§"/>
            </a:pPr>
            <a:r>
              <a:rPr lang="en-US" dirty="0"/>
              <a:t>Window moves forward in time by fixed amount but can overlap one another</a:t>
            </a:r>
          </a:p>
        </p:txBody>
      </p:sp>
      <p:sp>
        <p:nvSpPr>
          <p:cNvPr id="5" name="TextBox 4"/>
          <p:cNvSpPr txBox="1"/>
          <p:nvPr/>
        </p:nvSpPr>
        <p:spPr>
          <a:xfrm>
            <a:off x="7049936" y="4700197"/>
            <a:ext cx="4648200" cy="1569660"/>
          </a:xfrm>
          <a:prstGeom prst="rect">
            <a:avLst/>
          </a:prstGeom>
          <a:noFill/>
        </p:spPr>
        <p:txBody>
          <a:bodyPr wrap="square" rtlCol="0">
            <a:spAutoFit/>
          </a:bodyPr>
          <a:lstStyle/>
          <a:p>
            <a:r>
              <a:rPr lang="en-US" sz="2400" dirty="0"/>
              <a:t>Calculate count of vehicles entering toll every 5 minutes and  average weight of vehicles over last 10 minutes</a:t>
            </a:r>
          </a:p>
        </p:txBody>
      </p:sp>
      <p:grpSp>
        <p:nvGrpSpPr>
          <p:cNvPr id="4" name="Group 3"/>
          <p:cNvGrpSpPr/>
          <p:nvPr/>
        </p:nvGrpSpPr>
        <p:grpSpPr>
          <a:xfrm>
            <a:off x="436950" y="3375818"/>
            <a:ext cx="5659050" cy="2892597"/>
            <a:chOff x="264677" y="3253898"/>
            <a:chExt cx="5659050" cy="2892597"/>
          </a:xfrm>
          <a:solidFill>
            <a:srgbClr val="D5D5D5"/>
          </a:solidFill>
        </p:grpSpPr>
        <p:pic>
          <p:nvPicPr>
            <p:cNvPr id="7" name="Picture 6"/>
            <p:cNvPicPr>
              <a:picLocks noChangeAspect="1"/>
            </p:cNvPicPr>
            <p:nvPr/>
          </p:nvPicPr>
          <p:blipFill>
            <a:blip r:embed="rId3"/>
            <a:stretch>
              <a:fillRect/>
            </a:stretch>
          </p:blipFill>
          <p:spPr>
            <a:xfrm>
              <a:off x="264677" y="3253898"/>
              <a:ext cx="5659050" cy="2892597"/>
            </a:xfrm>
            <a:prstGeom prst="rect">
              <a:avLst/>
            </a:prstGeom>
            <a:solidFill>
              <a:srgbClr val="D5D5D5"/>
            </a:solidFill>
          </p:spPr>
        </p:pic>
        <p:sp>
          <p:nvSpPr>
            <p:cNvPr id="8" name="TextBox 7"/>
            <p:cNvSpPr txBox="1"/>
            <p:nvPr/>
          </p:nvSpPr>
          <p:spPr>
            <a:xfrm>
              <a:off x="479237" y="3546034"/>
              <a:ext cx="5444490" cy="2308324"/>
            </a:xfrm>
            <a:prstGeom prst="rect">
              <a:avLst/>
            </a:prstGeom>
            <a:noFill/>
          </p:spPr>
          <p:txBody>
            <a:bodyPr wrap="square" rtlCol="0">
              <a:spAutoFit/>
            </a:bodyPr>
            <a:lstStyle/>
            <a:p>
              <a:r>
                <a:rPr lang="en-US" sz="2400" dirty="0">
                  <a:latin typeface="Lucida Console" panose="020B0609040504020204" pitchFamily="49" charset="0"/>
                </a:rPr>
                <a:t>SELECT </a:t>
              </a:r>
              <a:r>
                <a:rPr lang="en-US" sz="2400" dirty="0" err="1">
                  <a:latin typeface="Lucida Console" panose="020B0609040504020204" pitchFamily="49" charset="0"/>
                </a:rPr>
                <a:t>TollID</a:t>
              </a:r>
              <a:r>
                <a:rPr lang="en-US" sz="2400" dirty="0">
                  <a:latin typeface="Lucida Console" panose="020B0609040504020204" pitchFamily="49" charset="0"/>
                </a:rPr>
                <a:t>, COUNT(*) AS COUNT, AVG(Weight)</a:t>
              </a:r>
            </a:p>
            <a:p>
              <a:r>
                <a:rPr lang="en-US" sz="2400" dirty="0">
                  <a:latin typeface="Lucida Console" panose="020B0609040504020204" pitchFamily="49" charset="0"/>
                </a:rPr>
                <a:t>FROM </a:t>
              </a:r>
              <a:r>
                <a:rPr lang="en-US" sz="2400" dirty="0" err="1">
                  <a:latin typeface="Lucida Console" panose="020B0609040504020204" pitchFamily="49" charset="0"/>
                </a:rPr>
                <a:t>TollTagEntry</a:t>
              </a:r>
              <a:r>
                <a:rPr lang="en-US" sz="2400" dirty="0">
                  <a:latin typeface="Lucida Console" panose="020B0609040504020204" pitchFamily="49" charset="0"/>
                </a:rPr>
                <a:t> TIMESTAMP BY </a:t>
              </a:r>
              <a:r>
                <a:rPr lang="en-US" sz="2400" dirty="0" err="1">
                  <a:latin typeface="Lucida Console" panose="020B0609040504020204" pitchFamily="49" charset="0"/>
                </a:rPr>
                <a:t>EntryTime</a:t>
              </a:r>
              <a:endParaRPr lang="en-US" sz="2400" dirty="0">
                <a:latin typeface="Lucida Console" panose="020B0609040504020204" pitchFamily="49" charset="0"/>
              </a:endParaRPr>
            </a:p>
            <a:p>
              <a:r>
                <a:rPr lang="en-US" sz="2400" dirty="0">
                  <a:latin typeface="Lucida Console" panose="020B0609040504020204" pitchFamily="49" charset="0"/>
                </a:rPr>
                <a:t>GROUP BY </a:t>
              </a:r>
              <a:r>
                <a:rPr lang="en-US" sz="2400" dirty="0" err="1">
                  <a:latin typeface="Lucida Console" panose="020B0609040504020204" pitchFamily="49" charset="0"/>
                </a:rPr>
                <a:t>TollID</a:t>
              </a:r>
              <a:r>
                <a:rPr lang="en-US" sz="2400" dirty="0">
                  <a:latin typeface="Lucida Console" panose="020B0609040504020204" pitchFamily="49" charset="0"/>
                </a:rPr>
                <a:t>, </a:t>
              </a:r>
              <a:r>
                <a:rPr lang="en-US" sz="2400" dirty="0" err="1">
                  <a:latin typeface="Lucida Console" panose="020B0609040504020204" pitchFamily="49" charset="0"/>
                </a:rPr>
                <a:t>HoppingWindow</a:t>
              </a:r>
              <a:r>
                <a:rPr lang="en-US" sz="2400" dirty="0">
                  <a:latin typeface="Lucida Console" panose="020B0609040504020204" pitchFamily="49" charset="0"/>
                </a:rPr>
                <a:t>(minute, 10, 5)</a:t>
              </a:r>
            </a:p>
          </p:txBody>
        </p:sp>
      </p:grpSp>
      <p:grpSp>
        <p:nvGrpSpPr>
          <p:cNvPr id="9" name="Group 8"/>
          <p:cNvGrpSpPr/>
          <p:nvPr/>
        </p:nvGrpSpPr>
        <p:grpSpPr>
          <a:xfrm>
            <a:off x="6171437" y="1319333"/>
            <a:ext cx="5946219" cy="3241836"/>
            <a:chOff x="0" y="1686702"/>
            <a:chExt cx="5946219" cy="3241836"/>
          </a:xfrm>
        </p:grpSpPr>
        <p:sp>
          <p:nvSpPr>
            <p:cNvPr id="10" name="Rectangle 9"/>
            <p:cNvSpPr/>
            <p:nvPr/>
          </p:nvSpPr>
          <p:spPr>
            <a:xfrm>
              <a:off x="1114" y="1686702"/>
              <a:ext cx="5945105" cy="3241836"/>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cxnSp>
          <p:nvCxnSpPr>
            <p:cNvPr id="11" name="Straight Connector 10"/>
            <p:cNvCxnSpPr/>
            <p:nvPr/>
          </p:nvCxnSpPr>
          <p:spPr>
            <a:xfrm flipV="1">
              <a:off x="615163" y="2584473"/>
              <a:ext cx="5205455" cy="481"/>
            </a:xfrm>
            <a:prstGeom prst="line">
              <a:avLst/>
            </a:prstGeom>
            <a:ln w="57150" cmpd="sng">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50098" y="1984332"/>
              <a:ext cx="0" cy="628054"/>
            </a:xfrm>
            <a:prstGeom prst="line">
              <a:avLst/>
            </a:prstGeom>
            <a:ln w="5715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982538" y="1984332"/>
              <a:ext cx="0" cy="628054"/>
            </a:xfrm>
            <a:prstGeom prst="line">
              <a:avLst/>
            </a:prstGeom>
            <a:ln w="5715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014978" y="1984332"/>
              <a:ext cx="0" cy="628054"/>
            </a:xfrm>
            <a:prstGeom prst="line">
              <a:avLst/>
            </a:prstGeom>
            <a:ln w="5715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047418" y="1984332"/>
              <a:ext cx="0" cy="628054"/>
            </a:xfrm>
            <a:prstGeom prst="line">
              <a:avLst/>
            </a:prstGeom>
            <a:ln w="5715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9857" y="1984332"/>
              <a:ext cx="0" cy="628054"/>
            </a:xfrm>
            <a:prstGeom prst="line">
              <a:avLst/>
            </a:prstGeom>
            <a:ln w="5715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96584" y="2597305"/>
              <a:ext cx="313044" cy="369332"/>
            </a:xfrm>
            <a:prstGeom prst="rect">
              <a:avLst/>
            </a:prstGeom>
            <a:noFill/>
          </p:spPr>
          <p:txBody>
            <a:bodyPr wrap="none" rtlCol="0">
              <a:spAutoFit/>
            </a:bodyPr>
            <a:lstStyle/>
            <a:p>
              <a:r>
                <a:rPr lang="en-US" dirty="0">
                  <a:solidFill>
                    <a:srgbClr val="FFFFFF"/>
                  </a:solidFill>
                </a:rPr>
                <a:t>0</a:t>
              </a:r>
            </a:p>
          </p:txBody>
        </p:sp>
        <p:sp>
          <p:nvSpPr>
            <p:cNvPr id="18" name="TextBox 17"/>
            <p:cNvSpPr txBox="1"/>
            <p:nvPr/>
          </p:nvSpPr>
          <p:spPr>
            <a:xfrm>
              <a:off x="1828191" y="2597305"/>
              <a:ext cx="313044" cy="369332"/>
            </a:xfrm>
            <a:prstGeom prst="rect">
              <a:avLst/>
            </a:prstGeom>
            <a:noFill/>
          </p:spPr>
          <p:txBody>
            <a:bodyPr wrap="none" rtlCol="0">
              <a:spAutoFit/>
            </a:bodyPr>
            <a:lstStyle/>
            <a:p>
              <a:r>
                <a:rPr lang="en-US" dirty="0">
                  <a:solidFill>
                    <a:srgbClr val="FFFFFF"/>
                  </a:solidFill>
                </a:rPr>
                <a:t>5</a:t>
              </a:r>
            </a:p>
          </p:txBody>
        </p:sp>
        <p:sp>
          <p:nvSpPr>
            <p:cNvPr id="19" name="TextBox 18"/>
            <p:cNvSpPr txBox="1"/>
            <p:nvPr/>
          </p:nvSpPr>
          <p:spPr>
            <a:xfrm>
              <a:off x="2803974" y="2597305"/>
              <a:ext cx="441422" cy="369332"/>
            </a:xfrm>
            <a:prstGeom prst="rect">
              <a:avLst/>
            </a:prstGeom>
            <a:noFill/>
          </p:spPr>
          <p:txBody>
            <a:bodyPr wrap="none" rtlCol="0">
              <a:spAutoFit/>
            </a:bodyPr>
            <a:lstStyle/>
            <a:p>
              <a:r>
                <a:rPr lang="en-US" dirty="0" smtClean="0">
                  <a:solidFill>
                    <a:srgbClr val="FFFFFF"/>
                  </a:solidFill>
                </a:rPr>
                <a:t>10</a:t>
              </a:r>
              <a:endParaRPr lang="en-US" dirty="0">
                <a:solidFill>
                  <a:srgbClr val="FFFFFF"/>
                </a:solidFill>
              </a:endParaRPr>
            </a:p>
          </p:txBody>
        </p:sp>
        <p:sp>
          <p:nvSpPr>
            <p:cNvPr id="20" name="TextBox 19"/>
            <p:cNvSpPr txBox="1"/>
            <p:nvPr/>
          </p:nvSpPr>
          <p:spPr>
            <a:xfrm>
              <a:off x="3836690" y="2597305"/>
              <a:ext cx="441422" cy="369332"/>
            </a:xfrm>
            <a:prstGeom prst="rect">
              <a:avLst/>
            </a:prstGeom>
            <a:noFill/>
          </p:spPr>
          <p:txBody>
            <a:bodyPr wrap="none" rtlCol="0">
              <a:spAutoFit/>
            </a:bodyPr>
            <a:lstStyle/>
            <a:p>
              <a:r>
                <a:rPr lang="en-US" dirty="0" smtClean="0">
                  <a:solidFill>
                    <a:srgbClr val="FFFFFF"/>
                  </a:solidFill>
                </a:rPr>
                <a:t>15</a:t>
              </a:r>
              <a:endParaRPr lang="en-US" dirty="0">
                <a:solidFill>
                  <a:srgbClr val="FFFFFF"/>
                </a:solidFill>
              </a:endParaRPr>
            </a:p>
          </p:txBody>
        </p:sp>
        <p:sp>
          <p:nvSpPr>
            <p:cNvPr id="21" name="TextBox 20"/>
            <p:cNvSpPr txBox="1"/>
            <p:nvPr/>
          </p:nvSpPr>
          <p:spPr>
            <a:xfrm>
              <a:off x="4868297" y="2597305"/>
              <a:ext cx="441422" cy="369332"/>
            </a:xfrm>
            <a:prstGeom prst="rect">
              <a:avLst/>
            </a:prstGeom>
            <a:noFill/>
          </p:spPr>
          <p:txBody>
            <a:bodyPr wrap="none" rtlCol="0">
              <a:spAutoFit/>
            </a:bodyPr>
            <a:lstStyle/>
            <a:p>
              <a:r>
                <a:rPr lang="en-US" dirty="0" smtClean="0">
                  <a:solidFill>
                    <a:srgbClr val="FFFFFF"/>
                  </a:solidFill>
                </a:rPr>
                <a:t>20</a:t>
              </a:r>
            </a:p>
          </p:txBody>
        </p:sp>
        <p:sp>
          <p:nvSpPr>
            <p:cNvPr id="22" name="Rectangle 21"/>
            <p:cNvSpPr/>
            <p:nvPr/>
          </p:nvSpPr>
          <p:spPr>
            <a:xfrm>
              <a:off x="1047788" y="2207640"/>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3" name="Rectangle 22"/>
            <p:cNvSpPr/>
            <p:nvPr/>
          </p:nvSpPr>
          <p:spPr>
            <a:xfrm>
              <a:off x="1332766" y="2206515"/>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4" name="Rectangle 23"/>
            <p:cNvSpPr/>
            <p:nvPr/>
          </p:nvSpPr>
          <p:spPr>
            <a:xfrm>
              <a:off x="1617745" y="2205391"/>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5" name="Rectangle 24"/>
            <p:cNvSpPr/>
            <p:nvPr/>
          </p:nvSpPr>
          <p:spPr>
            <a:xfrm>
              <a:off x="2107306" y="2206515"/>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6" name="Rectangle 25"/>
            <p:cNvSpPr/>
            <p:nvPr/>
          </p:nvSpPr>
          <p:spPr>
            <a:xfrm>
              <a:off x="2677263" y="2204266"/>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7" name="Rectangle 26"/>
            <p:cNvSpPr/>
            <p:nvPr/>
          </p:nvSpPr>
          <p:spPr>
            <a:xfrm>
              <a:off x="3696024" y="2204266"/>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0" y="1968128"/>
              <a:ext cx="890350" cy="646331"/>
            </a:xfrm>
            <a:prstGeom prst="rect">
              <a:avLst/>
            </a:prstGeom>
            <a:noFill/>
          </p:spPr>
          <p:txBody>
            <a:bodyPr wrap="none" rtlCol="0">
              <a:spAutoFit/>
            </a:bodyPr>
            <a:lstStyle/>
            <a:p>
              <a:r>
                <a:rPr lang="en-US" dirty="0" smtClean="0">
                  <a:solidFill>
                    <a:srgbClr val="FFFFFF"/>
                  </a:solidFill>
                </a:rPr>
                <a:t>Input</a:t>
              </a:r>
            </a:p>
            <a:p>
              <a:r>
                <a:rPr lang="en-US" dirty="0" smtClean="0">
                  <a:solidFill>
                    <a:srgbClr val="FFFFFF"/>
                  </a:solidFill>
                </a:rPr>
                <a:t>Events</a:t>
              </a:r>
              <a:endParaRPr lang="en-US" dirty="0">
                <a:solidFill>
                  <a:srgbClr val="FFFFFF"/>
                </a:solidFill>
              </a:endParaRPr>
            </a:p>
          </p:txBody>
        </p:sp>
        <p:sp>
          <p:nvSpPr>
            <p:cNvPr id="29" name="TextBox 28"/>
            <p:cNvSpPr txBox="1"/>
            <p:nvPr/>
          </p:nvSpPr>
          <p:spPr>
            <a:xfrm>
              <a:off x="5134565" y="2203256"/>
              <a:ext cx="689048" cy="369332"/>
            </a:xfrm>
            <a:prstGeom prst="rect">
              <a:avLst/>
            </a:prstGeom>
            <a:noFill/>
          </p:spPr>
          <p:txBody>
            <a:bodyPr wrap="none" rtlCol="0">
              <a:spAutoFit/>
            </a:bodyPr>
            <a:lstStyle/>
            <a:p>
              <a:r>
                <a:rPr lang="en-US" dirty="0" smtClean="0">
                  <a:solidFill>
                    <a:srgbClr val="FFFFFF"/>
                  </a:solidFill>
                </a:rPr>
                <a:t>Time</a:t>
              </a:r>
              <a:endParaRPr lang="en-US" dirty="0">
                <a:solidFill>
                  <a:srgbClr val="FFFFFF"/>
                </a:solidFill>
              </a:endParaRPr>
            </a:p>
          </p:txBody>
        </p:sp>
        <p:sp>
          <p:nvSpPr>
            <p:cNvPr id="30" name="Rectangle 29"/>
            <p:cNvSpPr/>
            <p:nvPr/>
          </p:nvSpPr>
          <p:spPr>
            <a:xfrm>
              <a:off x="4158784" y="2206516"/>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31" name="Rectangle 30"/>
            <p:cNvSpPr/>
            <p:nvPr/>
          </p:nvSpPr>
          <p:spPr>
            <a:xfrm>
              <a:off x="4603137" y="2204267"/>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32" name="Rectangle 31"/>
            <p:cNvSpPr/>
            <p:nvPr/>
          </p:nvSpPr>
          <p:spPr>
            <a:xfrm>
              <a:off x="950098" y="3017132"/>
              <a:ext cx="2058686" cy="418703"/>
            </a:xfrm>
            <a:prstGeom prst="rect">
              <a:avLst/>
            </a:prstGeom>
            <a:solidFill>
              <a:srgbClr val="1830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33" name="Rectangle 32"/>
            <p:cNvSpPr/>
            <p:nvPr/>
          </p:nvSpPr>
          <p:spPr>
            <a:xfrm>
              <a:off x="1046676" y="3113705"/>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34" name="Rectangle 33"/>
            <p:cNvSpPr/>
            <p:nvPr/>
          </p:nvSpPr>
          <p:spPr>
            <a:xfrm>
              <a:off x="1331654" y="3112580"/>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35" name="Rectangle 34"/>
            <p:cNvSpPr/>
            <p:nvPr/>
          </p:nvSpPr>
          <p:spPr>
            <a:xfrm>
              <a:off x="1616633" y="3111456"/>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36" name="Rectangle 35"/>
            <p:cNvSpPr/>
            <p:nvPr/>
          </p:nvSpPr>
          <p:spPr>
            <a:xfrm>
              <a:off x="1981704" y="3579305"/>
              <a:ext cx="2070326" cy="418703"/>
            </a:xfrm>
            <a:prstGeom prst="rect">
              <a:avLst/>
            </a:prstGeom>
            <a:solidFill>
              <a:srgbClr val="1830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37" name="Rectangle 36"/>
            <p:cNvSpPr/>
            <p:nvPr/>
          </p:nvSpPr>
          <p:spPr>
            <a:xfrm>
              <a:off x="2108521" y="3675875"/>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38" name="Rectangle 37"/>
            <p:cNvSpPr/>
            <p:nvPr/>
          </p:nvSpPr>
          <p:spPr>
            <a:xfrm>
              <a:off x="2678478" y="3673626"/>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39" name="Rectangle 38"/>
            <p:cNvSpPr/>
            <p:nvPr/>
          </p:nvSpPr>
          <p:spPr>
            <a:xfrm>
              <a:off x="3014421" y="4141478"/>
              <a:ext cx="2065736" cy="418703"/>
            </a:xfrm>
            <a:prstGeom prst="rect">
              <a:avLst/>
            </a:prstGeom>
            <a:solidFill>
              <a:srgbClr val="1830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40" name="Rectangle 39"/>
            <p:cNvSpPr/>
            <p:nvPr/>
          </p:nvSpPr>
          <p:spPr>
            <a:xfrm>
              <a:off x="3696024" y="4235802"/>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41" name="Rectangle 40"/>
            <p:cNvSpPr/>
            <p:nvPr/>
          </p:nvSpPr>
          <p:spPr>
            <a:xfrm>
              <a:off x="4157672" y="4241975"/>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42" name="Rectangle 41"/>
            <p:cNvSpPr/>
            <p:nvPr/>
          </p:nvSpPr>
          <p:spPr>
            <a:xfrm>
              <a:off x="4602025" y="4239726"/>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43" name="Rectangle 42"/>
            <p:cNvSpPr/>
            <p:nvPr/>
          </p:nvSpPr>
          <p:spPr>
            <a:xfrm>
              <a:off x="2108521" y="3117722"/>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44" name="Rectangle 43"/>
            <p:cNvSpPr/>
            <p:nvPr/>
          </p:nvSpPr>
          <p:spPr>
            <a:xfrm>
              <a:off x="2678478" y="3115473"/>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45" name="Rectangle 44"/>
            <p:cNvSpPr/>
            <p:nvPr/>
          </p:nvSpPr>
          <p:spPr>
            <a:xfrm>
              <a:off x="3696024" y="3692765"/>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spTree>
    <p:extLst>
      <p:ext uri="{BB962C8B-B14F-4D97-AF65-F5344CB8AC3E}">
        <p14:creationId xmlns:p14="http://schemas.microsoft.com/office/powerpoint/2010/main" val="237188240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Sliding Window</a:t>
            </a:r>
          </a:p>
        </p:txBody>
      </p:sp>
      <p:sp>
        <p:nvSpPr>
          <p:cNvPr id="9" name="Rectangle 8"/>
          <p:cNvSpPr/>
          <p:nvPr/>
        </p:nvSpPr>
        <p:spPr>
          <a:xfrm>
            <a:off x="0" y="1565071"/>
            <a:ext cx="12192000" cy="199167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 name="Content Placeholder 2"/>
          <p:cNvSpPr>
            <a:spLocks noGrp="1"/>
          </p:cNvSpPr>
          <p:nvPr>
            <p:ph sz="half" idx="1"/>
          </p:nvPr>
        </p:nvSpPr>
        <p:spPr>
          <a:xfrm>
            <a:off x="838200" y="1690688"/>
            <a:ext cx="10859936" cy="2020407"/>
          </a:xfrm>
        </p:spPr>
        <p:txBody>
          <a:bodyPr>
            <a:normAutofit/>
          </a:bodyPr>
          <a:lstStyle/>
          <a:p>
            <a:pPr>
              <a:buFont typeface="Wingdings" charset="2"/>
              <a:buChar char="§"/>
            </a:pPr>
            <a:r>
              <a:rPr lang="en-US" dirty="0">
                <a:solidFill>
                  <a:srgbClr val="FFFFFF"/>
                </a:solidFill>
              </a:rPr>
              <a:t>System is asked to logically consider all possible windows of a given length</a:t>
            </a:r>
          </a:p>
          <a:p>
            <a:pPr>
              <a:buFont typeface="Wingdings" charset="2"/>
              <a:buChar char="§"/>
            </a:pPr>
            <a:r>
              <a:rPr lang="en-US" dirty="0">
                <a:solidFill>
                  <a:srgbClr val="FFFFFF"/>
                </a:solidFill>
              </a:rPr>
              <a:t>Example: Find all toll booths which have served more than 3 vehicles in the last 5 minutes</a:t>
            </a:r>
          </a:p>
        </p:txBody>
      </p:sp>
      <p:grpSp>
        <p:nvGrpSpPr>
          <p:cNvPr id="10" name="Group 9"/>
          <p:cNvGrpSpPr/>
          <p:nvPr/>
        </p:nvGrpSpPr>
        <p:grpSpPr>
          <a:xfrm>
            <a:off x="436950" y="3711096"/>
            <a:ext cx="11261186" cy="2892597"/>
            <a:chOff x="436950" y="3711096"/>
            <a:chExt cx="11261186" cy="2892597"/>
          </a:xfrm>
        </p:grpSpPr>
        <p:pic>
          <p:nvPicPr>
            <p:cNvPr id="7" name="Picture 6"/>
            <p:cNvPicPr>
              <a:picLocks noChangeAspect="1"/>
            </p:cNvPicPr>
            <p:nvPr/>
          </p:nvPicPr>
          <p:blipFill>
            <a:blip r:embed="rId3"/>
            <a:stretch>
              <a:fillRect/>
            </a:stretch>
          </p:blipFill>
          <p:spPr>
            <a:xfrm>
              <a:off x="436950" y="3711096"/>
              <a:ext cx="11261186" cy="2892597"/>
            </a:xfrm>
            <a:prstGeom prst="rect">
              <a:avLst/>
            </a:prstGeom>
            <a:solidFill>
              <a:srgbClr val="D5D5D5"/>
            </a:solidFill>
          </p:spPr>
        </p:pic>
        <p:sp>
          <p:nvSpPr>
            <p:cNvPr id="8" name="TextBox 7"/>
            <p:cNvSpPr txBox="1"/>
            <p:nvPr/>
          </p:nvSpPr>
          <p:spPr>
            <a:xfrm>
              <a:off x="651510" y="4003233"/>
              <a:ext cx="10900410" cy="2308324"/>
            </a:xfrm>
            <a:prstGeom prst="rect">
              <a:avLst/>
            </a:prstGeom>
            <a:noFill/>
          </p:spPr>
          <p:txBody>
            <a:bodyPr wrap="square" rtlCol="0">
              <a:spAutoFit/>
            </a:bodyPr>
            <a:lstStyle/>
            <a:p>
              <a:r>
                <a:rPr lang="en-US" sz="2400" dirty="0">
                  <a:latin typeface="Lucida Console" panose="020B0609040504020204" pitchFamily="49" charset="0"/>
                </a:rPr>
                <a:t>SELECT </a:t>
              </a:r>
              <a:r>
                <a:rPr lang="en-US" sz="2400" dirty="0" err="1">
                  <a:latin typeface="Lucida Console" panose="020B0609040504020204" pitchFamily="49" charset="0"/>
                </a:rPr>
                <a:t>DateAdd</a:t>
              </a:r>
              <a:r>
                <a:rPr lang="en-US" sz="2400" dirty="0">
                  <a:latin typeface="Lucida Console" panose="020B0609040504020204" pitchFamily="49" charset="0"/>
                </a:rPr>
                <a:t>(minute,-5,System.TimeStamp) AS </a:t>
              </a:r>
              <a:r>
                <a:rPr lang="en-US" sz="2400" dirty="0" err="1">
                  <a:latin typeface="Lucida Console" panose="020B0609040504020204" pitchFamily="49" charset="0"/>
                </a:rPr>
                <a:t>WinStartTime</a:t>
              </a:r>
              <a:r>
                <a:rPr lang="en-US" sz="2400" dirty="0">
                  <a:latin typeface="Lucida Console" panose="020B0609040504020204" pitchFamily="49" charset="0"/>
                </a:rPr>
                <a:t>, </a:t>
              </a:r>
              <a:r>
                <a:rPr lang="en-US" sz="2400" dirty="0" err="1">
                  <a:latin typeface="Lucida Console" panose="020B0609040504020204" pitchFamily="49" charset="0"/>
                </a:rPr>
                <a:t>System.TimeStamp</a:t>
              </a:r>
              <a:r>
                <a:rPr lang="en-US" sz="2400" dirty="0">
                  <a:latin typeface="Lucida Console" panose="020B0609040504020204" pitchFamily="49" charset="0"/>
                </a:rPr>
                <a:t> AS </a:t>
              </a:r>
              <a:r>
                <a:rPr lang="en-US" sz="2400" dirty="0" err="1">
                  <a:latin typeface="Lucida Console" panose="020B0609040504020204" pitchFamily="49" charset="0"/>
                </a:rPr>
                <a:t>WinEndTime</a:t>
              </a:r>
              <a:r>
                <a:rPr lang="en-US" sz="2400" dirty="0">
                  <a:latin typeface="Lucida Console" panose="020B0609040504020204" pitchFamily="49" charset="0"/>
                </a:rPr>
                <a:t>, </a:t>
              </a:r>
              <a:r>
                <a:rPr lang="en-US" sz="2400" dirty="0" err="1">
                  <a:latin typeface="Lucida Console" panose="020B0609040504020204" pitchFamily="49" charset="0"/>
                </a:rPr>
                <a:t>TollId</a:t>
              </a:r>
              <a:r>
                <a:rPr lang="en-US" sz="2400" dirty="0">
                  <a:latin typeface="Lucida Console" panose="020B0609040504020204" pitchFamily="49" charset="0"/>
                </a:rPr>
                <a:t>, COUNT(*) </a:t>
              </a:r>
            </a:p>
            <a:p>
              <a:r>
                <a:rPr lang="en-US" sz="2400" dirty="0">
                  <a:latin typeface="Lucida Console" panose="020B0609040504020204" pitchFamily="49" charset="0"/>
                </a:rPr>
                <a:t>FROM Input TIMESTAMP BY </a:t>
              </a:r>
              <a:r>
                <a:rPr lang="en-US" sz="2400" dirty="0" err="1">
                  <a:latin typeface="Lucida Console" panose="020B0609040504020204" pitchFamily="49" charset="0"/>
                </a:rPr>
                <a:t>EntryTime</a:t>
              </a:r>
              <a:endParaRPr lang="en-US" sz="2400" dirty="0">
                <a:latin typeface="Lucida Console" panose="020B0609040504020204" pitchFamily="49" charset="0"/>
              </a:endParaRPr>
            </a:p>
            <a:p>
              <a:r>
                <a:rPr lang="en-US" sz="2400" dirty="0">
                  <a:latin typeface="Lucida Console" panose="020B0609040504020204" pitchFamily="49" charset="0"/>
                </a:rPr>
                <a:t>GROUP BY </a:t>
              </a:r>
              <a:r>
                <a:rPr lang="en-US" sz="2400" dirty="0" err="1">
                  <a:latin typeface="Lucida Console" panose="020B0609040504020204" pitchFamily="49" charset="0"/>
                </a:rPr>
                <a:t>TollId</a:t>
              </a:r>
              <a:r>
                <a:rPr lang="en-US" sz="2400" dirty="0">
                  <a:latin typeface="Lucida Console" panose="020B0609040504020204" pitchFamily="49" charset="0"/>
                </a:rPr>
                <a:t>, </a:t>
              </a:r>
              <a:r>
                <a:rPr lang="en-US" sz="2400" dirty="0" err="1">
                  <a:latin typeface="Lucida Console" panose="020B0609040504020204" pitchFamily="49" charset="0"/>
                </a:rPr>
                <a:t>SlidingWindow</a:t>
              </a:r>
              <a:r>
                <a:rPr lang="en-US" sz="2400" dirty="0">
                  <a:latin typeface="Lucida Console" panose="020B0609040504020204" pitchFamily="49" charset="0"/>
                </a:rPr>
                <a:t>(minute, 5)</a:t>
              </a:r>
            </a:p>
            <a:p>
              <a:r>
                <a:rPr lang="en-US" sz="2400" dirty="0">
                  <a:latin typeface="Lucida Console" panose="020B0609040504020204" pitchFamily="49" charset="0"/>
                </a:rPr>
                <a:t>HAVING COUNT(*) &gt; 3</a:t>
              </a:r>
            </a:p>
          </p:txBody>
        </p:sp>
      </p:grpSp>
    </p:spTree>
    <p:extLst>
      <p:ext uri="{BB962C8B-B14F-4D97-AF65-F5344CB8AC3E}">
        <p14:creationId xmlns:p14="http://schemas.microsoft.com/office/powerpoint/2010/main" val="103674118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In this lesson, you have learned:</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What data in motion is</a:t>
              </a:r>
            </a:p>
            <a:p>
              <a:pPr marL="1316038" indent="-457200">
                <a:buFont typeface="Wingdings" charset="2"/>
                <a:buChar char="§"/>
              </a:pPr>
              <a:r>
                <a:rPr lang="en-US" sz="2800" dirty="0"/>
                <a:t>Examples of Steaming Analytics</a:t>
              </a:r>
            </a:p>
            <a:p>
              <a:pPr marL="1316038" indent="-457200">
                <a:buFont typeface="Wingdings" charset="2"/>
                <a:buChar char="§"/>
              </a:pPr>
              <a:r>
                <a:rPr lang="en-US" sz="2800" dirty="0"/>
                <a:t>Overview of Azure Streaming Analytics</a:t>
              </a:r>
            </a:p>
            <a:p>
              <a:pPr marL="1316038" indent="-457200">
                <a:buFont typeface="Wingdings" charset="2"/>
                <a:buChar char="§"/>
              </a:pPr>
              <a:r>
                <a:rPr lang="en-US" sz="2800" dirty="0"/>
                <a:t>Overview of Stream Analytics </a:t>
              </a:r>
              <a:r>
                <a:rPr lang="en-US" sz="2800"/>
                <a:t>Query Language</a:t>
              </a:r>
              <a:endParaRPr lang="en-US" sz="2800" dirty="0"/>
            </a:p>
            <a:p>
              <a:pPr marL="1201738" indent="-342900">
                <a:buFont typeface="Wingdings" charset="2"/>
                <a:buChar char="§"/>
              </a:pPr>
              <a:endParaRPr lang="en-US" sz="2400" dirty="0"/>
            </a:p>
          </p:txBody>
        </p:sp>
      </p:grpSp>
    </p:spTree>
    <p:extLst>
      <p:ext uri="{BB962C8B-B14F-4D97-AF65-F5344CB8AC3E}">
        <p14:creationId xmlns:p14="http://schemas.microsoft.com/office/powerpoint/2010/main" val="379602038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4907370"/>
            <a:chOff x="0" y="1950630"/>
            <a:chExt cx="12192000" cy="4447180"/>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be able to:</a:t>
                </a:r>
              </a:p>
            </p:txBody>
          </p:sp>
        </p:grpSp>
        <p:sp>
          <p:nvSpPr>
            <p:cNvPr id="7" name="Rectangle 6"/>
            <p:cNvSpPr/>
            <p:nvPr/>
          </p:nvSpPr>
          <p:spPr>
            <a:xfrm>
              <a:off x="0" y="2783542"/>
              <a:ext cx="12192000" cy="361426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Define Streaming Analytics</a:t>
              </a:r>
            </a:p>
            <a:p>
              <a:pPr marL="1316038" indent="-457200">
                <a:buFont typeface="Wingdings" charset="2"/>
                <a:buChar char="§"/>
              </a:pPr>
              <a:r>
                <a:rPr lang="en-US" sz="2800" dirty="0"/>
                <a:t>Understand the basic architecture of Azure Stream Analytics</a:t>
              </a:r>
            </a:p>
            <a:p>
              <a:pPr marL="1316038" indent="-457200">
                <a:buFont typeface="Wingdings" charset="2"/>
                <a:buChar char="§"/>
              </a:pPr>
              <a:r>
                <a:rPr lang="en-US" sz="2800" dirty="0"/>
                <a:t>Create basic queries with Stream Analytics Query Language</a:t>
              </a:r>
            </a:p>
          </p:txBody>
        </p:sp>
      </p:grpSp>
    </p:spTree>
    <p:extLst>
      <p:ext uri="{BB962C8B-B14F-4D97-AF65-F5344CB8AC3E}">
        <p14:creationId xmlns:p14="http://schemas.microsoft.com/office/powerpoint/2010/main" val="329297302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Stream Analytics Overview</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3196879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Data Stream</a:t>
            </a:r>
          </a:p>
        </p:txBody>
      </p:sp>
      <p:grpSp>
        <p:nvGrpSpPr>
          <p:cNvPr id="7" name="Group 6"/>
          <p:cNvGrpSpPr/>
          <p:nvPr/>
        </p:nvGrpSpPr>
        <p:grpSpPr>
          <a:xfrm>
            <a:off x="0" y="1958168"/>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A Data Stream is data in motion with continuous updates</a:t>
              </a:r>
            </a:p>
          </p:txBody>
        </p:sp>
      </p:grpSp>
      <p:sp>
        <p:nvSpPr>
          <p:cNvPr id="6" name="Content Placeholder 2"/>
          <p:cNvSpPr>
            <a:spLocks noGrp="1"/>
          </p:cNvSpPr>
          <p:nvPr>
            <p:ph idx="1"/>
          </p:nvPr>
        </p:nvSpPr>
        <p:spPr>
          <a:xfrm>
            <a:off x="838200" y="3302033"/>
            <a:ext cx="10515600" cy="3054162"/>
          </a:xfrm>
        </p:spPr>
        <p:txBody>
          <a:bodyPr>
            <a:normAutofit lnSpcReduction="10000"/>
          </a:bodyPr>
          <a:lstStyle/>
          <a:p>
            <a:pPr>
              <a:buFont typeface="Wingdings" panose="05000000000000000000" pitchFamily="2" charset="2"/>
              <a:buChar char="§"/>
            </a:pPr>
            <a:r>
              <a:rPr lang="en-US" dirty="0"/>
              <a:t>Two categories of data</a:t>
            </a:r>
          </a:p>
          <a:p>
            <a:pPr lvl="1">
              <a:buFont typeface="Wingdings" panose="05000000000000000000" pitchFamily="2" charset="2"/>
              <a:buChar char="§"/>
            </a:pPr>
            <a:r>
              <a:rPr lang="en-US" dirty="0"/>
              <a:t>Data at rest</a:t>
            </a:r>
          </a:p>
          <a:p>
            <a:pPr lvl="1">
              <a:buFont typeface="Wingdings" panose="05000000000000000000" pitchFamily="2" charset="2"/>
              <a:buChar char="§"/>
            </a:pPr>
            <a:r>
              <a:rPr lang="en-US" dirty="0"/>
              <a:t>Data in motion</a:t>
            </a:r>
          </a:p>
          <a:p>
            <a:pPr>
              <a:buFont typeface="Wingdings" panose="05000000000000000000" pitchFamily="2" charset="2"/>
              <a:buChar char="§"/>
            </a:pPr>
            <a:r>
              <a:rPr lang="en-US" dirty="0"/>
              <a:t>Data at rest </a:t>
            </a:r>
          </a:p>
          <a:p>
            <a:pPr lvl="1">
              <a:buFont typeface="Wingdings" panose="05000000000000000000" pitchFamily="2" charset="2"/>
              <a:buChar char="§"/>
            </a:pPr>
            <a:r>
              <a:rPr lang="en-US" dirty="0"/>
              <a:t>Typically a data warehouse</a:t>
            </a:r>
          </a:p>
          <a:p>
            <a:pPr>
              <a:buFont typeface="Wingdings" panose="05000000000000000000" pitchFamily="2" charset="2"/>
              <a:buChar char="§"/>
            </a:pPr>
            <a:r>
              <a:rPr lang="en-US" dirty="0"/>
              <a:t>Data in motion</a:t>
            </a:r>
          </a:p>
          <a:p>
            <a:pPr lvl="1">
              <a:buFont typeface="Wingdings" panose="05000000000000000000" pitchFamily="2" charset="2"/>
              <a:buChar char="§"/>
            </a:pPr>
            <a:r>
              <a:rPr lang="en-US" dirty="0"/>
              <a:t>Any data that is continuously updated</a:t>
            </a:r>
          </a:p>
        </p:txBody>
      </p:sp>
    </p:spTree>
    <p:extLst>
      <p:ext uri="{BB962C8B-B14F-4D97-AF65-F5344CB8AC3E}">
        <p14:creationId xmlns:p14="http://schemas.microsoft.com/office/powerpoint/2010/main" val="21278253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Data Analysis – Data at Rest</a:t>
            </a:r>
          </a:p>
        </p:txBody>
      </p:sp>
      <p:grpSp>
        <p:nvGrpSpPr>
          <p:cNvPr id="7" name="Group 6"/>
          <p:cNvGrpSpPr/>
          <p:nvPr/>
        </p:nvGrpSpPr>
        <p:grpSpPr>
          <a:xfrm>
            <a:off x="0" y="1958168"/>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Data at rest query provides a static answer</a:t>
              </a:r>
            </a:p>
          </p:txBody>
        </p:sp>
      </p:grpSp>
      <p:sp>
        <p:nvSpPr>
          <p:cNvPr id="6" name="Content Placeholder 2"/>
          <p:cNvSpPr>
            <a:spLocks noGrp="1"/>
          </p:cNvSpPr>
          <p:nvPr>
            <p:ph idx="1"/>
          </p:nvPr>
        </p:nvSpPr>
        <p:spPr>
          <a:xfrm>
            <a:off x="838200" y="3302033"/>
            <a:ext cx="10515600" cy="3054162"/>
          </a:xfrm>
        </p:spPr>
        <p:txBody>
          <a:bodyPr>
            <a:normAutofit/>
          </a:bodyPr>
          <a:lstStyle/>
          <a:p>
            <a:pPr>
              <a:buFont typeface="Wingdings" panose="05000000000000000000" pitchFamily="2" charset="2"/>
              <a:buChar char="§"/>
            </a:pPr>
            <a:r>
              <a:rPr lang="en-US" dirty="0"/>
              <a:t>Imagine you have data on a particular highway</a:t>
            </a:r>
          </a:p>
          <a:p>
            <a:pPr>
              <a:buFont typeface="Wingdings" panose="05000000000000000000" pitchFamily="2" charset="2"/>
              <a:buChar char="§"/>
            </a:pPr>
            <a:r>
              <a:rPr lang="en-US" dirty="0"/>
              <a:t>Data at rest queries might include</a:t>
            </a:r>
          </a:p>
          <a:p>
            <a:pPr lvl="1">
              <a:buFont typeface="Wingdings" panose="05000000000000000000" pitchFamily="2" charset="2"/>
              <a:buChar char="§"/>
            </a:pPr>
            <a:r>
              <a:rPr lang="en-US" dirty="0"/>
              <a:t>How many cars utilized the freeway in a particular month</a:t>
            </a:r>
          </a:p>
          <a:p>
            <a:pPr lvl="1">
              <a:buFont typeface="Wingdings" panose="05000000000000000000" pitchFamily="2" charset="2"/>
              <a:buChar char="§"/>
            </a:pPr>
            <a:r>
              <a:rPr lang="en-US" dirty="0"/>
              <a:t>What was the total amount of resources spent on repairs for a particular year</a:t>
            </a:r>
          </a:p>
        </p:txBody>
      </p:sp>
    </p:spTree>
    <p:extLst>
      <p:ext uri="{BB962C8B-B14F-4D97-AF65-F5344CB8AC3E}">
        <p14:creationId xmlns:p14="http://schemas.microsoft.com/office/powerpoint/2010/main" val="363526874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Data Analysis – Data in Motion</a:t>
            </a:r>
          </a:p>
        </p:txBody>
      </p:sp>
      <p:grpSp>
        <p:nvGrpSpPr>
          <p:cNvPr id="7" name="Group 6"/>
          <p:cNvGrpSpPr/>
          <p:nvPr/>
        </p:nvGrpSpPr>
        <p:grpSpPr>
          <a:xfrm>
            <a:off x="0" y="1958168"/>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Data at motion query never ends</a:t>
              </a:r>
            </a:p>
          </p:txBody>
        </p:sp>
      </p:grpSp>
      <p:sp>
        <p:nvSpPr>
          <p:cNvPr id="6" name="Content Placeholder 2"/>
          <p:cNvSpPr>
            <a:spLocks noGrp="1"/>
          </p:cNvSpPr>
          <p:nvPr>
            <p:ph idx="1"/>
          </p:nvPr>
        </p:nvSpPr>
        <p:spPr>
          <a:xfrm>
            <a:off x="838200" y="3302033"/>
            <a:ext cx="11049000" cy="3054162"/>
          </a:xfrm>
        </p:spPr>
        <p:txBody>
          <a:bodyPr>
            <a:normAutofit/>
          </a:bodyPr>
          <a:lstStyle/>
          <a:p>
            <a:pPr>
              <a:buFont typeface="Wingdings" panose="05000000000000000000" pitchFamily="2" charset="2"/>
              <a:buChar char="§"/>
            </a:pPr>
            <a:r>
              <a:rPr lang="en-US" dirty="0"/>
              <a:t>Imagine you have cameras monitoring a particular highway</a:t>
            </a:r>
          </a:p>
          <a:p>
            <a:pPr>
              <a:buFont typeface="Wingdings" panose="05000000000000000000" pitchFamily="2" charset="2"/>
              <a:buChar char="§"/>
            </a:pPr>
            <a:r>
              <a:rPr lang="en-US" dirty="0"/>
              <a:t>Data in motion queries might include</a:t>
            </a:r>
          </a:p>
          <a:p>
            <a:pPr lvl="1">
              <a:buFont typeface="Wingdings" panose="05000000000000000000" pitchFamily="2" charset="2"/>
              <a:buChar char="§"/>
            </a:pPr>
            <a:r>
              <a:rPr lang="en-US" dirty="0"/>
              <a:t>What is the current percentage of trucks utilizing the freeway</a:t>
            </a:r>
          </a:p>
          <a:p>
            <a:pPr lvl="1">
              <a:buFont typeface="Wingdings" panose="05000000000000000000" pitchFamily="2" charset="2"/>
              <a:buChar char="§"/>
            </a:pPr>
            <a:r>
              <a:rPr lang="en-US" dirty="0"/>
              <a:t>i.e. current count of trucks  passing / current count of vehicles passing by</a:t>
            </a:r>
          </a:p>
          <a:p>
            <a:pPr>
              <a:buFont typeface="Wingdings" panose="05000000000000000000" pitchFamily="2" charset="2"/>
              <a:buChar char="§"/>
            </a:pPr>
            <a:r>
              <a:rPr lang="en-US" dirty="0"/>
              <a:t>In this query, the percentage continues to fluctuate, and the query never ends</a:t>
            </a:r>
          </a:p>
        </p:txBody>
      </p:sp>
    </p:spTree>
    <p:extLst>
      <p:ext uri="{BB962C8B-B14F-4D97-AF65-F5344CB8AC3E}">
        <p14:creationId xmlns:p14="http://schemas.microsoft.com/office/powerpoint/2010/main" val="109106118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Stream Analytics Example</a:t>
            </a:r>
          </a:p>
        </p:txBody>
      </p:sp>
      <p:grpSp>
        <p:nvGrpSpPr>
          <p:cNvPr id="7" name="Group 6"/>
          <p:cNvGrpSpPr/>
          <p:nvPr/>
        </p:nvGrpSpPr>
        <p:grpSpPr>
          <a:xfrm>
            <a:off x="0" y="1958168"/>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Analyze streaming data in real-time</a:t>
              </a:r>
            </a:p>
          </p:txBody>
        </p:sp>
      </p:grpSp>
      <p:sp>
        <p:nvSpPr>
          <p:cNvPr id="6" name="Content Placeholder 2"/>
          <p:cNvSpPr>
            <a:spLocks noGrp="1"/>
          </p:cNvSpPr>
          <p:nvPr>
            <p:ph idx="1"/>
          </p:nvPr>
        </p:nvSpPr>
        <p:spPr>
          <a:xfrm>
            <a:off x="838199" y="3302033"/>
            <a:ext cx="11152239" cy="3054162"/>
          </a:xfrm>
        </p:spPr>
        <p:txBody>
          <a:bodyPr>
            <a:normAutofit/>
          </a:bodyPr>
          <a:lstStyle/>
          <a:p>
            <a:pPr>
              <a:buFont typeface="Wingdings" panose="05000000000000000000" pitchFamily="2" charset="2"/>
              <a:buChar char="§"/>
            </a:pPr>
            <a:r>
              <a:rPr lang="en-US" dirty="0"/>
              <a:t>Personalized, real-time stock trade analysis</a:t>
            </a:r>
          </a:p>
          <a:p>
            <a:pPr>
              <a:buFont typeface="Wingdings" panose="05000000000000000000" pitchFamily="2" charset="2"/>
              <a:buChar char="§"/>
            </a:pPr>
            <a:r>
              <a:rPr lang="en-US" dirty="0"/>
              <a:t>Real-time fraud detection</a:t>
            </a:r>
          </a:p>
          <a:p>
            <a:pPr>
              <a:buFont typeface="Wingdings" panose="05000000000000000000" pitchFamily="2" charset="2"/>
              <a:buChar char="§"/>
            </a:pPr>
            <a:r>
              <a:rPr lang="en-US" dirty="0"/>
              <a:t>Ingestion and analysis of data generated by sensors and actuators</a:t>
            </a:r>
          </a:p>
          <a:p>
            <a:pPr>
              <a:buFont typeface="Wingdings" panose="05000000000000000000" pitchFamily="2" charset="2"/>
              <a:buChar char="§"/>
            </a:pPr>
            <a:r>
              <a:rPr lang="en-US" dirty="0"/>
              <a:t>Web clickstream analytics</a:t>
            </a:r>
          </a:p>
          <a:p>
            <a:pPr>
              <a:buFont typeface="Wingdings" panose="05000000000000000000" pitchFamily="2" charset="2"/>
              <a:buChar char="§"/>
            </a:pPr>
            <a:r>
              <a:rPr lang="en-US" dirty="0"/>
              <a:t>Customer relationship management (CRM) applications monitoring real-time customer experience</a:t>
            </a:r>
          </a:p>
        </p:txBody>
      </p:sp>
    </p:spTree>
    <p:extLst>
      <p:ext uri="{BB962C8B-B14F-4D97-AF65-F5344CB8AC3E}">
        <p14:creationId xmlns:p14="http://schemas.microsoft.com/office/powerpoint/2010/main" val="82704685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What is Azure Stream Analytics (ASA)?</a:t>
            </a:r>
          </a:p>
        </p:txBody>
      </p:sp>
      <p:grpSp>
        <p:nvGrpSpPr>
          <p:cNvPr id="7" name="Group 6"/>
          <p:cNvGrpSpPr/>
          <p:nvPr/>
        </p:nvGrpSpPr>
        <p:grpSpPr>
          <a:xfrm>
            <a:off x="0" y="1958168"/>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ASA is a PaaS that provides a real-time event processing engine</a:t>
              </a:r>
            </a:p>
          </p:txBody>
        </p:sp>
      </p:grpSp>
      <p:sp>
        <p:nvSpPr>
          <p:cNvPr id="6" name="Content Placeholder 2"/>
          <p:cNvSpPr>
            <a:spLocks noGrp="1"/>
          </p:cNvSpPr>
          <p:nvPr>
            <p:ph idx="1"/>
          </p:nvPr>
        </p:nvSpPr>
        <p:spPr>
          <a:xfrm>
            <a:off x="838200" y="3302033"/>
            <a:ext cx="10515600" cy="3054162"/>
          </a:xfrm>
        </p:spPr>
        <p:txBody>
          <a:bodyPr>
            <a:normAutofit/>
          </a:bodyPr>
          <a:lstStyle/>
          <a:p>
            <a:pPr>
              <a:buFont typeface="Wingdings" panose="05000000000000000000" pitchFamily="2" charset="2"/>
              <a:buChar char="§"/>
            </a:pPr>
            <a:r>
              <a:rPr lang="en-US" dirty="0"/>
              <a:t>Platform as a Service</a:t>
            </a:r>
          </a:p>
          <a:p>
            <a:pPr lvl="1">
              <a:buFont typeface="Wingdings" panose="05000000000000000000" pitchFamily="2" charset="2"/>
              <a:buChar char="§"/>
            </a:pPr>
            <a:r>
              <a:rPr lang="en-US" dirty="0"/>
              <a:t>Maintenance and management of platform maintained by vendor</a:t>
            </a:r>
          </a:p>
          <a:p>
            <a:pPr lvl="1">
              <a:buFont typeface="Wingdings" panose="05000000000000000000" pitchFamily="2" charset="2"/>
              <a:buChar char="§"/>
            </a:pPr>
            <a:r>
              <a:rPr lang="en-US" dirty="0"/>
              <a:t>Users can scale their operations with events up to 1GB/sec to match their current requirements</a:t>
            </a:r>
          </a:p>
          <a:p>
            <a:pPr lvl="1">
              <a:buFont typeface="Wingdings" panose="05000000000000000000" pitchFamily="2" charset="2"/>
              <a:buChar char="§"/>
            </a:pPr>
            <a:r>
              <a:rPr lang="en-US" dirty="0"/>
              <a:t>Users pay as they go based on volume of events processed</a:t>
            </a:r>
          </a:p>
          <a:p>
            <a:pPr>
              <a:buFont typeface="Wingdings" panose="05000000000000000000" pitchFamily="2" charset="2"/>
              <a:buChar char="§"/>
            </a:pPr>
            <a:r>
              <a:rPr lang="en-US" dirty="0"/>
              <a:t>Allows end-user to concentrate on development</a:t>
            </a:r>
          </a:p>
        </p:txBody>
      </p:sp>
    </p:spTree>
    <p:extLst>
      <p:ext uri="{BB962C8B-B14F-4D97-AF65-F5344CB8AC3E}">
        <p14:creationId xmlns:p14="http://schemas.microsoft.com/office/powerpoint/2010/main" val="1403358293"/>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6497</TotalTime>
  <Words>2555</Words>
  <Application>Microsoft Macintosh PowerPoint</Application>
  <PresentationFormat>Custom</PresentationFormat>
  <Paragraphs>376</Paragraphs>
  <Slides>24</Slides>
  <Notes>22</Notes>
  <HiddenSlides>0</HiddenSlides>
  <MMClips>0</MMClips>
  <ScaleCrop>false</ScaleCrop>
  <HeadingPairs>
    <vt:vector size="4" baseType="variant">
      <vt:variant>
        <vt:lpstr>Theme</vt:lpstr>
      </vt:variant>
      <vt:variant>
        <vt:i4>3</vt:i4>
      </vt:variant>
      <vt:variant>
        <vt:lpstr>Slide Titles</vt:lpstr>
      </vt:variant>
      <vt:variant>
        <vt:i4>24</vt:i4>
      </vt:variant>
    </vt:vector>
  </HeadingPairs>
  <TitlesOfParts>
    <vt:vector size="27" baseType="lpstr">
      <vt:lpstr>1_MS1444_Windows Azure Template 16x9_r08a</vt:lpstr>
      <vt:lpstr>1_Office Theme</vt:lpstr>
      <vt:lpstr>Office Theme</vt:lpstr>
      <vt:lpstr>Internet of Things</vt:lpstr>
      <vt:lpstr>Topics</vt:lpstr>
      <vt:lpstr>PowerPoint Presentation</vt:lpstr>
      <vt:lpstr>Azure Stream Analytics Overview</vt:lpstr>
      <vt:lpstr>Data Stream</vt:lpstr>
      <vt:lpstr>Data Analysis – Data at Rest</vt:lpstr>
      <vt:lpstr>Data Analysis – Data in Motion</vt:lpstr>
      <vt:lpstr>Stream Analytics Example</vt:lpstr>
      <vt:lpstr>What is Azure Stream Analytics (ASA)?</vt:lpstr>
      <vt:lpstr>Event Driven Work Flow </vt:lpstr>
      <vt:lpstr>ASA Connectivity</vt:lpstr>
      <vt:lpstr>End-to-End Architecture Overview</vt:lpstr>
      <vt:lpstr>Stream Analytics Query Language</vt:lpstr>
      <vt:lpstr>Stream Analytics Query Language</vt:lpstr>
      <vt:lpstr>Arrival Time .vs. Application Time</vt:lpstr>
      <vt:lpstr>TIMESTAMP BY</vt:lpstr>
      <vt:lpstr>Time Management</vt:lpstr>
      <vt:lpstr>DATEDIFF on Joins</vt:lpstr>
      <vt:lpstr>Windowing in Azure Stream Analytics</vt:lpstr>
      <vt:lpstr>Windowing Example</vt:lpstr>
      <vt:lpstr>Tumbling Window</vt:lpstr>
      <vt:lpstr>Hopping Window</vt:lpstr>
      <vt:lpstr>Sliding Window</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Mary Kate Reid</cp:lastModifiedBy>
  <cp:revision>503</cp:revision>
  <dcterms:created xsi:type="dcterms:W3CDTF">2015-09-13T19:29:02Z</dcterms:created>
  <dcterms:modified xsi:type="dcterms:W3CDTF">2016-06-15T17:08:10Z</dcterms:modified>
</cp:coreProperties>
</file>