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29"/>
  </p:notesMasterIdLst>
  <p:sldIdLst>
    <p:sldId id="256" r:id="rId3"/>
    <p:sldId id="293" r:id="rId4"/>
    <p:sldId id="322" r:id="rId5"/>
    <p:sldId id="306" r:id="rId6"/>
    <p:sldId id="307" r:id="rId7"/>
    <p:sldId id="295" r:id="rId8"/>
    <p:sldId id="296" r:id="rId9"/>
    <p:sldId id="297" r:id="rId10"/>
    <p:sldId id="298" r:id="rId11"/>
    <p:sldId id="299" r:id="rId12"/>
    <p:sldId id="302" r:id="rId13"/>
    <p:sldId id="301" r:id="rId14"/>
    <p:sldId id="303" r:id="rId15"/>
    <p:sldId id="304" r:id="rId16"/>
    <p:sldId id="305" r:id="rId17"/>
    <p:sldId id="308" r:id="rId18"/>
    <p:sldId id="310" r:id="rId19"/>
    <p:sldId id="312" r:id="rId20"/>
    <p:sldId id="313" r:id="rId21"/>
    <p:sldId id="314" r:id="rId22"/>
    <p:sldId id="311" r:id="rId23"/>
    <p:sldId id="315" r:id="rId24"/>
    <p:sldId id="316" r:id="rId25"/>
    <p:sldId id="318" r:id="rId26"/>
    <p:sldId id="319" r:id="rId27"/>
    <p:sldId id="32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73" autoAdjust="0"/>
    <p:restoredTop sz="77598" autoAdjust="0"/>
  </p:normalViewPr>
  <p:slideViewPr>
    <p:cSldViewPr snapToGrid="0">
      <p:cViewPr>
        <p:scale>
          <a:sx n="105" d="100"/>
          <a:sy n="105" d="100"/>
        </p:scale>
        <p:origin x="-80" y="3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6/22/16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A </a:t>
            </a:r>
            <a:r>
              <a:rPr lang="en-US" dirty="0"/>
              <a:t>company that will often query on country and/or</a:t>
            </a:r>
            <a:r>
              <a:rPr lang="en-US" baseline="0" dirty="0"/>
              <a:t> state would benefit from partitioning the </a:t>
            </a:r>
            <a:r>
              <a:rPr lang="en-US" baseline="0" dirty="0" smtClean="0"/>
              <a:t>data.</a:t>
            </a:r>
            <a:endParaRPr lang="en-US" baseline="0" dirty="0"/>
          </a:p>
          <a:p>
            <a:pPr marL="171450" indent="-171450">
              <a:buFont typeface="Arial" panose="020B0604020202020204" pitchFamily="34" charset="0"/>
              <a:buChar char="•"/>
            </a:pPr>
            <a:r>
              <a:rPr lang="en-US" baseline="0" dirty="0"/>
              <a:t>When Hive queries the data, an </a:t>
            </a:r>
            <a:r>
              <a:rPr lang="en-US" baseline="0" dirty="0" err="1" smtClean="0"/>
              <a:t>unpartitioned</a:t>
            </a:r>
            <a:r>
              <a:rPr lang="en-US" baseline="0" dirty="0" smtClean="0"/>
              <a:t> </a:t>
            </a:r>
            <a:r>
              <a:rPr lang="en-US" baseline="0" dirty="0"/>
              <a:t>query would retrieve the contents of the entire employee </a:t>
            </a:r>
            <a:r>
              <a:rPr lang="en-US" baseline="0" dirty="0" smtClean="0"/>
              <a:t>directory.</a:t>
            </a:r>
            <a:endParaRPr lang="en-US" baseline="0" dirty="0"/>
          </a:p>
          <a:p>
            <a:pPr marL="171450" lvl="0" indent="-171450">
              <a:buFont typeface="Arial" panose="020B0604020202020204" pitchFamily="34" charset="0"/>
              <a:buChar char="•"/>
            </a:pPr>
            <a:r>
              <a:rPr lang="en-US" baseline="0" dirty="0"/>
              <a:t>On the other hand, a partitioned table would only retrieve the contents of the matching </a:t>
            </a:r>
            <a:r>
              <a:rPr lang="en-US" baseline="0" dirty="0" smtClean="0"/>
              <a:t>subdirectory.</a:t>
            </a:r>
            <a:endParaRPr lang="en-US" baseline="0" dirty="0"/>
          </a:p>
          <a:p>
            <a:pPr marL="171450" lvl="0" indent="-171450">
              <a:buFont typeface="Arial" panose="020B0604020202020204" pitchFamily="34" charset="0"/>
              <a:buChar char="•"/>
            </a:pPr>
            <a:r>
              <a:rPr lang="en-US" baseline="0" dirty="0"/>
              <a:t>This would greatly reduce both I/O time as well as compute time </a:t>
            </a:r>
            <a:r>
              <a:rPr lang="en-US" baseline="0" dirty="0" smtClean="0"/>
              <a:t>since no comparison needs to be done.</a:t>
            </a:r>
            <a:endParaRPr lang="en-US" baseline="0" dirty="0"/>
          </a:p>
          <a:p>
            <a:pPr marL="171450" lvl="0" indent="-171450">
              <a:buFont typeface="Arial" panose="020B0604020202020204" pitchFamily="34" charset="0"/>
              <a:buChar char="•"/>
            </a:pPr>
            <a:r>
              <a:rPr lang="en-US" baseline="0" dirty="0"/>
              <a:t>The corollary, however, is that some extra effort would have to go </a:t>
            </a:r>
            <a:r>
              <a:rPr lang="en-US" baseline="0" dirty="0" smtClean="0"/>
              <a:t>into </a:t>
            </a:r>
            <a:r>
              <a:rPr lang="en-US" baseline="0" dirty="0"/>
              <a:t>the saving of the </a:t>
            </a:r>
            <a:r>
              <a:rPr lang="en-US" baseline="0" dirty="0" smtClean="0"/>
              <a:t>data:</a:t>
            </a:r>
            <a:endParaRPr lang="en-US" baseline="0" dirty="0"/>
          </a:p>
          <a:p>
            <a:pPr marL="628650" lvl="1" indent="-171450">
              <a:buFont typeface="Arial" panose="020B0604020202020204" pitchFamily="34" charset="0"/>
              <a:buChar char="•"/>
            </a:pPr>
            <a:r>
              <a:rPr lang="en-US" baseline="0" dirty="0" smtClean="0"/>
              <a:t>Country </a:t>
            </a:r>
            <a:r>
              <a:rPr lang="en-US" baseline="0" dirty="0"/>
              <a:t>and state </a:t>
            </a:r>
            <a:r>
              <a:rPr lang="en-US" baseline="0" dirty="0" smtClean="0"/>
              <a:t>need </a:t>
            </a:r>
            <a:r>
              <a:rPr lang="en-US" baseline="0" dirty="0"/>
              <a:t>to be separated and saved under different </a:t>
            </a:r>
            <a:r>
              <a:rPr lang="en-US" baseline="0" dirty="0" smtClean="0"/>
              <a:t>directories.</a:t>
            </a:r>
            <a:endParaRPr lang="en-US" baseline="0" dirty="0"/>
          </a:p>
          <a:p>
            <a:pPr marL="628650" lvl="1" indent="-171450">
              <a:buFont typeface="Arial" panose="020B0604020202020204" pitchFamily="34" charset="0"/>
              <a:buChar char="•"/>
            </a:pPr>
            <a:r>
              <a:rPr lang="en-US" baseline="0" dirty="0" smtClean="0"/>
              <a:t>This </a:t>
            </a:r>
            <a:r>
              <a:rPr lang="en-US" baseline="0" dirty="0"/>
              <a:t>strategy computes once upfront so that future queries benefit on each </a:t>
            </a:r>
            <a:r>
              <a:rPr lang="en-US" baseline="0" dirty="0" smtClean="0"/>
              <a:t>query.</a:t>
            </a:r>
            <a:endParaRPr lang="en-US" baseline="0" dirty="0"/>
          </a:p>
          <a:p>
            <a:pPr marL="628650" lvl="1" indent="-171450">
              <a:buFont typeface="Arial" panose="020B0604020202020204" pitchFamily="34" charset="0"/>
              <a:buChar char="•"/>
            </a:pPr>
            <a:endParaRPr lang="en-US" baseline="0" dirty="0"/>
          </a:p>
          <a:p>
            <a:pPr marL="171450" indent="-171450">
              <a:buFont typeface="Arial" panose="020B0604020202020204" pitchFamily="34" charset="0"/>
              <a:buChar char="•"/>
            </a:pPr>
            <a:r>
              <a:rPr lang="en-US" dirty="0"/>
              <a:t>Partitioning a table changes the way Hive structures the data storage.</a:t>
            </a:r>
          </a:p>
          <a:p>
            <a:pPr marL="171450" indent="-171450">
              <a:buFont typeface="Arial" panose="020B0604020202020204" pitchFamily="34" charset="0"/>
              <a:buChar char="•"/>
            </a:pPr>
            <a:r>
              <a:rPr lang="en-US" dirty="0"/>
              <a:t>If we create this table in the </a:t>
            </a:r>
            <a:r>
              <a:rPr lang="en-US" dirty="0" err="1"/>
              <a:t>mydb</a:t>
            </a:r>
            <a:r>
              <a:rPr lang="en-US" dirty="0"/>
              <a:t> database, there will still be employees directory for the table….</a:t>
            </a:r>
          </a:p>
          <a:p>
            <a:pPr marL="171450" indent="-171450">
              <a:buFont typeface="Arial" panose="020B0604020202020204" pitchFamily="34" charset="0"/>
              <a:buChar char="•"/>
            </a:pPr>
            <a:r>
              <a:rPr lang="en-US" dirty="0"/>
              <a:t>However, Hive will now create subdirectories reflecting the partitioning structure</a:t>
            </a:r>
          </a:p>
          <a:p>
            <a:pPr marL="171450" indent="-171450">
              <a:buFont typeface="Arial" panose="020B0604020202020204" pitchFamily="34" charset="0"/>
              <a:buChar char="•"/>
            </a:pPr>
            <a:r>
              <a:rPr lang="en-US" dirty="0"/>
              <a:t>For Example</a:t>
            </a:r>
          </a:p>
          <a:p>
            <a:pPr marL="628650" lvl="1" indent="-171450">
              <a:buFont typeface="Arial" panose="020B0604020202020204" pitchFamily="34" charset="0"/>
              <a:buChar char="•"/>
            </a:pPr>
            <a:r>
              <a:rPr lang="en-US" dirty="0"/>
              <a:t>...</a:t>
            </a:r>
          </a:p>
          <a:p>
            <a:pPr marL="628650" lvl="1" indent="-171450">
              <a:buFont typeface="Arial" panose="020B0604020202020204" pitchFamily="34" charset="0"/>
              <a:buChar char="•"/>
            </a:pPr>
            <a:r>
              <a:rPr lang="en-US" dirty="0"/>
              <a:t>.../employees/country=CA/state=AB</a:t>
            </a:r>
          </a:p>
          <a:p>
            <a:pPr marL="628650" lvl="1" indent="-171450">
              <a:buFont typeface="Arial" panose="020B0604020202020204" pitchFamily="34" charset="0"/>
              <a:buChar char="•"/>
            </a:pPr>
            <a:r>
              <a:rPr lang="en-US" dirty="0"/>
              <a:t>.../employees/country=CA/state=BC</a:t>
            </a:r>
          </a:p>
          <a:p>
            <a:pPr marL="628650" lvl="1" indent="-171450">
              <a:buFont typeface="Arial" panose="020B0604020202020204" pitchFamily="34" charset="0"/>
              <a:buChar char="•"/>
            </a:pPr>
            <a:r>
              <a:rPr lang="en-US" dirty="0"/>
              <a:t>...</a:t>
            </a:r>
          </a:p>
          <a:p>
            <a:pPr marL="628650" lvl="1" indent="-171450">
              <a:buFont typeface="Arial" panose="020B0604020202020204" pitchFamily="34" charset="0"/>
              <a:buChar char="•"/>
            </a:pPr>
            <a:r>
              <a:rPr lang="en-US" dirty="0"/>
              <a:t>.../employees/country=US/state=AL</a:t>
            </a:r>
          </a:p>
          <a:p>
            <a:pPr marL="628650" lvl="1" indent="-171450">
              <a:buFont typeface="Arial" panose="020B0604020202020204" pitchFamily="34" charset="0"/>
              <a:buChar char="•"/>
            </a:pPr>
            <a:r>
              <a:rPr lang="en-US" dirty="0"/>
              <a:t>.../employees/country=US/state=AK</a:t>
            </a:r>
          </a:p>
          <a:p>
            <a:pPr marL="628650" lvl="1" indent="-171450">
              <a:buFont typeface="Arial" panose="020B0604020202020204" pitchFamily="34" charset="0"/>
              <a:buChar char="•"/>
            </a:pPr>
            <a:r>
              <a:rPr lang="en-US" dirty="0"/>
              <a:t>...</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10</a:t>
            </a:fld>
            <a:endParaRPr lang="en-US"/>
          </a:p>
        </p:txBody>
      </p:sp>
    </p:spTree>
    <p:extLst>
      <p:ext uri="{BB962C8B-B14F-4D97-AF65-F5344CB8AC3E}">
        <p14:creationId xmlns:p14="http://schemas.microsoft.com/office/powerpoint/2010/main" val="880230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Partitioning </a:t>
            </a:r>
            <a:r>
              <a:rPr lang="en-US" dirty="0"/>
              <a:t>a table changes the way Hive structures the data storage.</a:t>
            </a:r>
          </a:p>
          <a:p>
            <a:pPr marL="171450" indent="-171450">
              <a:buFont typeface="Arial" panose="020B0604020202020204" pitchFamily="34" charset="0"/>
              <a:buChar char="•"/>
            </a:pPr>
            <a:r>
              <a:rPr lang="en-US" dirty="0"/>
              <a:t>If </a:t>
            </a:r>
            <a:r>
              <a:rPr lang="en-US" dirty="0" smtClean="0"/>
              <a:t>this </a:t>
            </a:r>
            <a:r>
              <a:rPr lang="en-US" dirty="0"/>
              <a:t>table </a:t>
            </a:r>
            <a:r>
              <a:rPr lang="en-US" dirty="0" smtClean="0"/>
              <a:t>is created in </a:t>
            </a:r>
            <a:r>
              <a:rPr lang="en-US" dirty="0"/>
              <a:t>the </a:t>
            </a:r>
            <a:r>
              <a:rPr lang="en-US" dirty="0" err="1"/>
              <a:t>mydb</a:t>
            </a:r>
            <a:r>
              <a:rPr lang="en-US" dirty="0"/>
              <a:t> database, there will still be </a:t>
            </a:r>
            <a:r>
              <a:rPr lang="en-US" dirty="0" smtClean="0"/>
              <a:t>an employee </a:t>
            </a:r>
            <a:r>
              <a:rPr lang="en-US" dirty="0"/>
              <a:t>directory for the </a:t>
            </a:r>
            <a:r>
              <a:rPr lang="en-US" dirty="0" smtClean="0"/>
              <a:t>table. However</a:t>
            </a:r>
            <a:r>
              <a:rPr lang="en-US" dirty="0"/>
              <a:t>, Hive will now create subdirectories reflecting the partitioning </a:t>
            </a:r>
            <a:r>
              <a:rPr lang="en-US" dirty="0" smtClean="0"/>
              <a:t>structure.</a:t>
            </a:r>
            <a:endParaRPr lang="en-US" dirty="0"/>
          </a:p>
          <a:p>
            <a:pPr marL="171450" indent="-171450">
              <a:buFont typeface="Arial" panose="020B0604020202020204" pitchFamily="34" charset="0"/>
              <a:buChar char="•"/>
            </a:pPr>
            <a:r>
              <a:rPr lang="en-US" dirty="0"/>
              <a:t>For </a:t>
            </a:r>
            <a:r>
              <a:rPr lang="en-US" dirty="0" smtClean="0"/>
              <a:t>example:</a:t>
            </a:r>
            <a:endParaRPr lang="en-US" dirty="0"/>
          </a:p>
          <a:p>
            <a:pPr marL="628650" lvl="1" indent="-171450">
              <a:buFont typeface="Arial" panose="020B0604020202020204" pitchFamily="34" charset="0"/>
              <a:buChar char="•"/>
            </a:pPr>
            <a:r>
              <a:rPr lang="en-US" dirty="0"/>
              <a:t>...</a:t>
            </a:r>
          </a:p>
          <a:p>
            <a:pPr marL="628650" lvl="1" indent="-171450">
              <a:buFont typeface="Arial" panose="020B0604020202020204" pitchFamily="34" charset="0"/>
              <a:buChar char="•"/>
            </a:pPr>
            <a:r>
              <a:rPr lang="en-US" dirty="0"/>
              <a:t>.../employees/country=CA/state=AB</a:t>
            </a:r>
          </a:p>
          <a:p>
            <a:pPr marL="628650" lvl="1" indent="-171450">
              <a:buFont typeface="Arial" panose="020B0604020202020204" pitchFamily="34" charset="0"/>
              <a:buChar char="•"/>
            </a:pPr>
            <a:r>
              <a:rPr lang="en-US" dirty="0"/>
              <a:t>.../employees/country=CA/state=BC</a:t>
            </a:r>
          </a:p>
          <a:p>
            <a:pPr marL="628650" lvl="1" indent="-171450">
              <a:buFont typeface="Arial" panose="020B0604020202020204" pitchFamily="34" charset="0"/>
              <a:buChar char="•"/>
            </a:pPr>
            <a:r>
              <a:rPr lang="en-US" dirty="0"/>
              <a:t>...</a:t>
            </a:r>
          </a:p>
          <a:p>
            <a:pPr marL="628650" lvl="1" indent="-171450">
              <a:buFont typeface="Arial" panose="020B0604020202020204" pitchFamily="34" charset="0"/>
              <a:buChar char="•"/>
            </a:pPr>
            <a:r>
              <a:rPr lang="en-US" dirty="0"/>
              <a:t>.../employees/country=US/state=AL</a:t>
            </a:r>
          </a:p>
          <a:p>
            <a:pPr marL="628650" lvl="1" indent="-171450">
              <a:buFont typeface="Arial" panose="020B0604020202020204" pitchFamily="34" charset="0"/>
              <a:buChar char="•"/>
            </a:pPr>
            <a:r>
              <a:rPr lang="en-US" dirty="0"/>
              <a:t>.../employees/country=US/state=AK</a:t>
            </a:r>
          </a:p>
          <a:p>
            <a:pPr marL="628650" lvl="1" indent="-171450">
              <a:buFont typeface="Arial" panose="020B0604020202020204" pitchFamily="34" charset="0"/>
              <a:buChar char="•"/>
            </a:pPr>
            <a:r>
              <a:rPr lang="en-US" dirty="0"/>
              <a:t>...</a:t>
            </a:r>
          </a:p>
          <a:p>
            <a:pPr marL="457200" lvl="1" indent="0">
              <a:buFont typeface="Arial" panose="020B0604020202020204" pitchFamily="34" charset="0"/>
              <a:buNone/>
            </a:pPr>
            <a:endParaRPr lang="en-US" baseline="0" dirty="0"/>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11</a:t>
            </a:fld>
            <a:endParaRPr lang="en-US"/>
          </a:p>
        </p:txBody>
      </p:sp>
    </p:spTree>
    <p:extLst>
      <p:ext uri="{BB962C8B-B14F-4D97-AF65-F5344CB8AC3E}">
        <p14:creationId xmlns:p14="http://schemas.microsoft.com/office/powerpoint/2010/main" val="363661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Example:</a:t>
            </a:r>
            <a:endParaRPr lang="en-US" dirty="0"/>
          </a:p>
          <a:p>
            <a:pPr marL="253746" indent="-171450">
              <a:buFont typeface="Arial" panose="020B0604020202020204" pitchFamily="34" charset="0"/>
              <a:buNone/>
            </a:pPr>
            <a:r>
              <a:rPr lang="en-US" sz="1050" dirty="0">
                <a:solidFill>
                  <a:srgbClr val="00B0F0"/>
                </a:solidFill>
              </a:rPr>
              <a:t>	</a:t>
            </a:r>
            <a:r>
              <a:rPr lang="en-US" sz="1050" dirty="0" smtClean="0">
                <a:solidFill>
                  <a:srgbClr val="00B0F0"/>
                </a:solidFill>
              </a:rPr>
              <a:t>SELECT</a:t>
            </a:r>
            <a:r>
              <a:rPr lang="en-US" sz="1050" dirty="0" smtClean="0"/>
              <a:t> </a:t>
            </a:r>
            <a:r>
              <a:rPr lang="en-US" sz="1050" dirty="0"/>
              <a:t>* </a:t>
            </a:r>
            <a:r>
              <a:rPr lang="en-US" sz="1050" dirty="0">
                <a:solidFill>
                  <a:srgbClr val="00B0F0"/>
                </a:solidFill>
              </a:rPr>
              <a:t>FROM</a:t>
            </a:r>
            <a:r>
              <a:rPr lang="en-US" sz="1050" dirty="0"/>
              <a:t> employees</a:t>
            </a:r>
          </a:p>
          <a:p>
            <a:pPr marL="253746" indent="-171450">
              <a:buFont typeface="Arial" panose="020B0604020202020204" pitchFamily="34" charset="0"/>
              <a:buNone/>
            </a:pPr>
            <a:r>
              <a:rPr lang="en-US" sz="1050" dirty="0" smtClean="0">
                <a:solidFill>
                  <a:srgbClr val="00B0F0"/>
                </a:solidFill>
              </a:rPr>
              <a:t>	WHERE</a:t>
            </a:r>
            <a:r>
              <a:rPr lang="en-US" sz="1050" dirty="0" smtClean="0"/>
              <a:t> </a:t>
            </a:r>
            <a:r>
              <a:rPr lang="en-US" sz="1050" dirty="0"/>
              <a:t>country = 'US' </a:t>
            </a:r>
            <a:r>
              <a:rPr lang="en-US" sz="1050" dirty="0">
                <a:solidFill>
                  <a:srgbClr val="00B0F0"/>
                </a:solidFill>
              </a:rPr>
              <a:t>AND</a:t>
            </a:r>
            <a:r>
              <a:rPr lang="en-US" sz="1050" dirty="0"/>
              <a:t> state = 'IL';</a:t>
            </a:r>
          </a:p>
          <a:p>
            <a:pPr marL="171450" indent="-171450">
              <a:buFont typeface="Arial" panose="020B0604020202020204" pitchFamily="34" charset="0"/>
              <a:buChar char="•"/>
            </a:pPr>
            <a:r>
              <a:rPr lang="en-US" dirty="0"/>
              <a:t>Because the country and state values are encoded in the directory names, only </a:t>
            </a:r>
            <a:r>
              <a:rPr lang="en-US" dirty="0" smtClean="0"/>
              <a:t>one </a:t>
            </a:r>
            <a:r>
              <a:rPr lang="en-US" dirty="0"/>
              <a:t>subdirectory needs to be </a:t>
            </a:r>
            <a:r>
              <a:rPr lang="en-US" dirty="0" smtClean="0"/>
              <a:t>read.</a:t>
            </a:r>
            <a:endParaRPr lang="en-US" dirty="0"/>
          </a:p>
          <a:p>
            <a:pPr marL="171450" indent="-171450">
              <a:buFont typeface="Arial" panose="020B0604020202020204" pitchFamily="34" charset="0"/>
              <a:buChar char="•"/>
            </a:pPr>
            <a:r>
              <a:rPr lang="en-US" dirty="0"/>
              <a:t>Even a query across the entire US yields </a:t>
            </a:r>
            <a:r>
              <a:rPr lang="en-US" dirty="0" smtClean="0"/>
              <a:t>only 50</a:t>
            </a:r>
            <a:r>
              <a:rPr lang="en-US" baseline="0" dirty="0" smtClean="0"/>
              <a:t> </a:t>
            </a:r>
            <a:r>
              <a:rPr lang="en-US" dirty="0" smtClean="0"/>
              <a:t>directories.</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12</a:t>
            </a:fld>
            <a:endParaRPr lang="en-US"/>
          </a:p>
        </p:txBody>
      </p:sp>
    </p:spTree>
    <p:extLst>
      <p:ext uri="{BB962C8B-B14F-4D97-AF65-F5344CB8AC3E}">
        <p14:creationId xmlns:p14="http://schemas.microsoft.com/office/powerpoint/2010/main" val="3873171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13</a:t>
            </a:fld>
            <a:endParaRPr lang="en-US"/>
          </a:p>
        </p:txBody>
      </p:sp>
    </p:spTree>
    <p:extLst>
      <p:ext uri="{BB962C8B-B14F-4D97-AF65-F5344CB8AC3E}">
        <p14:creationId xmlns:p14="http://schemas.microsoft.com/office/powerpoint/2010/main" val="2349617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0" dirty="0" smtClean="0"/>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dirty="0" smtClean="0"/>
              <a:t> Strict mode p</a:t>
            </a:r>
            <a:r>
              <a:rPr lang="en-US" dirty="0" smtClean="0"/>
              <a:t>rohibits queries of partitioned tables without WHERE clause filter on the partition.</a:t>
            </a:r>
          </a:p>
          <a:p>
            <a:pPr>
              <a:buFont typeface="Arial" pitchFamily="34" charset="0"/>
              <a:buChar cha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14</a:t>
            </a:fld>
            <a:endParaRPr lang="en-US"/>
          </a:p>
        </p:txBody>
      </p:sp>
    </p:spTree>
    <p:extLst>
      <p:ext uri="{BB962C8B-B14F-4D97-AF65-F5344CB8AC3E}">
        <p14:creationId xmlns:p14="http://schemas.microsoft.com/office/powerpoint/2010/main" val="2387525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In </a:t>
            </a:r>
            <a:r>
              <a:rPr lang="en-US" dirty="0"/>
              <a:t>strict mode, a query</a:t>
            </a:r>
            <a:r>
              <a:rPr lang="en-US" baseline="0" dirty="0"/>
              <a:t> without WHERE on the partitions will </a:t>
            </a:r>
            <a:r>
              <a:rPr lang="en-US" baseline="0" dirty="0" smtClean="0"/>
              <a:t>fail.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15</a:t>
            </a:fld>
            <a:endParaRPr lang="en-US"/>
          </a:p>
        </p:txBody>
      </p:sp>
    </p:spTree>
    <p:extLst>
      <p:ext uri="{BB962C8B-B14F-4D97-AF65-F5344CB8AC3E}">
        <p14:creationId xmlns:p14="http://schemas.microsoft.com/office/powerpoint/2010/main" val="174475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None/>
            </a:pPr>
            <a:r>
              <a:rPr lang="en-US" b="1" dirty="0" smtClean="0"/>
              <a:t>Notes</a:t>
            </a:r>
            <a:r>
              <a:rPr lang="en-US" b="0" dirty="0" smtClean="0"/>
              <a:t>:</a:t>
            </a:r>
            <a:endParaRPr lang="en-US" b="1" dirty="0" smtClean="0"/>
          </a:p>
          <a:p>
            <a:pPr marL="171450" indent="-171450">
              <a:buFont typeface="Arial" panose="020B0604020202020204" pitchFamily="34" charset="0"/>
              <a:buChar char="•"/>
            </a:pPr>
            <a:r>
              <a:rPr lang="en-US" dirty="0" smtClean="0"/>
              <a:t>External sources for data include:</a:t>
            </a:r>
          </a:p>
          <a:p>
            <a:pPr marL="628650" lvl="1" indent="-171450">
              <a:buFont typeface="Arial" panose="020B0604020202020204" pitchFamily="34" charset="0"/>
              <a:buChar char="•"/>
            </a:pPr>
            <a:r>
              <a:rPr lang="en-US" dirty="0" smtClean="0"/>
              <a:t>A directory in HDFS</a:t>
            </a:r>
          </a:p>
          <a:p>
            <a:pPr marL="628650" lvl="1" indent="-171450">
              <a:buFont typeface="Arial" panose="020B0604020202020204" pitchFamily="34" charset="0"/>
              <a:buChar char="•"/>
            </a:pPr>
            <a:r>
              <a:rPr lang="en-US" dirty="0" smtClean="0"/>
              <a:t>A directory in the local Linux (or other OS) file system</a:t>
            </a:r>
          </a:p>
          <a:p>
            <a:pPr marL="171450" lvl="0" indent="-171450">
              <a:buFont typeface="Arial" panose="020B0604020202020204" pitchFamily="34" charset="0"/>
              <a:buChar char="•"/>
            </a:pPr>
            <a:r>
              <a:rPr lang="en-US" dirty="0" smtClean="0"/>
              <a:t>Hive is not interactive.  Remember, this is Big Data and batch processing, not interactive live data.</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16</a:t>
            </a:fld>
            <a:endParaRPr lang="en-US"/>
          </a:p>
        </p:txBody>
      </p:sp>
    </p:spTree>
    <p:extLst>
      <p:ext uri="{BB962C8B-B14F-4D97-AF65-F5344CB8AC3E}">
        <p14:creationId xmlns:p14="http://schemas.microsoft.com/office/powerpoint/2010/main" val="1019347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 indent="-342900">
              <a:buFont typeface="Arial" pitchFamily="34" charset="0"/>
              <a:buNone/>
            </a:pPr>
            <a:r>
              <a:rPr lang="en-US" sz="2800" b="1" dirty="0" smtClean="0"/>
              <a:t>Notes:</a:t>
            </a:r>
          </a:p>
          <a:p>
            <a:pPr marL="91440" indent="-342900">
              <a:buFont typeface="Arial" pitchFamily="34" charset="0"/>
              <a:buChar char="•"/>
            </a:pPr>
            <a:r>
              <a:rPr lang="en-US" sz="2800" dirty="0" smtClean="0"/>
              <a:t>When Hive creates a managed table:</a:t>
            </a:r>
          </a:p>
          <a:p>
            <a:pPr marL="800100" lvl="1" indent="-342900">
              <a:buFont typeface="+mj-lt"/>
              <a:buAutoNum type="arabicPeriod"/>
            </a:pPr>
            <a:r>
              <a:rPr lang="en-US" sz="2400" dirty="0" smtClean="0"/>
              <a:t>The schema is created in the </a:t>
            </a:r>
            <a:r>
              <a:rPr lang="en-US" sz="2400" dirty="0" err="1" smtClean="0"/>
              <a:t>Metastore</a:t>
            </a:r>
            <a:endParaRPr lang="en-US" sz="2400" dirty="0" smtClean="0"/>
          </a:p>
          <a:p>
            <a:pPr marL="800100" lvl="1" indent="-342900">
              <a:buFont typeface="+mj-lt"/>
              <a:buAutoNum type="arabicPeriod"/>
            </a:pPr>
            <a:r>
              <a:rPr lang="en-US" sz="2400" dirty="0" smtClean="0"/>
              <a:t>A directory is created in the HDSF Hive warehouse folder</a:t>
            </a:r>
          </a:p>
          <a:p>
            <a:pPr marL="342900" lvl="0" indent="-342900">
              <a:buFont typeface="Arial" pitchFamily="34" charset="0"/>
              <a:buChar char="•"/>
            </a:pPr>
            <a:r>
              <a:rPr lang="en-US" sz="2800" dirty="0" smtClean="0"/>
              <a:t>Table is then pointed to the </a:t>
            </a:r>
            <a:r>
              <a:rPr lang="en-US" sz="2800" dirty="0" smtClean="0">
                <a:solidFill>
                  <a:srgbClr val="00B0F0"/>
                </a:solidFill>
              </a:rPr>
              <a:t>directory or file</a:t>
            </a:r>
            <a:r>
              <a:rPr lang="en-US" sz="2800" dirty="0" smtClean="0"/>
              <a:t> containing the external data.</a:t>
            </a:r>
          </a:p>
          <a:p>
            <a:pPr marL="342900" indent="-342900">
              <a:buFont typeface="Arial" pitchFamily="34" charset="0"/>
              <a:buChar char="•"/>
            </a:pPr>
            <a:r>
              <a:rPr lang="en-US" sz="2800" dirty="0" smtClean="0"/>
              <a:t>Optional keyword “LOCAL” indicates that the path is a local </a:t>
            </a:r>
            <a:r>
              <a:rPr lang="en-US" sz="2800" dirty="0" err="1" smtClean="0"/>
              <a:t>filesystem</a:t>
            </a:r>
            <a:r>
              <a:rPr lang="en-US" sz="2800" dirty="0" smtClean="0"/>
              <a:t>.</a:t>
            </a:r>
          </a:p>
          <a:p>
            <a:pPr marL="171450" indent="-171450">
              <a:buFont typeface="Arial" panose="020B0604020202020204" pitchFamily="34" charset="0"/>
              <a:buChar char="•"/>
            </a:pPr>
            <a:r>
              <a:rPr lang="en-US" baseline="0" dirty="0" smtClean="0"/>
              <a:t>There </a:t>
            </a:r>
            <a:r>
              <a:rPr lang="en-US" baseline="0" dirty="0"/>
              <a:t>can be multiple files within </a:t>
            </a:r>
            <a:r>
              <a:rPr lang="en-US" baseline="0" dirty="0" smtClean="0"/>
              <a:t>the directory that contains the external data.</a:t>
            </a:r>
            <a:endParaRPr lang="en-US" baseline="0" dirty="0"/>
          </a:p>
          <a:p>
            <a:pPr marL="171450" indent="-171450">
              <a:buFont typeface="Arial" panose="020B0604020202020204" pitchFamily="34" charset="0"/>
              <a:buChar char="•"/>
            </a:pPr>
            <a:r>
              <a:rPr lang="en-US" baseline="0" dirty="0" smtClean="0"/>
              <a:t>Be aware of the </a:t>
            </a:r>
            <a:r>
              <a:rPr lang="en-US" baseline="0" dirty="0"/>
              <a:t>result of </a:t>
            </a:r>
            <a:r>
              <a:rPr lang="en-US" baseline="0" dirty="0" smtClean="0"/>
              <a:t>future </a:t>
            </a:r>
            <a:r>
              <a:rPr lang="en-US" baseline="0" dirty="0" err="1" smtClean="0"/>
              <a:t>MapReduce</a:t>
            </a:r>
            <a:r>
              <a:rPr lang="en-US" baseline="0" dirty="0" smtClean="0"/>
              <a:t> operations.</a:t>
            </a:r>
            <a:endParaRPr lang="en-US" baseline="0" dirty="0"/>
          </a:p>
          <a:p>
            <a:pPr marL="628650" lvl="1" indent="-171450">
              <a:buFont typeface="Arial" panose="020B0604020202020204" pitchFamily="34" charset="0"/>
              <a:buChar char="•"/>
            </a:pPr>
            <a:r>
              <a:rPr lang="en-US" baseline="0" dirty="0"/>
              <a:t>Multiple </a:t>
            </a:r>
            <a:r>
              <a:rPr lang="en-US" baseline="0" dirty="0" smtClean="0"/>
              <a:t>reducers </a:t>
            </a:r>
            <a:r>
              <a:rPr lang="en-US" baseline="0" dirty="0"/>
              <a:t>will create multiple files but all the results will be in a single </a:t>
            </a:r>
            <a:r>
              <a:rPr lang="en-US" baseline="0" dirty="0" smtClean="0"/>
              <a:t>directory.</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17</a:t>
            </a:fld>
            <a:endParaRPr lang="en-US"/>
          </a:p>
        </p:txBody>
      </p:sp>
    </p:spTree>
    <p:extLst>
      <p:ext uri="{BB962C8B-B14F-4D97-AF65-F5344CB8AC3E}">
        <p14:creationId xmlns:p14="http://schemas.microsoft.com/office/powerpoint/2010/main" val="3481394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t>Notes:</a:t>
            </a:r>
          </a:p>
          <a:p>
            <a:pPr>
              <a:buFont typeface="Arial" pitchFamily="34" charset="0"/>
              <a:buChar char="•"/>
            </a:pPr>
            <a:r>
              <a:rPr lang="en-US" sz="1200" dirty="0" smtClean="0"/>
              <a:t> It is conventional to specify a directory for the partitions rather than an individual file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 This gives users flexibility to organize data into multiple files and changing file name conventions</a:t>
            </a:r>
          </a:p>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18</a:t>
            </a:fld>
            <a:endParaRPr lang="en-US"/>
          </a:p>
        </p:txBody>
      </p:sp>
    </p:spTree>
    <p:extLst>
      <p:ext uri="{BB962C8B-B14F-4D97-AF65-F5344CB8AC3E}">
        <p14:creationId xmlns:p14="http://schemas.microsoft.com/office/powerpoint/2010/main" val="741730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Example</a:t>
            </a:r>
            <a:r>
              <a:rPr lang="en-US" dirty="0"/>
              <a:t>: Daily accumulation of log files</a:t>
            </a:r>
          </a:p>
          <a:p>
            <a:pPr marL="628650" lvl="1" indent="-171450">
              <a:buFont typeface="Arial" panose="020B0604020202020204" pitchFamily="34" charset="0"/>
              <a:buChar char="•"/>
            </a:pPr>
            <a:r>
              <a:rPr lang="en-US" dirty="0" smtClean="0"/>
              <a:t>System generates </a:t>
            </a:r>
            <a:r>
              <a:rPr lang="en-US" dirty="0"/>
              <a:t>daily log files that </a:t>
            </a:r>
            <a:r>
              <a:rPr lang="en-US" dirty="0" smtClean="0"/>
              <a:t>are preprocessed </a:t>
            </a:r>
            <a:r>
              <a:rPr lang="en-US" dirty="0"/>
              <a:t>through </a:t>
            </a:r>
            <a:r>
              <a:rPr lang="en-US" dirty="0" smtClean="0"/>
              <a:t>an </a:t>
            </a:r>
            <a:r>
              <a:rPr lang="en-US" dirty="0"/>
              <a:t>Extract Transform and Load (ETL) </a:t>
            </a:r>
            <a:r>
              <a:rPr lang="en-US" dirty="0" smtClean="0"/>
              <a:t>process.</a:t>
            </a:r>
            <a:endParaRPr lang="en-US" dirty="0"/>
          </a:p>
          <a:p>
            <a:pPr marL="628650" lvl="1" indent="-171450">
              <a:buFont typeface="Arial" panose="020B0604020202020204" pitchFamily="34" charset="0"/>
              <a:buChar char="•"/>
            </a:pPr>
            <a:r>
              <a:rPr lang="en-US" dirty="0" smtClean="0"/>
              <a:t>ETL </a:t>
            </a:r>
            <a:r>
              <a:rPr lang="en-US" dirty="0"/>
              <a:t>process ingests and aggregates </a:t>
            </a:r>
            <a:r>
              <a:rPr lang="en-US" dirty="0" err="1" smtClean="0"/>
              <a:t>logfiles</a:t>
            </a:r>
            <a:r>
              <a:rPr lang="en-US" dirty="0" smtClean="0"/>
              <a:t>, </a:t>
            </a:r>
            <a:r>
              <a:rPr lang="en-US" dirty="0"/>
              <a:t>converting each log file into tab-delimited </a:t>
            </a:r>
            <a:r>
              <a:rPr lang="en-US" dirty="0" smtClean="0"/>
              <a:t>records.</a:t>
            </a:r>
          </a:p>
          <a:p>
            <a:pPr marL="628650" lvl="1" indent="-171450">
              <a:buFont typeface="Arial" panose="020B0604020202020204" pitchFamily="34" charset="0"/>
              <a:buChar char="•"/>
            </a:pPr>
            <a:r>
              <a:rPr lang="en-US" dirty="0" smtClean="0"/>
              <a:t>ETL also decomposes </a:t>
            </a:r>
            <a:r>
              <a:rPr lang="en-US" dirty="0"/>
              <a:t>the time into year, </a:t>
            </a:r>
            <a:r>
              <a:rPr lang="en-US" dirty="0" smtClean="0"/>
              <a:t>month, </a:t>
            </a:r>
            <a:r>
              <a:rPr lang="en-US" dirty="0"/>
              <a:t>and day </a:t>
            </a:r>
            <a:r>
              <a:rPr lang="en-US" dirty="0" smtClean="0"/>
              <a:t>fields. </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19</a:t>
            </a:fld>
            <a:endParaRPr lang="en-US"/>
          </a:p>
        </p:txBody>
      </p:sp>
    </p:spTree>
    <p:extLst>
      <p:ext uri="{BB962C8B-B14F-4D97-AF65-F5344CB8AC3E}">
        <p14:creationId xmlns:p14="http://schemas.microsoft.com/office/powerpoint/2010/main" val="4154822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panose="020B0604020202020204" pitchFamily="34" charset="0"/>
              <a:buNone/>
            </a:pPr>
            <a:r>
              <a:rPr lang="en-US" b="1" dirty="0" smtClean="0"/>
              <a:t>Notes:</a:t>
            </a:r>
          </a:p>
          <a:p>
            <a:pPr marL="228600" indent="-228600">
              <a:buFont typeface="Arial" panose="020B0604020202020204" pitchFamily="34" charset="0"/>
              <a:buChar char="•"/>
            </a:pPr>
            <a:r>
              <a:rPr lang="en-US" dirty="0" smtClean="0"/>
              <a:t>In </a:t>
            </a:r>
            <a:r>
              <a:rPr lang="en-US" dirty="0"/>
              <a:t>second </a:t>
            </a:r>
            <a:r>
              <a:rPr lang="en-US" dirty="0" smtClean="0"/>
              <a:t>example:</a:t>
            </a:r>
            <a:endParaRPr lang="en-US" dirty="0"/>
          </a:p>
          <a:p>
            <a:pPr marL="685800" lvl="1" indent="-228600">
              <a:buFont typeface="Arial" panose="020B0604020202020204" pitchFamily="34" charset="0"/>
              <a:buChar char="•"/>
            </a:pPr>
            <a:r>
              <a:rPr lang="en-US" dirty="0" smtClean="0"/>
              <a:t>Data is copied over </a:t>
            </a:r>
            <a:r>
              <a:rPr lang="en-US" dirty="0"/>
              <a:t>to a cheaper storage location such as Amazon</a:t>
            </a:r>
            <a:r>
              <a:rPr lang="en-US" baseline="0" dirty="0"/>
              <a:t> </a:t>
            </a:r>
            <a:r>
              <a:rPr lang="en-US" baseline="0" dirty="0" smtClean="0"/>
              <a:t>S3.</a:t>
            </a:r>
            <a:endParaRPr lang="en-US" baseline="0" dirty="0"/>
          </a:p>
          <a:p>
            <a:pPr marL="685800" lvl="1" indent="-228600">
              <a:buFont typeface="Arial" panose="020B0604020202020204" pitchFamily="34" charset="0"/>
              <a:buChar char="•"/>
            </a:pPr>
            <a:r>
              <a:rPr lang="en-US" baseline="0" dirty="0" smtClean="0"/>
              <a:t>Table is then altered to </a:t>
            </a:r>
            <a:r>
              <a:rPr lang="en-US" baseline="0" dirty="0"/>
              <a:t>point to the new location on </a:t>
            </a:r>
            <a:r>
              <a:rPr lang="en-US" baseline="0" dirty="0" smtClean="0"/>
              <a:t>S3.</a:t>
            </a:r>
            <a:endParaRPr lang="en-US" baseline="0" dirty="0"/>
          </a:p>
          <a:p>
            <a:pPr marL="685800" lvl="1" indent="-228600">
              <a:buFont typeface="Arial" panose="020B0604020202020204" pitchFamily="34" charset="0"/>
              <a:buChar char="•"/>
            </a:pPr>
            <a:r>
              <a:rPr lang="en-US" baseline="0" dirty="0" smtClean="0"/>
              <a:t>Finally</a:t>
            </a:r>
            <a:r>
              <a:rPr lang="en-US" baseline="0" dirty="0"/>
              <a:t>, </a:t>
            </a:r>
            <a:r>
              <a:rPr lang="en-US" baseline="0" dirty="0" smtClean="0"/>
              <a:t>local </a:t>
            </a:r>
            <a:r>
              <a:rPr lang="en-US" baseline="0" dirty="0"/>
              <a:t>HDFS </a:t>
            </a:r>
            <a:r>
              <a:rPr lang="en-US" baseline="0" dirty="0" smtClean="0"/>
              <a:t>copy is deleted.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20</a:t>
            </a:fld>
            <a:endParaRPr lang="en-US"/>
          </a:p>
        </p:txBody>
      </p:sp>
    </p:spTree>
    <p:extLst>
      <p:ext uri="{BB962C8B-B14F-4D97-AF65-F5344CB8AC3E}">
        <p14:creationId xmlns:p14="http://schemas.microsoft.com/office/powerpoint/2010/main" val="2630886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None/>
            </a:pPr>
            <a:r>
              <a:rPr lang="en-US" b="1" baseline="0" dirty="0" smtClean="0"/>
              <a:t>Notes:</a:t>
            </a:r>
          </a:p>
          <a:p>
            <a:pPr marL="171450" indent="-171450">
              <a:buFont typeface="Arial" panose="020B0604020202020204" pitchFamily="34" charset="0"/>
              <a:buChar char="•"/>
            </a:pPr>
            <a:r>
              <a:rPr lang="en-US" baseline="0" dirty="0" smtClean="0"/>
              <a:t>Typically, table will be overwritten each time.  </a:t>
            </a:r>
            <a:endParaRPr lang="en-US" baseline="0" dirty="0"/>
          </a:p>
          <a:p>
            <a:pPr marL="171450" indent="-171450">
              <a:buFont typeface="Arial" panose="020B0604020202020204" pitchFamily="34" charset="0"/>
              <a:buChar char="•"/>
            </a:pPr>
            <a:r>
              <a:rPr lang="en-US" baseline="0" dirty="0"/>
              <a:t>In other words, </a:t>
            </a:r>
            <a:r>
              <a:rPr lang="en-US" baseline="0" dirty="0" smtClean="0"/>
              <a:t>the </a:t>
            </a:r>
            <a:r>
              <a:rPr lang="en-US" baseline="0" dirty="0"/>
              <a:t>schema and holding place </a:t>
            </a:r>
            <a:r>
              <a:rPr lang="en-US" baseline="0" dirty="0" smtClean="0"/>
              <a:t>are reused, but </a:t>
            </a:r>
            <a:r>
              <a:rPr lang="en-US" baseline="0" dirty="0"/>
              <a:t>the data is replaced for each analysis.  This is typical of Big Data.</a:t>
            </a:r>
          </a:p>
          <a:p>
            <a:pPr marL="171450" indent="-171450">
              <a:buFont typeface="Arial" panose="020B0604020202020204" pitchFamily="34" charset="0"/>
              <a:buChar char="•"/>
            </a:pPr>
            <a:r>
              <a:rPr lang="en-US" baseline="0" dirty="0" smtClean="0"/>
              <a:t>When inserting </a:t>
            </a:r>
            <a:r>
              <a:rPr lang="en-US" baseline="0" dirty="0"/>
              <a:t>to multiple partitions, rather than scanning the large file multiple time, </a:t>
            </a:r>
            <a:r>
              <a:rPr lang="en-US" baseline="0" dirty="0" smtClean="0"/>
              <a:t>use of FROM </a:t>
            </a:r>
            <a:r>
              <a:rPr lang="en-US" baseline="0" dirty="0"/>
              <a:t>allows </a:t>
            </a:r>
            <a:r>
              <a:rPr lang="en-US" baseline="0" dirty="0" smtClean="0"/>
              <a:t>the system </a:t>
            </a:r>
            <a:r>
              <a:rPr lang="en-US" baseline="0" dirty="0"/>
              <a:t>to scan once and create multiple </a:t>
            </a:r>
            <a:r>
              <a:rPr lang="en-US" baseline="0" dirty="0" smtClean="0"/>
              <a:t>partitions</a:t>
            </a:r>
            <a:r>
              <a:rPr lang="en-US" baseline="0" dirty="0"/>
              <a: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21</a:t>
            </a:fld>
            <a:endParaRPr lang="en-US"/>
          </a:p>
        </p:txBody>
      </p:sp>
    </p:spTree>
    <p:extLst>
      <p:ext uri="{BB962C8B-B14F-4D97-AF65-F5344CB8AC3E}">
        <p14:creationId xmlns:p14="http://schemas.microsoft.com/office/powerpoint/2010/main" val="28502120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0" dirty="0" smtClean="0"/>
          </a:p>
          <a:p>
            <a:pPr marL="342900" indent="-342900">
              <a:buFont typeface="Arial" panose="020B0604020202020204" pitchFamily="34" charset="0"/>
              <a:buChar char="•"/>
            </a:pPr>
            <a:r>
              <a:rPr lang="en-US" sz="1200" dirty="0" smtClean="0"/>
              <a:t>FROM syntax makes creating partitions more efficient but it is still a lot of work!</a:t>
            </a:r>
          </a:p>
          <a:p>
            <a:pPr marL="342900" indent="-342900">
              <a:buFont typeface="Arial" panose="020B0604020202020204" pitchFamily="34" charset="0"/>
              <a:buChar char="•"/>
            </a:pPr>
            <a:r>
              <a:rPr lang="en-US" sz="1200" dirty="0" smtClean="0"/>
              <a:t>Hive determines the values of the partition keys, country, and state from the last two columns of the select statement.  </a:t>
            </a:r>
          </a:p>
          <a:p>
            <a:pPr marL="342900" indent="-342900">
              <a:buFont typeface="Arial" panose="020B0604020202020204" pitchFamily="34" charset="0"/>
              <a:buChar char="•"/>
            </a:pPr>
            <a:r>
              <a:rPr lang="en-US" sz="1200" dirty="0" smtClean="0"/>
              <a:t>It considers the </a:t>
            </a:r>
            <a:r>
              <a:rPr lang="en-US" sz="1200" i="1" dirty="0" smtClean="0"/>
              <a:t>position</a:t>
            </a:r>
            <a:r>
              <a:rPr lang="en-US" sz="1200" dirty="0" smtClean="0"/>
              <a:t> from the select statement, NOT the name of the fields.</a:t>
            </a:r>
          </a:p>
          <a:p>
            <a:pPr marL="342900" indent="-342900">
              <a:buFont typeface="Arial" panose="020B0604020202020204" pitchFamily="34" charset="0"/>
              <a:buChar char="•"/>
            </a:pPr>
            <a:endParaRPr lang="en-US" sz="1200" dirty="0" smtClean="0"/>
          </a:p>
          <a:p>
            <a:pPr marL="342900" indent="-342900">
              <a:buFont typeface="Arial" panose="020B0604020202020204" pitchFamily="34" charset="0"/>
              <a:buChar char="•"/>
            </a:pPr>
            <a:r>
              <a:rPr lang="en-US" sz="1200" dirty="0" smtClean="0"/>
              <a:t>Dynamic Partition</a:t>
            </a:r>
            <a:r>
              <a:rPr lang="en-US" sz="1200" baseline="0" dirty="0" smtClean="0"/>
              <a:t> Settings:</a:t>
            </a:r>
          </a:p>
          <a:p>
            <a:pPr marL="914400" lvl="1" indent="-457200">
              <a:buFont typeface="Arial"/>
              <a:buChar char="•"/>
            </a:pPr>
            <a:r>
              <a:rPr lang="en-US" sz="2800" dirty="0" err="1" smtClean="0"/>
              <a:t>hive.exec.dynamic.partition</a:t>
            </a:r>
            <a:r>
              <a:rPr lang="en-US" sz="2800" dirty="0" smtClean="0"/>
              <a:t> = false</a:t>
            </a:r>
          </a:p>
          <a:p>
            <a:pPr marL="1371600" lvl="2" indent="-457200">
              <a:buFont typeface="Arial"/>
              <a:buChar char="•"/>
            </a:pPr>
            <a:r>
              <a:rPr lang="en-US" sz="2800" dirty="0" smtClean="0"/>
              <a:t>True to enable dynamic partitioning</a:t>
            </a:r>
          </a:p>
          <a:p>
            <a:pPr marL="914400" lvl="1" indent="-457200">
              <a:buFont typeface="Arial"/>
              <a:buChar char="•"/>
            </a:pPr>
            <a:r>
              <a:rPr lang="en-US" sz="2800" dirty="0" err="1" smtClean="0"/>
              <a:t>hive.exec.dynamic.partition.mode</a:t>
            </a:r>
            <a:r>
              <a:rPr lang="en-US" sz="2800" dirty="0" smtClean="0"/>
              <a:t> = strict</a:t>
            </a:r>
          </a:p>
          <a:p>
            <a:pPr marL="1371600" lvl="2" indent="-457200">
              <a:buFont typeface="Arial"/>
              <a:buChar char="•"/>
            </a:pPr>
            <a:r>
              <a:rPr lang="en-US" sz="2800" dirty="0" err="1" smtClean="0"/>
              <a:t>nonstrict</a:t>
            </a:r>
            <a:r>
              <a:rPr lang="en-US" sz="2800" dirty="0" smtClean="0"/>
              <a:t> to enable all partitions to be dynamic</a:t>
            </a:r>
          </a:p>
          <a:p>
            <a:pPr marL="914400" lvl="1" indent="-457200">
              <a:buFont typeface="Arial"/>
              <a:buChar char="•"/>
            </a:pPr>
            <a:r>
              <a:rPr lang="en-US" sz="2800" dirty="0" err="1" smtClean="0"/>
              <a:t>hive.exec.max.dynamic.partitions.pernode</a:t>
            </a:r>
            <a:r>
              <a:rPr lang="en-US" sz="2800" dirty="0" smtClean="0"/>
              <a:t> = 100</a:t>
            </a:r>
          </a:p>
          <a:p>
            <a:pPr marL="1371600" lvl="2" indent="-457200">
              <a:buFont typeface="Arial"/>
              <a:buChar char="•"/>
            </a:pPr>
            <a:r>
              <a:rPr lang="en-US" sz="2800" dirty="0" smtClean="0"/>
              <a:t>Max # of dynamic partitions that mapper/reducer can create</a:t>
            </a:r>
          </a:p>
          <a:p>
            <a:pPr marL="628650" lvl="1" indent="-457200">
              <a:buFont typeface="Arial"/>
              <a:buChar char="•"/>
            </a:pPr>
            <a:r>
              <a:rPr lang="en-US" sz="2800" dirty="0" err="1" smtClean="0"/>
              <a:t>hive.exec.max.dynamic.partitions</a:t>
            </a:r>
            <a:r>
              <a:rPr lang="en-US" sz="2800" dirty="0" smtClean="0"/>
              <a:t> = 1000</a:t>
            </a:r>
          </a:p>
          <a:p>
            <a:pPr marL="1085850" lvl="2" indent="-457200">
              <a:buFont typeface="Arial"/>
              <a:buChar char="•"/>
            </a:pPr>
            <a:r>
              <a:rPr lang="en-US" sz="2800" dirty="0" smtClean="0"/>
              <a:t>Total number of partitions that can be created with 1 statement with dynamic partitioning</a:t>
            </a:r>
          </a:p>
          <a:p>
            <a:pPr marL="628650" lvl="1" indent="-457200">
              <a:buFont typeface="Arial"/>
              <a:buChar char="•"/>
            </a:pPr>
            <a:r>
              <a:rPr lang="en-US" sz="2800" dirty="0" err="1" smtClean="0"/>
              <a:t>hive.exec.max.created.files</a:t>
            </a:r>
            <a:r>
              <a:rPr lang="en-US" sz="2800" dirty="0" smtClean="0"/>
              <a:t> = 100000</a:t>
            </a:r>
          </a:p>
          <a:p>
            <a:pPr marL="1085850" lvl="2" indent="-457200">
              <a:buFont typeface="Arial"/>
              <a:buChar char="•"/>
            </a:pPr>
            <a:r>
              <a:rPr lang="en-US" sz="2800" dirty="0" smtClean="0"/>
              <a:t>Max total number of files that can be created globally</a:t>
            </a:r>
          </a:p>
          <a:p>
            <a:pPr marL="1257300" lvl="2" indent="-342900">
              <a:buFont typeface="Arial"/>
              <a:buChar char="•"/>
            </a:pPr>
            <a:endParaRPr lang="en-US" sz="120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22</a:t>
            </a:fld>
            <a:endParaRPr lang="en-US"/>
          </a:p>
        </p:txBody>
      </p:sp>
    </p:spTree>
    <p:extLst>
      <p:ext uri="{BB962C8B-B14F-4D97-AF65-F5344CB8AC3E}">
        <p14:creationId xmlns:p14="http://schemas.microsoft.com/office/powerpoint/2010/main" val="41931390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0" dirty="0" smtClean="0"/>
          </a:p>
          <a:p>
            <a:pPr>
              <a:buFont typeface="Arial" pitchFamily="34" charset="0"/>
              <a:buChar char="•"/>
            </a:pPr>
            <a:r>
              <a:rPr lang="en-US" dirty="0" smtClean="0"/>
              <a:t> Full dynamic partitions are not enabled by default. </a:t>
            </a:r>
          </a:p>
          <a:p>
            <a:pPr>
              <a:buFont typeface="Arial" pitchFamily="34" charset="0"/>
              <a:buChar char="•"/>
            </a:pPr>
            <a:r>
              <a:rPr lang="en-US" dirty="0" smtClean="0"/>
              <a:t> At least one of the keys must be static.</a:t>
            </a: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23</a:t>
            </a:fld>
            <a:endParaRPr lang="en-US"/>
          </a:p>
        </p:txBody>
      </p:sp>
    </p:spTree>
    <p:extLst>
      <p:ext uri="{BB962C8B-B14F-4D97-AF65-F5344CB8AC3E}">
        <p14:creationId xmlns:p14="http://schemas.microsoft.com/office/powerpoint/2010/main" val="22435516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0" dirty="0" smtClean="0"/>
          </a:p>
          <a:p>
            <a:pPr>
              <a:buFont typeface="Arial" pitchFamily="34" charset="0"/>
              <a:buChar char="•"/>
            </a:pPr>
            <a:r>
              <a:rPr lang="en-US" b="0" dirty="0" smtClean="0"/>
              <a:t> If data files are already formatted as desired</a:t>
            </a:r>
            <a:r>
              <a:rPr lang="en-US" b="0" baseline="0" dirty="0" smtClean="0"/>
              <a:t> (e.g., text file), files and directories can simply be copied.</a:t>
            </a:r>
          </a:p>
          <a:p>
            <a:pPr>
              <a:buFont typeface="Arial" pitchFamily="34" charset="0"/>
              <a:buChar char="•"/>
            </a:pPr>
            <a:r>
              <a:rPr lang="en-US" b="0" baseline="0" dirty="0" smtClean="0"/>
              <a:t> Otherwise, use INSERT…DIRECTORY.</a:t>
            </a:r>
          </a:p>
          <a:p>
            <a:pPr>
              <a:buFont typeface="Arial" pitchFamily="34" charset="0"/>
              <a:buChar char="•"/>
            </a:pPr>
            <a:r>
              <a:rPr lang="en-US" b="0" baseline="0" dirty="0" smtClean="0"/>
              <a:t> Regardless of how data is stored in source file, with INSERT, all fields are written as strings.</a:t>
            </a: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24</a:t>
            </a:fld>
            <a:endParaRPr lang="en-US"/>
          </a:p>
        </p:txBody>
      </p:sp>
    </p:spTree>
    <p:extLst>
      <p:ext uri="{BB962C8B-B14F-4D97-AF65-F5344CB8AC3E}">
        <p14:creationId xmlns:p14="http://schemas.microsoft.com/office/powerpoint/2010/main" val="4095839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25</a:t>
            </a:fld>
            <a:endParaRPr lang="en-US"/>
          </a:p>
        </p:txBody>
      </p:sp>
    </p:spTree>
    <p:extLst>
      <p:ext uri="{BB962C8B-B14F-4D97-AF65-F5344CB8AC3E}">
        <p14:creationId xmlns:p14="http://schemas.microsoft.com/office/powerpoint/2010/main" val="31450186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r>
              <a:rPr lang="en-US" b="1" baseline="0" dirty="0" smtClean="0"/>
              <a:t>: </a:t>
            </a:r>
          </a:p>
          <a:p>
            <a:pPr marL="171450" indent="-171450">
              <a:buFont typeface="Arial"/>
              <a:buChar char="•"/>
            </a:pPr>
            <a:r>
              <a:rPr lang="en-US" b="0" baseline="0" dirty="0" smtClean="0"/>
              <a:t>The Module 4 </a:t>
            </a:r>
            <a:r>
              <a:rPr lang="en-US" b="0" baseline="0" smtClean="0"/>
              <a:t>Lesson 7 </a:t>
            </a:r>
            <a:r>
              <a:rPr lang="en-US" b="0" baseline="0" dirty="0" smtClean="0"/>
              <a:t>Lab should be completed at this time:</a:t>
            </a:r>
          </a:p>
          <a:p>
            <a:pPr marL="628650" lvl="1" indent="-171450">
              <a:buFont typeface="Arial"/>
              <a:buChar char="•"/>
            </a:pPr>
            <a:r>
              <a:rPr lang="en-US" b="0" baseline="0" dirty="0" smtClean="0"/>
              <a:t>https://</a:t>
            </a:r>
            <a:r>
              <a:rPr lang="en-US" b="0" baseline="0" dirty="0" err="1" smtClean="0"/>
              <a:t>github.com</a:t>
            </a:r>
            <a:r>
              <a:rPr lang="en-US" b="0" baseline="0" dirty="0" smtClean="0"/>
              <a:t>/</a:t>
            </a:r>
            <a:r>
              <a:rPr lang="en-US" b="0" baseline="0" dirty="0" err="1" smtClean="0"/>
              <a:t>MSFTImagine</a:t>
            </a:r>
            <a:r>
              <a:rPr lang="en-US" b="0" baseline="0" dirty="0" smtClean="0"/>
              <a:t>/</a:t>
            </a:r>
            <a:r>
              <a:rPr lang="en-US" b="0" baseline="0" dirty="0" err="1" smtClean="0"/>
              <a:t>computerscience</a:t>
            </a:r>
            <a:r>
              <a:rPr lang="en-US" b="0" baseline="0" dirty="0" smtClean="0"/>
              <a:t>/tree/master/Instructor-Led/Labs/Module4</a:t>
            </a:r>
          </a:p>
          <a:p>
            <a:endParaRPr lang="ko-KR" alt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26</a:t>
            </a:fld>
            <a:endParaRPr lang="en-US">
              <a:solidFill>
                <a:prstClr val="black"/>
              </a:solidFill>
              <a:latin typeface="Calibri"/>
            </a:endParaRPr>
          </a:p>
        </p:txBody>
      </p:sp>
    </p:spTree>
    <p:extLst>
      <p:ext uri="{BB962C8B-B14F-4D97-AF65-F5344CB8AC3E}">
        <p14:creationId xmlns:p14="http://schemas.microsoft.com/office/powerpoint/2010/main" val="1434997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a:buFont typeface="Arial" pitchFamily="34" charset="0"/>
              <a:buChar char="•"/>
            </a:pPr>
            <a:r>
              <a:rPr lang="en-US" dirty="0" smtClean="0"/>
              <a:t> Hive fully manages the table data and </a:t>
            </a:r>
            <a:r>
              <a:rPr lang="en-US" dirty="0" err="1" smtClean="0"/>
              <a:t>metastore</a:t>
            </a:r>
            <a:r>
              <a:rPr lang="en-US" dirty="0" smtClean="0"/>
              <a:t>.  </a:t>
            </a:r>
          </a:p>
          <a:p>
            <a:pPr>
              <a:buFont typeface="Arial" pitchFamily="34" charset="0"/>
              <a:buChar char="•"/>
            </a:pPr>
            <a:r>
              <a:rPr lang="en-US" dirty="0" smtClean="0"/>
              <a:t> Hive controls lifecycle of the data (sort of)</a:t>
            </a:r>
          </a:p>
          <a:p>
            <a:pPr>
              <a:buFont typeface="Arial" pitchFamily="34" charset="0"/>
              <a:buChar char="•"/>
            </a:pPr>
            <a:r>
              <a:rPr lang="en-US" dirty="0" smtClean="0"/>
              <a:t> Alternatively,</a:t>
            </a:r>
            <a:r>
              <a:rPr lang="en-US" baseline="0" dirty="0" smtClean="0"/>
              <a:t> </a:t>
            </a:r>
            <a:r>
              <a:rPr lang="en-US" dirty="0" err="1" smtClean="0"/>
              <a:t>Hadoop</a:t>
            </a:r>
            <a:r>
              <a:rPr lang="en-US" dirty="0" smtClean="0"/>
              <a:t> commands such</a:t>
            </a:r>
            <a:r>
              <a:rPr lang="en-US" baseline="0" dirty="0" smtClean="0"/>
              <a:t> as  &gt;</a:t>
            </a:r>
            <a:r>
              <a:rPr lang="en-US" baseline="0" dirty="0" err="1" smtClean="0"/>
              <a:t>hadoop</a:t>
            </a:r>
            <a:r>
              <a:rPr lang="en-US" baseline="0" dirty="0" smtClean="0"/>
              <a:t> </a:t>
            </a:r>
            <a:r>
              <a:rPr lang="en-US" baseline="0" dirty="0" err="1" smtClean="0"/>
              <a:t>fs</a:t>
            </a:r>
            <a:r>
              <a:rPr lang="en-US" baseline="0" dirty="0" smtClean="0"/>
              <a:t> –</a:t>
            </a:r>
            <a:r>
              <a:rPr lang="en-US" baseline="0" dirty="0" err="1" smtClean="0"/>
              <a:t>rm</a:t>
            </a:r>
            <a:r>
              <a:rPr lang="en-US" baseline="0" dirty="0" smtClean="0"/>
              <a:t> </a:t>
            </a:r>
            <a:r>
              <a:rPr lang="en-US" baseline="0" dirty="0" err="1" smtClean="0"/>
              <a:t>tablename</a:t>
            </a:r>
            <a:r>
              <a:rPr lang="en-US" baseline="0" dirty="0" smtClean="0"/>
              <a:t> to force delete the data can be used</a:t>
            </a:r>
          </a:p>
          <a:p>
            <a:pPr>
              <a:buFont typeface="Arial" pitchFamily="34" charset="0"/>
              <a:buChar char="•"/>
            </a:pPr>
            <a:endParaRPr lang="en-US" baseline="0" dirty="0" smtClean="0"/>
          </a:p>
          <a:p>
            <a:pPr>
              <a:buFont typeface="Arial" pitchFamily="34" charset="0"/>
              <a:buNone/>
            </a:pPr>
            <a:r>
              <a:rPr lang="en-US" b="1" baseline="0" dirty="0" smtClean="0"/>
              <a:t>References:</a:t>
            </a:r>
          </a:p>
          <a:p>
            <a:pPr marL="457200" lvl="0" indent="-457200">
              <a:buFont typeface="Arial" charset="0"/>
              <a:buChar char="•"/>
            </a:pPr>
            <a:r>
              <a:rPr lang="en-US" sz="1200" dirty="0" smtClean="0"/>
              <a:t>https://</a:t>
            </a:r>
            <a:r>
              <a:rPr lang="en-US" sz="1200" dirty="0" err="1" smtClean="0"/>
              <a:t>upload.wikimedia.org</a:t>
            </a:r>
            <a:r>
              <a:rPr lang="en-US" sz="1200" dirty="0" smtClean="0"/>
              <a:t>/</a:t>
            </a:r>
            <a:r>
              <a:rPr lang="en-US" sz="1200" dirty="0" err="1" smtClean="0"/>
              <a:t>wikipedia</a:t>
            </a:r>
            <a:r>
              <a:rPr lang="en-US" sz="1200" dirty="0" smtClean="0"/>
              <a:t>/commons/thumb/b/bb/</a:t>
            </a:r>
            <a:r>
              <a:rPr lang="en-US" sz="1200" dirty="0" err="1" smtClean="0"/>
              <a:t>Apache_Hive_logo.svg</a:t>
            </a:r>
            <a:r>
              <a:rPr lang="en-US" sz="1200" dirty="0" smtClean="0"/>
              <a:t>/2000px-Apache_Hive_logo.svg.png</a:t>
            </a:r>
          </a:p>
          <a:p>
            <a:pPr marL="457200" lvl="0" indent="-457200">
              <a:buFont typeface="Arial" charset="0"/>
              <a:buChar char="•"/>
            </a:pPr>
            <a:r>
              <a:rPr lang="en-US" sz="1200" dirty="0" smtClean="0"/>
              <a:t>http://</a:t>
            </a:r>
            <a:r>
              <a:rPr lang="en-US" sz="1200" dirty="0" err="1" smtClean="0"/>
              <a:t>hortonworks.com</a:t>
            </a:r>
            <a:r>
              <a:rPr lang="en-US" sz="1200" dirty="0" smtClean="0"/>
              <a:t>/</a:t>
            </a:r>
            <a:r>
              <a:rPr lang="en-US" sz="1200" dirty="0" err="1" smtClean="0"/>
              <a:t>wp</a:t>
            </a:r>
            <a:r>
              <a:rPr lang="en-US" sz="1200" dirty="0" smtClean="0"/>
              <a:t>-content/uploads/2013/10/</a:t>
            </a:r>
            <a:r>
              <a:rPr lang="en-US" sz="1200" smtClean="0"/>
              <a:t>pig.gif</a:t>
            </a:r>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4122510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a:buFont typeface="Arial" pitchFamily="34" charset="0"/>
              <a:buChar char="•"/>
            </a:pPr>
            <a:r>
              <a:rPr lang="en-US" dirty="0" smtClean="0"/>
              <a:t>This is very useful when sharing with other tools such as Pig.</a:t>
            </a:r>
          </a:p>
          <a:p>
            <a:pPr>
              <a:buFont typeface="Arial" pitchFamily="34" charset="0"/>
              <a:buChar char="•"/>
            </a:pPr>
            <a:r>
              <a:rPr lang="en-US" dirty="0" smtClean="0"/>
              <a:t> Hive </a:t>
            </a:r>
            <a:r>
              <a:rPr lang="en-US" dirty="0"/>
              <a:t>only manages the </a:t>
            </a:r>
            <a:r>
              <a:rPr lang="en-US" dirty="0" err="1"/>
              <a:t>metastore</a:t>
            </a:r>
            <a:r>
              <a:rPr lang="en-US" dirty="0"/>
              <a:t>. </a:t>
            </a:r>
            <a:r>
              <a:rPr lang="en-US" baseline="0" dirty="0"/>
              <a:t>  </a:t>
            </a:r>
            <a:endParaRPr lang="en-US" baseline="0" dirty="0" smtClean="0"/>
          </a:p>
          <a:p>
            <a:pPr>
              <a:buFont typeface="Arial" pitchFamily="34" charset="0"/>
              <a:buChar char="•"/>
            </a:pPr>
            <a:r>
              <a:rPr lang="en-US" baseline="0" dirty="0" smtClean="0"/>
              <a:t> Hive </a:t>
            </a:r>
            <a:r>
              <a:rPr lang="en-US" baseline="0" dirty="0"/>
              <a:t>notes the location of the external data and stores it in the </a:t>
            </a:r>
            <a:r>
              <a:rPr lang="en-US" baseline="0" dirty="0" err="1" smtClean="0"/>
              <a:t>metastore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521410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If </a:t>
            </a:r>
            <a:r>
              <a:rPr lang="en-US" dirty="0"/>
              <a:t>the</a:t>
            </a:r>
            <a:r>
              <a:rPr lang="en-US" baseline="0" dirty="0"/>
              <a:t> schema defined does not match that of the external file, Hive will try to make the best match possible.  </a:t>
            </a:r>
          </a:p>
          <a:p>
            <a:pPr marL="171450" indent="-171450">
              <a:buFont typeface="Arial" panose="020B0604020202020204" pitchFamily="34" charset="0"/>
              <a:buChar char="•"/>
            </a:pPr>
            <a:r>
              <a:rPr lang="en-US" baseline="0" dirty="0"/>
              <a:t>Remember, typically a new line (\n) indicates a new </a:t>
            </a:r>
            <a:r>
              <a:rPr lang="en-US" baseline="0" dirty="0" smtClean="0"/>
              <a:t>record, </a:t>
            </a:r>
            <a:r>
              <a:rPr lang="en-US" baseline="0" dirty="0"/>
              <a:t>so Hive will try to match the schema defined by the user with each record.</a:t>
            </a:r>
          </a:p>
          <a:p>
            <a:pPr marL="171450" indent="-171450">
              <a:buFont typeface="Arial" panose="020B0604020202020204" pitchFamily="34" charset="0"/>
              <a:buChar char="•"/>
            </a:pPr>
            <a:r>
              <a:rPr lang="en-US" baseline="0" dirty="0" smtClean="0"/>
              <a:t>Wherever </a:t>
            </a:r>
            <a:r>
              <a:rPr lang="en-US" baseline="0" dirty="0"/>
              <a:t>there is a mismatch, </a:t>
            </a:r>
            <a:r>
              <a:rPr lang="en-US" baseline="0" dirty="0" smtClean="0"/>
              <a:t>Hive </a:t>
            </a:r>
            <a:r>
              <a:rPr lang="en-US" baseline="0" dirty="0"/>
              <a:t>will fill in with </a:t>
            </a:r>
            <a:r>
              <a:rPr lang="en-US" baseline="0" dirty="0" smtClean="0"/>
              <a:t>NULL.</a:t>
            </a: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6</a:t>
            </a:fld>
            <a:endParaRPr lang="en-US"/>
          </a:p>
        </p:txBody>
      </p:sp>
    </p:spTree>
    <p:extLst>
      <p:ext uri="{BB962C8B-B14F-4D97-AF65-F5344CB8AC3E}">
        <p14:creationId xmlns:p14="http://schemas.microsoft.com/office/powerpoint/2010/main" val="1900140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7</a:t>
            </a:fld>
            <a:endParaRPr lang="en-US"/>
          </a:p>
        </p:txBody>
      </p:sp>
    </p:spTree>
    <p:extLst>
      <p:ext uri="{BB962C8B-B14F-4D97-AF65-F5344CB8AC3E}">
        <p14:creationId xmlns:p14="http://schemas.microsoft.com/office/powerpoint/2010/main" val="677219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None/>
            </a:pPr>
            <a:r>
              <a:rPr lang="en-US" b="1" baseline="0" dirty="0" smtClean="0"/>
              <a:t>Notes:</a:t>
            </a:r>
          </a:p>
          <a:p>
            <a:pPr marL="171450" indent="-171450">
              <a:buFont typeface="Arial" panose="020B0604020202020204" pitchFamily="34" charset="0"/>
              <a:buChar char="•"/>
            </a:pPr>
            <a:r>
              <a:rPr lang="en-US" baseline="0" dirty="0" smtClean="0"/>
              <a:t>Again, if </a:t>
            </a:r>
            <a:r>
              <a:rPr lang="en-US" baseline="0" dirty="0"/>
              <a:t>schema does not match, </a:t>
            </a:r>
            <a:r>
              <a:rPr lang="en-US" baseline="0" dirty="0" smtClean="0"/>
              <a:t>Hive will make the best match possible or fill in with NULL. </a:t>
            </a: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8</a:t>
            </a:fld>
            <a:endParaRPr lang="en-US"/>
          </a:p>
        </p:txBody>
      </p:sp>
    </p:spTree>
    <p:extLst>
      <p:ext uri="{BB962C8B-B14F-4D97-AF65-F5344CB8AC3E}">
        <p14:creationId xmlns:p14="http://schemas.microsoft.com/office/powerpoint/2010/main" val="2219478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Partitioning </a:t>
            </a:r>
            <a:r>
              <a:rPr lang="en-US" dirty="0"/>
              <a:t>a table changes the way Hive structures the data storage.</a:t>
            </a:r>
          </a:p>
          <a:p>
            <a:pPr marL="171450" indent="-171450">
              <a:buFont typeface="Arial" panose="020B0604020202020204" pitchFamily="34" charset="0"/>
              <a:buChar char="•"/>
            </a:pPr>
            <a:r>
              <a:rPr lang="en-US" dirty="0" smtClean="0"/>
              <a:t>If table is created as shown, Hive will create </a:t>
            </a:r>
            <a:r>
              <a:rPr lang="en-US" dirty="0"/>
              <a:t>subdirectories for each State (assuming</a:t>
            </a:r>
            <a:r>
              <a:rPr lang="en-US" baseline="0" dirty="0"/>
              <a:t> </a:t>
            </a:r>
            <a:r>
              <a:rPr lang="en-US" baseline="0" dirty="0" smtClean="0"/>
              <a:t>table was </a:t>
            </a:r>
            <a:r>
              <a:rPr lang="en-US" baseline="0" dirty="0"/>
              <a:t>partitioned on State) as referenced </a:t>
            </a:r>
            <a:r>
              <a:rPr lang="en-US" baseline="0" dirty="0" smtClean="0"/>
              <a:t>in </a:t>
            </a:r>
            <a:r>
              <a:rPr lang="en-US" baseline="0" dirty="0"/>
              <a:t>the </a:t>
            </a:r>
            <a:r>
              <a:rPr lang="en-US" baseline="0" dirty="0" smtClean="0"/>
              <a:t>diagram.</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9</a:t>
            </a:fld>
            <a:endParaRPr lang="en-US"/>
          </a:p>
        </p:txBody>
      </p:sp>
    </p:spTree>
    <p:extLst>
      <p:ext uri="{BB962C8B-B14F-4D97-AF65-F5344CB8AC3E}">
        <p14:creationId xmlns:p14="http://schemas.microsoft.com/office/powerpoint/2010/main" val="3494817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pPr/>
              <a:t>6/22/16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pPr/>
              <a:t>6/22/16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6/22/16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pPr/>
              <a:t>6/22/16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6/22/16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6/22/16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6/22/16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6/22/16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507634823"/>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770021200"/>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211481500"/>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6/22/16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553342341"/>
      </p:ext>
    </p:extLst>
  </p:cSld>
  <p:clrMapOvr>
    <a:masterClrMapping/>
  </p:clrMapOvr>
  <p:transition xmlns:p14="http://schemas.microsoft.com/office/powerpoint/2010/mai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491601348"/>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33900829"/>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849093129"/>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548768691"/>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967665104"/>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1582614040"/>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248768626"/>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936454137"/>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1363870024"/>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6/22/16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1150074271"/>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1562782604"/>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913049582"/>
      </p:ext>
    </p:extLst>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12737858"/>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7527670"/>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1727359228"/>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0416484"/>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7272851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23521814"/>
      </p:ext>
    </p:extLst>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6/22/16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1558813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177728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6/22/16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6/22/16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pPr/>
              <a:t>6/22/16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20" Type="http://schemas.openxmlformats.org/officeDocument/2006/relationships/slideLayout" Target="../slideLayouts/slideLayout37.xml"/><Relationship Id="rId21" Type="http://schemas.openxmlformats.org/officeDocument/2006/relationships/slideLayout" Target="../slideLayouts/slideLayout38.xml"/><Relationship Id="rId22" Type="http://schemas.openxmlformats.org/officeDocument/2006/relationships/slideLayout" Target="../slideLayouts/slideLayout39.xml"/><Relationship Id="rId23" Type="http://schemas.openxmlformats.org/officeDocument/2006/relationships/slideLayout" Target="../slideLayouts/slideLayout40.xml"/><Relationship Id="rId24" Type="http://schemas.openxmlformats.org/officeDocument/2006/relationships/theme" Target="../theme/theme2.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slideLayout" Target="../slideLayouts/slideLayout34.xml"/><Relationship Id="rId18" Type="http://schemas.openxmlformats.org/officeDocument/2006/relationships/slideLayout" Target="../slideLayouts/slideLayout35.xml"/><Relationship Id="rId19" Type="http://schemas.openxmlformats.org/officeDocument/2006/relationships/slideLayout" Target="../slideLayouts/slideLayout36.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6/22/16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522321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 id="2147483687" r:id="rId21"/>
    <p:sldLayoutId id="2147483688" r:id="rId22"/>
    <p:sldLayoutId id="2147483689" r:id="rId23"/>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0.png"/><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400" dirty="0" smtClean="0"/>
              <a:t>Data </a:t>
            </a:r>
            <a:r>
              <a:rPr lang="en-US" sz="5400" dirty="0"/>
              <a:t>Analysis using Hadoop</a:t>
            </a:r>
          </a:p>
        </p:txBody>
      </p:sp>
      <p:sp>
        <p:nvSpPr>
          <p:cNvPr id="3" name="Subtitle 2"/>
          <p:cNvSpPr>
            <a:spLocks noGrp="1"/>
          </p:cNvSpPr>
          <p:nvPr>
            <p:ph type="subTitle" idx="1"/>
          </p:nvPr>
        </p:nvSpPr>
        <p:spPr/>
        <p:txBody>
          <a:bodyPr>
            <a:normAutofit/>
          </a:bodyPr>
          <a:lstStyle/>
          <a:p>
            <a:pPr algn="l"/>
            <a:r>
              <a:rPr lang="en-US" sz="4000" dirty="0" smtClean="0">
                <a:solidFill>
                  <a:srgbClr val="FFFF00"/>
                </a:solidFill>
              </a:rPr>
              <a:t>Module 4, Lesson 7: </a:t>
            </a:r>
          </a:p>
          <a:p>
            <a:pPr algn="l"/>
            <a:r>
              <a:rPr lang="en-US" sz="4000" dirty="0" smtClean="0">
                <a:solidFill>
                  <a:srgbClr val="FFFF00"/>
                </a:solidFill>
              </a:rPr>
              <a:t>Hive Tables and Commands</a:t>
            </a:r>
            <a:endParaRPr lang="en-US" sz="4000"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Partitioned Managed Table</a:t>
            </a:r>
          </a:p>
        </p:txBody>
      </p:sp>
      <p:sp>
        <p:nvSpPr>
          <p:cNvPr id="5" name="Content Placeholder 4"/>
          <p:cNvSpPr>
            <a:spLocks noGrp="1"/>
          </p:cNvSpPr>
          <p:nvPr>
            <p:ph idx="1"/>
          </p:nvPr>
        </p:nvSpPr>
        <p:spPr>
          <a:xfrm>
            <a:off x="824753" y="1836068"/>
            <a:ext cx="10515600" cy="3770596"/>
          </a:xfrm>
        </p:spPr>
        <p:txBody>
          <a:bodyPr>
            <a:normAutofit/>
          </a:bodyPr>
          <a:lstStyle/>
          <a:p>
            <a:pPr marL="82296"/>
            <a:r>
              <a:rPr lang="en-US" sz="2000" dirty="0"/>
              <a:t>hive&gt; CREATE TABLE employees (</a:t>
            </a:r>
          </a:p>
          <a:p>
            <a:pPr marL="82296"/>
            <a:r>
              <a:rPr lang="en-US" sz="2000" dirty="0"/>
              <a:t>  name         	STRING,</a:t>
            </a:r>
          </a:p>
          <a:p>
            <a:pPr marL="82296"/>
            <a:r>
              <a:rPr lang="en-US" sz="2000" dirty="0"/>
              <a:t>  salary       	FLOAT,</a:t>
            </a:r>
          </a:p>
          <a:p>
            <a:pPr marL="82296"/>
            <a:r>
              <a:rPr lang="en-US" sz="2000" dirty="0"/>
              <a:t>  subordinates 	ARRAY&lt;STRING&gt;,</a:t>
            </a:r>
          </a:p>
          <a:p>
            <a:pPr marL="82296"/>
            <a:r>
              <a:rPr lang="en-US" sz="2000" dirty="0"/>
              <a:t>  deductions   	MAP&lt;STRING, FLOAT&gt;,</a:t>
            </a:r>
          </a:p>
          <a:p>
            <a:pPr marL="82296"/>
            <a:r>
              <a:rPr lang="en-US" sz="2000" dirty="0"/>
              <a:t>  address      	STRUCT&lt;</a:t>
            </a:r>
            <a:r>
              <a:rPr lang="en-US" sz="2000" dirty="0" err="1"/>
              <a:t>street:STRING</a:t>
            </a:r>
            <a:r>
              <a:rPr lang="en-US" sz="2000" dirty="0"/>
              <a:t>, </a:t>
            </a:r>
          </a:p>
          <a:p>
            <a:pPr marL="82296"/>
            <a:r>
              <a:rPr lang="en-US" sz="2000" dirty="0"/>
              <a:t>				</a:t>
            </a:r>
            <a:r>
              <a:rPr lang="en-US" sz="2000" dirty="0" err="1"/>
              <a:t>city:STRING</a:t>
            </a:r>
            <a:r>
              <a:rPr lang="en-US" sz="2000" dirty="0"/>
              <a:t>, </a:t>
            </a:r>
          </a:p>
          <a:p>
            <a:pPr marL="82296"/>
            <a:r>
              <a:rPr lang="en-US" sz="2000" dirty="0"/>
              <a:t>				</a:t>
            </a:r>
            <a:r>
              <a:rPr lang="en-US" sz="2000" dirty="0" err="1"/>
              <a:t>state:STRING</a:t>
            </a:r>
            <a:r>
              <a:rPr lang="en-US" sz="2000" dirty="0"/>
              <a:t>, </a:t>
            </a:r>
          </a:p>
          <a:p>
            <a:pPr marL="82296"/>
            <a:r>
              <a:rPr lang="en-US" sz="2000" dirty="0"/>
              <a:t>				</a:t>
            </a:r>
            <a:r>
              <a:rPr lang="en-US" sz="2000" dirty="0" err="1"/>
              <a:t>zip:INT</a:t>
            </a:r>
            <a:r>
              <a:rPr lang="en-US" sz="2000" dirty="0"/>
              <a:t>&gt;</a:t>
            </a:r>
          </a:p>
          <a:p>
            <a:pPr marL="82296"/>
            <a:r>
              <a:rPr lang="en-US" sz="2000" dirty="0"/>
              <a:t>)</a:t>
            </a:r>
          </a:p>
          <a:p>
            <a:pPr marL="82296"/>
            <a:r>
              <a:rPr lang="en-US" sz="2000" dirty="0"/>
              <a:t>PARTITIONED BY (country STRING, state STRING);</a:t>
            </a:r>
          </a:p>
        </p:txBody>
      </p:sp>
    </p:spTree>
    <p:extLst>
      <p:ext uri="{BB962C8B-B14F-4D97-AF65-F5344CB8AC3E}">
        <p14:creationId xmlns:p14="http://schemas.microsoft.com/office/powerpoint/2010/main" val="4186319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Partitioned Table Directory Layout</a:t>
            </a:r>
          </a:p>
        </p:txBody>
      </p:sp>
      <p:sp>
        <p:nvSpPr>
          <p:cNvPr id="5" name="Content Placeholder 4"/>
          <p:cNvSpPr>
            <a:spLocks noGrp="1"/>
          </p:cNvSpPr>
          <p:nvPr>
            <p:ph idx="1"/>
          </p:nvPr>
        </p:nvSpPr>
        <p:spPr>
          <a:xfrm>
            <a:off x="838200" y="2800764"/>
            <a:ext cx="10515600" cy="3427815"/>
          </a:xfrm>
        </p:spPr>
        <p:txBody>
          <a:bodyPr>
            <a:normAutofit/>
          </a:bodyPr>
          <a:lstStyle/>
          <a:p>
            <a:pPr marL="82296"/>
            <a:r>
              <a:rPr lang="en-US" sz="2000" dirty="0"/>
              <a:t>User&gt; </a:t>
            </a:r>
            <a:r>
              <a:rPr lang="en-US" sz="2000" dirty="0" err="1"/>
              <a:t>hadoop</a:t>
            </a:r>
            <a:r>
              <a:rPr lang="en-US" sz="2000" dirty="0"/>
              <a:t> fs –ls /user/hive/warehouse/</a:t>
            </a:r>
            <a:r>
              <a:rPr lang="en-US" sz="2000" dirty="0" err="1"/>
              <a:t>mydb.db</a:t>
            </a:r>
            <a:r>
              <a:rPr lang="en-US" sz="2000" dirty="0"/>
              <a:t>/employees</a:t>
            </a:r>
          </a:p>
          <a:p>
            <a:pPr marL="82296"/>
            <a:r>
              <a:rPr lang="en-US" sz="2000" dirty="0"/>
              <a:t>. . . </a:t>
            </a:r>
          </a:p>
          <a:p>
            <a:pPr marL="82296"/>
            <a:r>
              <a:rPr lang="en-US" sz="2000" dirty="0"/>
              <a:t>. . . </a:t>
            </a:r>
          </a:p>
          <a:p>
            <a:r>
              <a:rPr lang="en-US" sz="2000" dirty="0"/>
              <a:t>.../employees/country=CA/state=AB</a:t>
            </a:r>
          </a:p>
          <a:p>
            <a:r>
              <a:rPr lang="en-US" sz="2000" dirty="0"/>
              <a:t>.../employees/country=CA/state=BC</a:t>
            </a:r>
          </a:p>
          <a:p>
            <a:r>
              <a:rPr lang="en-US" sz="2000" dirty="0"/>
              <a:t>...</a:t>
            </a:r>
          </a:p>
          <a:p>
            <a:r>
              <a:rPr lang="en-US" sz="2000" dirty="0"/>
              <a:t>.../employees/country=US/state=AL</a:t>
            </a:r>
          </a:p>
          <a:p>
            <a:r>
              <a:rPr lang="en-US" sz="2000" dirty="0"/>
              <a:t>.../employees/country=US/state=AK</a:t>
            </a:r>
          </a:p>
          <a:p>
            <a:pPr marL="82296"/>
            <a:r>
              <a:rPr lang="en-US" sz="2000" dirty="0"/>
              <a:t>. . .</a:t>
            </a:r>
          </a:p>
          <a:p>
            <a:pPr marL="82296"/>
            <a:r>
              <a:rPr lang="en-US" sz="2000" dirty="0"/>
              <a:t>. . .</a:t>
            </a:r>
          </a:p>
        </p:txBody>
      </p:sp>
      <p:grpSp>
        <p:nvGrpSpPr>
          <p:cNvPr id="6" name="Group 5"/>
          <p:cNvGrpSpPr/>
          <p:nvPr/>
        </p:nvGrpSpPr>
        <p:grpSpPr>
          <a:xfrm>
            <a:off x="0" y="1206904"/>
            <a:ext cx="12192000" cy="1341410"/>
            <a:chOff x="0" y="1206904"/>
            <a:chExt cx="10802189" cy="1341410"/>
          </a:xfrm>
        </p:grpSpPr>
        <p:sp>
          <p:nvSpPr>
            <p:cNvPr id="7" name="Rectangle 6"/>
            <p:cNvSpPr/>
            <p:nvPr/>
          </p:nvSpPr>
          <p:spPr>
            <a:xfrm>
              <a:off x="0" y="1206904"/>
              <a:ext cx="10802189" cy="134141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746443" y="1464351"/>
              <a:ext cx="9423401"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a:buFont typeface="Wingdings" charset="2"/>
                <a:buChar char="§"/>
              </a:pPr>
              <a:r>
                <a:rPr lang="en-US" i="0" dirty="0"/>
                <a:t>Hive creates subdirectories reflecting the partitioning structure</a:t>
              </a:r>
            </a:p>
            <a:p>
              <a:pPr marL="457200" indent="-457200" algn="l">
                <a:buFont typeface="Wingdings" charset="2"/>
                <a:buChar char="§"/>
              </a:pPr>
              <a:r>
                <a:rPr lang="en-US" i="0" dirty="0"/>
                <a:t>Partition column values are encoded into the subdirectory name</a:t>
              </a:r>
            </a:p>
          </p:txBody>
        </p:sp>
      </p:grpSp>
    </p:spTree>
    <p:extLst>
      <p:ext uri="{BB962C8B-B14F-4D97-AF65-F5344CB8AC3E}">
        <p14:creationId xmlns:p14="http://schemas.microsoft.com/office/powerpoint/2010/main" val="1039521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Partition Keys</a:t>
            </a:r>
          </a:p>
        </p:txBody>
      </p:sp>
      <p:sp>
        <p:nvSpPr>
          <p:cNvPr id="10" name="Content Placeholder 9"/>
          <p:cNvSpPr>
            <a:spLocks noGrp="1"/>
          </p:cNvSpPr>
          <p:nvPr>
            <p:ph idx="1"/>
          </p:nvPr>
        </p:nvSpPr>
        <p:spPr>
          <a:xfrm>
            <a:off x="838200" y="3375211"/>
            <a:ext cx="10515600" cy="2801751"/>
          </a:xfrm>
        </p:spPr>
        <p:txBody>
          <a:bodyPr/>
          <a:lstStyle/>
          <a:p>
            <a:pPr>
              <a:buFont typeface="Wingdings" charset="2"/>
              <a:buChar char="§"/>
            </a:pPr>
            <a:r>
              <a:rPr lang="en-US" dirty="0"/>
              <a:t>Users do not have to </a:t>
            </a:r>
            <a:r>
              <a:rPr lang="en-US" dirty="0" smtClean="0"/>
              <a:t>be concerned whether they are working with columns </a:t>
            </a:r>
            <a:r>
              <a:rPr lang="en-US" dirty="0"/>
              <a:t>or partitions</a:t>
            </a:r>
          </a:p>
          <a:p>
            <a:pPr>
              <a:buFont typeface="Wingdings" charset="2"/>
              <a:buChar char="§"/>
            </a:pPr>
            <a:r>
              <a:rPr lang="en-US" dirty="0"/>
              <a:t>Queries will be optimized along partitions</a:t>
            </a:r>
          </a:p>
          <a:p>
            <a:pPr>
              <a:buFont typeface="Wingdings" charset="2"/>
              <a:buChar char="§"/>
            </a:pPr>
            <a:r>
              <a:rPr lang="en-US" dirty="0"/>
              <a:t>Hive encodes partition key values in the subdirectory name</a:t>
            </a:r>
          </a:p>
        </p:txBody>
      </p:sp>
      <p:grpSp>
        <p:nvGrpSpPr>
          <p:cNvPr id="11" name="Group 10"/>
          <p:cNvGrpSpPr/>
          <p:nvPr/>
        </p:nvGrpSpPr>
        <p:grpSpPr>
          <a:xfrm>
            <a:off x="0" y="1950630"/>
            <a:ext cx="12192000" cy="832911"/>
            <a:chOff x="0" y="1950630"/>
            <a:chExt cx="12192000" cy="832911"/>
          </a:xfrm>
        </p:grpSpPr>
        <p:sp>
          <p:nvSpPr>
            <p:cNvPr id="6" name="Rectangle 5"/>
            <p:cNvSpPr/>
            <p:nvPr/>
          </p:nvSpPr>
          <p:spPr>
            <a:xfrm>
              <a:off x="0" y="1950630"/>
              <a:ext cx="13843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1950630"/>
              <a:ext cx="13843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1111250" y="1950630"/>
              <a:ext cx="99695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Once created, partition keys behave like regular field </a:t>
              </a:r>
              <a:r>
                <a:rPr lang="en-US" i="0" dirty="0" smtClean="0"/>
                <a:t>columns.</a:t>
              </a:r>
              <a:endParaRPr lang="en-US" i="0" dirty="0"/>
            </a:p>
          </p:txBody>
        </p:sp>
      </p:grpSp>
    </p:spTree>
    <p:extLst>
      <p:ext uri="{BB962C8B-B14F-4D97-AF65-F5344CB8AC3E}">
        <p14:creationId xmlns:p14="http://schemas.microsoft.com/office/powerpoint/2010/main" val="512238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 Existing Partitions</a:t>
            </a:r>
          </a:p>
        </p:txBody>
      </p:sp>
      <p:sp>
        <p:nvSpPr>
          <p:cNvPr id="3" name="Content Placeholder 2"/>
          <p:cNvSpPr>
            <a:spLocks noGrp="1"/>
          </p:cNvSpPr>
          <p:nvPr>
            <p:ph idx="1"/>
          </p:nvPr>
        </p:nvSpPr>
        <p:spPr>
          <a:xfrm>
            <a:off x="838200" y="1391478"/>
            <a:ext cx="10515600" cy="5258241"/>
          </a:xfrm>
        </p:spPr>
        <p:txBody>
          <a:bodyPr/>
          <a:lstStyle/>
          <a:p>
            <a:r>
              <a:rPr lang="en-US" sz="2000" dirty="0"/>
              <a:t>hive&gt; SHOW PARTITIONS employees;</a:t>
            </a:r>
          </a:p>
          <a:p>
            <a:r>
              <a:rPr lang="en-US" sz="2000" dirty="0"/>
              <a:t>country=CA/state=AB</a:t>
            </a:r>
          </a:p>
          <a:p>
            <a:r>
              <a:rPr lang="en-US" sz="2000" dirty="0"/>
              <a:t>country=CA/state=BC</a:t>
            </a:r>
          </a:p>
          <a:p>
            <a:r>
              <a:rPr lang="en-US" sz="2000" dirty="0"/>
              <a:t>...</a:t>
            </a:r>
          </a:p>
          <a:p>
            <a:r>
              <a:rPr lang="en-US" sz="2000" dirty="0"/>
              <a:t>country=US/state=AL</a:t>
            </a:r>
          </a:p>
          <a:p>
            <a:r>
              <a:rPr lang="en-US" sz="2000" dirty="0"/>
              <a:t>country=US/state=AK</a:t>
            </a:r>
          </a:p>
          <a:p>
            <a:r>
              <a:rPr lang="en-US" sz="2000" dirty="0"/>
              <a:t>...</a:t>
            </a:r>
          </a:p>
          <a:p>
            <a:endParaRPr lang="en-US" sz="2000" dirty="0"/>
          </a:p>
          <a:p>
            <a:r>
              <a:rPr lang="en-US" sz="2000" dirty="0"/>
              <a:t>hive&gt; SHOW PARTITIONS employees PARTITION (country='US');</a:t>
            </a:r>
          </a:p>
          <a:p>
            <a:r>
              <a:rPr lang="en-US" sz="2000" dirty="0"/>
              <a:t>country=US/state=AL</a:t>
            </a:r>
          </a:p>
          <a:p>
            <a:r>
              <a:rPr lang="en-US" sz="2000" dirty="0"/>
              <a:t>country=US/state=AK</a:t>
            </a:r>
          </a:p>
          <a:p>
            <a:r>
              <a:rPr lang="en-US" sz="2000" dirty="0"/>
              <a:t>...</a:t>
            </a:r>
          </a:p>
          <a:p>
            <a:endParaRPr lang="en-US" sz="2000" dirty="0"/>
          </a:p>
          <a:p>
            <a:r>
              <a:rPr lang="en-US" sz="2000" dirty="0"/>
              <a:t>hive&gt; SHOW PARTITIONS employees PARTITION (country='US', state='AK');</a:t>
            </a:r>
          </a:p>
          <a:p>
            <a:r>
              <a:rPr lang="en-US" sz="2000" dirty="0"/>
              <a:t>country=US/state=AK</a:t>
            </a:r>
          </a:p>
        </p:txBody>
      </p:sp>
    </p:spTree>
    <p:extLst>
      <p:ext uri="{BB962C8B-B14F-4D97-AF65-F5344CB8AC3E}">
        <p14:creationId xmlns:p14="http://schemas.microsoft.com/office/powerpoint/2010/main" val="2406946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Query Issues on Partitions</a:t>
            </a:r>
          </a:p>
        </p:txBody>
      </p:sp>
      <p:sp>
        <p:nvSpPr>
          <p:cNvPr id="10" name="Content Placeholder 9"/>
          <p:cNvSpPr>
            <a:spLocks noGrp="1"/>
          </p:cNvSpPr>
          <p:nvPr>
            <p:ph idx="1"/>
          </p:nvPr>
        </p:nvSpPr>
        <p:spPr>
          <a:xfrm>
            <a:off x="838200" y="3375211"/>
            <a:ext cx="10515600" cy="2801751"/>
          </a:xfrm>
        </p:spPr>
        <p:txBody>
          <a:bodyPr/>
          <a:lstStyle/>
          <a:p>
            <a:pPr>
              <a:buFont typeface="Wingdings" charset="2"/>
              <a:buChar char="§"/>
            </a:pPr>
            <a:r>
              <a:rPr lang="en-US" dirty="0"/>
              <a:t>A query across a large partition space could trigger an enormous </a:t>
            </a:r>
            <a:r>
              <a:rPr lang="en-US" dirty="0" err="1" smtClean="0"/>
              <a:t>MapReduce</a:t>
            </a:r>
            <a:r>
              <a:rPr lang="en-US" dirty="0" smtClean="0"/>
              <a:t> </a:t>
            </a:r>
            <a:r>
              <a:rPr lang="en-US" dirty="0"/>
              <a:t>job</a:t>
            </a:r>
          </a:p>
          <a:p>
            <a:pPr>
              <a:buFont typeface="Wingdings" charset="2"/>
              <a:buChar char="§"/>
            </a:pPr>
            <a:r>
              <a:rPr lang="en-US" dirty="0"/>
              <a:t>As a safety measure, Hive defaults to “strict” </a:t>
            </a:r>
            <a:r>
              <a:rPr lang="en-US" dirty="0" smtClean="0"/>
              <a:t>mode</a:t>
            </a:r>
            <a:endParaRPr lang="en-US" dirty="0"/>
          </a:p>
        </p:txBody>
      </p:sp>
      <p:grpSp>
        <p:nvGrpSpPr>
          <p:cNvPr id="11" name="Group 10"/>
          <p:cNvGrpSpPr/>
          <p:nvPr/>
        </p:nvGrpSpPr>
        <p:grpSpPr>
          <a:xfrm>
            <a:off x="0" y="1950630"/>
            <a:ext cx="12192000" cy="832911"/>
            <a:chOff x="0" y="1950630"/>
            <a:chExt cx="12192000" cy="832911"/>
          </a:xfrm>
        </p:grpSpPr>
        <p:sp>
          <p:nvSpPr>
            <p:cNvPr id="6" name="Rectangle 5"/>
            <p:cNvSpPr/>
            <p:nvPr/>
          </p:nvSpPr>
          <p:spPr>
            <a:xfrm>
              <a:off x="0" y="1950630"/>
              <a:ext cx="13843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1950630"/>
              <a:ext cx="13843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1111250" y="1950630"/>
              <a:ext cx="99695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DO NOT query across a large partition space</a:t>
              </a:r>
            </a:p>
          </p:txBody>
        </p:sp>
      </p:grpSp>
    </p:spTree>
    <p:extLst>
      <p:ext uri="{BB962C8B-B14F-4D97-AF65-F5344CB8AC3E}">
        <p14:creationId xmlns:p14="http://schemas.microsoft.com/office/powerpoint/2010/main" val="3713716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Strict Mode</a:t>
            </a:r>
          </a:p>
        </p:txBody>
      </p:sp>
      <p:sp>
        <p:nvSpPr>
          <p:cNvPr id="3" name="Content Placeholder 2"/>
          <p:cNvSpPr>
            <a:spLocks noGrp="1"/>
          </p:cNvSpPr>
          <p:nvPr>
            <p:ph idx="1"/>
          </p:nvPr>
        </p:nvSpPr>
        <p:spPr>
          <a:xfrm>
            <a:off x="838200" y="1391478"/>
            <a:ext cx="10515600" cy="3988905"/>
          </a:xfrm>
        </p:spPr>
        <p:txBody>
          <a:bodyPr>
            <a:normAutofit/>
          </a:bodyPr>
          <a:lstStyle/>
          <a:p>
            <a:pPr marL="82296"/>
            <a:r>
              <a:rPr lang="en-US" sz="2000" dirty="0"/>
              <a:t>hive&gt; set </a:t>
            </a:r>
            <a:r>
              <a:rPr lang="en-US" sz="2000" dirty="0" err="1"/>
              <a:t>hive.mapred.mode</a:t>
            </a:r>
            <a:r>
              <a:rPr lang="en-US" sz="2000" dirty="0"/>
              <a:t>=strict;</a:t>
            </a:r>
          </a:p>
          <a:p>
            <a:pPr marL="82296"/>
            <a:endParaRPr lang="en-US" sz="2000" dirty="0"/>
          </a:p>
          <a:p>
            <a:pPr marL="82296"/>
            <a:r>
              <a:rPr lang="en-US" sz="2000" dirty="0"/>
              <a:t>hive&gt; SELECT e.name, </a:t>
            </a:r>
            <a:r>
              <a:rPr lang="en-US" sz="2000" dirty="0" err="1"/>
              <a:t>e.salary</a:t>
            </a:r>
            <a:r>
              <a:rPr lang="en-US" sz="2000" dirty="0"/>
              <a:t> FROM employees e LIMIT 100;</a:t>
            </a:r>
          </a:p>
          <a:p>
            <a:pPr marL="82296"/>
            <a:r>
              <a:rPr lang="en-US" sz="2000" dirty="0"/>
              <a:t>FAILED: Error in semantic analysis: No partition predicate found for</a:t>
            </a:r>
          </a:p>
          <a:p>
            <a:pPr marL="82296"/>
            <a:r>
              <a:rPr lang="en-US" sz="2000" dirty="0"/>
              <a:t> Alias "e" Table "employees"</a:t>
            </a:r>
          </a:p>
          <a:p>
            <a:pPr marL="82296"/>
            <a:endParaRPr lang="en-US" sz="2000" dirty="0"/>
          </a:p>
          <a:p>
            <a:pPr marL="82296"/>
            <a:r>
              <a:rPr lang="en-US" sz="2000" dirty="0"/>
              <a:t>hive&gt; set </a:t>
            </a:r>
            <a:r>
              <a:rPr lang="en-US" sz="2000" dirty="0" err="1"/>
              <a:t>hive.mapred.mode</a:t>
            </a:r>
            <a:r>
              <a:rPr lang="en-US" sz="2000" dirty="0"/>
              <a:t>=</a:t>
            </a:r>
            <a:r>
              <a:rPr lang="en-US" sz="2000" dirty="0" err="1"/>
              <a:t>nonstrict</a:t>
            </a:r>
            <a:r>
              <a:rPr lang="en-US" sz="2000" dirty="0"/>
              <a:t>;</a:t>
            </a:r>
          </a:p>
          <a:p>
            <a:pPr marL="82296"/>
            <a:endParaRPr lang="en-US" sz="2000" dirty="0"/>
          </a:p>
          <a:p>
            <a:pPr marL="82296"/>
            <a:r>
              <a:rPr lang="en-US" sz="2000" dirty="0"/>
              <a:t>hive&gt; SELECT e.name, </a:t>
            </a:r>
            <a:r>
              <a:rPr lang="en-US" sz="2000" dirty="0" err="1"/>
              <a:t>e.salary</a:t>
            </a:r>
            <a:r>
              <a:rPr lang="en-US" sz="2000" dirty="0"/>
              <a:t> FROM employees e LIMIT 100;</a:t>
            </a:r>
          </a:p>
          <a:p>
            <a:pPr marL="82296"/>
            <a:r>
              <a:rPr lang="en-US" sz="2000" dirty="0"/>
              <a:t>John Doe  100000.0</a:t>
            </a:r>
          </a:p>
          <a:p>
            <a:pPr marL="82296"/>
            <a:r>
              <a:rPr lang="en-US" sz="2000" dirty="0"/>
              <a:t>. . . </a:t>
            </a:r>
          </a:p>
          <a:p>
            <a:pPr marL="82296"/>
            <a:r>
              <a:rPr lang="en-US" sz="2000" dirty="0"/>
              <a:t>. . .</a:t>
            </a:r>
          </a:p>
        </p:txBody>
      </p:sp>
    </p:spTree>
    <p:extLst>
      <p:ext uri="{BB962C8B-B14F-4D97-AF65-F5344CB8AC3E}">
        <p14:creationId xmlns:p14="http://schemas.microsoft.com/office/powerpoint/2010/main" val="339221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Data into Tables</a:t>
            </a:r>
          </a:p>
        </p:txBody>
      </p:sp>
      <p:sp>
        <p:nvSpPr>
          <p:cNvPr id="4" name="Text Placeholder 3"/>
          <p:cNvSpPr>
            <a:spLocks noGrp="1"/>
          </p:cNvSpPr>
          <p:nvPr>
            <p:ph type="body" idx="1"/>
          </p:nvPr>
        </p:nvSpPr>
        <p:spPr/>
        <p:txBody>
          <a:bodyPr/>
          <a:lstStyle/>
          <a:p>
            <a:r>
              <a:rPr lang="en-US" dirty="0" smtClean="0"/>
              <a:t>Managed Tables</a:t>
            </a:r>
            <a:endParaRPr lang="en-US" dirty="0"/>
          </a:p>
        </p:txBody>
      </p:sp>
      <p:sp>
        <p:nvSpPr>
          <p:cNvPr id="3" name="Content Placeholder 2"/>
          <p:cNvSpPr>
            <a:spLocks noGrp="1"/>
          </p:cNvSpPr>
          <p:nvPr>
            <p:ph sz="half" idx="2"/>
          </p:nvPr>
        </p:nvSpPr>
        <p:spPr/>
        <p:txBody>
          <a:bodyPr>
            <a:normAutofit/>
          </a:bodyPr>
          <a:lstStyle/>
          <a:p>
            <a:pPr>
              <a:buFont typeface="Wingdings" charset="2"/>
              <a:buChar char="§"/>
            </a:pPr>
            <a:r>
              <a:rPr lang="en-US" sz="2400" dirty="0" smtClean="0"/>
              <a:t>Data </a:t>
            </a:r>
            <a:r>
              <a:rPr lang="en-US" sz="2400" dirty="0"/>
              <a:t>can be loaded from an external </a:t>
            </a:r>
            <a:r>
              <a:rPr lang="en-US" sz="2400" dirty="0" smtClean="0"/>
              <a:t>source.</a:t>
            </a:r>
            <a:endParaRPr lang="en-US" sz="2400" dirty="0"/>
          </a:p>
          <a:p>
            <a:pPr>
              <a:buFont typeface="Wingdings" charset="2"/>
              <a:buChar char="§"/>
            </a:pPr>
            <a:r>
              <a:rPr lang="en-US" sz="2400" dirty="0" smtClean="0"/>
              <a:t>Data </a:t>
            </a:r>
            <a:r>
              <a:rPr lang="en-US" sz="2400" dirty="0"/>
              <a:t>can be inserted as the result of a </a:t>
            </a:r>
            <a:r>
              <a:rPr lang="en-US" sz="2400" dirty="0" smtClean="0"/>
              <a:t>query.</a:t>
            </a:r>
            <a:endParaRPr lang="en-US" sz="2400" dirty="0"/>
          </a:p>
          <a:p>
            <a:pPr>
              <a:buFont typeface="Wingdings" charset="2"/>
              <a:buChar char="§"/>
            </a:pPr>
            <a:r>
              <a:rPr lang="en-US" sz="2400" dirty="0"/>
              <a:t>Data IS NOT inserted a row at a time, </a:t>
            </a:r>
            <a:r>
              <a:rPr lang="en-US" sz="2400" dirty="0" smtClean="0"/>
              <a:t>interactively.</a:t>
            </a:r>
            <a:endParaRPr lang="en-US" sz="2400" dirty="0"/>
          </a:p>
        </p:txBody>
      </p:sp>
      <p:sp>
        <p:nvSpPr>
          <p:cNvPr id="5" name="Text Placeholder 4"/>
          <p:cNvSpPr>
            <a:spLocks noGrp="1"/>
          </p:cNvSpPr>
          <p:nvPr>
            <p:ph type="body" sz="quarter" idx="3"/>
          </p:nvPr>
        </p:nvSpPr>
        <p:spPr/>
        <p:txBody>
          <a:bodyPr/>
          <a:lstStyle/>
          <a:p>
            <a:r>
              <a:rPr lang="en-US" dirty="0" smtClean="0"/>
              <a:t>External Tables</a:t>
            </a:r>
            <a:endParaRPr lang="en-US" dirty="0"/>
          </a:p>
        </p:txBody>
      </p:sp>
      <p:sp>
        <p:nvSpPr>
          <p:cNvPr id="6" name="Content Placeholder 5"/>
          <p:cNvSpPr>
            <a:spLocks noGrp="1"/>
          </p:cNvSpPr>
          <p:nvPr>
            <p:ph sz="quarter" idx="4"/>
          </p:nvPr>
        </p:nvSpPr>
        <p:spPr/>
        <p:txBody>
          <a:bodyPr>
            <a:normAutofit/>
          </a:bodyPr>
          <a:lstStyle/>
          <a:p>
            <a:pPr>
              <a:buFont typeface="Wingdings" charset="2"/>
              <a:buChar char="§"/>
            </a:pPr>
            <a:r>
              <a:rPr lang="en-US" sz="2400" dirty="0" smtClean="0"/>
              <a:t>Data </a:t>
            </a:r>
            <a:r>
              <a:rPr lang="en-US" sz="2400" dirty="0"/>
              <a:t>is not actually “loaded” into an external table.</a:t>
            </a:r>
          </a:p>
          <a:p>
            <a:pPr>
              <a:buFont typeface="Wingdings" charset="2"/>
              <a:buChar char="§"/>
            </a:pPr>
            <a:r>
              <a:rPr lang="en-US" sz="2400" dirty="0"/>
              <a:t>User defines a schema that matches the external data source.</a:t>
            </a:r>
          </a:p>
          <a:p>
            <a:pPr>
              <a:buFont typeface="Wingdings" charset="2"/>
              <a:buChar char="§"/>
            </a:pPr>
            <a:r>
              <a:rPr lang="en-US" sz="2400" dirty="0"/>
              <a:t>Schema is then pointed to the external data source</a:t>
            </a:r>
            <a:r>
              <a:rPr lang="en-US" sz="2400" dirty="0" smtClean="0"/>
              <a:t>.</a:t>
            </a:r>
            <a:endParaRPr lang="en-US" sz="2400" dirty="0"/>
          </a:p>
        </p:txBody>
      </p:sp>
    </p:spTree>
    <p:extLst>
      <p:ext uri="{BB962C8B-B14F-4D97-AF65-F5344CB8AC3E}">
        <p14:creationId xmlns:p14="http://schemas.microsoft.com/office/powerpoint/2010/main" val="3722773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91" y="464293"/>
            <a:ext cx="10515600" cy="721995"/>
          </a:xfrm>
        </p:spPr>
        <p:txBody>
          <a:bodyPr/>
          <a:lstStyle/>
          <a:p>
            <a:r>
              <a:rPr lang="en-US" dirty="0"/>
              <a:t>Loading Data from External Source</a:t>
            </a:r>
          </a:p>
        </p:txBody>
      </p:sp>
      <p:sp>
        <p:nvSpPr>
          <p:cNvPr id="10" name="Content Placeholder 2"/>
          <p:cNvSpPr txBox="1">
            <a:spLocks/>
          </p:cNvSpPr>
          <p:nvPr/>
        </p:nvSpPr>
        <p:spPr>
          <a:xfrm>
            <a:off x="556591" y="2610220"/>
            <a:ext cx="10515600" cy="3257105"/>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2296">
              <a:lnSpc>
                <a:spcPct val="100000"/>
              </a:lnSpc>
            </a:pPr>
            <a:r>
              <a:rPr lang="en-US" sz="2000" dirty="0"/>
              <a:t>hive&gt; 	LOAD DATA LOCAL </a:t>
            </a:r>
            <a:r>
              <a:rPr lang="en-US" sz="2000" dirty="0" smtClean="0"/>
              <a:t>INPATH</a:t>
            </a:r>
          </a:p>
          <a:p>
            <a:pPr marL="82296">
              <a:lnSpc>
                <a:spcPct val="100000"/>
              </a:lnSpc>
            </a:pPr>
            <a:r>
              <a:rPr lang="en-US" sz="2000" dirty="0" smtClean="0"/>
              <a:t>‘/home/</a:t>
            </a:r>
            <a:r>
              <a:rPr lang="en-US" sz="2000" dirty="0" err="1" smtClean="0"/>
              <a:t>johndoe</a:t>
            </a:r>
            <a:r>
              <a:rPr lang="en-US" sz="2000" dirty="0" smtClean="0"/>
              <a:t>/accounts/</a:t>
            </a:r>
            <a:r>
              <a:rPr lang="en-US" sz="2000" dirty="0" err="1" smtClean="0"/>
              <a:t>myaccountdata</a:t>
            </a:r>
            <a:r>
              <a:rPr lang="en-US" sz="2000" dirty="0" smtClean="0"/>
              <a:t>‘</a:t>
            </a:r>
          </a:p>
          <a:p>
            <a:pPr marL="82296">
              <a:lnSpc>
                <a:spcPct val="100000"/>
              </a:lnSpc>
            </a:pPr>
            <a:r>
              <a:rPr lang="en-US" sz="2000" dirty="0"/>
              <a:t>	INTO TABLE accounts;</a:t>
            </a:r>
          </a:p>
        </p:txBody>
      </p:sp>
    </p:spTree>
    <p:extLst>
      <p:ext uri="{BB962C8B-B14F-4D97-AF65-F5344CB8AC3E}">
        <p14:creationId xmlns:p14="http://schemas.microsoft.com/office/powerpoint/2010/main" val="3580504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Data to Partitioned Table</a:t>
            </a:r>
          </a:p>
        </p:txBody>
      </p:sp>
      <p:sp>
        <p:nvSpPr>
          <p:cNvPr id="3" name="Content Placeholder 2"/>
          <p:cNvSpPr>
            <a:spLocks noGrp="1"/>
          </p:cNvSpPr>
          <p:nvPr>
            <p:ph idx="1"/>
          </p:nvPr>
        </p:nvSpPr>
        <p:spPr>
          <a:xfrm>
            <a:off x="838200" y="2868177"/>
            <a:ext cx="10515600" cy="2768475"/>
          </a:xfrm>
        </p:spPr>
        <p:txBody>
          <a:bodyPr>
            <a:normAutofit/>
          </a:bodyPr>
          <a:lstStyle/>
          <a:p>
            <a:pPr marL="82296"/>
            <a:r>
              <a:rPr lang="en-US" sz="2000" dirty="0"/>
              <a:t>hive&gt; 	LOAD DATA INPATH ‘/user/</a:t>
            </a:r>
            <a:r>
              <a:rPr lang="en-US" sz="2000" dirty="0" err="1"/>
              <a:t>johndoe</a:t>
            </a:r>
            <a:r>
              <a:rPr lang="en-US" sz="2000" dirty="0"/>
              <a:t>/</a:t>
            </a:r>
            <a:r>
              <a:rPr lang="en-US" sz="2000" dirty="0" err="1"/>
              <a:t>california</a:t>
            </a:r>
            <a:r>
              <a:rPr lang="en-US" sz="2000" dirty="0"/>
              <a:t>-employees'</a:t>
            </a:r>
          </a:p>
          <a:p>
            <a:pPr marL="82296"/>
            <a:r>
              <a:rPr lang="en-US" sz="2000" dirty="0"/>
              <a:t>	INTO TABLE employees</a:t>
            </a:r>
          </a:p>
          <a:p>
            <a:pPr marL="82296"/>
            <a:r>
              <a:rPr lang="en-US" sz="2000" dirty="0"/>
              <a:t>	PARTITION (country = 'US', state = 'CA');</a:t>
            </a:r>
          </a:p>
        </p:txBody>
      </p:sp>
      <p:sp>
        <p:nvSpPr>
          <p:cNvPr id="5" name="TextBox 4"/>
          <p:cNvSpPr txBox="1"/>
          <p:nvPr/>
        </p:nvSpPr>
        <p:spPr>
          <a:xfrm>
            <a:off x="0" y="1300162"/>
            <a:ext cx="12192000" cy="926918"/>
          </a:xfrm>
          <a:prstGeom prst="rect">
            <a:avLst/>
          </a:prstGeom>
          <a:solidFill>
            <a:srgbClr val="8D8787"/>
          </a:solidFill>
        </p:spPr>
        <p:txBody>
          <a:bodyPr wrap="square" rtlCol="0">
            <a:spAutoFit/>
          </a:bodyPr>
          <a:lstStyle/>
          <a:p>
            <a:pPr marL="919163"/>
            <a:endParaRPr lang="en-US" sz="2800" dirty="0">
              <a:solidFill>
                <a:srgbClr val="FFFFFF"/>
              </a:solidFill>
            </a:endParaRPr>
          </a:p>
        </p:txBody>
      </p:sp>
      <p:sp>
        <p:nvSpPr>
          <p:cNvPr id="8" name="TextBox 7"/>
          <p:cNvSpPr txBox="1"/>
          <p:nvPr/>
        </p:nvSpPr>
        <p:spPr>
          <a:xfrm>
            <a:off x="838201" y="1285460"/>
            <a:ext cx="9988826" cy="954107"/>
          </a:xfrm>
          <a:prstGeom prst="rect">
            <a:avLst/>
          </a:prstGeom>
          <a:noFill/>
        </p:spPr>
        <p:txBody>
          <a:bodyPr wrap="square" rtlCol="0">
            <a:spAutoFit/>
          </a:bodyPr>
          <a:lstStyle/>
          <a:p>
            <a:pPr marL="457200" indent="-457200">
              <a:buFont typeface="Wingdings" charset="2"/>
              <a:buChar char="§"/>
            </a:pPr>
            <a:r>
              <a:rPr lang="en-US" sz="2800" dirty="0">
                <a:solidFill>
                  <a:schemeClr val="bg1"/>
                </a:solidFill>
              </a:rPr>
              <a:t>A subdirectory for the partition is </a:t>
            </a:r>
            <a:r>
              <a:rPr lang="en-US" sz="2800" dirty="0" smtClean="0">
                <a:solidFill>
                  <a:schemeClr val="bg1"/>
                </a:solidFill>
              </a:rPr>
              <a:t>created</a:t>
            </a:r>
            <a:endParaRPr lang="en-US" sz="2800" dirty="0">
              <a:solidFill>
                <a:schemeClr val="bg1"/>
              </a:solidFill>
            </a:endParaRPr>
          </a:p>
          <a:p>
            <a:pPr marL="457200" indent="-457200">
              <a:buFont typeface="Wingdings" charset="2"/>
              <a:buChar char="§"/>
            </a:pPr>
            <a:r>
              <a:rPr lang="en-US" sz="2800" dirty="0">
                <a:solidFill>
                  <a:schemeClr val="bg1"/>
                </a:solidFill>
              </a:rPr>
              <a:t>Hive will copy all the files in the </a:t>
            </a:r>
            <a:r>
              <a:rPr lang="en-US" sz="2800" dirty="0" smtClean="0">
                <a:solidFill>
                  <a:schemeClr val="bg1"/>
                </a:solidFill>
              </a:rPr>
              <a:t>directory</a:t>
            </a:r>
            <a:endParaRPr lang="en-US" sz="2800" dirty="0">
              <a:solidFill>
                <a:schemeClr val="bg1"/>
              </a:solidFill>
            </a:endParaRPr>
          </a:p>
        </p:txBody>
      </p:sp>
    </p:spTree>
    <p:extLst>
      <p:ext uri="{BB962C8B-B14F-4D97-AF65-F5344CB8AC3E}">
        <p14:creationId xmlns:p14="http://schemas.microsoft.com/office/powerpoint/2010/main" val="3987233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Partitioned Table</a:t>
            </a:r>
          </a:p>
        </p:txBody>
      </p:sp>
      <p:sp>
        <p:nvSpPr>
          <p:cNvPr id="3" name="Content Placeholder 2"/>
          <p:cNvSpPr>
            <a:spLocks noGrp="1"/>
          </p:cNvSpPr>
          <p:nvPr>
            <p:ph idx="1"/>
          </p:nvPr>
        </p:nvSpPr>
        <p:spPr>
          <a:xfrm>
            <a:off x="838200" y="2868795"/>
            <a:ext cx="10515600" cy="2435529"/>
          </a:xfrm>
        </p:spPr>
        <p:txBody>
          <a:bodyPr>
            <a:normAutofit/>
          </a:bodyPr>
          <a:lstStyle/>
          <a:p>
            <a:r>
              <a:rPr lang="en-US" sz="2000" dirty="0"/>
              <a:t>hive&gt; CREATE EXTERNAL TABLE IF NOT EXISTS </a:t>
            </a:r>
            <a:r>
              <a:rPr lang="en-US" sz="2000" dirty="0" err="1"/>
              <a:t>log_messages</a:t>
            </a:r>
            <a:r>
              <a:rPr lang="en-US" sz="2000" dirty="0"/>
              <a:t> (</a:t>
            </a:r>
          </a:p>
          <a:p>
            <a:r>
              <a:rPr lang="en-US" sz="2000" dirty="0"/>
              <a:t>  </a:t>
            </a:r>
            <a:r>
              <a:rPr lang="en-US" sz="2000" dirty="0" err="1"/>
              <a:t>hms</a:t>
            </a:r>
            <a:r>
              <a:rPr lang="en-US" sz="2000" dirty="0"/>
              <a:t>             INT,</a:t>
            </a:r>
          </a:p>
          <a:p>
            <a:r>
              <a:rPr lang="en-US" sz="2000" dirty="0"/>
              <a:t>  severity        STRING,</a:t>
            </a:r>
          </a:p>
          <a:p>
            <a:r>
              <a:rPr lang="en-US" sz="2000" dirty="0"/>
              <a:t>  server          STRING,</a:t>
            </a:r>
          </a:p>
          <a:p>
            <a:r>
              <a:rPr lang="en-US" sz="2000" dirty="0"/>
              <a:t>  </a:t>
            </a:r>
            <a:r>
              <a:rPr lang="en-US" sz="2000" dirty="0" err="1"/>
              <a:t>process_id</a:t>
            </a:r>
            <a:r>
              <a:rPr lang="en-US" sz="2000" dirty="0"/>
              <a:t>      INT,</a:t>
            </a:r>
          </a:p>
          <a:p>
            <a:r>
              <a:rPr lang="en-US" sz="2000" dirty="0"/>
              <a:t>  </a:t>
            </a:r>
            <a:r>
              <a:rPr lang="en-US" sz="2000" i="1" dirty="0"/>
              <a:t>message         STRING)</a:t>
            </a:r>
          </a:p>
          <a:p>
            <a:r>
              <a:rPr lang="en-US" sz="2000" dirty="0"/>
              <a:t>PARTITIONED BY (year INT, month INT, day INT)</a:t>
            </a:r>
          </a:p>
          <a:p>
            <a:r>
              <a:rPr lang="en-US" sz="2000" dirty="0"/>
              <a:t>ROW FORMAT DELIMITED FIELDS TERMINATED BY '\t';</a:t>
            </a:r>
          </a:p>
        </p:txBody>
      </p:sp>
      <p:sp>
        <p:nvSpPr>
          <p:cNvPr id="5" name="TextBox 4"/>
          <p:cNvSpPr txBox="1"/>
          <p:nvPr/>
        </p:nvSpPr>
        <p:spPr>
          <a:xfrm>
            <a:off x="0" y="1300162"/>
            <a:ext cx="12192000" cy="926918"/>
          </a:xfrm>
          <a:prstGeom prst="rect">
            <a:avLst/>
          </a:prstGeom>
          <a:solidFill>
            <a:srgbClr val="8D8787"/>
          </a:solidFill>
        </p:spPr>
        <p:txBody>
          <a:bodyPr wrap="square" rtlCol="0">
            <a:spAutoFit/>
          </a:bodyPr>
          <a:lstStyle/>
          <a:p>
            <a:pPr marL="919163"/>
            <a:endParaRPr lang="en-US" sz="2800" dirty="0">
              <a:solidFill>
                <a:srgbClr val="FFFFFF"/>
              </a:solidFill>
            </a:endParaRPr>
          </a:p>
        </p:txBody>
      </p:sp>
      <p:sp>
        <p:nvSpPr>
          <p:cNvPr id="6" name="TextBox 5"/>
          <p:cNvSpPr txBox="1"/>
          <p:nvPr/>
        </p:nvSpPr>
        <p:spPr>
          <a:xfrm>
            <a:off x="838201" y="1285460"/>
            <a:ext cx="9988826" cy="954107"/>
          </a:xfrm>
          <a:prstGeom prst="rect">
            <a:avLst/>
          </a:prstGeom>
          <a:noFill/>
        </p:spPr>
        <p:txBody>
          <a:bodyPr wrap="square" rtlCol="0">
            <a:spAutoFit/>
          </a:bodyPr>
          <a:lstStyle/>
          <a:p>
            <a:pPr marL="457200" indent="-457200">
              <a:buFont typeface="Wingdings" charset="2"/>
              <a:buChar char="§"/>
            </a:pPr>
            <a:r>
              <a:rPr lang="en-US" sz="2800" dirty="0">
                <a:solidFill>
                  <a:schemeClr val="bg1"/>
                </a:solidFill>
              </a:rPr>
              <a:t>Very common way to access data</a:t>
            </a:r>
          </a:p>
          <a:p>
            <a:pPr marL="457200" indent="-457200">
              <a:buFont typeface="Wingdings" charset="2"/>
              <a:buChar char="§"/>
            </a:pPr>
            <a:r>
              <a:rPr lang="en-US" sz="2800" dirty="0">
                <a:solidFill>
                  <a:schemeClr val="bg1"/>
                </a:solidFill>
              </a:rPr>
              <a:t>Notice there is no LOCATION clause</a:t>
            </a:r>
          </a:p>
        </p:txBody>
      </p:sp>
    </p:spTree>
    <p:extLst>
      <p:ext uri="{BB962C8B-B14F-4D97-AF65-F5344CB8AC3E}">
        <p14:creationId xmlns:p14="http://schemas.microsoft.com/office/powerpoint/2010/main" val="3458807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r>
              <a:rPr lang="en-US" dirty="0"/>
              <a:t>External Tables</a:t>
            </a:r>
          </a:p>
          <a:p>
            <a:r>
              <a:rPr lang="en-US" dirty="0"/>
              <a:t>Managed Tables</a:t>
            </a:r>
          </a:p>
          <a:p>
            <a:r>
              <a:rPr lang="en-US" dirty="0"/>
              <a:t>Partitioned Managed Tables</a:t>
            </a:r>
          </a:p>
        </p:txBody>
      </p:sp>
    </p:spTree>
    <p:extLst>
      <p:ext uri="{BB962C8B-B14F-4D97-AF65-F5344CB8AC3E}">
        <p14:creationId xmlns:p14="http://schemas.microsoft.com/office/powerpoint/2010/main" val="516830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 Table to </a:t>
            </a:r>
            <a:r>
              <a:rPr lang="en-US" dirty="0" smtClean="0"/>
              <a:t>Add </a:t>
            </a:r>
            <a:r>
              <a:rPr lang="en-US" dirty="0"/>
              <a:t>Partitions</a:t>
            </a:r>
          </a:p>
        </p:txBody>
      </p:sp>
      <p:sp>
        <p:nvSpPr>
          <p:cNvPr id="3" name="Content Placeholder 2"/>
          <p:cNvSpPr>
            <a:spLocks noGrp="1"/>
          </p:cNvSpPr>
          <p:nvPr>
            <p:ph idx="1"/>
          </p:nvPr>
        </p:nvSpPr>
        <p:spPr>
          <a:xfrm>
            <a:off x="838200" y="2351883"/>
            <a:ext cx="10515600" cy="987588"/>
          </a:xfrm>
        </p:spPr>
        <p:txBody>
          <a:bodyPr>
            <a:normAutofit/>
          </a:bodyPr>
          <a:lstStyle/>
          <a:p>
            <a:r>
              <a:rPr lang="en-US" sz="2000" dirty="0"/>
              <a:t>ALTER TABLE </a:t>
            </a:r>
            <a:r>
              <a:rPr lang="en-US" sz="2000" dirty="0" err="1"/>
              <a:t>log_messages</a:t>
            </a:r>
            <a:r>
              <a:rPr lang="en-US" sz="2000" dirty="0"/>
              <a:t> ADD PARTITION(year = 2012, month = 1, day = 2)</a:t>
            </a:r>
          </a:p>
          <a:p>
            <a:r>
              <a:rPr lang="en-US" sz="2000" dirty="0"/>
              <a:t>LOCATION '</a:t>
            </a:r>
            <a:r>
              <a:rPr lang="en-US" sz="2000" dirty="0" err="1"/>
              <a:t>hdfs</a:t>
            </a:r>
            <a:r>
              <a:rPr lang="en-US" sz="2000" dirty="0"/>
              <a:t>://</a:t>
            </a:r>
            <a:r>
              <a:rPr lang="en-US" sz="2000" dirty="0" err="1"/>
              <a:t>master_server</a:t>
            </a:r>
            <a:r>
              <a:rPr lang="en-US" sz="2000" dirty="0"/>
              <a:t>/data/</a:t>
            </a:r>
            <a:r>
              <a:rPr lang="en-US" sz="2000" dirty="0" err="1"/>
              <a:t>log_messages</a:t>
            </a:r>
            <a:r>
              <a:rPr lang="en-US" sz="2000" dirty="0"/>
              <a:t>/2012/01/02';</a:t>
            </a:r>
          </a:p>
        </p:txBody>
      </p:sp>
      <p:sp>
        <p:nvSpPr>
          <p:cNvPr id="8" name="TextBox 7"/>
          <p:cNvSpPr txBox="1"/>
          <p:nvPr/>
        </p:nvSpPr>
        <p:spPr>
          <a:xfrm>
            <a:off x="838201" y="1285460"/>
            <a:ext cx="9988826" cy="954107"/>
          </a:xfrm>
          <a:prstGeom prst="rect">
            <a:avLst/>
          </a:prstGeom>
          <a:noFill/>
        </p:spPr>
        <p:txBody>
          <a:bodyPr wrap="square" rtlCol="0">
            <a:spAutoFit/>
          </a:bodyPr>
          <a:lstStyle/>
          <a:p>
            <a:pPr marL="457200" indent="-457200">
              <a:buFont typeface="Wingdings" charset="2"/>
              <a:buChar char="§"/>
            </a:pPr>
            <a:r>
              <a:rPr lang="en-US" sz="2800" dirty="0"/>
              <a:t>Instead of using LOCATION to indicate where the partition data is, use ALTER TABLE to add each partition separately</a:t>
            </a:r>
          </a:p>
        </p:txBody>
      </p:sp>
      <p:sp>
        <p:nvSpPr>
          <p:cNvPr id="5" name="TextBox 4"/>
          <p:cNvSpPr txBox="1"/>
          <p:nvPr/>
        </p:nvSpPr>
        <p:spPr>
          <a:xfrm>
            <a:off x="838200" y="3451787"/>
            <a:ext cx="9988826" cy="954107"/>
          </a:xfrm>
          <a:prstGeom prst="rect">
            <a:avLst/>
          </a:prstGeom>
          <a:noFill/>
        </p:spPr>
        <p:txBody>
          <a:bodyPr wrap="square" rtlCol="0">
            <a:spAutoFit/>
          </a:bodyPr>
          <a:lstStyle/>
          <a:p>
            <a:pPr marL="457200" indent="-457200">
              <a:buFont typeface="Wingdings" charset="2"/>
              <a:buChar char="§"/>
            </a:pPr>
            <a:r>
              <a:rPr lang="en-US" sz="2800" dirty="0"/>
              <a:t>A good strategy is to move log data over to cheaper storage over time</a:t>
            </a:r>
          </a:p>
        </p:txBody>
      </p:sp>
      <p:sp>
        <p:nvSpPr>
          <p:cNvPr id="6" name="Content Placeholder 2"/>
          <p:cNvSpPr txBox="1">
            <a:spLocks/>
          </p:cNvSpPr>
          <p:nvPr/>
        </p:nvSpPr>
        <p:spPr>
          <a:xfrm>
            <a:off x="824753" y="4518211"/>
            <a:ext cx="10515600" cy="2162248"/>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$&gt; </a:t>
            </a:r>
            <a:r>
              <a:rPr lang="en-US" sz="2000" dirty="0" err="1"/>
              <a:t>hadoop</a:t>
            </a:r>
            <a:r>
              <a:rPr lang="en-US" sz="2000" dirty="0"/>
              <a:t> </a:t>
            </a:r>
            <a:r>
              <a:rPr lang="en-US" sz="2000" dirty="0" err="1"/>
              <a:t>distcp</a:t>
            </a:r>
            <a:r>
              <a:rPr lang="en-US" sz="2000" dirty="0"/>
              <a:t> /data/</a:t>
            </a:r>
            <a:r>
              <a:rPr lang="en-US" sz="2000" dirty="0" err="1"/>
              <a:t>log_messages</a:t>
            </a:r>
            <a:r>
              <a:rPr lang="en-US" sz="2000" dirty="0"/>
              <a:t>/2011/12/02 s3n://ourbucket/logs/2011/12/02</a:t>
            </a:r>
          </a:p>
          <a:p>
            <a:r>
              <a:rPr lang="en-US" sz="2000" dirty="0"/>
              <a:t>$&gt; hive</a:t>
            </a:r>
          </a:p>
          <a:p>
            <a:r>
              <a:rPr lang="en-US" sz="2000" dirty="0"/>
              <a:t>hive&gt; ALTER TABLE </a:t>
            </a:r>
            <a:r>
              <a:rPr lang="en-US" sz="2000" dirty="0" err="1"/>
              <a:t>log_messages</a:t>
            </a:r>
            <a:r>
              <a:rPr lang="en-US" sz="2000" dirty="0"/>
              <a:t> PARTITION(year = 2011, month = 12, day = 2)</a:t>
            </a:r>
          </a:p>
          <a:p>
            <a:r>
              <a:rPr lang="en-US" sz="2000" dirty="0"/>
              <a:t>SET LOCATION 's3n://</a:t>
            </a:r>
            <a:r>
              <a:rPr lang="en-US" sz="2000" dirty="0" err="1"/>
              <a:t>ourbucket</a:t>
            </a:r>
            <a:r>
              <a:rPr lang="en-US" sz="2000" dirty="0"/>
              <a:t>/logs/2011/01/02';</a:t>
            </a:r>
          </a:p>
          <a:p>
            <a:r>
              <a:rPr lang="en-US" sz="2000" dirty="0"/>
              <a:t>hive&gt; exit;</a:t>
            </a:r>
          </a:p>
          <a:p>
            <a:r>
              <a:rPr lang="en-US" sz="2000" dirty="0"/>
              <a:t>$&gt; </a:t>
            </a:r>
            <a:r>
              <a:rPr lang="en-US" sz="2000" dirty="0" err="1"/>
              <a:t>hadoop</a:t>
            </a:r>
            <a:r>
              <a:rPr lang="en-US" sz="2000" dirty="0"/>
              <a:t> fs –</a:t>
            </a:r>
            <a:r>
              <a:rPr lang="en-US" sz="2000" dirty="0" err="1"/>
              <a:t>rm</a:t>
            </a:r>
            <a:r>
              <a:rPr lang="en-US" sz="2000" dirty="0"/>
              <a:t> -r /data/</a:t>
            </a:r>
            <a:r>
              <a:rPr lang="en-US" sz="2000" dirty="0" err="1"/>
              <a:t>log_messages</a:t>
            </a:r>
            <a:r>
              <a:rPr lang="en-US" sz="2000" dirty="0"/>
              <a:t>/2011/01/02</a:t>
            </a:r>
          </a:p>
        </p:txBody>
      </p:sp>
    </p:spTree>
    <p:extLst>
      <p:ext uri="{BB962C8B-B14F-4D97-AF65-F5344CB8AC3E}">
        <p14:creationId xmlns:p14="http://schemas.microsoft.com/office/powerpoint/2010/main" val="2869239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Data from a Query</a:t>
            </a:r>
          </a:p>
        </p:txBody>
      </p:sp>
      <p:sp>
        <p:nvSpPr>
          <p:cNvPr id="3" name="Content Placeholder 2"/>
          <p:cNvSpPr>
            <a:spLocks noGrp="1"/>
          </p:cNvSpPr>
          <p:nvPr>
            <p:ph idx="1"/>
          </p:nvPr>
        </p:nvSpPr>
        <p:spPr>
          <a:xfrm>
            <a:off x="838200" y="1305560"/>
            <a:ext cx="10515600" cy="1596666"/>
          </a:xfrm>
        </p:spPr>
        <p:txBody>
          <a:bodyPr>
            <a:normAutofit/>
          </a:bodyPr>
          <a:lstStyle/>
          <a:p>
            <a:r>
              <a:rPr lang="en-US" sz="2000" dirty="0"/>
              <a:t>INSERT OVERWRITE TABLE employees</a:t>
            </a:r>
          </a:p>
          <a:p>
            <a:r>
              <a:rPr lang="en-US" sz="2000" dirty="0"/>
              <a:t>PARTITION (country = 'US', state = 'OR')</a:t>
            </a:r>
          </a:p>
          <a:p>
            <a:r>
              <a:rPr lang="en-US" sz="2000" dirty="0"/>
              <a:t>SELECT * FROM </a:t>
            </a:r>
            <a:r>
              <a:rPr lang="en-US" sz="2000" dirty="0" err="1"/>
              <a:t>staged_employees</a:t>
            </a:r>
            <a:r>
              <a:rPr lang="en-US" sz="2000" dirty="0"/>
              <a:t> se</a:t>
            </a:r>
          </a:p>
          <a:p>
            <a:r>
              <a:rPr lang="en-US" sz="2000" dirty="0"/>
              <a:t>WHERE </a:t>
            </a:r>
            <a:r>
              <a:rPr lang="en-US" sz="2000" dirty="0" err="1"/>
              <a:t>se.cnty</a:t>
            </a:r>
            <a:r>
              <a:rPr lang="en-US" sz="2000" dirty="0"/>
              <a:t> = 'US' AND se.st = 'OR';</a:t>
            </a:r>
          </a:p>
        </p:txBody>
      </p:sp>
      <p:sp>
        <p:nvSpPr>
          <p:cNvPr id="4" name="Content Placeholder 2"/>
          <p:cNvSpPr txBox="1">
            <a:spLocks/>
          </p:cNvSpPr>
          <p:nvPr/>
        </p:nvSpPr>
        <p:spPr>
          <a:xfrm>
            <a:off x="838200" y="3896139"/>
            <a:ext cx="10515600" cy="2365513"/>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FROM </a:t>
            </a:r>
            <a:r>
              <a:rPr lang="en-US" sz="2000" dirty="0" err="1"/>
              <a:t>staged_employees</a:t>
            </a:r>
            <a:r>
              <a:rPr lang="en-US" sz="2000" dirty="0"/>
              <a:t> se</a:t>
            </a:r>
          </a:p>
          <a:p>
            <a:r>
              <a:rPr lang="en-US" sz="2000" dirty="0"/>
              <a:t>INSERT OVERWRITE TABLE employees</a:t>
            </a:r>
          </a:p>
          <a:p>
            <a:r>
              <a:rPr lang="en-US" sz="2000" dirty="0"/>
              <a:t>  PARTITION (country = 'US', state = 'CA')</a:t>
            </a:r>
          </a:p>
          <a:p>
            <a:r>
              <a:rPr lang="en-US" sz="2000" dirty="0"/>
              <a:t>  SELECT * WHERE </a:t>
            </a:r>
            <a:r>
              <a:rPr lang="en-US" sz="2000" dirty="0" err="1"/>
              <a:t>se.cnty</a:t>
            </a:r>
            <a:r>
              <a:rPr lang="en-US" sz="2000" dirty="0"/>
              <a:t> = 'US' AND se.st = 'CA'</a:t>
            </a:r>
          </a:p>
          <a:p>
            <a:r>
              <a:rPr lang="en-US" sz="2000" dirty="0"/>
              <a:t>INSERT OVERWRITE TABLE employees</a:t>
            </a:r>
          </a:p>
          <a:p>
            <a:r>
              <a:rPr lang="en-US" sz="2000" dirty="0"/>
              <a:t>  PARTITION (country = 'US', state = 'IL')</a:t>
            </a:r>
          </a:p>
          <a:p>
            <a:r>
              <a:rPr lang="en-US" sz="2000" dirty="0"/>
              <a:t>  SELECT * WHERE </a:t>
            </a:r>
            <a:r>
              <a:rPr lang="en-US" sz="2000" dirty="0" err="1"/>
              <a:t>se.cnty</a:t>
            </a:r>
            <a:r>
              <a:rPr lang="en-US" sz="2000" dirty="0"/>
              <a:t> = 'US' AND se.st = 'IL';</a:t>
            </a:r>
          </a:p>
        </p:txBody>
      </p:sp>
      <p:sp>
        <p:nvSpPr>
          <p:cNvPr id="5" name="TextBox 4"/>
          <p:cNvSpPr txBox="1"/>
          <p:nvPr/>
        </p:nvSpPr>
        <p:spPr>
          <a:xfrm>
            <a:off x="838200" y="2922129"/>
            <a:ext cx="10515600" cy="954107"/>
          </a:xfrm>
          <a:prstGeom prst="rect">
            <a:avLst/>
          </a:prstGeom>
          <a:noFill/>
        </p:spPr>
        <p:txBody>
          <a:bodyPr wrap="square" rtlCol="0">
            <a:spAutoFit/>
          </a:bodyPr>
          <a:lstStyle/>
          <a:p>
            <a:pPr marL="457200" indent="-457200">
              <a:buFont typeface="Wingdings" charset="2"/>
              <a:buChar char="§"/>
            </a:pPr>
            <a:r>
              <a:rPr lang="en-US" sz="2800" dirty="0"/>
              <a:t>Rather than scan a large file multiple times, use keyword FROM</a:t>
            </a:r>
          </a:p>
        </p:txBody>
      </p:sp>
    </p:spTree>
    <p:extLst>
      <p:ext uri="{BB962C8B-B14F-4D97-AF65-F5344CB8AC3E}">
        <p14:creationId xmlns:p14="http://schemas.microsoft.com/office/powerpoint/2010/main" val="3310759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Partition Inserts</a:t>
            </a:r>
          </a:p>
        </p:txBody>
      </p:sp>
      <p:sp>
        <p:nvSpPr>
          <p:cNvPr id="3" name="Content Placeholder 2"/>
          <p:cNvSpPr>
            <a:spLocks noGrp="1"/>
          </p:cNvSpPr>
          <p:nvPr>
            <p:ph idx="1"/>
          </p:nvPr>
        </p:nvSpPr>
        <p:spPr>
          <a:xfrm>
            <a:off x="838200" y="2968487"/>
            <a:ext cx="10515600" cy="1355176"/>
          </a:xfrm>
        </p:spPr>
        <p:txBody>
          <a:bodyPr>
            <a:normAutofit/>
          </a:bodyPr>
          <a:lstStyle/>
          <a:p>
            <a:r>
              <a:rPr lang="en-US" sz="2000" dirty="0"/>
              <a:t>hive&gt; 	INSERT OVERWRITE TABLE employees</a:t>
            </a:r>
          </a:p>
          <a:p>
            <a:r>
              <a:rPr lang="en-US" sz="2000" dirty="0"/>
              <a:t>	PARTITION (country, state)</a:t>
            </a:r>
          </a:p>
          <a:p>
            <a:r>
              <a:rPr lang="en-US" sz="2000" dirty="0"/>
              <a:t>	SELECT ..., </a:t>
            </a:r>
            <a:r>
              <a:rPr lang="en-US" sz="2000" dirty="0" err="1"/>
              <a:t>se.cnty</a:t>
            </a:r>
            <a:r>
              <a:rPr lang="en-US" sz="2000" dirty="0"/>
              <a:t>, se.st</a:t>
            </a:r>
          </a:p>
          <a:p>
            <a:r>
              <a:rPr lang="en-US" sz="2000" dirty="0"/>
              <a:t>	FROM </a:t>
            </a:r>
            <a:r>
              <a:rPr lang="en-US" sz="2000" dirty="0" err="1"/>
              <a:t>staged_employees</a:t>
            </a:r>
            <a:r>
              <a:rPr lang="en-US" sz="2000" dirty="0"/>
              <a:t> se;</a:t>
            </a:r>
          </a:p>
        </p:txBody>
      </p:sp>
      <p:grpSp>
        <p:nvGrpSpPr>
          <p:cNvPr id="4" name="Group 3"/>
          <p:cNvGrpSpPr/>
          <p:nvPr/>
        </p:nvGrpSpPr>
        <p:grpSpPr>
          <a:xfrm>
            <a:off x="0" y="1227026"/>
            <a:ext cx="12192000" cy="1121571"/>
            <a:chOff x="0" y="1227026"/>
            <a:chExt cx="12192000" cy="1121571"/>
          </a:xfrm>
        </p:grpSpPr>
        <p:sp>
          <p:nvSpPr>
            <p:cNvPr id="6" name="TextBox 5"/>
            <p:cNvSpPr txBox="1"/>
            <p:nvPr/>
          </p:nvSpPr>
          <p:spPr>
            <a:xfrm>
              <a:off x="0" y="1227026"/>
              <a:ext cx="12192000" cy="1121571"/>
            </a:xfrm>
            <a:prstGeom prst="rect">
              <a:avLst/>
            </a:prstGeom>
            <a:solidFill>
              <a:srgbClr val="8D8787"/>
            </a:solidFill>
          </p:spPr>
          <p:txBody>
            <a:bodyPr wrap="square" rtlCol="0">
              <a:spAutoFit/>
            </a:bodyPr>
            <a:lstStyle/>
            <a:p>
              <a:pPr marL="919163"/>
              <a:endParaRPr lang="en-US" sz="2800" dirty="0">
                <a:solidFill>
                  <a:srgbClr val="FFFFFF"/>
                </a:solidFill>
              </a:endParaRPr>
            </a:p>
          </p:txBody>
        </p:sp>
        <p:sp>
          <p:nvSpPr>
            <p:cNvPr id="8" name="TextBox 7"/>
            <p:cNvSpPr txBox="1"/>
            <p:nvPr/>
          </p:nvSpPr>
          <p:spPr>
            <a:xfrm>
              <a:off x="838201" y="1285460"/>
              <a:ext cx="9988826" cy="954107"/>
            </a:xfrm>
            <a:prstGeom prst="rect">
              <a:avLst/>
            </a:prstGeom>
            <a:noFill/>
          </p:spPr>
          <p:txBody>
            <a:bodyPr wrap="square" rtlCol="0">
              <a:spAutoFit/>
            </a:bodyPr>
            <a:lstStyle/>
            <a:p>
              <a:pPr marL="457200" indent="-457200">
                <a:buFont typeface="Wingdings" charset="2"/>
                <a:buChar char="§"/>
              </a:pPr>
              <a:r>
                <a:rPr lang="en-US" sz="2800" dirty="0" smtClean="0">
                  <a:solidFill>
                    <a:srgbClr val="FFFFFF"/>
                  </a:solidFill>
                </a:rPr>
                <a:t>Only static partitioning has been considered thus far.</a:t>
              </a:r>
            </a:p>
            <a:p>
              <a:pPr marL="457200" indent="-457200">
                <a:buFont typeface="Wingdings" charset="2"/>
                <a:buChar char="§"/>
              </a:pPr>
              <a:r>
                <a:rPr lang="en-US" sz="2800" dirty="0" smtClean="0">
                  <a:solidFill>
                    <a:srgbClr val="FFFFFF"/>
                  </a:solidFill>
                </a:rPr>
                <a:t>A </a:t>
              </a:r>
              <a:r>
                <a:rPr lang="en-US" sz="2800" dirty="0">
                  <a:solidFill>
                    <a:srgbClr val="FFFFFF"/>
                  </a:solidFill>
                </a:rPr>
                <a:t>better way is to create partitions </a:t>
              </a:r>
              <a:r>
                <a:rPr lang="en-US" sz="2800" dirty="0" smtClean="0">
                  <a:solidFill>
                    <a:srgbClr val="FFFFFF"/>
                  </a:solidFill>
                </a:rPr>
                <a:t>dynamically.</a:t>
              </a:r>
              <a:endParaRPr lang="en-US" sz="2800" dirty="0">
                <a:solidFill>
                  <a:srgbClr val="FFFFFF"/>
                </a:solidFill>
              </a:endParaRPr>
            </a:p>
          </p:txBody>
        </p:sp>
      </p:grpSp>
    </p:spTree>
    <p:extLst>
      <p:ext uri="{BB962C8B-B14F-4D97-AF65-F5344CB8AC3E}">
        <p14:creationId xmlns:p14="http://schemas.microsoft.com/office/powerpoint/2010/main" val="1456967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Partition Inserts</a:t>
            </a:r>
          </a:p>
        </p:txBody>
      </p:sp>
      <p:sp>
        <p:nvSpPr>
          <p:cNvPr id="3" name="Content Placeholder 2"/>
          <p:cNvSpPr>
            <a:spLocks noGrp="1"/>
          </p:cNvSpPr>
          <p:nvPr>
            <p:ph idx="1"/>
          </p:nvPr>
        </p:nvSpPr>
        <p:spPr>
          <a:xfrm>
            <a:off x="838199" y="2538669"/>
            <a:ext cx="10515600" cy="1953119"/>
          </a:xfrm>
        </p:spPr>
        <p:txBody>
          <a:bodyPr>
            <a:noAutofit/>
          </a:bodyPr>
          <a:lstStyle/>
          <a:p>
            <a:r>
              <a:rPr lang="en-US" sz="2000" dirty="0"/>
              <a:t>hive&gt; 	INSERT OVERWRITE TABLE employees</a:t>
            </a:r>
          </a:p>
          <a:p>
            <a:r>
              <a:rPr lang="en-US" sz="2000" dirty="0"/>
              <a:t>	PARTITION (country = 'US', state)</a:t>
            </a:r>
          </a:p>
          <a:p>
            <a:r>
              <a:rPr lang="en-US" sz="2000" dirty="0"/>
              <a:t>	SELECT ..., </a:t>
            </a:r>
            <a:r>
              <a:rPr lang="en-US" sz="2000" dirty="0" err="1"/>
              <a:t>se.cnty</a:t>
            </a:r>
            <a:r>
              <a:rPr lang="en-US" sz="2000" dirty="0"/>
              <a:t>, se.st</a:t>
            </a:r>
          </a:p>
          <a:p>
            <a:r>
              <a:rPr lang="en-US" sz="2000" dirty="0"/>
              <a:t>	FROM </a:t>
            </a:r>
            <a:r>
              <a:rPr lang="en-US" sz="2000" dirty="0" err="1"/>
              <a:t>staged_employees</a:t>
            </a:r>
            <a:r>
              <a:rPr lang="en-US" sz="2000" dirty="0"/>
              <a:t> se</a:t>
            </a:r>
          </a:p>
          <a:p>
            <a:r>
              <a:rPr lang="en-US" sz="2000" dirty="0"/>
              <a:t>	WHERE </a:t>
            </a:r>
            <a:r>
              <a:rPr lang="en-US" sz="2000" dirty="0" err="1"/>
              <a:t>se.cnty</a:t>
            </a:r>
            <a:r>
              <a:rPr lang="en-US" sz="2000" dirty="0"/>
              <a:t> = 'US';</a:t>
            </a:r>
          </a:p>
        </p:txBody>
      </p:sp>
      <p:sp>
        <p:nvSpPr>
          <p:cNvPr id="5" name="TextBox 4"/>
          <p:cNvSpPr txBox="1"/>
          <p:nvPr/>
        </p:nvSpPr>
        <p:spPr>
          <a:xfrm>
            <a:off x="0" y="1292811"/>
            <a:ext cx="12192000" cy="926918"/>
          </a:xfrm>
          <a:prstGeom prst="rect">
            <a:avLst/>
          </a:prstGeom>
          <a:solidFill>
            <a:srgbClr val="8D8787"/>
          </a:solidFill>
        </p:spPr>
        <p:txBody>
          <a:bodyPr wrap="square" rtlCol="0">
            <a:spAutoFit/>
          </a:bodyPr>
          <a:lstStyle/>
          <a:p>
            <a:pPr marL="919163"/>
            <a:endParaRPr lang="en-US" sz="2800" dirty="0">
              <a:solidFill>
                <a:srgbClr val="FFFFFF"/>
              </a:solidFill>
            </a:endParaRPr>
          </a:p>
        </p:txBody>
      </p:sp>
      <p:sp>
        <p:nvSpPr>
          <p:cNvPr id="8" name="TextBox 7"/>
          <p:cNvSpPr txBox="1"/>
          <p:nvPr/>
        </p:nvSpPr>
        <p:spPr>
          <a:xfrm>
            <a:off x="838201" y="1494660"/>
            <a:ext cx="9988826" cy="523220"/>
          </a:xfrm>
          <a:prstGeom prst="rect">
            <a:avLst/>
          </a:prstGeom>
          <a:noFill/>
        </p:spPr>
        <p:txBody>
          <a:bodyPr wrap="square" rtlCol="0">
            <a:spAutoFit/>
          </a:bodyPr>
          <a:lstStyle/>
          <a:p>
            <a:r>
              <a:rPr lang="en-US" sz="2800" dirty="0" smtClean="0">
                <a:solidFill>
                  <a:srgbClr val="FFFFFF"/>
                </a:solidFill>
              </a:rPr>
              <a:t>Dynamic </a:t>
            </a:r>
            <a:r>
              <a:rPr lang="en-US" sz="2800" dirty="0">
                <a:solidFill>
                  <a:srgbClr val="FFFFFF"/>
                </a:solidFill>
              </a:rPr>
              <a:t>and static </a:t>
            </a:r>
            <a:r>
              <a:rPr lang="en-US" sz="2800" dirty="0" smtClean="0">
                <a:solidFill>
                  <a:srgbClr val="FFFFFF"/>
                </a:solidFill>
              </a:rPr>
              <a:t>partitions can be mixed</a:t>
            </a:r>
            <a:endParaRPr lang="en-US" sz="2800" dirty="0">
              <a:solidFill>
                <a:srgbClr val="FFFFFF"/>
              </a:solidFill>
            </a:endParaRPr>
          </a:p>
        </p:txBody>
      </p:sp>
    </p:spTree>
    <p:extLst>
      <p:ext uri="{BB962C8B-B14F-4D97-AF65-F5344CB8AC3E}">
        <p14:creationId xmlns:p14="http://schemas.microsoft.com/office/powerpoint/2010/main" val="2032613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Exporting Data</a:t>
            </a:r>
          </a:p>
        </p:txBody>
      </p:sp>
      <p:sp>
        <p:nvSpPr>
          <p:cNvPr id="3" name="Content Placeholder 2"/>
          <p:cNvSpPr>
            <a:spLocks noGrp="1"/>
          </p:cNvSpPr>
          <p:nvPr>
            <p:ph idx="1"/>
          </p:nvPr>
        </p:nvSpPr>
        <p:spPr>
          <a:xfrm>
            <a:off x="838198" y="4061012"/>
            <a:ext cx="10515600" cy="2166577"/>
          </a:xfrm>
        </p:spPr>
        <p:txBody>
          <a:bodyPr>
            <a:normAutofit/>
          </a:bodyPr>
          <a:lstStyle/>
          <a:p>
            <a:r>
              <a:rPr lang="en-US" sz="2000" dirty="0"/>
              <a:t>hive&gt; 	INSERT OVERWRITE LOCAL DIRECTORY  '/</a:t>
            </a:r>
            <a:r>
              <a:rPr lang="en-US" sz="2000" dirty="0" err="1"/>
              <a:t>tmp</a:t>
            </a:r>
            <a:r>
              <a:rPr lang="en-US" sz="2000" dirty="0"/>
              <a:t>/</a:t>
            </a:r>
            <a:r>
              <a:rPr lang="en-US" sz="2000" dirty="0" err="1"/>
              <a:t>ca_employees</a:t>
            </a:r>
            <a:r>
              <a:rPr lang="en-US" sz="2000" dirty="0"/>
              <a:t>'</a:t>
            </a:r>
          </a:p>
          <a:p>
            <a:r>
              <a:rPr lang="en-US" sz="2000" dirty="0"/>
              <a:t>	SELECT name, salary, address</a:t>
            </a:r>
          </a:p>
          <a:p>
            <a:r>
              <a:rPr lang="en-US" sz="2000" dirty="0"/>
              <a:t>	FROM employees</a:t>
            </a:r>
          </a:p>
          <a:p>
            <a:r>
              <a:rPr lang="en-US" sz="2000" dirty="0"/>
              <a:t>	WHERE </a:t>
            </a:r>
            <a:r>
              <a:rPr lang="en-US" sz="2000" dirty="0" err="1"/>
              <a:t>se.state</a:t>
            </a:r>
            <a:r>
              <a:rPr lang="en-US" sz="2000" dirty="0"/>
              <a:t> = 'CA';</a:t>
            </a:r>
          </a:p>
        </p:txBody>
      </p:sp>
      <p:sp>
        <p:nvSpPr>
          <p:cNvPr id="8" name="TextBox 7"/>
          <p:cNvSpPr txBox="1"/>
          <p:nvPr/>
        </p:nvSpPr>
        <p:spPr>
          <a:xfrm>
            <a:off x="838201" y="1285460"/>
            <a:ext cx="9988826" cy="523220"/>
          </a:xfrm>
          <a:prstGeom prst="rect">
            <a:avLst/>
          </a:prstGeom>
          <a:noFill/>
        </p:spPr>
        <p:txBody>
          <a:bodyPr wrap="square" rtlCol="0">
            <a:spAutoFit/>
          </a:bodyPr>
          <a:lstStyle/>
          <a:p>
            <a:pPr marL="457200" indent="-457200">
              <a:buFont typeface="Wingdings" charset="2"/>
              <a:buChar char="§"/>
            </a:pPr>
            <a:r>
              <a:rPr lang="en-US" sz="2800" dirty="0" smtClean="0"/>
              <a:t>Copying files or directories.</a:t>
            </a:r>
            <a:endParaRPr lang="en-US" sz="2800" dirty="0"/>
          </a:p>
        </p:txBody>
      </p:sp>
      <p:sp>
        <p:nvSpPr>
          <p:cNvPr id="5" name="TextBox 4"/>
          <p:cNvSpPr txBox="1"/>
          <p:nvPr/>
        </p:nvSpPr>
        <p:spPr>
          <a:xfrm>
            <a:off x="838199" y="3340596"/>
            <a:ext cx="10515599" cy="523220"/>
          </a:xfrm>
          <a:prstGeom prst="rect">
            <a:avLst/>
          </a:prstGeom>
          <a:noFill/>
        </p:spPr>
        <p:txBody>
          <a:bodyPr wrap="square" rtlCol="0">
            <a:spAutoFit/>
          </a:bodyPr>
          <a:lstStyle/>
          <a:p>
            <a:pPr marL="457200" indent="-457200">
              <a:buFont typeface="Wingdings" charset="2"/>
              <a:buChar char="§"/>
            </a:pPr>
            <a:r>
              <a:rPr lang="en-US" sz="2800" dirty="0" smtClean="0"/>
              <a:t>Using INSERT</a:t>
            </a:r>
            <a:endParaRPr lang="en-US" sz="2800" dirty="0"/>
          </a:p>
        </p:txBody>
      </p:sp>
      <p:sp>
        <p:nvSpPr>
          <p:cNvPr id="6" name="Content Placeholder 2"/>
          <p:cNvSpPr txBox="1">
            <a:spLocks/>
          </p:cNvSpPr>
          <p:nvPr/>
        </p:nvSpPr>
        <p:spPr>
          <a:xfrm>
            <a:off x="838199" y="2124635"/>
            <a:ext cx="10515600" cy="1069139"/>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$&gt; </a:t>
            </a:r>
            <a:r>
              <a:rPr lang="en-US" sz="2000" dirty="0" err="1"/>
              <a:t>hadoop</a:t>
            </a:r>
            <a:r>
              <a:rPr lang="en-US" sz="2000" dirty="0"/>
              <a:t> fs -</a:t>
            </a:r>
            <a:r>
              <a:rPr lang="en-US" sz="2000" dirty="0" err="1"/>
              <a:t>cp</a:t>
            </a:r>
            <a:r>
              <a:rPr lang="en-US" sz="2000" dirty="0"/>
              <a:t> </a:t>
            </a:r>
            <a:r>
              <a:rPr lang="en-US" sz="2000" dirty="0" err="1"/>
              <a:t>source_path</a:t>
            </a:r>
            <a:r>
              <a:rPr lang="en-US" sz="2000" dirty="0"/>
              <a:t> </a:t>
            </a:r>
            <a:r>
              <a:rPr lang="en-US" sz="2000" dirty="0" err="1"/>
              <a:t>target_path</a:t>
            </a:r>
            <a:endParaRPr lang="en-US" sz="2000" dirty="0"/>
          </a:p>
        </p:txBody>
      </p:sp>
    </p:spTree>
    <p:extLst>
      <p:ext uri="{BB962C8B-B14F-4D97-AF65-F5344CB8AC3E}">
        <p14:creationId xmlns:p14="http://schemas.microsoft.com/office/powerpoint/2010/main" val="530029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300162"/>
            <a:ext cx="12192000" cy="926918"/>
          </a:xfrm>
          <a:prstGeom prst="rect">
            <a:avLst/>
          </a:prstGeom>
          <a:solidFill>
            <a:srgbClr val="8D8787"/>
          </a:solidFill>
        </p:spPr>
        <p:txBody>
          <a:bodyPr wrap="square" rtlCol="0">
            <a:spAutoFit/>
          </a:bodyPr>
          <a:lstStyle/>
          <a:p>
            <a:pPr marL="919163"/>
            <a:endParaRPr lang="en-US" sz="2800" dirty="0">
              <a:solidFill>
                <a:srgbClr val="FFFFFF"/>
              </a:solidFill>
            </a:endParaRPr>
          </a:p>
        </p:txBody>
      </p:sp>
      <p:sp>
        <p:nvSpPr>
          <p:cNvPr id="8" name="TextBox 7"/>
          <p:cNvSpPr txBox="1"/>
          <p:nvPr/>
        </p:nvSpPr>
        <p:spPr>
          <a:xfrm>
            <a:off x="838201" y="1285460"/>
            <a:ext cx="9988826" cy="954107"/>
          </a:xfrm>
          <a:prstGeom prst="rect">
            <a:avLst/>
          </a:prstGeom>
          <a:noFill/>
        </p:spPr>
        <p:txBody>
          <a:bodyPr wrap="square" rtlCol="0">
            <a:spAutoFit/>
          </a:bodyPr>
          <a:lstStyle/>
          <a:p>
            <a:r>
              <a:rPr lang="en-US" sz="2800" dirty="0" smtClean="0">
                <a:solidFill>
                  <a:srgbClr val="FFFFFF"/>
                </a:solidFill>
              </a:rPr>
              <a:t>Multiple </a:t>
            </a:r>
            <a:r>
              <a:rPr lang="en-US" sz="2800" dirty="0">
                <a:solidFill>
                  <a:srgbClr val="FFFFFF"/>
                </a:solidFill>
              </a:rPr>
              <a:t>inserts to directories </a:t>
            </a:r>
            <a:r>
              <a:rPr lang="en-US" sz="2800" dirty="0" smtClean="0">
                <a:solidFill>
                  <a:srgbClr val="FFFFFF"/>
                </a:solidFill>
              </a:rPr>
              <a:t>ca be done using </a:t>
            </a:r>
            <a:r>
              <a:rPr lang="en-US" sz="2800" dirty="0">
                <a:solidFill>
                  <a:srgbClr val="FFFFFF"/>
                </a:solidFill>
              </a:rPr>
              <a:t>keyword FROM</a:t>
            </a:r>
          </a:p>
        </p:txBody>
      </p:sp>
      <p:sp>
        <p:nvSpPr>
          <p:cNvPr id="2" name="Title 1"/>
          <p:cNvSpPr>
            <a:spLocks noGrp="1"/>
          </p:cNvSpPr>
          <p:nvPr>
            <p:ph type="title"/>
          </p:nvPr>
        </p:nvSpPr>
        <p:spPr/>
        <p:txBody>
          <a:bodyPr/>
          <a:lstStyle/>
          <a:p>
            <a:r>
              <a:rPr lang="en-US" dirty="0"/>
              <a:t>Multiple Inserts into Directories</a:t>
            </a:r>
          </a:p>
        </p:txBody>
      </p:sp>
      <p:sp>
        <p:nvSpPr>
          <p:cNvPr id="3" name="Content Placeholder 2"/>
          <p:cNvSpPr>
            <a:spLocks noGrp="1"/>
          </p:cNvSpPr>
          <p:nvPr>
            <p:ph idx="1"/>
          </p:nvPr>
        </p:nvSpPr>
        <p:spPr>
          <a:xfrm>
            <a:off x="838200" y="2346356"/>
            <a:ext cx="10515600" cy="2282849"/>
          </a:xfrm>
        </p:spPr>
        <p:txBody>
          <a:bodyPr>
            <a:normAutofit/>
          </a:bodyPr>
          <a:lstStyle/>
          <a:p>
            <a:r>
              <a:rPr lang="en-US" sz="2000" dirty="0"/>
              <a:t>hive&gt;  FROM </a:t>
            </a:r>
            <a:r>
              <a:rPr lang="en-US" sz="2000" dirty="0" err="1"/>
              <a:t>staged_employees</a:t>
            </a:r>
            <a:r>
              <a:rPr lang="en-US" sz="2000" dirty="0"/>
              <a:t> se</a:t>
            </a:r>
          </a:p>
          <a:p>
            <a:r>
              <a:rPr lang="en-US" sz="2000" dirty="0"/>
              <a:t>	INSERT OVERWRITE DIRECTORY '/</a:t>
            </a:r>
            <a:r>
              <a:rPr lang="en-US" sz="2000" dirty="0" err="1"/>
              <a:t>tmp</a:t>
            </a:r>
            <a:r>
              <a:rPr lang="en-US" sz="2000" dirty="0"/>
              <a:t>/</a:t>
            </a:r>
            <a:r>
              <a:rPr lang="en-US" sz="2000" dirty="0" err="1"/>
              <a:t>or_employees</a:t>
            </a:r>
            <a:r>
              <a:rPr lang="en-US" sz="2000" dirty="0"/>
              <a:t>'</a:t>
            </a:r>
          </a:p>
          <a:p>
            <a:r>
              <a:rPr lang="en-US" sz="2000" dirty="0"/>
              <a:t>  	SELECT * WHERE </a:t>
            </a:r>
            <a:r>
              <a:rPr lang="en-US" sz="2000" dirty="0" err="1"/>
              <a:t>se.cty</a:t>
            </a:r>
            <a:r>
              <a:rPr lang="en-US" sz="2000" dirty="0"/>
              <a:t> = 'US' and se.st = 'OR'</a:t>
            </a:r>
          </a:p>
          <a:p>
            <a:r>
              <a:rPr lang="en-US" sz="2000" dirty="0"/>
              <a:t>	INSERT OVERWRITE DIRECTORY '/</a:t>
            </a:r>
            <a:r>
              <a:rPr lang="en-US" sz="2000" dirty="0" err="1"/>
              <a:t>tmp</a:t>
            </a:r>
            <a:r>
              <a:rPr lang="en-US" sz="2000" dirty="0"/>
              <a:t>/</a:t>
            </a:r>
            <a:r>
              <a:rPr lang="en-US" sz="2000" dirty="0" err="1"/>
              <a:t>ca_employees</a:t>
            </a:r>
            <a:r>
              <a:rPr lang="en-US" sz="2000" dirty="0"/>
              <a:t>'</a:t>
            </a:r>
          </a:p>
          <a:p>
            <a:r>
              <a:rPr lang="en-US" sz="2000" dirty="0"/>
              <a:t>  	SELECT * WHERE </a:t>
            </a:r>
            <a:r>
              <a:rPr lang="en-US" sz="2000" dirty="0" err="1"/>
              <a:t>se.cty</a:t>
            </a:r>
            <a:r>
              <a:rPr lang="en-US" sz="2000" dirty="0"/>
              <a:t> = 'US' and se.st = 'CA'</a:t>
            </a:r>
          </a:p>
          <a:p>
            <a:r>
              <a:rPr lang="en-US" sz="2000" dirty="0"/>
              <a:t>	INSERT OVERWRITE DIRECTORY '/</a:t>
            </a:r>
            <a:r>
              <a:rPr lang="en-US" sz="2000" dirty="0" err="1"/>
              <a:t>tmp</a:t>
            </a:r>
            <a:r>
              <a:rPr lang="en-US" sz="2000" dirty="0"/>
              <a:t>/</a:t>
            </a:r>
            <a:r>
              <a:rPr lang="en-US" sz="2000" dirty="0" err="1"/>
              <a:t>il_employees</a:t>
            </a:r>
            <a:r>
              <a:rPr lang="en-US" sz="2000" dirty="0"/>
              <a:t>'</a:t>
            </a:r>
          </a:p>
          <a:p>
            <a:r>
              <a:rPr lang="en-US" sz="2000" dirty="0"/>
              <a:t>  	SELECT * WHERE </a:t>
            </a:r>
            <a:r>
              <a:rPr lang="en-US" sz="2000" dirty="0" err="1"/>
              <a:t>se.cty</a:t>
            </a:r>
            <a:r>
              <a:rPr lang="en-US" sz="2000" dirty="0"/>
              <a:t> = 'US' and se.st = 'IL';</a:t>
            </a:r>
          </a:p>
        </p:txBody>
      </p:sp>
    </p:spTree>
    <p:extLst>
      <p:ext uri="{BB962C8B-B14F-4D97-AF65-F5344CB8AC3E}">
        <p14:creationId xmlns:p14="http://schemas.microsoft.com/office/powerpoint/2010/main" val="3282243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343" y="371724"/>
            <a:ext cx="10515600" cy="1325563"/>
          </a:xfrm>
        </p:spPr>
        <p:txBody>
          <a:bodyPr>
            <a:normAutofit/>
          </a:bodyPr>
          <a:lstStyle/>
          <a:p>
            <a:r>
              <a:rPr lang="en-US" altLang="ko-KR" sz="4400" dirty="0" smtClean="0"/>
              <a:t>Summary</a:t>
            </a:r>
            <a:endParaRPr lang="en-US" sz="4400" dirty="0"/>
          </a:p>
        </p:txBody>
      </p:sp>
      <p:sp>
        <p:nvSpPr>
          <p:cNvPr id="30" name="Rectangle 29"/>
          <p:cNvSpPr/>
          <p:nvPr/>
        </p:nvSpPr>
        <p:spPr>
          <a:xfrm>
            <a:off x="0" y="2616383"/>
            <a:ext cx="12192000" cy="36320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lvl="1" indent="-457200">
              <a:buFont typeface="Wingdings" charset="2"/>
              <a:buChar char="§"/>
            </a:pPr>
            <a:r>
              <a:rPr lang="en-US" sz="2800" dirty="0">
                <a:solidFill>
                  <a:srgbClr val="FFFFFF"/>
                </a:solidFill>
              </a:rPr>
              <a:t>Create and add data to managed tables</a:t>
            </a:r>
          </a:p>
          <a:p>
            <a:pPr marL="914400" lvl="1" indent="-457200">
              <a:buFont typeface="Wingdings" charset="2"/>
              <a:buChar char="§"/>
            </a:pPr>
            <a:r>
              <a:rPr lang="en-US" sz="2800" dirty="0">
                <a:solidFill>
                  <a:srgbClr val="FFFFFF"/>
                </a:solidFill>
              </a:rPr>
              <a:t>Create external tables and point data to them</a:t>
            </a:r>
          </a:p>
          <a:p>
            <a:pPr marL="914400" lvl="1" indent="-457200">
              <a:buFont typeface="Wingdings" charset="2"/>
              <a:buChar char="§"/>
            </a:pPr>
            <a:r>
              <a:rPr lang="en-US" sz="2800" dirty="0">
                <a:solidFill>
                  <a:srgbClr val="FFFFFF"/>
                </a:solidFill>
              </a:rPr>
              <a:t>Create and work with partitioned tables</a:t>
            </a:r>
          </a:p>
          <a:p>
            <a:pPr marL="914400" lvl="1" indent="-457200">
              <a:buFont typeface="Wingdings" charset="2"/>
              <a:buChar char="§"/>
            </a:pPr>
            <a:r>
              <a:rPr lang="en-US" sz="2800" dirty="0">
                <a:solidFill>
                  <a:srgbClr val="FFFFFF"/>
                </a:solidFill>
              </a:rPr>
              <a:t>Export data out of </a:t>
            </a:r>
            <a:r>
              <a:rPr lang="en-US" sz="2800" dirty="0" smtClean="0">
                <a:solidFill>
                  <a:srgbClr val="FFFFFF"/>
                </a:solidFill>
              </a:rPr>
              <a:t>tables</a:t>
            </a:r>
            <a:endParaRPr lang="en-US" sz="2800" dirty="0">
              <a:solidFill>
                <a:srgbClr val="FFFFFF"/>
              </a:solidFill>
            </a:endParaRPr>
          </a:p>
        </p:txBody>
      </p:sp>
      <p:grpSp>
        <p:nvGrpSpPr>
          <p:cNvPr id="32" name="Group 31"/>
          <p:cNvGrpSpPr/>
          <p:nvPr/>
        </p:nvGrpSpPr>
        <p:grpSpPr>
          <a:xfrm>
            <a:off x="0" y="1783473"/>
            <a:ext cx="12191999" cy="832911"/>
            <a:chOff x="1384300" y="1950630"/>
            <a:chExt cx="9423400" cy="832911"/>
          </a:xfrm>
        </p:grpSpPr>
        <p:sp>
          <p:nvSpPr>
            <p:cNvPr id="34" name="Rectangle 33"/>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36" name="Content Placeholder 2"/>
            <p:cNvSpPr txBox="1">
              <a:spLocks/>
            </p:cNvSpPr>
            <p:nvPr/>
          </p:nvSpPr>
          <p:spPr>
            <a:xfrm>
              <a:off x="1720850" y="1950630"/>
              <a:ext cx="908685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solidFill>
                    <a:srgbClr val="FFFFFF"/>
                  </a:solidFill>
                  <a:latin typeface="Segoe UI"/>
                </a:rPr>
                <a:t>In this lesson, you have </a:t>
              </a:r>
              <a:r>
                <a:rPr lang="en-US" altLang="es-MX" i="0" dirty="0" smtClean="0">
                  <a:solidFill>
                    <a:srgbClr val="FFFFFF"/>
                  </a:solidFill>
                  <a:latin typeface="Segoe UI"/>
                </a:rPr>
                <a:t>learned to:</a:t>
              </a:r>
              <a:endParaRPr lang="en-US" altLang="es-MX" i="0" dirty="0">
                <a:solidFill>
                  <a:srgbClr val="FFFFFF"/>
                </a:solidFill>
                <a:latin typeface="Segoe UI"/>
              </a:endParaRPr>
            </a:p>
          </p:txBody>
        </p:sp>
      </p:grpSp>
    </p:spTree>
    <p:extLst>
      <p:ext uri="{BB962C8B-B14F-4D97-AF65-F5344CB8AC3E}">
        <p14:creationId xmlns:p14="http://schemas.microsoft.com/office/powerpoint/2010/main" val="323445840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smtClean="0">
                <a:solidFill>
                  <a:srgbClr val="292929"/>
                </a:solidFill>
                <a:latin typeface="Segoe UI"/>
              </a:rPr>
              <a:t>Objectives</a:t>
            </a:r>
            <a:endParaRPr lang="en-US" sz="4400" dirty="0">
              <a:solidFill>
                <a:srgbClr val="292929"/>
              </a:solidFill>
              <a:latin typeface="Segoe UI"/>
            </a:endParaRPr>
          </a:p>
        </p:txBody>
      </p:sp>
      <p:grpSp>
        <p:nvGrpSpPr>
          <p:cNvPr id="8" name="Group 7"/>
          <p:cNvGrpSpPr/>
          <p:nvPr/>
        </p:nvGrpSpPr>
        <p:grpSpPr>
          <a:xfrm>
            <a:off x="0" y="1950630"/>
            <a:ext cx="12192000" cy="4227432"/>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Create and add data to managed tables</a:t>
              </a:r>
            </a:p>
            <a:p>
              <a:pPr marL="1316038" indent="-457200">
                <a:buFont typeface="Wingdings" charset="2"/>
                <a:buChar char="§"/>
              </a:pPr>
              <a:r>
                <a:rPr lang="en-US" sz="2800" dirty="0">
                  <a:solidFill>
                    <a:srgbClr val="FFFFFF"/>
                  </a:solidFill>
                </a:rPr>
                <a:t>Create external tables and point data to them</a:t>
              </a:r>
            </a:p>
            <a:p>
              <a:pPr marL="1316038" indent="-457200">
                <a:buFont typeface="Wingdings" charset="2"/>
                <a:buChar char="§"/>
              </a:pPr>
              <a:r>
                <a:rPr lang="en-US" sz="2800" dirty="0">
                  <a:solidFill>
                    <a:srgbClr val="FFFFFF"/>
                  </a:solidFill>
                </a:rPr>
                <a:t>Create and work with partitioned tables</a:t>
              </a:r>
            </a:p>
            <a:p>
              <a:pPr marL="1316038" indent="-457200">
                <a:buFont typeface="Wingdings" charset="2"/>
                <a:buChar char="§"/>
              </a:pPr>
              <a:r>
                <a:rPr lang="en-US" sz="2800" dirty="0">
                  <a:solidFill>
                    <a:srgbClr val="FFFFFF"/>
                  </a:solidFill>
                </a:rPr>
                <a:t>Export data out of tables</a:t>
              </a:r>
            </a:p>
          </p:txBody>
        </p:sp>
      </p:grpSp>
    </p:spTree>
    <p:extLst>
      <p:ext uri="{BB962C8B-B14F-4D97-AF65-F5344CB8AC3E}">
        <p14:creationId xmlns:p14="http://schemas.microsoft.com/office/powerpoint/2010/main" val="312158752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Table Types – Managed (Internal</a:t>
            </a:r>
            <a:r>
              <a:rPr lang="en-US" dirty="0" smtClean="0"/>
              <a:t>)</a:t>
            </a:r>
            <a:endParaRPr lang="en-US" dirty="0"/>
          </a:p>
        </p:txBody>
      </p:sp>
      <p:sp>
        <p:nvSpPr>
          <p:cNvPr id="3" name="Content Placeholder 2"/>
          <p:cNvSpPr>
            <a:spLocks noGrp="1"/>
          </p:cNvSpPr>
          <p:nvPr>
            <p:ph sz="half" idx="1"/>
          </p:nvPr>
        </p:nvSpPr>
        <p:spPr/>
        <p:txBody>
          <a:bodyPr/>
          <a:lstStyle/>
          <a:p>
            <a:pPr>
              <a:buFont typeface="Wingdings" charset="2"/>
              <a:buChar char="§"/>
            </a:pPr>
            <a:r>
              <a:rPr lang="en-US" dirty="0"/>
              <a:t>Hive creates and manages table directory and table </a:t>
            </a:r>
            <a:r>
              <a:rPr lang="en-US" dirty="0" err="1" smtClean="0"/>
              <a:t>metastore</a:t>
            </a:r>
            <a:endParaRPr lang="en-US" dirty="0" smtClean="0"/>
          </a:p>
          <a:p>
            <a:pPr>
              <a:buFont typeface="Wingdings" charset="2"/>
              <a:buChar char="§"/>
            </a:pPr>
            <a:r>
              <a:rPr lang="en-US" dirty="0" smtClean="0"/>
              <a:t>When </a:t>
            </a:r>
            <a:r>
              <a:rPr lang="en-US" dirty="0"/>
              <a:t>the table is “dropped”, Hive deletes the </a:t>
            </a:r>
            <a:r>
              <a:rPr lang="en-US" dirty="0" smtClean="0"/>
              <a:t>data</a:t>
            </a:r>
          </a:p>
          <a:p>
            <a:pPr>
              <a:buFont typeface="Wingdings" charset="2"/>
              <a:buChar char="§"/>
            </a:pPr>
            <a:r>
              <a:rPr lang="en-US" dirty="0" smtClean="0"/>
              <a:t>Not </a:t>
            </a:r>
            <a:r>
              <a:rPr lang="en-US" dirty="0"/>
              <a:t>convenient for sharing with other tools</a:t>
            </a:r>
          </a:p>
          <a:p>
            <a:pPr>
              <a:buFont typeface="Wingdings" charset="2"/>
              <a:buChar char="§"/>
            </a:pPr>
            <a:endParaRPr lang="en-US" dirty="0"/>
          </a:p>
        </p:txBody>
      </p:sp>
      <p:pic>
        <p:nvPicPr>
          <p:cNvPr id="4" name="Picture 2" descr="https://upload.wikimedia.org/wikipedia/commons/thumb/b/bb/Apache_Hive_logo.svg/2000px-Apache_Hive_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5143" y="2728780"/>
            <a:ext cx="1489523" cy="1340571"/>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Elbow Connector 18"/>
          <p:cNvCxnSpPr>
            <a:stCxn id="4" idx="0"/>
          </p:cNvCxnSpPr>
          <p:nvPr/>
        </p:nvCxnSpPr>
        <p:spPr>
          <a:xfrm rot="5400000" flipH="1" flipV="1">
            <a:off x="7075594" y="1526101"/>
            <a:ext cx="576991" cy="182836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4" idx="2"/>
            <a:endCxn id="20" idx="2"/>
          </p:cNvCxnSpPr>
          <p:nvPr/>
        </p:nvCxnSpPr>
        <p:spPr>
          <a:xfrm rot="16200000" flipH="1">
            <a:off x="7090594" y="3428661"/>
            <a:ext cx="571245" cy="1852623"/>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067454" y="6234771"/>
            <a:ext cx="2359620" cy="620683"/>
          </a:xfrm>
          <a:prstGeom prst="rect">
            <a:avLst/>
          </a:prstGeom>
          <a:noFill/>
        </p:spPr>
        <p:txBody>
          <a:bodyPr wrap="none" lIns="0" tIns="0" rIns="0" bIns="0" rtlCol="0">
            <a:spAutoFit/>
          </a:bodyPr>
          <a:lstStyle/>
          <a:p>
            <a:pPr algn="ctr">
              <a:lnSpc>
                <a:spcPct val="90000"/>
              </a:lnSpc>
              <a:spcBef>
                <a:spcPct val="20000"/>
              </a:spcBef>
              <a:buSzPct val="80000"/>
            </a:pPr>
            <a:r>
              <a:rPr lang="en-US" sz="2000" dirty="0">
                <a:solidFill>
                  <a:srgbClr val="292929"/>
                </a:solidFill>
              </a:rPr>
              <a:t>Create </a:t>
            </a:r>
            <a:r>
              <a:rPr lang="en-US" sz="2000" dirty="0" err="1" smtClean="0">
                <a:solidFill>
                  <a:srgbClr val="292929"/>
                </a:solidFill>
              </a:rPr>
              <a:t>metastore</a:t>
            </a:r>
            <a:r>
              <a:rPr lang="en-US" sz="2000" dirty="0" smtClean="0">
                <a:solidFill>
                  <a:srgbClr val="292929"/>
                </a:solidFill>
              </a:rPr>
              <a:t> </a:t>
            </a:r>
            <a:r>
              <a:rPr lang="en-US" sz="2000" dirty="0">
                <a:solidFill>
                  <a:srgbClr val="292929"/>
                </a:solidFill>
              </a:rPr>
              <a:t>for </a:t>
            </a:r>
            <a:endParaRPr lang="en-US" sz="2000" dirty="0" smtClean="0">
              <a:solidFill>
                <a:srgbClr val="292929"/>
              </a:solidFill>
            </a:endParaRPr>
          </a:p>
          <a:p>
            <a:pPr algn="ctr">
              <a:lnSpc>
                <a:spcPct val="90000"/>
              </a:lnSpc>
              <a:spcBef>
                <a:spcPct val="20000"/>
              </a:spcBef>
              <a:buSzPct val="80000"/>
            </a:pPr>
            <a:r>
              <a:rPr lang="en-US" sz="2000" dirty="0" smtClean="0">
                <a:solidFill>
                  <a:srgbClr val="292929"/>
                </a:solidFill>
              </a:rPr>
              <a:t>table </a:t>
            </a:r>
            <a:r>
              <a:rPr lang="en-US" sz="2000" dirty="0">
                <a:solidFill>
                  <a:srgbClr val="292929"/>
                </a:solidFill>
              </a:rPr>
              <a:t>schema</a:t>
            </a:r>
          </a:p>
        </p:txBody>
      </p:sp>
      <p:sp>
        <p:nvSpPr>
          <p:cNvPr id="18" name="TextBox 17"/>
          <p:cNvSpPr txBox="1"/>
          <p:nvPr/>
        </p:nvSpPr>
        <p:spPr>
          <a:xfrm>
            <a:off x="9137874" y="2500551"/>
            <a:ext cx="2218781" cy="282129"/>
          </a:xfrm>
          <a:prstGeom prst="rect">
            <a:avLst/>
          </a:prstGeom>
          <a:noFill/>
        </p:spPr>
        <p:txBody>
          <a:bodyPr wrap="none" lIns="0" tIns="0" rIns="0" bIns="0" rtlCol="0">
            <a:spAutoFit/>
          </a:bodyPr>
          <a:lstStyle/>
          <a:p>
            <a:pPr>
              <a:lnSpc>
                <a:spcPct val="90000"/>
              </a:lnSpc>
              <a:spcBef>
                <a:spcPct val="20000"/>
              </a:spcBef>
              <a:buSzPct val="80000"/>
            </a:pPr>
            <a:r>
              <a:rPr lang="en-US" sz="2000" dirty="0">
                <a:solidFill>
                  <a:srgbClr val="292929"/>
                </a:solidFill>
              </a:rPr>
              <a:t>Write data to HDFS</a:t>
            </a:r>
          </a:p>
        </p:txBody>
      </p:sp>
      <p:pic>
        <p:nvPicPr>
          <p:cNvPr id="7" name="Picture 6" descr="HDInsight.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6054" y="1563118"/>
            <a:ext cx="1142420" cy="1142420"/>
          </a:xfrm>
          <a:prstGeom prst="rect">
            <a:avLst/>
          </a:prstGeom>
        </p:spPr>
      </p:pic>
      <p:sp>
        <p:nvSpPr>
          <p:cNvPr id="20" name="Flowchart: Magnetic Disk 26"/>
          <p:cNvSpPr/>
          <p:nvPr/>
        </p:nvSpPr>
        <p:spPr>
          <a:xfrm>
            <a:off x="8302528" y="3081319"/>
            <a:ext cx="3889472" cy="3118554"/>
          </a:xfrm>
          <a:prstGeom prst="flowChartMagneticDisk">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22" name="TextBox 21"/>
          <p:cNvSpPr txBox="1"/>
          <p:nvPr/>
        </p:nvSpPr>
        <p:spPr>
          <a:xfrm>
            <a:off x="9360296" y="3342148"/>
            <a:ext cx="1773936" cy="282129"/>
          </a:xfrm>
          <a:prstGeom prst="rect">
            <a:avLst/>
          </a:prstGeom>
          <a:noFill/>
        </p:spPr>
        <p:txBody>
          <a:bodyPr wrap="square" lIns="0" tIns="0" rIns="0" bIns="0" rtlCol="0">
            <a:spAutoFit/>
          </a:bodyPr>
          <a:lstStyle/>
          <a:p>
            <a:pPr algn="ctr">
              <a:lnSpc>
                <a:spcPct val="90000"/>
              </a:lnSpc>
              <a:spcBef>
                <a:spcPct val="20000"/>
              </a:spcBef>
              <a:buSzPct val="80000"/>
            </a:pPr>
            <a:r>
              <a:rPr lang="en-US" sz="2000" dirty="0" err="1" smtClean="0">
                <a:solidFill>
                  <a:srgbClr val="FFFFFF"/>
                </a:solidFill>
              </a:rPr>
              <a:t>Metastore</a:t>
            </a:r>
            <a:endParaRPr lang="en-US" sz="2000" dirty="0" smtClean="0">
              <a:solidFill>
                <a:srgbClr val="FFFFFF"/>
              </a:solidFill>
            </a:endParaRPr>
          </a:p>
        </p:txBody>
      </p:sp>
      <p:sp>
        <p:nvSpPr>
          <p:cNvPr id="23" name="Rectangle 22"/>
          <p:cNvSpPr/>
          <p:nvPr/>
        </p:nvSpPr>
        <p:spPr bwMode="auto">
          <a:xfrm>
            <a:off x="8521835" y="4232674"/>
            <a:ext cx="3450858" cy="1589204"/>
          </a:xfrm>
          <a:prstGeom prst="rect">
            <a:avLst/>
          </a:prstGeom>
          <a:solidFill>
            <a:srgbClr val="A6A6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1"/>
              </a:solidFill>
            </a:endParaRPr>
          </a:p>
        </p:txBody>
      </p:sp>
      <p:sp>
        <p:nvSpPr>
          <p:cNvPr id="24" name="TextBox 23"/>
          <p:cNvSpPr txBox="1"/>
          <p:nvPr/>
        </p:nvSpPr>
        <p:spPr>
          <a:xfrm>
            <a:off x="8588914" y="4283278"/>
            <a:ext cx="908114" cy="197490"/>
          </a:xfrm>
          <a:prstGeom prst="rect">
            <a:avLst/>
          </a:prstGeom>
          <a:noFill/>
        </p:spPr>
        <p:txBody>
          <a:bodyPr wrap="none" lIns="0" tIns="0" rIns="0" bIns="0" rtlCol="0">
            <a:spAutoFit/>
          </a:bodyPr>
          <a:lstStyle/>
          <a:p>
            <a:pPr algn="ctr">
              <a:lnSpc>
                <a:spcPct val="90000"/>
              </a:lnSpc>
              <a:spcBef>
                <a:spcPct val="20000"/>
              </a:spcBef>
              <a:buSzPct val="80000"/>
            </a:pPr>
            <a:r>
              <a:rPr lang="en-US" sz="1400" dirty="0" smtClean="0">
                <a:solidFill>
                  <a:srgbClr val="FFFFFF"/>
                </a:solidFill>
              </a:rPr>
              <a:t>dimensions</a:t>
            </a:r>
            <a:endParaRPr lang="en-US" sz="1600" dirty="0">
              <a:solidFill>
                <a:srgbClr val="FFFFFF"/>
              </a:solidFill>
            </a:endParaRPr>
          </a:p>
        </p:txBody>
      </p:sp>
      <p:graphicFrame>
        <p:nvGraphicFramePr>
          <p:cNvPr id="26" name="Table 25"/>
          <p:cNvGraphicFramePr>
            <a:graphicFrameLocks noGrp="1"/>
          </p:cNvGraphicFramePr>
          <p:nvPr>
            <p:extLst>
              <p:ext uri="{D42A27DB-BD31-4B8C-83A1-F6EECF244321}">
                <p14:modId xmlns:p14="http://schemas.microsoft.com/office/powerpoint/2010/main" val="1784774979"/>
              </p:ext>
            </p:extLst>
          </p:nvPr>
        </p:nvGraphicFramePr>
        <p:xfrm>
          <a:off x="8654774" y="4543045"/>
          <a:ext cx="888999" cy="1036320"/>
        </p:xfrm>
        <a:graphic>
          <a:graphicData uri="http://schemas.openxmlformats.org/drawingml/2006/table">
            <a:tbl>
              <a:tblPr firstRow="1">
                <a:tableStyleId>{21E4AEA4-8DFA-4A89-87EB-49C32662AFE0}</a:tableStyleId>
              </a:tblPr>
              <a:tblGrid>
                <a:gridCol w="888999">
                  <a:extLst>
                    <a:ext uri="{9D8B030D-6E8A-4147-A177-3AD203B41FA5}">
                      <a16:colId xmlns:a16="http://schemas.microsoft.com/office/drawing/2014/main" xmlns="" val="48614039"/>
                    </a:ext>
                  </a:extLst>
                </a:gridCol>
              </a:tblGrid>
              <a:tr h="234014">
                <a:tc>
                  <a:txBody>
                    <a:bodyPr/>
                    <a:lstStyle/>
                    <a:p>
                      <a:pPr algn="ctr"/>
                      <a:r>
                        <a:rPr lang="en-US" sz="1100" b="0" dirty="0" smtClean="0">
                          <a:solidFill>
                            <a:schemeClr val="bg1"/>
                          </a:solidFill>
                        </a:rPr>
                        <a:t>Store</a:t>
                      </a:r>
                      <a:endParaRPr lang="en-US" sz="1100"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234014">
                <a:tc>
                  <a:txBody>
                    <a:bodyPr/>
                    <a:lstStyle/>
                    <a:p>
                      <a:pPr algn="ctr"/>
                      <a:r>
                        <a:rPr lang="en-US" sz="1100" dirty="0" smtClean="0"/>
                        <a:t>id</a:t>
                      </a:r>
                    </a:p>
                  </a:txBody>
                  <a:tcPr>
                    <a:solidFill>
                      <a:schemeClr val="bg1">
                        <a:lumMod val="85000"/>
                      </a:schemeClr>
                    </a:solidFill>
                  </a:tcPr>
                </a:tc>
                <a:extLst>
                  <a:ext uri="{0D108BD9-81ED-4DB2-BD59-A6C34878D82A}">
                    <a16:rowId xmlns:a16="http://schemas.microsoft.com/office/drawing/2014/main" xmlns="" val="2034482246"/>
                  </a:ext>
                </a:extLst>
              </a:tr>
              <a:tr h="234014">
                <a:tc>
                  <a:txBody>
                    <a:bodyPr/>
                    <a:lstStyle/>
                    <a:p>
                      <a:pPr algn="ctr"/>
                      <a:r>
                        <a:rPr lang="en-US" sz="1100" dirty="0" smtClean="0"/>
                        <a:t>code</a:t>
                      </a:r>
                      <a:endParaRPr lang="en-US" sz="1100" dirty="0"/>
                    </a:p>
                  </a:txBody>
                  <a:tcPr>
                    <a:solidFill>
                      <a:schemeClr val="bg1">
                        <a:lumMod val="85000"/>
                      </a:schemeClr>
                    </a:solidFill>
                  </a:tcPr>
                </a:tc>
                <a:extLst>
                  <a:ext uri="{0D108BD9-81ED-4DB2-BD59-A6C34878D82A}">
                    <a16:rowId xmlns:a16="http://schemas.microsoft.com/office/drawing/2014/main" xmlns="" val="682465758"/>
                  </a:ext>
                </a:extLst>
              </a:tr>
              <a:tr h="234014">
                <a:tc>
                  <a:txBody>
                    <a:bodyPr/>
                    <a:lstStyle/>
                    <a:p>
                      <a:pPr algn="ctr"/>
                      <a:r>
                        <a:rPr lang="en-US" sz="1100" dirty="0" smtClean="0"/>
                        <a:t>address</a:t>
                      </a:r>
                      <a:endParaRPr lang="en-US" sz="1100" dirty="0"/>
                    </a:p>
                  </a:txBody>
                  <a:tcPr>
                    <a:solidFill>
                      <a:schemeClr val="bg1">
                        <a:lumMod val="85000"/>
                      </a:schemeClr>
                    </a:solidFill>
                  </a:tcPr>
                </a:tc>
                <a:extLst>
                  <a:ext uri="{0D108BD9-81ED-4DB2-BD59-A6C34878D82A}">
                    <a16:rowId xmlns:a16="http://schemas.microsoft.com/office/drawing/2014/main" xmlns="" val="4230228483"/>
                  </a:ext>
                </a:extLst>
              </a:tr>
            </a:tbl>
          </a:graphicData>
        </a:graphic>
      </p:graphicFrame>
      <p:sp>
        <p:nvSpPr>
          <p:cNvPr id="27" name="Rectangle 26"/>
          <p:cNvSpPr/>
          <p:nvPr/>
        </p:nvSpPr>
        <p:spPr>
          <a:xfrm>
            <a:off x="9625874" y="4389941"/>
            <a:ext cx="1242780" cy="138518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graphicFrame>
        <p:nvGraphicFramePr>
          <p:cNvPr id="28" name="Table 27"/>
          <p:cNvGraphicFramePr>
            <a:graphicFrameLocks noGrp="1"/>
          </p:cNvGraphicFramePr>
          <p:nvPr>
            <p:extLst>
              <p:ext uri="{D42A27DB-BD31-4B8C-83A1-F6EECF244321}">
                <p14:modId xmlns:p14="http://schemas.microsoft.com/office/powerpoint/2010/main" val="3377825442"/>
              </p:ext>
            </p:extLst>
          </p:nvPr>
        </p:nvGraphicFramePr>
        <p:xfrm>
          <a:off x="9740544" y="4627379"/>
          <a:ext cx="992163" cy="1036320"/>
        </p:xfrm>
        <a:graphic>
          <a:graphicData uri="http://schemas.openxmlformats.org/drawingml/2006/table">
            <a:tbl>
              <a:tblPr firstRow="1">
                <a:tableStyleId>{21E4AEA4-8DFA-4A89-87EB-49C32662AFE0}</a:tableStyleId>
              </a:tblPr>
              <a:tblGrid>
                <a:gridCol w="992163">
                  <a:extLst>
                    <a:ext uri="{9D8B030D-6E8A-4147-A177-3AD203B41FA5}">
                      <a16:colId xmlns:a16="http://schemas.microsoft.com/office/drawing/2014/main" xmlns="" val="48614039"/>
                    </a:ext>
                  </a:extLst>
                </a:gridCol>
              </a:tblGrid>
              <a:tr h="244680">
                <a:tc>
                  <a:txBody>
                    <a:bodyPr/>
                    <a:lstStyle/>
                    <a:p>
                      <a:pPr algn="ctr"/>
                      <a:r>
                        <a:rPr lang="en-US" sz="1100" b="0" dirty="0" smtClean="0">
                          <a:solidFill>
                            <a:schemeClr val="bg1"/>
                          </a:solidFill>
                        </a:rPr>
                        <a:t>sales</a:t>
                      </a:r>
                      <a:endParaRPr lang="en-US" sz="1100"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244680">
                <a:tc>
                  <a:txBody>
                    <a:bodyPr/>
                    <a:lstStyle/>
                    <a:p>
                      <a:pPr algn="ctr"/>
                      <a:r>
                        <a:rPr lang="en-US" sz="1100" dirty="0" err="1" smtClean="0"/>
                        <a:t>product_id</a:t>
                      </a:r>
                      <a:endParaRPr lang="en-US" sz="1100" dirty="0" smtClean="0"/>
                    </a:p>
                  </a:txBody>
                  <a:tcPr>
                    <a:solidFill>
                      <a:schemeClr val="bg1">
                        <a:lumMod val="85000"/>
                      </a:schemeClr>
                    </a:solidFill>
                  </a:tcPr>
                </a:tc>
                <a:extLst>
                  <a:ext uri="{0D108BD9-81ED-4DB2-BD59-A6C34878D82A}">
                    <a16:rowId xmlns:a16="http://schemas.microsoft.com/office/drawing/2014/main" xmlns="" val="2034482246"/>
                  </a:ext>
                </a:extLst>
              </a:tr>
              <a:tr h="244680">
                <a:tc>
                  <a:txBody>
                    <a:bodyPr/>
                    <a:lstStyle/>
                    <a:p>
                      <a:pPr algn="ctr"/>
                      <a:r>
                        <a:rPr lang="en-US" sz="1100" dirty="0" err="1" smtClean="0"/>
                        <a:t>store_id</a:t>
                      </a:r>
                      <a:endParaRPr lang="en-US" sz="1100" dirty="0"/>
                    </a:p>
                  </a:txBody>
                  <a:tcPr>
                    <a:solidFill>
                      <a:schemeClr val="bg1">
                        <a:lumMod val="85000"/>
                      </a:schemeClr>
                    </a:solidFill>
                  </a:tcPr>
                </a:tc>
                <a:extLst>
                  <a:ext uri="{0D108BD9-81ED-4DB2-BD59-A6C34878D82A}">
                    <a16:rowId xmlns:a16="http://schemas.microsoft.com/office/drawing/2014/main" xmlns="" val="682465758"/>
                  </a:ext>
                </a:extLst>
              </a:tr>
              <a:tr h="244680">
                <a:tc>
                  <a:txBody>
                    <a:bodyPr/>
                    <a:lstStyle/>
                    <a:p>
                      <a:pPr algn="ctr"/>
                      <a:r>
                        <a:rPr lang="en-US" sz="1100" dirty="0" smtClean="0"/>
                        <a:t>amount</a:t>
                      </a:r>
                      <a:endParaRPr lang="en-US" sz="1100" dirty="0"/>
                    </a:p>
                  </a:txBody>
                  <a:tcPr>
                    <a:solidFill>
                      <a:schemeClr val="bg1">
                        <a:lumMod val="85000"/>
                      </a:schemeClr>
                    </a:solidFill>
                  </a:tcPr>
                </a:tc>
                <a:extLst>
                  <a:ext uri="{0D108BD9-81ED-4DB2-BD59-A6C34878D82A}">
                    <a16:rowId xmlns:a16="http://schemas.microsoft.com/office/drawing/2014/main" xmlns="" val="4230228483"/>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973653239"/>
              </p:ext>
            </p:extLst>
          </p:nvPr>
        </p:nvGraphicFramePr>
        <p:xfrm>
          <a:off x="10925592" y="4528227"/>
          <a:ext cx="969264" cy="1067544"/>
        </p:xfrm>
        <a:graphic>
          <a:graphicData uri="http://schemas.openxmlformats.org/drawingml/2006/table">
            <a:tbl>
              <a:tblPr firstRow="1">
                <a:tableStyleId>{21E4AEA4-8DFA-4A89-87EB-49C32662AFE0}</a:tableStyleId>
              </a:tblPr>
              <a:tblGrid>
                <a:gridCol w="969264">
                  <a:extLst>
                    <a:ext uri="{9D8B030D-6E8A-4147-A177-3AD203B41FA5}">
                      <a16:colId xmlns:a16="http://schemas.microsoft.com/office/drawing/2014/main" xmlns="" val="48614039"/>
                    </a:ext>
                  </a:extLst>
                </a:gridCol>
              </a:tblGrid>
              <a:tr h="266886">
                <a:tc>
                  <a:txBody>
                    <a:bodyPr/>
                    <a:lstStyle/>
                    <a:p>
                      <a:pPr algn="ctr"/>
                      <a:r>
                        <a:rPr lang="en-US" sz="1100" b="0" dirty="0" smtClean="0">
                          <a:solidFill>
                            <a:schemeClr val="bg1"/>
                          </a:solidFill>
                        </a:rPr>
                        <a:t>product</a:t>
                      </a:r>
                      <a:endParaRPr lang="en-US" sz="1100"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266886">
                <a:tc>
                  <a:txBody>
                    <a:bodyPr/>
                    <a:lstStyle/>
                    <a:p>
                      <a:pPr algn="ctr"/>
                      <a:r>
                        <a:rPr lang="en-US" sz="1100" dirty="0" smtClean="0"/>
                        <a:t>id</a:t>
                      </a:r>
                    </a:p>
                  </a:txBody>
                  <a:tcPr>
                    <a:solidFill>
                      <a:schemeClr val="bg1">
                        <a:lumMod val="85000"/>
                      </a:schemeClr>
                    </a:solidFill>
                  </a:tcPr>
                </a:tc>
                <a:extLst>
                  <a:ext uri="{0D108BD9-81ED-4DB2-BD59-A6C34878D82A}">
                    <a16:rowId xmlns:a16="http://schemas.microsoft.com/office/drawing/2014/main" xmlns="" val="2034482246"/>
                  </a:ext>
                </a:extLst>
              </a:tr>
              <a:tr h="266886">
                <a:tc>
                  <a:txBody>
                    <a:bodyPr/>
                    <a:lstStyle/>
                    <a:p>
                      <a:pPr algn="ctr"/>
                      <a:r>
                        <a:rPr lang="en-US" sz="1100" dirty="0" smtClean="0"/>
                        <a:t>code</a:t>
                      </a:r>
                      <a:endParaRPr lang="en-US" sz="1100" dirty="0"/>
                    </a:p>
                  </a:txBody>
                  <a:tcPr>
                    <a:solidFill>
                      <a:schemeClr val="bg1">
                        <a:lumMod val="85000"/>
                      </a:schemeClr>
                    </a:solidFill>
                  </a:tcPr>
                </a:tc>
                <a:extLst>
                  <a:ext uri="{0D108BD9-81ED-4DB2-BD59-A6C34878D82A}">
                    <a16:rowId xmlns:a16="http://schemas.microsoft.com/office/drawing/2014/main" xmlns="" val="682465758"/>
                  </a:ext>
                </a:extLst>
              </a:tr>
              <a:tr h="266886">
                <a:tc>
                  <a:txBody>
                    <a:bodyPr/>
                    <a:lstStyle/>
                    <a:p>
                      <a:pPr algn="ctr"/>
                      <a:r>
                        <a:rPr lang="en-US" sz="1100" dirty="0" smtClean="0"/>
                        <a:t>name</a:t>
                      </a:r>
                      <a:endParaRPr lang="en-US" sz="1100" dirty="0"/>
                    </a:p>
                  </a:txBody>
                  <a:tcPr>
                    <a:solidFill>
                      <a:schemeClr val="bg1">
                        <a:lumMod val="85000"/>
                      </a:schemeClr>
                    </a:solidFill>
                  </a:tcPr>
                </a:tc>
                <a:extLst>
                  <a:ext uri="{0D108BD9-81ED-4DB2-BD59-A6C34878D82A}">
                    <a16:rowId xmlns:a16="http://schemas.microsoft.com/office/drawing/2014/main" xmlns="" val="4230228483"/>
                  </a:ext>
                </a:extLst>
              </a:tr>
            </a:tbl>
          </a:graphicData>
        </a:graphic>
      </p:graphicFrame>
      <p:sp>
        <p:nvSpPr>
          <p:cNvPr id="30" name="TextBox 29"/>
          <p:cNvSpPr txBox="1"/>
          <p:nvPr/>
        </p:nvSpPr>
        <p:spPr>
          <a:xfrm>
            <a:off x="9642155" y="4421451"/>
            <a:ext cx="516435" cy="197490"/>
          </a:xfrm>
          <a:prstGeom prst="rect">
            <a:avLst/>
          </a:prstGeom>
          <a:noFill/>
        </p:spPr>
        <p:txBody>
          <a:bodyPr wrap="square" lIns="0" tIns="0" rIns="0" bIns="0" rtlCol="0">
            <a:spAutoFit/>
          </a:bodyPr>
          <a:lstStyle/>
          <a:p>
            <a:pPr algn="ctr">
              <a:lnSpc>
                <a:spcPct val="90000"/>
              </a:lnSpc>
              <a:spcBef>
                <a:spcPct val="20000"/>
              </a:spcBef>
              <a:buSzPct val="80000"/>
            </a:pPr>
            <a:r>
              <a:rPr lang="en-US" sz="1400" dirty="0" smtClean="0">
                <a:solidFill>
                  <a:srgbClr val="FFFFFF"/>
                </a:solidFill>
              </a:rPr>
              <a:t>facts</a:t>
            </a:r>
            <a:endParaRPr lang="en-US" sz="1600" dirty="0">
              <a:solidFill>
                <a:srgbClr val="FFFFFF"/>
              </a:solidFill>
            </a:endParaRPr>
          </a:p>
        </p:txBody>
      </p:sp>
      <p:cxnSp>
        <p:nvCxnSpPr>
          <p:cNvPr id="31" name="Straight Connector 30"/>
          <p:cNvCxnSpPr>
            <a:stCxn id="28" idx="3"/>
            <a:endCxn id="29" idx="1"/>
          </p:cNvCxnSpPr>
          <p:nvPr/>
        </p:nvCxnSpPr>
        <p:spPr>
          <a:xfrm flipV="1">
            <a:off x="10732707" y="5061999"/>
            <a:ext cx="192885" cy="835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26" idx="3"/>
            <a:endCxn id="28" idx="1"/>
          </p:cNvCxnSpPr>
          <p:nvPr/>
        </p:nvCxnSpPr>
        <p:spPr>
          <a:xfrm>
            <a:off x="9543773" y="5061205"/>
            <a:ext cx="196771" cy="8433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6900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Types – External</a:t>
            </a:r>
          </a:p>
        </p:txBody>
      </p:sp>
      <p:sp>
        <p:nvSpPr>
          <p:cNvPr id="3" name="Content Placeholder 2"/>
          <p:cNvSpPr>
            <a:spLocks noGrp="1"/>
          </p:cNvSpPr>
          <p:nvPr>
            <p:ph sz="half" idx="1"/>
          </p:nvPr>
        </p:nvSpPr>
        <p:spPr/>
        <p:txBody>
          <a:bodyPr/>
          <a:lstStyle/>
          <a:p>
            <a:pPr>
              <a:buFont typeface="Wingdings" charset="2"/>
              <a:buChar char="§"/>
            </a:pPr>
            <a:r>
              <a:rPr lang="en-US" dirty="0"/>
              <a:t>Tables created with keyword </a:t>
            </a:r>
            <a:r>
              <a:rPr lang="en-US" dirty="0" smtClean="0"/>
              <a:t>EXTERNAL.</a:t>
            </a:r>
            <a:endParaRPr lang="en-US" dirty="0"/>
          </a:p>
          <a:p>
            <a:pPr>
              <a:buFont typeface="Wingdings" charset="2"/>
              <a:buChar char="§"/>
            </a:pPr>
            <a:r>
              <a:rPr lang="en-US" dirty="0" smtClean="0"/>
              <a:t>Data </a:t>
            </a:r>
            <a:r>
              <a:rPr lang="en-US" dirty="0"/>
              <a:t>resides in the original location.</a:t>
            </a:r>
          </a:p>
          <a:p>
            <a:pPr>
              <a:buFont typeface="Wingdings" charset="2"/>
              <a:buChar char="§"/>
            </a:pPr>
            <a:r>
              <a:rPr lang="en-US" dirty="0"/>
              <a:t>Only </a:t>
            </a:r>
            <a:r>
              <a:rPr lang="en-US" dirty="0" err="1" smtClean="0"/>
              <a:t>metastore</a:t>
            </a:r>
            <a:r>
              <a:rPr lang="en-US" dirty="0" smtClean="0"/>
              <a:t> </a:t>
            </a:r>
            <a:r>
              <a:rPr lang="en-US" dirty="0"/>
              <a:t>data is created and </a:t>
            </a:r>
            <a:r>
              <a:rPr lang="en-US" dirty="0" smtClean="0"/>
              <a:t>deleted.</a:t>
            </a:r>
          </a:p>
          <a:p>
            <a:pPr>
              <a:buFont typeface="Wingdings" charset="2"/>
              <a:buChar char="§"/>
            </a:pPr>
            <a:r>
              <a:rPr lang="en-US" dirty="0" smtClean="0"/>
              <a:t>Original data is unaffected. </a:t>
            </a:r>
            <a:endParaRPr lang="en-US" dirty="0"/>
          </a:p>
        </p:txBody>
      </p:sp>
      <p:pic>
        <p:nvPicPr>
          <p:cNvPr id="4" name="Picture 2" descr="https://upload.wikimedia.org/wikipedia/commons/thumb/b/bb/Apache_Hive_logo.svg/2000px-Apache_Hive_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3379" y="3561008"/>
            <a:ext cx="1489523" cy="1340571"/>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7351311" y="5487341"/>
            <a:ext cx="4738527" cy="744819"/>
          </a:xfrm>
          <a:prstGeom prst="rect">
            <a:avLst/>
          </a:prstGeom>
          <a:noFill/>
        </p:spPr>
        <p:txBody>
          <a:bodyPr wrap="none" lIns="0" tIns="0" rIns="0" bIns="0" rtlCol="0">
            <a:spAutoFit/>
          </a:bodyPr>
          <a:lstStyle/>
          <a:p>
            <a:pPr>
              <a:lnSpc>
                <a:spcPct val="90000"/>
              </a:lnSpc>
              <a:spcBef>
                <a:spcPct val="20000"/>
              </a:spcBef>
              <a:buSzPct val="80000"/>
            </a:pPr>
            <a:r>
              <a:rPr lang="en-US" sz="2400" dirty="0">
                <a:solidFill>
                  <a:srgbClr val="292929"/>
                </a:solidFill>
              </a:rPr>
              <a:t>Create </a:t>
            </a:r>
            <a:r>
              <a:rPr lang="en-US" sz="2400" dirty="0" err="1" smtClean="0">
                <a:solidFill>
                  <a:srgbClr val="292929"/>
                </a:solidFill>
              </a:rPr>
              <a:t>metastore</a:t>
            </a:r>
            <a:r>
              <a:rPr lang="en-US" sz="2400" dirty="0" smtClean="0">
                <a:solidFill>
                  <a:srgbClr val="292929"/>
                </a:solidFill>
              </a:rPr>
              <a:t> </a:t>
            </a:r>
            <a:r>
              <a:rPr lang="en-US" sz="2400" dirty="0">
                <a:solidFill>
                  <a:srgbClr val="292929"/>
                </a:solidFill>
              </a:rPr>
              <a:t>for table schema</a:t>
            </a:r>
          </a:p>
          <a:p>
            <a:pPr>
              <a:lnSpc>
                <a:spcPct val="90000"/>
              </a:lnSpc>
              <a:spcBef>
                <a:spcPct val="20000"/>
              </a:spcBef>
              <a:buSzPct val="80000"/>
            </a:pPr>
            <a:r>
              <a:rPr lang="en-US" sz="2400" dirty="0">
                <a:solidFill>
                  <a:srgbClr val="292929"/>
                </a:solidFill>
              </a:rPr>
              <a:t>Record location of external data</a:t>
            </a:r>
          </a:p>
        </p:txBody>
      </p:sp>
      <p:cxnSp>
        <p:nvCxnSpPr>
          <p:cNvPr id="7" name="Straight Arrow Connector 6"/>
          <p:cNvCxnSpPr>
            <a:stCxn id="4" idx="3"/>
            <a:endCxn id="26" idx="2"/>
          </p:cNvCxnSpPr>
          <p:nvPr/>
        </p:nvCxnSpPr>
        <p:spPr>
          <a:xfrm flipV="1">
            <a:off x="7602902" y="4229360"/>
            <a:ext cx="746857" cy="1934"/>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26" idx="4"/>
            <a:endCxn id="5" idx="3"/>
          </p:cNvCxnSpPr>
          <p:nvPr/>
        </p:nvCxnSpPr>
        <p:spPr>
          <a:xfrm flipH="1" flipV="1">
            <a:off x="11441201" y="1565852"/>
            <a:ext cx="122998" cy="2663508"/>
          </a:xfrm>
          <a:prstGeom prst="bentConnector3">
            <a:avLst>
              <a:gd name="adj1" fmla="val -185857"/>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http://www.godatafy.com/wp-content/uploads/2015/09/hive-pig.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4743"/>
          <a:stretch/>
        </p:blipFill>
        <p:spPr bwMode="auto">
          <a:xfrm>
            <a:off x="6877356" y="493854"/>
            <a:ext cx="1537824" cy="213681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p:cNvCxnSpPr>
            <a:stCxn id="1026" idx="3"/>
            <a:endCxn id="16" idx="1"/>
          </p:cNvCxnSpPr>
          <p:nvPr/>
        </p:nvCxnSpPr>
        <p:spPr>
          <a:xfrm>
            <a:off x="8415180" y="1562262"/>
            <a:ext cx="504852" cy="0"/>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3"/>
          </p:cNvCxnSpPr>
          <p:nvPr/>
        </p:nvCxnSpPr>
        <p:spPr>
          <a:xfrm flipV="1">
            <a:off x="7602902" y="2116667"/>
            <a:ext cx="1565288" cy="2114627"/>
          </a:xfrm>
          <a:prstGeom prst="straightConnector1">
            <a:avLst/>
          </a:prstGeom>
          <a:ln w="38100">
            <a:solidFill>
              <a:srgbClr val="000000"/>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9097821" y="937520"/>
            <a:ext cx="2343380" cy="1256662"/>
            <a:chOff x="8914054" y="1006737"/>
            <a:chExt cx="2130345" cy="1142420"/>
          </a:xfrm>
        </p:grpSpPr>
        <p:pic>
          <p:nvPicPr>
            <p:cNvPr id="20" name="Picture 19" descr="HDInsight.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14054" y="1006737"/>
              <a:ext cx="1142420" cy="1142420"/>
            </a:xfrm>
            <a:prstGeom prst="rect">
              <a:avLst/>
            </a:prstGeom>
          </p:spPr>
        </p:pic>
        <p:sp>
          <p:nvSpPr>
            <p:cNvPr id="5" name="TextBox 4"/>
            <p:cNvSpPr txBox="1"/>
            <p:nvPr/>
          </p:nvSpPr>
          <p:spPr>
            <a:xfrm>
              <a:off x="10051143" y="1254782"/>
              <a:ext cx="993256" cy="646331"/>
            </a:xfrm>
            <a:prstGeom prst="rect">
              <a:avLst/>
            </a:prstGeom>
            <a:noFill/>
          </p:spPr>
          <p:txBody>
            <a:bodyPr wrap="none" rtlCol="0">
              <a:spAutoFit/>
            </a:bodyPr>
            <a:lstStyle/>
            <a:p>
              <a:pPr algn="ctr"/>
              <a:r>
                <a:rPr lang="en-US" dirty="0" err="1" smtClean="0"/>
                <a:t>Hadoop</a:t>
              </a:r>
              <a:r>
                <a:rPr lang="en-US" dirty="0"/>
                <a:t/>
              </a:r>
              <a:br>
                <a:rPr lang="en-US" dirty="0"/>
              </a:br>
              <a:r>
                <a:rPr lang="en-US" dirty="0" smtClean="0"/>
                <a:t>HDFS</a:t>
              </a:r>
              <a:endParaRPr lang="en-US" dirty="0"/>
            </a:p>
          </p:txBody>
        </p:sp>
      </p:grpSp>
      <p:sp>
        <p:nvSpPr>
          <p:cNvPr id="26" name="Flowchart: Magnetic Disk 26"/>
          <p:cNvSpPr/>
          <p:nvPr/>
        </p:nvSpPr>
        <p:spPr>
          <a:xfrm>
            <a:off x="8349759" y="2940701"/>
            <a:ext cx="3214440" cy="2577317"/>
          </a:xfrm>
          <a:prstGeom prst="flowChartMagneticDisk">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27" name="TextBox 26"/>
          <p:cNvSpPr txBox="1"/>
          <p:nvPr/>
        </p:nvSpPr>
        <p:spPr>
          <a:xfrm>
            <a:off x="9223948" y="3269870"/>
            <a:ext cx="1466063" cy="233165"/>
          </a:xfrm>
          <a:prstGeom prst="rect">
            <a:avLst/>
          </a:prstGeom>
          <a:noFill/>
        </p:spPr>
        <p:txBody>
          <a:bodyPr wrap="square" lIns="0" tIns="0" rIns="0" bIns="0" rtlCol="0">
            <a:spAutoFit/>
          </a:bodyPr>
          <a:lstStyle/>
          <a:p>
            <a:pPr algn="ctr">
              <a:lnSpc>
                <a:spcPct val="90000"/>
              </a:lnSpc>
              <a:spcBef>
                <a:spcPct val="20000"/>
              </a:spcBef>
              <a:buSzPct val="80000"/>
            </a:pPr>
            <a:r>
              <a:rPr lang="en-US" sz="2000" dirty="0" err="1" smtClean="0">
                <a:solidFill>
                  <a:srgbClr val="FFFFFF"/>
                </a:solidFill>
              </a:rPr>
              <a:t>Metastore</a:t>
            </a:r>
            <a:endParaRPr lang="en-US" sz="2000" dirty="0" smtClean="0">
              <a:solidFill>
                <a:srgbClr val="FFFFFF"/>
              </a:solidFill>
            </a:endParaRPr>
          </a:p>
        </p:txBody>
      </p:sp>
      <p:sp>
        <p:nvSpPr>
          <p:cNvPr id="29" name="Rectangle 28"/>
          <p:cNvSpPr/>
          <p:nvPr/>
        </p:nvSpPr>
        <p:spPr bwMode="auto">
          <a:xfrm>
            <a:off x="8531005" y="3959343"/>
            <a:ext cx="2851949" cy="1313392"/>
          </a:xfrm>
          <a:prstGeom prst="rect">
            <a:avLst/>
          </a:prstGeom>
          <a:solidFill>
            <a:srgbClr val="A6A6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1"/>
              </a:solidFill>
            </a:endParaRPr>
          </a:p>
        </p:txBody>
      </p:sp>
      <p:sp>
        <p:nvSpPr>
          <p:cNvPr id="30" name="TextBox 29"/>
          <p:cNvSpPr txBox="1"/>
          <p:nvPr/>
        </p:nvSpPr>
        <p:spPr>
          <a:xfrm>
            <a:off x="8619339" y="3961750"/>
            <a:ext cx="750507" cy="163215"/>
          </a:xfrm>
          <a:prstGeom prst="rect">
            <a:avLst/>
          </a:prstGeom>
          <a:noFill/>
        </p:spPr>
        <p:txBody>
          <a:bodyPr wrap="none" lIns="0" tIns="0" rIns="0" bIns="0" rtlCol="0">
            <a:spAutoFit/>
          </a:bodyPr>
          <a:lstStyle/>
          <a:p>
            <a:pPr algn="ctr">
              <a:lnSpc>
                <a:spcPct val="90000"/>
              </a:lnSpc>
              <a:spcBef>
                <a:spcPct val="20000"/>
              </a:spcBef>
              <a:buSzPct val="80000"/>
            </a:pPr>
            <a:r>
              <a:rPr lang="en-US" sz="1400" dirty="0" smtClean="0">
                <a:solidFill>
                  <a:srgbClr val="FFFFFF"/>
                </a:solidFill>
              </a:rPr>
              <a:t>dimensions</a:t>
            </a:r>
            <a:endParaRPr lang="en-US" sz="1600" dirty="0">
              <a:solidFill>
                <a:srgbClr val="FFFFFF"/>
              </a:solidFill>
            </a:endParaRPr>
          </a:p>
        </p:txBody>
      </p:sp>
      <p:graphicFrame>
        <p:nvGraphicFramePr>
          <p:cNvPr id="31" name="Table 30"/>
          <p:cNvGraphicFramePr>
            <a:graphicFrameLocks noGrp="1"/>
          </p:cNvGraphicFramePr>
          <p:nvPr>
            <p:extLst>
              <p:ext uri="{D42A27DB-BD31-4B8C-83A1-F6EECF244321}">
                <p14:modId xmlns:p14="http://schemas.microsoft.com/office/powerpoint/2010/main" val="2842450470"/>
              </p:ext>
            </p:extLst>
          </p:nvPr>
        </p:nvGraphicFramePr>
        <p:xfrm>
          <a:off x="8650927" y="4165784"/>
          <a:ext cx="710788" cy="976096"/>
        </p:xfrm>
        <a:graphic>
          <a:graphicData uri="http://schemas.openxmlformats.org/drawingml/2006/table">
            <a:tbl>
              <a:tblPr firstRow="1">
                <a:tableStyleId>{21E4AEA4-8DFA-4A89-87EB-49C32662AFE0}</a:tableStyleId>
              </a:tblPr>
              <a:tblGrid>
                <a:gridCol w="710788">
                  <a:extLst>
                    <a:ext uri="{9D8B030D-6E8A-4147-A177-3AD203B41FA5}">
                      <a16:colId xmlns:a16="http://schemas.microsoft.com/office/drawing/2014/main" xmlns="" val="48614039"/>
                    </a:ext>
                  </a:extLst>
                </a:gridCol>
              </a:tblGrid>
              <a:tr h="244024">
                <a:tc>
                  <a:txBody>
                    <a:bodyPr/>
                    <a:lstStyle/>
                    <a:p>
                      <a:pPr algn="ctr"/>
                      <a:r>
                        <a:rPr lang="en-US" sz="1000" b="0" dirty="0" smtClean="0">
                          <a:solidFill>
                            <a:schemeClr val="bg1"/>
                          </a:solidFill>
                        </a:rPr>
                        <a:t>Store</a:t>
                      </a:r>
                      <a:endParaRPr lang="en-US" sz="1000"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244024">
                <a:tc>
                  <a:txBody>
                    <a:bodyPr/>
                    <a:lstStyle/>
                    <a:p>
                      <a:pPr algn="ctr"/>
                      <a:r>
                        <a:rPr lang="en-US" sz="1000" dirty="0" smtClean="0"/>
                        <a:t>id</a:t>
                      </a:r>
                    </a:p>
                  </a:txBody>
                  <a:tcPr>
                    <a:solidFill>
                      <a:schemeClr val="bg1">
                        <a:lumMod val="85000"/>
                      </a:schemeClr>
                    </a:solidFill>
                  </a:tcPr>
                </a:tc>
                <a:extLst>
                  <a:ext uri="{0D108BD9-81ED-4DB2-BD59-A6C34878D82A}">
                    <a16:rowId xmlns:a16="http://schemas.microsoft.com/office/drawing/2014/main" xmlns="" val="2034482246"/>
                  </a:ext>
                </a:extLst>
              </a:tr>
              <a:tr h="244024">
                <a:tc>
                  <a:txBody>
                    <a:bodyPr/>
                    <a:lstStyle/>
                    <a:p>
                      <a:pPr algn="ctr"/>
                      <a:r>
                        <a:rPr lang="en-US" sz="1000" dirty="0" smtClean="0"/>
                        <a:t>code</a:t>
                      </a:r>
                      <a:endParaRPr lang="en-US" sz="1000" dirty="0"/>
                    </a:p>
                  </a:txBody>
                  <a:tcPr>
                    <a:solidFill>
                      <a:schemeClr val="bg1">
                        <a:lumMod val="85000"/>
                      </a:schemeClr>
                    </a:solidFill>
                  </a:tcPr>
                </a:tc>
                <a:extLst>
                  <a:ext uri="{0D108BD9-81ED-4DB2-BD59-A6C34878D82A}">
                    <a16:rowId xmlns:a16="http://schemas.microsoft.com/office/drawing/2014/main" xmlns="" val="682465758"/>
                  </a:ext>
                </a:extLst>
              </a:tr>
              <a:tr h="244024">
                <a:tc>
                  <a:txBody>
                    <a:bodyPr/>
                    <a:lstStyle/>
                    <a:p>
                      <a:pPr algn="ctr"/>
                      <a:r>
                        <a:rPr lang="en-US" sz="1000" dirty="0" smtClean="0"/>
                        <a:t>address</a:t>
                      </a:r>
                      <a:endParaRPr lang="en-US" sz="1000" dirty="0"/>
                    </a:p>
                  </a:txBody>
                  <a:tcPr>
                    <a:solidFill>
                      <a:schemeClr val="bg1">
                        <a:lumMod val="85000"/>
                      </a:schemeClr>
                    </a:solidFill>
                  </a:tcPr>
                </a:tc>
                <a:extLst>
                  <a:ext uri="{0D108BD9-81ED-4DB2-BD59-A6C34878D82A}">
                    <a16:rowId xmlns:a16="http://schemas.microsoft.com/office/drawing/2014/main" xmlns="" val="4230228483"/>
                  </a:ext>
                </a:extLst>
              </a:tr>
            </a:tbl>
          </a:graphicData>
        </a:graphic>
      </p:graphicFrame>
      <p:sp>
        <p:nvSpPr>
          <p:cNvPr id="32" name="Rectangle 31"/>
          <p:cNvSpPr/>
          <p:nvPr/>
        </p:nvSpPr>
        <p:spPr>
          <a:xfrm>
            <a:off x="9443434" y="4098906"/>
            <a:ext cx="1027091" cy="114478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graphicFrame>
        <p:nvGraphicFramePr>
          <p:cNvPr id="33" name="Table 32"/>
          <p:cNvGraphicFramePr>
            <a:graphicFrameLocks noGrp="1"/>
          </p:cNvGraphicFramePr>
          <p:nvPr>
            <p:extLst>
              <p:ext uri="{D42A27DB-BD31-4B8C-83A1-F6EECF244321}">
                <p14:modId xmlns:p14="http://schemas.microsoft.com/office/powerpoint/2010/main" val="808595635"/>
              </p:ext>
            </p:extLst>
          </p:nvPr>
        </p:nvGraphicFramePr>
        <p:xfrm>
          <a:off x="9591525" y="4257524"/>
          <a:ext cx="774095" cy="975360"/>
        </p:xfrm>
        <a:graphic>
          <a:graphicData uri="http://schemas.openxmlformats.org/drawingml/2006/table">
            <a:tbl>
              <a:tblPr firstRow="1">
                <a:tableStyleId>{21E4AEA4-8DFA-4A89-87EB-49C32662AFE0}</a:tableStyleId>
              </a:tblPr>
              <a:tblGrid>
                <a:gridCol w="774095">
                  <a:extLst>
                    <a:ext uri="{9D8B030D-6E8A-4147-A177-3AD203B41FA5}">
                      <a16:colId xmlns:a16="http://schemas.microsoft.com/office/drawing/2014/main" xmlns="" val="48614039"/>
                    </a:ext>
                  </a:extLst>
                </a:gridCol>
              </a:tblGrid>
              <a:tr h="211667">
                <a:tc>
                  <a:txBody>
                    <a:bodyPr/>
                    <a:lstStyle/>
                    <a:p>
                      <a:pPr algn="ctr"/>
                      <a:r>
                        <a:rPr lang="en-US" sz="1000" b="0" dirty="0" smtClean="0">
                          <a:solidFill>
                            <a:schemeClr val="bg1"/>
                          </a:solidFill>
                        </a:rPr>
                        <a:t>sales</a:t>
                      </a:r>
                      <a:endParaRPr lang="en-US" sz="1000"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211667">
                <a:tc>
                  <a:txBody>
                    <a:bodyPr/>
                    <a:lstStyle/>
                    <a:p>
                      <a:pPr algn="ctr"/>
                      <a:r>
                        <a:rPr lang="en-US" sz="1000" dirty="0" err="1" smtClean="0"/>
                        <a:t>product_id</a:t>
                      </a:r>
                      <a:endParaRPr lang="en-US" sz="1000" dirty="0" smtClean="0"/>
                    </a:p>
                  </a:txBody>
                  <a:tcPr>
                    <a:solidFill>
                      <a:schemeClr val="bg1">
                        <a:lumMod val="85000"/>
                      </a:schemeClr>
                    </a:solidFill>
                  </a:tcPr>
                </a:tc>
                <a:extLst>
                  <a:ext uri="{0D108BD9-81ED-4DB2-BD59-A6C34878D82A}">
                    <a16:rowId xmlns:a16="http://schemas.microsoft.com/office/drawing/2014/main" xmlns="" val="2034482246"/>
                  </a:ext>
                </a:extLst>
              </a:tr>
              <a:tr h="211667">
                <a:tc>
                  <a:txBody>
                    <a:bodyPr/>
                    <a:lstStyle/>
                    <a:p>
                      <a:pPr algn="ctr"/>
                      <a:r>
                        <a:rPr lang="en-US" sz="1000" dirty="0" err="1" smtClean="0"/>
                        <a:t>store_id</a:t>
                      </a:r>
                      <a:endParaRPr lang="en-US" sz="1000" dirty="0"/>
                    </a:p>
                  </a:txBody>
                  <a:tcPr>
                    <a:solidFill>
                      <a:schemeClr val="bg1">
                        <a:lumMod val="85000"/>
                      </a:schemeClr>
                    </a:solidFill>
                  </a:tcPr>
                </a:tc>
                <a:extLst>
                  <a:ext uri="{0D108BD9-81ED-4DB2-BD59-A6C34878D82A}">
                    <a16:rowId xmlns:a16="http://schemas.microsoft.com/office/drawing/2014/main" xmlns="" val="682465758"/>
                  </a:ext>
                </a:extLst>
              </a:tr>
              <a:tr h="211667">
                <a:tc>
                  <a:txBody>
                    <a:bodyPr/>
                    <a:lstStyle/>
                    <a:p>
                      <a:pPr algn="ctr"/>
                      <a:r>
                        <a:rPr lang="en-US" sz="1000" dirty="0" smtClean="0"/>
                        <a:t>amount</a:t>
                      </a:r>
                      <a:endParaRPr lang="en-US" sz="1000" dirty="0"/>
                    </a:p>
                  </a:txBody>
                  <a:tcPr>
                    <a:solidFill>
                      <a:schemeClr val="bg1">
                        <a:lumMod val="85000"/>
                      </a:schemeClr>
                    </a:solidFill>
                  </a:tcPr>
                </a:tc>
                <a:extLst>
                  <a:ext uri="{0D108BD9-81ED-4DB2-BD59-A6C34878D82A}">
                    <a16:rowId xmlns:a16="http://schemas.microsoft.com/office/drawing/2014/main" xmlns="" val="4230228483"/>
                  </a:ext>
                </a:extLst>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1101517790"/>
              </p:ext>
            </p:extLst>
          </p:nvPr>
        </p:nvGraphicFramePr>
        <p:xfrm>
          <a:off x="10675042" y="4100285"/>
          <a:ext cx="621911" cy="1036156"/>
        </p:xfrm>
        <a:graphic>
          <a:graphicData uri="http://schemas.openxmlformats.org/drawingml/2006/table">
            <a:tbl>
              <a:tblPr firstRow="1">
                <a:tableStyleId>{21E4AEA4-8DFA-4A89-87EB-49C32662AFE0}</a:tableStyleId>
              </a:tblPr>
              <a:tblGrid>
                <a:gridCol w="621911">
                  <a:extLst>
                    <a:ext uri="{9D8B030D-6E8A-4147-A177-3AD203B41FA5}">
                      <a16:colId xmlns:a16="http://schemas.microsoft.com/office/drawing/2014/main" xmlns="" val="48614039"/>
                    </a:ext>
                  </a:extLst>
                </a:gridCol>
              </a:tblGrid>
              <a:tr h="259039">
                <a:tc>
                  <a:txBody>
                    <a:bodyPr/>
                    <a:lstStyle/>
                    <a:p>
                      <a:pPr algn="ctr"/>
                      <a:r>
                        <a:rPr lang="en-US" sz="1000" b="0" dirty="0" smtClean="0">
                          <a:solidFill>
                            <a:schemeClr val="bg1"/>
                          </a:solidFill>
                        </a:rPr>
                        <a:t>product</a:t>
                      </a:r>
                      <a:endParaRPr lang="en-US" sz="1000"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259039">
                <a:tc>
                  <a:txBody>
                    <a:bodyPr/>
                    <a:lstStyle/>
                    <a:p>
                      <a:pPr algn="ctr"/>
                      <a:r>
                        <a:rPr lang="en-US" sz="1000" dirty="0" smtClean="0"/>
                        <a:t>id</a:t>
                      </a:r>
                    </a:p>
                  </a:txBody>
                  <a:tcPr>
                    <a:solidFill>
                      <a:schemeClr val="bg1">
                        <a:lumMod val="85000"/>
                      </a:schemeClr>
                    </a:solidFill>
                  </a:tcPr>
                </a:tc>
                <a:extLst>
                  <a:ext uri="{0D108BD9-81ED-4DB2-BD59-A6C34878D82A}">
                    <a16:rowId xmlns:a16="http://schemas.microsoft.com/office/drawing/2014/main" xmlns="" val="2034482246"/>
                  </a:ext>
                </a:extLst>
              </a:tr>
              <a:tr h="259039">
                <a:tc>
                  <a:txBody>
                    <a:bodyPr/>
                    <a:lstStyle/>
                    <a:p>
                      <a:pPr algn="ctr"/>
                      <a:r>
                        <a:rPr lang="en-US" sz="1000" dirty="0" smtClean="0"/>
                        <a:t>code</a:t>
                      </a:r>
                      <a:endParaRPr lang="en-US" sz="1000" dirty="0"/>
                    </a:p>
                  </a:txBody>
                  <a:tcPr>
                    <a:solidFill>
                      <a:schemeClr val="bg1">
                        <a:lumMod val="85000"/>
                      </a:schemeClr>
                    </a:solidFill>
                  </a:tcPr>
                </a:tc>
                <a:extLst>
                  <a:ext uri="{0D108BD9-81ED-4DB2-BD59-A6C34878D82A}">
                    <a16:rowId xmlns:a16="http://schemas.microsoft.com/office/drawing/2014/main" xmlns="" val="682465758"/>
                  </a:ext>
                </a:extLst>
              </a:tr>
              <a:tr h="259039">
                <a:tc>
                  <a:txBody>
                    <a:bodyPr/>
                    <a:lstStyle/>
                    <a:p>
                      <a:pPr algn="ctr"/>
                      <a:r>
                        <a:rPr lang="en-US" sz="1000" dirty="0" smtClean="0"/>
                        <a:t>name</a:t>
                      </a:r>
                      <a:endParaRPr lang="en-US" sz="1000" dirty="0"/>
                    </a:p>
                  </a:txBody>
                  <a:tcPr>
                    <a:solidFill>
                      <a:schemeClr val="bg1">
                        <a:lumMod val="85000"/>
                      </a:schemeClr>
                    </a:solidFill>
                  </a:tcPr>
                </a:tc>
                <a:extLst>
                  <a:ext uri="{0D108BD9-81ED-4DB2-BD59-A6C34878D82A}">
                    <a16:rowId xmlns:a16="http://schemas.microsoft.com/office/drawing/2014/main" xmlns="" val="4230228483"/>
                  </a:ext>
                </a:extLst>
              </a:tr>
            </a:tbl>
          </a:graphicData>
        </a:graphic>
      </p:graphicFrame>
      <p:sp>
        <p:nvSpPr>
          <p:cNvPr id="35" name="TextBox 34"/>
          <p:cNvSpPr txBox="1"/>
          <p:nvPr/>
        </p:nvSpPr>
        <p:spPr>
          <a:xfrm>
            <a:off x="9420875" y="4075733"/>
            <a:ext cx="426805" cy="163215"/>
          </a:xfrm>
          <a:prstGeom prst="rect">
            <a:avLst/>
          </a:prstGeom>
          <a:noFill/>
        </p:spPr>
        <p:txBody>
          <a:bodyPr wrap="square" lIns="0" tIns="0" rIns="0" bIns="0" rtlCol="0">
            <a:spAutoFit/>
          </a:bodyPr>
          <a:lstStyle/>
          <a:p>
            <a:pPr algn="ctr">
              <a:lnSpc>
                <a:spcPct val="90000"/>
              </a:lnSpc>
              <a:spcBef>
                <a:spcPct val="20000"/>
              </a:spcBef>
              <a:buSzPct val="80000"/>
            </a:pPr>
            <a:r>
              <a:rPr lang="en-US" sz="1400" dirty="0" smtClean="0">
                <a:solidFill>
                  <a:srgbClr val="FFFFFF"/>
                </a:solidFill>
              </a:rPr>
              <a:t>facts</a:t>
            </a:r>
            <a:endParaRPr lang="en-US" sz="1600" dirty="0">
              <a:solidFill>
                <a:srgbClr val="FFFFFF"/>
              </a:solidFill>
            </a:endParaRPr>
          </a:p>
        </p:txBody>
      </p:sp>
      <p:cxnSp>
        <p:nvCxnSpPr>
          <p:cNvPr id="36" name="Straight Connector 35"/>
          <p:cNvCxnSpPr>
            <a:stCxn id="33" idx="3"/>
            <a:endCxn id="34" idx="1"/>
          </p:cNvCxnSpPr>
          <p:nvPr/>
        </p:nvCxnSpPr>
        <p:spPr>
          <a:xfrm flipV="1">
            <a:off x="10365620" y="4618363"/>
            <a:ext cx="309422" cy="12684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31" idx="3"/>
            <a:endCxn id="33" idx="1"/>
          </p:cNvCxnSpPr>
          <p:nvPr/>
        </p:nvCxnSpPr>
        <p:spPr>
          <a:xfrm>
            <a:off x="9361715" y="4653832"/>
            <a:ext cx="229810" cy="9137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0199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External Table</a:t>
            </a:r>
          </a:p>
        </p:txBody>
      </p:sp>
      <p:sp>
        <p:nvSpPr>
          <p:cNvPr id="5" name="Content Placeholder 4"/>
          <p:cNvSpPr>
            <a:spLocks noGrp="1"/>
          </p:cNvSpPr>
          <p:nvPr>
            <p:ph idx="1"/>
          </p:nvPr>
        </p:nvSpPr>
        <p:spPr>
          <a:xfrm>
            <a:off x="838200" y="2272039"/>
            <a:ext cx="10515600" cy="4169219"/>
          </a:xfrm>
        </p:spPr>
        <p:txBody>
          <a:bodyPr>
            <a:normAutofit/>
          </a:bodyPr>
          <a:lstStyle/>
          <a:p>
            <a:r>
              <a:rPr lang="en-US" sz="2000" dirty="0"/>
              <a:t>hive&gt; CREATE EXTERNAL TABLE IF NOT EXISTS stocks (</a:t>
            </a:r>
          </a:p>
          <a:p>
            <a:r>
              <a:rPr lang="en-US" sz="2000" dirty="0"/>
              <a:t>  exchange        	STRING,</a:t>
            </a:r>
          </a:p>
          <a:p>
            <a:r>
              <a:rPr lang="en-US" sz="2000" dirty="0"/>
              <a:t>  symbol           	STRING,</a:t>
            </a:r>
          </a:p>
          <a:p>
            <a:r>
              <a:rPr lang="en-US" sz="2000" dirty="0"/>
              <a:t>  </a:t>
            </a:r>
            <a:r>
              <a:rPr lang="en-US" sz="2000" dirty="0" err="1"/>
              <a:t>ymd</a:t>
            </a:r>
            <a:r>
              <a:rPr lang="en-US" sz="2000" dirty="0"/>
              <a:t>               STRING,</a:t>
            </a:r>
          </a:p>
          <a:p>
            <a:r>
              <a:rPr lang="en-US" sz="2000" dirty="0"/>
              <a:t>  </a:t>
            </a:r>
            <a:r>
              <a:rPr lang="en-US" sz="2000" dirty="0" err="1"/>
              <a:t>price_open</a:t>
            </a:r>
            <a:r>
              <a:rPr lang="en-US" sz="2000" dirty="0"/>
              <a:t>     	FLOAT,</a:t>
            </a:r>
          </a:p>
          <a:p>
            <a:r>
              <a:rPr lang="en-US" sz="2000" dirty="0"/>
              <a:t>  </a:t>
            </a:r>
            <a:r>
              <a:rPr lang="en-US" sz="2000" dirty="0" err="1"/>
              <a:t>price_high</a:t>
            </a:r>
            <a:r>
              <a:rPr lang="en-US" sz="2000" dirty="0"/>
              <a:t>      	FLOAT,</a:t>
            </a:r>
          </a:p>
          <a:p>
            <a:r>
              <a:rPr lang="en-US" sz="2000" dirty="0"/>
              <a:t>  </a:t>
            </a:r>
            <a:r>
              <a:rPr lang="en-US" sz="2000" dirty="0" err="1"/>
              <a:t>price_low</a:t>
            </a:r>
            <a:r>
              <a:rPr lang="en-US" sz="2000" dirty="0"/>
              <a:t>       	FLOAT,</a:t>
            </a:r>
          </a:p>
          <a:p>
            <a:r>
              <a:rPr lang="en-US" sz="2000" dirty="0"/>
              <a:t>  </a:t>
            </a:r>
            <a:r>
              <a:rPr lang="en-US" sz="2000" dirty="0" err="1"/>
              <a:t>price_close</a:t>
            </a:r>
            <a:r>
              <a:rPr lang="en-US" sz="2000" dirty="0"/>
              <a:t>		FLOAT,</a:t>
            </a:r>
          </a:p>
          <a:p>
            <a:r>
              <a:rPr lang="en-US" sz="2000" dirty="0"/>
              <a:t>  volume         	INT,</a:t>
            </a:r>
          </a:p>
          <a:p>
            <a:r>
              <a:rPr lang="en-US" sz="2000" dirty="0"/>
              <a:t>  </a:t>
            </a:r>
            <a:r>
              <a:rPr lang="en-US" sz="2000" dirty="0" err="1"/>
              <a:t>price_adj_close</a:t>
            </a:r>
            <a:r>
              <a:rPr lang="en-US" sz="2000" dirty="0"/>
              <a:t>  	FLOAT)</a:t>
            </a:r>
          </a:p>
          <a:p>
            <a:r>
              <a:rPr lang="en-US" sz="2000" dirty="0"/>
              <a:t>ROW FORMAT DELIMITED FIELDS TERMINATED BY ','</a:t>
            </a:r>
          </a:p>
          <a:p>
            <a:r>
              <a:rPr lang="en-US" sz="2000" dirty="0"/>
              <a:t>LOCATION '/data/stocks';</a:t>
            </a:r>
          </a:p>
        </p:txBody>
      </p:sp>
      <p:sp>
        <p:nvSpPr>
          <p:cNvPr id="3" name="TextBox 2"/>
          <p:cNvSpPr txBox="1"/>
          <p:nvPr/>
        </p:nvSpPr>
        <p:spPr>
          <a:xfrm>
            <a:off x="0" y="1112684"/>
            <a:ext cx="12192000" cy="954107"/>
          </a:xfrm>
          <a:prstGeom prst="rect">
            <a:avLst/>
          </a:prstGeom>
          <a:solidFill>
            <a:srgbClr val="8D8787"/>
          </a:solidFill>
        </p:spPr>
        <p:txBody>
          <a:bodyPr wrap="square" rtlCol="0">
            <a:spAutoFit/>
          </a:bodyPr>
          <a:lstStyle/>
          <a:p>
            <a:pPr marL="1376363" indent="-457200">
              <a:buFont typeface="Wingdings" charset="2"/>
              <a:buChar char="§"/>
            </a:pPr>
            <a:r>
              <a:rPr lang="en-US" sz="2800" dirty="0">
                <a:solidFill>
                  <a:schemeClr val="bg1"/>
                </a:solidFill>
              </a:rPr>
              <a:t>Schema must match that of external file.  </a:t>
            </a:r>
            <a:endParaRPr lang="en-US" sz="2800" dirty="0" smtClean="0">
              <a:solidFill>
                <a:schemeClr val="bg1"/>
              </a:solidFill>
            </a:endParaRPr>
          </a:p>
          <a:p>
            <a:pPr marL="1376363" indent="-457200">
              <a:buFont typeface="Wingdings" charset="2"/>
              <a:buChar char="§"/>
            </a:pPr>
            <a:r>
              <a:rPr lang="en-US" sz="2800" dirty="0" smtClean="0">
                <a:solidFill>
                  <a:schemeClr val="bg1"/>
                </a:solidFill>
              </a:rPr>
              <a:t>Location </a:t>
            </a:r>
            <a:r>
              <a:rPr lang="en-US" sz="2800" dirty="0">
                <a:solidFill>
                  <a:schemeClr val="bg1"/>
                </a:solidFill>
              </a:rPr>
              <a:t>of file must be provided.</a:t>
            </a:r>
          </a:p>
        </p:txBody>
      </p:sp>
    </p:spTree>
    <p:extLst>
      <p:ext uri="{BB962C8B-B14F-4D97-AF65-F5344CB8AC3E}">
        <p14:creationId xmlns:p14="http://schemas.microsoft.com/office/powerpoint/2010/main" val="1518486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Extended Description</a:t>
            </a:r>
          </a:p>
        </p:txBody>
      </p:sp>
      <p:sp>
        <p:nvSpPr>
          <p:cNvPr id="5" name="Content Placeholder 4"/>
          <p:cNvSpPr>
            <a:spLocks noGrp="1"/>
          </p:cNvSpPr>
          <p:nvPr>
            <p:ph idx="1"/>
          </p:nvPr>
        </p:nvSpPr>
        <p:spPr>
          <a:xfrm>
            <a:off x="838200" y="2102999"/>
            <a:ext cx="10515600" cy="4330211"/>
          </a:xfrm>
        </p:spPr>
        <p:txBody>
          <a:bodyPr>
            <a:normAutofit fontScale="92500" lnSpcReduction="10000"/>
          </a:bodyPr>
          <a:lstStyle/>
          <a:p>
            <a:r>
              <a:rPr lang="en-US" sz="2000" dirty="0"/>
              <a:t>hive&gt; describe extended accounts;</a:t>
            </a:r>
          </a:p>
          <a:p>
            <a:r>
              <a:rPr lang="en-US" sz="2000" dirty="0"/>
              <a:t>OK</a:t>
            </a:r>
          </a:p>
          <a:p>
            <a:r>
              <a:rPr lang="en-US" sz="2000" dirty="0" err="1"/>
              <a:t>acct_id</a:t>
            </a:r>
            <a:r>
              <a:rPr lang="en-US" sz="2000" dirty="0"/>
              <a:t>	</a:t>
            </a:r>
            <a:r>
              <a:rPr lang="en-US" sz="2000" dirty="0" err="1"/>
              <a:t>int</a:t>
            </a:r>
            <a:r>
              <a:rPr lang="en-US" sz="2000" dirty="0"/>
              <a:t>	</a:t>
            </a:r>
          </a:p>
          <a:p>
            <a:r>
              <a:rPr lang="en-US" sz="2000" dirty="0"/>
              <a:t>name		string	</a:t>
            </a:r>
          </a:p>
          <a:p>
            <a:r>
              <a:rPr lang="en-US" sz="2000" dirty="0"/>
              <a:t>active		</a:t>
            </a:r>
            <a:r>
              <a:rPr lang="en-US" sz="2000" dirty="0" err="1"/>
              <a:t>boolean</a:t>
            </a:r>
            <a:r>
              <a:rPr lang="en-US" sz="2000" dirty="0"/>
              <a:t>	</a:t>
            </a:r>
          </a:p>
          <a:p>
            <a:r>
              <a:rPr lang="en-US" sz="2000" dirty="0"/>
              <a:t>created	timestamp	</a:t>
            </a:r>
          </a:p>
          <a:p>
            <a:r>
              <a:rPr lang="en-US" sz="2000" dirty="0"/>
              <a:t>	 	 </a:t>
            </a:r>
          </a:p>
          <a:p>
            <a:pPr>
              <a:lnSpc>
                <a:spcPct val="100000"/>
              </a:lnSpc>
            </a:pPr>
            <a:r>
              <a:rPr lang="en-US" sz="2000" dirty="0"/>
              <a:t>Detailed Table Information	Table(</a:t>
            </a:r>
            <a:r>
              <a:rPr lang="en-US" sz="2000" dirty="0" err="1"/>
              <a:t>tableName:accounts</a:t>
            </a:r>
            <a:r>
              <a:rPr lang="en-US" sz="2000" dirty="0"/>
              <a:t>, </a:t>
            </a:r>
            <a:r>
              <a:rPr lang="en-US" sz="2000" dirty="0" err="1"/>
              <a:t>dbName:accounting</a:t>
            </a:r>
            <a:r>
              <a:rPr lang="en-US" sz="2000" dirty="0"/>
              <a:t>, </a:t>
            </a:r>
            <a:r>
              <a:rPr lang="en-US" sz="2000" dirty="0" err="1"/>
              <a:t>owner:learner</a:t>
            </a:r>
            <a:r>
              <a:rPr lang="en-US" sz="2000" dirty="0"/>
              <a:t>, createTime:1439188513,</a:t>
            </a:r>
          </a:p>
          <a:p>
            <a:pPr>
              <a:lnSpc>
                <a:spcPct val="100000"/>
              </a:lnSpc>
            </a:pPr>
            <a:r>
              <a:rPr lang="en-US" sz="2000" dirty="0"/>
              <a:t>. . . . . </a:t>
            </a:r>
          </a:p>
          <a:p>
            <a:pPr>
              <a:lnSpc>
                <a:spcPct val="100000"/>
              </a:lnSpc>
            </a:pPr>
            <a:r>
              <a:rPr lang="en-US" sz="2000" dirty="0"/>
              <a:t>. . . . . </a:t>
            </a:r>
          </a:p>
          <a:p>
            <a:pPr>
              <a:lnSpc>
                <a:spcPct val="100000"/>
              </a:lnSpc>
            </a:pPr>
            <a:r>
              <a:rPr lang="en-US" sz="2000" dirty="0" err="1"/>
              <a:t>tableType:MANAGED_TABLE</a:t>
            </a:r>
            <a:r>
              <a:rPr lang="en-US" sz="2000" dirty="0"/>
              <a:t>)</a:t>
            </a:r>
          </a:p>
          <a:p>
            <a:pPr>
              <a:lnSpc>
                <a:spcPct val="100000"/>
              </a:lnSpc>
            </a:pPr>
            <a:r>
              <a:rPr lang="en-US" sz="2000" dirty="0"/>
              <a:t>Or</a:t>
            </a:r>
          </a:p>
          <a:p>
            <a:pPr>
              <a:lnSpc>
                <a:spcPct val="100000"/>
              </a:lnSpc>
            </a:pPr>
            <a:r>
              <a:rPr lang="en-US" sz="2000" dirty="0" err="1"/>
              <a:t>tableType:EXTERNAL_TABLE</a:t>
            </a:r>
            <a:r>
              <a:rPr lang="en-US" sz="2000" dirty="0"/>
              <a:t>)</a:t>
            </a:r>
          </a:p>
        </p:txBody>
      </p:sp>
      <p:sp>
        <p:nvSpPr>
          <p:cNvPr id="3" name="TextBox 2"/>
          <p:cNvSpPr txBox="1"/>
          <p:nvPr/>
        </p:nvSpPr>
        <p:spPr>
          <a:xfrm>
            <a:off x="0" y="1090773"/>
            <a:ext cx="12192000" cy="954107"/>
          </a:xfrm>
          <a:prstGeom prst="rect">
            <a:avLst/>
          </a:prstGeom>
          <a:solidFill>
            <a:srgbClr val="8D8787"/>
          </a:solidFill>
        </p:spPr>
        <p:txBody>
          <a:bodyPr wrap="square" rtlCol="0">
            <a:spAutoFit/>
          </a:bodyPr>
          <a:lstStyle/>
          <a:p>
            <a:pPr marL="919163"/>
            <a:endParaRPr lang="en-US" sz="2800" dirty="0" smtClean="0">
              <a:solidFill>
                <a:srgbClr val="FFFFFF"/>
              </a:solidFill>
            </a:endParaRPr>
          </a:p>
          <a:p>
            <a:pPr marL="919163"/>
            <a:endParaRPr lang="en-US" sz="2800" dirty="0">
              <a:solidFill>
                <a:srgbClr val="FFFFFF"/>
              </a:solidFill>
            </a:endParaRPr>
          </a:p>
        </p:txBody>
      </p:sp>
      <p:sp>
        <p:nvSpPr>
          <p:cNvPr id="4" name="TextBox 3"/>
          <p:cNvSpPr txBox="1"/>
          <p:nvPr/>
        </p:nvSpPr>
        <p:spPr>
          <a:xfrm>
            <a:off x="834571" y="1076477"/>
            <a:ext cx="10510761" cy="954107"/>
          </a:xfrm>
          <a:prstGeom prst="rect">
            <a:avLst/>
          </a:prstGeom>
          <a:noFill/>
        </p:spPr>
        <p:txBody>
          <a:bodyPr wrap="square" rtlCol="0">
            <a:spAutoFit/>
          </a:bodyPr>
          <a:lstStyle/>
          <a:p>
            <a:pPr lvl="0"/>
            <a:r>
              <a:rPr lang="en-US" sz="2800" dirty="0">
                <a:solidFill>
                  <a:srgbClr val="FFFFFF"/>
                </a:solidFill>
              </a:rPr>
              <a:t>Describe Extended </a:t>
            </a:r>
            <a:r>
              <a:rPr lang="en-US" sz="2800" i="1" dirty="0">
                <a:solidFill>
                  <a:srgbClr val="FFFFFF"/>
                </a:solidFill>
              </a:rPr>
              <a:t>table name</a:t>
            </a:r>
            <a:r>
              <a:rPr lang="en-US" sz="2800" dirty="0">
                <a:solidFill>
                  <a:srgbClr val="FFFFFF"/>
                </a:solidFill>
              </a:rPr>
              <a:t>” will show whether table is external or managed</a:t>
            </a:r>
            <a:r>
              <a:rPr lang="en-US" sz="2800" dirty="0" smtClean="0">
                <a:solidFill>
                  <a:srgbClr val="FFFFFF"/>
                </a:solidFill>
              </a:rPr>
              <a:t>.</a:t>
            </a:r>
            <a:endParaRPr lang="en-US" sz="2800" dirty="0">
              <a:solidFill>
                <a:srgbClr val="FFFFFF"/>
              </a:solidFill>
            </a:endParaRPr>
          </a:p>
        </p:txBody>
      </p:sp>
    </p:spTree>
    <p:extLst>
      <p:ext uri="{BB962C8B-B14F-4D97-AF65-F5344CB8AC3E}">
        <p14:creationId xmlns:p14="http://schemas.microsoft.com/office/powerpoint/2010/main" val="1125567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 Schema to External Table</a:t>
            </a:r>
          </a:p>
        </p:txBody>
      </p:sp>
      <p:sp>
        <p:nvSpPr>
          <p:cNvPr id="5" name="Content Placeholder 4"/>
          <p:cNvSpPr>
            <a:spLocks noGrp="1"/>
          </p:cNvSpPr>
          <p:nvPr>
            <p:ph idx="1"/>
          </p:nvPr>
        </p:nvSpPr>
        <p:spPr>
          <a:xfrm>
            <a:off x="838200" y="2264928"/>
            <a:ext cx="10515600" cy="2102270"/>
          </a:xfrm>
        </p:spPr>
        <p:txBody>
          <a:bodyPr>
            <a:normAutofit/>
          </a:bodyPr>
          <a:lstStyle/>
          <a:p>
            <a:r>
              <a:rPr lang="en-US" sz="2000" dirty="0"/>
              <a:t>Hive&gt; CREATE EXTERNAL TABLE IF NOT EXISTS mydb.employees3</a:t>
            </a:r>
          </a:p>
          <a:p>
            <a:r>
              <a:rPr lang="en-US" sz="2000" dirty="0"/>
              <a:t>LIKE </a:t>
            </a:r>
            <a:r>
              <a:rPr lang="en-US" sz="2000" dirty="0" err="1"/>
              <a:t>mydb.employees</a:t>
            </a:r>
            <a:endParaRPr lang="en-US" sz="2000" dirty="0"/>
          </a:p>
          <a:p>
            <a:r>
              <a:rPr lang="en-US" sz="2000" dirty="0"/>
              <a:t>LOCATION '/path/to/data';</a:t>
            </a:r>
          </a:p>
        </p:txBody>
      </p:sp>
      <p:sp>
        <p:nvSpPr>
          <p:cNvPr id="6" name="TextBox 5"/>
          <p:cNvSpPr txBox="1"/>
          <p:nvPr/>
        </p:nvSpPr>
        <p:spPr>
          <a:xfrm>
            <a:off x="0" y="1235453"/>
            <a:ext cx="12192000" cy="766047"/>
          </a:xfrm>
          <a:prstGeom prst="rect">
            <a:avLst/>
          </a:prstGeom>
          <a:solidFill>
            <a:srgbClr val="8D8787"/>
          </a:solidFill>
        </p:spPr>
        <p:txBody>
          <a:bodyPr wrap="square" rtlCol="0" anchor="ctr">
            <a:spAutoFit/>
          </a:bodyPr>
          <a:lstStyle/>
          <a:p>
            <a:pPr marL="919163"/>
            <a:r>
              <a:rPr lang="en-US" sz="2800" dirty="0">
                <a:solidFill>
                  <a:srgbClr val="FFFFFF"/>
                </a:solidFill>
              </a:rPr>
              <a:t>As in managed tables, schema can be copied to an external table </a:t>
            </a:r>
          </a:p>
        </p:txBody>
      </p:sp>
    </p:spTree>
    <p:extLst>
      <p:ext uri="{BB962C8B-B14F-4D97-AF65-F5344CB8AC3E}">
        <p14:creationId xmlns:p14="http://schemas.microsoft.com/office/powerpoint/2010/main" val="1456172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332" y="364534"/>
            <a:ext cx="10402330" cy="925578"/>
          </a:xfrm>
        </p:spPr>
        <p:txBody>
          <a:bodyPr/>
          <a:lstStyle/>
          <a:p>
            <a:r>
              <a:rPr lang="en-US" dirty="0"/>
              <a:t>Partitioned Tables</a:t>
            </a:r>
          </a:p>
        </p:txBody>
      </p:sp>
      <p:sp>
        <p:nvSpPr>
          <p:cNvPr id="3" name="Content Placeholder 2"/>
          <p:cNvSpPr>
            <a:spLocks noGrp="1"/>
          </p:cNvSpPr>
          <p:nvPr>
            <p:ph sz="half" idx="1"/>
          </p:nvPr>
        </p:nvSpPr>
        <p:spPr>
          <a:xfrm>
            <a:off x="490190" y="1833142"/>
            <a:ext cx="5181600" cy="4351338"/>
          </a:xfrm>
        </p:spPr>
        <p:txBody>
          <a:bodyPr/>
          <a:lstStyle/>
          <a:p>
            <a:pPr>
              <a:buFont typeface="Wingdings" charset="2"/>
              <a:buChar char="§"/>
            </a:pPr>
            <a:r>
              <a:rPr lang="en-US" dirty="0"/>
              <a:t>Each partition is a logical group of </a:t>
            </a:r>
            <a:r>
              <a:rPr lang="en-US" dirty="0" smtClean="0"/>
              <a:t>data.</a:t>
            </a:r>
            <a:endParaRPr lang="en-US" dirty="0"/>
          </a:p>
          <a:p>
            <a:pPr>
              <a:buFont typeface="Wingdings" charset="2"/>
              <a:buChar char="§"/>
            </a:pPr>
            <a:r>
              <a:rPr lang="en-US" dirty="0" smtClean="0"/>
              <a:t>Partitioning </a:t>
            </a:r>
            <a:r>
              <a:rPr lang="en-US" dirty="0"/>
              <a:t>allows data to be distributed </a:t>
            </a:r>
            <a:r>
              <a:rPr lang="en-US" dirty="0" smtClean="0"/>
              <a:t>horizontally.</a:t>
            </a:r>
            <a:endParaRPr lang="en-US" dirty="0"/>
          </a:p>
          <a:p>
            <a:pPr>
              <a:buFont typeface="Wingdings" charset="2"/>
              <a:buChar char="§"/>
            </a:pPr>
            <a:r>
              <a:rPr lang="en-US" dirty="0"/>
              <a:t>Moves data closer to user for faster access</a:t>
            </a:r>
          </a:p>
        </p:txBody>
      </p:sp>
      <p:sp>
        <p:nvSpPr>
          <p:cNvPr id="6" name="TextBox 5"/>
          <p:cNvSpPr txBox="1"/>
          <p:nvPr/>
        </p:nvSpPr>
        <p:spPr>
          <a:xfrm>
            <a:off x="9223565" y="1105099"/>
            <a:ext cx="1117093" cy="451406"/>
          </a:xfrm>
          <a:prstGeom prst="rect">
            <a:avLst/>
          </a:prstGeom>
          <a:noFill/>
        </p:spPr>
        <p:txBody>
          <a:bodyPr wrap="none" lIns="0" tIns="0" rIns="0" bIns="0" rtlCol="0">
            <a:spAutoFit/>
          </a:bodyPr>
          <a:lstStyle/>
          <a:p>
            <a:pPr>
              <a:lnSpc>
                <a:spcPct val="90000"/>
              </a:lnSpc>
              <a:spcBef>
                <a:spcPct val="20000"/>
              </a:spcBef>
              <a:buSzPct val="80000"/>
            </a:pPr>
            <a:r>
              <a:rPr lang="en-US" sz="3200" dirty="0"/>
              <a:t>HDFS</a:t>
            </a:r>
          </a:p>
        </p:txBody>
      </p:sp>
      <p:grpSp>
        <p:nvGrpSpPr>
          <p:cNvPr id="7" name="Group 6"/>
          <p:cNvGrpSpPr/>
          <p:nvPr/>
        </p:nvGrpSpPr>
        <p:grpSpPr>
          <a:xfrm>
            <a:off x="6107628" y="1613166"/>
            <a:ext cx="4713035" cy="4706611"/>
            <a:chOff x="5648236" y="2004345"/>
            <a:chExt cx="4713035" cy="4706611"/>
          </a:xfrm>
        </p:grpSpPr>
        <p:grpSp>
          <p:nvGrpSpPr>
            <p:cNvPr id="8" name="Group 7"/>
            <p:cNvGrpSpPr/>
            <p:nvPr/>
          </p:nvGrpSpPr>
          <p:grpSpPr>
            <a:xfrm>
              <a:off x="5648236" y="2004345"/>
              <a:ext cx="1886674" cy="1421943"/>
              <a:chOff x="6632084" y="2120095"/>
              <a:chExt cx="1886674" cy="1421943"/>
            </a:xfrm>
          </p:grpSpPr>
          <p:sp>
            <p:nvSpPr>
              <p:cNvPr id="19" name="Snip Diagonal Corner Rectangle 18"/>
              <p:cNvSpPr/>
              <p:nvPr/>
            </p:nvSpPr>
            <p:spPr bwMode="auto">
              <a:xfrm>
                <a:off x="6632084" y="2120095"/>
                <a:ext cx="1886674" cy="972273"/>
              </a:xfrm>
              <a:prstGeom prst="snip2DiagRect">
                <a:avLst>
                  <a:gd name="adj1" fmla="val 0"/>
                  <a:gd name="adj2" fmla="val 0"/>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Tables</a:t>
                </a:r>
              </a:p>
            </p:txBody>
          </p:sp>
          <p:sp>
            <p:nvSpPr>
              <p:cNvPr id="20" name="Snip Diagonal Corner Rectangle 19"/>
              <p:cNvSpPr/>
              <p:nvPr/>
            </p:nvSpPr>
            <p:spPr bwMode="auto">
              <a:xfrm>
                <a:off x="6632084" y="2930322"/>
                <a:ext cx="1886674" cy="611716"/>
              </a:xfrm>
              <a:prstGeom prst="snip2DiagRect">
                <a:avLst>
                  <a:gd name="adj1" fmla="val 0"/>
                  <a:gd name="adj2" fmla="val 0"/>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Customer</a:t>
                </a:r>
              </a:p>
            </p:txBody>
          </p:sp>
        </p:grpSp>
        <p:sp>
          <p:nvSpPr>
            <p:cNvPr id="9" name="Snip Diagonal Corner Rectangle 8"/>
            <p:cNvSpPr/>
            <p:nvPr/>
          </p:nvSpPr>
          <p:spPr bwMode="auto">
            <a:xfrm>
              <a:off x="7189598" y="3682670"/>
              <a:ext cx="1734483" cy="618189"/>
            </a:xfrm>
            <a:prstGeom prst="snip2DiagRect">
              <a:avLst>
                <a:gd name="adj1" fmla="val 0"/>
                <a:gd name="adj2" fmla="val 0"/>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New York</a:t>
              </a:r>
            </a:p>
            <a:p>
              <a:pPr algn="ctr" defTabSz="914099" fontAlgn="base">
                <a:spcBef>
                  <a:spcPct val="0"/>
                </a:spcBef>
                <a:spcAft>
                  <a:spcPct val="0"/>
                </a:spcAft>
              </a:pPr>
              <a:r>
                <a:rPr lang="en-US" sz="2000" dirty="0">
                  <a:gradFill>
                    <a:gsLst>
                      <a:gs pos="0">
                        <a:srgbClr val="FFFFFF"/>
                      </a:gs>
                      <a:gs pos="100000">
                        <a:srgbClr val="FFFFFF"/>
                      </a:gs>
                    </a:gsLst>
                    <a:lin ang="5400000" scaled="0"/>
                  </a:gradFill>
                </a:rPr>
                <a:t>Customers</a:t>
              </a:r>
            </a:p>
          </p:txBody>
        </p:sp>
        <p:sp>
          <p:nvSpPr>
            <p:cNvPr id="10" name="Snip Diagonal Corner Rectangle 9"/>
            <p:cNvSpPr/>
            <p:nvPr/>
          </p:nvSpPr>
          <p:spPr bwMode="auto">
            <a:xfrm>
              <a:off x="7189597" y="4370496"/>
              <a:ext cx="1734483" cy="618189"/>
            </a:xfrm>
            <a:prstGeom prst="snip2DiagRect">
              <a:avLst>
                <a:gd name="adj1" fmla="val 0"/>
                <a:gd name="adj2" fmla="val 0"/>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Arizona</a:t>
              </a:r>
            </a:p>
            <a:p>
              <a:pPr algn="ctr" defTabSz="914099" fontAlgn="base">
                <a:spcBef>
                  <a:spcPct val="0"/>
                </a:spcBef>
                <a:spcAft>
                  <a:spcPct val="0"/>
                </a:spcAft>
              </a:pPr>
              <a:r>
                <a:rPr lang="en-US" sz="2000" dirty="0">
                  <a:gradFill>
                    <a:gsLst>
                      <a:gs pos="0">
                        <a:srgbClr val="FFFFFF"/>
                      </a:gs>
                      <a:gs pos="100000">
                        <a:srgbClr val="FFFFFF"/>
                      </a:gs>
                    </a:gsLst>
                    <a:lin ang="5400000" scaled="0"/>
                  </a:gradFill>
                </a:rPr>
                <a:t>Customers</a:t>
              </a:r>
            </a:p>
          </p:txBody>
        </p:sp>
        <p:sp>
          <p:nvSpPr>
            <p:cNvPr id="11" name="Snip Diagonal Corner Rectangle 10"/>
            <p:cNvSpPr/>
            <p:nvPr/>
          </p:nvSpPr>
          <p:spPr bwMode="auto">
            <a:xfrm>
              <a:off x="7189597" y="5064599"/>
              <a:ext cx="1734483" cy="618189"/>
            </a:xfrm>
            <a:prstGeom prst="snip2DiagRect">
              <a:avLst>
                <a:gd name="adj1" fmla="val 0"/>
                <a:gd name="adj2" fmla="val 0"/>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California</a:t>
              </a:r>
            </a:p>
            <a:p>
              <a:pPr algn="ctr" defTabSz="914099" fontAlgn="base">
                <a:spcBef>
                  <a:spcPct val="0"/>
                </a:spcBef>
                <a:spcAft>
                  <a:spcPct val="0"/>
                </a:spcAft>
              </a:pPr>
              <a:r>
                <a:rPr lang="en-US" sz="2000" dirty="0">
                  <a:gradFill>
                    <a:gsLst>
                      <a:gs pos="0">
                        <a:srgbClr val="FFFFFF"/>
                      </a:gs>
                      <a:gs pos="100000">
                        <a:srgbClr val="FFFFFF"/>
                      </a:gs>
                    </a:gsLst>
                    <a:lin ang="5400000" scaled="0"/>
                  </a:gradFill>
                </a:rPr>
                <a:t>Customers</a:t>
              </a:r>
            </a:p>
          </p:txBody>
        </p:sp>
        <p:sp>
          <p:nvSpPr>
            <p:cNvPr id="12" name="Snip Diagonal Corner Rectangle 11"/>
            <p:cNvSpPr/>
            <p:nvPr/>
          </p:nvSpPr>
          <p:spPr bwMode="auto">
            <a:xfrm>
              <a:off x="8626788" y="5932893"/>
              <a:ext cx="1734483" cy="351972"/>
            </a:xfrm>
            <a:prstGeom prst="snip2DiagRect">
              <a:avLst>
                <a:gd name="adj1" fmla="val 0"/>
                <a:gd name="adj2" fmla="val 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Hash #</a:t>
              </a:r>
            </a:p>
          </p:txBody>
        </p:sp>
        <p:sp>
          <p:nvSpPr>
            <p:cNvPr id="13" name="Snip Diagonal Corner Rectangle 12"/>
            <p:cNvSpPr/>
            <p:nvPr/>
          </p:nvSpPr>
          <p:spPr bwMode="auto">
            <a:xfrm>
              <a:off x="8626788" y="6358984"/>
              <a:ext cx="1734483" cy="351972"/>
            </a:xfrm>
            <a:prstGeom prst="snip2DiagRect">
              <a:avLst>
                <a:gd name="adj1" fmla="val 0"/>
                <a:gd name="adj2" fmla="val 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Hash #</a:t>
              </a:r>
            </a:p>
          </p:txBody>
        </p:sp>
        <p:cxnSp>
          <p:nvCxnSpPr>
            <p:cNvPr id="14" name="Elbow Connector 13"/>
            <p:cNvCxnSpPr>
              <a:stCxn id="20" idx="1"/>
              <a:endCxn id="9" idx="2"/>
            </p:cNvCxnSpPr>
            <p:nvPr/>
          </p:nvCxnSpPr>
          <p:spPr>
            <a:xfrm rot="16200000" flipH="1">
              <a:off x="6607847" y="3410013"/>
              <a:ext cx="565477" cy="59802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20" idx="1"/>
              <a:endCxn id="10" idx="2"/>
            </p:cNvCxnSpPr>
            <p:nvPr/>
          </p:nvCxnSpPr>
          <p:spPr>
            <a:xfrm rot="16200000" flipH="1">
              <a:off x="6263934" y="3753927"/>
              <a:ext cx="1253303" cy="59802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20" idx="1"/>
              <a:endCxn id="11" idx="2"/>
            </p:cNvCxnSpPr>
            <p:nvPr/>
          </p:nvCxnSpPr>
          <p:spPr>
            <a:xfrm rot="16200000" flipH="1">
              <a:off x="5916882" y="4100979"/>
              <a:ext cx="1947406" cy="59802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1" idx="1"/>
              <a:endCxn id="12" idx="2"/>
            </p:cNvCxnSpPr>
            <p:nvPr/>
          </p:nvCxnSpPr>
          <p:spPr>
            <a:xfrm rot="16200000" flipH="1">
              <a:off x="8128768" y="5610858"/>
              <a:ext cx="426091" cy="56994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11" idx="1"/>
              <a:endCxn id="13" idx="2"/>
            </p:cNvCxnSpPr>
            <p:nvPr/>
          </p:nvCxnSpPr>
          <p:spPr>
            <a:xfrm rot="16200000" flipH="1">
              <a:off x="7915722" y="5823904"/>
              <a:ext cx="852182" cy="569949"/>
            </a:xfrm>
            <a:prstGeom prst="bentConnector2">
              <a:avLst/>
            </a:prstGeom>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8234661" y="2076059"/>
            <a:ext cx="3615799" cy="394980"/>
          </a:xfrm>
          <a:prstGeom prst="rect">
            <a:avLst/>
          </a:prstGeom>
          <a:noFill/>
        </p:spPr>
        <p:txBody>
          <a:bodyPr wrap="none" lIns="0" tIns="0" rIns="0" bIns="0" rtlCol="0">
            <a:spAutoFit/>
          </a:bodyPr>
          <a:lstStyle/>
          <a:p>
            <a:pPr>
              <a:lnSpc>
                <a:spcPct val="90000"/>
              </a:lnSpc>
              <a:spcBef>
                <a:spcPct val="20000"/>
              </a:spcBef>
              <a:buSzPct val="80000"/>
            </a:pPr>
            <a:r>
              <a:rPr lang="en-US" sz="2800" dirty="0"/>
              <a:t>Each Table = Directory</a:t>
            </a:r>
          </a:p>
        </p:txBody>
      </p:sp>
      <p:sp>
        <p:nvSpPr>
          <p:cNvPr id="22" name="TextBox 21"/>
          <p:cNvSpPr txBox="1"/>
          <p:nvPr/>
        </p:nvSpPr>
        <p:spPr>
          <a:xfrm>
            <a:off x="9567938" y="3857524"/>
            <a:ext cx="2505449" cy="738664"/>
          </a:xfrm>
          <a:prstGeom prst="rect">
            <a:avLst/>
          </a:prstGeom>
          <a:noFill/>
        </p:spPr>
        <p:txBody>
          <a:bodyPr wrap="square" lIns="0" tIns="0" rIns="0" bIns="0" rtlCol="0">
            <a:spAutoFit/>
          </a:bodyPr>
          <a:lstStyle/>
          <a:p>
            <a:pPr>
              <a:lnSpc>
                <a:spcPct val="90000"/>
              </a:lnSpc>
              <a:spcBef>
                <a:spcPct val="20000"/>
              </a:spcBef>
              <a:buSzPct val="80000"/>
            </a:pPr>
            <a:r>
              <a:rPr lang="en-US" sz="2400" dirty="0"/>
              <a:t>Partitions</a:t>
            </a:r>
          </a:p>
          <a:p>
            <a:pPr>
              <a:lnSpc>
                <a:spcPct val="90000"/>
              </a:lnSpc>
              <a:spcBef>
                <a:spcPct val="20000"/>
              </a:spcBef>
              <a:buSzPct val="80000"/>
            </a:pPr>
            <a:r>
              <a:rPr lang="en-US" sz="2400" dirty="0"/>
              <a:t>(Sub-Directory)</a:t>
            </a:r>
          </a:p>
        </p:txBody>
      </p:sp>
      <p:sp>
        <p:nvSpPr>
          <p:cNvPr id="23" name="TextBox 22"/>
          <p:cNvSpPr txBox="1"/>
          <p:nvPr/>
        </p:nvSpPr>
        <p:spPr>
          <a:xfrm>
            <a:off x="11034937" y="5585909"/>
            <a:ext cx="1483182" cy="615553"/>
          </a:xfrm>
          <a:prstGeom prst="rect">
            <a:avLst/>
          </a:prstGeom>
          <a:noFill/>
        </p:spPr>
        <p:txBody>
          <a:bodyPr wrap="square" lIns="0" tIns="0" rIns="0" bIns="0" rtlCol="0">
            <a:spAutoFit/>
          </a:bodyPr>
          <a:lstStyle/>
          <a:p>
            <a:pPr>
              <a:lnSpc>
                <a:spcPct val="90000"/>
              </a:lnSpc>
              <a:spcBef>
                <a:spcPct val="20000"/>
              </a:spcBef>
              <a:buSzPct val="80000"/>
            </a:pPr>
            <a:r>
              <a:rPr lang="en-US" sz="2000" dirty="0"/>
              <a:t>Buckets</a:t>
            </a:r>
          </a:p>
          <a:p>
            <a:pPr>
              <a:lnSpc>
                <a:spcPct val="90000"/>
              </a:lnSpc>
              <a:spcBef>
                <a:spcPct val="20000"/>
              </a:spcBef>
              <a:buSzPct val="80000"/>
            </a:pPr>
            <a:r>
              <a:rPr lang="en-US" sz="2000" dirty="0"/>
              <a:t>(Files)</a:t>
            </a:r>
          </a:p>
        </p:txBody>
      </p:sp>
    </p:spTree>
    <p:extLst>
      <p:ext uri="{BB962C8B-B14F-4D97-AF65-F5344CB8AC3E}">
        <p14:creationId xmlns:p14="http://schemas.microsoft.com/office/powerpoint/2010/main" val="140103139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12835</TotalTime>
  <Words>2512</Words>
  <Application>Microsoft Macintosh PowerPoint</Application>
  <PresentationFormat>Custom</PresentationFormat>
  <Paragraphs>412</Paragraphs>
  <Slides>26</Slides>
  <Notes>26</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Office Theme</vt:lpstr>
      <vt:lpstr>1_MS1444_Windows Azure Template 16x9_r08a</vt:lpstr>
      <vt:lpstr>Data Analysis using Hadoop</vt:lpstr>
      <vt:lpstr>Topics</vt:lpstr>
      <vt:lpstr>PowerPoint Presentation</vt:lpstr>
      <vt:lpstr>Hive Table Types – Managed (Internal)</vt:lpstr>
      <vt:lpstr>Table Types – External</vt:lpstr>
      <vt:lpstr>Creating an External Table</vt:lpstr>
      <vt:lpstr>Table Extended Description</vt:lpstr>
      <vt:lpstr>Copy Schema to External Table</vt:lpstr>
      <vt:lpstr>Partitioned Tables</vt:lpstr>
      <vt:lpstr>Creating a Partitioned Managed Table</vt:lpstr>
      <vt:lpstr>Partitioned Table Directory Layout</vt:lpstr>
      <vt:lpstr>Partition Keys</vt:lpstr>
      <vt:lpstr>Show Existing Partitions</vt:lpstr>
      <vt:lpstr>Query Issues on Partitions</vt:lpstr>
      <vt:lpstr>Hive Strict Mode</vt:lpstr>
      <vt:lpstr>Inserting Data into Tables</vt:lpstr>
      <vt:lpstr>Loading Data from External Source</vt:lpstr>
      <vt:lpstr>Loading Data to Partitioned Table</vt:lpstr>
      <vt:lpstr>External Partitioned Table</vt:lpstr>
      <vt:lpstr>Alter Table to Add Partitions</vt:lpstr>
      <vt:lpstr>Insert Data from a Query</vt:lpstr>
      <vt:lpstr>Dynamic Partition Inserts</vt:lpstr>
      <vt:lpstr>Dynamic Partition Inserts</vt:lpstr>
      <vt:lpstr>Exporting Data</vt:lpstr>
      <vt:lpstr>Multiple Inserts into Directories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434</cp:revision>
  <dcterms:created xsi:type="dcterms:W3CDTF">2016-04-21T18:51:19Z</dcterms:created>
  <dcterms:modified xsi:type="dcterms:W3CDTF">2016-06-23T02:56:29Z</dcterms:modified>
</cp:coreProperties>
</file>