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346" r:id="rId3"/>
    <p:sldId id="318" r:id="rId4"/>
    <p:sldId id="320" r:id="rId5"/>
    <p:sldId id="321" r:id="rId6"/>
    <p:sldId id="326" r:id="rId7"/>
    <p:sldId id="322" r:id="rId8"/>
    <p:sldId id="323" r:id="rId9"/>
    <p:sldId id="324" r:id="rId10"/>
    <p:sldId id="325" r:id="rId11"/>
    <p:sldId id="327" r:id="rId12"/>
    <p:sldId id="328" r:id="rId13"/>
    <p:sldId id="329" r:id="rId14"/>
    <p:sldId id="330" r:id="rId15"/>
    <p:sldId id="332" r:id="rId16"/>
    <p:sldId id="333" r:id="rId17"/>
    <p:sldId id="338" r:id="rId18"/>
    <p:sldId id="337" r:id="rId19"/>
    <p:sldId id="339" r:id="rId20"/>
    <p:sldId id="340" r:id="rId21"/>
    <p:sldId id="341" r:id="rId22"/>
    <p:sldId id="342" r:id="rId23"/>
    <p:sldId id="344" r:id="rId24"/>
    <p:sldId id="345" r:id="rId25"/>
    <p:sldId id="313" r:id="rId26"/>
    <p:sldId id="343"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autoAdjust="0"/>
    <p:restoredTop sz="77778" autoAdjust="0"/>
  </p:normalViewPr>
  <p:slideViewPr>
    <p:cSldViewPr snapToGrid="0">
      <p:cViewPr>
        <p:scale>
          <a:sx n="80" d="100"/>
          <a:sy n="80" d="100"/>
        </p:scale>
        <p:origin x="-2136" y="-87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cordova.apache.org/docs/en/2.4.0/"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s://cordova.apache.org/docs/en/2.4.0/"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this file we are using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server and the server is already in the desired state, then nothing happens.  If the server is not in the desired state, then the server is put into the desired state.</a:t>
            </a:r>
            <a:br>
              <a:rPr lang="en-US" baseline="0" dirty="0" smtClean="0"/>
            </a:br>
            <a:r>
              <a:rPr lang="en-US" baseline="0" dirty="0" smtClean="0"/>
              <a:t>Example: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We’ll be using Chef for our examples</a:t>
            </a:r>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dirty="0" smtClean="0"/>
              <a:t>Cloud computing defines compute resources that are owned by another entity (such as Microsoft Azure or Amazon Web Services) but that can be “rented” for low cost and no commitment </a:t>
            </a:r>
          </a:p>
          <a:p>
            <a:pPr marL="171450" indent="-171450">
              <a:buFont typeface="Arial"/>
              <a:buChar char="•"/>
            </a:pPr>
            <a:r>
              <a:rPr lang="en-US" sz="1200" dirty="0" smtClean="0"/>
              <a:t>Clouds enable DevOps engineers to launch thousands of servers, use them for a few hours, and then terminate those servers when no longer needed, with no upfront cost before using these resources and no additional cost after they are terminated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They can launch 1000 servers, all the configured the same, then terminate them with a single command.</a:t>
            </a:r>
          </a:p>
          <a:p>
            <a:pPr marL="228600" indent="-228600">
              <a:buFont typeface="Arial"/>
              <a:buChar char="•"/>
            </a:pPr>
            <a:r>
              <a:rPr lang="en-US" baseline="0" dirty="0" smtClean="0"/>
              <a:t>This has huge implications for education and research, and enterprise and SMB businesses, allowing them to dynamically scale compute 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a:t>
            </a:r>
            <a:r>
              <a:rPr lang="en-US" sz="1200" dirty="0" smtClean="0"/>
              <a:t>The application of programmatic methods to create consistency in performance, function, design and the operation of compute resources”.   The</a:t>
            </a:r>
            <a:r>
              <a:rPr lang="en-US" sz="1200" baseline="0" dirty="0" smtClean="0"/>
              <a:t> key component here is consistency:  you can write a script once, and have it applied to hundreds of virtual machines and they will be configured exactly the same.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“Applied over the life cycle of a system”.</a:t>
            </a:r>
            <a:r>
              <a:rPr lang="en-US" sz="1200" baseline="0" dirty="0" smtClean="0"/>
              <a:t>  Configuration Management controls how a server is launched, how it is configured, how it is updated and how it is terminated, hence the “lifecycle”.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 verification of performance as intended through testing”  Testing is an important component</a:t>
            </a:r>
            <a:r>
              <a:rPr lang="en-US" sz="1200" baseline="0" dirty="0" smtClean="0"/>
              <a:t> of CM to know that your code will work before you roll it out to production (see the testing lesson within this module).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 use of pre-configured code to accomplish common tasks”  Using a product such as DSC, Chef, Puppet, </a:t>
            </a:r>
            <a:r>
              <a:rPr lang="en-US" sz="1200" dirty="0" err="1" smtClean="0"/>
              <a:t>Ansible</a:t>
            </a:r>
            <a:r>
              <a:rPr lang="en-US" sz="1200" dirty="0" smtClean="0"/>
              <a:t>, etc. allows the use of pre-written</a:t>
            </a:r>
            <a:r>
              <a:rPr lang="en-US" sz="1200" baseline="0" dirty="0" smtClean="0"/>
              <a:t> </a:t>
            </a:r>
            <a:r>
              <a:rPr lang="en-US" sz="1200" dirty="0" smtClean="0"/>
              <a:t>code to accomplish</a:t>
            </a:r>
            <a:r>
              <a:rPr lang="en-US" sz="1200" baseline="0" dirty="0" smtClean="0"/>
              <a:t> common tasks.</a:t>
            </a: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Cost avoidance: it is much</a:t>
            </a:r>
            <a:r>
              <a:rPr lang="en-US" baseline="0" dirty="0" smtClean="0"/>
              <a:t> cheaper to automate server configuration then to pay someone to manually configure a server</a:t>
            </a:r>
          </a:p>
          <a:p>
            <a:pPr marL="228600" indent="-228600">
              <a:buFont typeface="Arial"/>
              <a:buChar char="•"/>
            </a:pPr>
            <a:r>
              <a:rPr lang="en-US" baseline="0" dirty="0" smtClean="0"/>
              <a:t>Prevention of catastrophic events: Example: you notice a database master server is having increasing hardware failures.  With CM you can launch a new replacement master </a:t>
            </a:r>
            <a:r>
              <a:rPr lang="en-US" baseline="0" dirty="0" err="1" smtClean="0"/>
              <a:t>Db</a:t>
            </a:r>
            <a:r>
              <a:rPr lang="en-US" baseline="0" dirty="0" smtClean="0"/>
              <a:t> and failover to the new instance, then terminate the old instance, and your customers will hardly notice the transition, and there is virtually no cost associated with this, effectively avoiding a </a:t>
            </a:r>
            <a:r>
              <a:rPr lang="en-US" baseline="0" dirty="0" err="1" smtClean="0"/>
              <a:t>catastrophy</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Exponential increase of time-savings in the form of reusable code:</a:t>
            </a:r>
            <a:r>
              <a:rPr lang="en-US" sz="1200" baseline="0" dirty="0" smtClean="0"/>
              <a:t>  Write something once, and use over and over for increased productivity.</a:t>
            </a:r>
            <a:endParaRPr lang="en-US" sz="120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 </a:t>
            </a:r>
          </a:p>
          <a:p>
            <a:pPr marL="228600" indent="-228600">
              <a:buFont typeface="Arial"/>
              <a:buChar char="•"/>
            </a:pPr>
            <a:r>
              <a:rPr lang="en-US" baseline="0" dirty="0" smtClean="0"/>
              <a:t>Example Chef script (covered later in this chapter).  This installs apache (</a:t>
            </a:r>
            <a:r>
              <a:rPr lang="en-US" baseline="0" dirty="0" err="1" smtClean="0"/>
              <a:t>httpd</a:t>
            </a:r>
            <a:r>
              <a:rPr lang="en-US" baseline="0" dirty="0" smtClean="0"/>
              <a:t>) on an </a:t>
            </a:r>
            <a:r>
              <a:rPr lang="en-US" baseline="0" dirty="0" err="1" smtClean="0"/>
              <a:t>CentOS</a:t>
            </a:r>
            <a:r>
              <a:rPr lang="en-US" baseline="0" dirty="0" smtClean="0"/>
              <a:t>/</a:t>
            </a:r>
            <a:r>
              <a:rPr lang="en-US" baseline="0" dirty="0" err="1" smtClean="0"/>
              <a:t>Redhat</a:t>
            </a:r>
            <a:r>
              <a:rPr lang="en-US" baseline="0" dirty="0" smtClean="0"/>
              <a:t> system, then writes an </a:t>
            </a:r>
            <a:r>
              <a:rPr lang="en-US" baseline="0" dirty="0" err="1" smtClean="0"/>
              <a:t>index.html</a:t>
            </a:r>
            <a:r>
              <a:rPr lang="en-US" baseline="0" dirty="0" smtClean="0"/>
              <a:t> file into the location where Apache expects to find it, then it starts Apache and configures Apache to start if the machine is rebooted.</a:t>
            </a:r>
            <a:br>
              <a:rPr lang="en-US" baseline="0" dirty="0" smtClean="0"/>
            </a:br>
            <a:r>
              <a:rPr lang="en-US" baseline="0" dirty="0" smtClean="0"/>
              <a:t/>
            </a:r>
            <a:br>
              <a:rPr lang="en-US" baseline="0" dirty="0" smtClean="0"/>
            </a:br>
            <a:r>
              <a:rPr lang="en-US" baseline="0" dirty="0" smtClean="0"/>
              <a:t>package “</a:t>
            </a:r>
            <a:r>
              <a:rPr lang="en-US" baseline="0" dirty="0" err="1" smtClean="0"/>
              <a:t>httpd</a:t>
            </a:r>
            <a:r>
              <a:rPr lang="en-US" baseline="0" dirty="0" smtClean="0"/>
              <a:t>” do</a:t>
            </a:r>
            <a:br>
              <a:rPr lang="en-US" baseline="0" dirty="0" smtClean="0"/>
            </a:br>
            <a:r>
              <a:rPr lang="en-US" baseline="0" dirty="0" smtClean="0"/>
              <a:t>   action :install</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a:t>
            </a:r>
            <a:r>
              <a:rPr lang="en-US" baseline="0" dirty="0" err="1" smtClean="0"/>
              <a:t>Hellow</a:t>
            </a:r>
            <a:r>
              <a:rPr lang="en-US" baseline="0" dirty="0" smtClean="0"/>
              <a:t> World”</a:t>
            </a:r>
            <a:br>
              <a:rPr lang="en-US" baseline="0" dirty="0" smtClean="0"/>
            </a:br>
            <a:r>
              <a:rPr lang="en-US" baseline="0" dirty="0" smtClean="0"/>
              <a:t>    action :create</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endParaRPr lang="en-US" baseline="0" dirty="0" smtClean="0"/>
          </a:p>
          <a:p>
            <a:pPr marL="0" indent="0">
              <a:buNone/>
            </a:pPr>
            <a:r>
              <a:rPr lang="en-US" b="1" baseline="0" dirty="0" smtClean="0"/>
              <a:t>References:</a:t>
            </a:r>
          </a:p>
          <a:p>
            <a:pPr marL="228600" indent="-228600">
              <a:buFont typeface="Arial"/>
              <a:buChar char="•"/>
            </a:pPr>
            <a:r>
              <a:rPr lang="en-US" baseline="0" dirty="0" smtClean="0"/>
              <a:t>See </a:t>
            </a:r>
            <a:r>
              <a:rPr lang="en-US" baseline="0" dirty="0" err="1" smtClean="0"/>
              <a:t>www.rightscale.com</a:t>
            </a:r>
            <a:r>
              <a:rPr lang="en-US" baseline="0" dirty="0" smtClean="0"/>
              <a:t> for an example of a Graphically driven Configuration Management 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use</a:t>
            </a:r>
            <a:br>
              <a:rPr lang="en-US" baseline="0" dirty="0" smtClean="0"/>
            </a:br>
            <a:r>
              <a:rPr lang="en-US" baseline="0" dirty="0" smtClean="0"/>
              <a:t>action [:enable , :start]</a:t>
            </a:r>
            <a:br>
              <a:rPr lang="en-US" baseline="0" dirty="0" smtClean="0"/>
            </a:br>
            <a:r>
              <a:rPr lang="en-US" baseline="0" dirty="0" smtClean="0"/>
              <a:t>so 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891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Example: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537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a:t>Idempotence</a:t>
            </a:r>
            <a:endParaRPr lang="en-US" sz="4400" dirty="0"/>
          </a:p>
        </p:txBody>
      </p:sp>
      <p:grpSp>
        <p:nvGrpSpPr>
          <p:cNvPr id="8" name="Group 7"/>
          <p:cNvGrpSpPr/>
          <p:nvPr/>
        </p:nvGrpSpPr>
        <p:grpSpPr>
          <a:xfrm>
            <a:off x="0" y="1950630"/>
            <a:ext cx="12192000" cy="3938996"/>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Why is </a:t>
                </a:r>
                <a:r>
                  <a:rPr lang="en-US" sz="2800" kern="0" dirty="0" err="1" smtClean="0">
                    <a:solidFill>
                      <a:prstClr val="white"/>
                    </a:solidFill>
                    <a:latin typeface="+mj-lt"/>
                  </a:rPr>
                  <a:t>idempotence</a:t>
                </a:r>
                <a:r>
                  <a:rPr lang="en-US" sz="2800" kern="0" dirty="0" smtClean="0">
                    <a:solidFill>
                      <a:prstClr val="white"/>
                    </a:solidFill>
                    <a:latin typeface="+mj-lt"/>
                  </a:rPr>
                  <a:t> important?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If </a:t>
              </a:r>
              <a:r>
                <a:rPr lang="en-US" sz="2800" dirty="0">
                  <a:solidFill>
                    <a:srgbClr val="000000"/>
                  </a:solidFill>
                </a:rPr>
                <a:t>an unauthorized or accidental change is made to a server</a:t>
              </a:r>
              <a:r>
                <a:rPr lang="en-US" sz="2800" dirty="0" smtClean="0">
                  <a:solidFill>
                    <a:srgbClr val="000000"/>
                  </a:solidFill>
                </a:rPr>
                <a:t>, </a:t>
              </a:r>
              <a:r>
                <a:rPr lang="en-US" sz="2800" dirty="0" err="1" smtClean="0">
                  <a:solidFill>
                    <a:srgbClr val="000000"/>
                  </a:solidFill>
                </a:rPr>
                <a:t>idempotence</a:t>
              </a:r>
              <a:r>
                <a:rPr lang="en-US" sz="2800" dirty="0" smtClean="0">
                  <a:solidFill>
                    <a:srgbClr val="000000"/>
                  </a:solidFill>
                </a:rPr>
                <a:t> </a:t>
              </a:r>
              <a:r>
                <a:rPr lang="en-US" sz="2800" dirty="0">
                  <a:solidFill>
                    <a:srgbClr val="000000"/>
                  </a:solidFill>
                </a:rPr>
                <a:t>will bring it back into alignment, but if the 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Puppet</a:t>
              </a:r>
            </a:p>
            <a:p>
              <a:pPr marL="1371600" lvl="2" indent="-457200">
                <a:buFont typeface="Wingdings" charset="2"/>
                <a:buChar char="§"/>
              </a:pPr>
              <a:r>
                <a:rPr lang="en-US" sz="2800" dirty="0" smtClean="0">
                  <a:solidFill>
                    <a:srgbClr val="000000"/>
                  </a:solidFill>
                </a:rPr>
                <a:t>Chef</a:t>
              </a:r>
            </a:p>
            <a:p>
              <a:pPr marL="1371600" lvl="2" indent="-457200">
                <a:buFont typeface="Wingdings" charset="2"/>
                <a:buChar char="§"/>
              </a:pPr>
              <a:r>
                <a:rPr lang="en-US" sz="2800" dirty="0" err="1" smtClean="0">
                  <a:solidFill>
                    <a:srgbClr val="000000"/>
                  </a:solidFill>
                </a:rPr>
                <a:t>RightScale</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Ansible</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Salt</a:t>
              </a:r>
            </a:p>
            <a:p>
              <a:pPr marL="1371600" lvl="2" indent="-457200">
                <a:buFont typeface="Wingdings" charset="2"/>
                <a:buChar char="§"/>
              </a:pPr>
              <a:r>
                <a:rPr lang="en-US" sz="2800" dirty="0" err="1" smtClean="0">
                  <a:solidFill>
                    <a:srgbClr val="000000"/>
                  </a:solidFill>
                </a:rPr>
                <a:t>CFEngine</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DIY</a:t>
              </a:r>
              <a:endParaRPr lang="en-US" sz="2800" dirty="0">
                <a:solidFill>
                  <a:srgbClr val="000000"/>
                </a:solidFill>
              </a:endParaRP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resources (so you can leverage community resources instead of writing your own)</a:t>
              </a: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No programming knowledge needed</a:t>
              </a: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time, but as an historical artifact, </a:t>
              </a:r>
              <a:r>
                <a:rPr lang="en-US" sz="2800" dirty="0" err="1" smtClean="0">
                  <a:solidFill>
                    <a:srgbClr val="000000"/>
                  </a:solidFill>
                </a:rPr>
                <a:t>CFEngine</a:t>
              </a:r>
              <a:r>
                <a:rPr lang="en-US" sz="2800" dirty="0" smtClean="0">
                  <a:solidFill>
                    <a:srgbClr val="000000"/>
                  </a:solidFill>
                </a:rPr>
                <a:t> 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Instead of using an existing </a:t>
              </a:r>
              <a:r>
                <a:rPr lang="en-US" sz="2800" dirty="0" err="1" smtClean="0">
                  <a:solidFill>
                    <a:srgbClr val="000000"/>
                  </a:solidFill>
                </a:rPr>
                <a:t>config</a:t>
              </a:r>
              <a:r>
                <a:rPr lang="en-US" sz="2800" dirty="0" smtClean="0">
                  <a:solidFill>
                    <a:srgbClr val="000000"/>
                  </a:solidFill>
                </a:rPr>
                <a:t> management platform, developers can write their own</a:t>
              </a:r>
            </a:p>
            <a:p>
              <a:pPr marL="1371600" lvl="2" indent="-457200">
                <a:buFont typeface="Wingdings" charset="2"/>
                <a:buChar char="§"/>
              </a:pPr>
              <a:r>
                <a:rPr lang="en-US" sz="2800" dirty="0" smtClean="0">
                  <a:solidFill>
                    <a:srgbClr val="000000"/>
                  </a:solidFill>
                </a:rPr>
                <a:t>Can 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161246"/>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that are owned by another entity such as: </a:t>
              </a: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371600" lvl="2" indent="-457200">
                <a:buFont typeface="Wingdings" charset="2"/>
                <a:buChar char="§"/>
              </a:pPr>
              <a:r>
                <a:rPr lang="en-US" sz="2800" dirty="0" smtClean="0">
                  <a:solidFill>
                    <a:srgbClr val="000000"/>
                  </a:solidFill>
                </a:rPr>
                <a:t>These resources can be “rented” for low cost and no commitment</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and infrastructure 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how integration with the cloud changes implementation</a:t>
              </a:r>
            </a:p>
            <a:p>
              <a:pPr marL="1371600" lvl="2" indent="-457200">
                <a:buFont typeface="Wingdings" charset="2"/>
                <a:buChar char="§"/>
              </a:pPr>
              <a:r>
                <a:rPr lang="en-US" sz="2800"/>
                <a:t>Review configuration management examples</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Define configuration management and infrastructure automation</a:t>
              </a:r>
              <a:endParaRPr lang="en-US" sz="2800" dirty="0"/>
            </a:p>
            <a:p>
              <a:pPr marL="1371600" lvl="2" indent="-457200">
                <a:buFont typeface="Wingdings" charset="2"/>
                <a:buChar char="§"/>
              </a:pPr>
              <a:r>
                <a:rPr lang="en-US" sz="2800" dirty="0" smtClean="0"/>
                <a:t>Know the leading configuration management tools and platforms</a:t>
              </a:r>
              <a:endParaRPr lang="en-US" sz="2800" dirty="0"/>
            </a:p>
            <a:p>
              <a:pPr marL="1371600" lvl="2" indent="-457200">
                <a:buFont typeface="Wingdings" charset="2"/>
                <a:buChar char="§"/>
              </a:pPr>
              <a:r>
                <a:rPr lang="en-US" sz="2800" dirty="0" smtClean="0"/>
                <a:t>Explain how integration with the cloud changes implementation</a:t>
              </a:r>
              <a:endParaRPr lang="en-US" sz="2800" dirty="0"/>
            </a:p>
            <a:p>
              <a:pPr marL="1371600" lvl="2" indent="-457200">
                <a:buFont typeface="Wingdings" charset="2"/>
                <a:buChar char="§"/>
              </a:pPr>
              <a:r>
                <a:rPr lang="en-US" sz="2800" dirty="0" smtClean="0"/>
                <a:t>Review configuration management examples</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Is Configuration Management</a:t>
            </a:r>
          </a:p>
        </p:txBody>
      </p:sp>
      <p:grpSp>
        <p:nvGrpSpPr>
          <p:cNvPr id="8" name="Group 7"/>
          <p:cNvGrpSpPr/>
          <p:nvPr/>
        </p:nvGrpSpPr>
        <p:grpSpPr>
          <a:xfrm>
            <a:off x="0" y="1950629"/>
            <a:ext cx="12192000" cy="4192996"/>
            <a:chOff x="0" y="1950630"/>
            <a:chExt cx="12192000" cy="37997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management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66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application of programmatic methods to create consistency in performance, function, design and the operation of compute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Applied over the life cycle of a system</a:t>
              </a:r>
            </a:p>
            <a:p>
              <a:pPr marL="1371600" lvl="2" indent="-457200">
                <a:buFont typeface="Wingdings" charset="2"/>
                <a:buChar char="§"/>
              </a:pPr>
              <a:r>
                <a:rPr lang="en-US" sz="2800" dirty="0" smtClean="0">
                  <a:solidFill>
                    <a:srgbClr val="000000"/>
                  </a:solidFill>
                </a:rPr>
                <a:t>The verification of performance as intended through testing</a:t>
              </a:r>
            </a:p>
            <a:p>
              <a:pPr marL="1371600" lvl="2" indent="-457200">
                <a:buFont typeface="Wingdings" charset="2"/>
                <a:buChar char="§"/>
              </a:pPr>
              <a:r>
                <a:rPr lang="en-US" sz="2800" dirty="0" smtClean="0">
                  <a:solidFill>
                    <a:srgbClr val="000000"/>
                  </a:solidFill>
                </a:rPr>
                <a:t>The use of pre-configured code to accomplish common tasks</a:t>
              </a:r>
            </a:p>
          </p:txBody>
        </p:sp>
      </p:grpSp>
    </p:spTree>
    <p:extLst>
      <p:ext uri="{BB962C8B-B14F-4D97-AF65-F5344CB8AC3E}">
        <p14:creationId xmlns:p14="http://schemas.microsoft.com/office/powerpoint/2010/main" val="14939994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240621"/>
            <a:chOff x="0" y="1950630"/>
            <a:chExt cx="12192000" cy="384295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should provide: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01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A many times return on investment as a result of:</a:t>
              </a: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smtClean="0">
                  <a:solidFill>
                    <a:srgbClr val="000000"/>
                  </a:solidFill>
                </a:rPr>
                <a:t>Prevention of catastrophic events</a:t>
              </a:r>
            </a:p>
            <a:p>
              <a:pPr marL="1828800" lvl="3" indent="-457200">
                <a:buFont typeface="Wingdings" charset="2"/>
                <a:buChar char="§"/>
              </a:pPr>
              <a:r>
                <a:rPr lang="en-US" sz="2800" dirty="0" smtClean="0">
                  <a:solidFill>
                    <a:srgbClr val="000000"/>
                  </a:solidFill>
                </a:rPr>
                <a:t>Exponential increase of time-savings in the form of reusable code</a:t>
              </a: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Management</a:t>
            </a:r>
            <a:endParaRPr lang="en-US" sz="4400" dirty="0"/>
          </a:p>
        </p:txBody>
      </p:sp>
      <p:grpSp>
        <p:nvGrpSpPr>
          <p:cNvPr id="8" name="Group 7"/>
          <p:cNvGrpSpPr/>
          <p:nvPr/>
        </p:nvGrpSpPr>
        <p:grpSpPr>
          <a:xfrm>
            <a:off x="0" y="1950630"/>
            <a:ext cx="12192000" cy="3542120"/>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configure and start an Apache Web Server or Internet Information Server (IIS)</a:t>
              </a:r>
              <a:endParaRPr lang="en-US" sz="2800" dirty="0">
                <a:solidFill>
                  <a:srgbClr val="000000"/>
                </a:solidFill>
              </a:endParaRPr>
            </a:p>
            <a:p>
              <a:pPr marL="1371600" lvl="2" indent="-457200">
                <a:buFont typeface="Wingdings" charset="2"/>
                <a:buChar char="§"/>
              </a:pPr>
              <a:r>
                <a:rPr lang="en-US" sz="2800" dirty="0" smtClean="0">
                  <a:solidFill>
                    <a:srgbClr val="000000"/>
                  </a:solidFill>
                </a:rPr>
                <a:t>A graphical interface that allows for the provisioning, configuration and termination of virtual or physical resources</a:t>
              </a:r>
              <a:endParaRPr lang="en-US" sz="2800" dirty="0"/>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thousands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a:solidFill>
                    <a:srgbClr val="000000"/>
                  </a:solidFill>
                </a:rPr>
                <a:t>previous code example can be applied to one server or to </a:t>
              </a:r>
              <a:r>
                <a:rPr lang="en-US" sz="2800" dirty="0" smtClean="0">
                  <a:solidFill>
                    <a:srgbClr val="000000"/>
                  </a:solidFill>
                </a:rPr>
                <a:t>ten</a:t>
              </a:r>
              <a:r>
                <a:rPr lang="en-US" sz="2800" dirty="0">
                  <a:solidFill>
                    <a:srgbClr val="000000"/>
                  </a:solidFill>
                </a:rPr>
                <a:t>-thousand servers </a:t>
              </a:r>
            </a:p>
            <a:p>
              <a:pPr marL="1371600" lvl="2" indent="-457200">
                <a:buFont typeface="Wingdings" charset="2"/>
                <a:buChar char="§"/>
              </a:pPr>
              <a:r>
                <a:rPr lang="en-US" sz="2800" dirty="0" smtClean="0">
                  <a:solidFill>
                    <a:srgbClr val="000000"/>
                  </a:solidFill>
                </a:rPr>
                <a:t>The </a:t>
              </a:r>
              <a:r>
                <a:rPr lang="en-US" sz="2800" dirty="0">
                  <a:solidFill>
                    <a:srgbClr val="000000"/>
                  </a:solidFill>
                </a:rPr>
                <a:t>end result will be that each server is configured identically, </a:t>
              </a:r>
              <a:r>
                <a:rPr lang="en-US" sz="2800" dirty="0" smtClean="0">
                  <a:solidFill>
                    <a:srgbClr val="000000"/>
                  </a:solidFill>
                </a:rPr>
                <a:t>as specified </a:t>
              </a:r>
              <a:r>
                <a:rPr lang="en-US" sz="2800" dirty="0">
                  <a:solidFill>
                    <a:srgbClr val="000000"/>
                  </a:solidFill>
                </a:rPr>
                <a:t>in the </a:t>
              </a:r>
              <a:r>
                <a:rPr lang="en-US" sz="2800" dirty="0" smtClean="0">
                  <a:solidFill>
                    <a:srgbClr val="000000"/>
                  </a:solidFill>
                </a:rPr>
                <a:t>script</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2106</TotalTime>
  <Words>2011</Words>
  <Application>Microsoft Macintosh PowerPoint</Application>
  <PresentationFormat>Custom</PresentationFormat>
  <Paragraphs>249</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Clean Azure Theme</vt:lpstr>
      <vt:lpstr>DevOps</vt:lpstr>
      <vt:lpstr>Topics</vt:lpstr>
      <vt:lpstr>PowerPoint Presentation</vt:lpstr>
      <vt:lpstr>PowerPoint Presentation</vt:lpstr>
      <vt:lpstr>PowerPoint Presentation</vt:lpstr>
      <vt:lpstr>PowerPoint Presentation</vt:lpstr>
      <vt:lpstr>PowerPoint Presentation</vt:lpstr>
      <vt:lpstr>Apache Server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154</cp:revision>
  <cp:lastPrinted>2016-05-11T04:19:31Z</cp:lastPrinted>
  <dcterms:created xsi:type="dcterms:W3CDTF">2016-04-21T18:51:19Z</dcterms:created>
  <dcterms:modified xsi:type="dcterms:W3CDTF">2016-07-07T16:15:33Z</dcterms:modified>
</cp:coreProperties>
</file>