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7"/>
  </p:notesMasterIdLst>
  <p:sldIdLst>
    <p:sldId id="256" r:id="rId3"/>
    <p:sldId id="325" r:id="rId4"/>
    <p:sldId id="326" r:id="rId5"/>
    <p:sldId id="297" r:id="rId6"/>
    <p:sldId id="329" r:id="rId7"/>
    <p:sldId id="347" r:id="rId8"/>
    <p:sldId id="333" r:id="rId9"/>
    <p:sldId id="335" r:id="rId10"/>
    <p:sldId id="336" r:id="rId11"/>
    <p:sldId id="337" r:id="rId12"/>
    <p:sldId id="338" r:id="rId13"/>
    <p:sldId id="339" r:id="rId14"/>
    <p:sldId id="308" r:id="rId15"/>
    <p:sldId id="327" r:id="rId16"/>
    <p:sldId id="345" r:id="rId17"/>
    <p:sldId id="302" r:id="rId18"/>
    <p:sldId id="346" r:id="rId19"/>
    <p:sldId id="343" r:id="rId20"/>
    <p:sldId id="344" r:id="rId21"/>
    <p:sldId id="299" r:id="rId22"/>
    <p:sldId id="340" r:id="rId23"/>
    <p:sldId id="341" r:id="rId24"/>
    <p:sldId id="305"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7" clrIdx="0">
    <p:extLst/>
  </p:cmAuthor>
  <p:cmAuthor id="2" name="Mary Kate Reid"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CC9B00"/>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9" autoAdjust="0"/>
    <p:restoredTop sz="72075" autoAdjust="0"/>
  </p:normalViewPr>
  <p:slideViewPr>
    <p:cSldViewPr snapToGrid="0">
      <p:cViewPr>
        <p:scale>
          <a:sx n="63" d="100"/>
          <a:sy n="63" d="100"/>
        </p:scale>
        <p:origin x="-2272" y="-3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05T11:21:04.650" idx="1">
    <p:pos x="10" y="-3"/>
    <p:text>Should quantify data</p:text>
    <p:extLst mod="1">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The </a:t>
            </a:r>
            <a:r>
              <a:rPr lang="en-US" altLang="ko-KR" b="0" dirty="0"/>
              <a:t>single information </a:t>
            </a:r>
            <a:r>
              <a:rPr lang="en-US" altLang="ko-KR" b="0" dirty="0">
                <a:solidFill>
                  <a:srgbClr val="0033CC"/>
                </a:solidFill>
              </a:rPr>
              <a:t>can be combined to high-level information</a:t>
            </a:r>
            <a:r>
              <a:rPr lang="en-US" altLang="ko-KR" b="0" dirty="0"/>
              <a:t>, </a:t>
            </a:r>
            <a:r>
              <a:rPr lang="en-US" altLang="ko-KR" b="0" dirty="0">
                <a:solidFill>
                  <a:srgbClr val="0033CC"/>
                </a:solidFill>
              </a:rPr>
              <a:t>for more precious and accurate.</a:t>
            </a:r>
          </a:p>
          <a:p>
            <a:pPr marL="171450" indent="-171450">
              <a:buFont typeface="Arial"/>
              <a:buChar char="•"/>
            </a:pPr>
            <a:r>
              <a:rPr lang="en-US" altLang="ko-KR" sz="1200" baseline="0" dirty="0"/>
              <a:t>T</a:t>
            </a:r>
            <a:r>
              <a:rPr lang="en-US" altLang="ko-KR" dirty="0"/>
              <a:t>he problem of sensing conflicts might occur when using several data sources has to be solved in this layer</a:t>
            </a:r>
            <a:r>
              <a:rPr lang="en-US" altLang="ko-KR" dirty="0" smtClean="0"/>
              <a:t>.</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8246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ltLang="ko-KR" b="1" dirty="0" smtClean="0">
                <a:solidFill>
                  <a:srgbClr val="0033CC"/>
                </a:solidFill>
              </a:rPr>
              <a:t>Notes:</a:t>
            </a:r>
          </a:p>
          <a:p>
            <a:pPr marL="171450" lvl="0" indent="-171450">
              <a:buFont typeface="Arial" panose="020B0604020202020204" pitchFamily="34" charset="0"/>
              <a:buChar char="•"/>
            </a:pPr>
            <a:r>
              <a:rPr lang="en-US" altLang="ko-KR" b="1" dirty="0" smtClean="0">
                <a:solidFill>
                  <a:srgbClr val="0033CC"/>
                </a:solidFill>
              </a:rPr>
              <a:t>Synchronous </a:t>
            </a:r>
            <a:r>
              <a:rPr lang="en-US" altLang="ko-KR" b="1" dirty="0">
                <a:solidFill>
                  <a:srgbClr val="0033CC"/>
                </a:solidFill>
              </a:rPr>
              <a:t>mode : </a:t>
            </a:r>
            <a:r>
              <a:rPr lang="en-US" altLang="ko-KR" sz="1600" dirty="0"/>
              <a:t>A Client sends a requesting  message and pauses until it receives the server’s answer. (polling method)</a:t>
            </a:r>
          </a:p>
          <a:p>
            <a:pPr marL="171450" lvl="0" indent="-171450">
              <a:buFont typeface="Arial" panose="020B0604020202020204" pitchFamily="34" charset="0"/>
              <a:buChar char="•"/>
            </a:pPr>
            <a:r>
              <a:rPr lang="en-US" altLang="ko-KR" b="1" dirty="0">
                <a:solidFill>
                  <a:srgbClr val="0033CC"/>
                </a:solidFill>
              </a:rPr>
              <a:t>Asynchronous mode : </a:t>
            </a:r>
            <a:r>
              <a:rPr lang="en-US" altLang="ko-KR" dirty="0"/>
              <a:t>Each client subscribes to specific events it is interested in. (subscriptions method)</a:t>
            </a: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00374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a:t>
            </a:r>
            <a:r>
              <a:rPr lang="en-US" altLang="ko-KR" baseline="0" dirty="0" smtClean="0"/>
              <a:t> </a:t>
            </a:r>
            <a:r>
              <a:rPr lang="en-US" altLang="ko-KR" baseline="0" dirty="0"/>
              <a:t>agents </a:t>
            </a:r>
            <a:r>
              <a:rPr lang="en-US" altLang="ko-KR" dirty="0"/>
              <a:t>communicate with the context server and act as an additional layer between the preprocessing and the application layer.</a:t>
            </a: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89349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b="0" dirty="0" smtClean="0"/>
              <a:t>Sensors </a:t>
            </a:r>
            <a:r>
              <a:rPr lang="en-US" altLang="ko-KR" b="0" dirty="0"/>
              <a:t>:</a:t>
            </a:r>
          </a:p>
          <a:p>
            <a:pPr marL="628650" lvl="1" indent="-171450">
              <a:buFont typeface="Arial"/>
              <a:buChar char="•"/>
            </a:pPr>
            <a:r>
              <a:rPr lang="en-US" altLang="ko-KR" dirty="0"/>
              <a:t>Provide </a:t>
            </a:r>
            <a:r>
              <a:rPr lang="en-US" altLang="ko-KR" dirty="0">
                <a:solidFill>
                  <a:srgbClr val="0000FF"/>
                </a:solidFill>
              </a:rPr>
              <a:t>a means to acquire data or information</a:t>
            </a:r>
            <a:r>
              <a:rPr lang="en-US" altLang="ko-KR" dirty="0"/>
              <a:t> about the </a:t>
            </a:r>
            <a:r>
              <a:rPr lang="en-US" altLang="ko-KR" dirty="0">
                <a:solidFill>
                  <a:srgbClr val="0000FF"/>
                </a:solidFill>
              </a:rPr>
              <a:t>physical world</a:t>
            </a:r>
          </a:p>
          <a:p>
            <a:pPr marL="628650" lvl="1" indent="-171450">
              <a:buFont typeface="Arial"/>
              <a:buChar char="•"/>
            </a:pPr>
            <a:r>
              <a:rPr lang="en-US" altLang="ko-KR" dirty="0"/>
              <a:t>Used to determine actions</a:t>
            </a:r>
          </a:p>
          <a:p>
            <a:pPr marL="628650" lvl="1" indent="-171450">
              <a:buFont typeface="Arial"/>
              <a:buChar char="•"/>
            </a:pPr>
            <a:r>
              <a:rPr lang="en-US" altLang="ko-KR" dirty="0"/>
              <a:t>Combination of multiple sensors – more information to reason with and provide a more comprehensive view</a:t>
            </a:r>
          </a:p>
          <a:p>
            <a:pPr marL="628650" lvl="1" indent="-171450">
              <a:buFont typeface="Arial"/>
              <a:buChar char="•"/>
            </a:pPr>
            <a:r>
              <a:rPr lang="en-US" altLang="ko-KR" dirty="0"/>
              <a:t>Providing </a:t>
            </a:r>
            <a:r>
              <a:rPr lang="en-US" altLang="ko-KR" dirty="0">
                <a:solidFill>
                  <a:srgbClr val="0000FF"/>
                </a:solidFill>
              </a:rPr>
              <a:t>a bridge between the physical world and the virtual world </a:t>
            </a:r>
            <a:r>
              <a:rPr lang="en-US" altLang="ko-KR" dirty="0"/>
              <a:t>of a computer system.</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705486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ko-KR" sz="1200" b="1" dirty="0" smtClean="0"/>
              <a:t>Notes:</a:t>
            </a:r>
          </a:p>
          <a:p>
            <a:pPr marL="171450" indent="-171450">
              <a:buFont typeface="Arial" panose="020B0604020202020204" pitchFamily="34" charset="0"/>
              <a:buChar char="•"/>
            </a:pPr>
            <a:r>
              <a:rPr lang="en-US" altLang="ko-KR" sz="1200" dirty="0" smtClean="0"/>
              <a:t>Physical </a:t>
            </a:r>
            <a:r>
              <a:rPr lang="en-US" altLang="ko-KR" sz="1200" dirty="0"/>
              <a:t>sensors</a:t>
            </a:r>
            <a:r>
              <a:rPr lang="en-US" altLang="ko-KR" sz="1200" baseline="0" dirty="0"/>
              <a:t> : only hardware sensor, capturing any physical data.</a:t>
            </a:r>
          </a:p>
          <a:p>
            <a:pPr marL="171450" indent="-171450">
              <a:buFont typeface="Arial" panose="020B0604020202020204" pitchFamily="34" charset="0"/>
              <a:buChar char="•"/>
            </a:pPr>
            <a:r>
              <a:rPr lang="en-US" altLang="ko-KR" sz="1200" baseline="0" dirty="0"/>
              <a:t>Virtual sensor : context data from software application or services. Ex) users activity by checking for mouse movement.</a:t>
            </a:r>
          </a:p>
          <a:p>
            <a:pPr marL="171450" indent="-171450">
              <a:buFont typeface="Arial" panose="020B0604020202020204" pitchFamily="34" charset="0"/>
              <a:buChar char="•"/>
            </a:pPr>
            <a:r>
              <a:rPr lang="en-US" altLang="ko-KR" sz="1200" baseline="0" dirty="0"/>
              <a:t>Logical sensor : understand the context using two or more in combination of the DB.  Ex) Login information – check the user authorization.</a:t>
            </a:r>
          </a:p>
          <a:p>
            <a:pPr marL="171450" indent="-171450">
              <a:buFont typeface="Arial"/>
              <a:buChar char="•"/>
            </a:pPr>
            <a:r>
              <a:rPr lang="en-US" altLang="ko-KR" sz="1200" baseline="0" dirty="0"/>
              <a:t>Sensor fusion : </a:t>
            </a:r>
            <a:r>
              <a:rPr lang="en-US" altLang="ko-KR" dirty="0">
                <a:solidFill>
                  <a:srgbClr val="0033CC"/>
                </a:solidFill>
              </a:rPr>
              <a:t>combine data </a:t>
            </a:r>
            <a:r>
              <a:rPr lang="en-US" altLang="ko-KR" b="0" dirty="0"/>
              <a:t>from multiple </a:t>
            </a:r>
            <a:r>
              <a:rPr lang="en-US" altLang="ko-KR" b="0" dirty="0">
                <a:solidFill>
                  <a:srgbClr val="0000FF"/>
                </a:solidFill>
              </a:rPr>
              <a:t>sensors</a:t>
            </a:r>
            <a:r>
              <a:rPr lang="en-US" altLang="ko-KR" b="0" dirty="0"/>
              <a:t>, and </a:t>
            </a:r>
            <a:r>
              <a:rPr lang="en-US" altLang="ko-KR" b="0" dirty="0">
                <a:solidFill>
                  <a:srgbClr val="0000FF"/>
                </a:solidFill>
              </a:rPr>
              <a:t>related information </a:t>
            </a:r>
            <a:r>
              <a:rPr lang="en-US" altLang="ko-KR" b="0" dirty="0"/>
              <a:t>from associated databases, to achieve </a:t>
            </a:r>
            <a:r>
              <a:rPr lang="en-US" altLang="ko-KR" b="0" dirty="0">
                <a:solidFill>
                  <a:srgbClr val="0033CC"/>
                </a:solidFill>
              </a:rPr>
              <a:t>improved accuracies </a:t>
            </a:r>
            <a:r>
              <a:rPr lang="en-US" altLang="ko-KR" b="0" dirty="0"/>
              <a:t>and more specific inferences.</a:t>
            </a:r>
          </a:p>
          <a:p>
            <a:pPr marL="171450" indent="-171450">
              <a:buFont typeface="Arial" panose="020B0604020202020204" pitchFamily="34" charset="0"/>
              <a:buChar char="•"/>
            </a:pPr>
            <a:endParaRPr lang="en-US" altLang="ko-KR" sz="120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1058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42383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82916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6826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872448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323590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For example, Smart Car</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Wiper</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Headlight switch</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Cruise control</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Drowsy driver warning</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Car telematics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Parking &amp; Driving aids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1137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smtClean="0"/>
              <a:t>The layered architecture subsystems can be abstracted into an infrastructure.</a:t>
            </a:r>
          </a:p>
          <a:p>
            <a:pPr marL="171450" indent="-171450">
              <a:buFont typeface="Arial"/>
              <a:buChar char="•"/>
            </a:pPr>
            <a:r>
              <a:rPr lang="en-US" altLang="ko-KR" sz="1200" dirty="0" smtClean="0"/>
              <a:t>The middleware presents a uniform layer of abstraction, making it easier to update individual pieces</a:t>
            </a:r>
            <a:r>
              <a:rPr lang="en-US" altLang="ko-KR" sz="1200" baseline="0" dirty="0" smtClean="0"/>
              <a:t> </a:t>
            </a:r>
            <a:r>
              <a:rPr lang="en-US" altLang="ko-KR" sz="1200" dirty="0" smtClean="0"/>
              <a:t>independently of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37856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82984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70688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A key</a:t>
            </a:r>
            <a:r>
              <a:rPr lang="en-US" altLang="ko-KR" b="0" baseline="0" dirty="0" smtClean="0"/>
              <a:t> </a:t>
            </a:r>
            <a:r>
              <a:rPr lang="en-US" altLang="ko-KR" b="0" dirty="0" smtClean="0"/>
              <a:t>concept of Internet of Things (</a:t>
            </a:r>
            <a:r>
              <a:rPr lang="en-US" altLang="ko-KR" b="0" dirty="0" err="1" smtClean="0"/>
              <a:t>IoT</a:t>
            </a:r>
            <a:r>
              <a:rPr lang="en-US" altLang="ko-KR" b="0" dirty="0" smtClean="0"/>
              <a:t>)</a:t>
            </a:r>
            <a:r>
              <a:rPr lang="en-US" altLang="ko-KR" b="0" baseline="0" dirty="0" smtClean="0"/>
              <a:t> </a:t>
            </a:r>
            <a:r>
              <a:rPr lang="en-US" altLang="ko-KR" b="0" dirty="0" smtClean="0"/>
              <a:t>is a</a:t>
            </a:r>
            <a:r>
              <a:rPr lang="en-US" altLang="ko-KR" b="0" baseline="0" dirty="0" smtClean="0"/>
              <a:t> Thing</a:t>
            </a:r>
            <a:r>
              <a:rPr lang="en-US" altLang="ko-KR" b="0" dirty="0" smtClean="0"/>
              <a:t> that does something useful to make</a:t>
            </a:r>
            <a:r>
              <a:rPr lang="en-US" altLang="ko-KR" b="0" baseline="0" dirty="0" smtClean="0"/>
              <a:t>  </a:t>
            </a:r>
            <a:r>
              <a:rPr lang="en-US" altLang="ko-KR" b="0" dirty="0" smtClean="0"/>
              <a:t>Internet of Things happen.</a:t>
            </a:r>
            <a:endParaRPr lang="en-US" dirty="0" smtClean="0"/>
          </a:p>
          <a:p>
            <a:endParaRPr lang="en-US" b="1" dirty="0" smtClean="0"/>
          </a:p>
          <a:p>
            <a:r>
              <a:rPr lang="en-US" b="1" dirty="0" smtClean="0"/>
              <a:t>References:</a:t>
            </a:r>
          </a:p>
          <a:p>
            <a:pPr marL="171450" indent="-171450">
              <a:buFont typeface="Arial"/>
              <a:buChar char="•"/>
            </a:pPr>
            <a:r>
              <a:rPr lang="en-US" dirty="0" smtClean="0"/>
              <a:t>http</a:t>
            </a:r>
            <a:r>
              <a:rPr lang="en-US" dirty="0"/>
              <a:t>://www.itu.int/en/ITU-T/gsi/iot/Pages/</a:t>
            </a:r>
            <a:r>
              <a:rPr lang="en-US" dirty="0" err="1" smtClean="0"/>
              <a:t>default.aspx</a:t>
            </a:r>
            <a:endParaRPr lang="en-US" dirty="0"/>
          </a:p>
          <a:p>
            <a:pPr marL="171450" indent="-171450">
              <a:buFont typeface="Arial"/>
              <a:buChar char="•"/>
            </a:pPr>
            <a:r>
              <a:rPr lang="en-US" dirty="0" smtClean="0"/>
              <a:t>image</a:t>
            </a:r>
            <a:r>
              <a:rPr lang="en-US" baseline="0" dirty="0" smtClean="0"/>
              <a:t> source: http://</a:t>
            </a:r>
            <a:r>
              <a:rPr lang="en-US" baseline="0" dirty="0" err="1" smtClean="0"/>
              <a:t>iotinnovator.com</a:t>
            </a:r>
            <a:r>
              <a:rPr lang="en-US" baseline="0" dirty="0" smtClean="0"/>
              <a:t>/liebherr-domestic-appliances-collaborates-microsoft-build-new-smart-fridge-medicine/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9130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Establish </a:t>
            </a:r>
            <a:r>
              <a:rPr lang="en-US" dirty="0"/>
              <a:t>bi-directional communication with millions of </a:t>
            </a:r>
            <a:r>
              <a:rPr lang="en-US" dirty="0" err="1"/>
              <a:t>IoT</a:t>
            </a:r>
            <a:r>
              <a:rPr lang="en-US" baseline="0" dirty="0"/>
              <a:t> devices.</a:t>
            </a:r>
          </a:p>
          <a:p>
            <a:pPr marL="628650" lvl="1" indent="-171450">
              <a:buFont typeface="Arial" panose="020B0604020202020204" pitchFamily="34" charset="0"/>
              <a:buChar char="•"/>
            </a:pPr>
            <a:r>
              <a:rPr lang="en-US" altLang="ko-KR" dirty="0"/>
              <a:t>A thing – does</a:t>
            </a:r>
            <a:r>
              <a:rPr lang="en-US" altLang="ko-KR" baseline="0" dirty="0"/>
              <a:t> something useful.</a:t>
            </a:r>
          </a:p>
          <a:p>
            <a:pPr marL="628650" lvl="1" indent="-171450">
              <a:buFont typeface="Arial" panose="020B0604020202020204" pitchFamily="34" charset="0"/>
              <a:buChar char="•"/>
            </a:pPr>
            <a:r>
              <a:rPr lang="en-US" altLang="ko-KR" baseline="0" dirty="0"/>
              <a:t>A sensor – computes and communicates attached to the thing.</a:t>
            </a:r>
          </a:p>
          <a:p>
            <a:pPr marL="628650" lvl="1" indent="-171450">
              <a:buFont typeface="Arial" panose="020B0604020202020204" pitchFamily="34" charset="0"/>
              <a:buChar char="•"/>
            </a:pPr>
            <a:r>
              <a:rPr lang="en-US" altLang="ko-KR" baseline="0" dirty="0"/>
              <a:t>A gateway – collects data from the thing.</a:t>
            </a:r>
          </a:p>
          <a:p>
            <a:pPr marL="628650" lvl="1" indent="-171450">
              <a:buFont typeface="Arial" panose="020B0604020202020204" pitchFamily="34" charset="0"/>
              <a:buChar char="•"/>
            </a:pPr>
            <a:r>
              <a:rPr lang="en-US" altLang="ko-KR" baseline="0" dirty="0"/>
              <a:t>Cloud computing – analyzes data from sensor and providing feedback to the thing</a:t>
            </a:r>
            <a:r>
              <a:rPr lang="en-US" altLang="ko-KR" baseline="0" dirty="0" smtClean="0"/>
              <a:t>.</a:t>
            </a:r>
          </a:p>
          <a:p>
            <a:pPr marL="628650" lvl="1" indent="-171450">
              <a:buFont typeface="Arial" panose="020B0604020202020204" pitchFamily="34" charset="0"/>
              <a:buChar char="•"/>
            </a:pPr>
            <a:endParaRPr lang="en-US" altLang="ko-KR" baseline="0" dirty="0" smtClean="0"/>
          </a:p>
          <a:p>
            <a:pPr marL="171450" lvl="0" indent="-171450">
              <a:buFont typeface="Arial" panose="020B0604020202020204" pitchFamily="34" charset="0"/>
              <a:buChar char="•"/>
            </a:pPr>
            <a:r>
              <a:rPr lang="en-US" altLang="ko-KR" b="1" baseline="0" dirty="0" smtClean="0"/>
              <a:t>References:</a:t>
            </a:r>
          </a:p>
          <a:p>
            <a:pPr marL="171450" lvl="0" indent="-171450">
              <a:buFont typeface="Arial" panose="020B0604020202020204" pitchFamily="34" charset="0"/>
              <a:buChar char="•"/>
            </a:pPr>
            <a:r>
              <a:rPr lang="en-US" altLang="ko-KR" b="0" baseline="0" dirty="0" smtClean="0"/>
              <a:t>Image source: https://1.bp.blogspot.com/-OpDDrfKKBV4/VrK5cPNS0RI/</a:t>
            </a:r>
            <a:r>
              <a:rPr lang="en-US" altLang="ko-KR" b="0" baseline="0" dirty="0" err="1" smtClean="0"/>
              <a:t>AAAAAAAALBk</a:t>
            </a:r>
            <a:r>
              <a:rPr lang="en-US" altLang="ko-KR" b="0" baseline="0" dirty="0" smtClean="0"/>
              <a:t>/1nEQTIRThY4/s1600/</a:t>
            </a:r>
            <a:r>
              <a:rPr lang="en-US" altLang="ko-KR" b="0" baseline="0" dirty="0" err="1" smtClean="0"/>
              <a:t>AzureIoTOnGA.PNG</a:t>
            </a:r>
            <a:endParaRPr lang="en-US" altLang="ko-KR" b="0" baseline="0" dirty="0" smtClean="0"/>
          </a:p>
          <a:p>
            <a:pPr marL="171450" lvl="0" indent="-171450">
              <a:buFont typeface="Arial" panose="020B0604020202020204" pitchFamily="34" charset="0"/>
              <a:buChar char="•"/>
            </a:pPr>
            <a:endParaRPr lang="en-US" altLang="ko-KR"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88570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Things</a:t>
            </a:r>
            <a:r>
              <a:rPr lang="en-US" altLang="ko-KR" baseline="0" dirty="0"/>
              <a:t> have to be useful and secure, authenticated and authorized.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aseline="0" dirty="0"/>
              <a:t>They also have to be very low power. </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71241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 </a:t>
            </a:r>
            <a:r>
              <a:rPr lang="en-US" dirty="0"/>
              <a:t>are</a:t>
            </a:r>
            <a:r>
              <a:rPr lang="en-US" baseline="0" dirty="0"/>
              <a:t> 3 subsystems in the Abstract layer of </a:t>
            </a:r>
            <a:r>
              <a:rPr lang="en-US" baseline="0" dirty="0" err="1"/>
              <a:t>IoT</a:t>
            </a:r>
            <a:r>
              <a:rPr lang="en-US" baseline="0" dirty="0"/>
              <a:t>.  The </a:t>
            </a:r>
            <a:r>
              <a:rPr lang="en-US" altLang="ko-KR" dirty="0"/>
              <a:t>3 subsystems need to be connected to</a:t>
            </a:r>
            <a:r>
              <a:rPr lang="en-US" altLang="ko-KR" baseline="0" dirty="0"/>
              <a:t> each other.</a:t>
            </a: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distribution of each of these components depend on the application.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application might have its own thinking &amp; sensing subsystems.</a:t>
            </a:r>
          </a:p>
          <a:p>
            <a:pPr marL="171450" indent="-171450">
              <a:buFont typeface="Arial" panose="020B0604020202020204" pitchFamily="34" charset="0"/>
              <a:buChar char="•"/>
            </a:pPr>
            <a:r>
              <a:rPr lang="en-US" altLang="ko-KR" dirty="0"/>
              <a:t>Each subsystem:	</a:t>
            </a:r>
          </a:p>
          <a:p>
            <a:pPr lvl="1">
              <a:buFont typeface="Arial" pitchFamily="34" charset="0"/>
              <a:buChar char="•"/>
            </a:pPr>
            <a:r>
              <a:rPr lang="en-US" altLang="ko-KR" b="0" dirty="0"/>
              <a:t> must be complex and decoupled from each other, or tightly integrated into 1 service.</a:t>
            </a:r>
          </a:p>
          <a:p>
            <a:pPr lvl="1">
              <a:buFont typeface="Arial" pitchFamily="34" charset="0"/>
              <a:buChar char="•"/>
            </a:pPr>
            <a:r>
              <a:rPr lang="en-US" altLang="ko-KR" b="0" dirty="0"/>
              <a:t> itself be a collection of distributed components</a:t>
            </a:r>
          </a:p>
          <a:p>
            <a:pPr lvl="1">
              <a:buFont typeface="Arial" pitchFamily="34" charset="0"/>
              <a:buChar char="•"/>
            </a:pPr>
            <a:r>
              <a:rPr lang="en-US" altLang="ko-KR" b="0" dirty="0"/>
              <a:t> can </a:t>
            </a:r>
            <a:r>
              <a:rPr lang="en-US" altLang="ko-KR" dirty="0">
                <a:solidFill>
                  <a:srgbClr val="0033CC"/>
                </a:solidFill>
              </a:rPr>
              <a:t>interact with another subsystems without knowing the underlying details</a:t>
            </a:r>
            <a:r>
              <a:rPr lang="en-US" altLang="ko-KR" b="0" dirty="0"/>
              <a:t>.</a:t>
            </a:r>
            <a:endParaRPr lang="en-US" dirty="0"/>
          </a:p>
          <a:p>
            <a:pPr marL="0" marR="0" lvl="1"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60BE34-BC89-4C98-A56B-79B7A098D02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1372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solidFill>
                  <a:srgbClr val="0033CC"/>
                </a:solidFill>
              </a:rPr>
              <a:t>Notes:</a:t>
            </a:r>
          </a:p>
          <a:p>
            <a:pPr marL="171450" indent="-171450">
              <a:buFont typeface="Arial"/>
              <a:buChar char="•"/>
            </a:pPr>
            <a:r>
              <a:rPr lang="en-US" altLang="ko-KR" dirty="0" smtClean="0">
                <a:solidFill>
                  <a:srgbClr val="0033CC"/>
                </a:solidFill>
              </a:rPr>
              <a:t>Direct </a:t>
            </a:r>
            <a:r>
              <a:rPr lang="en-US" altLang="ko-KR" dirty="0">
                <a:solidFill>
                  <a:srgbClr val="0033CC"/>
                </a:solidFill>
              </a:rPr>
              <a:t>sensor access</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a:t>Used in devices with sensors locally built in.</a:t>
            </a:r>
            <a:r>
              <a:rPr lang="nb-NO" altLang="ko-KR" dirty="0">
                <a:ea typeface="굴림" pitchFamily="50" charset="-127"/>
              </a:rPr>
              <a:t> </a:t>
            </a:r>
          </a:p>
          <a:p>
            <a:pPr marL="628650" lvl="1" indent="-171450">
              <a:buFont typeface="Arial" panose="020B0604020202020204" pitchFamily="34" charset="0"/>
              <a:buChar char="•"/>
            </a:pPr>
            <a:r>
              <a:rPr lang="en-US" altLang="ko-KR" dirty="0"/>
              <a:t>The client software gathers the desired information directly from these Sensors.</a:t>
            </a:r>
            <a:r>
              <a:rPr lang="nb-NO" altLang="ko-KR" dirty="0">
                <a:ea typeface="굴림" pitchFamily="50" charset="-127"/>
              </a:rPr>
              <a:t> </a:t>
            </a:r>
          </a:p>
          <a:p>
            <a:pPr marL="628650" lvl="1" indent="-171450">
              <a:buFont typeface="Arial" panose="020B0604020202020204" pitchFamily="34" charset="0"/>
              <a:buChar char="•"/>
            </a:pPr>
            <a:r>
              <a:rPr lang="en-US" altLang="ko-KR" dirty="0"/>
              <a:t>It is not suited for distributed systems. </a:t>
            </a:r>
          </a:p>
          <a:p>
            <a:pPr>
              <a:buFont typeface="+mj-lt"/>
              <a:buNone/>
            </a:pPr>
            <a:endParaRPr lang="en-US" altLang="ko-KR" dirty="0">
              <a:solidFill>
                <a:srgbClr val="0033CC"/>
              </a:solidFill>
              <a:cs typeface="Times New Roman" pitchFamily="18" charset="0"/>
            </a:endParaRPr>
          </a:p>
          <a:p>
            <a:pPr marL="171450" indent="-171450">
              <a:buFont typeface="Arial"/>
              <a:buChar char="•"/>
            </a:pPr>
            <a:r>
              <a:rPr lang="en-US" altLang="ko-KR" dirty="0">
                <a:solidFill>
                  <a:srgbClr val="0033CC"/>
                </a:solidFill>
                <a:cs typeface="Times New Roman" pitchFamily="18" charset="0"/>
              </a:rPr>
              <a:t>Middleware infrastructure</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smtClean="0">
                <a:solidFill>
                  <a:srgbClr val="000000"/>
                </a:solidFill>
                <a:cs typeface="Times New Roman" pitchFamily="18" charset="0"/>
              </a:rPr>
              <a:t>Introduces a layered architecture with the intention of </a:t>
            </a:r>
            <a:r>
              <a:rPr lang="en-US" altLang="ko-KR" dirty="0">
                <a:solidFill>
                  <a:srgbClr val="000000"/>
                </a:solidFill>
                <a:cs typeface="Times New Roman" pitchFamily="18" charset="0"/>
              </a:rPr>
              <a:t>hiding low-level sensing details</a:t>
            </a:r>
            <a:r>
              <a:rPr lang="nb-NO" altLang="ko-KR" dirty="0">
                <a:solidFill>
                  <a:schemeClr val="tx1"/>
                </a:solidFill>
                <a:ea typeface="굴림" pitchFamily="50" charset="-127"/>
                <a:cs typeface="+mn-cs"/>
              </a:rPr>
              <a:t>.</a:t>
            </a:r>
          </a:p>
          <a:p>
            <a:pPr lvl="0"/>
            <a:endParaRPr lang="nb-NO" altLang="ko-KR" dirty="0">
              <a:solidFill>
                <a:schemeClr val="tx1"/>
              </a:solidFill>
              <a:ea typeface="굴림" pitchFamily="50" charset="-127"/>
              <a:cs typeface="+mn-cs"/>
            </a:endParaRPr>
          </a:p>
          <a:p>
            <a:pPr marL="171450" lvl="0" indent="-171450">
              <a:buFont typeface="Arial"/>
              <a:buChar char="•"/>
            </a:pPr>
            <a:r>
              <a:rPr lang="en-US" altLang="ko-KR" dirty="0">
                <a:solidFill>
                  <a:srgbClr val="0033CC"/>
                </a:solidFill>
                <a:cs typeface="Times New Roman" pitchFamily="18" charset="0"/>
              </a:rPr>
              <a:t>Context server</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a:t>Distributed approach extends the middleware based architecture by introducing an access managing remote component.</a:t>
            </a:r>
            <a:endParaRPr lang="nb-NO" altLang="ko-KR" dirty="0">
              <a:ea typeface="굴림" pitchFamily="50" charset="-127"/>
            </a:endParaRPr>
          </a:p>
          <a:p>
            <a:pPr marL="628650" lvl="1" indent="-171450">
              <a:buFont typeface="Arial" panose="020B0604020202020204" pitchFamily="34" charset="0"/>
              <a:buChar char="•"/>
            </a:pPr>
            <a:r>
              <a:rPr lang="en-US" altLang="ko-KR" dirty="0">
                <a:solidFill>
                  <a:srgbClr val="000000"/>
                </a:solidFill>
                <a:cs typeface="Times New Roman" pitchFamily="18" charset="0"/>
              </a:rPr>
              <a:t>Gathering sensor data is moved to the  context server to facilitate concurrent multiple access.</a:t>
            </a:r>
            <a:r>
              <a:rPr lang="nb-NO" altLang="ko-KR" b="1" dirty="0">
                <a:ea typeface="굴림" pitchFamily="50" charset="-127"/>
              </a:rPr>
              <a:t> </a:t>
            </a:r>
          </a:p>
          <a:p>
            <a:pPr marL="457200" lvl="1"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50690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70187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97838923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8359471"/>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93861798"/>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34059200"/>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15439291"/>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03765857"/>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8137545"/>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7152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471223460"/>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316080201"/>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6982523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446348683"/>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184765397"/>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19845059"/>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964921384"/>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1366298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9570155"/>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092332828"/>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7130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012665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601097491"/>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25625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4517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ko-KR" dirty="0" smtClean="0"/>
              <a:t>Internet </a:t>
            </a:r>
            <a:r>
              <a:rPr lang="en-US" altLang="ko-KR" dirty="0"/>
              <a:t>of </a:t>
            </a:r>
            <a:r>
              <a:rPr lang="en-US" altLang="ko-KR" dirty="0" smtClean="0"/>
              <a:t>Things</a:t>
            </a:r>
            <a:endParaRPr lang="en-US" dirty="0"/>
          </a:p>
        </p:txBody>
      </p:sp>
      <p:sp>
        <p:nvSpPr>
          <p:cNvPr id="3" name="Subtitle 2"/>
          <p:cNvSpPr>
            <a:spLocks noGrp="1"/>
          </p:cNvSpPr>
          <p:nvPr>
            <p:ph type="subTitle" idx="1"/>
          </p:nvPr>
        </p:nvSpPr>
        <p:spPr/>
        <p:txBody>
          <a:bodyPr>
            <a:normAutofit/>
          </a:bodyPr>
          <a:lstStyle/>
          <a:p>
            <a:pPr fontAlgn="base"/>
            <a:r>
              <a:rPr lang="en-US" dirty="0"/>
              <a:t>Module 6, Lesson 1:</a:t>
            </a:r>
          </a:p>
          <a:p>
            <a:pPr fontAlgn="base"/>
            <a:r>
              <a:rPr lang="en-US" dirty="0"/>
              <a:t>What is </a:t>
            </a:r>
            <a:r>
              <a:rPr lang="en-US" dirty="0" err="1"/>
              <a:t>IoT</a:t>
            </a:r>
            <a:endParaRPr lang="en-US" dirty="0"/>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875306" y="1911288"/>
            <a:ext cx="10795860" cy="523220"/>
          </a:xfrm>
          <a:prstGeom prst="rect">
            <a:avLst/>
          </a:prstGeom>
          <a:noFill/>
        </p:spPr>
        <p:txBody>
          <a:bodyPr wrap="square" rtlCol="0">
            <a:spAutoFit/>
          </a:bodyPr>
          <a:lstStyle/>
          <a:p>
            <a:r>
              <a:rPr lang="en-US" altLang="ko-KR" sz="2800" dirty="0">
                <a:solidFill>
                  <a:schemeClr val="bg1"/>
                </a:solidFill>
              </a:rPr>
              <a:t>Responsible for reasoning and interpreting contextual information</a:t>
            </a:r>
          </a:p>
        </p:txBody>
      </p:sp>
      <p:sp>
        <p:nvSpPr>
          <p:cNvPr id="5" name="Rectangle 4"/>
          <p:cNvSpPr/>
          <p:nvPr/>
        </p:nvSpPr>
        <p:spPr>
          <a:xfrm>
            <a:off x="0" y="2536314"/>
            <a:ext cx="12192000" cy="3747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nSpc>
                <a:spcPct val="150000"/>
              </a:lnSpc>
              <a:buFont typeface="Wingdings" panose="05000000000000000000" pitchFamily="2" charset="2"/>
              <a:buChar char="§"/>
            </a:pPr>
            <a:r>
              <a:rPr lang="en-US" altLang="ko-KR" sz="2800" dirty="0">
                <a:solidFill>
                  <a:srgbClr val="292929"/>
                </a:solidFill>
              </a:rPr>
              <a:t>The sensors queried in the underlying layer most often return  technical data that are not appropriate to use by application.</a:t>
            </a:r>
          </a:p>
          <a:p>
            <a:pPr marL="914400" lvl="1" indent="-457200">
              <a:lnSpc>
                <a:spcPct val="150000"/>
              </a:lnSpc>
              <a:buFont typeface="Wingdings" panose="05000000000000000000" pitchFamily="2" charset="2"/>
              <a:buChar char="§"/>
            </a:pPr>
            <a:r>
              <a:rPr lang="en-US" altLang="ko-KR" sz="2800" dirty="0">
                <a:solidFill>
                  <a:srgbClr val="292929"/>
                </a:solidFill>
              </a:rPr>
              <a:t>This layer raises the results of layer two to a higher abstraction level. The transformations include extraction and quantization operations</a:t>
            </a:r>
            <a:endParaRPr lang="en-US" sz="2400" dirty="0">
              <a:solidFill>
                <a:srgbClr val="292929"/>
              </a:solidFill>
            </a:endParaRPr>
          </a:p>
        </p:txBody>
      </p:sp>
      <p:sp>
        <p:nvSpPr>
          <p:cNvPr id="7"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noProof="0" dirty="0">
                <a:solidFill>
                  <a:srgbClr val="292929"/>
                </a:solidFill>
                <a:latin typeface="Segoe UI"/>
              </a:rPr>
              <a:t>Preprocessing &amp; Reasoning</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1591814130"/>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035030"/>
            <a:ext cx="12192000" cy="3385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9675" lvl="6" indent="-342900" defTabSz="334963">
              <a:lnSpc>
                <a:spcPct val="150000"/>
              </a:lnSpc>
              <a:buFont typeface="Wingdings" panose="05000000000000000000" pitchFamily="2" charset="2"/>
              <a:buChar char="§"/>
            </a:pPr>
            <a:r>
              <a:rPr lang="en-US" altLang="ko-KR" sz="2800" dirty="0">
                <a:solidFill>
                  <a:srgbClr val="292929"/>
                </a:solidFill>
              </a:rPr>
              <a:t>Clients may gain access in two </a:t>
            </a:r>
            <a:r>
              <a:rPr lang="en-US" altLang="ko-KR" sz="2800" dirty="0" smtClean="0">
                <a:solidFill>
                  <a:srgbClr val="292929"/>
                </a:solidFill>
              </a:rPr>
              <a:t>ways:</a:t>
            </a:r>
            <a:endParaRPr lang="en-US" altLang="ko-KR" sz="2800" dirty="0">
              <a:solidFill>
                <a:srgbClr val="292929"/>
              </a:solidFill>
            </a:endParaRPr>
          </a:p>
          <a:p>
            <a:pPr marL="2225675" lvl="8" indent="-457200">
              <a:lnSpc>
                <a:spcPct val="150000"/>
              </a:lnSpc>
              <a:buFont typeface="Wingdings" panose="05000000000000000000" pitchFamily="2" charset="2"/>
              <a:buChar char="§"/>
            </a:pPr>
            <a:r>
              <a:rPr lang="en-US" sz="2800" dirty="0">
                <a:solidFill>
                  <a:srgbClr val="292929"/>
                </a:solidFill>
              </a:rPr>
              <a:t>Synchronous mode</a:t>
            </a:r>
          </a:p>
          <a:p>
            <a:pPr marL="2225675" lvl="8" indent="-457200">
              <a:lnSpc>
                <a:spcPct val="150000"/>
              </a:lnSpc>
              <a:buFont typeface="Wingdings" panose="05000000000000000000" pitchFamily="2" charset="2"/>
              <a:buChar char="§"/>
            </a:pPr>
            <a:r>
              <a:rPr lang="en-US" sz="2800" dirty="0">
                <a:solidFill>
                  <a:srgbClr val="292929"/>
                </a:solidFill>
              </a:rPr>
              <a:t>Asynchronous mode</a:t>
            </a:r>
          </a:p>
          <a:p>
            <a:pPr>
              <a:lnSpc>
                <a:spcPct val="150000"/>
              </a:lnSpc>
            </a:pPr>
            <a:endParaRPr lang="en-US" sz="2400" dirty="0">
              <a:solidFill>
                <a:schemeClr val="bg1"/>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a:solidFill>
                  <a:srgbClr val="292929"/>
                </a:solidFill>
                <a:latin typeface="Segoe UI"/>
              </a:rPr>
              <a:t>Storage and Management</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grpSp>
        <p:nvGrpSpPr>
          <p:cNvPr id="2" name="Group 1"/>
          <p:cNvGrpSpPr/>
          <p:nvPr/>
        </p:nvGrpSpPr>
        <p:grpSpPr>
          <a:xfrm>
            <a:off x="0" y="1623318"/>
            <a:ext cx="12192000" cy="1433285"/>
            <a:chOff x="0" y="751759"/>
            <a:chExt cx="12192000" cy="1433285"/>
          </a:xfrm>
        </p:grpSpPr>
        <p:sp>
          <p:nvSpPr>
            <p:cNvPr id="8" name="Rectangle 7"/>
            <p:cNvSpPr/>
            <p:nvPr/>
          </p:nvSpPr>
          <p:spPr>
            <a:xfrm>
              <a:off x="0" y="751759"/>
              <a:ext cx="12192000" cy="1433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p:cNvSpPr txBox="1"/>
            <p:nvPr/>
          </p:nvSpPr>
          <p:spPr>
            <a:xfrm>
              <a:off x="846737" y="1015064"/>
              <a:ext cx="10503566" cy="954107"/>
            </a:xfrm>
            <a:prstGeom prst="rect">
              <a:avLst/>
            </a:prstGeom>
            <a:noFill/>
          </p:spPr>
          <p:txBody>
            <a:bodyPr wrap="square" rtlCol="0">
              <a:spAutoFit/>
            </a:bodyPr>
            <a:lstStyle/>
            <a:p>
              <a:pPr algn="ctr"/>
              <a:r>
                <a:rPr lang="en-US" sz="2800" dirty="0" smtClean="0">
                  <a:solidFill>
                    <a:schemeClr val="bg1"/>
                  </a:solidFill>
                </a:rPr>
                <a:t>Organizes </a:t>
              </a:r>
              <a:r>
                <a:rPr lang="en-US" sz="2800" dirty="0">
                  <a:solidFill>
                    <a:schemeClr val="bg1"/>
                  </a:solidFill>
                </a:rPr>
                <a:t>the gathered data and offers them to the client via a public interface </a:t>
              </a:r>
            </a:p>
          </p:txBody>
        </p:sp>
      </p:grpSp>
    </p:spTree>
    <p:extLst>
      <p:ext uri="{BB962C8B-B14F-4D97-AF65-F5344CB8AC3E}">
        <p14:creationId xmlns:p14="http://schemas.microsoft.com/office/powerpoint/2010/main" val="1378863032"/>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3301047" y="1917204"/>
            <a:ext cx="5588320" cy="523220"/>
          </a:xfrm>
          <a:prstGeom prst="rect">
            <a:avLst/>
          </a:prstGeom>
          <a:noFill/>
        </p:spPr>
        <p:txBody>
          <a:bodyPr wrap="square" rtlCol="0">
            <a:spAutoFit/>
          </a:bodyPr>
          <a:lstStyle/>
          <a:p>
            <a:r>
              <a:rPr lang="en-US" altLang="ko-KR" sz="2800" dirty="0">
                <a:solidFill>
                  <a:schemeClr val="bg1"/>
                </a:solidFill>
              </a:rPr>
              <a:t>The client is realized in this layer.</a:t>
            </a:r>
          </a:p>
        </p:txBody>
      </p:sp>
      <p:sp>
        <p:nvSpPr>
          <p:cNvPr id="5" name="Rectangle 4"/>
          <p:cNvSpPr/>
          <p:nvPr/>
        </p:nvSpPr>
        <p:spPr>
          <a:xfrm>
            <a:off x="0" y="2536314"/>
            <a:ext cx="12192000" cy="3309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a:solidFill>
                  <a:srgbClr val="292929"/>
                </a:solidFill>
              </a:rPr>
              <a:t>The actual reaction on different events and context-instances is implemented in this layer</a:t>
            </a:r>
          </a:p>
          <a:p>
            <a:pPr marL="1371600" lvl="2" indent="-457200">
              <a:lnSpc>
                <a:spcPct val="150000"/>
              </a:lnSpc>
              <a:buFont typeface="Wingdings" panose="05000000000000000000" pitchFamily="2" charset="2"/>
              <a:buChar char="§"/>
            </a:pPr>
            <a:r>
              <a:rPr lang="en-US" sz="2800" dirty="0">
                <a:solidFill>
                  <a:srgbClr val="292929"/>
                </a:solidFill>
              </a:rPr>
              <a:t>Sometimes information retrieval and application specific context management and reasoning is encapsulated in form of agents</a:t>
            </a:r>
          </a:p>
          <a:p>
            <a:pPr>
              <a:lnSpc>
                <a:spcPct val="150000"/>
              </a:lnSpc>
            </a:pPr>
            <a:endParaRPr lang="en-US" sz="24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noProof="0" dirty="0">
                <a:solidFill>
                  <a:srgbClr val="292929"/>
                </a:solidFill>
                <a:latin typeface="Segoe UI"/>
              </a:rPr>
              <a:t>Application Layer</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2183587111"/>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Sensor</a:t>
            </a:r>
          </a:p>
        </p:txBody>
      </p:sp>
      <p:sp>
        <p:nvSpPr>
          <p:cNvPr id="10" name="Content Placeholder 9"/>
          <p:cNvSpPr>
            <a:spLocks noGrp="1"/>
          </p:cNvSpPr>
          <p:nvPr>
            <p:ph idx="1"/>
          </p:nvPr>
        </p:nvSpPr>
        <p:spPr>
          <a:xfrm>
            <a:off x="838200" y="3043521"/>
            <a:ext cx="5334000" cy="3486948"/>
          </a:xfrm>
        </p:spPr>
        <p:txBody>
          <a:bodyPr>
            <a:normAutofit/>
          </a:bodyPr>
          <a:lstStyle/>
          <a:p>
            <a:pPr>
              <a:lnSpc>
                <a:spcPct val="120000"/>
              </a:lnSpc>
              <a:spcBef>
                <a:spcPts val="0"/>
              </a:spcBef>
              <a:buFont typeface="Wingdings" panose="05000000000000000000" pitchFamily="2" charset="2"/>
              <a:buChar char="§"/>
            </a:pPr>
            <a:r>
              <a:rPr lang="en-US" altLang="ko-KR" dirty="0"/>
              <a:t>A Large variety of sensors :</a:t>
            </a:r>
          </a:p>
          <a:p>
            <a:pPr lvl="1">
              <a:lnSpc>
                <a:spcPct val="120000"/>
              </a:lnSpc>
              <a:spcBef>
                <a:spcPts val="0"/>
              </a:spcBef>
              <a:buFont typeface="Wingdings" panose="05000000000000000000" pitchFamily="2" charset="2"/>
              <a:buChar char="§"/>
            </a:pPr>
            <a:r>
              <a:rPr lang="en-US" altLang="ko-KR" sz="2800" dirty="0"/>
              <a:t>Light, acceleration, location, temperature, biological signals, infrared, so </a:t>
            </a:r>
            <a:r>
              <a:rPr lang="en-US" altLang="ko-KR" sz="2800" dirty="0" smtClean="0"/>
              <a:t>on</a:t>
            </a:r>
            <a:endParaRPr lang="en-US" altLang="ko-KR" sz="2800" dirty="0"/>
          </a:p>
          <a:p>
            <a:pPr>
              <a:lnSpc>
                <a:spcPct val="120000"/>
              </a:lnSpc>
              <a:spcBef>
                <a:spcPts val="0"/>
              </a:spcBef>
              <a:buFont typeface="Wingdings" panose="05000000000000000000" pitchFamily="2" charset="2"/>
              <a:buChar char="§"/>
            </a:pPr>
            <a:r>
              <a:rPr lang="en-US" dirty="0"/>
              <a:t>Combination of multiple </a:t>
            </a:r>
            <a:r>
              <a:rPr lang="en-US" dirty="0" smtClean="0"/>
              <a:t>sensors</a:t>
            </a:r>
            <a:endParaRPr lang="en-US" dirty="0"/>
          </a:p>
        </p:txBody>
      </p:sp>
      <p:grpSp>
        <p:nvGrpSpPr>
          <p:cNvPr id="2" name="Group 1"/>
          <p:cNvGrpSpPr/>
          <p:nvPr/>
        </p:nvGrpSpPr>
        <p:grpSpPr>
          <a:xfrm>
            <a:off x="0" y="1950629"/>
            <a:ext cx="12192000" cy="832912"/>
            <a:chOff x="0" y="1950629"/>
            <a:chExt cx="12192000" cy="832912"/>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a:t>Sensors come in all kinds of flavors and can be combined</a:t>
              </a:r>
            </a:p>
          </p:txBody>
        </p:sp>
      </p:grpSp>
      <p:pic>
        <p:nvPicPr>
          <p:cNvPr id="1028" name="Picture 4" descr="https://azurecomcdn.azureedge.net/cvt-f06869aa11956628597d9f3536c0ce9333ce1ed3cf64aa752c5304bb4d12bc2f/images/page/services/iot-hub/05-legac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847398"/>
            <a:ext cx="42862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1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Sensor Types</a:t>
            </a:r>
            <a:endParaRPr lang="en-US" sz="4800" dirty="0"/>
          </a:p>
        </p:txBody>
      </p:sp>
      <p:grpSp>
        <p:nvGrpSpPr>
          <p:cNvPr id="6" name="Group 5"/>
          <p:cNvGrpSpPr/>
          <p:nvPr/>
        </p:nvGrpSpPr>
        <p:grpSpPr>
          <a:xfrm>
            <a:off x="0" y="1548692"/>
            <a:ext cx="12192000" cy="3005274"/>
            <a:chOff x="0" y="1548692"/>
            <a:chExt cx="12192000" cy="3005274"/>
          </a:xfrm>
        </p:grpSpPr>
        <p:sp>
          <p:nvSpPr>
            <p:cNvPr id="3" name="Rectangle 2"/>
            <p:cNvSpPr/>
            <p:nvPr/>
          </p:nvSpPr>
          <p:spPr>
            <a:xfrm>
              <a:off x="0" y="1548692"/>
              <a:ext cx="12192000" cy="30052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773655" y="1730455"/>
              <a:ext cx="10644690" cy="2641749"/>
            </a:xfrm>
            <a:prstGeom prst="rect">
              <a:avLst/>
            </a:prstGeom>
            <a:noFill/>
          </p:spPr>
          <p:txBody>
            <a:bodyPr wrap="square" rtlCol="0">
              <a:spAutoFit/>
            </a:bodyPr>
            <a:lstStyle/>
            <a:p>
              <a:pPr marL="457200" lvl="8" indent="-457200">
                <a:lnSpc>
                  <a:spcPct val="150000"/>
                </a:lnSpc>
                <a:buFont typeface="Wingdings" charset="2"/>
                <a:buChar char="§"/>
              </a:pPr>
              <a:r>
                <a:rPr lang="en-US" altLang="ko-KR" sz="2800" dirty="0">
                  <a:solidFill>
                    <a:schemeClr val="bg1"/>
                  </a:solidFill>
                </a:rPr>
                <a:t>Physical Sensors</a:t>
              </a:r>
            </a:p>
            <a:p>
              <a:pPr marL="457200" lvl="8" indent="-457200">
                <a:lnSpc>
                  <a:spcPct val="150000"/>
                </a:lnSpc>
                <a:buFont typeface="Wingdings" charset="2"/>
                <a:buChar char="§"/>
              </a:pPr>
              <a:r>
                <a:rPr lang="en-US" sz="2800" dirty="0">
                  <a:solidFill>
                    <a:schemeClr val="bg1"/>
                  </a:solidFill>
                </a:rPr>
                <a:t>Virtual Sensors</a:t>
              </a:r>
            </a:p>
            <a:p>
              <a:pPr marL="457200" lvl="8" indent="-457200">
                <a:lnSpc>
                  <a:spcPct val="150000"/>
                </a:lnSpc>
                <a:buFont typeface="Wingdings" charset="2"/>
                <a:buChar char="§"/>
              </a:pPr>
              <a:r>
                <a:rPr lang="en-US" sz="2800" dirty="0">
                  <a:solidFill>
                    <a:schemeClr val="bg1"/>
                  </a:solidFill>
                </a:rPr>
                <a:t>Logical Sensors</a:t>
              </a:r>
            </a:p>
            <a:p>
              <a:pPr marL="457200" lvl="8" indent="-457200">
                <a:lnSpc>
                  <a:spcPct val="150000"/>
                </a:lnSpc>
                <a:buFont typeface="Wingdings" charset="2"/>
                <a:buChar char="§"/>
              </a:pPr>
              <a:r>
                <a:rPr lang="en-US" sz="2800" dirty="0">
                  <a:solidFill>
                    <a:schemeClr val="bg1"/>
                  </a:solidFill>
                </a:rPr>
                <a:t>Sensor fusion</a:t>
              </a:r>
              <a:endParaRPr lang="en-US" sz="2800" dirty="0">
                <a:solidFill>
                  <a:schemeClr val="bg1"/>
                </a:solidFill>
              </a:endParaRPr>
            </a:p>
          </p:txBody>
        </p:sp>
      </p:grpSp>
    </p:spTree>
    <p:extLst>
      <p:ext uri="{BB962C8B-B14F-4D97-AF65-F5344CB8AC3E}">
        <p14:creationId xmlns:p14="http://schemas.microsoft.com/office/powerpoint/2010/main" val="173277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Sensor fusion</a:t>
            </a:r>
            <a:endParaRPr lang="en-US" sz="4800" dirty="0"/>
          </a:p>
        </p:txBody>
      </p:sp>
      <p:sp>
        <p:nvSpPr>
          <p:cNvPr id="6"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175099" y="1785670"/>
            <a:ext cx="11178702" cy="738664"/>
          </a:xfrm>
          <a:prstGeom prst="rect">
            <a:avLst/>
          </a:prstGeom>
          <a:noFill/>
        </p:spPr>
        <p:txBody>
          <a:bodyPr wrap="square" rtlCol="0">
            <a:spAutoFit/>
          </a:bodyPr>
          <a:lstStyle/>
          <a:p>
            <a:pPr algn="ctr">
              <a:lnSpc>
                <a:spcPct val="150000"/>
              </a:lnSpc>
            </a:pPr>
            <a:r>
              <a:rPr lang="en-US" sz="2800" dirty="0">
                <a:solidFill>
                  <a:schemeClr val="bg1"/>
                </a:solidFill>
              </a:rPr>
              <a:t>Techniques – detection, classification, identification of objects</a:t>
            </a:r>
          </a:p>
        </p:txBody>
      </p:sp>
      <p:sp>
        <p:nvSpPr>
          <p:cNvPr id="8" name="Rectangle 4"/>
          <p:cNvSpPr/>
          <p:nvPr/>
        </p:nvSpPr>
        <p:spPr>
          <a:xfrm>
            <a:off x="0" y="2536314"/>
            <a:ext cx="12192000" cy="3309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a:solidFill>
                  <a:srgbClr val="292929"/>
                </a:solidFill>
              </a:rPr>
              <a:t>Taking observation from a number of sensors</a:t>
            </a:r>
          </a:p>
          <a:p>
            <a:pPr marL="1371600" lvl="2" indent="-457200">
              <a:lnSpc>
                <a:spcPct val="150000"/>
              </a:lnSpc>
              <a:buFont typeface="Wingdings" panose="05000000000000000000" pitchFamily="2" charset="2"/>
              <a:buChar char="§"/>
            </a:pPr>
            <a:r>
              <a:rPr lang="en-US" altLang="ko-KR" sz="2800" dirty="0">
                <a:solidFill>
                  <a:srgbClr val="292929"/>
                </a:solidFill>
              </a:rPr>
              <a:t>Solving equations to find values for variable</a:t>
            </a:r>
          </a:p>
          <a:p>
            <a:pPr marL="1371600" lvl="2" indent="-457200">
              <a:lnSpc>
                <a:spcPct val="150000"/>
              </a:lnSpc>
              <a:buFont typeface="Wingdings" panose="05000000000000000000" pitchFamily="2" charset="2"/>
              <a:buChar char="§"/>
            </a:pPr>
            <a:r>
              <a:rPr lang="en-US" altLang="ko-KR" sz="2800" dirty="0">
                <a:solidFill>
                  <a:srgbClr val="292929"/>
                </a:solidFill>
              </a:rPr>
              <a:t>Mathematical equations relate sensor observations with known quantities and variables to be discovered</a:t>
            </a:r>
          </a:p>
          <a:p>
            <a:pPr>
              <a:lnSpc>
                <a:spcPct val="150000"/>
              </a:lnSpc>
            </a:pPr>
            <a:endParaRPr lang="en-US" sz="2400" dirty="0">
              <a:solidFill>
                <a:srgbClr val="292929"/>
              </a:solidFill>
            </a:endParaRPr>
          </a:p>
        </p:txBody>
      </p:sp>
    </p:spTree>
    <p:extLst>
      <p:ext uri="{BB962C8B-B14F-4D97-AF65-F5344CB8AC3E}">
        <p14:creationId xmlns:p14="http://schemas.microsoft.com/office/powerpoint/2010/main" val="243268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Classification of Sensors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2430660700"/>
              </p:ext>
            </p:extLst>
          </p:nvPr>
        </p:nvGraphicFramePr>
        <p:xfrm>
          <a:off x="904944" y="1609726"/>
          <a:ext cx="10448856" cy="4775425"/>
        </p:xfrm>
        <a:graphic>
          <a:graphicData uri="http://schemas.openxmlformats.org/drawingml/2006/table">
            <a:tbl>
              <a:tblPr firstRow="1">
                <a:tableStyleId>{21E4AEA4-8DFA-4A89-87EB-49C32662AFE0}</a:tableStyleId>
              </a:tblPr>
              <a:tblGrid>
                <a:gridCol w="3706437">
                  <a:extLst>
                    <a:ext uri="{9D8B030D-6E8A-4147-A177-3AD203B41FA5}">
                      <a16:colId xmlns="" xmlns:a16="http://schemas.microsoft.com/office/drawing/2014/main" val="48614039"/>
                    </a:ext>
                  </a:extLst>
                </a:gridCol>
                <a:gridCol w="6742419">
                  <a:extLst>
                    <a:ext uri="{9D8B030D-6E8A-4147-A177-3AD203B41FA5}">
                      <a16:colId xmlns="" xmlns:a16="http://schemas.microsoft.com/office/drawing/2014/main" val="1124546490"/>
                    </a:ext>
                  </a:extLst>
                </a:gridCol>
              </a:tblGrid>
              <a:tr h="537495">
                <a:tc>
                  <a:txBody>
                    <a:bodyPr/>
                    <a:lstStyle/>
                    <a:p>
                      <a:pPr marL="0" algn="ctr" defTabSz="914400" rtl="0" eaLnBrk="1" latinLnBrk="0" hangingPunct="1"/>
                      <a:r>
                        <a:rPr lang="en-US" sz="2400" b="0" kern="1200" dirty="0">
                          <a:solidFill>
                            <a:schemeClr val="bg1"/>
                          </a:solidFill>
                          <a:latin typeface="+mn-lt"/>
                          <a:ea typeface="+mn-ea"/>
                          <a:cs typeface="+mn-cs"/>
                        </a:rPr>
                        <a:t>Type of context</a:t>
                      </a:r>
                    </a:p>
                  </a:txBody>
                  <a:tcPr anchor="ctr">
                    <a:solidFill>
                      <a:srgbClr val="0070C0"/>
                    </a:solidFill>
                  </a:tcPr>
                </a:tc>
                <a:tc>
                  <a:txBody>
                    <a:bodyPr/>
                    <a:lstStyle/>
                    <a:p>
                      <a:pPr algn="ctr"/>
                      <a:r>
                        <a:rPr lang="en-US" sz="2400" b="0" dirty="0">
                          <a:solidFill>
                            <a:schemeClr val="bg1"/>
                          </a:solidFill>
                        </a:rPr>
                        <a:t>Use Sensors</a:t>
                      </a:r>
                    </a:p>
                  </a:txBody>
                  <a:tcPr anchor="ctr">
                    <a:solidFill>
                      <a:srgbClr val="0070C0"/>
                    </a:solidFill>
                  </a:tcPr>
                </a:tc>
                <a:extLst>
                  <a:ext uri="{0D108BD9-81ED-4DB2-BD59-A6C34878D82A}">
                    <a16:rowId xmlns="" xmlns:a16="http://schemas.microsoft.com/office/drawing/2014/main" val="679667022"/>
                  </a:ext>
                </a:extLst>
              </a:tr>
              <a:tr h="847586">
                <a:tc>
                  <a:txBody>
                    <a:bodyPr/>
                    <a:lstStyle/>
                    <a:p>
                      <a:pPr algn="ctr"/>
                      <a:r>
                        <a:rPr lang="en-US" sz="2000" b="0" dirty="0"/>
                        <a:t>Light</a:t>
                      </a:r>
                    </a:p>
                  </a:txBody>
                  <a:tcPr anchor="ctr">
                    <a:solidFill>
                      <a:schemeClr val="bg1">
                        <a:lumMod val="85000"/>
                      </a:schemeClr>
                    </a:solidFill>
                  </a:tcPr>
                </a:tc>
                <a:tc>
                  <a:txBody>
                    <a:bodyPr/>
                    <a:lstStyle/>
                    <a:p>
                      <a:pPr algn="ctr"/>
                      <a:r>
                        <a:rPr lang="en-US" altLang="ko-KR" sz="2000" dirty="0"/>
                        <a:t>Photodiodes, color</a:t>
                      </a:r>
                      <a:r>
                        <a:rPr lang="en-US" altLang="ko-KR" sz="2000" baseline="0" dirty="0"/>
                        <a:t> sensors, IR and UV-sensors etc.</a:t>
                      </a:r>
                      <a:endParaRPr lang="en-US" altLang="ko-KR" sz="2000" dirty="0"/>
                    </a:p>
                  </a:txBody>
                  <a:tcPr anchor="ctr">
                    <a:solidFill>
                      <a:schemeClr val="bg1">
                        <a:lumMod val="85000"/>
                      </a:schemeClr>
                    </a:solidFill>
                  </a:tcPr>
                </a:tc>
                <a:extLst>
                  <a:ext uri="{0D108BD9-81ED-4DB2-BD59-A6C34878D82A}">
                    <a16:rowId xmlns="" xmlns:a16="http://schemas.microsoft.com/office/drawing/2014/main" val="2034482246"/>
                  </a:ext>
                </a:extLst>
              </a:tr>
              <a:tr h="847586">
                <a:tc>
                  <a:txBody>
                    <a:bodyPr/>
                    <a:lstStyle/>
                    <a:p>
                      <a:pPr algn="ctr"/>
                      <a:r>
                        <a:rPr lang="en-US" sz="2000" b="0" dirty="0"/>
                        <a:t>Audio</a:t>
                      </a:r>
                    </a:p>
                  </a:txBody>
                  <a:tcPr anchor="ctr">
                    <a:solidFill>
                      <a:schemeClr val="bg1">
                        <a:lumMod val="85000"/>
                      </a:schemeClr>
                    </a:solidFill>
                  </a:tcPr>
                </a:tc>
                <a:tc>
                  <a:txBody>
                    <a:bodyPr/>
                    <a:lstStyle/>
                    <a:p>
                      <a:pPr algn="ctr"/>
                      <a:r>
                        <a:rPr lang="en-US" altLang="ko-KR" sz="2000" dirty="0"/>
                        <a:t>Microphones</a:t>
                      </a:r>
                    </a:p>
                  </a:txBody>
                  <a:tcPr anchor="ctr">
                    <a:solidFill>
                      <a:schemeClr val="bg1">
                        <a:lumMod val="85000"/>
                      </a:schemeClr>
                    </a:solidFill>
                  </a:tcPr>
                </a:tc>
                <a:extLst>
                  <a:ext uri="{0D108BD9-81ED-4DB2-BD59-A6C34878D82A}">
                    <a16:rowId xmlns="" xmlns:a16="http://schemas.microsoft.com/office/drawing/2014/main" val="682465758"/>
                  </a:ext>
                </a:extLst>
              </a:tr>
              <a:tr h="847586">
                <a:tc>
                  <a:txBody>
                    <a:bodyPr/>
                    <a:lstStyle/>
                    <a:p>
                      <a:pPr algn="ctr"/>
                      <a:r>
                        <a:rPr lang="en-US" sz="2000" b="0" dirty="0"/>
                        <a:t>Motion, Acceleration</a:t>
                      </a:r>
                    </a:p>
                  </a:txBody>
                  <a:tcPr anchor="ctr">
                    <a:solidFill>
                      <a:schemeClr val="bg1">
                        <a:lumMod val="85000"/>
                      </a:schemeClr>
                    </a:solidFill>
                  </a:tcPr>
                </a:tc>
                <a:tc>
                  <a:txBody>
                    <a:bodyPr/>
                    <a:lstStyle/>
                    <a:p>
                      <a:pPr algn="ctr"/>
                      <a:r>
                        <a:rPr lang="en-US" altLang="ko-KR" sz="2000" dirty="0"/>
                        <a:t>Mercury switches, angular sensor, accelerometers, motion detectors, magnetic fields</a:t>
                      </a:r>
                    </a:p>
                  </a:txBody>
                  <a:tcPr anchor="ctr">
                    <a:solidFill>
                      <a:schemeClr val="bg1">
                        <a:lumMod val="85000"/>
                      </a:schemeClr>
                    </a:solidFill>
                  </a:tcPr>
                </a:tc>
                <a:extLst>
                  <a:ext uri="{0D108BD9-81ED-4DB2-BD59-A6C34878D82A}">
                    <a16:rowId xmlns="" xmlns:a16="http://schemas.microsoft.com/office/drawing/2014/main" val="4230228483"/>
                  </a:ext>
                </a:extLst>
              </a:tr>
              <a:tr h="847586">
                <a:tc>
                  <a:txBody>
                    <a:bodyPr/>
                    <a:lstStyle/>
                    <a:p>
                      <a:pPr algn="ctr"/>
                      <a:r>
                        <a:rPr lang="en-US" sz="2000" b="0" dirty="0"/>
                        <a:t>Location</a:t>
                      </a:r>
                    </a:p>
                  </a:txBody>
                  <a:tcPr anchor="ctr">
                    <a:solidFill>
                      <a:schemeClr val="bg1">
                        <a:lumMod val="85000"/>
                      </a:schemeClr>
                    </a:solidFill>
                  </a:tcPr>
                </a:tc>
                <a:tc>
                  <a:txBody>
                    <a:bodyPr/>
                    <a:lstStyle/>
                    <a:p>
                      <a:pPr algn="ctr"/>
                      <a:r>
                        <a:rPr lang="en-US" altLang="ko-KR" sz="2000" dirty="0"/>
                        <a:t>GPS, Global system for mobile communications, Active badge system, </a:t>
                      </a:r>
                      <a:r>
                        <a:rPr lang="en-US" altLang="ko-KR" sz="2000" dirty="0" err="1"/>
                        <a:t>etc</a:t>
                      </a:r>
                      <a:endParaRPr lang="en-US" altLang="ko-KR" sz="2000" dirty="0"/>
                    </a:p>
                  </a:txBody>
                  <a:tcPr anchor="ctr">
                    <a:solidFill>
                      <a:schemeClr val="bg1">
                        <a:lumMod val="85000"/>
                      </a:schemeClr>
                    </a:solidFill>
                  </a:tcPr>
                </a:tc>
                <a:extLst>
                  <a:ext uri="{0D108BD9-81ED-4DB2-BD59-A6C34878D82A}">
                    <a16:rowId xmlns="" xmlns:a16="http://schemas.microsoft.com/office/drawing/2014/main" val="3329658239"/>
                  </a:ext>
                </a:extLst>
              </a:tr>
              <a:tr h="847586">
                <a:tc>
                  <a:txBody>
                    <a:bodyPr/>
                    <a:lstStyle/>
                    <a:p>
                      <a:pPr algn="ctr"/>
                      <a:r>
                        <a:rPr lang="en-US" sz="2000" b="0" dirty="0"/>
                        <a:t>Physical attributes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000" dirty="0"/>
                        <a:t>Biosensors</a:t>
                      </a:r>
                      <a:r>
                        <a:rPr lang="en-US" altLang="ko-KR" sz="2000" baseline="0" dirty="0"/>
                        <a:t> to measure skin resistance, blood pressure</a:t>
                      </a:r>
                      <a:endParaRPr lang="en-US" altLang="ko-KR" sz="2000" dirty="0"/>
                    </a:p>
                    <a:p>
                      <a:pPr algn="ctr"/>
                      <a:endParaRPr lang="en-US" sz="2000" dirty="0"/>
                    </a:p>
                  </a:txBody>
                  <a:tcPr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4553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Sensing (Context Acquisition)</a:t>
            </a:r>
            <a:endParaRPr lang="en-US" sz="4800" dirty="0"/>
          </a:p>
        </p:txBody>
      </p:sp>
      <p:grpSp>
        <p:nvGrpSpPr>
          <p:cNvPr id="7" name="Group 6"/>
          <p:cNvGrpSpPr/>
          <p:nvPr/>
        </p:nvGrpSpPr>
        <p:grpSpPr>
          <a:xfrm>
            <a:off x="0" y="1760643"/>
            <a:ext cx="12192000" cy="812530"/>
            <a:chOff x="0" y="1760643"/>
            <a:chExt cx="12192000" cy="812530"/>
          </a:xfrm>
          <a:solidFill>
            <a:srgbClr val="8D8787"/>
          </a:solidFill>
        </p:grpSpPr>
        <p:sp>
          <p:nvSpPr>
            <p:cNvPr id="3" name="Rectangle 2"/>
            <p:cNvSpPr/>
            <p:nvPr/>
          </p:nvSpPr>
          <p:spPr>
            <a:xfrm>
              <a:off x="0" y="1760643"/>
              <a:ext cx="12192000" cy="8125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4586575" y="1905298"/>
              <a:ext cx="3018850" cy="523220"/>
            </a:xfrm>
            <a:prstGeom prst="rect">
              <a:avLst/>
            </a:prstGeom>
            <a:grpFill/>
          </p:spPr>
          <p:txBody>
            <a:bodyPr wrap="none" rtlCol="0">
              <a:spAutoFit/>
            </a:bodyPr>
            <a:lstStyle/>
            <a:p>
              <a:r>
                <a:rPr lang="en-US" sz="2800" dirty="0" smtClean="0">
                  <a:solidFill>
                    <a:schemeClr val="bg1"/>
                  </a:solidFill>
                </a:rPr>
                <a:t>Context Attributes</a:t>
              </a:r>
              <a:endParaRPr lang="en-US" sz="2800" dirty="0">
                <a:solidFill>
                  <a:schemeClr val="bg1"/>
                </a:solidFill>
              </a:endParaRPr>
            </a:p>
          </p:txBody>
        </p:sp>
      </p:grpSp>
      <p:graphicFrame>
        <p:nvGraphicFramePr>
          <p:cNvPr id="8" name="Table 7"/>
          <p:cNvGraphicFramePr>
            <a:graphicFrameLocks noGrp="1"/>
          </p:cNvGraphicFramePr>
          <p:nvPr>
            <p:extLst>
              <p:ext uri="{D42A27DB-BD31-4B8C-83A1-F6EECF244321}">
                <p14:modId xmlns:p14="http://schemas.microsoft.com/office/powerpoint/2010/main" val="556391448"/>
              </p:ext>
            </p:extLst>
          </p:nvPr>
        </p:nvGraphicFramePr>
        <p:xfrm>
          <a:off x="1693474" y="2896807"/>
          <a:ext cx="8205282" cy="2763399"/>
        </p:xfrm>
        <a:graphic>
          <a:graphicData uri="http://schemas.openxmlformats.org/drawingml/2006/table">
            <a:tbl>
              <a:tblPr firstRow="1">
                <a:tableStyleId>{21E4AEA4-8DFA-4A89-87EB-49C32662AFE0}</a:tableStyleId>
              </a:tblPr>
              <a:tblGrid>
                <a:gridCol w="4126762">
                  <a:extLst>
                    <a:ext uri="{9D8B030D-6E8A-4147-A177-3AD203B41FA5}">
                      <a16:colId xmlns:a16="http://schemas.microsoft.com/office/drawing/2014/main" xmlns="" val="48614039"/>
                    </a:ext>
                  </a:extLst>
                </a:gridCol>
                <a:gridCol w="4078520">
                  <a:extLst>
                    <a:ext uri="{9D8B030D-6E8A-4147-A177-3AD203B41FA5}">
                      <a16:colId xmlns:a16="http://schemas.microsoft.com/office/drawing/2014/main" xmlns="" val="1124546490"/>
                    </a:ext>
                  </a:extLst>
                </a:gridCol>
              </a:tblGrid>
              <a:tr h="388583">
                <a:tc>
                  <a:txBody>
                    <a:bodyPr/>
                    <a:lstStyle/>
                    <a:p>
                      <a:pPr algn="ctr"/>
                      <a:r>
                        <a:rPr lang="en-US" b="0" dirty="0" smtClean="0">
                          <a:solidFill>
                            <a:schemeClr val="bg1"/>
                          </a:solidFill>
                        </a:rPr>
                        <a:t>Attribute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593704">
                <a:tc>
                  <a:txBody>
                    <a:bodyPr/>
                    <a:lstStyle/>
                    <a:p>
                      <a:pPr algn="l"/>
                      <a:r>
                        <a:rPr lang="en-US" dirty="0" smtClean="0"/>
                        <a:t>Location</a:t>
                      </a:r>
                      <a:endParaRPr lang="en-US" dirty="0"/>
                    </a:p>
                  </a:txBody>
                  <a:tcPr>
                    <a:solidFill>
                      <a:schemeClr val="bg1">
                        <a:lumMod val="85000"/>
                      </a:schemeClr>
                    </a:solidFill>
                  </a:tcPr>
                </a:tc>
                <a:tc>
                  <a:txBody>
                    <a:bodyPr/>
                    <a:lstStyle/>
                    <a:p>
                      <a:pPr algn="l"/>
                      <a:r>
                        <a:rPr lang="en-US" dirty="0" smtClean="0"/>
                        <a:t>an</a:t>
                      </a:r>
                      <a:r>
                        <a:rPr lang="en-US" baseline="0" dirty="0" smtClean="0"/>
                        <a:t> entity’s position</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93704">
                <a:tc>
                  <a:txBody>
                    <a:bodyPr/>
                    <a:lstStyle/>
                    <a:p>
                      <a:pPr algn="l"/>
                      <a:r>
                        <a:rPr lang="en-US" dirty="0" smtClean="0"/>
                        <a:t>Identify</a:t>
                      </a:r>
                      <a:endParaRPr lang="en-US" dirty="0"/>
                    </a:p>
                  </a:txBody>
                  <a:tcPr>
                    <a:solidFill>
                      <a:schemeClr val="bg1">
                        <a:lumMod val="85000"/>
                      </a:schemeClr>
                    </a:solidFill>
                  </a:tcPr>
                </a:tc>
                <a:tc>
                  <a:txBody>
                    <a:bodyPr/>
                    <a:lstStyle/>
                    <a:p>
                      <a:pPr algn="l"/>
                      <a:r>
                        <a:rPr lang="en-US" dirty="0" smtClean="0"/>
                        <a:t>unique identifier</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593704">
                <a:tc>
                  <a:txBody>
                    <a:bodyPr/>
                    <a:lstStyle/>
                    <a:p>
                      <a:pPr algn="l"/>
                      <a:r>
                        <a:rPr lang="en-US" dirty="0" smtClean="0"/>
                        <a:t>Activity</a:t>
                      </a:r>
                      <a:endParaRPr lang="en-US" dirty="0"/>
                    </a:p>
                  </a:txBody>
                  <a:tcPr>
                    <a:solidFill>
                      <a:schemeClr val="bg1">
                        <a:lumMod val="85000"/>
                      </a:schemeClr>
                    </a:solidFill>
                  </a:tcPr>
                </a:tc>
                <a:tc>
                  <a:txBody>
                    <a:bodyPr/>
                    <a:lstStyle/>
                    <a:p>
                      <a:pPr algn="l"/>
                      <a:r>
                        <a:rPr lang="en-US" dirty="0" smtClean="0"/>
                        <a:t>status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593704">
                <a:tc>
                  <a:txBody>
                    <a:bodyPr/>
                    <a:lstStyle/>
                    <a:p>
                      <a:pPr algn="l"/>
                      <a:r>
                        <a:rPr lang="en-US" dirty="0" smtClean="0"/>
                        <a:t>Time</a:t>
                      </a:r>
                      <a:endParaRPr lang="en-US" dirty="0"/>
                    </a:p>
                  </a:txBody>
                  <a:tcPr>
                    <a:solidFill>
                      <a:schemeClr val="bg1">
                        <a:lumMod val="85000"/>
                      </a:schemeClr>
                    </a:solidFill>
                  </a:tcPr>
                </a:tc>
                <a:tc>
                  <a:txBody>
                    <a:bodyPr/>
                    <a:lstStyle/>
                    <a:p>
                      <a:pPr algn="l"/>
                      <a:r>
                        <a:rPr lang="en-US" dirty="0" smtClean="0"/>
                        <a:t>timestamp</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321289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Sensing (RFID)</a:t>
            </a:r>
          </a:p>
        </p:txBody>
      </p:sp>
      <p:grpSp>
        <p:nvGrpSpPr>
          <p:cNvPr id="32" name="Group 31"/>
          <p:cNvGrpSpPr/>
          <p:nvPr/>
        </p:nvGrpSpPr>
        <p:grpSpPr>
          <a:xfrm>
            <a:off x="0" y="1678204"/>
            <a:ext cx="12192000" cy="925373"/>
            <a:chOff x="1384300" y="1950630"/>
            <a:chExt cx="9423400" cy="864537"/>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872342" y="1982256"/>
              <a:ext cx="893535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sz="2400" i="0" dirty="0"/>
                <a:t>   </a:t>
              </a:r>
              <a:r>
                <a:rPr lang="en-US" altLang="ko-KR" i="0" dirty="0"/>
                <a:t>RFID (Radio Frequency Identification) tags or smart labels</a:t>
              </a:r>
              <a:endParaRPr lang="en-US" altLang="ko-KR" sz="2400" i="0" dirty="0"/>
            </a:p>
          </p:txBody>
        </p:sp>
      </p:grpSp>
      <p:sp>
        <p:nvSpPr>
          <p:cNvPr id="55" name="Rectangle 54"/>
          <p:cNvSpPr/>
          <p:nvPr/>
        </p:nvSpPr>
        <p:spPr>
          <a:xfrm>
            <a:off x="0" y="2156667"/>
            <a:ext cx="12192000" cy="2721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7950" lvl="2" indent="-463550">
              <a:buFont typeface="Wingdings" charset="2"/>
              <a:buChar char="§"/>
            </a:pPr>
            <a:r>
              <a:rPr lang="en-US" altLang="ko-KR" sz="2800" dirty="0" smtClean="0">
                <a:solidFill>
                  <a:srgbClr val="292929"/>
                </a:solidFill>
              </a:rPr>
              <a:t>Can </a:t>
            </a:r>
            <a:r>
              <a:rPr lang="en-US" altLang="ko-KR" sz="2800" dirty="0">
                <a:solidFill>
                  <a:srgbClr val="292929"/>
                </a:solidFill>
              </a:rPr>
              <a:t>be read from or written to, using RFID reader with energy </a:t>
            </a:r>
            <a:r>
              <a:rPr lang="en-US" altLang="ko-KR" sz="2800" dirty="0" smtClean="0">
                <a:solidFill>
                  <a:srgbClr val="292929"/>
                </a:solidFill>
              </a:rPr>
              <a:t>from </a:t>
            </a:r>
            <a:r>
              <a:rPr lang="en-US" altLang="ko-KR" sz="2800" dirty="0">
                <a:solidFill>
                  <a:srgbClr val="292929"/>
                </a:solidFill>
              </a:rPr>
              <a:t>a radio frequency field</a:t>
            </a:r>
            <a:r>
              <a:rPr lang="en-US" altLang="ko-KR" sz="2800" dirty="0" smtClean="0">
                <a:solidFill>
                  <a:srgbClr val="292929"/>
                </a:solidFill>
              </a:rPr>
              <a:t>.</a:t>
            </a:r>
            <a:endParaRPr lang="en-US" altLang="ko-KR" sz="2800" dirty="0">
              <a:solidFill>
                <a:srgbClr val="292929"/>
              </a:solidFill>
            </a:endParaRPr>
          </a:p>
          <a:p>
            <a:pPr marL="2286000" lvl="4" indent="-457200">
              <a:buFont typeface="Wingdings" charset="2"/>
              <a:buChar char="§"/>
            </a:pPr>
            <a:r>
              <a:rPr lang="en-US" altLang="ko-KR" sz="2800" dirty="0" smtClean="0">
                <a:solidFill>
                  <a:srgbClr val="292929"/>
                </a:solidFill>
              </a:rPr>
              <a:t>RFID </a:t>
            </a:r>
            <a:r>
              <a:rPr lang="en-US" altLang="ko-KR" sz="2800" dirty="0">
                <a:solidFill>
                  <a:srgbClr val="292929"/>
                </a:solidFill>
              </a:rPr>
              <a:t>Tag</a:t>
            </a:r>
          </a:p>
          <a:p>
            <a:pPr marL="2286000" lvl="4" indent="-457200">
              <a:buFont typeface="Wingdings" charset="2"/>
              <a:buChar char="§"/>
            </a:pPr>
            <a:r>
              <a:rPr lang="en-US" altLang="ko-KR" sz="2800" dirty="0" smtClean="0">
                <a:solidFill>
                  <a:srgbClr val="292929"/>
                </a:solidFill>
              </a:rPr>
              <a:t>RFID </a:t>
            </a:r>
            <a:r>
              <a:rPr lang="en-US" altLang="ko-KR" sz="2800" dirty="0">
                <a:solidFill>
                  <a:srgbClr val="292929"/>
                </a:solidFill>
              </a:rPr>
              <a:t>Reader</a:t>
            </a:r>
          </a:p>
        </p:txBody>
      </p:sp>
    </p:spTree>
    <p:extLst>
      <p:ext uri="{BB962C8B-B14F-4D97-AF65-F5344CB8AC3E}">
        <p14:creationId xmlns:p14="http://schemas.microsoft.com/office/powerpoint/2010/main" val="155901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Sensing (Location)</a:t>
            </a:r>
          </a:p>
        </p:txBody>
      </p:sp>
      <p:grpSp>
        <p:nvGrpSpPr>
          <p:cNvPr id="32" name="Group 31"/>
          <p:cNvGrpSpPr/>
          <p:nvPr/>
        </p:nvGrpSpPr>
        <p:grpSpPr>
          <a:xfrm>
            <a:off x="0" y="1554042"/>
            <a:ext cx="12192000" cy="891522"/>
            <a:chOff x="1384300" y="1909950"/>
            <a:chExt cx="9423400" cy="832912"/>
          </a:xfrm>
        </p:grpSpPr>
        <p:sp>
          <p:nvSpPr>
            <p:cNvPr id="34" name="Rectangle 33"/>
            <p:cNvSpPr/>
            <p:nvPr/>
          </p:nvSpPr>
          <p:spPr>
            <a:xfrm>
              <a:off x="1384300" y="1909951"/>
              <a:ext cx="9423400"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872342" y="1909950"/>
              <a:ext cx="893535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sz="2400" i="0" dirty="0"/>
                <a:t>   </a:t>
              </a:r>
              <a:r>
                <a:rPr lang="en-US" altLang="ko-KR" i="0" dirty="0"/>
                <a:t>Location is widely used type of context in application.</a:t>
              </a:r>
              <a:endParaRPr lang="en-US" altLang="ko-KR" sz="2400" i="0" dirty="0"/>
            </a:p>
          </p:txBody>
        </p:sp>
      </p:grpSp>
      <p:graphicFrame>
        <p:nvGraphicFramePr>
          <p:cNvPr id="8" name="Table 7"/>
          <p:cNvGraphicFramePr>
            <a:graphicFrameLocks noGrp="1"/>
          </p:cNvGraphicFramePr>
          <p:nvPr>
            <p:extLst>
              <p:ext uri="{D42A27DB-BD31-4B8C-83A1-F6EECF244321}">
                <p14:modId xmlns:p14="http://schemas.microsoft.com/office/powerpoint/2010/main" val="2449365471"/>
              </p:ext>
            </p:extLst>
          </p:nvPr>
        </p:nvGraphicFramePr>
        <p:xfrm>
          <a:off x="1076061" y="2841963"/>
          <a:ext cx="10039878" cy="3566160"/>
        </p:xfrm>
        <a:graphic>
          <a:graphicData uri="http://schemas.openxmlformats.org/drawingml/2006/table">
            <a:tbl>
              <a:tblPr firstRow="1">
                <a:tableStyleId>{21E4AEA4-8DFA-4A89-87EB-49C32662AFE0}</a:tableStyleId>
              </a:tblPr>
              <a:tblGrid>
                <a:gridCol w="5019939">
                  <a:extLst>
                    <a:ext uri="{9D8B030D-6E8A-4147-A177-3AD203B41FA5}">
                      <a16:colId xmlns:a16="http://schemas.microsoft.com/office/drawing/2014/main" xmlns="" val="48614039"/>
                    </a:ext>
                  </a:extLst>
                </a:gridCol>
                <a:gridCol w="5019939">
                  <a:extLst>
                    <a:ext uri="{9D8B030D-6E8A-4147-A177-3AD203B41FA5}">
                      <a16:colId xmlns:a16="http://schemas.microsoft.com/office/drawing/2014/main" xmlns="" val="1124546490"/>
                    </a:ext>
                  </a:extLst>
                </a:gridCol>
              </a:tblGrid>
              <a:tr h="204385">
                <a:tc>
                  <a:txBody>
                    <a:bodyPr/>
                    <a:lstStyle/>
                    <a:p>
                      <a:pPr algn="ctr"/>
                      <a:r>
                        <a:rPr lang="en-US" b="0" dirty="0" smtClean="0">
                          <a:solidFill>
                            <a:schemeClr val="bg1"/>
                          </a:solidFill>
                        </a:rPr>
                        <a:t>Location</a:t>
                      </a:r>
                      <a:r>
                        <a:rPr lang="en-US" b="0" baseline="0" dirty="0" smtClean="0">
                          <a:solidFill>
                            <a:schemeClr val="bg1"/>
                          </a:solidFill>
                        </a:rPr>
                        <a:t> Sensing</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40080">
                <a:tc>
                  <a:txBody>
                    <a:bodyPr/>
                    <a:lstStyle/>
                    <a:p>
                      <a:pPr algn="l"/>
                      <a:r>
                        <a:rPr lang="en-US" dirty="0" smtClean="0"/>
                        <a:t>GPS</a:t>
                      </a:r>
                      <a:r>
                        <a:rPr lang="en-US" baseline="0" dirty="0" smtClean="0"/>
                        <a:t> (global positioning system)</a:t>
                      </a:r>
                      <a:endParaRPr lang="en-US" dirty="0"/>
                    </a:p>
                  </a:txBody>
                  <a:tcPr>
                    <a:solidFill>
                      <a:schemeClr val="bg1">
                        <a:lumMod val="85000"/>
                      </a:schemeClr>
                    </a:solidFill>
                  </a:tcPr>
                </a:tc>
                <a:tc>
                  <a:txBody>
                    <a:bodyPr/>
                    <a:lstStyle/>
                    <a:p>
                      <a:pPr algn="l"/>
                      <a:r>
                        <a:rPr lang="en-US" dirty="0" smtClean="0"/>
                        <a:t>Use</a:t>
                      </a:r>
                      <a:r>
                        <a:rPr lang="en-US" baseline="0" dirty="0" smtClean="0"/>
                        <a:t> satellites, several meters accuracy</a:t>
                      </a:r>
                      <a:endParaRPr lang="en-US" dirty="0" smtClean="0"/>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l"/>
                      <a:r>
                        <a:rPr lang="en-US" dirty="0" smtClean="0"/>
                        <a:t>Mobile Phone Network</a:t>
                      </a:r>
                      <a:endParaRPr lang="en-US" dirty="0"/>
                    </a:p>
                  </a:txBody>
                  <a:tcPr>
                    <a:solidFill>
                      <a:schemeClr val="bg1">
                        <a:lumMod val="85000"/>
                      </a:schemeClr>
                    </a:solidFill>
                  </a:tcPr>
                </a:tc>
                <a:tc>
                  <a:txBody>
                    <a:bodyPr/>
                    <a:lstStyle/>
                    <a:p>
                      <a:pPr algn="l"/>
                      <a:r>
                        <a:rPr lang="en-US" dirty="0" smtClean="0"/>
                        <a:t>Suburb or</a:t>
                      </a:r>
                      <a:r>
                        <a:rPr lang="en-US" baseline="0" dirty="0" smtClean="0"/>
                        <a:t> town, 150~300 meter accuracy</a:t>
                      </a:r>
                      <a:endParaRPr lang="en-US" sz="1800" kern="1200" dirty="0" smtClean="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l"/>
                      <a:r>
                        <a:rPr lang="en-US" dirty="0" smtClean="0"/>
                        <a:t>WLAN</a:t>
                      </a:r>
                      <a:endParaRPr lang="en-US" dirty="0"/>
                    </a:p>
                  </a:txBody>
                  <a:tcPr>
                    <a:solidFill>
                      <a:schemeClr val="bg1">
                        <a:lumMod val="85000"/>
                      </a:schemeClr>
                    </a:solidFill>
                  </a:tcPr>
                </a:tc>
                <a:tc>
                  <a:txBody>
                    <a:bodyPr/>
                    <a:lstStyle/>
                    <a:p>
                      <a:pPr marL="0" indent="0">
                        <a:tabLst/>
                      </a:pPr>
                      <a:r>
                        <a:rPr lang="en-US" sz="1800" b="0" dirty="0" smtClean="0"/>
                        <a:t>Triangulation</a:t>
                      </a:r>
                      <a:r>
                        <a:rPr lang="en-US" sz="1800" b="0" baseline="0" dirty="0" smtClean="0"/>
                        <a:t> with multiple access points, 1~2 meter accuracy</a:t>
                      </a:r>
                      <a:endParaRPr lang="en-US" sz="1800" b="0"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pPr algn="l"/>
                      <a:r>
                        <a:rPr lang="en-US" dirty="0" smtClean="0"/>
                        <a:t>Bluetooth</a:t>
                      </a:r>
                      <a:endParaRPr lang="en-US" dirty="0"/>
                    </a:p>
                  </a:txBody>
                  <a:tcPr>
                    <a:solidFill>
                      <a:schemeClr val="bg1">
                        <a:lumMod val="85000"/>
                      </a:schemeClr>
                    </a:solidFill>
                  </a:tcPr>
                </a:tc>
                <a:tc>
                  <a:txBody>
                    <a:bodyPr/>
                    <a:lstStyle/>
                    <a:p>
                      <a:pPr marL="0" indent="0">
                        <a:tabLst/>
                      </a:pPr>
                      <a:r>
                        <a:rPr lang="en-US" sz="1800" b="0" dirty="0" smtClean="0"/>
                        <a:t>short-range</a:t>
                      </a:r>
                      <a:r>
                        <a:rPr lang="en-US" sz="1800" b="0" baseline="0" dirty="0" smtClean="0"/>
                        <a:t> networking</a:t>
                      </a:r>
                      <a:endParaRPr lang="en-US" sz="1800" b="0" dirty="0"/>
                    </a:p>
                  </a:txBody>
                  <a:tcPr>
                    <a:solidFill>
                      <a:schemeClr val="bg1">
                        <a:lumMod val="85000"/>
                      </a:schemeClr>
                    </a:solidFill>
                  </a:tcPr>
                </a:tc>
              </a:tr>
              <a:tr h="640080">
                <a:tc>
                  <a:txBody>
                    <a:bodyPr/>
                    <a:lstStyle/>
                    <a:p>
                      <a:pPr algn="l"/>
                      <a:r>
                        <a:rPr lang="en-US" dirty="0" err="1" smtClean="0"/>
                        <a:t>Ubisense</a:t>
                      </a:r>
                      <a:r>
                        <a:rPr lang="en-US" baseline="0" dirty="0" smtClean="0"/>
                        <a:t> Sensor</a:t>
                      </a:r>
                      <a:endParaRPr lang="en-US" dirty="0"/>
                    </a:p>
                  </a:txBody>
                  <a:tcPr>
                    <a:solidFill>
                      <a:schemeClr val="bg1">
                        <a:lumMod val="85000"/>
                      </a:schemeClr>
                    </a:solidFill>
                  </a:tcPr>
                </a:tc>
                <a:tc>
                  <a:txBody>
                    <a:bodyPr/>
                    <a:lstStyle/>
                    <a:p>
                      <a:pPr marL="0" indent="0">
                        <a:tabLst/>
                      </a:pPr>
                      <a:r>
                        <a:rPr lang="en-US" sz="1800" b="0" dirty="0" smtClean="0"/>
                        <a:t>for a</a:t>
                      </a:r>
                      <a:r>
                        <a:rPr lang="en-US" sz="1800" b="0" baseline="0" dirty="0" smtClean="0"/>
                        <a:t> tagged person, 15 cm accuracy</a:t>
                      </a:r>
                      <a:endParaRPr lang="en-US" sz="1800" b="0" dirty="0"/>
                    </a:p>
                  </a:txBody>
                  <a:tcPr>
                    <a:solidFill>
                      <a:schemeClr val="bg1">
                        <a:lumMod val="85000"/>
                      </a:schemeClr>
                    </a:solidFill>
                  </a:tcPr>
                </a:tc>
              </a:tr>
            </a:tbl>
          </a:graphicData>
        </a:graphic>
      </p:graphicFrame>
    </p:spTree>
    <p:extLst>
      <p:ext uri="{BB962C8B-B14F-4D97-AF65-F5344CB8AC3E}">
        <p14:creationId xmlns:p14="http://schemas.microsoft.com/office/powerpoint/2010/main" val="354113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r>
                <a:rPr lang="en-US" i="0" dirty="0"/>
                <a:t>What is </a:t>
              </a:r>
              <a:r>
                <a:rPr lang="en-US" i="0" dirty="0" err="1"/>
                <a:t>IoT</a:t>
              </a:r>
              <a:r>
                <a:rPr lang="en-US" i="0" dirty="0"/>
                <a:t>?</a:t>
              </a:r>
            </a:p>
            <a:p>
              <a:pPr marL="460374" indent="-457200" algn="l"/>
              <a:r>
                <a:rPr lang="en-US" i="0" dirty="0"/>
                <a:t>Basic concepts of </a:t>
              </a:r>
              <a:r>
                <a:rPr lang="en-US" i="0" dirty="0" err="1"/>
                <a:t>IoT</a:t>
              </a:r>
              <a:endParaRPr lang="en-US" i="0" dirty="0"/>
            </a:p>
            <a:p>
              <a:pPr marL="460374" indent="-457200" algn="l"/>
              <a:r>
                <a:rPr lang="en-US" i="0" dirty="0"/>
                <a:t>Infrastructure of </a:t>
              </a:r>
              <a:r>
                <a:rPr lang="en-US" i="0" dirty="0" err="1"/>
                <a:t>IoT</a:t>
              </a:r>
              <a:endParaRPr lang="en-US" i="0" dirty="0"/>
            </a:p>
          </p:txBody>
        </p:sp>
      </p:grpSp>
      <p:sp>
        <p:nvSpPr>
          <p:cNvPr id="5" name="TextBox 4"/>
          <p:cNvSpPr txBox="1"/>
          <p:nvPr/>
        </p:nvSpPr>
        <p:spPr>
          <a:xfrm>
            <a:off x="1384300" y="717177"/>
            <a:ext cx="3854824" cy="830997"/>
          </a:xfrm>
          <a:prstGeom prst="rect">
            <a:avLst/>
          </a:prstGeom>
          <a:noFill/>
        </p:spPr>
        <p:txBody>
          <a:bodyPr wrap="square" rtlCol="0">
            <a:spAutoFit/>
          </a:bodyPr>
          <a:lstStyle/>
          <a:p>
            <a:r>
              <a:rPr lang="en-US" sz="4800" dirty="0"/>
              <a:t>Topics</a:t>
            </a:r>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Sensor usage</a:t>
            </a:r>
            <a:endParaRPr lang="en-US" sz="4800" dirty="0"/>
          </a:p>
        </p:txBody>
      </p:sp>
      <p:grpSp>
        <p:nvGrpSpPr>
          <p:cNvPr id="16" name="Group 15"/>
          <p:cNvGrpSpPr/>
          <p:nvPr/>
        </p:nvGrpSpPr>
        <p:grpSpPr>
          <a:xfrm>
            <a:off x="0" y="1678204"/>
            <a:ext cx="12192000" cy="925373"/>
            <a:chOff x="1384300" y="1950630"/>
            <a:chExt cx="9423400" cy="864537"/>
          </a:xfrm>
        </p:grpSpPr>
        <p:sp>
          <p:nvSpPr>
            <p:cNvPr id="17" name="Rectangle 1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2038758" y="1982256"/>
              <a:ext cx="836279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Where to put sensor</a:t>
              </a:r>
            </a:p>
          </p:txBody>
        </p:sp>
      </p:grpSp>
      <p:sp>
        <p:nvSpPr>
          <p:cNvPr id="19" name="Rectangle 18"/>
          <p:cNvSpPr/>
          <p:nvPr/>
        </p:nvSpPr>
        <p:spPr>
          <a:xfrm>
            <a:off x="0" y="2156667"/>
            <a:ext cx="12192000" cy="2721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7950" lvl="2" indent="-463550">
              <a:buFont typeface="Wingdings" charset="2"/>
              <a:buChar char="§"/>
            </a:pPr>
            <a:r>
              <a:rPr lang="en-US" altLang="ko-KR" sz="2800" dirty="0">
                <a:solidFill>
                  <a:srgbClr val="292929"/>
                </a:solidFill>
              </a:rPr>
              <a:t>Depends on the application and the type of sensor</a:t>
            </a:r>
          </a:p>
          <a:p>
            <a:pPr marL="1377950" lvl="2" indent="-463550">
              <a:buFont typeface="Wingdings" charset="2"/>
              <a:buChar char="§"/>
            </a:pPr>
            <a:r>
              <a:rPr lang="en-US" altLang="ko-KR" sz="2800" dirty="0">
                <a:solidFill>
                  <a:srgbClr val="292929"/>
                </a:solidFill>
              </a:rPr>
              <a:t>Embedded in the environment as part of the room, car, or worn on people</a:t>
            </a:r>
          </a:p>
          <a:p>
            <a:pPr marL="1377950" lvl="2" indent="-463550">
              <a:buFont typeface="Wingdings" charset="2"/>
              <a:buChar char="§"/>
            </a:pPr>
            <a:r>
              <a:rPr lang="en-US" altLang="ko-KR" sz="2800" dirty="0">
                <a:solidFill>
                  <a:srgbClr val="292929"/>
                </a:solidFill>
              </a:rPr>
              <a:t>Used to detect activities within an environment</a:t>
            </a:r>
          </a:p>
        </p:txBody>
      </p:sp>
    </p:spTree>
    <p:extLst>
      <p:ext uri="{BB962C8B-B14F-4D97-AF65-F5344CB8AC3E}">
        <p14:creationId xmlns:p14="http://schemas.microsoft.com/office/powerpoint/2010/main" val="30704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Infrastructure for </a:t>
            </a:r>
            <a:r>
              <a:rPr lang="en-US" sz="4800" dirty="0" err="1"/>
              <a:t>IoT</a:t>
            </a:r>
            <a:endParaRPr lang="en-US" sz="4800" dirty="0"/>
          </a:p>
        </p:txBody>
      </p:sp>
      <p:sp>
        <p:nvSpPr>
          <p:cNvPr id="3" name="Content Placeholder 2"/>
          <p:cNvSpPr>
            <a:spLocks noGrp="1"/>
          </p:cNvSpPr>
          <p:nvPr>
            <p:ph idx="1"/>
          </p:nvPr>
        </p:nvSpPr>
        <p:spPr/>
        <p:txBody>
          <a:bodyPr/>
          <a:lstStyle/>
          <a:p>
            <a:pPr>
              <a:buFont typeface="Wingdings" charset="2"/>
              <a:buChar char="§"/>
            </a:pPr>
            <a:r>
              <a:rPr lang="en-US" dirty="0" smtClean="0"/>
              <a:t>Infrastructure</a:t>
            </a:r>
          </a:p>
          <a:p>
            <a:pPr lvl="1">
              <a:buFont typeface="Wingdings" charset="2"/>
              <a:buChar char="§"/>
            </a:pPr>
            <a:r>
              <a:rPr lang="en-US" sz="2800" dirty="0"/>
              <a:t>A well established, pervasive, reliable, and publicly accessible set </a:t>
            </a:r>
            <a:r>
              <a:rPr lang="en-US" sz="2800" dirty="0" smtClean="0"/>
              <a:t>of technologies </a:t>
            </a:r>
            <a:r>
              <a:rPr lang="en-US" sz="2800" dirty="0"/>
              <a:t>that acts as a foundation for other systems.</a:t>
            </a:r>
          </a:p>
          <a:p>
            <a:pPr>
              <a:buFont typeface="Wingdings" charset="2"/>
              <a:buChar char="§"/>
            </a:pPr>
            <a:r>
              <a:rPr lang="en-US" dirty="0" smtClean="0"/>
              <a:t>A Middleware layer</a:t>
            </a:r>
          </a:p>
          <a:p>
            <a:pPr lvl="1">
              <a:buFont typeface="Wingdings" charset="2"/>
              <a:buChar char="§"/>
            </a:pPr>
            <a:r>
              <a:rPr lang="en-US" sz="2800" dirty="0" smtClean="0"/>
              <a:t>Between sensors on one side and devices and applications  on the other</a:t>
            </a:r>
            <a:endParaRPr lang="en-US" sz="2800" dirty="0"/>
          </a:p>
        </p:txBody>
      </p:sp>
    </p:spTree>
    <p:extLst>
      <p:ext uri="{BB962C8B-B14F-4D97-AF65-F5344CB8AC3E}">
        <p14:creationId xmlns:p14="http://schemas.microsoft.com/office/powerpoint/2010/main" val="304332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4339"/>
            <a:ext cx="10585450" cy="1192186"/>
          </a:xfrm>
        </p:spPr>
        <p:txBody>
          <a:bodyPr>
            <a:normAutofit/>
          </a:bodyPr>
          <a:lstStyle/>
          <a:p>
            <a:r>
              <a:rPr lang="en-US" sz="4800" dirty="0"/>
              <a:t>Infrastructure for </a:t>
            </a:r>
            <a:r>
              <a:rPr lang="en-US" sz="4800" dirty="0" err="1"/>
              <a:t>IoT</a:t>
            </a:r>
            <a:r>
              <a:rPr lang="en-US" sz="4800" dirty="0"/>
              <a:t> (Cont.)</a:t>
            </a:r>
          </a:p>
        </p:txBody>
      </p:sp>
      <p:grpSp>
        <p:nvGrpSpPr>
          <p:cNvPr id="3" name="그룹 2"/>
          <p:cNvGrpSpPr/>
          <p:nvPr/>
        </p:nvGrpSpPr>
        <p:grpSpPr>
          <a:xfrm>
            <a:off x="2218038" y="1693084"/>
            <a:ext cx="7297671" cy="4586461"/>
            <a:chOff x="2140217" y="1191137"/>
            <a:chExt cx="7297671" cy="5360782"/>
          </a:xfrm>
        </p:grpSpPr>
        <p:grpSp>
          <p:nvGrpSpPr>
            <p:cNvPr id="12" name="Group 7"/>
            <p:cNvGrpSpPr/>
            <p:nvPr/>
          </p:nvGrpSpPr>
          <p:grpSpPr>
            <a:xfrm>
              <a:off x="2753475" y="1629497"/>
              <a:ext cx="5729044" cy="2217906"/>
              <a:chOff x="5942550" y="3352373"/>
              <a:chExt cx="5851525" cy="2241550"/>
            </a:xfrm>
            <a:solidFill>
              <a:schemeClr val="bg1">
                <a:lumMod val="50000"/>
              </a:schemeClr>
            </a:solidFill>
          </p:grpSpPr>
          <p:sp>
            <p:nvSpPr>
              <p:cNvPr id="15" name="Freeform 6"/>
              <p:cNvSpPr>
                <a:spLocks/>
              </p:cNvSpPr>
              <p:nvPr/>
            </p:nvSpPr>
            <p:spPr bwMode="auto">
              <a:xfrm>
                <a:off x="5942550" y="3352373"/>
                <a:ext cx="5851525" cy="2241550"/>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4" name="TextBox 13"/>
              <p:cNvSpPr txBox="1"/>
              <p:nvPr/>
            </p:nvSpPr>
            <p:spPr>
              <a:xfrm>
                <a:off x="7788346" y="4261264"/>
                <a:ext cx="1392794" cy="839857"/>
              </a:xfrm>
              <a:prstGeom prst="rect">
                <a:avLst/>
              </a:prstGeom>
              <a:grpFill/>
            </p:spPr>
            <p:txBody>
              <a:bodyPr wrap="none" rtlCol="0">
                <a:spAutoFit/>
              </a:bodyPr>
              <a:lstStyle/>
              <a:p>
                <a:pPr algn="ctr"/>
                <a:r>
                  <a:rPr lang="en-US" sz="2400" dirty="0">
                    <a:solidFill>
                      <a:schemeClr val="bg1"/>
                    </a:solidFill>
                  </a:rPr>
                  <a:t>Context</a:t>
                </a:r>
              </a:p>
              <a:p>
                <a:pPr algn="ctr"/>
                <a:r>
                  <a:rPr lang="en-US" sz="2400" dirty="0">
                    <a:solidFill>
                      <a:schemeClr val="bg1"/>
                    </a:solidFill>
                  </a:rPr>
                  <a:t>Service</a:t>
                </a:r>
              </a:p>
            </p:txBody>
          </p:sp>
        </p:grpSp>
        <p:sp>
          <p:nvSpPr>
            <p:cNvPr id="17" name="Line Callout 1 54"/>
            <p:cNvSpPr/>
            <p:nvPr/>
          </p:nvSpPr>
          <p:spPr>
            <a:xfrm>
              <a:off x="7878857" y="4167488"/>
              <a:ext cx="1012218" cy="682091"/>
            </a:xfrm>
            <a:prstGeom prst="borderCallout1">
              <a:avLst>
                <a:gd name="adj1" fmla="val 18750"/>
                <a:gd name="adj2" fmla="val -8333"/>
                <a:gd name="adj3" fmla="val -60659"/>
                <a:gd name="adj4" fmla="val -579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18" name="Line Callout 1 54"/>
            <p:cNvSpPr/>
            <p:nvPr/>
          </p:nvSpPr>
          <p:spPr>
            <a:xfrm>
              <a:off x="6433022" y="4222612"/>
              <a:ext cx="1012218" cy="682091"/>
            </a:xfrm>
            <a:prstGeom prst="borderCallout1">
              <a:avLst>
                <a:gd name="adj1" fmla="val 18750"/>
                <a:gd name="adj2" fmla="val -8333"/>
                <a:gd name="adj3" fmla="val -60659"/>
                <a:gd name="adj4" fmla="val -579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a:t>
              </a:r>
            </a:p>
          </p:txBody>
        </p:sp>
        <p:sp>
          <p:nvSpPr>
            <p:cNvPr id="19" name="Line Callout 1 54"/>
            <p:cNvSpPr/>
            <p:nvPr/>
          </p:nvSpPr>
          <p:spPr>
            <a:xfrm>
              <a:off x="4987187" y="4222612"/>
              <a:ext cx="1012218" cy="682091"/>
            </a:xfrm>
            <a:prstGeom prst="borderCallout1">
              <a:avLst>
                <a:gd name="adj1" fmla="val 18750"/>
                <a:gd name="adj2" fmla="val -8333"/>
                <a:gd name="adj3" fmla="val -60659"/>
                <a:gd name="adj4" fmla="val -579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20" name="Line Callout 1 54"/>
            <p:cNvSpPr/>
            <p:nvPr/>
          </p:nvSpPr>
          <p:spPr>
            <a:xfrm>
              <a:off x="2668761" y="4375012"/>
              <a:ext cx="1012218" cy="682092"/>
            </a:xfrm>
            <a:prstGeom prst="borderCallout1">
              <a:avLst>
                <a:gd name="adj1" fmla="val 6894"/>
                <a:gd name="adj2" fmla="val 31682"/>
                <a:gd name="adj3" fmla="val -114853"/>
                <a:gd name="adj4" fmla="val 7659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a:t>
              </a:r>
              <a:endParaRPr lang="en-US" dirty="0">
                <a:solidFill>
                  <a:schemeClr val="tx1"/>
                </a:solidFill>
              </a:endParaRPr>
            </a:p>
          </p:txBody>
        </p:sp>
        <p:sp>
          <p:nvSpPr>
            <p:cNvPr id="21" name="Line Callout 1 54"/>
            <p:cNvSpPr/>
            <p:nvPr/>
          </p:nvSpPr>
          <p:spPr>
            <a:xfrm>
              <a:off x="2140217" y="5850373"/>
              <a:ext cx="1012218" cy="682091"/>
            </a:xfrm>
            <a:prstGeom prst="borderCallout1">
              <a:avLst>
                <a:gd name="adj1" fmla="val -6921"/>
                <a:gd name="adj2" fmla="val 41640"/>
                <a:gd name="adj3" fmla="val -114853"/>
                <a:gd name="adj4" fmla="val 7659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22" name="Line Callout 1 54"/>
            <p:cNvSpPr/>
            <p:nvPr/>
          </p:nvSpPr>
          <p:spPr>
            <a:xfrm>
              <a:off x="3307545" y="5869828"/>
              <a:ext cx="1012218" cy="682091"/>
            </a:xfrm>
            <a:prstGeom prst="borderCallout1">
              <a:avLst>
                <a:gd name="adj1" fmla="val -6921"/>
                <a:gd name="adj2" fmla="val 41640"/>
                <a:gd name="adj3" fmla="val -123410"/>
                <a:gd name="adj4" fmla="val 739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23" name="Line Callout 1 54"/>
            <p:cNvSpPr/>
            <p:nvPr/>
          </p:nvSpPr>
          <p:spPr>
            <a:xfrm>
              <a:off x="8530668" y="1325322"/>
              <a:ext cx="907220" cy="808159"/>
            </a:xfrm>
            <a:prstGeom prst="borderCallout1">
              <a:avLst>
                <a:gd name="adj1" fmla="val 98615"/>
                <a:gd name="adj2" fmla="val 41651"/>
                <a:gd name="adj3" fmla="val 184639"/>
                <a:gd name="adj4" fmla="val -11248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r>
                <a:rPr lang="en-US" dirty="0">
                  <a:solidFill>
                    <a:schemeClr val="tx1"/>
                  </a:solidFill>
                </a:rPr>
                <a:t>Apps </a:t>
              </a:r>
            </a:p>
          </p:txBody>
        </p:sp>
        <p:sp>
          <p:nvSpPr>
            <p:cNvPr id="24" name="Line Callout 1 54"/>
            <p:cNvSpPr/>
            <p:nvPr/>
          </p:nvSpPr>
          <p:spPr>
            <a:xfrm>
              <a:off x="7171557" y="1191137"/>
              <a:ext cx="1117186" cy="658800"/>
            </a:xfrm>
            <a:prstGeom prst="borderCallout1">
              <a:avLst>
                <a:gd name="adj1" fmla="val 98615"/>
                <a:gd name="adj2" fmla="val 41651"/>
                <a:gd name="adj3" fmla="val 198901"/>
                <a:gd name="adj4" fmla="val -420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r>
                <a:rPr lang="en-US" dirty="0">
                  <a:solidFill>
                    <a:schemeClr val="tx1"/>
                  </a:solidFill>
                </a:rPr>
                <a:t>Apps </a:t>
              </a:r>
            </a:p>
          </p:txBody>
        </p:sp>
        <p:sp>
          <p:nvSpPr>
            <p:cNvPr id="25" name="Flowchart: Connector 5"/>
            <p:cNvSpPr/>
            <p:nvPr/>
          </p:nvSpPr>
          <p:spPr>
            <a:xfrm>
              <a:off x="3917591" y="1993505"/>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Flowchart: Connector 5"/>
            <p:cNvSpPr/>
            <p:nvPr/>
          </p:nvSpPr>
          <p:spPr>
            <a:xfrm>
              <a:off x="3064534" y="2489079"/>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Connector 5"/>
            <p:cNvSpPr/>
            <p:nvPr/>
          </p:nvSpPr>
          <p:spPr>
            <a:xfrm>
              <a:off x="5911734" y="2859473"/>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Flowchart: Connector 5"/>
            <p:cNvSpPr/>
            <p:nvPr/>
          </p:nvSpPr>
          <p:spPr>
            <a:xfrm>
              <a:off x="5724130" y="1960169"/>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Flowchart: Connector 5"/>
            <p:cNvSpPr/>
            <p:nvPr/>
          </p:nvSpPr>
          <p:spPr>
            <a:xfrm>
              <a:off x="3831276" y="2796073"/>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Flowchart: Connector 5"/>
            <p:cNvSpPr/>
            <p:nvPr/>
          </p:nvSpPr>
          <p:spPr>
            <a:xfrm>
              <a:off x="6687037" y="2485367"/>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Flowchart: Connector 5"/>
            <p:cNvSpPr/>
            <p:nvPr/>
          </p:nvSpPr>
          <p:spPr>
            <a:xfrm>
              <a:off x="7519068" y="2988512"/>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Line Callout 1 54"/>
            <p:cNvSpPr/>
            <p:nvPr/>
          </p:nvSpPr>
          <p:spPr>
            <a:xfrm>
              <a:off x="2341428" y="1238256"/>
              <a:ext cx="1108376" cy="764082"/>
            </a:xfrm>
            <a:prstGeom prst="borderCallout1">
              <a:avLst>
                <a:gd name="adj1" fmla="val 98615"/>
                <a:gd name="adj2" fmla="val 41651"/>
                <a:gd name="adj3" fmla="val 139003"/>
                <a:gd name="adj4" fmla="val 6246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r>
                <a:rPr lang="en-US" dirty="0">
                  <a:solidFill>
                    <a:schemeClr val="tx1"/>
                  </a:solidFill>
                </a:rPr>
                <a:t>Apps </a:t>
              </a:r>
            </a:p>
          </p:txBody>
        </p:sp>
      </p:grpSp>
    </p:spTree>
    <p:extLst>
      <p:ext uri="{BB962C8B-B14F-4D97-AF65-F5344CB8AC3E}">
        <p14:creationId xmlns:p14="http://schemas.microsoft.com/office/powerpoint/2010/main" val="196473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What makes </a:t>
            </a:r>
            <a:r>
              <a:rPr lang="en-US" altLang="ko-KR" sz="4800" dirty="0" err="1"/>
              <a:t>IoT</a:t>
            </a:r>
            <a:r>
              <a:rPr lang="en-US" altLang="ko-KR" sz="4800" dirty="0"/>
              <a:t> possible</a:t>
            </a:r>
            <a:endParaRPr lang="en-US" sz="4800"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t>Integrated circuits technologies</a:t>
            </a:r>
          </a:p>
          <a:p>
            <a:pPr lvl="1">
              <a:buFont typeface="Wingdings" charset="2"/>
              <a:buChar char="§"/>
            </a:pPr>
            <a:r>
              <a:rPr lang="en-US" sz="2800" dirty="0" smtClean="0"/>
              <a:t>Miniature</a:t>
            </a:r>
          </a:p>
          <a:p>
            <a:pPr lvl="1">
              <a:buFont typeface="Wingdings" charset="2"/>
              <a:buChar char="§"/>
            </a:pPr>
            <a:r>
              <a:rPr lang="en-US" sz="2800" dirty="0" smtClean="0"/>
              <a:t>High computing power</a:t>
            </a:r>
          </a:p>
          <a:p>
            <a:pPr lvl="1">
              <a:buFont typeface="Wingdings" charset="2"/>
              <a:buChar char="§"/>
            </a:pPr>
            <a:r>
              <a:rPr lang="en-US" sz="2800" dirty="0" smtClean="0"/>
              <a:t>Low power</a:t>
            </a:r>
          </a:p>
          <a:p>
            <a:pPr>
              <a:buFont typeface="Wingdings" charset="2"/>
              <a:buChar char="§"/>
            </a:pPr>
            <a:r>
              <a:rPr lang="en-US" dirty="0" smtClean="0"/>
              <a:t>Wireless Technologies</a:t>
            </a:r>
          </a:p>
          <a:p>
            <a:pPr lvl="1">
              <a:buFont typeface="Wingdings" charset="2"/>
              <a:buChar char="§"/>
            </a:pPr>
            <a:r>
              <a:rPr lang="en-US" sz="2800" dirty="0" smtClean="0"/>
              <a:t>Reaching everywhere</a:t>
            </a:r>
          </a:p>
          <a:p>
            <a:pPr lvl="1">
              <a:buFont typeface="Wingdings" charset="2"/>
              <a:buChar char="§"/>
            </a:pPr>
            <a:r>
              <a:rPr lang="en-US" sz="2800" dirty="0" smtClean="0"/>
              <a:t>Low power</a:t>
            </a:r>
          </a:p>
          <a:p>
            <a:pPr>
              <a:buFont typeface="Wingdings" charset="2"/>
              <a:buChar char="§"/>
            </a:pPr>
            <a:r>
              <a:rPr lang="en-US" dirty="0" smtClean="0"/>
              <a:t>Networks</a:t>
            </a:r>
          </a:p>
          <a:p>
            <a:pPr lvl="1">
              <a:buFont typeface="Wingdings" charset="2"/>
              <a:buChar char="§"/>
            </a:pPr>
            <a:r>
              <a:rPr lang="en-US" sz="2800" dirty="0" smtClean="0"/>
              <a:t>Ubiquitous and Omnipresent</a:t>
            </a:r>
            <a:endParaRPr lang="en-US" sz="2800" dirty="0"/>
          </a:p>
        </p:txBody>
      </p:sp>
    </p:spTree>
    <p:extLst>
      <p:ext uri="{BB962C8B-B14F-4D97-AF65-F5344CB8AC3E}">
        <p14:creationId xmlns:p14="http://schemas.microsoft.com/office/powerpoint/2010/main" val="1645692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altLang="ko-KR" sz="2800" dirty="0" smtClean="0"/>
              <a:t>Understand </a:t>
            </a:r>
            <a:r>
              <a:rPr lang="en-US" altLang="ko-KR" sz="2800" dirty="0"/>
              <a:t>Internet of </a:t>
            </a:r>
            <a:r>
              <a:rPr lang="en-US" altLang="ko-KR" sz="2800" dirty="0" smtClean="0"/>
              <a:t>Things</a:t>
            </a:r>
            <a:endParaRPr lang="en-US" altLang="ko-KR" sz="2800" dirty="0"/>
          </a:p>
          <a:p>
            <a:pPr marL="1371600" lvl="2" indent="-457200">
              <a:buFont typeface="Wingdings" charset="2"/>
              <a:buChar char="§"/>
            </a:pPr>
            <a:r>
              <a:rPr lang="en-US" altLang="ko-KR" sz="2800" dirty="0" smtClean="0"/>
              <a:t>Understand </a:t>
            </a:r>
            <a:r>
              <a:rPr lang="en-US" altLang="ko-KR" sz="2800" dirty="0"/>
              <a:t>features and Infrastructure of </a:t>
            </a:r>
            <a:r>
              <a:rPr lang="en-US" altLang="ko-KR" sz="2800" dirty="0" err="1" smtClean="0"/>
              <a:t>IoT</a:t>
            </a:r>
            <a:endParaRPr lang="en-US" sz="2800"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830997"/>
          </a:xfrm>
          <a:prstGeom prst="rect">
            <a:avLst/>
          </a:prstGeom>
          <a:noFill/>
        </p:spPr>
        <p:txBody>
          <a:bodyPr wrap="square" rtlCol="0">
            <a:spAutoFit/>
          </a:bodyPr>
          <a:lstStyle/>
          <a:p>
            <a:r>
              <a:rPr lang="en-US" sz="4800" dirty="0"/>
              <a:t>Objectives</a:t>
            </a:r>
          </a:p>
        </p:txBody>
      </p:sp>
      <p:grpSp>
        <p:nvGrpSpPr>
          <p:cNvPr id="8" name="Group 7"/>
          <p:cNvGrpSpPr/>
          <p:nvPr/>
        </p:nvGrpSpPr>
        <p:grpSpPr>
          <a:xfrm>
            <a:off x="0" y="1950630"/>
            <a:ext cx="12192000" cy="2872382"/>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t>Understand </a:t>
              </a:r>
              <a:r>
                <a:rPr lang="en-US" sz="2800" dirty="0"/>
                <a:t>Internet of </a:t>
              </a:r>
              <a:r>
                <a:rPr lang="en-US" sz="2800" dirty="0" smtClean="0"/>
                <a:t>Thing</a:t>
              </a:r>
              <a:endParaRPr lang="en-US" sz="2800" dirty="0"/>
            </a:p>
            <a:p>
              <a:pPr marL="1371600" lvl="2" indent="-457200">
                <a:buFont typeface="Wingdings" charset="2"/>
                <a:buChar char="§"/>
              </a:pPr>
              <a:r>
                <a:rPr lang="en-US" sz="2800" dirty="0" smtClean="0"/>
                <a:t>Understand </a:t>
              </a:r>
              <a:r>
                <a:rPr lang="en-US" sz="2800" dirty="0" err="1"/>
                <a:t>IoT</a:t>
              </a:r>
              <a:r>
                <a:rPr lang="en-US" sz="2800" dirty="0"/>
                <a:t> concept and Infrastructure</a:t>
              </a:r>
            </a:p>
            <a:p>
              <a:endParaRPr lang="en-US" sz="2800" dirty="0"/>
            </a:p>
          </p:txBody>
        </p:sp>
      </p:grpSp>
    </p:spTree>
    <p:extLst>
      <p:ext uri="{BB962C8B-B14F-4D97-AF65-F5344CB8AC3E}">
        <p14:creationId xmlns:p14="http://schemas.microsoft.com/office/powerpoint/2010/main" val="184143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a:t>
            </a:r>
          </a:p>
        </p:txBody>
      </p:sp>
      <p:sp>
        <p:nvSpPr>
          <p:cNvPr id="4" name="내용 개체 틀 3"/>
          <p:cNvSpPr>
            <a:spLocks noGrp="1"/>
          </p:cNvSpPr>
          <p:nvPr>
            <p:ph idx="1"/>
          </p:nvPr>
        </p:nvSpPr>
        <p:spPr>
          <a:xfrm>
            <a:off x="838200" y="1899991"/>
            <a:ext cx="6129008" cy="4591050"/>
          </a:xfrm>
        </p:spPr>
        <p:txBody>
          <a:bodyPr>
            <a:normAutofit/>
          </a:bodyPr>
          <a:lstStyle/>
          <a:p>
            <a:pPr marL="0" indent="0">
              <a:buNone/>
            </a:pPr>
            <a:r>
              <a:rPr lang="en-US" altLang="ko-KR" dirty="0"/>
              <a:t>Intelligent interactivity between human and things to exchange information &amp; knowledge</a:t>
            </a:r>
          </a:p>
          <a:p>
            <a:pPr marL="0" indent="0">
              <a:buNone/>
            </a:pPr>
            <a:endParaRPr lang="en-US" altLang="ko-KR" dirty="0"/>
          </a:p>
          <a:p>
            <a:pPr marL="0" indent="0">
              <a:buNone/>
            </a:pPr>
            <a:r>
              <a:rPr lang="en-US" altLang="ko-KR" dirty="0"/>
              <a:t>A global infrastructure for the information society, enabling advanced services by interconnecting (physical and virtual) things</a:t>
            </a:r>
            <a:r>
              <a:rPr lang="en-US" altLang="ko-KR" baseline="30000" dirty="0"/>
              <a:t>1</a:t>
            </a:r>
            <a:r>
              <a:rPr lang="en-US" altLang="ko-KR" dirty="0"/>
              <a:t>. </a:t>
            </a:r>
          </a:p>
        </p:txBody>
      </p:sp>
      <p:pic>
        <p:nvPicPr>
          <p:cNvPr id="5" name="Picture 2" descr="https://azurecomcdn.azureedge.net/cvt-fdf4dba84fd2f39cb6e6b791254a4d67c9bfcc8c98102d56ece27a34261c0729/images/page/solutions/iot/iot-suite-scenar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208" y="1899991"/>
            <a:ext cx="5048250" cy="2428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78840" y="6468987"/>
            <a:ext cx="4036618" cy="276999"/>
          </a:xfrm>
          <a:prstGeom prst="rect">
            <a:avLst/>
          </a:prstGeom>
          <a:noFill/>
        </p:spPr>
        <p:txBody>
          <a:bodyPr wrap="none" rtlCol="0">
            <a:spAutoFit/>
          </a:bodyPr>
          <a:lstStyle/>
          <a:p>
            <a:r>
              <a:rPr lang="en-US" sz="1200" dirty="0"/>
              <a:t>1. http://www.itu.int/en/ITU-T/gsi/iot/Pages/default.aspx </a:t>
            </a:r>
          </a:p>
        </p:txBody>
      </p:sp>
    </p:spTree>
    <p:extLst>
      <p:ext uri="{BB962C8B-B14F-4D97-AF65-F5344CB8AC3E}">
        <p14:creationId xmlns:p14="http://schemas.microsoft.com/office/powerpoint/2010/main" val="4396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(Cont.)</a:t>
            </a:r>
          </a:p>
        </p:txBody>
      </p:sp>
      <p:pic>
        <p:nvPicPr>
          <p:cNvPr id="2052" name="Picture 4" descr="https://azurecomcdn.azureedge.net/cvt-e4b38869981e789745fc28f1aa1192cc9279c8435ed0f68bb64d386f6abd8a88/images/page/develop/iot/dev-center-r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3625" y="4693363"/>
            <a:ext cx="619125" cy="928688"/>
          </a:xfrm>
          <a:prstGeom prst="rect">
            <a:avLst/>
          </a:prstGeom>
        </p:spPr>
        <p:style>
          <a:lnRef idx="3">
            <a:schemeClr val="lt1"/>
          </a:lnRef>
          <a:fillRef idx="1">
            <a:schemeClr val="accent1"/>
          </a:fillRef>
          <a:effectRef idx="1">
            <a:schemeClr val="accent1"/>
          </a:effectRef>
          <a:fontRef idx="minor">
            <a:schemeClr val="lt1"/>
          </a:fontRef>
        </p:style>
      </p:pic>
      <p:sp>
        <p:nvSpPr>
          <p:cNvPr id="35" name="직사각형 34"/>
          <p:cNvSpPr/>
          <p:nvPr/>
        </p:nvSpPr>
        <p:spPr>
          <a:xfrm>
            <a:off x="4747811" y="5611943"/>
            <a:ext cx="870751" cy="369332"/>
          </a:xfrm>
          <a:prstGeom prst="rect">
            <a:avLst/>
          </a:prstGeom>
        </p:spPr>
        <p:txBody>
          <a:bodyPr wrap="none">
            <a:spAutoFit/>
          </a:bodyPr>
          <a:lstStyle/>
          <a:p>
            <a:r>
              <a:rPr lang="en-US" altLang="ko-KR" dirty="0"/>
              <a:t>Sensor</a:t>
            </a:r>
            <a:endParaRPr lang="ko-KR" altLang="en-US" dirty="0"/>
          </a:p>
        </p:txBody>
      </p:sp>
      <p:pic>
        <p:nvPicPr>
          <p:cNvPr id="2056" name="Picture 8" descr="https://azurecomcdn.azureedge.net/cvt-f06869aa11956628597d9f3536c0ce9333ce1ed3cf64aa752c5304bb4d12bc2f/images/page/services/iot-hub/05-legac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395" y="1938176"/>
            <a:ext cx="4286849" cy="185763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azurecomcdn.azureedge.net/cvt-9aee4e9557d6e989c05c2e6bfefca76dc3e3384bd81fd128e1b510b2cfd367d8/images/page/services/iot-hub/01-establi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04270"/>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3" name="직사각형 42"/>
          <p:cNvSpPr/>
          <p:nvPr/>
        </p:nvSpPr>
        <p:spPr>
          <a:xfrm>
            <a:off x="2840981" y="6158520"/>
            <a:ext cx="756938" cy="369332"/>
          </a:xfrm>
          <a:prstGeom prst="rect">
            <a:avLst/>
          </a:prstGeom>
        </p:spPr>
        <p:txBody>
          <a:bodyPr wrap="none">
            <a:spAutoFit/>
          </a:bodyPr>
          <a:lstStyle/>
          <a:p>
            <a:r>
              <a:rPr lang="en-US" altLang="ko-KR" dirty="0"/>
              <a:t>Thing</a:t>
            </a:r>
            <a:endParaRPr lang="ko-KR" altLang="en-US" dirty="0"/>
          </a:p>
        </p:txBody>
      </p:sp>
      <p:sp>
        <p:nvSpPr>
          <p:cNvPr id="44" name="직사각형 43"/>
          <p:cNvSpPr/>
          <p:nvPr/>
        </p:nvSpPr>
        <p:spPr>
          <a:xfrm>
            <a:off x="8828168" y="3517509"/>
            <a:ext cx="1053302" cy="369332"/>
          </a:xfrm>
          <a:prstGeom prst="rect">
            <a:avLst/>
          </a:prstGeom>
        </p:spPr>
        <p:txBody>
          <a:bodyPr wrap="none">
            <a:spAutoFit/>
          </a:bodyPr>
          <a:lstStyle/>
          <a:p>
            <a:r>
              <a:rPr lang="en-US" altLang="ko-KR" dirty="0"/>
              <a:t>Gateway</a:t>
            </a:r>
            <a:endParaRPr lang="ko-KR" altLang="en-US" dirty="0"/>
          </a:p>
        </p:txBody>
      </p:sp>
      <p:grpSp>
        <p:nvGrpSpPr>
          <p:cNvPr id="45" name="Group 7"/>
          <p:cNvGrpSpPr/>
          <p:nvPr/>
        </p:nvGrpSpPr>
        <p:grpSpPr>
          <a:xfrm>
            <a:off x="7795779" y="4822039"/>
            <a:ext cx="2887738" cy="1106209"/>
            <a:chOff x="5942550" y="3352373"/>
            <a:chExt cx="5851525" cy="2241550"/>
          </a:xfrm>
          <a:solidFill>
            <a:schemeClr val="bg1">
              <a:lumMod val="50000"/>
            </a:schemeClr>
          </a:solidFill>
        </p:grpSpPr>
        <p:grpSp>
          <p:nvGrpSpPr>
            <p:cNvPr id="46" name="Group 5"/>
            <p:cNvGrpSpPr>
              <a:grpSpLocks noChangeAspect="1"/>
            </p:cNvGrpSpPr>
            <p:nvPr/>
          </p:nvGrpSpPr>
          <p:grpSpPr bwMode="auto">
            <a:xfrm>
              <a:off x="5942550" y="3352373"/>
              <a:ext cx="5851525" cy="2241550"/>
              <a:chOff x="537" y="880"/>
              <a:chExt cx="3686" cy="1412"/>
            </a:xfrm>
            <a:grpFill/>
          </p:grpSpPr>
          <p:sp>
            <p:nvSpPr>
              <p:cNvPr id="4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4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47" name="TextBox 46"/>
            <p:cNvSpPr txBox="1"/>
            <p:nvPr/>
          </p:nvSpPr>
          <p:spPr>
            <a:xfrm>
              <a:off x="6882660" y="4558533"/>
              <a:ext cx="3554204" cy="686024"/>
            </a:xfrm>
            <a:prstGeom prst="rect">
              <a:avLst/>
            </a:prstGeom>
            <a:grpFill/>
          </p:spPr>
          <p:txBody>
            <a:bodyPr wrap="none" rtlCol="0">
              <a:spAutoFit/>
            </a:bodyPr>
            <a:lstStyle/>
            <a:p>
              <a:pPr algn="ctr"/>
              <a:r>
                <a:rPr lang="en-US" sz="1600" dirty="0">
                  <a:solidFill>
                    <a:schemeClr val="bg1"/>
                  </a:solidFill>
                </a:rPr>
                <a:t>Cloud computing</a:t>
              </a:r>
            </a:p>
          </p:txBody>
        </p:sp>
      </p:grpSp>
      <p:sp>
        <p:nvSpPr>
          <p:cNvPr id="51" name="Lightning Bolt 12"/>
          <p:cNvSpPr/>
          <p:nvPr/>
        </p:nvSpPr>
        <p:spPr>
          <a:xfrm rot="16200000">
            <a:off x="5956248" y="3802987"/>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Lightning Bolt 12"/>
          <p:cNvSpPr/>
          <p:nvPr/>
        </p:nvSpPr>
        <p:spPr>
          <a:xfrm rot="8047710">
            <a:off x="6275397" y="4737633"/>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직사각형 35"/>
          <p:cNvSpPr/>
          <p:nvPr/>
        </p:nvSpPr>
        <p:spPr>
          <a:xfrm>
            <a:off x="6504662" y="4381513"/>
            <a:ext cx="739561" cy="369332"/>
          </a:xfrm>
          <a:prstGeom prst="rect">
            <a:avLst/>
          </a:prstGeom>
        </p:spPr>
        <p:txBody>
          <a:bodyPr wrap="none">
            <a:spAutoFit/>
          </a:bodyPr>
          <a:lstStyle/>
          <a:p>
            <a:r>
              <a:rPr lang="en-US" altLang="ko-KR" dirty="0"/>
              <a:t>Event</a:t>
            </a:r>
            <a:endParaRPr lang="ko-KR" altLang="en-US" dirty="0"/>
          </a:p>
        </p:txBody>
      </p:sp>
      <p:sp>
        <p:nvSpPr>
          <p:cNvPr id="57" name="직사각형 56"/>
          <p:cNvSpPr/>
          <p:nvPr/>
        </p:nvSpPr>
        <p:spPr>
          <a:xfrm>
            <a:off x="6521964" y="5611943"/>
            <a:ext cx="1146661" cy="369332"/>
          </a:xfrm>
          <a:prstGeom prst="rect">
            <a:avLst/>
          </a:prstGeom>
        </p:spPr>
        <p:txBody>
          <a:bodyPr wrap="none">
            <a:spAutoFit/>
          </a:bodyPr>
          <a:lstStyle/>
          <a:p>
            <a:r>
              <a:rPr lang="en-US" altLang="ko-KR" dirty="0"/>
              <a:t>Feedback</a:t>
            </a:r>
            <a:endParaRPr lang="ko-KR" altLang="en-US" dirty="0"/>
          </a:p>
        </p:txBody>
      </p:sp>
    </p:spTree>
    <p:extLst>
      <p:ext uri="{BB962C8B-B14F-4D97-AF65-F5344CB8AC3E}">
        <p14:creationId xmlns:p14="http://schemas.microsoft.com/office/powerpoint/2010/main" val="180499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ltLang="ko-KR" sz="4800" dirty="0"/>
              <a:t>What is </a:t>
            </a:r>
            <a:r>
              <a:rPr lang="en-US" altLang="ko-KR" sz="4800" dirty="0" err="1"/>
              <a:t>IoT</a:t>
            </a:r>
            <a:r>
              <a:rPr lang="en-US" altLang="ko-KR" sz="4800" dirty="0"/>
              <a:t>? (Cont.)</a:t>
            </a:r>
            <a:endParaRPr lang="en-US" sz="4800" dirty="0"/>
          </a:p>
        </p:txBody>
      </p:sp>
      <p:grpSp>
        <p:nvGrpSpPr>
          <p:cNvPr id="2" name="Group 1"/>
          <p:cNvGrpSpPr/>
          <p:nvPr/>
        </p:nvGrpSpPr>
        <p:grpSpPr>
          <a:xfrm>
            <a:off x="0" y="1950629"/>
            <a:ext cx="12192000" cy="832912"/>
            <a:chOff x="0" y="1950629"/>
            <a:chExt cx="12192000" cy="832912"/>
          </a:xfrm>
        </p:grpSpPr>
        <p:sp>
          <p:nvSpPr>
            <p:cNvPr id="7" name="Rectangle 6"/>
            <p:cNvSpPr/>
            <p:nvPr/>
          </p:nvSpPr>
          <p:spPr>
            <a:xfrm>
              <a:off x="0" y="1950630"/>
              <a:ext cx="12192000"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a:t>Key Words and Concept of Internet of Things</a:t>
              </a:r>
            </a:p>
          </p:txBody>
        </p:sp>
      </p:grpSp>
      <p:graphicFrame>
        <p:nvGraphicFramePr>
          <p:cNvPr id="8" name="Table 7"/>
          <p:cNvGraphicFramePr>
            <a:graphicFrameLocks noGrp="1"/>
          </p:cNvGraphicFramePr>
          <p:nvPr>
            <p:extLst>
              <p:ext uri="{D42A27DB-BD31-4B8C-83A1-F6EECF244321}">
                <p14:modId xmlns:p14="http://schemas.microsoft.com/office/powerpoint/2010/main" val="975249163"/>
              </p:ext>
            </p:extLst>
          </p:nvPr>
        </p:nvGraphicFramePr>
        <p:xfrm>
          <a:off x="1741715" y="3466793"/>
          <a:ext cx="7854634" cy="2862121"/>
        </p:xfrm>
        <a:graphic>
          <a:graphicData uri="http://schemas.openxmlformats.org/drawingml/2006/table">
            <a:tbl>
              <a:tblPr firstRow="1">
                <a:tableStyleId>{21E4AEA4-8DFA-4A89-87EB-49C32662AFE0}</a:tableStyleId>
              </a:tblPr>
              <a:tblGrid>
                <a:gridCol w="3927317">
                  <a:extLst>
                    <a:ext uri="{9D8B030D-6E8A-4147-A177-3AD203B41FA5}">
                      <a16:colId xmlns:a16="http://schemas.microsoft.com/office/drawing/2014/main" xmlns="" val="48614039"/>
                    </a:ext>
                  </a:extLst>
                </a:gridCol>
                <a:gridCol w="3927317">
                  <a:extLst>
                    <a:ext uri="{9D8B030D-6E8A-4147-A177-3AD203B41FA5}">
                      <a16:colId xmlns:a16="http://schemas.microsoft.com/office/drawing/2014/main" xmlns="" val="1124546490"/>
                    </a:ext>
                  </a:extLst>
                </a:gridCol>
              </a:tblGrid>
              <a:tr h="421498">
                <a:tc>
                  <a:txBody>
                    <a:bodyPr/>
                    <a:lstStyle/>
                    <a:p>
                      <a:pPr algn="ctr"/>
                      <a:r>
                        <a:rPr lang="en-US" b="0" dirty="0" smtClean="0">
                          <a:solidFill>
                            <a:schemeClr val="bg1"/>
                          </a:solidFill>
                        </a:rPr>
                        <a:t>Concept</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813541">
                <a:tc>
                  <a:txBody>
                    <a:bodyPr/>
                    <a:lstStyle/>
                    <a:p>
                      <a:pPr algn="l"/>
                      <a:r>
                        <a:rPr lang="en-US" dirty="0" smtClean="0"/>
                        <a:t>Things</a:t>
                      </a:r>
                      <a:endParaRPr lang="en-US" dirty="0"/>
                    </a:p>
                  </a:txBody>
                  <a:tcPr>
                    <a:solidFill>
                      <a:schemeClr val="bg1">
                        <a:lumMod val="85000"/>
                      </a:schemeClr>
                    </a:solidFill>
                  </a:tcPr>
                </a:tc>
                <a:tc>
                  <a:txBody>
                    <a:bodyPr/>
                    <a:lstStyle/>
                    <a:p>
                      <a:pPr algn="l"/>
                      <a:r>
                        <a:rPr lang="en-US" dirty="0" smtClean="0"/>
                        <a:t>Sense, Compute, Communicate and Act</a:t>
                      </a:r>
                    </a:p>
                  </a:txBody>
                  <a:tcPr>
                    <a:solidFill>
                      <a:schemeClr val="bg1">
                        <a:lumMod val="85000"/>
                      </a:schemeClr>
                    </a:solidFill>
                  </a:tcPr>
                </a:tc>
                <a:extLst>
                  <a:ext uri="{0D108BD9-81ED-4DB2-BD59-A6C34878D82A}">
                    <a16:rowId xmlns:a16="http://schemas.microsoft.com/office/drawing/2014/main" xmlns="" val="2034482246"/>
                  </a:ext>
                </a:extLst>
              </a:tr>
              <a:tr h="813541">
                <a:tc>
                  <a:txBody>
                    <a:bodyPr/>
                    <a:lstStyle/>
                    <a:p>
                      <a:pPr algn="l"/>
                      <a:r>
                        <a:rPr lang="en-US" dirty="0" smtClean="0"/>
                        <a:t>Network</a:t>
                      </a:r>
                      <a:r>
                        <a:rPr lang="en-US" baseline="0" dirty="0" smtClean="0"/>
                        <a:t> (Infrastructure)</a:t>
                      </a:r>
                      <a:endParaRPr lang="en-US" dirty="0"/>
                    </a:p>
                  </a:txBody>
                  <a:tcPr>
                    <a:solidFill>
                      <a:schemeClr val="bg1">
                        <a:lumMod val="85000"/>
                      </a:schemeClr>
                    </a:solidFill>
                  </a:tcPr>
                </a:tc>
                <a:tc>
                  <a:txBody>
                    <a:bodyPr/>
                    <a:lstStyle/>
                    <a:p>
                      <a:pPr algn="l"/>
                      <a:r>
                        <a:rPr lang="en-US" dirty="0" smtClean="0"/>
                        <a:t>Web of things, Internet of Everything, Cloud </a:t>
                      </a:r>
                      <a:r>
                        <a:rPr lang="en-US" sz="1800" kern="1200" dirty="0" smtClean="0">
                          <a:solidFill>
                            <a:schemeClr val="dk1"/>
                          </a:solidFill>
                          <a:latin typeface="+mn-lt"/>
                          <a:ea typeface="+mn-ea"/>
                          <a:cs typeface="+mn-cs"/>
                        </a:rPr>
                        <a:t>Networks</a:t>
                      </a:r>
                    </a:p>
                  </a:txBody>
                  <a:tcPr>
                    <a:solidFill>
                      <a:schemeClr val="bg1">
                        <a:lumMod val="85000"/>
                      </a:schemeClr>
                    </a:solidFill>
                  </a:tcPr>
                </a:tc>
                <a:extLst>
                  <a:ext uri="{0D108BD9-81ED-4DB2-BD59-A6C34878D82A}">
                    <a16:rowId xmlns:a16="http://schemas.microsoft.com/office/drawing/2014/main" xmlns="" val="682465758"/>
                  </a:ext>
                </a:extLst>
              </a:tr>
              <a:tr h="813541">
                <a:tc>
                  <a:txBody>
                    <a:bodyPr/>
                    <a:lstStyle/>
                    <a:p>
                      <a:pPr algn="l"/>
                      <a:r>
                        <a:rPr lang="en-US" dirty="0" smtClean="0"/>
                        <a:t>Data</a:t>
                      </a:r>
                      <a:endParaRPr lang="en-US" dirty="0"/>
                    </a:p>
                  </a:txBody>
                  <a:tcPr>
                    <a:solidFill>
                      <a:schemeClr val="bg1">
                        <a:lumMod val="85000"/>
                      </a:schemeClr>
                    </a:solidFill>
                  </a:tcPr>
                </a:tc>
                <a:tc>
                  <a:txBody>
                    <a:bodyPr/>
                    <a:lstStyle/>
                    <a:p>
                      <a:pPr marL="0" indent="0">
                        <a:tabLst/>
                      </a:pPr>
                      <a:r>
                        <a:rPr lang="en-US" sz="1800" b="0" dirty="0" smtClean="0"/>
                        <a:t>Collect, analyze</a:t>
                      </a:r>
                      <a:r>
                        <a:rPr lang="en-US" sz="1800" b="0" baseline="0" dirty="0" smtClean="0"/>
                        <a:t> and act upon</a:t>
                      </a:r>
                      <a:endParaRPr lang="en-US" sz="1800" b="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15088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2274586" y="1592308"/>
            <a:ext cx="7642828" cy="5099410"/>
            <a:chOff x="1580400" y="1451216"/>
            <a:chExt cx="7642828" cy="5099410"/>
          </a:xfrm>
        </p:grpSpPr>
        <p:grpSp>
          <p:nvGrpSpPr>
            <p:cNvPr id="3" name="Group 2"/>
            <p:cNvGrpSpPr/>
            <p:nvPr/>
          </p:nvGrpSpPr>
          <p:grpSpPr>
            <a:xfrm>
              <a:off x="1580400" y="1451216"/>
              <a:ext cx="3501957" cy="5099410"/>
              <a:chOff x="1580400" y="1451216"/>
              <a:chExt cx="3501957" cy="5099410"/>
            </a:xfrm>
          </p:grpSpPr>
          <p:sp>
            <p:nvSpPr>
              <p:cNvPr id="48" name="Rectangle 47"/>
              <p:cNvSpPr/>
              <p:nvPr/>
            </p:nvSpPr>
            <p:spPr>
              <a:xfrm>
                <a:off x="1580400" y="1451216"/>
                <a:ext cx="3501957" cy="509941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chemeClr val="bg1"/>
                  </a:solidFill>
                  <a:effectLst/>
                  <a:uLnTx/>
                  <a:uFillTx/>
                </a:endParaRPr>
              </a:p>
            </p:txBody>
          </p:sp>
          <p:grpSp>
            <p:nvGrpSpPr>
              <p:cNvPr id="2" name="Group 1"/>
              <p:cNvGrpSpPr/>
              <p:nvPr/>
            </p:nvGrpSpPr>
            <p:grpSpPr>
              <a:xfrm>
                <a:off x="1733766" y="1615888"/>
                <a:ext cx="3195225" cy="4770067"/>
                <a:chOff x="2018164" y="1547505"/>
                <a:chExt cx="3195225" cy="4770067"/>
              </a:xfrm>
            </p:grpSpPr>
            <p:sp>
              <p:nvSpPr>
                <p:cNvPr id="17" name="모서리가 둥근 직사각형 16"/>
                <p:cNvSpPr/>
                <p:nvPr/>
              </p:nvSpPr>
              <p:spPr bwMode="auto">
                <a:xfrm>
                  <a:off x="2018164" y="2539279"/>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Storage / Management</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30" name="모서리가 둥근 직사각형 29"/>
                <p:cNvSpPr/>
                <p:nvPr/>
              </p:nvSpPr>
              <p:spPr bwMode="auto">
                <a:xfrm>
                  <a:off x="2018164" y="1547505"/>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Applications</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31" name="모서리가 둥근 직사각형 30"/>
                <p:cNvSpPr/>
                <p:nvPr/>
              </p:nvSpPr>
              <p:spPr bwMode="auto">
                <a:xfrm>
                  <a:off x="2018164" y="4522827"/>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Raw data retrieval</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32" name="모서리가 둥근 직사각형 31"/>
                <p:cNvSpPr/>
                <p:nvPr/>
              </p:nvSpPr>
              <p:spPr bwMode="auto">
                <a:xfrm>
                  <a:off x="2018164" y="3531053"/>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Preprocessing / Reasoning</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0" name="모서리가 둥근 직사각형 19"/>
                <p:cNvSpPr/>
                <p:nvPr/>
              </p:nvSpPr>
              <p:spPr bwMode="auto">
                <a:xfrm>
                  <a:off x="2018164" y="5514602"/>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2400" b="0" i="0" u="none" strike="noStrike" kern="0" cap="none" spc="0" normalizeH="0" baseline="0" noProof="0" dirty="0">
                      <a:ln>
                        <a:noFill/>
                      </a:ln>
                      <a:gradFill>
                        <a:gsLst>
                          <a:gs pos="0">
                            <a:srgbClr val="FFFFFF"/>
                          </a:gs>
                          <a:gs pos="100000">
                            <a:srgbClr val="FFFFFF"/>
                          </a:gs>
                        </a:gsLst>
                        <a:lin ang="5400000" scaled="0"/>
                      </a:gradFill>
                      <a:effectLst/>
                      <a:uLnTx/>
                      <a:uFillTx/>
                    </a:rPr>
                    <a:t>Sensors</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grpSp>
          <p:nvGrpSpPr>
            <p:cNvPr id="5" name="Group 4"/>
            <p:cNvGrpSpPr/>
            <p:nvPr/>
          </p:nvGrpSpPr>
          <p:grpSpPr>
            <a:xfrm>
              <a:off x="5403591" y="1695617"/>
              <a:ext cx="478053" cy="4745667"/>
              <a:chOff x="5209560" y="1695617"/>
              <a:chExt cx="478053" cy="4745667"/>
            </a:xfrm>
          </p:grpSpPr>
          <p:sp>
            <p:nvSpPr>
              <p:cNvPr id="21" name="Chevron 25"/>
              <p:cNvSpPr/>
              <p:nvPr/>
            </p:nvSpPr>
            <p:spPr>
              <a:xfrm>
                <a:off x="5229343" y="4590334"/>
                <a:ext cx="458270" cy="1850950"/>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2" name="Chevron 25"/>
              <p:cNvSpPr/>
              <p:nvPr/>
            </p:nvSpPr>
            <p:spPr>
              <a:xfrm>
                <a:off x="5209560" y="1695617"/>
                <a:ext cx="402336" cy="755267"/>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6" name="Chevron 25"/>
              <p:cNvSpPr/>
              <p:nvPr/>
            </p:nvSpPr>
            <p:spPr>
              <a:xfrm>
                <a:off x="5229342" y="2720101"/>
                <a:ext cx="458270" cy="1682682"/>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grpSp>
          <p:nvGrpSpPr>
            <p:cNvPr id="4" name="Group 3"/>
            <p:cNvGrpSpPr/>
            <p:nvPr/>
          </p:nvGrpSpPr>
          <p:grpSpPr>
            <a:xfrm>
              <a:off x="6202878" y="1645218"/>
              <a:ext cx="3020350" cy="4621441"/>
              <a:chOff x="6202878" y="1645218"/>
              <a:chExt cx="3020350" cy="4621441"/>
            </a:xfrm>
          </p:grpSpPr>
          <p:sp>
            <p:nvSpPr>
              <p:cNvPr id="24" name="Rectangle 15"/>
              <p:cNvSpPr/>
              <p:nvPr/>
            </p:nvSpPr>
            <p:spPr>
              <a:xfrm>
                <a:off x="6202878" y="1645218"/>
                <a:ext cx="3020350" cy="7565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Acting Subsystem</a:t>
                </a:r>
              </a:p>
            </p:txBody>
          </p:sp>
          <p:sp>
            <p:nvSpPr>
              <p:cNvPr id="28" name="Rectangle 15"/>
              <p:cNvSpPr/>
              <p:nvPr/>
            </p:nvSpPr>
            <p:spPr>
              <a:xfrm>
                <a:off x="6202878" y="2812922"/>
                <a:ext cx="3020350" cy="14821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Thinking Subsystem</a:t>
                </a:r>
              </a:p>
            </p:txBody>
          </p:sp>
          <p:sp>
            <p:nvSpPr>
              <p:cNvPr id="29" name="Rectangle 15"/>
              <p:cNvSpPr/>
              <p:nvPr/>
            </p:nvSpPr>
            <p:spPr>
              <a:xfrm>
                <a:off x="6202878" y="4784470"/>
                <a:ext cx="3020350" cy="14821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Sensing Subsystem</a:t>
                </a:r>
              </a:p>
            </p:txBody>
          </p:sp>
        </p:grpSp>
      </p:grpSp>
      <p:sp>
        <p:nvSpPr>
          <p:cNvPr id="3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ko-KR" sz="4800" b="0" i="0" u="none" strike="noStrike" kern="1200" cap="none" spc="0" normalizeH="0" baseline="0" noProof="0" dirty="0">
                <a:ln>
                  <a:noFill/>
                </a:ln>
                <a:solidFill>
                  <a:srgbClr val="292929"/>
                </a:solidFill>
                <a:effectLst/>
                <a:uLnTx/>
                <a:uFillTx/>
                <a:latin typeface="Segoe UI"/>
                <a:ea typeface="+mj-ea"/>
                <a:cs typeface="+mj-cs"/>
              </a:rPr>
              <a:t>Abstract Layer of </a:t>
            </a:r>
            <a:r>
              <a:rPr kumimoji="0" lang="en-US" altLang="ko-KR" sz="4800" b="0" i="0" u="none" strike="noStrike" kern="1200" cap="none" spc="0" normalizeH="0" baseline="0" noProof="0" dirty="0" err="1">
                <a:ln>
                  <a:noFill/>
                </a:ln>
                <a:solidFill>
                  <a:srgbClr val="292929"/>
                </a:solidFill>
                <a:effectLst/>
                <a:uLnTx/>
                <a:uFillTx/>
                <a:latin typeface="Segoe UI"/>
                <a:ea typeface="+mj-ea"/>
                <a:cs typeface="+mj-cs"/>
              </a:rPr>
              <a:t>IoT</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3005880061"/>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3 different approaches to acquire contextual information</a:t>
            </a:r>
          </a:p>
        </p:txBody>
      </p:sp>
      <p:sp>
        <p:nvSpPr>
          <p:cNvPr id="5" name="Rectangle 4"/>
          <p:cNvSpPr/>
          <p:nvPr/>
        </p:nvSpPr>
        <p:spPr>
          <a:xfrm>
            <a:off x="0" y="2942742"/>
            <a:ext cx="12192000" cy="25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charset="2"/>
              <a:buChar char="§"/>
            </a:pPr>
            <a:r>
              <a:rPr lang="en-US" altLang="ko-KR" sz="2800" dirty="0">
                <a:solidFill>
                  <a:schemeClr val="tx1"/>
                </a:solidFill>
              </a:rPr>
              <a:t>Direct sensor access</a:t>
            </a:r>
          </a:p>
          <a:p>
            <a:pPr marL="1371600" lvl="2" indent="-457200">
              <a:lnSpc>
                <a:spcPct val="150000"/>
              </a:lnSpc>
              <a:buFont typeface="Wingdings" charset="2"/>
              <a:buChar char="§"/>
            </a:pPr>
            <a:r>
              <a:rPr lang="en-US" sz="2800" dirty="0">
                <a:solidFill>
                  <a:schemeClr val="tx1"/>
                </a:solidFill>
              </a:rPr>
              <a:t>Middleware infrastructure</a:t>
            </a:r>
          </a:p>
          <a:p>
            <a:pPr marL="1371600" lvl="2" indent="-457200">
              <a:lnSpc>
                <a:spcPct val="150000"/>
              </a:lnSpc>
              <a:buFont typeface="Wingdings" charset="2"/>
              <a:buChar char="§"/>
            </a:pPr>
            <a:r>
              <a:rPr lang="en-US" sz="2800" dirty="0">
                <a:solidFill>
                  <a:schemeClr val="tx1"/>
                </a:solidFill>
              </a:rPr>
              <a:t>Context </a:t>
            </a:r>
            <a:r>
              <a:rPr lang="en-US" sz="2800" dirty="0" smtClean="0">
                <a:solidFill>
                  <a:schemeClr val="tx1"/>
                </a:solidFill>
              </a:rPr>
              <a:t>server</a:t>
            </a:r>
            <a:endParaRPr lang="en-US" sz="2800" dirty="0">
              <a:solidFill>
                <a:schemeClr val="tx1"/>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a:solidFill>
                  <a:srgbClr val="292929"/>
                </a:solidFill>
                <a:latin typeface="Segoe UI"/>
              </a:rPr>
              <a:t>Sensor layer</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1828299132"/>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Responsible for the retrieval of raw context data</a:t>
            </a:r>
          </a:p>
        </p:txBody>
      </p:sp>
      <p:sp>
        <p:nvSpPr>
          <p:cNvPr id="5" name="Rectangle 4"/>
          <p:cNvSpPr/>
          <p:nvPr/>
        </p:nvSpPr>
        <p:spPr>
          <a:xfrm>
            <a:off x="0" y="2536314"/>
            <a:ext cx="12192000" cy="3309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a:solidFill>
                  <a:srgbClr val="292929"/>
                </a:solidFill>
              </a:rPr>
              <a:t>Makes use of appropriate drivers for physical sensor and APIs for virtual and logical sensors.</a:t>
            </a:r>
          </a:p>
          <a:p>
            <a:pPr marL="1371600" lvl="2" indent="-457200">
              <a:lnSpc>
                <a:spcPct val="150000"/>
              </a:lnSpc>
              <a:buFont typeface="Wingdings" panose="05000000000000000000" pitchFamily="2" charset="2"/>
              <a:buChar char="§"/>
            </a:pPr>
            <a:r>
              <a:rPr lang="en-US" sz="2800" dirty="0">
                <a:solidFill>
                  <a:srgbClr val="292929"/>
                </a:solidFill>
              </a:rPr>
              <a:t>The query functionality is often implemented in reusable software components</a:t>
            </a:r>
            <a:r>
              <a:rPr lang="en-US" sz="2800" dirty="0" smtClean="0">
                <a:solidFill>
                  <a:srgbClr val="292929"/>
                </a:solidFill>
              </a:rPr>
              <a:t>.</a:t>
            </a:r>
            <a:endParaRPr lang="en-US" sz="28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a:solidFill>
                  <a:srgbClr val="292929"/>
                </a:solidFill>
                <a:latin typeface="Segoe UI"/>
              </a:rPr>
              <a:t>Raw Data Retrieval</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3823461620"/>
      </p:ext>
    </p:extLst>
  </p:cSld>
  <p:clrMapOvr>
    <a:masterClrMapping/>
  </p:clrMapOvr>
  <p:transition xmlns:p14="http://schemas.microsoft.com/office/powerpoint/2010/mai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16001</TotalTime>
  <Words>1410</Words>
  <Application>Microsoft Macintosh PowerPoint</Application>
  <PresentationFormat>Custom</PresentationFormat>
  <Paragraphs>254</Paragraphs>
  <Slides>24</Slides>
  <Notes>24</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1_MS1444_Windows Azure Template 16x9_r08a</vt:lpstr>
      <vt:lpstr>Internet of Things</vt:lpstr>
      <vt:lpstr>PowerPoint Presentation</vt:lpstr>
      <vt:lpstr>PowerPoint Presentation</vt:lpstr>
      <vt:lpstr>What is IoT?</vt:lpstr>
      <vt:lpstr>What is IoT? (Cont.)</vt:lpstr>
      <vt:lpstr>What is IoT? (Cont.)</vt:lpstr>
      <vt:lpstr>PowerPoint Presentation</vt:lpstr>
      <vt:lpstr>PowerPoint Presentation</vt:lpstr>
      <vt:lpstr>PowerPoint Presentation</vt:lpstr>
      <vt:lpstr>PowerPoint Presentation</vt:lpstr>
      <vt:lpstr>PowerPoint Presentation</vt:lpstr>
      <vt:lpstr>PowerPoint Presentation</vt:lpstr>
      <vt:lpstr>Sensor</vt:lpstr>
      <vt:lpstr>Sensor Types</vt:lpstr>
      <vt:lpstr>Sensor fusion</vt:lpstr>
      <vt:lpstr>Classification of Sensors</vt:lpstr>
      <vt:lpstr>Sensing (Context Acquisition)</vt:lpstr>
      <vt:lpstr>Sensing (RFID)</vt:lpstr>
      <vt:lpstr>Sensing (Location)</vt:lpstr>
      <vt:lpstr>Sensor usage</vt:lpstr>
      <vt:lpstr>Infrastructure for IoT</vt:lpstr>
      <vt:lpstr>Infrastructure for IoT (Cont.)</vt:lpstr>
      <vt:lpstr>What makes IoT possible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328</cp:revision>
  <cp:lastPrinted>2016-05-09T20:48:17Z</cp:lastPrinted>
  <dcterms:created xsi:type="dcterms:W3CDTF">2016-04-21T18:51:19Z</dcterms:created>
  <dcterms:modified xsi:type="dcterms:W3CDTF">2016-06-07T18:17:39Z</dcterms:modified>
</cp:coreProperties>
</file>