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80" r:id="rId1"/>
    <p:sldMasterId id="2147483703" r:id="rId2"/>
    <p:sldMasterId id="2147483720" r:id="rId3"/>
  </p:sldMasterIdLst>
  <p:notesMasterIdLst>
    <p:notesMasterId r:id="rId28"/>
  </p:notesMasterIdLst>
  <p:handoutMasterIdLst>
    <p:handoutMasterId r:id="rId29"/>
  </p:handoutMasterIdLst>
  <p:sldIdLst>
    <p:sldId id="330" r:id="rId4"/>
    <p:sldId id="331" r:id="rId5"/>
    <p:sldId id="332" r:id="rId6"/>
    <p:sldId id="382" r:id="rId7"/>
    <p:sldId id="383" r:id="rId8"/>
    <p:sldId id="384" r:id="rId9"/>
    <p:sldId id="392" r:id="rId10"/>
    <p:sldId id="362" r:id="rId11"/>
    <p:sldId id="393" r:id="rId12"/>
    <p:sldId id="394" r:id="rId13"/>
    <p:sldId id="395" r:id="rId14"/>
    <p:sldId id="396" r:id="rId15"/>
    <p:sldId id="397" r:id="rId16"/>
    <p:sldId id="398" r:id="rId17"/>
    <p:sldId id="366" r:id="rId18"/>
    <p:sldId id="406" r:id="rId19"/>
    <p:sldId id="399" r:id="rId20"/>
    <p:sldId id="387" r:id="rId21"/>
    <p:sldId id="400" r:id="rId22"/>
    <p:sldId id="402" r:id="rId23"/>
    <p:sldId id="405" r:id="rId24"/>
    <p:sldId id="404" r:id="rId25"/>
    <p:sldId id="403" r:id="rId26"/>
    <p:sldId id="33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330"/>
            <p14:sldId id="331"/>
            <p14:sldId id="332"/>
            <p14:sldId id="382"/>
            <p14:sldId id="383"/>
            <p14:sldId id="384"/>
            <p14:sldId id="392"/>
            <p14:sldId id="362"/>
            <p14:sldId id="393"/>
            <p14:sldId id="394"/>
            <p14:sldId id="395"/>
            <p14:sldId id="396"/>
            <p14:sldId id="397"/>
            <p14:sldId id="398"/>
            <p14:sldId id="366"/>
            <p14:sldId id="406"/>
            <p14:sldId id="399"/>
            <p14:sldId id="387"/>
            <p14:sldId id="400"/>
            <p14:sldId id="402"/>
            <p14:sldId id="405"/>
            <p14:sldId id="404"/>
            <p14:sldId id="403"/>
            <p14:sldId id="333"/>
          </p14:sldIdLst>
        </p14:section>
      </p14:sectionLst>
    </p:ext>
    <p:ext uri="{EFAFB233-063F-42B5-8137-9DF3F51BA10A}">
      <p15:sldGuideLst xmlns:p15="http://schemas.microsoft.com/office/powerpoint/2012/main" xmlns="">
        <p15:guide id="1" orient="horz" pos="2137" userDrawn="1">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y Kate Reid" initials="" lastIdx="7" clrIdx="0"/>
  <p:cmAuthor id="1" name="Gavin Gear" initials="GG"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FC0"/>
    <a:srgbClr val="49AFEF"/>
    <a:srgbClr val="D5D5D5"/>
    <a:srgbClr val="767171"/>
    <a:srgbClr val="005297"/>
    <a:srgbClr val="006C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32" autoAdjust="0"/>
    <p:restoredTop sz="64042" autoAdjust="0"/>
  </p:normalViewPr>
  <p:slideViewPr>
    <p:cSldViewPr snapToGrid="0">
      <p:cViewPr varScale="1">
        <p:scale>
          <a:sx n="77" d="100"/>
          <a:sy n="77" d="100"/>
        </p:scale>
        <p:origin x="-1432" y="-96"/>
      </p:cViewPr>
      <p:guideLst>
        <p:guide orient="horz" pos="2137"/>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1440" y="77"/>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printerSettings" Target="printerSettings/printerSettings1.bin"/><Relationship Id="rId31" Type="http://schemas.openxmlformats.org/officeDocument/2006/relationships/commentAuthors" Target="commentAuthors.xml"/><Relationship Id="rId32" Type="http://schemas.openxmlformats.org/officeDocument/2006/relationships/presProps" Target="presProps.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A74B2F-3EEF-410A-B738-5B66A46A3256}" type="datetimeFigureOut">
              <a:rPr lang="en-US" smtClean="0"/>
              <a:pPr/>
              <a:t>6/14/16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6199F4-9FA1-478F-B948-C59CBDB9164C}" type="slidenum">
              <a:rPr lang="en-US" smtClean="0"/>
              <a:pPr/>
              <a:t>‹#›</a:t>
            </a:fld>
            <a:endParaRPr lang="en-US"/>
          </a:p>
        </p:txBody>
      </p:sp>
    </p:spTree>
    <p:extLst>
      <p:ext uri="{BB962C8B-B14F-4D97-AF65-F5344CB8AC3E}">
        <p14:creationId xmlns:p14="http://schemas.microsoft.com/office/powerpoint/2010/main" val="834453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6/14/16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i="0" kern="1200" dirty="0" smtClean="0">
                <a:solidFill>
                  <a:schemeClr val="tx1"/>
                </a:solidFill>
                <a:effectLst/>
                <a:latin typeface="+mn-lt"/>
                <a:ea typeface="+mn-ea"/>
                <a:cs typeface="+mn-cs"/>
              </a:rPr>
              <a:t>Notes:</a:t>
            </a:r>
          </a:p>
          <a:p>
            <a:pPr marL="171450" indent="-171450">
              <a:buFont typeface="Arial"/>
              <a:buChar char="•"/>
            </a:pPr>
            <a:r>
              <a:rPr lang="en-US" sz="1200" b="0" i="0" kern="1200" dirty="0" smtClean="0">
                <a:solidFill>
                  <a:schemeClr val="tx1"/>
                </a:solidFill>
                <a:effectLst/>
                <a:latin typeface="+mn-lt"/>
                <a:ea typeface="+mn-ea"/>
                <a:cs typeface="+mn-cs"/>
              </a:rPr>
              <a:t>It </a:t>
            </a:r>
            <a:r>
              <a:rPr lang="en-US" sz="1200" b="0" i="0" kern="1200" dirty="0">
                <a:solidFill>
                  <a:schemeClr val="tx1"/>
                </a:solidFill>
                <a:effectLst/>
                <a:latin typeface="+mn-lt"/>
                <a:ea typeface="+mn-ea"/>
                <a:cs typeface="+mn-cs"/>
              </a:rPr>
              <a:t>is processed through a static hashing function, the result of which creates the partition assignment.</a:t>
            </a:r>
          </a:p>
          <a:p>
            <a:pPr marL="171450" indent="-171450">
              <a:buFont typeface="Arial"/>
              <a:buChar char="•"/>
            </a:pPr>
            <a:r>
              <a:rPr lang="en-US" sz="1200" b="0" i="0" kern="1200" dirty="0">
                <a:solidFill>
                  <a:schemeClr val="tx1"/>
                </a:solidFill>
                <a:effectLst/>
                <a:latin typeface="+mn-lt"/>
                <a:ea typeface="+mn-ea"/>
                <a:cs typeface="+mn-cs"/>
              </a:rPr>
              <a:t>If you don't specify a partition key when publishing an event, a round robin assignment is used.</a:t>
            </a:r>
          </a:p>
          <a:p>
            <a:pPr marL="171450" indent="-171450">
              <a:buFont typeface="Arial"/>
              <a:buChar char="•"/>
            </a:pPr>
            <a:r>
              <a:rPr lang="en-US" sz="1200" b="0" i="0" kern="1200" dirty="0">
                <a:solidFill>
                  <a:schemeClr val="tx1"/>
                </a:solidFill>
                <a:effectLst/>
                <a:latin typeface="+mn-lt"/>
                <a:ea typeface="+mn-ea"/>
                <a:cs typeface="+mn-cs"/>
              </a:rPr>
              <a:t>When using partition keys, the event publisher is only aware of its partition key, not the partition to which the events are published.</a:t>
            </a:r>
          </a:p>
          <a:p>
            <a:pPr marL="171450" indent="-171450">
              <a:buFont typeface="Arial"/>
              <a:buChar char="•"/>
            </a:pPr>
            <a:r>
              <a:rPr lang="en-US" sz="1200" b="0" i="0" kern="1200" dirty="0">
                <a:solidFill>
                  <a:schemeClr val="tx1"/>
                </a:solidFill>
                <a:effectLst/>
                <a:latin typeface="+mn-lt"/>
                <a:ea typeface="+mn-ea"/>
                <a:cs typeface="+mn-cs"/>
              </a:rPr>
              <a:t>A per-device or user unique identity makes a good partition key.</a:t>
            </a:r>
          </a:p>
          <a:p>
            <a:pPr marL="171450" indent="-171450">
              <a:buFont typeface="Arial"/>
              <a:buChar char="•"/>
            </a:pPr>
            <a:r>
              <a:rPr lang="en-US" sz="1200" b="0" i="0" kern="1200" dirty="0">
                <a:solidFill>
                  <a:schemeClr val="tx1"/>
                </a:solidFill>
                <a:effectLst/>
                <a:latin typeface="+mn-lt"/>
                <a:ea typeface="+mn-ea"/>
                <a:cs typeface="+mn-cs"/>
              </a:rPr>
              <a:t>Event Hubs ensures that any and all events sharing the same partition key value are delivered in order, and to the same partition.</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2871140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4175137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i="0" kern="1200" dirty="0" smtClean="0">
                <a:solidFill>
                  <a:schemeClr val="tx1"/>
                </a:solidFill>
                <a:effectLst/>
                <a:latin typeface="+mn-lt"/>
                <a:ea typeface="+mn-ea"/>
                <a:cs typeface="+mn-cs"/>
              </a:rPr>
              <a:t>Notes:</a:t>
            </a:r>
          </a:p>
          <a:p>
            <a:pPr marL="171450" indent="-171450">
              <a:buFont typeface="Arial"/>
              <a:buChar char="•"/>
            </a:pPr>
            <a:r>
              <a:rPr lang="en-US" sz="1200" b="0" i="0" kern="1200" dirty="0" smtClean="0">
                <a:solidFill>
                  <a:schemeClr val="tx1"/>
                </a:solidFill>
                <a:effectLst/>
                <a:latin typeface="+mn-lt"/>
                <a:ea typeface="+mn-ea"/>
                <a:cs typeface="+mn-cs"/>
              </a:rPr>
              <a:t>A </a:t>
            </a:r>
            <a:r>
              <a:rPr lang="en-US" sz="1200" b="0" i="0" kern="1200" dirty="0">
                <a:solidFill>
                  <a:schemeClr val="tx1"/>
                </a:solidFill>
                <a:effectLst/>
                <a:latin typeface="+mn-lt"/>
                <a:ea typeface="+mn-ea"/>
                <a:cs typeface="+mn-cs"/>
              </a:rPr>
              <a:t>consumer group is a view (state, position, or offset) of an entire Event Hub. </a:t>
            </a:r>
          </a:p>
          <a:p>
            <a:pPr marL="171450" indent="-171450">
              <a:buFont typeface="Arial"/>
              <a:buChar char="•"/>
            </a:pPr>
            <a:r>
              <a:rPr lang="en-US" sz="1200" b="0" i="0" kern="1200" dirty="0">
                <a:solidFill>
                  <a:schemeClr val="tx1"/>
                </a:solidFill>
                <a:effectLst/>
                <a:latin typeface="+mn-lt"/>
                <a:ea typeface="+mn-ea"/>
                <a:cs typeface="+mn-cs"/>
              </a:rPr>
              <a:t>Consumer groups enable multiple consuming applications to each have a separate view of the event stream, and to read the stream independently at their own pace and with their own offsets.</a:t>
            </a:r>
          </a:p>
          <a:p>
            <a:pPr marL="171450" indent="-171450">
              <a:buFont typeface="Arial"/>
              <a:buChar char="•"/>
            </a:pPr>
            <a:r>
              <a:rPr lang="en-US" sz="1200" b="0" i="0" kern="1200" dirty="0">
                <a:solidFill>
                  <a:schemeClr val="tx1"/>
                </a:solidFill>
                <a:effectLst/>
                <a:latin typeface="+mn-lt"/>
                <a:ea typeface="+mn-ea"/>
                <a:cs typeface="+mn-cs"/>
              </a:rPr>
              <a:t>Complex event processing is performed by another, separate consumer group.</a:t>
            </a:r>
          </a:p>
          <a:p>
            <a:pPr marL="171450" indent="-171450">
              <a:buFont typeface="Arial"/>
              <a:buChar char="•"/>
            </a:pPr>
            <a:r>
              <a:rPr lang="en-US" sz="1200" b="0" i="0" kern="1200" dirty="0">
                <a:solidFill>
                  <a:schemeClr val="tx1"/>
                </a:solidFill>
                <a:effectLst/>
                <a:latin typeface="+mn-lt"/>
                <a:ea typeface="+mn-ea"/>
                <a:cs typeface="+mn-cs"/>
              </a:rPr>
              <a:t>User can only access partitions through a consumer group. </a:t>
            </a:r>
          </a:p>
          <a:p>
            <a:pPr marL="171450" indent="-171450">
              <a:buFont typeface="Arial"/>
              <a:buChar char="•"/>
            </a:pPr>
            <a:r>
              <a:rPr lang="en-US" sz="1200" b="0" i="0" kern="1200" dirty="0">
                <a:solidFill>
                  <a:schemeClr val="tx1"/>
                </a:solidFill>
                <a:effectLst/>
                <a:latin typeface="+mn-lt"/>
                <a:ea typeface="+mn-ea"/>
                <a:cs typeface="+mn-cs"/>
              </a:rPr>
              <a:t>There is always a default consumer group in an Event Hub, and you can create up to 20 consumer groups for a Standard tier Event Hub.</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104494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i="0" kern="1200" dirty="0" smtClean="0">
                <a:solidFill>
                  <a:schemeClr val="tx1"/>
                </a:solidFill>
                <a:effectLst/>
                <a:latin typeface="+mn-lt"/>
                <a:ea typeface="+mn-ea"/>
                <a:cs typeface="+mn-cs"/>
              </a:rPr>
              <a:t>Notes:</a:t>
            </a:r>
          </a:p>
          <a:p>
            <a:pPr marL="171450" indent="-171450">
              <a:buFont typeface="Arial"/>
              <a:buChar char="•"/>
            </a:pPr>
            <a:r>
              <a:rPr lang="en-US" sz="1200" b="0" i="0" kern="1200" dirty="0" smtClean="0">
                <a:solidFill>
                  <a:schemeClr val="tx1"/>
                </a:solidFill>
                <a:effectLst/>
                <a:latin typeface="+mn-lt"/>
                <a:ea typeface="+mn-ea"/>
                <a:cs typeface="+mn-cs"/>
              </a:rPr>
              <a:t>The </a:t>
            </a:r>
            <a:r>
              <a:rPr lang="en-US" sz="1200" b="0" i="0" kern="1200" dirty="0">
                <a:solidFill>
                  <a:schemeClr val="tx1"/>
                </a:solidFill>
                <a:effectLst/>
                <a:latin typeface="+mn-lt"/>
                <a:ea typeface="+mn-ea"/>
                <a:cs typeface="+mn-cs"/>
              </a:rPr>
              <a:t>offset is a byte numbering of the event. </a:t>
            </a:r>
          </a:p>
          <a:p>
            <a:pPr marL="171450" indent="-171450">
              <a:buFont typeface="Arial"/>
              <a:buChar char="•"/>
            </a:pPr>
            <a:r>
              <a:rPr lang="en-US" sz="1200" b="0" i="0" kern="1200" dirty="0">
                <a:solidFill>
                  <a:schemeClr val="tx1"/>
                </a:solidFill>
                <a:effectLst/>
                <a:latin typeface="+mn-lt"/>
                <a:ea typeface="+mn-ea"/>
                <a:cs typeface="+mn-cs"/>
              </a:rPr>
              <a:t>This enables an event consumer to specify a point in the event stream from which they want to begin reading events.</a:t>
            </a:r>
          </a:p>
          <a:p>
            <a:pPr marL="171450" indent="-171450">
              <a:buFont typeface="Arial"/>
              <a:buChar char="•"/>
            </a:pPr>
            <a:r>
              <a:rPr lang="en-US" sz="1200" b="0" i="0" kern="1200" dirty="0">
                <a:solidFill>
                  <a:schemeClr val="tx1"/>
                </a:solidFill>
                <a:effectLst/>
                <a:latin typeface="+mn-lt"/>
                <a:ea typeface="+mn-ea"/>
                <a:cs typeface="+mn-cs"/>
              </a:rPr>
              <a:t>Consumers are responsible for storing their own offset values outside of the Event Hubs service.</a:t>
            </a:r>
          </a:p>
          <a:p>
            <a:pPr marL="171450" indent="-171450">
              <a:buFont typeface="Arial"/>
              <a:buChar char="•"/>
            </a:pPr>
            <a:r>
              <a:rPr lang="en-US" sz="1200" b="0" i="0" kern="1200" dirty="0">
                <a:solidFill>
                  <a:schemeClr val="tx1"/>
                </a:solidFill>
                <a:effectLst/>
                <a:latin typeface="+mn-lt"/>
                <a:ea typeface="+mn-ea"/>
                <a:cs typeface="+mn-cs"/>
              </a:rPr>
              <a:t>This offset is used by consumers to show the location in the event sequence for a given partition. </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688079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i="0" kern="1200" dirty="0" smtClean="0">
                <a:solidFill>
                  <a:schemeClr val="tx1"/>
                </a:solidFill>
                <a:effectLst/>
                <a:latin typeface="+mn-lt"/>
                <a:ea typeface="+mn-ea"/>
                <a:cs typeface="+mn-cs"/>
              </a:rPr>
              <a:t>Notes:</a:t>
            </a:r>
          </a:p>
          <a:p>
            <a:pPr marL="171450" indent="-171450">
              <a:buFont typeface="Arial"/>
              <a:buChar char="•"/>
            </a:pPr>
            <a:r>
              <a:rPr lang="en-US" sz="1200" b="0" i="0" kern="1200" dirty="0" smtClean="0">
                <a:solidFill>
                  <a:schemeClr val="tx1"/>
                </a:solidFill>
                <a:effectLst/>
                <a:latin typeface="+mn-lt"/>
                <a:ea typeface="+mn-ea"/>
                <a:cs typeface="+mn-cs"/>
              </a:rPr>
              <a:t>In </a:t>
            </a:r>
            <a:r>
              <a:rPr lang="en-US" sz="1200" b="0" i="0" kern="1200" dirty="0">
                <a:solidFill>
                  <a:schemeClr val="tx1"/>
                </a:solidFill>
                <a:effectLst/>
                <a:latin typeface="+mn-lt"/>
                <a:ea typeface="+mn-ea"/>
                <a:cs typeface="+mn-cs"/>
              </a:rPr>
              <a:t>order to consume events from an Event Hub, a consumer must connect to a partition. </a:t>
            </a:r>
          </a:p>
          <a:p>
            <a:pPr marL="171450" indent="-171450">
              <a:buFont typeface="Arial"/>
              <a:buChar char="•"/>
            </a:pPr>
            <a:r>
              <a:rPr lang="en-US" sz="1200" b="0" i="0" kern="1200" dirty="0">
                <a:solidFill>
                  <a:schemeClr val="tx1"/>
                </a:solidFill>
                <a:effectLst/>
                <a:latin typeface="+mn-lt"/>
                <a:ea typeface="+mn-ea"/>
                <a:cs typeface="+mn-cs"/>
              </a:rPr>
              <a:t>All Event Hubs consumers connect via AMQP 1.0. AMQP 1.0 is a session and state-aware bidirectional communication channel.</a:t>
            </a:r>
          </a:p>
          <a:p>
            <a:pPr marL="171450" indent="-171450">
              <a:buFont typeface="Arial"/>
              <a:buChar char="•"/>
            </a:pPr>
            <a:r>
              <a:rPr lang="en-US" sz="1200" b="0" i="0" kern="1200" dirty="0">
                <a:solidFill>
                  <a:schemeClr val="tx1"/>
                </a:solidFill>
                <a:effectLst/>
                <a:latin typeface="+mn-lt"/>
                <a:ea typeface="+mn-ea"/>
                <a:cs typeface="+mn-cs"/>
              </a:rPr>
              <a:t>As part of the partitioned consumer model, only a single reader should be active on a partition at any one time within a consumer group.</a:t>
            </a:r>
          </a:p>
          <a:p>
            <a:pPr marL="171450" indent="-171450">
              <a:buFont typeface="Arial"/>
              <a:buChar char="•"/>
            </a:pPr>
            <a:r>
              <a:rPr lang="en-US" dirty="0"/>
              <a:t>It is possible for every partition in a consumer group to have only one active reader.</a:t>
            </a:r>
          </a:p>
          <a:p>
            <a:pPr marL="171450" indent="-171450">
              <a:buFont typeface="Arial"/>
              <a:buChar char="•"/>
            </a:pPr>
            <a:r>
              <a:rPr lang="en-US" dirty="0"/>
              <a:t>After an AMQP 1.0 session and link is opened for a specific partition, events are delivered to the AMQP 1.0 client by the Event Hubs service.</a:t>
            </a:r>
          </a:p>
          <a:p>
            <a:pPr marL="171450" indent="-171450">
              <a:buFont typeface="Arial"/>
              <a:buChar char="•"/>
            </a:pPr>
            <a:r>
              <a:rPr lang="en-US" dirty="0"/>
              <a:t>As events are sent to the client, each event data instance contains important metadata such as the offset and sequence number that are used to facilitate </a:t>
            </a:r>
            <a:r>
              <a:rPr lang="en-US" dirty="0" err="1"/>
              <a:t>checkpointing</a:t>
            </a:r>
            <a:r>
              <a:rPr lang="en-US" dirty="0"/>
              <a:t> on the event sequence.</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1611205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sz="1200" b="1" i="0" kern="1200" dirty="0" smtClean="0">
                <a:solidFill>
                  <a:schemeClr val="tx1"/>
                </a:solidFill>
                <a:effectLst/>
                <a:latin typeface="+mn-lt"/>
                <a:ea typeface="+mn-ea"/>
                <a:cs typeface="+mn-cs"/>
              </a:rPr>
              <a:t>Notes:</a:t>
            </a:r>
            <a:endParaRPr lang="en-US" dirty="0" smtClean="0"/>
          </a:p>
          <a:p>
            <a:pPr marL="171450" indent="-171450">
              <a:buFont typeface="Arial"/>
              <a:buChar char="•"/>
            </a:pPr>
            <a:r>
              <a:rPr lang="en-US" dirty="0" smtClean="0"/>
              <a:t>There </a:t>
            </a:r>
            <a:r>
              <a:rPr lang="en-US" dirty="0"/>
              <a:t>are several key aspects to consider when sizing and scaling a solution based on Event Hubs. The first of these capacity controls is throughput units.</a:t>
            </a:r>
          </a:p>
          <a:p>
            <a:pPr marL="171450" indent="-171450">
              <a:buFont typeface="Arial"/>
              <a:buChar char="•"/>
            </a:pPr>
            <a:r>
              <a:rPr lang="en-US" dirty="0"/>
              <a:t>While partitions are a data organization concept, throughput units are purely a capacity concept. Throughput units are billed per hour and are pre-purchased.</a:t>
            </a:r>
          </a:p>
          <a:p>
            <a:pPr marL="171450" indent="-171450">
              <a:buFont typeface="Arial"/>
              <a:buChar char="•"/>
            </a:pPr>
            <a:r>
              <a:rPr lang="en-US" dirty="0"/>
              <a:t>The number of throughput units should be less than or equal to the number of partitions in an Event Hub</a:t>
            </a:r>
            <a:r>
              <a:rPr lang="en-US" dirty="0" smtClean="0"/>
              <a:t>.</a:t>
            </a:r>
            <a:endParaRPr lang="en-US" dirty="0"/>
          </a:p>
          <a:p>
            <a:pPr marL="171450" indent="-171450">
              <a:buFont typeface="Arial"/>
              <a:buChar char="•"/>
            </a:pPr>
            <a:r>
              <a:rPr lang="en-US" dirty="0"/>
              <a:t>Event Hubs enables granular control over event publishers through publisher policies. </a:t>
            </a:r>
          </a:p>
          <a:p>
            <a:pPr marL="171450" indent="-171450">
              <a:buFont typeface="Arial"/>
              <a:buChar char="•"/>
            </a:pPr>
            <a:r>
              <a:rPr lang="en-US" dirty="0"/>
              <a:t>Publisher policies are a set of run-time features designed to facilitate large numbers of independent event publishers. </a:t>
            </a:r>
          </a:p>
          <a:p>
            <a:pPr marL="171450" indent="-171450">
              <a:buFont typeface="Arial"/>
              <a:buChar char="•"/>
            </a:pPr>
            <a:r>
              <a:rPr lang="en-US" dirty="0"/>
              <a:t>With publisher policies, each publisher uses its own unique identifier when publishing events to an Event Hub</a:t>
            </a:r>
          </a:p>
          <a:p>
            <a:pPr marL="171450" indent="-171450">
              <a:buFont typeface="Arial"/>
              <a:buChar char="•"/>
            </a:pPr>
            <a:r>
              <a:rPr lang="en-US" dirty="0"/>
              <a:t>You don't have to create publisher names ahead of time, but they must match the SAS token used when publishing an event, in order to ensure independent publisher identities. </a:t>
            </a:r>
          </a:p>
          <a:p>
            <a:pPr marL="171450" indent="-171450">
              <a:buFont typeface="Arial"/>
              <a:buChar char="•"/>
            </a:pPr>
            <a:r>
              <a:rPr lang="en-US" dirty="0"/>
              <a:t>When using publisher policies, the </a:t>
            </a:r>
            <a:r>
              <a:rPr lang="en-US" dirty="0" err="1"/>
              <a:t>PartitionKey</a:t>
            </a:r>
            <a:r>
              <a:rPr lang="en-US" dirty="0"/>
              <a:t> value is set to the publisher name. In order to work properly, these values must match.</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15</a:t>
            </a:fld>
            <a:endParaRPr lang="en-US">
              <a:solidFill>
                <a:prstClr val="black"/>
              </a:solidFill>
              <a:latin typeface="Calibri"/>
            </a:endParaRPr>
          </a:p>
        </p:txBody>
      </p:sp>
    </p:spTree>
    <p:extLst>
      <p:ext uri="{BB962C8B-B14F-4D97-AF65-F5344CB8AC3E}">
        <p14:creationId xmlns:p14="http://schemas.microsoft.com/office/powerpoint/2010/main" val="4180737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Notes:</a:t>
            </a:r>
          </a:p>
          <a:p>
            <a:pPr marL="171450" indent="-171450">
              <a:buFont typeface="Arial" panose="020B0604020202020204" pitchFamily="34" charset="0"/>
              <a:buChar char="•"/>
            </a:pPr>
            <a:r>
              <a:rPr lang="en-US" dirty="0" smtClean="0"/>
              <a:t>Device </a:t>
            </a:r>
            <a:r>
              <a:rPr lang="en-US" dirty="0"/>
              <a:t>Authentication</a:t>
            </a:r>
          </a:p>
          <a:p>
            <a:pPr marL="628650" lvl="1" indent="-171450">
              <a:buFont typeface="Arial"/>
              <a:buChar char="•"/>
            </a:pPr>
            <a:r>
              <a:rPr lang="en-US" dirty="0"/>
              <a:t>The Event Hubs security model is based on a combination of Shared Access Signature (SAS) tokens and event publishers.</a:t>
            </a:r>
          </a:p>
          <a:p>
            <a:pPr marL="628650" lvl="1" indent="-171450">
              <a:buFont typeface="Arial"/>
              <a:buChar char="•"/>
            </a:pPr>
            <a:r>
              <a:rPr lang="en-US" dirty="0"/>
              <a:t>An event publisher defines a virtual endpoint for an Event Hub. The publisher can only be used to send messages to an Event Hub. It is not possible to receive messages from a publisher. An Event Hub employs one publisher per device. </a:t>
            </a:r>
          </a:p>
          <a:p>
            <a:pPr marL="628650" lvl="1" indent="-171450">
              <a:buFont typeface="Arial"/>
              <a:buChar char="•"/>
            </a:pPr>
            <a:r>
              <a:rPr lang="en-US" dirty="0"/>
              <a:t>All messages that are sent to any of the publishers of an Event Hub are </a:t>
            </a:r>
            <a:r>
              <a:rPr lang="en-US" dirty="0" err="1"/>
              <a:t>enqueued</a:t>
            </a:r>
            <a:r>
              <a:rPr lang="en-US" dirty="0"/>
              <a:t> within that Event Hub. </a:t>
            </a:r>
          </a:p>
          <a:p>
            <a:pPr marL="628650" lvl="1" indent="-171450">
              <a:buFont typeface="Arial"/>
              <a:buChar char="•"/>
            </a:pPr>
            <a:r>
              <a:rPr lang="en-US" sz="1200" b="0" i="0" kern="1200" dirty="0">
                <a:solidFill>
                  <a:schemeClr val="tx1"/>
                </a:solidFill>
                <a:effectLst/>
                <a:latin typeface="+mn-lt"/>
                <a:ea typeface="+mn-ea"/>
                <a:cs typeface="+mn-cs"/>
              </a:rPr>
              <a:t>When the device sends data into an Event Hub, the device tags its token with the send request. To prevent an attacker from eavesdropping and stealing the token, the communication between the device and the Event Hub must occur over an encrypted channel.</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Back-end</a:t>
            </a:r>
            <a:r>
              <a:rPr lang="en-US" sz="1200" b="0" i="0" kern="1200" baseline="0" dirty="0">
                <a:solidFill>
                  <a:schemeClr val="tx1"/>
                </a:solidFill>
                <a:effectLst/>
                <a:latin typeface="+mn-lt"/>
                <a:ea typeface="+mn-ea"/>
                <a:cs typeface="+mn-cs"/>
              </a:rPr>
              <a:t> Applications Authentication</a:t>
            </a:r>
            <a:endParaRPr lang="en-US" sz="1200" b="0" i="0" kern="1200" dirty="0">
              <a:solidFill>
                <a:schemeClr val="tx1"/>
              </a:solidFill>
              <a:effectLst/>
              <a:latin typeface="+mn-lt"/>
              <a:ea typeface="+mn-ea"/>
              <a:cs typeface="+mn-cs"/>
            </a:endParaRPr>
          </a:p>
          <a:p>
            <a:pPr marL="628650" lvl="1" indent="-171450">
              <a:buFont typeface="Arial"/>
              <a:buChar char="•"/>
            </a:pPr>
            <a:r>
              <a:rPr lang="en-US" sz="1200" b="0" i="0" kern="1200" dirty="0">
                <a:solidFill>
                  <a:schemeClr val="tx1"/>
                </a:solidFill>
                <a:effectLst/>
                <a:latin typeface="+mn-lt"/>
                <a:ea typeface="+mn-ea"/>
                <a:cs typeface="+mn-cs"/>
              </a:rPr>
              <a:t>To authenticate back-end applications, Event Hubs employs a security model that is similar to the model that is used for Service Bus topics. </a:t>
            </a:r>
          </a:p>
          <a:p>
            <a:pPr marL="628650" lvl="1" indent="-171450">
              <a:buFont typeface="Arial"/>
              <a:buChar char="•"/>
            </a:pPr>
            <a:r>
              <a:rPr lang="en-US" sz="1200" b="0" i="0" kern="1200" dirty="0">
                <a:solidFill>
                  <a:schemeClr val="tx1"/>
                </a:solidFill>
                <a:effectLst/>
                <a:latin typeface="+mn-lt"/>
                <a:ea typeface="+mn-ea"/>
                <a:cs typeface="+mn-cs"/>
              </a:rPr>
              <a:t>An Event Hubs consumer group is equivalent to a subscription to a Service Bus topic. A client can create a consumer group if the request to create the consumer group is accompanied by a token that grants manage privileges for the Event Hub, or for the namespace to which the Event Hub belongs.</a:t>
            </a:r>
          </a:p>
          <a:p>
            <a:pPr marL="628650" lvl="1" indent="-171450">
              <a:buFont typeface="Arial"/>
              <a:buChar char="•"/>
            </a:pPr>
            <a:r>
              <a:rPr lang="en-US" sz="1200" b="0" i="0" kern="1200" dirty="0">
                <a:solidFill>
                  <a:schemeClr val="tx1"/>
                </a:solidFill>
                <a:effectLst/>
                <a:latin typeface="+mn-lt"/>
                <a:ea typeface="+mn-ea"/>
                <a:cs typeface="+mn-cs"/>
              </a:rPr>
              <a:t>A client is allowed to consume data from a consumer group if the receive request is accompanied by a token that grants receive rights on that consumer group, the Event Hub, or the namespace to which the Event Hub belongs.</a:t>
            </a:r>
          </a:p>
          <a:p>
            <a:pPr marL="628650" lvl="1" indent="-171450">
              <a:buFont typeface="Arial"/>
              <a:buChar char="•"/>
            </a:pPr>
            <a:r>
              <a:rPr lang="en-US" sz="1200" b="0" i="0" kern="1200" dirty="0">
                <a:solidFill>
                  <a:schemeClr val="tx1"/>
                </a:solidFill>
                <a:effectLst/>
                <a:latin typeface="+mn-lt"/>
                <a:ea typeface="+mn-ea"/>
                <a:cs typeface="+mn-cs"/>
              </a:rPr>
              <a:t>In the absence of SAS authentication for individual consumer groups, you can use SAS keys to secure all consumer groups with a common key.</a:t>
            </a:r>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16</a:t>
            </a:fld>
            <a:endParaRPr lang="en-US">
              <a:solidFill>
                <a:prstClr val="black"/>
              </a:solidFill>
              <a:latin typeface="Calibri"/>
            </a:endParaRPr>
          </a:p>
        </p:txBody>
      </p:sp>
    </p:spTree>
    <p:extLst>
      <p:ext uri="{BB962C8B-B14F-4D97-AF65-F5344CB8AC3E}">
        <p14:creationId xmlns:p14="http://schemas.microsoft.com/office/powerpoint/2010/main" val="481684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kumimoji="0" lang="en-US" sz="1200" b="1" i="0" u="none" strike="noStrike" kern="1200" cap="none" spc="0" normalizeH="0" baseline="0" noProof="0" dirty="0" smtClean="0">
                <a:ln>
                  <a:noFill/>
                </a:ln>
                <a:solidFill>
                  <a:prstClr val="black"/>
                </a:solidFill>
                <a:effectLst/>
                <a:uLnTx/>
                <a:uFillTx/>
                <a:latin typeface="+mn-lt"/>
                <a:ea typeface="+mn-ea"/>
                <a:cs typeface="+mn-cs"/>
              </a:rPr>
              <a:t>Notes:</a:t>
            </a:r>
          </a:p>
          <a:p>
            <a:pPr marL="171450" indent="-171450">
              <a:buFont typeface="Arial"/>
              <a:buChar char="•"/>
            </a:pPr>
            <a:r>
              <a:rPr lang="en-US" sz="1200" b="0" i="0" kern="1200" dirty="0" smtClean="0">
                <a:solidFill>
                  <a:schemeClr val="tx1"/>
                </a:solidFill>
                <a:effectLst/>
                <a:latin typeface="+mn-lt"/>
                <a:ea typeface="+mn-ea"/>
                <a:cs typeface="+mn-cs"/>
              </a:rPr>
              <a:t>To </a:t>
            </a:r>
            <a:r>
              <a:rPr lang="en-US" sz="1200" b="0" i="0" kern="1200" dirty="0">
                <a:solidFill>
                  <a:schemeClr val="tx1"/>
                </a:solidFill>
                <a:effectLst/>
                <a:latin typeface="+mn-lt"/>
                <a:ea typeface="+mn-ea"/>
                <a:cs typeface="+mn-cs"/>
              </a:rPr>
              <a:t>perform the management operations (Create, Update, Delete) you must have Manage permissions on the Service Bus namespace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17</a:t>
            </a:fld>
            <a:endParaRPr lang="en-US">
              <a:solidFill>
                <a:prstClr val="black"/>
              </a:solidFill>
              <a:latin typeface="Calibri"/>
            </a:endParaRPr>
          </a:p>
        </p:txBody>
      </p:sp>
    </p:spTree>
    <p:extLst>
      <p:ext uri="{BB962C8B-B14F-4D97-AF65-F5344CB8AC3E}">
        <p14:creationId xmlns:p14="http://schemas.microsoft.com/office/powerpoint/2010/main" val="36401287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18833163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1091617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a:t>
            </a:fld>
            <a:endParaRPr lang="en-US">
              <a:solidFill>
                <a:prstClr val="black"/>
              </a:solidFill>
              <a:latin typeface="Calibri"/>
            </a:endParaRPr>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20</a:t>
            </a:fld>
            <a:endParaRPr lang="en-US"/>
          </a:p>
        </p:txBody>
      </p:sp>
    </p:spTree>
    <p:extLst>
      <p:ext uri="{BB962C8B-B14F-4D97-AF65-F5344CB8AC3E}">
        <p14:creationId xmlns:p14="http://schemas.microsoft.com/office/powerpoint/2010/main" val="39205281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13062534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23647198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23</a:t>
            </a:fld>
            <a:endParaRPr lang="en-US"/>
          </a:p>
        </p:txBody>
      </p:sp>
    </p:spTree>
    <p:extLst>
      <p:ext uri="{BB962C8B-B14F-4D97-AF65-F5344CB8AC3E}">
        <p14:creationId xmlns:p14="http://schemas.microsoft.com/office/powerpoint/2010/main" val="12646448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24</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Azure </a:t>
            </a:r>
            <a:r>
              <a:rPr lang="en-US" dirty="0"/>
              <a:t>Event Hubs</a:t>
            </a:r>
            <a:r>
              <a:rPr lang="en-US" baseline="0" dirty="0"/>
              <a:t> can ingest millions of events per second.</a:t>
            </a:r>
          </a:p>
          <a:p>
            <a:pPr marL="171450" indent="-171450">
              <a:buFont typeface="Arial"/>
              <a:buChar char="•"/>
            </a:pPr>
            <a:r>
              <a:rPr lang="en-US" baseline="0" dirty="0"/>
              <a:t>The data is collected into an Event Hub, it can be transformed and stored using any real-time analytics provider or batching adapters.</a:t>
            </a:r>
          </a:p>
          <a:p>
            <a:pPr marL="171450" indent="-171450">
              <a:buFont typeface="Arial"/>
              <a:buChar char="•"/>
            </a:pPr>
            <a:r>
              <a:rPr lang="en-US" dirty="0"/>
              <a:t>Event Hubs is useful in application instrumentation, user experience or workflow processing, and Internet of Things (</a:t>
            </a:r>
            <a:r>
              <a:rPr lang="en-US" dirty="0" err="1"/>
              <a:t>IoT</a:t>
            </a:r>
            <a:r>
              <a:rPr lang="en-US" dirty="0"/>
              <a:t>) scenarios. </a:t>
            </a:r>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321993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b="1" dirty="0" smtClean="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This </a:t>
            </a:r>
            <a:r>
              <a:rPr lang="en-US" dirty="0"/>
              <a:t>diagram illustrates the relationship</a:t>
            </a:r>
            <a:r>
              <a:rPr lang="en-US" baseline="0" dirty="0"/>
              <a:t> between Event Hubs and Service Bus.</a:t>
            </a:r>
          </a:p>
          <a:p>
            <a:pPr marL="171450" indent="-171450">
              <a:buFont typeface="Arial"/>
              <a:buChar char="•"/>
            </a:pPr>
            <a:r>
              <a:rPr lang="en-US" sz="1200" b="0" i="0" kern="1200" dirty="0">
                <a:solidFill>
                  <a:schemeClr val="tx1"/>
                </a:solidFill>
                <a:effectLst/>
                <a:latin typeface="+mn-lt"/>
                <a:ea typeface="+mn-ea"/>
                <a:cs typeface="+mn-cs"/>
              </a:rPr>
              <a:t>An Event Hub is created at the namespace level in Service Bus, similar to queues and topics. </a:t>
            </a:r>
          </a:p>
          <a:p>
            <a:pPr marL="171450" indent="-171450">
              <a:buFont typeface="Arial"/>
              <a:buChar char="•"/>
            </a:pPr>
            <a:r>
              <a:rPr lang="en-US" sz="1200" b="0" i="0" kern="1200" dirty="0">
                <a:solidFill>
                  <a:schemeClr val="tx1"/>
                </a:solidFill>
                <a:effectLst/>
                <a:latin typeface="+mn-lt"/>
                <a:ea typeface="+mn-ea"/>
                <a:cs typeface="+mn-cs"/>
              </a:rPr>
              <a:t>Event Hubs uses AMQP and HTTP as its primary API interfaces. </a:t>
            </a:r>
          </a:p>
          <a:p>
            <a:pPr marL="171450" indent="-171450">
              <a:buFont typeface="Arial"/>
              <a:buChar char="•"/>
            </a:pPr>
            <a:r>
              <a:rPr lang="en-US" sz="1200" b="0" i="0" kern="1200" dirty="0">
                <a:solidFill>
                  <a:schemeClr val="tx1"/>
                </a:solidFill>
                <a:effectLst/>
                <a:latin typeface="+mn-lt"/>
                <a:ea typeface="+mn-ea"/>
                <a:cs typeface="+mn-cs"/>
              </a:rPr>
              <a:t>Event Hubs provides message streaming through a partitioned consumer pattern. Queues and topics use a </a:t>
            </a:r>
            <a:r>
              <a:rPr lang="en-US" sz="1200" b="0" i="0" u="none" strike="noStrike" kern="1200" dirty="0">
                <a:solidFill>
                  <a:schemeClr val="tx1"/>
                </a:solidFill>
                <a:effectLst/>
                <a:latin typeface="+mn-lt"/>
                <a:ea typeface="+mn-ea"/>
                <a:cs typeface="+mn-cs"/>
              </a:rPr>
              <a:t>Competing Consumer</a:t>
            </a:r>
            <a:r>
              <a:rPr lang="en-US" sz="1200" b="0" i="0" kern="1200" dirty="0">
                <a:solidFill>
                  <a:schemeClr val="tx1"/>
                </a:solidFill>
                <a:effectLst/>
                <a:latin typeface="+mn-lt"/>
                <a:ea typeface="+mn-ea"/>
                <a:cs typeface="+mn-cs"/>
              </a:rPr>
              <a:t> model in which each consumer attempts to read from the same queue or resource.</a:t>
            </a:r>
          </a:p>
          <a:p>
            <a:pPr marL="171450" indent="-171450">
              <a:buFont typeface="Arial"/>
              <a:buChar char="•"/>
            </a:pPr>
            <a:r>
              <a:rPr lang="en-US" sz="1200" b="0" i="0" kern="1200" dirty="0">
                <a:solidFill>
                  <a:schemeClr val="tx1"/>
                </a:solidFill>
                <a:effectLst/>
                <a:latin typeface="+mn-lt"/>
                <a:ea typeface="+mn-ea"/>
                <a:cs typeface="+mn-cs"/>
              </a:rPr>
              <a:t>Event Hubs uses a partitioned consumer pattern in which each consumer only reads a specific subset, or partition, of the message stream</a:t>
            </a:r>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2900366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a:buNone/>
            </a:pPr>
            <a:r>
              <a:rPr lang="en-US" sz="1200" b="1" i="0" kern="1200" dirty="0" smtClean="0">
                <a:solidFill>
                  <a:schemeClr val="tx1"/>
                </a:solidFill>
                <a:effectLst/>
                <a:latin typeface="+mn-lt"/>
                <a:ea typeface="+mn-ea"/>
                <a:cs typeface="+mn-cs"/>
              </a:rPr>
              <a:t>Notes:</a:t>
            </a:r>
          </a:p>
          <a:p>
            <a:pPr marL="171450" lvl="0" indent="-171450">
              <a:buFont typeface="Arial"/>
              <a:buChar char="•"/>
            </a:pPr>
            <a:r>
              <a:rPr lang="en-US" sz="1200" b="0" i="0" kern="1200" dirty="0" smtClean="0">
                <a:solidFill>
                  <a:schemeClr val="tx1"/>
                </a:solidFill>
                <a:effectLst/>
                <a:latin typeface="+mn-lt"/>
                <a:ea typeface="+mn-ea"/>
                <a:cs typeface="+mn-cs"/>
              </a:rPr>
              <a:t>As </a:t>
            </a:r>
            <a:r>
              <a:rPr lang="en-US" sz="1200" b="0" i="0" kern="1200" dirty="0">
                <a:solidFill>
                  <a:schemeClr val="tx1"/>
                </a:solidFill>
                <a:effectLst/>
                <a:latin typeface="+mn-lt"/>
                <a:ea typeface="+mn-ea"/>
                <a:cs typeface="+mn-cs"/>
              </a:rPr>
              <a:t>newer events arrive, they are added to the end of this sequence.</a:t>
            </a:r>
          </a:p>
          <a:p>
            <a:pPr marL="171450" lvl="0" indent="-171450">
              <a:buFont typeface="Arial"/>
              <a:buChar char="•"/>
            </a:pPr>
            <a:r>
              <a:rPr lang="en-US" sz="1200" b="0" i="0" kern="1200" dirty="0">
                <a:solidFill>
                  <a:schemeClr val="tx1"/>
                </a:solidFill>
                <a:effectLst/>
                <a:latin typeface="+mn-lt"/>
                <a:ea typeface="+mn-ea"/>
                <a:cs typeface="+mn-cs"/>
              </a:rPr>
              <a:t>Partitions retain data for a configured retention time that is set at the Event Hub level. </a:t>
            </a:r>
          </a:p>
          <a:p>
            <a:pPr marL="171450" lvl="0" indent="-171450">
              <a:buFont typeface="Arial"/>
              <a:buChar char="•"/>
            </a:pPr>
            <a:r>
              <a:rPr lang="en-US" sz="1200" b="0" i="0" kern="1200" dirty="0">
                <a:solidFill>
                  <a:schemeClr val="tx1"/>
                </a:solidFill>
                <a:effectLst/>
                <a:latin typeface="+mn-lt"/>
                <a:ea typeface="+mn-ea"/>
                <a:cs typeface="+mn-cs"/>
              </a:rPr>
              <a:t>This setting applies across all partitions in the Event Hub. Events expire on a time basis; user cannot explicitly delete them. </a:t>
            </a:r>
          </a:p>
          <a:p>
            <a:pPr marL="171450" lvl="0" indent="-171450">
              <a:buFont typeface="Arial"/>
              <a:buChar char="•"/>
            </a:pPr>
            <a:r>
              <a:rPr lang="en-US" sz="1200" b="0" i="0" kern="1200" dirty="0">
                <a:solidFill>
                  <a:schemeClr val="tx1"/>
                </a:solidFill>
                <a:effectLst/>
                <a:latin typeface="+mn-lt"/>
                <a:ea typeface="+mn-ea"/>
                <a:cs typeface="+mn-cs"/>
              </a:rPr>
              <a:t>An Event Hub contains multiple partitions. Each partition is independent and contains its own sequence of data. As a result, partitions often grow at different rates.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1598507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i="0" kern="1200" dirty="0" smtClean="0">
                <a:solidFill>
                  <a:schemeClr val="tx1"/>
                </a:solidFill>
                <a:effectLst/>
                <a:latin typeface="+mn-lt"/>
                <a:ea typeface="+mn-ea"/>
                <a:cs typeface="+mn-cs"/>
              </a:rPr>
              <a:t>Notes:</a:t>
            </a:r>
          </a:p>
          <a:p>
            <a:pPr marL="171450" indent="-171450">
              <a:buFont typeface="Arial"/>
              <a:buChar char="•"/>
            </a:pPr>
            <a:r>
              <a:rPr lang="en-US" sz="1200" b="0" i="0" kern="1200" dirty="0" smtClean="0">
                <a:solidFill>
                  <a:schemeClr val="tx1"/>
                </a:solidFill>
                <a:effectLst/>
                <a:latin typeface="+mn-lt"/>
                <a:ea typeface="+mn-ea"/>
                <a:cs typeface="+mn-cs"/>
              </a:rPr>
              <a:t>Partitions </a:t>
            </a:r>
            <a:r>
              <a:rPr lang="en-US" sz="1200" b="0" i="0" kern="1200" dirty="0">
                <a:solidFill>
                  <a:schemeClr val="tx1"/>
                </a:solidFill>
                <a:effectLst/>
                <a:latin typeface="+mn-lt"/>
                <a:ea typeface="+mn-ea"/>
                <a:cs typeface="+mn-cs"/>
              </a:rPr>
              <a:t>are a data organization mechanism and are more related to the degree of downstream parallelism.</a:t>
            </a:r>
          </a:p>
          <a:p>
            <a:pPr marL="171450" indent="-171450">
              <a:buFont typeface="Arial"/>
              <a:buChar char="•"/>
            </a:pPr>
            <a:r>
              <a:rPr lang="en-US" sz="1200" b="0" i="0" kern="1200" dirty="0">
                <a:solidFill>
                  <a:schemeClr val="tx1"/>
                </a:solidFill>
                <a:effectLst/>
                <a:latin typeface="+mn-lt"/>
                <a:ea typeface="+mn-ea"/>
                <a:cs typeface="+mn-cs"/>
              </a:rPr>
              <a:t>After Event Hub creation, the partition count is not changeable; user should consider this number in terms of long-term expected scale. User can increase the 32 partition limit by contacting the Service Bus team.</a:t>
            </a:r>
          </a:p>
          <a:p>
            <a:pPr marL="171450" indent="-171450">
              <a:buFont typeface="Arial"/>
              <a:buChar char="•"/>
            </a:pPr>
            <a:r>
              <a:rPr lang="en-US" sz="1200" b="0" i="0" kern="1200" dirty="0">
                <a:solidFill>
                  <a:schemeClr val="tx1"/>
                </a:solidFill>
                <a:effectLst/>
                <a:latin typeface="+mn-lt"/>
                <a:ea typeface="+mn-ea"/>
                <a:cs typeface="+mn-cs"/>
              </a:rPr>
              <a:t>While partitions are identifiable and can be sent to directly, it is generally best to avoid sending data to specific partitions. </a:t>
            </a:r>
          </a:p>
          <a:p>
            <a:pPr marL="171450" indent="-171450">
              <a:buFont typeface="Arial"/>
              <a:buChar char="•"/>
            </a:pPr>
            <a:r>
              <a:rPr lang="en-US" sz="1200" b="0" i="0" kern="1200" dirty="0">
                <a:solidFill>
                  <a:schemeClr val="tx1"/>
                </a:solidFill>
                <a:effectLst/>
                <a:latin typeface="+mn-lt"/>
                <a:ea typeface="+mn-ea"/>
                <a:cs typeface="+mn-cs"/>
              </a:rPr>
              <a:t>In the context of Event Hubs, messages are referred to as event data. Event data contains the body of the event, a user defined property bag, and various metadata about the event. Partitions are filled with a sequence of event data.</a:t>
            </a:r>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3360429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3034119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SAS </a:t>
            </a:r>
            <a:r>
              <a:rPr lang="en-US" dirty="0"/>
              <a:t>token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 SAS token is generated from a SAS key and is an SHA hash of a URL, encoded in a specific format.</a:t>
            </a:r>
          </a:p>
          <a:p>
            <a:pPr marL="628650" lvl="1" indent="-171450">
              <a:buFont typeface="Arial" panose="020B0604020202020204" pitchFamily="34" charset="0"/>
              <a:buChar char="•"/>
            </a:pPr>
            <a:r>
              <a:rPr lang="en-US" dirty="0"/>
              <a:t>Shared Access Signature (SAS) is the authentication mechanism for Event Hubs. </a:t>
            </a:r>
          </a:p>
          <a:p>
            <a:pPr marL="628650" lvl="1" indent="-171450">
              <a:buFont typeface="Arial" panose="020B0604020202020204" pitchFamily="34" charset="0"/>
              <a:buChar char="•"/>
            </a:pPr>
            <a:r>
              <a:rPr lang="en-US" dirty="0"/>
              <a:t>Service Bus provides SAS policies at the namespace and Event Hub level. </a:t>
            </a:r>
          </a:p>
          <a:p>
            <a:pPr marL="628650" lvl="1" indent="-171450">
              <a:buFont typeface="Arial" panose="020B0604020202020204" pitchFamily="34" charset="0"/>
              <a:buChar char="•"/>
            </a:pPr>
            <a:r>
              <a:rPr lang="en-US" dirty="0"/>
              <a:t>Using the name of the key (policy) and the token, Service Bus can regenerate the hash and thus authenticate the sender. </a:t>
            </a:r>
          </a:p>
          <a:p>
            <a:pPr marL="628650" lvl="1" indent="-171450">
              <a:buFont typeface="Arial" panose="020B0604020202020204" pitchFamily="34" charset="0"/>
              <a:buChar char="•"/>
            </a:pPr>
            <a:r>
              <a:rPr lang="en-US" dirty="0"/>
              <a:t>This SAS token URL mechanism is the basis for publisher identification introduced in the publisher policy.</a:t>
            </a:r>
          </a:p>
          <a:p>
            <a:pPr marL="171450" lvl="0" indent="-171450">
              <a:buFont typeface="Arial"/>
              <a:buChar char="•"/>
            </a:pPr>
            <a:r>
              <a:rPr lang="en-US" dirty="0"/>
              <a:t>User can publish an event via AMQP 1.0 or HTTPS. Service Bus provides an </a:t>
            </a:r>
            <a:r>
              <a:rPr lang="en-US" dirty="0" err="1"/>
              <a:t>EventHubClient</a:t>
            </a:r>
            <a:r>
              <a:rPr lang="en-US" dirty="0"/>
              <a:t> class for publishing events to an Event Hub from .NET clients.</a:t>
            </a:r>
          </a:p>
          <a:p>
            <a:pPr marL="171450" lvl="0" indent="-171450">
              <a:buFont typeface="Arial"/>
              <a:buChar char="•"/>
            </a:pPr>
            <a:r>
              <a:rPr lang="en-US" dirty="0"/>
              <a:t>The choice to use AMQP or HTTPS is specific to the usage scenario. </a:t>
            </a:r>
          </a:p>
          <a:p>
            <a:pPr marL="171450" lvl="0" indent="-171450">
              <a:buFont typeface="Arial"/>
              <a:buChar char="•"/>
            </a:pPr>
            <a:r>
              <a:rPr lang="en-US" dirty="0"/>
              <a:t>AMQP requires the establishment of a persistent bidirectional socket in addition to transport level security (TLS) or SSL/TLS.   </a:t>
            </a:r>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474865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671158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500264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6/14/16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6177939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42244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5934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22345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1317190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927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301517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55586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945598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2896250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416686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376248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473667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518821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883265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252121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6/14/16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8331749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7137574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38613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7016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2097101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061631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352060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614855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710607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6890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334785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032593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029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163660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083544507"/>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8.xml"/><Relationship Id="rId12" Type="http://schemas.openxmlformats.org/officeDocument/2006/relationships/slideLayout" Target="../slideLayouts/slideLayout49.xml"/><Relationship Id="rId13" Type="http://schemas.openxmlformats.org/officeDocument/2006/relationships/slideLayout" Target="../slideLayouts/slideLayout50.xml"/><Relationship Id="rId14" Type="http://schemas.openxmlformats.org/officeDocument/2006/relationships/slideLayout" Target="../slideLayouts/slideLayout51.xml"/><Relationship Id="rId15" Type="http://schemas.openxmlformats.org/officeDocument/2006/relationships/slideLayout" Target="../slideLayouts/slideLayout52.xml"/><Relationship Id="rId16" Type="http://schemas.openxmlformats.org/officeDocument/2006/relationships/slideLayout" Target="../slideLayouts/slideLayout53.xml"/><Relationship Id="rId17" Type="http://schemas.openxmlformats.org/officeDocument/2006/relationships/slideLayout" Target="../slideLayouts/slideLayout54.xml"/><Relationship Id="rId18" Type="http://schemas.openxmlformats.org/officeDocument/2006/relationships/theme" Target="../theme/theme3.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4727165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6/14/16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534151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xml"/><Relationship Id="rId3" Type="http://schemas.openxmlformats.org/officeDocument/2006/relationships/image" Target="../media/image9.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smtClean="0">
                <a:solidFill>
                  <a:srgbClr val="FFFFFF"/>
                </a:solidFill>
                <a:latin typeface="Segoe UI" panose="020B0502040204020203" pitchFamily="34" charset="0"/>
                <a:cs typeface="Segoe UI" panose="020B0502040204020203" pitchFamily="34" charset="0"/>
              </a:rPr>
              <a:t>Internet </a:t>
            </a:r>
            <a:r>
              <a:rPr lang="en-US" sz="5400" dirty="0">
                <a:solidFill>
                  <a:srgbClr val="FFFFFF"/>
                </a:solidFill>
                <a:latin typeface="Segoe UI" panose="020B0502040204020203" pitchFamily="34" charset="0"/>
                <a:cs typeface="Segoe UI" panose="020B0502040204020203" pitchFamily="34" charset="0"/>
              </a:rPr>
              <a:t>of </a:t>
            </a:r>
            <a:r>
              <a:rPr lang="en-US" sz="5400" dirty="0" smtClean="0">
                <a:solidFill>
                  <a:srgbClr val="FFFFFF"/>
                </a:solidFill>
                <a:latin typeface="Segoe UI" panose="020B0502040204020203" pitchFamily="34" charset="0"/>
                <a:cs typeface="Segoe UI" panose="020B0502040204020203" pitchFamily="34" charset="0"/>
              </a:rPr>
              <a:t>Things</a:t>
            </a:r>
            <a:endParaRPr lang="en-US" sz="5400" dirty="0"/>
          </a:p>
        </p:txBody>
      </p:sp>
      <p:sp>
        <p:nvSpPr>
          <p:cNvPr id="5" name="Subtitle 4"/>
          <p:cNvSpPr>
            <a:spLocks noGrp="1"/>
          </p:cNvSpPr>
          <p:nvPr>
            <p:ph type="subTitle" idx="1"/>
          </p:nvPr>
        </p:nvSpPr>
        <p:spPr/>
        <p:txBody>
          <a:bodyPr>
            <a:normAutofit/>
          </a:bodyPr>
          <a:lstStyle/>
          <a:p>
            <a:r>
              <a:rPr lang="en-US" sz="4000" dirty="0">
                <a:solidFill>
                  <a:srgbClr val="FFFF00"/>
                </a:solidFill>
              </a:rPr>
              <a:t>Module </a:t>
            </a:r>
            <a:r>
              <a:rPr lang="en-US" dirty="0"/>
              <a:t>6</a:t>
            </a:r>
            <a:r>
              <a:rPr lang="en-US" sz="4000" dirty="0">
                <a:solidFill>
                  <a:srgbClr val="FFFF00"/>
                </a:solidFill>
              </a:rPr>
              <a:t>, Lesson </a:t>
            </a:r>
            <a:r>
              <a:rPr lang="en-US" dirty="0"/>
              <a:t>5</a:t>
            </a:r>
            <a:r>
              <a:rPr lang="en-US" sz="4000" dirty="0">
                <a:solidFill>
                  <a:srgbClr val="FFFF00"/>
                </a:solidFill>
              </a:rPr>
              <a:t>: </a:t>
            </a:r>
          </a:p>
          <a:p>
            <a:r>
              <a:rPr lang="en-US" dirty="0">
                <a:latin typeface="Segoe UI" panose="020B0502040204020203" pitchFamily="34" charset="0"/>
                <a:cs typeface="Segoe UI" panose="020B0502040204020203" pitchFamily="34" charset="0"/>
              </a:rPr>
              <a:t>Event Data collection</a:t>
            </a:r>
            <a:endParaRPr lang="en-US" sz="4000" dirty="0">
              <a:solidFill>
                <a:srgbClr val="FFFF00"/>
              </a:solidFill>
            </a:endParaRPr>
          </a:p>
        </p:txBody>
      </p:sp>
    </p:spTree>
    <p:extLst>
      <p:ext uri="{BB962C8B-B14F-4D97-AF65-F5344CB8AC3E}">
        <p14:creationId xmlns:p14="http://schemas.microsoft.com/office/powerpoint/2010/main" val="2720979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5723466" y="3264686"/>
            <a:ext cx="5300133" cy="3200399"/>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Event Hub</a:t>
            </a: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p:txBody>
      </p:sp>
      <p:sp>
        <p:nvSpPr>
          <p:cNvPr id="2" name="Title 1"/>
          <p:cNvSpPr>
            <a:spLocks noGrp="1"/>
          </p:cNvSpPr>
          <p:nvPr>
            <p:ph type="title"/>
          </p:nvPr>
        </p:nvSpPr>
        <p:spPr/>
        <p:txBody>
          <a:bodyPr>
            <a:normAutofit/>
          </a:bodyPr>
          <a:lstStyle/>
          <a:p>
            <a:r>
              <a:rPr lang="en-US" sz="4800" dirty="0"/>
              <a:t>Partition Key</a:t>
            </a:r>
          </a:p>
        </p:txBody>
      </p:sp>
      <p:grpSp>
        <p:nvGrpSpPr>
          <p:cNvPr id="12" name="Group 6"/>
          <p:cNvGrpSpPr/>
          <p:nvPr/>
        </p:nvGrpSpPr>
        <p:grpSpPr>
          <a:xfrm>
            <a:off x="0" y="1958169"/>
            <a:ext cx="12192000" cy="1039036"/>
            <a:chOff x="0" y="1450657"/>
            <a:chExt cx="10802189" cy="984028"/>
          </a:xfrm>
        </p:grpSpPr>
        <p:sp>
          <p:nvSpPr>
            <p:cNvPr id="14"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9" name="Content Placeholder 2"/>
            <p:cNvSpPr txBox="1">
              <a:spLocks/>
            </p:cNvSpPr>
            <p:nvPr/>
          </p:nvSpPr>
          <p:spPr>
            <a:xfrm>
              <a:off x="746442" y="1526216"/>
              <a:ext cx="972568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Value is used to map incoming event data into specific partitions</a:t>
              </a:r>
            </a:p>
            <a:p>
              <a:pPr lvl="0" algn="l" defTabSz="914089">
                <a:spcBef>
                  <a:spcPct val="20000"/>
                </a:spcBef>
                <a:buSzPct val="80000"/>
              </a:pPr>
              <a:r>
                <a:rPr lang="en-US" i="0" dirty="0"/>
                <a:t>A sender-supplied value passed into an Event Hub</a:t>
              </a:r>
            </a:p>
          </p:txBody>
        </p:sp>
      </p:grpSp>
      <p:sp>
        <p:nvSpPr>
          <p:cNvPr id="4" name="직사각형 3"/>
          <p:cNvSpPr/>
          <p:nvPr/>
        </p:nvSpPr>
        <p:spPr>
          <a:xfrm>
            <a:off x="6270472" y="4556573"/>
            <a:ext cx="851240" cy="646331"/>
          </a:xfrm>
          <a:prstGeom prst="rect">
            <a:avLst/>
          </a:prstGeom>
        </p:spPr>
        <p:txBody>
          <a:bodyPr wrap="none">
            <a:spAutoFit/>
          </a:bodyPr>
          <a:lstStyle/>
          <a:p>
            <a:r>
              <a:rPr lang="en-US" sz="3600" dirty="0">
                <a:solidFill>
                  <a:schemeClr val="bg1"/>
                </a:solidFill>
              </a:rPr>
              <a:t>f(x)</a:t>
            </a:r>
          </a:p>
        </p:txBody>
      </p:sp>
      <p:sp>
        <p:nvSpPr>
          <p:cNvPr id="158" name="모서리가 둥근 직사각형 157"/>
          <p:cNvSpPr/>
          <p:nvPr/>
        </p:nvSpPr>
        <p:spPr>
          <a:xfrm>
            <a:off x="998817" y="3872711"/>
            <a:ext cx="1642534" cy="914399"/>
          </a:xfrm>
          <a:prstGeom prst="roundRect">
            <a:avLst>
              <a:gd name="adj" fmla="val 0"/>
            </a:avLst>
          </a:prstGeom>
          <a:solidFill>
            <a:srgbClr val="49AFEF"/>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solidFill>
                  <a:srgbClr val="FFFFFF"/>
                </a:solidFill>
              </a:rPr>
              <a:t>Partition</a:t>
            </a:r>
          </a:p>
          <a:p>
            <a:pPr algn="ctr"/>
            <a:r>
              <a:rPr lang="en-US" sz="2000" dirty="0">
                <a:solidFill>
                  <a:srgbClr val="FFFFFF"/>
                </a:solidFill>
              </a:rPr>
              <a:t>Key A</a:t>
            </a:r>
          </a:p>
        </p:txBody>
      </p:sp>
      <p:sp>
        <p:nvSpPr>
          <p:cNvPr id="159" name="모서리가 둥근 직사각형 158"/>
          <p:cNvSpPr/>
          <p:nvPr/>
        </p:nvSpPr>
        <p:spPr>
          <a:xfrm>
            <a:off x="998817" y="5090047"/>
            <a:ext cx="1642534" cy="914399"/>
          </a:xfrm>
          <a:prstGeom prst="roundRect">
            <a:avLst>
              <a:gd name="adj" fmla="val 0"/>
            </a:avLst>
          </a:prstGeom>
          <a:solidFill>
            <a:srgbClr val="336FC0"/>
          </a:solidFill>
          <a:ln>
            <a:no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bg1"/>
                </a:solidFill>
              </a:rPr>
              <a:t>Partition</a:t>
            </a:r>
          </a:p>
          <a:p>
            <a:pPr algn="ctr"/>
            <a:r>
              <a:rPr lang="en-US" sz="2000" dirty="0">
                <a:solidFill>
                  <a:schemeClr val="bg1"/>
                </a:solidFill>
              </a:rPr>
              <a:t>Key B</a:t>
            </a:r>
          </a:p>
        </p:txBody>
      </p:sp>
      <p:cxnSp>
        <p:nvCxnSpPr>
          <p:cNvPr id="9" name="직선 화살표 연결선 8"/>
          <p:cNvCxnSpPr>
            <a:stCxn id="158" idx="3"/>
          </p:cNvCxnSpPr>
          <p:nvPr/>
        </p:nvCxnSpPr>
        <p:spPr>
          <a:xfrm>
            <a:off x="2641351" y="4329911"/>
            <a:ext cx="3689621" cy="467115"/>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p:cNvCxnSpPr/>
          <p:nvPr/>
        </p:nvCxnSpPr>
        <p:spPr>
          <a:xfrm flipV="1">
            <a:off x="7089927" y="4329911"/>
            <a:ext cx="547006" cy="534974"/>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p:cNvCxnSpPr>
            <a:stCxn id="159" idx="3"/>
          </p:cNvCxnSpPr>
          <p:nvPr/>
        </p:nvCxnSpPr>
        <p:spPr>
          <a:xfrm flipV="1">
            <a:off x="2641351" y="5064115"/>
            <a:ext cx="3691727" cy="483132"/>
          </a:xfrm>
          <a:prstGeom prst="straightConnector1">
            <a:avLst/>
          </a:prstGeom>
          <a:ln w="57150" cmpd="sng">
            <a:solidFill>
              <a:srgbClr val="76717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1" name="직선 화살표 연결선 160"/>
          <p:cNvCxnSpPr/>
          <p:nvPr/>
        </p:nvCxnSpPr>
        <p:spPr>
          <a:xfrm>
            <a:off x="7089927" y="5099963"/>
            <a:ext cx="566141" cy="645462"/>
          </a:xfrm>
          <a:prstGeom prst="straightConnector1">
            <a:avLst/>
          </a:prstGeom>
          <a:ln w="57150" cmpd="sng">
            <a:solidFill>
              <a:srgbClr val="76717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817393" y="4090882"/>
            <a:ext cx="2820199" cy="428882"/>
          </a:xfrm>
          <a:prstGeom prst="rect">
            <a:avLst/>
          </a:prstGeom>
          <a:solidFill>
            <a:srgbClr val="D5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Partition 1</a:t>
            </a:r>
            <a:endParaRPr lang="en-US" dirty="0" smtClean="0">
              <a:solidFill>
                <a:schemeClr val="tx1"/>
              </a:solidFill>
            </a:endParaRPr>
          </a:p>
        </p:txBody>
      </p:sp>
      <p:sp>
        <p:nvSpPr>
          <p:cNvPr id="21" name="Rectangle 20"/>
          <p:cNvSpPr/>
          <p:nvPr/>
        </p:nvSpPr>
        <p:spPr>
          <a:xfrm>
            <a:off x="7817393" y="4573192"/>
            <a:ext cx="2820199" cy="428882"/>
          </a:xfrm>
          <a:prstGeom prst="rect">
            <a:avLst/>
          </a:prstGeom>
          <a:solidFill>
            <a:srgbClr val="D5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Partition </a:t>
            </a:r>
            <a:r>
              <a:rPr lang="en-US" dirty="0" smtClean="0">
                <a:solidFill>
                  <a:schemeClr val="tx1"/>
                </a:solidFill>
              </a:rPr>
              <a:t>2</a:t>
            </a:r>
            <a:endParaRPr lang="en-US" dirty="0">
              <a:solidFill>
                <a:schemeClr val="tx1"/>
              </a:solidFill>
            </a:endParaRPr>
          </a:p>
        </p:txBody>
      </p:sp>
      <p:sp>
        <p:nvSpPr>
          <p:cNvPr id="22" name="Rectangle 21"/>
          <p:cNvSpPr/>
          <p:nvPr/>
        </p:nvSpPr>
        <p:spPr>
          <a:xfrm>
            <a:off x="7817393" y="5517376"/>
            <a:ext cx="2820199" cy="428882"/>
          </a:xfrm>
          <a:prstGeom prst="rect">
            <a:avLst/>
          </a:prstGeom>
          <a:solidFill>
            <a:srgbClr val="D5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Partition </a:t>
            </a:r>
            <a:r>
              <a:rPr lang="en-US" dirty="0" smtClean="0">
                <a:solidFill>
                  <a:schemeClr val="tx1"/>
                </a:solidFill>
              </a:rPr>
              <a:t>4</a:t>
            </a:r>
            <a:endParaRPr lang="en-US" dirty="0">
              <a:solidFill>
                <a:schemeClr val="tx1"/>
              </a:solidFill>
            </a:endParaRPr>
          </a:p>
        </p:txBody>
      </p:sp>
    </p:spTree>
    <p:extLst>
      <p:ext uri="{BB962C8B-B14F-4D97-AF65-F5344CB8AC3E}">
        <p14:creationId xmlns:p14="http://schemas.microsoft.com/office/powerpoint/2010/main" val="2042413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78858"/>
            <a:ext cx="10515600" cy="1176021"/>
          </a:xfrm>
        </p:spPr>
        <p:txBody>
          <a:bodyPr>
            <a:normAutofit/>
          </a:bodyPr>
          <a:lstStyle/>
          <a:p>
            <a:r>
              <a:rPr lang="en-US" sz="4800" dirty="0"/>
              <a:t>Event consumer</a:t>
            </a:r>
          </a:p>
        </p:txBody>
      </p:sp>
      <p:grpSp>
        <p:nvGrpSpPr>
          <p:cNvPr id="5" name="Group 7"/>
          <p:cNvGrpSpPr/>
          <p:nvPr/>
        </p:nvGrpSpPr>
        <p:grpSpPr>
          <a:xfrm>
            <a:off x="0" y="2103028"/>
            <a:ext cx="12192000" cy="3484970"/>
            <a:chOff x="0" y="1950630"/>
            <a:chExt cx="12192000" cy="3158166"/>
          </a:xfrm>
        </p:grpSpPr>
        <p:grpSp>
          <p:nvGrpSpPr>
            <p:cNvPr id="6" name="Group 1"/>
            <p:cNvGrpSpPr/>
            <p:nvPr/>
          </p:nvGrpSpPr>
          <p:grpSpPr>
            <a:xfrm>
              <a:off x="0" y="1950630"/>
              <a:ext cx="12192000" cy="832911"/>
              <a:chOff x="0" y="1950630"/>
              <a:chExt cx="12192000" cy="832911"/>
            </a:xfrm>
          </p:grpSpPr>
          <p:sp>
            <p:nvSpPr>
              <p:cNvPr id="8"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9"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Any entity that reads event data from an Event Hub</a:t>
                </a:r>
                <a:endParaRPr lang="en-US" i="0" dirty="0">
                  <a:solidFill>
                    <a:prstClr val="white"/>
                  </a:solidFill>
                  <a:latin typeface="Segoe UI"/>
                </a:endParaRPr>
              </a:p>
            </p:txBody>
          </p:sp>
        </p:grpSp>
        <p:sp>
          <p:nvSpPr>
            <p:cNvPr id="7" name="Rectangle 6"/>
            <p:cNvSpPr/>
            <p:nvPr/>
          </p:nvSpPr>
          <p:spPr>
            <a:xfrm>
              <a:off x="0" y="2783542"/>
              <a:ext cx="12192000" cy="23252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chemeClr val="tx1"/>
                  </a:solidFill>
                </a:rPr>
                <a:t>Read the event stream through partitions in a consumer group</a:t>
              </a:r>
            </a:p>
            <a:p>
              <a:pPr marL="1316038" indent="-457200">
                <a:buFont typeface="Wingdings" charset="2"/>
                <a:buChar char="§"/>
              </a:pPr>
              <a:r>
                <a:rPr lang="en-US" sz="2800" dirty="0">
                  <a:solidFill>
                    <a:schemeClr val="tx1"/>
                  </a:solidFill>
                </a:rPr>
                <a:t>Each partition should have only one active reader at a time</a:t>
              </a:r>
            </a:p>
            <a:p>
              <a:pPr marL="1316038" indent="-457200">
                <a:buFont typeface="Wingdings" charset="2"/>
                <a:buChar char="§"/>
              </a:pPr>
              <a:r>
                <a:rPr lang="en-US" sz="2800" dirty="0">
                  <a:solidFill>
                    <a:schemeClr val="tx1"/>
                  </a:solidFill>
                </a:rPr>
                <a:t>All Event Hubs consumers connect via the AMQP 1.0 session</a:t>
              </a:r>
            </a:p>
            <a:p>
              <a:pPr marL="1316038" indent="-457200">
                <a:buFont typeface="Wingdings" charset="2"/>
                <a:buChar char="§"/>
              </a:pPr>
              <a:r>
                <a:rPr lang="en-US" sz="2800" dirty="0">
                  <a:solidFill>
                    <a:schemeClr val="tx1"/>
                  </a:solidFill>
                </a:rPr>
                <a:t>Events are delivered as they become </a:t>
              </a:r>
              <a:r>
                <a:rPr lang="en-US" sz="2800" dirty="0" smtClean="0">
                  <a:solidFill>
                    <a:schemeClr val="tx1"/>
                  </a:solidFill>
                </a:rPr>
                <a:t>available</a:t>
              </a:r>
              <a:endParaRPr lang="en-US" sz="2800" dirty="0">
                <a:solidFill>
                  <a:schemeClr val="tx1"/>
                </a:solidFill>
              </a:endParaRPr>
            </a:p>
          </p:txBody>
        </p:sp>
      </p:grpSp>
    </p:spTree>
    <p:extLst>
      <p:ext uri="{BB962C8B-B14F-4D97-AF65-F5344CB8AC3E}">
        <p14:creationId xmlns:p14="http://schemas.microsoft.com/office/powerpoint/2010/main" val="1334888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838200" y="3137701"/>
            <a:ext cx="6544733" cy="3200399"/>
          </a:xfrm>
          <a:prstGeom prst="rect">
            <a:avLst/>
          </a:prstGeom>
          <a:solidFill>
            <a:srgbClr val="D5D5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000000"/>
                </a:solidFill>
              </a:rPr>
              <a:t>Event Hub</a:t>
            </a: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p:txBody>
      </p:sp>
      <p:sp>
        <p:nvSpPr>
          <p:cNvPr id="2" name="Title 1"/>
          <p:cNvSpPr>
            <a:spLocks noGrp="1"/>
          </p:cNvSpPr>
          <p:nvPr>
            <p:ph type="title"/>
          </p:nvPr>
        </p:nvSpPr>
        <p:spPr/>
        <p:txBody>
          <a:bodyPr>
            <a:normAutofit/>
          </a:bodyPr>
          <a:lstStyle/>
          <a:p>
            <a:r>
              <a:rPr lang="en-US" sz="4800" dirty="0"/>
              <a:t>Consumer Groups</a:t>
            </a:r>
          </a:p>
        </p:txBody>
      </p:sp>
      <p:grpSp>
        <p:nvGrpSpPr>
          <p:cNvPr id="12" name="Group 6"/>
          <p:cNvGrpSpPr/>
          <p:nvPr/>
        </p:nvGrpSpPr>
        <p:grpSpPr>
          <a:xfrm>
            <a:off x="0" y="1958169"/>
            <a:ext cx="12192000" cy="1039036"/>
            <a:chOff x="0" y="1450657"/>
            <a:chExt cx="10802189" cy="984028"/>
          </a:xfrm>
        </p:grpSpPr>
        <p:sp>
          <p:nvSpPr>
            <p:cNvPr id="14"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9" name="Content Placeholder 2"/>
            <p:cNvSpPr txBox="1">
              <a:spLocks/>
            </p:cNvSpPr>
            <p:nvPr/>
          </p:nvSpPr>
          <p:spPr>
            <a:xfrm>
              <a:off x="746442" y="1526216"/>
              <a:ext cx="972568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The publish/subscribe mechanism of Event Hubs is enabled through consumer groups.</a:t>
              </a:r>
            </a:p>
          </p:txBody>
        </p:sp>
      </p:grpSp>
      <p:sp>
        <p:nvSpPr>
          <p:cNvPr id="7" name="모서리가 둥근 직사각형 6"/>
          <p:cNvSpPr/>
          <p:nvPr/>
        </p:nvSpPr>
        <p:spPr>
          <a:xfrm>
            <a:off x="1346200" y="4901522"/>
            <a:ext cx="1600200" cy="420177"/>
          </a:xfrm>
          <a:prstGeom prst="roundRect">
            <a:avLst>
              <a:gd name="adj" fmla="val 0"/>
            </a:avLst>
          </a:prstGeom>
          <a:solidFill>
            <a:srgbClr val="336FC0"/>
          </a:solidFill>
          <a:ln w="28575">
            <a:noFill/>
          </a:ln>
        </p:spPr>
        <p:style>
          <a:lnRef idx="2">
            <a:schemeClr val="accent2"/>
          </a:lnRef>
          <a:fillRef idx="1">
            <a:schemeClr val="lt1"/>
          </a:fillRef>
          <a:effectRef idx="0">
            <a:schemeClr val="accent2"/>
          </a:effectRef>
          <a:fontRef idx="minor">
            <a:schemeClr val="dk1"/>
          </a:fontRef>
        </p:style>
        <p:txBody>
          <a:bodyPr rtlCol="0" anchor="ctr"/>
          <a:lstStyle/>
          <a:p>
            <a:r>
              <a:rPr lang="en-US" dirty="0">
                <a:solidFill>
                  <a:schemeClr val="bg1"/>
                </a:solidFill>
              </a:rPr>
              <a:t> Partition 2</a:t>
            </a:r>
          </a:p>
        </p:txBody>
      </p:sp>
      <p:sp>
        <p:nvSpPr>
          <p:cNvPr id="35" name="모서리가 둥근 직사각형 34"/>
          <p:cNvSpPr/>
          <p:nvPr/>
        </p:nvSpPr>
        <p:spPr>
          <a:xfrm>
            <a:off x="1346200" y="4412580"/>
            <a:ext cx="1600200" cy="420177"/>
          </a:xfrm>
          <a:prstGeom prst="roundRect">
            <a:avLst>
              <a:gd name="adj" fmla="val 0"/>
            </a:avLst>
          </a:prstGeom>
          <a:solidFill>
            <a:srgbClr val="336FC0"/>
          </a:solidFill>
          <a:ln w="28575">
            <a:noFill/>
          </a:ln>
        </p:spPr>
        <p:style>
          <a:lnRef idx="2">
            <a:schemeClr val="accent2"/>
          </a:lnRef>
          <a:fillRef idx="1">
            <a:schemeClr val="lt1"/>
          </a:fillRef>
          <a:effectRef idx="0">
            <a:schemeClr val="accent2"/>
          </a:effectRef>
          <a:fontRef idx="minor">
            <a:schemeClr val="dk1"/>
          </a:fontRef>
        </p:style>
        <p:txBody>
          <a:bodyPr rtlCol="0" anchor="ctr"/>
          <a:lstStyle/>
          <a:p>
            <a:r>
              <a:rPr lang="en-US" dirty="0">
                <a:solidFill>
                  <a:schemeClr val="bg1"/>
                </a:solidFill>
              </a:rPr>
              <a:t> Partition 1</a:t>
            </a:r>
          </a:p>
        </p:txBody>
      </p:sp>
      <p:sp>
        <p:nvSpPr>
          <p:cNvPr id="51" name="모서리가 둥근 직사각형 50"/>
          <p:cNvSpPr/>
          <p:nvPr/>
        </p:nvSpPr>
        <p:spPr>
          <a:xfrm>
            <a:off x="1346200" y="5404547"/>
            <a:ext cx="1581065" cy="420177"/>
          </a:xfrm>
          <a:prstGeom prst="roundRect">
            <a:avLst>
              <a:gd name="adj" fmla="val 0"/>
            </a:avLst>
          </a:prstGeom>
          <a:solidFill>
            <a:srgbClr val="336FC0"/>
          </a:solidFill>
          <a:ln w="28575">
            <a:noFill/>
          </a:ln>
        </p:spPr>
        <p:style>
          <a:lnRef idx="2">
            <a:schemeClr val="accent2"/>
          </a:lnRef>
          <a:fillRef idx="1">
            <a:schemeClr val="lt1"/>
          </a:fillRef>
          <a:effectRef idx="0">
            <a:schemeClr val="accent2"/>
          </a:effectRef>
          <a:fontRef idx="minor">
            <a:schemeClr val="dk1"/>
          </a:fontRef>
        </p:style>
        <p:txBody>
          <a:bodyPr rtlCol="0" anchor="ctr"/>
          <a:lstStyle/>
          <a:p>
            <a:r>
              <a:rPr lang="en-US" dirty="0">
                <a:solidFill>
                  <a:schemeClr val="bg1"/>
                </a:solidFill>
              </a:rPr>
              <a:t> Partition N</a:t>
            </a:r>
          </a:p>
        </p:txBody>
      </p:sp>
      <p:sp>
        <p:nvSpPr>
          <p:cNvPr id="158" name="모서리가 둥근 직사각형 157"/>
          <p:cNvSpPr/>
          <p:nvPr/>
        </p:nvSpPr>
        <p:spPr>
          <a:xfrm>
            <a:off x="9152466" y="3708270"/>
            <a:ext cx="1642534" cy="914399"/>
          </a:xfrm>
          <a:prstGeom prst="roundRect">
            <a:avLst>
              <a:gd name="adj" fmla="val 0"/>
            </a:avLst>
          </a:prstGeom>
          <a:solidFill>
            <a:srgbClr val="49AFEF"/>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bg1"/>
                </a:solidFill>
              </a:rPr>
              <a:t>Partition</a:t>
            </a:r>
          </a:p>
          <a:p>
            <a:pPr algn="ctr"/>
            <a:r>
              <a:rPr lang="en-US" sz="2000" dirty="0">
                <a:solidFill>
                  <a:schemeClr val="bg1"/>
                </a:solidFill>
              </a:rPr>
              <a:t>Key A</a:t>
            </a:r>
          </a:p>
        </p:txBody>
      </p:sp>
      <p:sp>
        <p:nvSpPr>
          <p:cNvPr id="159" name="모서리가 둥근 직사각형 158"/>
          <p:cNvSpPr/>
          <p:nvPr/>
        </p:nvSpPr>
        <p:spPr>
          <a:xfrm>
            <a:off x="9152466" y="5348545"/>
            <a:ext cx="1642534" cy="914399"/>
          </a:xfrm>
          <a:prstGeom prst="roundRect">
            <a:avLst>
              <a:gd name="adj" fmla="val 0"/>
            </a:avLst>
          </a:prstGeom>
          <a:solidFill>
            <a:srgbClr val="49AFEF"/>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solidFill>
                  <a:schemeClr val="bg1"/>
                </a:solidFill>
              </a:rPr>
              <a:t>Partition</a:t>
            </a:r>
          </a:p>
          <a:p>
            <a:pPr algn="ctr"/>
            <a:r>
              <a:rPr lang="en-US" sz="2000" dirty="0">
                <a:solidFill>
                  <a:schemeClr val="bg1"/>
                </a:solidFill>
              </a:rPr>
              <a:t>Key B</a:t>
            </a:r>
          </a:p>
        </p:txBody>
      </p:sp>
      <p:grpSp>
        <p:nvGrpSpPr>
          <p:cNvPr id="5" name="그룹 4"/>
          <p:cNvGrpSpPr/>
          <p:nvPr/>
        </p:nvGrpSpPr>
        <p:grpSpPr>
          <a:xfrm>
            <a:off x="3978630" y="4010943"/>
            <a:ext cx="1591733" cy="2201333"/>
            <a:chOff x="4030134" y="3979336"/>
            <a:chExt cx="1879600" cy="2201333"/>
          </a:xfrm>
        </p:grpSpPr>
        <p:sp>
          <p:nvSpPr>
            <p:cNvPr id="3" name="직사각형 2"/>
            <p:cNvSpPr/>
            <p:nvPr/>
          </p:nvSpPr>
          <p:spPr>
            <a:xfrm>
              <a:off x="4030134" y="3979336"/>
              <a:ext cx="1879600" cy="2201333"/>
            </a:xfrm>
            <a:prstGeom prst="rect">
              <a:avLst/>
            </a:prstGeom>
            <a:solidFill>
              <a:srgbClr val="336FC0"/>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Consumer</a:t>
              </a:r>
            </a:p>
            <a:p>
              <a:pPr algn="ctr"/>
              <a:r>
                <a:rPr lang="en-US" dirty="0">
                  <a:solidFill>
                    <a:schemeClr val="bg1"/>
                  </a:solidFill>
                </a:rPr>
                <a:t>Group 1</a:t>
              </a: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p:txBody>
        </p:sp>
        <p:sp>
          <p:nvSpPr>
            <p:cNvPr id="22" name="모서리가 둥근 직사각형 21"/>
            <p:cNvSpPr/>
            <p:nvPr/>
          </p:nvSpPr>
          <p:spPr>
            <a:xfrm>
              <a:off x="4246035" y="5111611"/>
              <a:ext cx="1494366" cy="420177"/>
            </a:xfrm>
            <a:prstGeom prst="roundRect">
              <a:avLst>
                <a:gd name="adj" fmla="val 0"/>
              </a:avLst>
            </a:prstGeom>
            <a:solidFill>
              <a:srgbClr val="767171"/>
            </a:solidFill>
            <a:ln w="28575">
              <a:noFill/>
            </a:ln>
          </p:spPr>
          <p:style>
            <a:lnRef idx="2">
              <a:schemeClr val="accent2"/>
            </a:lnRef>
            <a:fillRef idx="1">
              <a:schemeClr val="lt1"/>
            </a:fillRef>
            <a:effectRef idx="0">
              <a:schemeClr val="accent2"/>
            </a:effectRef>
            <a:fontRef idx="minor">
              <a:schemeClr val="dk1"/>
            </a:fontRef>
          </p:style>
          <p:txBody>
            <a:bodyPr rtlCol="0" anchor="ctr"/>
            <a:lstStyle/>
            <a:p>
              <a:r>
                <a:rPr lang="en-US" dirty="0">
                  <a:solidFill>
                    <a:schemeClr val="bg1"/>
                  </a:solidFill>
                </a:rPr>
                <a:t> Reader 2</a:t>
              </a:r>
            </a:p>
          </p:txBody>
        </p:sp>
        <p:sp>
          <p:nvSpPr>
            <p:cNvPr id="23" name="모서리가 둥근 직사각형 22"/>
            <p:cNvSpPr/>
            <p:nvPr/>
          </p:nvSpPr>
          <p:spPr>
            <a:xfrm>
              <a:off x="4246035" y="4622669"/>
              <a:ext cx="1494366" cy="420177"/>
            </a:xfrm>
            <a:prstGeom prst="roundRect">
              <a:avLst>
                <a:gd name="adj" fmla="val 0"/>
              </a:avLst>
            </a:prstGeom>
            <a:solidFill>
              <a:srgbClr val="767171"/>
            </a:solidFill>
            <a:ln w="28575">
              <a:noFill/>
            </a:ln>
          </p:spPr>
          <p:style>
            <a:lnRef idx="2">
              <a:schemeClr val="accent2"/>
            </a:lnRef>
            <a:fillRef idx="1">
              <a:schemeClr val="lt1"/>
            </a:fillRef>
            <a:effectRef idx="0">
              <a:schemeClr val="accent2"/>
            </a:effectRef>
            <a:fontRef idx="minor">
              <a:schemeClr val="dk1"/>
            </a:fontRef>
          </p:style>
          <p:txBody>
            <a:bodyPr rtlCol="0" anchor="ctr"/>
            <a:lstStyle/>
            <a:p>
              <a:r>
                <a:rPr lang="en-US" dirty="0">
                  <a:solidFill>
                    <a:schemeClr val="bg1"/>
                  </a:solidFill>
                </a:rPr>
                <a:t> Reader 1</a:t>
              </a:r>
            </a:p>
          </p:txBody>
        </p:sp>
        <p:sp>
          <p:nvSpPr>
            <p:cNvPr id="24" name="모서리가 둥근 직사각형 23"/>
            <p:cNvSpPr/>
            <p:nvPr/>
          </p:nvSpPr>
          <p:spPr>
            <a:xfrm>
              <a:off x="4246035" y="5614636"/>
              <a:ext cx="1476498" cy="420177"/>
            </a:xfrm>
            <a:prstGeom prst="roundRect">
              <a:avLst>
                <a:gd name="adj" fmla="val 0"/>
              </a:avLst>
            </a:prstGeom>
            <a:solidFill>
              <a:srgbClr val="767171"/>
            </a:solidFill>
            <a:ln w="28575">
              <a:noFill/>
            </a:ln>
          </p:spPr>
          <p:style>
            <a:lnRef idx="2">
              <a:schemeClr val="accent2"/>
            </a:lnRef>
            <a:fillRef idx="1">
              <a:schemeClr val="lt1"/>
            </a:fillRef>
            <a:effectRef idx="0">
              <a:schemeClr val="accent2"/>
            </a:effectRef>
            <a:fontRef idx="minor">
              <a:schemeClr val="dk1"/>
            </a:fontRef>
          </p:style>
          <p:txBody>
            <a:bodyPr rtlCol="0" anchor="ctr"/>
            <a:lstStyle/>
            <a:p>
              <a:r>
                <a:rPr lang="en-US" dirty="0">
                  <a:solidFill>
                    <a:schemeClr val="bg1"/>
                  </a:solidFill>
                </a:rPr>
                <a:t> Reader N</a:t>
              </a:r>
            </a:p>
          </p:txBody>
        </p:sp>
      </p:grpSp>
      <p:grpSp>
        <p:nvGrpSpPr>
          <p:cNvPr id="33" name="그룹 32"/>
          <p:cNvGrpSpPr/>
          <p:nvPr/>
        </p:nvGrpSpPr>
        <p:grpSpPr>
          <a:xfrm>
            <a:off x="5634567" y="3248941"/>
            <a:ext cx="1591733" cy="2201333"/>
            <a:chOff x="4030134" y="3979336"/>
            <a:chExt cx="1879600" cy="2201333"/>
          </a:xfrm>
        </p:grpSpPr>
        <p:sp>
          <p:nvSpPr>
            <p:cNvPr id="34" name="직사각형 33"/>
            <p:cNvSpPr/>
            <p:nvPr/>
          </p:nvSpPr>
          <p:spPr>
            <a:xfrm>
              <a:off x="4030134" y="3979336"/>
              <a:ext cx="1879600" cy="2201333"/>
            </a:xfrm>
            <a:prstGeom prst="rect">
              <a:avLst/>
            </a:prstGeom>
            <a:solidFill>
              <a:srgbClr val="336FC0"/>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Consumer</a:t>
              </a:r>
            </a:p>
            <a:p>
              <a:pPr algn="ctr"/>
              <a:r>
                <a:rPr lang="en-US" dirty="0">
                  <a:solidFill>
                    <a:schemeClr val="bg1"/>
                  </a:solidFill>
                </a:rPr>
                <a:t>Group 2</a:t>
              </a: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p:txBody>
        </p:sp>
        <p:sp>
          <p:nvSpPr>
            <p:cNvPr id="36" name="모서리가 둥근 직사각형 35"/>
            <p:cNvSpPr/>
            <p:nvPr/>
          </p:nvSpPr>
          <p:spPr>
            <a:xfrm>
              <a:off x="4246035" y="5111611"/>
              <a:ext cx="1494366" cy="420177"/>
            </a:xfrm>
            <a:prstGeom prst="roundRect">
              <a:avLst>
                <a:gd name="adj" fmla="val 0"/>
              </a:avLst>
            </a:prstGeom>
            <a:solidFill>
              <a:srgbClr val="767171"/>
            </a:solidFill>
            <a:ln w="28575">
              <a:noFill/>
            </a:ln>
          </p:spPr>
          <p:style>
            <a:lnRef idx="2">
              <a:schemeClr val="accent2"/>
            </a:lnRef>
            <a:fillRef idx="1">
              <a:schemeClr val="lt1"/>
            </a:fillRef>
            <a:effectRef idx="0">
              <a:schemeClr val="accent2"/>
            </a:effectRef>
            <a:fontRef idx="minor">
              <a:schemeClr val="dk1"/>
            </a:fontRef>
          </p:style>
          <p:txBody>
            <a:bodyPr rtlCol="0" anchor="ctr"/>
            <a:lstStyle/>
            <a:p>
              <a:r>
                <a:rPr lang="en-US" dirty="0">
                  <a:solidFill>
                    <a:schemeClr val="bg1"/>
                  </a:solidFill>
                </a:rPr>
                <a:t> Reader 2</a:t>
              </a:r>
            </a:p>
          </p:txBody>
        </p:sp>
        <p:sp>
          <p:nvSpPr>
            <p:cNvPr id="37" name="모서리가 둥근 직사각형 36"/>
            <p:cNvSpPr/>
            <p:nvPr/>
          </p:nvSpPr>
          <p:spPr>
            <a:xfrm>
              <a:off x="4246035" y="4622669"/>
              <a:ext cx="1494366" cy="420177"/>
            </a:xfrm>
            <a:prstGeom prst="roundRect">
              <a:avLst>
                <a:gd name="adj" fmla="val 0"/>
              </a:avLst>
            </a:prstGeom>
            <a:solidFill>
              <a:srgbClr val="767171"/>
            </a:solidFill>
            <a:ln w="28575">
              <a:noFill/>
            </a:ln>
          </p:spPr>
          <p:style>
            <a:lnRef idx="2">
              <a:schemeClr val="accent2"/>
            </a:lnRef>
            <a:fillRef idx="1">
              <a:schemeClr val="lt1"/>
            </a:fillRef>
            <a:effectRef idx="0">
              <a:schemeClr val="accent2"/>
            </a:effectRef>
            <a:fontRef idx="minor">
              <a:schemeClr val="dk1"/>
            </a:fontRef>
          </p:style>
          <p:txBody>
            <a:bodyPr rtlCol="0" anchor="ctr"/>
            <a:lstStyle/>
            <a:p>
              <a:r>
                <a:rPr lang="en-US" dirty="0">
                  <a:solidFill>
                    <a:schemeClr val="bg1"/>
                  </a:solidFill>
                </a:rPr>
                <a:t> Reader 1</a:t>
              </a:r>
            </a:p>
          </p:txBody>
        </p:sp>
        <p:sp>
          <p:nvSpPr>
            <p:cNvPr id="38" name="모서리가 둥근 직사각형 37"/>
            <p:cNvSpPr/>
            <p:nvPr/>
          </p:nvSpPr>
          <p:spPr>
            <a:xfrm>
              <a:off x="4246035" y="5614636"/>
              <a:ext cx="1476498" cy="420177"/>
            </a:xfrm>
            <a:prstGeom prst="roundRect">
              <a:avLst>
                <a:gd name="adj" fmla="val 0"/>
              </a:avLst>
            </a:prstGeom>
            <a:solidFill>
              <a:srgbClr val="767171"/>
            </a:solidFill>
            <a:ln w="28575">
              <a:noFill/>
            </a:ln>
          </p:spPr>
          <p:style>
            <a:lnRef idx="2">
              <a:schemeClr val="accent2"/>
            </a:lnRef>
            <a:fillRef idx="1">
              <a:schemeClr val="lt1"/>
            </a:fillRef>
            <a:effectRef idx="0">
              <a:schemeClr val="accent2"/>
            </a:effectRef>
            <a:fontRef idx="minor">
              <a:schemeClr val="dk1"/>
            </a:fontRef>
          </p:style>
          <p:txBody>
            <a:bodyPr rtlCol="0" anchor="ctr"/>
            <a:lstStyle/>
            <a:p>
              <a:r>
                <a:rPr lang="en-US" dirty="0">
                  <a:solidFill>
                    <a:schemeClr val="bg1"/>
                  </a:solidFill>
                </a:rPr>
                <a:t> Reader N</a:t>
              </a:r>
            </a:p>
          </p:txBody>
        </p:sp>
      </p:grpSp>
      <p:sp>
        <p:nvSpPr>
          <p:cNvPr id="4" name="Chevron 3"/>
          <p:cNvSpPr/>
          <p:nvPr/>
        </p:nvSpPr>
        <p:spPr>
          <a:xfrm>
            <a:off x="5623906" y="5690944"/>
            <a:ext cx="3501337" cy="379396"/>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5" name="Chevron 24"/>
          <p:cNvSpPr/>
          <p:nvPr/>
        </p:nvSpPr>
        <p:spPr>
          <a:xfrm>
            <a:off x="7208819" y="3979354"/>
            <a:ext cx="1917762" cy="379396"/>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Tree>
    <p:extLst>
      <p:ext uri="{BB962C8B-B14F-4D97-AF65-F5344CB8AC3E}">
        <p14:creationId xmlns:p14="http://schemas.microsoft.com/office/powerpoint/2010/main" val="2495095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1909233" y="3264686"/>
            <a:ext cx="8373533" cy="320039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Event Hub</a:t>
            </a: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r>
              <a:rPr lang="en-US" sz="2400" dirty="0">
                <a:solidFill>
                  <a:schemeClr val="bg1"/>
                </a:solidFill>
              </a:rPr>
              <a:t>Offset</a:t>
            </a:r>
          </a:p>
        </p:txBody>
      </p:sp>
      <p:sp>
        <p:nvSpPr>
          <p:cNvPr id="2" name="Title 1"/>
          <p:cNvSpPr>
            <a:spLocks noGrp="1"/>
          </p:cNvSpPr>
          <p:nvPr>
            <p:ph type="title"/>
          </p:nvPr>
        </p:nvSpPr>
        <p:spPr/>
        <p:txBody>
          <a:bodyPr>
            <a:normAutofit/>
          </a:bodyPr>
          <a:lstStyle/>
          <a:p>
            <a:r>
              <a:rPr lang="en-US" sz="4800" dirty="0"/>
              <a:t>Stream offsets</a:t>
            </a:r>
          </a:p>
        </p:txBody>
      </p:sp>
      <p:grpSp>
        <p:nvGrpSpPr>
          <p:cNvPr id="12" name="Group 6"/>
          <p:cNvGrpSpPr/>
          <p:nvPr/>
        </p:nvGrpSpPr>
        <p:grpSpPr>
          <a:xfrm>
            <a:off x="0" y="1958169"/>
            <a:ext cx="12192000" cy="1039036"/>
            <a:chOff x="0" y="1450657"/>
            <a:chExt cx="10802189" cy="984028"/>
          </a:xfrm>
        </p:grpSpPr>
        <p:sp>
          <p:nvSpPr>
            <p:cNvPr id="14"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9" name="Content Placeholder 2"/>
            <p:cNvSpPr txBox="1">
              <a:spLocks/>
            </p:cNvSpPr>
            <p:nvPr/>
          </p:nvSpPr>
          <p:spPr>
            <a:xfrm>
              <a:off x="746442" y="1526216"/>
              <a:ext cx="972568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An offset is the position of an event within a partition</a:t>
              </a:r>
            </a:p>
          </p:txBody>
        </p:sp>
      </p:grpSp>
      <p:cxnSp>
        <p:nvCxnSpPr>
          <p:cNvPr id="54" name="직선 연결선 53"/>
          <p:cNvCxnSpPr/>
          <p:nvPr/>
        </p:nvCxnSpPr>
        <p:spPr>
          <a:xfrm>
            <a:off x="6180666" y="4419613"/>
            <a:ext cx="0" cy="812772"/>
          </a:xfrm>
          <a:prstGeom prst="line">
            <a:avLst/>
          </a:prstGeom>
          <a:ln w="5715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모서리가 둥근 직사각형 24"/>
          <p:cNvSpPr/>
          <p:nvPr/>
        </p:nvSpPr>
        <p:spPr>
          <a:xfrm>
            <a:off x="2544593" y="4419616"/>
            <a:ext cx="7039674" cy="812772"/>
          </a:xfrm>
          <a:prstGeom prst="roundRect">
            <a:avLst/>
          </a:prstGeom>
          <a:noFill/>
          <a:ln w="57150">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r>
              <a:rPr lang="en-US" sz="2000" dirty="0">
                <a:solidFill>
                  <a:schemeClr val="bg1"/>
                </a:solidFill>
              </a:rPr>
              <a:t> Partition N</a:t>
            </a:r>
          </a:p>
        </p:txBody>
      </p:sp>
      <p:cxnSp>
        <p:nvCxnSpPr>
          <p:cNvPr id="26" name="직선 연결선 25"/>
          <p:cNvCxnSpPr/>
          <p:nvPr/>
        </p:nvCxnSpPr>
        <p:spPr>
          <a:xfrm>
            <a:off x="4063999" y="4419616"/>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4165600" y="4419621"/>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4267198" y="4419613"/>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4368799" y="4419618"/>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직선 연결선 29"/>
          <p:cNvCxnSpPr/>
          <p:nvPr/>
        </p:nvCxnSpPr>
        <p:spPr>
          <a:xfrm>
            <a:off x="4470398" y="4419621"/>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직선 연결선 30"/>
          <p:cNvCxnSpPr/>
          <p:nvPr/>
        </p:nvCxnSpPr>
        <p:spPr>
          <a:xfrm>
            <a:off x="4571999" y="4419627"/>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직선 연결선 31"/>
          <p:cNvCxnSpPr/>
          <p:nvPr/>
        </p:nvCxnSpPr>
        <p:spPr>
          <a:xfrm>
            <a:off x="4673597" y="4419618"/>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직선 연결선 38"/>
          <p:cNvCxnSpPr/>
          <p:nvPr/>
        </p:nvCxnSpPr>
        <p:spPr>
          <a:xfrm>
            <a:off x="4775198" y="4419623"/>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직선 연결선 39"/>
          <p:cNvCxnSpPr/>
          <p:nvPr/>
        </p:nvCxnSpPr>
        <p:spPr>
          <a:xfrm>
            <a:off x="4859866" y="4419621"/>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직선 연결선 40"/>
          <p:cNvCxnSpPr/>
          <p:nvPr/>
        </p:nvCxnSpPr>
        <p:spPr>
          <a:xfrm>
            <a:off x="4961467" y="4419627"/>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직선 연결선 41"/>
          <p:cNvCxnSpPr/>
          <p:nvPr/>
        </p:nvCxnSpPr>
        <p:spPr>
          <a:xfrm>
            <a:off x="5063065" y="4419618"/>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직선 연결선 42"/>
          <p:cNvCxnSpPr/>
          <p:nvPr/>
        </p:nvCxnSpPr>
        <p:spPr>
          <a:xfrm>
            <a:off x="5164666" y="4419623"/>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직선 연결선 43"/>
          <p:cNvCxnSpPr/>
          <p:nvPr/>
        </p:nvCxnSpPr>
        <p:spPr>
          <a:xfrm>
            <a:off x="5266265" y="4419627"/>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직선 연결선 44"/>
          <p:cNvCxnSpPr/>
          <p:nvPr/>
        </p:nvCxnSpPr>
        <p:spPr>
          <a:xfrm>
            <a:off x="5469464" y="4419623"/>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직선 연결선 45"/>
          <p:cNvCxnSpPr/>
          <p:nvPr/>
        </p:nvCxnSpPr>
        <p:spPr>
          <a:xfrm>
            <a:off x="5367869" y="4419628"/>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직선 연결선 46"/>
          <p:cNvCxnSpPr/>
          <p:nvPr/>
        </p:nvCxnSpPr>
        <p:spPr>
          <a:xfrm>
            <a:off x="5571068" y="4419611"/>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직선 연결선 47"/>
          <p:cNvCxnSpPr/>
          <p:nvPr/>
        </p:nvCxnSpPr>
        <p:spPr>
          <a:xfrm>
            <a:off x="5672669" y="4419616"/>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직선 연결선 48"/>
          <p:cNvCxnSpPr/>
          <p:nvPr/>
        </p:nvCxnSpPr>
        <p:spPr>
          <a:xfrm>
            <a:off x="5774267" y="4419608"/>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직선 연결선 49"/>
          <p:cNvCxnSpPr/>
          <p:nvPr/>
        </p:nvCxnSpPr>
        <p:spPr>
          <a:xfrm>
            <a:off x="5875868" y="4419613"/>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직선 연결선 51"/>
          <p:cNvCxnSpPr/>
          <p:nvPr/>
        </p:nvCxnSpPr>
        <p:spPr>
          <a:xfrm>
            <a:off x="5977467" y="4419616"/>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직선 연결선 52"/>
          <p:cNvCxnSpPr/>
          <p:nvPr/>
        </p:nvCxnSpPr>
        <p:spPr>
          <a:xfrm>
            <a:off x="6079068" y="4419621"/>
            <a:ext cx="0" cy="812772"/>
          </a:xfrm>
          <a:prstGeom prst="line">
            <a:avLst/>
          </a:prstGeom>
          <a:ln w="57150">
            <a:solidFill>
              <a:schemeClr val="bg1"/>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55" name="직선 연결선 54"/>
          <p:cNvCxnSpPr/>
          <p:nvPr/>
        </p:nvCxnSpPr>
        <p:spPr>
          <a:xfrm>
            <a:off x="6282267" y="4419618"/>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직선 연결선 55"/>
          <p:cNvCxnSpPr/>
          <p:nvPr/>
        </p:nvCxnSpPr>
        <p:spPr>
          <a:xfrm>
            <a:off x="6366935" y="4419616"/>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직선 연결선 56"/>
          <p:cNvCxnSpPr/>
          <p:nvPr/>
        </p:nvCxnSpPr>
        <p:spPr>
          <a:xfrm>
            <a:off x="6468536" y="4419621"/>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직선 연결선 57"/>
          <p:cNvCxnSpPr/>
          <p:nvPr/>
        </p:nvCxnSpPr>
        <p:spPr>
          <a:xfrm>
            <a:off x="6570134" y="4419613"/>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직선 연결선 58"/>
          <p:cNvCxnSpPr/>
          <p:nvPr/>
        </p:nvCxnSpPr>
        <p:spPr>
          <a:xfrm>
            <a:off x="6671735" y="4419618"/>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직선 연결선 59"/>
          <p:cNvCxnSpPr/>
          <p:nvPr/>
        </p:nvCxnSpPr>
        <p:spPr>
          <a:xfrm>
            <a:off x="6773334" y="4419621"/>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직선 연결선 60"/>
          <p:cNvCxnSpPr/>
          <p:nvPr/>
        </p:nvCxnSpPr>
        <p:spPr>
          <a:xfrm>
            <a:off x="6976533" y="4419618"/>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직선 연결선 61"/>
          <p:cNvCxnSpPr/>
          <p:nvPr/>
        </p:nvCxnSpPr>
        <p:spPr>
          <a:xfrm>
            <a:off x="6874938" y="4419623"/>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직선 연결선 62"/>
          <p:cNvCxnSpPr/>
          <p:nvPr/>
        </p:nvCxnSpPr>
        <p:spPr>
          <a:xfrm>
            <a:off x="7061202" y="4419597"/>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직선 연결선 63"/>
          <p:cNvCxnSpPr/>
          <p:nvPr/>
        </p:nvCxnSpPr>
        <p:spPr>
          <a:xfrm>
            <a:off x="7162803" y="4419603"/>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직선 연결선 64"/>
          <p:cNvCxnSpPr/>
          <p:nvPr/>
        </p:nvCxnSpPr>
        <p:spPr>
          <a:xfrm>
            <a:off x="7264401" y="4419594"/>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직선 연결선 65"/>
          <p:cNvCxnSpPr/>
          <p:nvPr/>
        </p:nvCxnSpPr>
        <p:spPr>
          <a:xfrm>
            <a:off x="7366002" y="4419599"/>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직선 연결선 66"/>
          <p:cNvCxnSpPr/>
          <p:nvPr/>
        </p:nvCxnSpPr>
        <p:spPr>
          <a:xfrm>
            <a:off x="7467601" y="4419603"/>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직선 연결선 67"/>
          <p:cNvCxnSpPr/>
          <p:nvPr/>
        </p:nvCxnSpPr>
        <p:spPr>
          <a:xfrm>
            <a:off x="7569202" y="4419608"/>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직선 연결선 68"/>
          <p:cNvCxnSpPr/>
          <p:nvPr/>
        </p:nvCxnSpPr>
        <p:spPr>
          <a:xfrm>
            <a:off x="7670800" y="4419599"/>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직선 연결선 69"/>
          <p:cNvCxnSpPr/>
          <p:nvPr/>
        </p:nvCxnSpPr>
        <p:spPr>
          <a:xfrm>
            <a:off x="7772401" y="4419604"/>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직선 연결선 70"/>
          <p:cNvCxnSpPr/>
          <p:nvPr/>
        </p:nvCxnSpPr>
        <p:spPr>
          <a:xfrm>
            <a:off x="7857069" y="4419603"/>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직선 연결선 71"/>
          <p:cNvCxnSpPr/>
          <p:nvPr/>
        </p:nvCxnSpPr>
        <p:spPr>
          <a:xfrm>
            <a:off x="7958670" y="4419608"/>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직선 연결선 72"/>
          <p:cNvCxnSpPr/>
          <p:nvPr/>
        </p:nvCxnSpPr>
        <p:spPr>
          <a:xfrm>
            <a:off x="8060268" y="4419599"/>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직선 연결선 73"/>
          <p:cNvCxnSpPr/>
          <p:nvPr/>
        </p:nvCxnSpPr>
        <p:spPr>
          <a:xfrm>
            <a:off x="8161869" y="4419604"/>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직선 연결선 74"/>
          <p:cNvCxnSpPr/>
          <p:nvPr/>
        </p:nvCxnSpPr>
        <p:spPr>
          <a:xfrm>
            <a:off x="8263468" y="4419608"/>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직선 연결선 75"/>
          <p:cNvCxnSpPr/>
          <p:nvPr/>
        </p:nvCxnSpPr>
        <p:spPr>
          <a:xfrm>
            <a:off x="8466667" y="4419604"/>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직선 연결선 76"/>
          <p:cNvCxnSpPr/>
          <p:nvPr/>
        </p:nvCxnSpPr>
        <p:spPr>
          <a:xfrm>
            <a:off x="8365072" y="4419609"/>
            <a:ext cx="0" cy="812772"/>
          </a:xfrm>
          <a:prstGeom prst="line">
            <a:avLst/>
          </a:prstGeom>
          <a:ln w="571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Chevron 2"/>
          <p:cNvSpPr/>
          <p:nvPr/>
        </p:nvSpPr>
        <p:spPr>
          <a:xfrm rot="16200000">
            <a:off x="5728266" y="5474679"/>
            <a:ext cx="895300" cy="362007"/>
          </a:xfrm>
          <a:prstGeom prst="chevron">
            <a:avLst>
              <a:gd name="adj" fmla="val 69187"/>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Tree>
    <p:extLst>
      <p:ext uri="{BB962C8B-B14F-4D97-AF65-F5344CB8AC3E}">
        <p14:creationId xmlns:p14="http://schemas.microsoft.com/office/powerpoint/2010/main" val="1818531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78858"/>
            <a:ext cx="10515600" cy="1176021"/>
          </a:xfrm>
        </p:spPr>
        <p:txBody>
          <a:bodyPr>
            <a:normAutofit/>
          </a:bodyPr>
          <a:lstStyle/>
          <a:p>
            <a:r>
              <a:rPr lang="en-US" sz="4800" dirty="0"/>
              <a:t>Event consumer (Cont.)</a:t>
            </a:r>
          </a:p>
        </p:txBody>
      </p:sp>
      <p:grpSp>
        <p:nvGrpSpPr>
          <p:cNvPr id="5" name="Group 7"/>
          <p:cNvGrpSpPr/>
          <p:nvPr/>
        </p:nvGrpSpPr>
        <p:grpSpPr>
          <a:xfrm>
            <a:off x="0" y="2103028"/>
            <a:ext cx="12192000" cy="2841505"/>
            <a:chOff x="0" y="1950630"/>
            <a:chExt cx="12192000" cy="3158166"/>
          </a:xfrm>
        </p:grpSpPr>
        <p:grpSp>
          <p:nvGrpSpPr>
            <p:cNvPr id="6" name="Group 1"/>
            <p:cNvGrpSpPr/>
            <p:nvPr/>
          </p:nvGrpSpPr>
          <p:grpSpPr>
            <a:xfrm>
              <a:off x="0" y="1950630"/>
              <a:ext cx="12192000" cy="1012640"/>
              <a:chOff x="0" y="1950630"/>
              <a:chExt cx="12192000" cy="1012640"/>
            </a:xfrm>
          </p:grpSpPr>
          <p:sp>
            <p:nvSpPr>
              <p:cNvPr id="8" name="Rectangle 2"/>
              <p:cNvSpPr/>
              <p:nvPr/>
            </p:nvSpPr>
            <p:spPr>
              <a:xfrm>
                <a:off x="0" y="1950630"/>
                <a:ext cx="12192000" cy="1012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9"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Common consumer tasks</a:t>
                </a:r>
                <a:endParaRPr lang="en-US" i="0" dirty="0">
                  <a:solidFill>
                    <a:prstClr val="white"/>
                  </a:solidFill>
                  <a:latin typeface="Segoe UI"/>
                </a:endParaRPr>
              </a:p>
            </p:txBody>
          </p:sp>
        </p:grpSp>
        <p:sp>
          <p:nvSpPr>
            <p:cNvPr id="7" name="Rectangle 6"/>
            <p:cNvSpPr/>
            <p:nvPr/>
          </p:nvSpPr>
          <p:spPr>
            <a:xfrm>
              <a:off x="0" y="2963270"/>
              <a:ext cx="12192000" cy="21455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000000"/>
                  </a:solidFill>
                </a:rPr>
                <a:t>Connect to a partition</a:t>
              </a:r>
            </a:p>
            <a:p>
              <a:pPr marL="1316038" indent="-457200">
                <a:buFont typeface="Wingdings" charset="2"/>
                <a:buChar char="§"/>
              </a:pPr>
              <a:r>
                <a:rPr lang="en-US" sz="2800" dirty="0">
                  <a:solidFill>
                    <a:srgbClr val="000000"/>
                  </a:solidFill>
                </a:rPr>
                <a:t>Read events</a:t>
              </a:r>
            </a:p>
          </p:txBody>
        </p:sp>
      </p:grpSp>
      <p:sp>
        <p:nvSpPr>
          <p:cNvPr id="10" name="직사각형 9"/>
          <p:cNvSpPr/>
          <p:nvPr/>
        </p:nvSpPr>
        <p:spPr>
          <a:xfrm>
            <a:off x="2523069" y="5095362"/>
            <a:ext cx="6637866" cy="1520552"/>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200" dirty="0">
              <a:solidFill>
                <a:schemeClr val="bg1"/>
              </a:solidFill>
            </a:endParaRPr>
          </a:p>
          <a:p>
            <a:pPr algn="ctr"/>
            <a:r>
              <a:rPr lang="en-US" sz="3200" dirty="0">
                <a:solidFill>
                  <a:schemeClr val="bg1"/>
                </a:solidFill>
              </a:rPr>
              <a:t> Event Data</a:t>
            </a:r>
          </a:p>
          <a:p>
            <a:r>
              <a:rPr lang="en-US" sz="2400" dirty="0">
                <a:solidFill>
                  <a:schemeClr val="bg1"/>
                </a:solidFill>
              </a:rPr>
              <a:t>	Offset, Sequence number, Body</a:t>
            </a:r>
          </a:p>
          <a:p>
            <a:r>
              <a:rPr lang="en-US" sz="2400" dirty="0">
                <a:solidFill>
                  <a:schemeClr val="bg1"/>
                </a:solidFill>
              </a:rPr>
              <a:t>	User Properties, System Properties</a:t>
            </a:r>
          </a:p>
          <a:p>
            <a:endParaRPr lang="en-US" sz="32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500911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605617"/>
            <a:ext cx="7840382" cy="830997"/>
          </a:xfrm>
          <a:prstGeom prst="rect">
            <a:avLst/>
          </a:prstGeom>
          <a:noFill/>
        </p:spPr>
        <p:txBody>
          <a:bodyPr wrap="square" rtlCol="0">
            <a:spAutoFit/>
          </a:bodyPr>
          <a:lstStyle/>
          <a:p>
            <a:r>
              <a:rPr lang="en-US" sz="4800" dirty="0">
                <a:solidFill>
                  <a:prstClr val="black"/>
                </a:solidFill>
                <a:latin typeface="Segoe UI"/>
              </a:rPr>
              <a:t>Capacity and security</a:t>
            </a:r>
          </a:p>
        </p:txBody>
      </p:sp>
      <p:grpSp>
        <p:nvGrpSpPr>
          <p:cNvPr id="8" name="Group 7"/>
          <p:cNvGrpSpPr/>
          <p:nvPr/>
        </p:nvGrpSpPr>
        <p:grpSpPr>
          <a:xfrm>
            <a:off x="0" y="1950630"/>
            <a:ext cx="12192000" cy="3484970"/>
            <a:chOff x="0" y="1950630"/>
            <a:chExt cx="12192000" cy="315816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7" y="1950630"/>
                <a:ext cx="10735983"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rPr>
                  <a:t>The throughput capacity of Event Hubs is controlled by throughput units.</a:t>
                </a:r>
                <a:endParaRPr lang="en-US" i="0" dirty="0">
                  <a:solidFill>
                    <a:prstClr val="white"/>
                  </a:solidFill>
                  <a:latin typeface="Segoe UI"/>
                </a:endParaRPr>
              </a:p>
            </p:txBody>
          </p:sp>
        </p:grpSp>
        <p:sp>
          <p:nvSpPr>
            <p:cNvPr id="7" name="Rectangle 6"/>
            <p:cNvSpPr/>
            <p:nvPr/>
          </p:nvSpPr>
          <p:spPr>
            <a:xfrm>
              <a:off x="0" y="2783542"/>
              <a:ext cx="12192000" cy="23252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000000"/>
                  </a:solidFill>
                </a:rPr>
                <a:t>Throughput unit</a:t>
              </a:r>
            </a:p>
            <a:p>
              <a:pPr marL="1773238" lvl="1" indent="-457200">
                <a:buFont typeface="Wingdings" charset="2"/>
                <a:buChar char="§"/>
              </a:pPr>
              <a:r>
                <a:rPr lang="en-US" sz="2800" dirty="0" smtClean="0">
                  <a:solidFill>
                    <a:srgbClr val="000000"/>
                  </a:solidFill>
                </a:rPr>
                <a:t>Ingress: </a:t>
              </a:r>
              <a:r>
                <a:rPr lang="en-US" sz="2800" dirty="0">
                  <a:solidFill>
                    <a:srgbClr val="000000"/>
                  </a:solidFill>
                </a:rPr>
                <a:t>Up to 1MB per second</a:t>
              </a:r>
            </a:p>
            <a:p>
              <a:pPr marL="1773238" lvl="1" indent="-457200">
                <a:buFont typeface="Wingdings" charset="2"/>
                <a:buChar char="§"/>
              </a:pPr>
              <a:r>
                <a:rPr lang="en-US" sz="2800" dirty="0" smtClean="0">
                  <a:solidFill>
                    <a:srgbClr val="000000"/>
                  </a:solidFill>
                </a:rPr>
                <a:t>Egress: </a:t>
              </a:r>
              <a:r>
                <a:rPr lang="en-US" sz="2800" dirty="0">
                  <a:solidFill>
                    <a:srgbClr val="000000"/>
                  </a:solidFill>
                </a:rPr>
                <a:t>Up to 2MB per second</a:t>
              </a:r>
            </a:p>
            <a:p>
              <a:pPr marL="1316038" indent="-457200">
                <a:buFont typeface="Wingdings" charset="2"/>
                <a:buChar char="§"/>
              </a:pPr>
              <a:r>
                <a:rPr lang="en-US" sz="2800" dirty="0">
                  <a:solidFill>
                    <a:srgbClr val="000000"/>
                  </a:solidFill>
                </a:rPr>
                <a:t>Publisher policy</a:t>
              </a:r>
            </a:p>
          </p:txBody>
        </p:sp>
      </p:grpSp>
    </p:spTree>
    <p:extLst>
      <p:ext uri="{BB962C8B-B14F-4D97-AF65-F5344CB8AC3E}">
        <p14:creationId xmlns:p14="http://schemas.microsoft.com/office/powerpoint/2010/main" val="3701833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605617"/>
            <a:ext cx="7840382" cy="830997"/>
          </a:xfrm>
          <a:prstGeom prst="rect">
            <a:avLst/>
          </a:prstGeom>
          <a:noFill/>
        </p:spPr>
        <p:txBody>
          <a:bodyPr wrap="square" rtlCol="0">
            <a:spAutoFit/>
          </a:bodyPr>
          <a:lstStyle/>
          <a:p>
            <a:r>
              <a:rPr lang="en-US" sz="4800" dirty="0">
                <a:solidFill>
                  <a:prstClr val="black"/>
                </a:solidFill>
                <a:latin typeface="Segoe UI"/>
              </a:rPr>
              <a:t>Event Hubs Authentication</a:t>
            </a:r>
          </a:p>
        </p:txBody>
      </p:sp>
      <p:grpSp>
        <p:nvGrpSpPr>
          <p:cNvPr id="8" name="Group 7"/>
          <p:cNvGrpSpPr/>
          <p:nvPr/>
        </p:nvGrpSpPr>
        <p:grpSpPr>
          <a:xfrm>
            <a:off x="0" y="1950630"/>
            <a:ext cx="12192000" cy="3484970"/>
            <a:chOff x="0" y="1950630"/>
            <a:chExt cx="12192000" cy="315816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7" y="1950630"/>
                <a:ext cx="10735983"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rPr>
                  <a:t>Security Model </a:t>
                </a:r>
                <a:endParaRPr lang="en-US" i="0" dirty="0">
                  <a:solidFill>
                    <a:prstClr val="white"/>
                  </a:solidFill>
                  <a:latin typeface="Segoe UI"/>
                </a:endParaRPr>
              </a:p>
            </p:txBody>
          </p:sp>
        </p:grpSp>
        <p:sp>
          <p:nvSpPr>
            <p:cNvPr id="7" name="Rectangle 6"/>
            <p:cNvSpPr/>
            <p:nvPr/>
          </p:nvSpPr>
          <p:spPr>
            <a:xfrm>
              <a:off x="0" y="2783542"/>
              <a:ext cx="12192000" cy="23252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000000"/>
                  </a:solidFill>
                </a:rPr>
                <a:t>Only devices with valid credentials send data to an Event Hub</a:t>
              </a:r>
            </a:p>
            <a:p>
              <a:pPr marL="1316038" indent="-457200">
                <a:buFont typeface="Wingdings" charset="2"/>
                <a:buChar char="§"/>
              </a:pPr>
              <a:r>
                <a:rPr lang="en-US" sz="2800" dirty="0">
                  <a:solidFill>
                    <a:srgbClr val="000000"/>
                  </a:solidFill>
                </a:rPr>
                <a:t>A rogue device can be blocked</a:t>
              </a:r>
            </a:p>
            <a:p>
              <a:pPr marL="1316038" indent="-457200">
                <a:buFont typeface="Wingdings" charset="2"/>
                <a:buChar char="§"/>
              </a:pPr>
              <a:r>
                <a:rPr lang="en-US" sz="2800" dirty="0">
                  <a:solidFill>
                    <a:srgbClr val="000000"/>
                  </a:solidFill>
                </a:rPr>
                <a:t>Can not impersonate another device</a:t>
              </a:r>
            </a:p>
            <a:p>
              <a:pPr marL="1316038" indent="-457200">
                <a:buFont typeface="Wingdings" charset="2"/>
                <a:buChar char="§"/>
              </a:pPr>
              <a:r>
                <a:rPr lang="en-US" sz="2800" dirty="0">
                  <a:solidFill>
                    <a:srgbClr val="000000"/>
                  </a:solidFill>
                </a:rPr>
                <a:t>Authentication for device and back-end applications</a:t>
              </a:r>
            </a:p>
          </p:txBody>
        </p:sp>
      </p:grpSp>
    </p:spTree>
    <p:extLst>
      <p:ext uri="{BB962C8B-B14F-4D97-AF65-F5344CB8AC3E}">
        <p14:creationId xmlns:p14="http://schemas.microsoft.com/office/powerpoint/2010/main" val="4164735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605617"/>
            <a:ext cx="7840382" cy="830997"/>
          </a:xfrm>
          <a:prstGeom prst="rect">
            <a:avLst/>
          </a:prstGeom>
          <a:noFill/>
        </p:spPr>
        <p:txBody>
          <a:bodyPr wrap="square" rtlCol="0">
            <a:spAutoFit/>
          </a:bodyPr>
          <a:lstStyle/>
          <a:p>
            <a:r>
              <a:rPr lang="en-US" sz="4800" dirty="0">
                <a:solidFill>
                  <a:prstClr val="black"/>
                </a:solidFill>
                <a:latin typeface="Segoe UI"/>
              </a:rPr>
              <a:t>Event Hubs API overview</a:t>
            </a:r>
          </a:p>
        </p:txBody>
      </p:sp>
      <p:grpSp>
        <p:nvGrpSpPr>
          <p:cNvPr id="8" name="Group 7"/>
          <p:cNvGrpSpPr/>
          <p:nvPr/>
        </p:nvGrpSpPr>
        <p:grpSpPr>
          <a:xfrm>
            <a:off x="0" y="1950630"/>
            <a:ext cx="12192000" cy="3484970"/>
            <a:chOff x="0" y="1950630"/>
            <a:chExt cx="12192000" cy="315816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7" y="1950630"/>
                <a:ext cx="10735983"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rPr>
                  <a:t>Two categories : Management and Runtime APIs</a:t>
                </a:r>
                <a:endParaRPr lang="en-US" i="0" dirty="0">
                  <a:solidFill>
                    <a:prstClr val="white"/>
                  </a:solidFill>
                  <a:latin typeface="Segoe UI"/>
                </a:endParaRPr>
              </a:p>
            </p:txBody>
          </p:sp>
        </p:grpSp>
        <p:sp>
          <p:nvSpPr>
            <p:cNvPr id="7" name="Rectangle 6"/>
            <p:cNvSpPr/>
            <p:nvPr/>
          </p:nvSpPr>
          <p:spPr>
            <a:xfrm>
              <a:off x="0" y="2783542"/>
              <a:ext cx="12192000" cy="23252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chemeClr val="tx1"/>
                  </a:solidFill>
                </a:rPr>
                <a:t>Management APIs – manage an Event Hubs entity state by creating, updating, and deleting entities</a:t>
              </a:r>
            </a:p>
            <a:p>
              <a:pPr marL="1316038" indent="-457200">
                <a:buFont typeface="Wingdings" charset="2"/>
                <a:buChar char="§"/>
              </a:pPr>
              <a:r>
                <a:rPr lang="en-US" sz="2800" dirty="0">
                  <a:solidFill>
                    <a:schemeClr val="tx1"/>
                  </a:solidFill>
                </a:rPr>
                <a:t>Runtime APIs – operations for send and receive a message </a:t>
              </a:r>
            </a:p>
          </p:txBody>
        </p:sp>
      </p:grpSp>
    </p:spTree>
    <p:extLst>
      <p:ext uri="{BB962C8B-B14F-4D97-AF65-F5344CB8AC3E}">
        <p14:creationId xmlns:p14="http://schemas.microsoft.com/office/powerpoint/2010/main" val="3587763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Management </a:t>
            </a:r>
            <a:r>
              <a:rPr lang="en-US" sz="4800" dirty="0" smtClean="0"/>
              <a:t>APIs: Create &amp; Delete</a:t>
            </a:r>
            <a:endParaRPr lang="en-US" sz="4800" dirty="0"/>
          </a:p>
        </p:txBody>
      </p:sp>
      <p:sp>
        <p:nvSpPr>
          <p:cNvPr id="7" name="Content Placeholder 2"/>
          <p:cNvSpPr>
            <a:spLocks noGrp="1"/>
          </p:cNvSpPr>
          <p:nvPr>
            <p:ph idx="1"/>
          </p:nvPr>
        </p:nvSpPr>
        <p:spPr>
          <a:solidFill>
            <a:srgbClr val="D5D5D5"/>
          </a:solidFill>
        </p:spPr>
        <p:txBody>
          <a:bodyPr>
            <a:normAutofit/>
          </a:bodyPr>
          <a:lstStyle/>
          <a:p>
            <a:pPr marL="0" indent="0">
              <a:buNone/>
            </a:pPr>
            <a:r>
              <a:rPr lang="en-US" sz="1800" noProof="1">
                <a:latin typeface="Lucida Console" panose="020B0609040504020204" pitchFamily="49" charset="0"/>
              </a:rPr>
              <a:t>// Create the Event Hub</a:t>
            </a:r>
          </a:p>
          <a:p>
            <a:pPr marL="0" indent="0">
              <a:buNone/>
            </a:pPr>
            <a:r>
              <a:rPr lang="en-US" sz="1800" noProof="1">
                <a:latin typeface="Lucida Console" panose="020B0609040504020204" pitchFamily="49" charset="0"/>
              </a:rPr>
              <a:t>EventHubDescription ehd = new EventHubDescription(eventHubName);</a:t>
            </a:r>
          </a:p>
          <a:p>
            <a:pPr marL="0" indent="0">
              <a:buNone/>
            </a:pPr>
            <a:r>
              <a:rPr lang="en-US" sz="1800" noProof="1">
                <a:latin typeface="Lucida Console" panose="020B0609040504020204" pitchFamily="49" charset="0"/>
              </a:rPr>
              <a:t>ehd.PartitionCount = SampleManager.numPartitions;</a:t>
            </a:r>
          </a:p>
          <a:p>
            <a:pPr marL="0" indent="0">
              <a:buNone/>
            </a:pPr>
            <a:r>
              <a:rPr lang="en-US" sz="1800" noProof="1">
                <a:latin typeface="Lucida Console" panose="020B0609040504020204" pitchFamily="49" charset="0"/>
              </a:rPr>
              <a:t>namespaceManager.CreateEventHubAsync(ehd).Wait()</a:t>
            </a:r>
            <a:r>
              <a:rPr lang="en-US" sz="1800" noProof="1" smtClean="0">
                <a:latin typeface="Lucida Console" panose="020B0609040504020204" pitchFamily="49" charset="0"/>
              </a:rPr>
              <a:t>;</a:t>
            </a:r>
          </a:p>
          <a:p>
            <a:pPr marL="0" indent="0">
              <a:buNone/>
            </a:pPr>
            <a:endParaRPr lang="en-US" sz="1800" noProof="1"/>
          </a:p>
          <a:p>
            <a:r>
              <a:rPr lang="en-US" sz="1800" noProof="1"/>
              <a:t>// Delete the Event Hub</a:t>
            </a:r>
          </a:p>
          <a:p>
            <a:r>
              <a:rPr lang="en-US" sz="1800" noProof="1"/>
              <a:t>namespaceManager.DeleteEventHubAsync("Event Hub name").Wait(</a:t>
            </a:r>
            <a:r>
              <a:rPr lang="en-US" sz="1800" noProof="1"/>
              <a:t>)</a:t>
            </a:r>
            <a:r>
              <a:rPr lang="en-US" sz="1800" noProof="1" smtClean="0"/>
              <a:t>;</a:t>
            </a:r>
            <a:endParaRPr lang="en-US" sz="1800" noProof="1"/>
          </a:p>
        </p:txBody>
      </p:sp>
    </p:spTree>
    <p:extLst>
      <p:ext uri="{BB962C8B-B14F-4D97-AF65-F5344CB8AC3E}">
        <p14:creationId xmlns:p14="http://schemas.microsoft.com/office/powerpoint/2010/main" val="2398846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Management </a:t>
            </a:r>
            <a:r>
              <a:rPr lang="en-US" sz="4800" dirty="0" smtClean="0"/>
              <a:t>APIs: Update</a:t>
            </a:r>
            <a:endParaRPr lang="en-US" sz="4800" dirty="0"/>
          </a:p>
        </p:txBody>
      </p:sp>
      <p:sp>
        <p:nvSpPr>
          <p:cNvPr id="7" name="Content Placeholder 2"/>
          <p:cNvSpPr>
            <a:spLocks noGrp="1"/>
          </p:cNvSpPr>
          <p:nvPr>
            <p:ph idx="1"/>
          </p:nvPr>
        </p:nvSpPr>
        <p:spPr>
          <a:solidFill>
            <a:srgbClr val="D5D5D5"/>
          </a:solidFill>
        </p:spPr>
        <p:txBody>
          <a:bodyPr>
            <a:normAutofit/>
          </a:bodyPr>
          <a:lstStyle/>
          <a:p>
            <a:pPr marL="0" indent="0">
              <a:buNone/>
            </a:pPr>
            <a:r>
              <a:rPr lang="en-US" sz="1800" noProof="1">
                <a:latin typeface="Lucida Console" panose="020B0609040504020204" pitchFamily="49" charset="0"/>
              </a:rPr>
              <a:t>EventHubDescription ehd = await namespaceManager.GetEventHubAsync(eventHubName);</a:t>
            </a:r>
          </a:p>
          <a:p>
            <a:pPr marL="0" indent="0">
              <a:buNone/>
            </a:pPr>
            <a:endParaRPr lang="en-US" sz="1800" noProof="1">
              <a:latin typeface="Lucida Console" panose="020B0609040504020204" pitchFamily="49" charset="0"/>
            </a:endParaRPr>
          </a:p>
          <a:p>
            <a:pPr marL="0" indent="0">
              <a:buNone/>
            </a:pPr>
            <a:r>
              <a:rPr lang="en-US" sz="1800" noProof="1">
                <a:latin typeface="Lucida Console" panose="020B0609040504020204" pitchFamily="49" charset="0"/>
              </a:rPr>
              <a:t>// Create a customer SAS rule with Manage permissions</a:t>
            </a:r>
          </a:p>
          <a:p>
            <a:pPr marL="0" indent="0">
              <a:buNone/>
            </a:pPr>
            <a:r>
              <a:rPr lang="en-US" sz="1800" noProof="1">
                <a:latin typeface="Lucida Console" panose="020B0609040504020204" pitchFamily="49" charset="0"/>
              </a:rPr>
              <a:t>ehd.UserMetadata = "Some updated info";</a:t>
            </a:r>
          </a:p>
          <a:p>
            <a:pPr marL="0" indent="0">
              <a:buNone/>
            </a:pPr>
            <a:r>
              <a:rPr lang="en-US" sz="1800" noProof="1">
                <a:latin typeface="Lucida Console" panose="020B0609040504020204" pitchFamily="49" charset="0"/>
              </a:rPr>
              <a:t>string ruleName = "myeventhubmanagerule";</a:t>
            </a:r>
          </a:p>
          <a:p>
            <a:pPr marL="0" indent="0">
              <a:buNone/>
            </a:pPr>
            <a:r>
              <a:rPr lang="en-US" sz="1800" noProof="1">
                <a:latin typeface="Lucida Console" panose="020B0609040504020204" pitchFamily="49" charset="0"/>
              </a:rPr>
              <a:t>string ruleKey = SharedAccessAuthorizationRule.GenerateRandomKey();</a:t>
            </a:r>
          </a:p>
          <a:p>
            <a:pPr marL="0" indent="0">
              <a:buNone/>
            </a:pPr>
            <a:r>
              <a:rPr lang="en-US" sz="1800" noProof="1">
                <a:latin typeface="Lucida Console" panose="020B0609040504020204" pitchFamily="49" charset="0"/>
              </a:rPr>
              <a:t>ehd.Authorization.Add(new SharedAccessAuthorizationRule(ruleName, ruleKey, new AccessRights[] {AccessRights.Manage, AccessRights.Listen, AccessRights.Send} )); </a:t>
            </a:r>
          </a:p>
          <a:p>
            <a:pPr marL="0" indent="0">
              <a:buNone/>
            </a:pPr>
            <a:r>
              <a:rPr lang="en-US" sz="1800" noProof="1">
                <a:latin typeface="Lucida Console" panose="020B0609040504020204" pitchFamily="49" charset="0"/>
              </a:rPr>
              <a:t>namespaceManager.UpdateEventHubAsync(ehd).Wait();</a:t>
            </a:r>
          </a:p>
        </p:txBody>
      </p:sp>
    </p:spTree>
    <p:extLst>
      <p:ext uri="{BB962C8B-B14F-4D97-AF65-F5344CB8AC3E}">
        <p14:creationId xmlns:p14="http://schemas.microsoft.com/office/powerpoint/2010/main" val="3540871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normAutofit/>
          </a:bodyPr>
          <a:lstStyle/>
          <a:p>
            <a:r>
              <a:rPr lang="en-US" dirty="0"/>
              <a:t>Introduction </a:t>
            </a:r>
            <a:r>
              <a:rPr lang="en-US" dirty="0" smtClean="0"/>
              <a:t>to</a:t>
            </a:r>
            <a:r>
              <a:rPr lang="en-US" dirty="0" smtClean="0"/>
              <a:t> </a:t>
            </a:r>
            <a:r>
              <a:rPr lang="en-US" dirty="0"/>
              <a:t>Event data collection </a:t>
            </a:r>
            <a:r>
              <a:rPr lang="en-US" dirty="0" smtClean="0"/>
              <a:t>using Azure</a:t>
            </a:r>
            <a:endParaRPr lang="en-US" dirty="0"/>
          </a:p>
        </p:txBody>
      </p:sp>
    </p:spTree>
    <p:extLst>
      <p:ext uri="{BB962C8B-B14F-4D97-AF65-F5344CB8AC3E}">
        <p14:creationId xmlns:p14="http://schemas.microsoft.com/office/powerpoint/2010/main" val="3829335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Runtime </a:t>
            </a:r>
            <a:r>
              <a:rPr lang="en-US" sz="4800" dirty="0" smtClean="0"/>
              <a:t>APIs: Create Publisher</a:t>
            </a:r>
            <a:endParaRPr lang="en-US" sz="4800" dirty="0"/>
          </a:p>
        </p:txBody>
      </p:sp>
      <p:sp>
        <p:nvSpPr>
          <p:cNvPr id="7" name="Content Placeholder 2"/>
          <p:cNvSpPr>
            <a:spLocks noGrp="1"/>
          </p:cNvSpPr>
          <p:nvPr>
            <p:ph idx="1"/>
          </p:nvPr>
        </p:nvSpPr>
        <p:spPr>
          <a:solidFill>
            <a:srgbClr val="D5D5D5"/>
          </a:solidFill>
        </p:spPr>
        <p:txBody>
          <a:bodyPr>
            <a:normAutofit/>
          </a:bodyPr>
          <a:lstStyle/>
          <a:p>
            <a:pPr marL="0" indent="0">
              <a:buNone/>
            </a:pPr>
            <a:r>
              <a:rPr lang="en-US" sz="1800" noProof="1" smtClean="0">
                <a:latin typeface="Lucida Console" panose="020B0609040504020204" pitchFamily="49" charset="0"/>
              </a:rPr>
              <a:t>/</a:t>
            </a:r>
            <a:r>
              <a:rPr lang="en-US" sz="1800" noProof="1">
                <a:latin typeface="Lucida Console" panose="020B0609040504020204" pitchFamily="49" charset="0"/>
              </a:rPr>
              <a:t>/ EventHubClient model (uses implicit factory instance, so all links on same connection)</a:t>
            </a:r>
          </a:p>
          <a:p>
            <a:pPr marL="0" indent="0">
              <a:buNone/>
            </a:pPr>
            <a:endParaRPr lang="en-US" sz="1800" noProof="1">
              <a:latin typeface="Lucida Console" panose="020B0609040504020204" pitchFamily="49" charset="0"/>
            </a:endParaRPr>
          </a:p>
          <a:p>
            <a:pPr marL="0" indent="0">
              <a:buNone/>
            </a:pPr>
            <a:r>
              <a:rPr lang="en-US" sz="1800" noProof="1">
                <a:latin typeface="Lucida Console" panose="020B0609040504020204" pitchFamily="49" charset="0"/>
              </a:rPr>
              <a:t>EventHubClient eventHubClient = EventHubClient.Create("Event Hub name");</a:t>
            </a:r>
          </a:p>
        </p:txBody>
      </p:sp>
    </p:spTree>
    <p:extLst>
      <p:ext uri="{BB962C8B-B14F-4D97-AF65-F5344CB8AC3E}">
        <p14:creationId xmlns:p14="http://schemas.microsoft.com/office/powerpoint/2010/main" val="2439970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Runtime APIs: Publish </a:t>
            </a:r>
            <a:r>
              <a:rPr lang="en-US" dirty="0" smtClean="0"/>
              <a:t>Message</a:t>
            </a:r>
            <a:endParaRPr lang="en-US" dirty="0"/>
          </a:p>
        </p:txBody>
      </p:sp>
      <p:sp>
        <p:nvSpPr>
          <p:cNvPr id="7" name="Content Placeholder 2"/>
          <p:cNvSpPr>
            <a:spLocks noGrp="1"/>
          </p:cNvSpPr>
          <p:nvPr>
            <p:ph idx="1"/>
          </p:nvPr>
        </p:nvSpPr>
        <p:spPr>
          <a:solidFill>
            <a:srgbClr val="D5D5D5"/>
          </a:solidFill>
        </p:spPr>
        <p:txBody>
          <a:bodyPr>
            <a:noAutofit/>
          </a:bodyPr>
          <a:lstStyle/>
          <a:p>
            <a:pPr marL="0" indent="0">
              <a:buNone/>
            </a:pPr>
            <a:r>
              <a:rPr lang="en-US" sz="1800" noProof="1">
                <a:latin typeface="Lucida Console" panose="020B0609040504020204" pitchFamily="49" charset="0"/>
              </a:rPr>
              <a:t>// Create the device/temperature metric</a:t>
            </a:r>
          </a:p>
          <a:p>
            <a:pPr marL="0" indent="0">
              <a:buNone/>
            </a:pPr>
            <a:r>
              <a:rPr lang="en-US" sz="1800" noProof="1">
                <a:latin typeface="Lucida Console" panose="020B0609040504020204" pitchFamily="49" charset="0"/>
              </a:rPr>
              <a:t>MetricEvent info = new MetricEvent() { DeviceId = random.Next(SampleManager.NumDevices), Temperature = random.Next(100) };</a:t>
            </a:r>
          </a:p>
          <a:p>
            <a:pPr marL="0" indent="0">
              <a:buNone/>
            </a:pPr>
            <a:r>
              <a:rPr lang="en-US" sz="1800" noProof="1">
                <a:latin typeface="Lucida Console" panose="020B0609040504020204" pitchFamily="49" charset="0"/>
              </a:rPr>
              <a:t>EventData data = new EventData(new byte[10]); // Byte array</a:t>
            </a:r>
          </a:p>
          <a:p>
            <a:pPr marL="0" indent="0">
              <a:buNone/>
            </a:pPr>
            <a:r>
              <a:rPr lang="en-US" sz="1800" noProof="1">
                <a:latin typeface="Lucida Console" panose="020B0609040504020204" pitchFamily="49" charset="0"/>
              </a:rPr>
              <a:t>EventData data = new EventData(Stream); // Stream </a:t>
            </a:r>
          </a:p>
          <a:p>
            <a:pPr marL="0" indent="0">
              <a:buNone/>
            </a:pPr>
            <a:r>
              <a:rPr lang="en-US" sz="1800" noProof="1">
                <a:latin typeface="Lucida Console" panose="020B0609040504020204" pitchFamily="49" charset="0"/>
              </a:rPr>
              <a:t>EventData data = new EventData(info, serializer) //Object and serializer </a:t>
            </a:r>
          </a:p>
          <a:p>
            <a:pPr marL="0" indent="0">
              <a:buNone/>
            </a:pPr>
            <a:r>
              <a:rPr lang="en-US" sz="1800" noProof="1">
                <a:latin typeface="Lucida Console" panose="020B0609040504020204" pitchFamily="49" charset="0"/>
              </a:rPr>
              <a:t>    {</a:t>
            </a:r>
          </a:p>
          <a:p>
            <a:pPr marL="0" indent="0">
              <a:buNone/>
            </a:pPr>
            <a:r>
              <a:rPr lang="en-US" sz="1800" noProof="1">
                <a:latin typeface="Lucida Console" panose="020B0609040504020204" pitchFamily="49" charset="0"/>
              </a:rPr>
              <a:t>       PartitionKey = info.DeviceId.ToString()</a:t>
            </a:r>
          </a:p>
          <a:p>
            <a:pPr marL="0" indent="0">
              <a:buNone/>
            </a:pPr>
            <a:r>
              <a:rPr lang="en-US" sz="1800" noProof="1">
                <a:latin typeface="Lucida Console" panose="020B0609040504020204" pitchFamily="49" charset="0"/>
              </a:rPr>
              <a:t>    };</a:t>
            </a:r>
          </a:p>
          <a:p>
            <a:pPr marL="0" indent="0">
              <a:buNone/>
            </a:pPr>
            <a:r>
              <a:rPr lang="en-US" sz="1800" noProof="1">
                <a:latin typeface="Lucida Console" panose="020B0609040504020204" pitchFamily="49" charset="0"/>
              </a:rPr>
              <a:t>// Set user properties if needed</a:t>
            </a:r>
          </a:p>
          <a:p>
            <a:pPr marL="0" indent="0">
              <a:buNone/>
            </a:pPr>
            <a:r>
              <a:rPr lang="en-US" sz="1800" noProof="1">
                <a:latin typeface="Lucida Console" panose="020B0609040504020204" pitchFamily="49" charset="0"/>
              </a:rPr>
              <a:t>data.Properties.Add("Type", "Telemetry_" + DateTime.Now.ToLongTimeString());</a:t>
            </a:r>
          </a:p>
          <a:p>
            <a:pPr marL="0" indent="0">
              <a:buNone/>
            </a:pPr>
            <a:r>
              <a:rPr lang="en-US" sz="1800" noProof="1">
                <a:latin typeface="Lucida Console" panose="020B0609040504020204" pitchFamily="49" charset="0"/>
              </a:rPr>
              <a:t>// Send single message async</a:t>
            </a:r>
          </a:p>
          <a:p>
            <a:pPr marL="0" indent="0">
              <a:buNone/>
            </a:pPr>
            <a:r>
              <a:rPr lang="en-US" sz="1800" noProof="1">
                <a:latin typeface="Lucida Console" panose="020B0609040504020204" pitchFamily="49" charset="0"/>
              </a:rPr>
              <a:t>await client.SendAsync(data);</a:t>
            </a:r>
          </a:p>
        </p:txBody>
      </p:sp>
    </p:spTree>
    <p:extLst>
      <p:ext uri="{BB962C8B-B14F-4D97-AF65-F5344CB8AC3E}">
        <p14:creationId xmlns:p14="http://schemas.microsoft.com/office/powerpoint/2010/main" val="456355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Runtime APIs: Create C</a:t>
            </a:r>
            <a:r>
              <a:rPr lang="en-US" dirty="0" smtClean="0"/>
              <a:t>onsumer</a:t>
            </a:r>
            <a:endParaRPr lang="en-US" dirty="0"/>
          </a:p>
        </p:txBody>
      </p:sp>
      <p:sp>
        <p:nvSpPr>
          <p:cNvPr id="7" name="Content Placeholder 2"/>
          <p:cNvSpPr>
            <a:spLocks noGrp="1"/>
          </p:cNvSpPr>
          <p:nvPr>
            <p:ph idx="1"/>
          </p:nvPr>
        </p:nvSpPr>
        <p:spPr>
          <a:solidFill>
            <a:srgbClr val="D5D5D5"/>
          </a:solidFill>
        </p:spPr>
        <p:txBody>
          <a:bodyPr>
            <a:noAutofit/>
          </a:bodyPr>
          <a:lstStyle/>
          <a:p>
            <a:pPr marL="0" indent="0">
              <a:buNone/>
            </a:pPr>
            <a:r>
              <a:rPr lang="en-US" sz="1800" noProof="1">
                <a:latin typeface="Lucida Console" panose="020B0609040504020204" pitchFamily="49" charset="0"/>
              </a:rPr>
              <a:t>// Create the Event Hubs client</a:t>
            </a:r>
          </a:p>
          <a:p>
            <a:pPr marL="0" indent="0">
              <a:buNone/>
            </a:pPr>
            <a:r>
              <a:rPr lang="en-US" sz="1800" noProof="1">
                <a:latin typeface="Lucida Console" panose="020B0609040504020204" pitchFamily="49" charset="0"/>
              </a:rPr>
              <a:t>EventHubClient eventHubClient = EventHubClient.Create(EventHubName);</a:t>
            </a:r>
          </a:p>
          <a:p>
            <a:pPr marL="0" indent="0">
              <a:buNone/>
            </a:pPr>
            <a:r>
              <a:rPr lang="en-US" sz="1800" noProof="1">
                <a:latin typeface="Lucida Console" panose="020B0609040504020204" pitchFamily="49" charset="0"/>
              </a:rPr>
              <a:t>// Get the default consumer group</a:t>
            </a:r>
          </a:p>
          <a:p>
            <a:pPr marL="0" indent="0">
              <a:buNone/>
            </a:pPr>
            <a:r>
              <a:rPr lang="en-US" sz="1800" noProof="1">
                <a:latin typeface="Lucida Console" panose="020B0609040504020204" pitchFamily="49" charset="0"/>
              </a:rPr>
              <a:t>EventHubConsumerGroup defaultConsumerGroup = eventHubClient.GetDefaultConsumerGroup();</a:t>
            </a:r>
          </a:p>
          <a:p>
            <a:pPr marL="0" indent="0">
              <a:buNone/>
            </a:pPr>
            <a:endParaRPr lang="en-US" sz="1800" noProof="1">
              <a:latin typeface="Lucida Console" panose="020B0609040504020204" pitchFamily="49" charset="0"/>
            </a:endParaRPr>
          </a:p>
          <a:p>
            <a:pPr marL="0" indent="0">
              <a:buNone/>
            </a:pPr>
            <a:r>
              <a:rPr lang="en-US" sz="1800" noProof="1">
                <a:latin typeface="Lucida Console" panose="020B0609040504020204" pitchFamily="49" charset="0"/>
              </a:rPr>
              <a:t>EventHubReceiver consumer = await defaultConsumerGroup.CreateReceiverAsync(shardId: index);</a:t>
            </a:r>
          </a:p>
          <a:p>
            <a:pPr marL="0" indent="0">
              <a:buNone/>
            </a:pPr>
            <a:endParaRPr lang="en-US" sz="1800" noProof="1">
              <a:latin typeface="Lucida Console" panose="020B0609040504020204" pitchFamily="49" charset="0"/>
            </a:endParaRPr>
          </a:p>
          <a:p>
            <a:pPr marL="0" indent="0">
              <a:buNone/>
            </a:pPr>
            <a:r>
              <a:rPr lang="en-US" sz="1800" noProof="1">
                <a:latin typeface="Lucida Console" panose="020B0609040504020204" pitchFamily="49" charset="0"/>
              </a:rPr>
              <a:t>// From one day ago</a:t>
            </a:r>
          </a:p>
          <a:p>
            <a:pPr marL="0" indent="0">
              <a:buNone/>
            </a:pPr>
            <a:r>
              <a:rPr lang="en-US" sz="1800" noProof="1">
                <a:latin typeface="Lucida Console" panose="020B0609040504020204" pitchFamily="49" charset="0"/>
              </a:rPr>
              <a:t>EventHubReceiver consumer = await defaultConsumerGroup.CreateReceiverAsync(shardId: index, startingDateTimeUtc:DateTime.Now.AddDays(-1));</a:t>
            </a:r>
          </a:p>
          <a:p>
            <a:pPr marL="0" indent="0">
              <a:buNone/>
            </a:pPr>
            <a:r>
              <a:rPr lang="en-US" sz="1800" noProof="1">
                <a:latin typeface="Lucida Console" panose="020B0609040504020204" pitchFamily="49" charset="0"/>
              </a:rPr>
              <a:t>// From specific offset, -1 means oldest</a:t>
            </a:r>
          </a:p>
          <a:p>
            <a:pPr marL="0" indent="0">
              <a:buNone/>
            </a:pPr>
            <a:r>
              <a:rPr lang="en-US" sz="1800" noProof="1">
                <a:latin typeface="Lucida Console" panose="020B0609040504020204" pitchFamily="49" charset="0"/>
              </a:rPr>
              <a:t>EventHubReceiver consumer = await defaultConsumerGroup.CreateReceiverAsync(shardId: index,startingOffset:-1); </a:t>
            </a:r>
          </a:p>
        </p:txBody>
      </p:sp>
    </p:spTree>
    <p:extLst>
      <p:ext uri="{BB962C8B-B14F-4D97-AF65-F5344CB8AC3E}">
        <p14:creationId xmlns:p14="http://schemas.microsoft.com/office/powerpoint/2010/main" val="3054831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Runtime </a:t>
            </a:r>
            <a:r>
              <a:rPr lang="en-US" sz="4800" dirty="0" smtClean="0"/>
              <a:t>APIs: Consume Message</a:t>
            </a:r>
            <a:endParaRPr lang="en-US" sz="4800" dirty="0"/>
          </a:p>
        </p:txBody>
      </p:sp>
      <p:sp>
        <p:nvSpPr>
          <p:cNvPr id="7" name="Content Placeholder 2"/>
          <p:cNvSpPr>
            <a:spLocks noGrp="1"/>
          </p:cNvSpPr>
          <p:nvPr>
            <p:ph idx="1"/>
          </p:nvPr>
        </p:nvSpPr>
        <p:spPr>
          <a:solidFill>
            <a:srgbClr val="D5D5D5"/>
          </a:solidFill>
        </p:spPr>
        <p:txBody>
          <a:bodyPr>
            <a:normAutofit/>
          </a:bodyPr>
          <a:lstStyle/>
          <a:p>
            <a:pPr marL="0" indent="0">
              <a:buNone/>
            </a:pPr>
            <a:r>
              <a:rPr lang="en-US" sz="1800" noProof="1">
                <a:latin typeface="Lucida Console" panose="020B0609040504020204" pitchFamily="49" charset="0"/>
              </a:rPr>
              <a:t>var message = await consumer.ReceiveAsync();</a:t>
            </a:r>
          </a:p>
          <a:p>
            <a:pPr marL="0" indent="0">
              <a:buNone/>
            </a:pPr>
            <a:endParaRPr lang="en-US" sz="1800" noProof="1">
              <a:latin typeface="Lucida Console" panose="020B0609040504020204" pitchFamily="49" charset="0"/>
            </a:endParaRPr>
          </a:p>
          <a:p>
            <a:pPr marL="0" indent="0">
              <a:buNone/>
            </a:pPr>
            <a:r>
              <a:rPr lang="en-US" sz="1800" noProof="1">
                <a:latin typeface="Lucida Console" panose="020B0609040504020204" pitchFamily="49" charset="0"/>
              </a:rPr>
              <a:t>// Provide a serializer</a:t>
            </a:r>
          </a:p>
          <a:p>
            <a:pPr marL="0" indent="0">
              <a:buNone/>
            </a:pPr>
            <a:r>
              <a:rPr lang="en-US" sz="1800" noProof="1">
                <a:latin typeface="Lucida Console" panose="020B0609040504020204" pitchFamily="49" charset="0"/>
              </a:rPr>
              <a:t>var info = message.GetBody&lt;Type&gt;(Serializer)</a:t>
            </a:r>
          </a:p>
          <a:p>
            <a:pPr marL="0" indent="0">
              <a:buNone/>
            </a:pPr>
            <a:endParaRPr lang="en-US" sz="1800" noProof="1">
              <a:latin typeface="Lucida Console" panose="020B0609040504020204" pitchFamily="49" charset="0"/>
            </a:endParaRPr>
          </a:p>
          <a:p>
            <a:pPr marL="0" indent="0">
              <a:buNone/>
            </a:pPr>
            <a:r>
              <a:rPr lang="en-US" sz="1800" noProof="1">
                <a:latin typeface="Lucida Console" panose="020B0609040504020204" pitchFamily="49" charset="0"/>
              </a:rPr>
              <a:t>// Get a byte[]</a:t>
            </a:r>
          </a:p>
          <a:p>
            <a:pPr marL="0" indent="0">
              <a:buNone/>
            </a:pPr>
            <a:r>
              <a:rPr lang="en-US" sz="1800" noProof="1">
                <a:latin typeface="Lucida Console" panose="020B0609040504020204" pitchFamily="49" charset="0"/>
              </a:rPr>
              <a:t>var info = message.GetBytes(); </a:t>
            </a:r>
          </a:p>
          <a:p>
            <a:pPr marL="0" indent="0">
              <a:buNone/>
            </a:pPr>
            <a:r>
              <a:rPr lang="en-US" sz="1800" noProof="1">
                <a:latin typeface="Lucida Console" panose="020B0609040504020204" pitchFamily="49" charset="0"/>
              </a:rPr>
              <a:t>msg = UnicodeEncoding.UTF8.GetString(info);</a:t>
            </a:r>
          </a:p>
        </p:txBody>
      </p:sp>
    </p:spTree>
    <p:extLst>
      <p:ext uri="{BB962C8B-B14F-4D97-AF65-F5344CB8AC3E}">
        <p14:creationId xmlns:p14="http://schemas.microsoft.com/office/powerpoint/2010/main" val="3847447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In this lesson, you have learned:</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Understand event data collection</a:t>
              </a:r>
            </a:p>
            <a:p>
              <a:pPr marL="1316038" indent="-457200">
                <a:buFont typeface="Wingdings" charset="2"/>
                <a:buChar char="§"/>
              </a:pPr>
              <a:r>
                <a:rPr lang="en-US" sz="2800" dirty="0"/>
                <a:t>Understand Event Hubs API</a:t>
              </a:r>
            </a:p>
            <a:p>
              <a:pPr marL="1316038" indent="-457200">
                <a:buFont typeface="Wingdings" charset="2"/>
                <a:buChar char="§"/>
              </a:pPr>
              <a:endParaRPr lang="en-US" sz="2800" dirty="0"/>
            </a:p>
            <a:p>
              <a:pPr marL="858838"/>
              <a:endParaRPr lang="en-US" sz="2800" dirty="0"/>
            </a:p>
          </p:txBody>
        </p:sp>
      </p:grpSp>
    </p:spTree>
    <p:extLst>
      <p:ext uri="{BB962C8B-B14F-4D97-AF65-F5344CB8AC3E}">
        <p14:creationId xmlns:p14="http://schemas.microsoft.com/office/powerpoint/2010/main" val="3796020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4907370"/>
            <a:chOff x="0" y="1950630"/>
            <a:chExt cx="12192000" cy="4447180"/>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be able to:</a:t>
                </a:r>
              </a:p>
            </p:txBody>
          </p:sp>
        </p:grpSp>
        <p:sp>
          <p:nvSpPr>
            <p:cNvPr id="7" name="Rectangle 6"/>
            <p:cNvSpPr/>
            <p:nvPr/>
          </p:nvSpPr>
          <p:spPr>
            <a:xfrm>
              <a:off x="0" y="2783542"/>
              <a:ext cx="12192000" cy="361426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Understand event data collection</a:t>
              </a:r>
            </a:p>
            <a:p>
              <a:pPr marL="1316038" indent="-457200">
                <a:buFont typeface="Wingdings" charset="2"/>
                <a:buChar char="§"/>
              </a:pPr>
              <a:r>
                <a:rPr lang="en-US" sz="2800" dirty="0"/>
                <a:t>Understand Event Hubs API</a:t>
              </a:r>
            </a:p>
          </p:txBody>
        </p:sp>
      </p:grpSp>
    </p:spTree>
    <p:extLst>
      <p:ext uri="{BB962C8B-B14F-4D97-AF65-F5344CB8AC3E}">
        <p14:creationId xmlns:p14="http://schemas.microsoft.com/office/powerpoint/2010/main" val="3292973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78858"/>
            <a:ext cx="9694334" cy="1616075"/>
          </a:xfrm>
        </p:spPr>
        <p:txBody>
          <a:bodyPr>
            <a:normAutofit/>
          </a:bodyPr>
          <a:lstStyle/>
          <a:p>
            <a:r>
              <a:rPr lang="en-US" sz="4800" dirty="0"/>
              <a:t>What is </a:t>
            </a:r>
            <a:r>
              <a:rPr lang="en-US" sz="4800" dirty="0" smtClean="0"/>
              <a:t>an Azure </a:t>
            </a:r>
            <a:r>
              <a:rPr lang="en-US" sz="4800" dirty="0"/>
              <a:t>Event </a:t>
            </a:r>
            <a:r>
              <a:rPr lang="en-US" sz="4800" dirty="0" smtClean="0"/>
              <a:t>Hub?</a:t>
            </a:r>
            <a:endParaRPr lang="en-US" sz="4800" dirty="0"/>
          </a:p>
        </p:txBody>
      </p:sp>
      <p:grpSp>
        <p:nvGrpSpPr>
          <p:cNvPr id="5" name="Group 7"/>
          <p:cNvGrpSpPr/>
          <p:nvPr/>
        </p:nvGrpSpPr>
        <p:grpSpPr>
          <a:xfrm>
            <a:off x="0" y="1913466"/>
            <a:ext cx="12192000" cy="3268134"/>
            <a:chOff x="0" y="1756168"/>
            <a:chExt cx="12192000" cy="3352628"/>
          </a:xfrm>
        </p:grpSpPr>
        <p:grpSp>
          <p:nvGrpSpPr>
            <p:cNvPr id="6" name="Group 1"/>
            <p:cNvGrpSpPr/>
            <p:nvPr/>
          </p:nvGrpSpPr>
          <p:grpSpPr>
            <a:xfrm>
              <a:off x="0" y="1756168"/>
              <a:ext cx="12192000" cy="1027373"/>
              <a:chOff x="0" y="1756168"/>
              <a:chExt cx="12192000" cy="1027373"/>
            </a:xfrm>
          </p:grpSpPr>
          <p:sp>
            <p:nvSpPr>
              <p:cNvPr id="8" name="Rectangle 2"/>
              <p:cNvSpPr/>
              <p:nvPr/>
            </p:nvSpPr>
            <p:spPr>
              <a:xfrm>
                <a:off x="0" y="1756168"/>
                <a:ext cx="12192000" cy="1027373"/>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9" name="Content Placeholder 2"/>
              <p:cNvSpPr txBox="1">
                <a:spLocks/>
              </p:cNvSpPr>
              <p:nvPr/>
            </p:nvSpPr>
            <p:spPr>
              <a:xfrm>
                <a:off x="846417" y="1756169"/>
                <a:ext cx="10871449" cy="102737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A managed platform service </a:t>
                </a:r>
                <a:r>
                  <a:rPr lang="en-US" i="0" dirty="0">
                    <a:solidFill>
                      <a:prstClr val="white"/>
                    </a:solidFill>
                  </a:rPr>
                  <a:t>that provides a foundation for large-scale data intake</a:t>
                </a:r>
                <a:endParaRPr lang="en-US" i="0" dirty="0">
                  <a:solidFill>
                    <a:prstClr val="white"/>
                  </a:solidFill>
                  <a:latin typeface="Segoe UI"/>
                </a:endParaRPr>
              </a:p>
            </p:txBody>
          </p:sp>
        </p:grpSp>
        <p:sp>
          <p:nvSpPr>
            <p:cNvPr id="7" name="Rectangle 6"/>
            <p:cNvSpPr/>
            <p:nvPr/>
          </p:nvSpPr>
          <p:spPr>
            <a:xfrm>
              <a:off x="0" y="2783542"/>
              <a:ext cx="12192000" cy="23252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000000"/>
                  </a:solidFill>
                </a:rPr>
                <a:t>Cloud-scale telemetry ingestion from websites, apps, and devices</a:t>
              </a:r>
            </a:p>
            <a:p>
              <a:pPr marL="1316038" indent="-457200">
                <a:buFont typeface="Wingdings" charset="2"/>
                <a:buChar char="§"/>
              </a:pPr>
              <a:r>
                <a:rPr lang="en-US" sz="2800" dirty="0">
                  <a:solidFill>
                    <a:srgbClr val="000000"/>
                  </a:solidFill>
                </a:rPr>
                <a:t>A message stream handling capability</a:t>
              </a:r>
            </a:p>
            <a:p>
              <a:pPr marL="1316038" indent="-457200">
                <a:buFont typeface="Wingdings" charset="2"/>
                <a:buChar char="§"/>
              </a:pPr>
              <a:r>
                <a:rPr lang="en-US" sz="2800" dirty="0">
                  <a:solidFill>
                    <a:srgbClr val="000000"/>
                  </a:solidFill>
                </a:rPr>
                <a:t>A component or service that sits between event publishers and event consumers</a:t>
              </a:r>
            </a:p>
          </p:txBody>
        </p:sp>
      </p:grpSp>
      <p:grpSp>
        <p:nvGrpSpPr>
          <p:cNvPr id="4" name="Group 3"/>
          <p:cNvGrpSpPr/>
          <p:nvPr/>
        </p:nvGrpSpPr>
        <p:grpSpPr>
          <a:xfrm>
            <a:off x="1945628" y="5604577"/>
            <a:ext cx="8300745" cy="914585"/>
            <a:chOff x="2000889" y="5604577"/>
            <a:chExt cx="8300745" cy="914585"/>
          </a:xfrm>
        </p:grpSpPr>
        <p:sp>
          <p:nvSpPr>
            <p:cNvPr id="10" name="모서리가 둥근 직사각형 9"/>
            <p:cNvSpPr/>
            <p:nvPr/>
          </p:nvSpPr>
          <p:spPr>
            <a:xfrm>
              <a:off x="4292829" y="5604669"/>
              <a:ext cx="3716865" cy="914400"/>
            </a:xfrm>
            <a:prstGeom prst="roundRect">
              <a:avLst>
                <a:gd name="adj" fmla="val 0"/>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Event Hub</a:t>
              </a:r>
            </a:p>
          </p:txBody>
        </p:sp>
        <p:sp>
          <p:nvSpPr>
            <p:cNvPr id="11" name="모서리가 둥근 직사각형 10"/>
            <p:cNvSpPr/>
            <p:nvPr/>
          </p:nvSpPr>
          <p:spPr>
            <a:xfrm>
              <a:off x="2000889" y="5604670"/>
              <a:ext cx="1642534" cy="914399"/>
            </a:xfrm>
            <a:prstGeom prst="roundRect">
              <a:avLst>
                <a:gd name="adj" fmla="val 0"/>
              </a:avLst>
            </a:prstGeom>
            <a:solidFill>
              <a:srgbClr val="49AFEF"/>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solidFill>
                    <a:schemeClr val="bg1"/>
                  </a:solidFill>
                </a:rPr>
                <a:t>Event</a:t>
              </a:r>
            </a:p>
            <a:p>
              <a:pPr algn="ctr"/>
              <a:r>
                <a:rPr lang="en-US" sz="2000" dirty="0">
                  <a:solidFill>
                    <a:schemeClr val="bg1"/>
                  </a:solidFill>
                </a:rPr>
                <a:t>Publishers</a:t>
              </a:r>
            </a:p>
          </p:txBody>
        </p:sp>
        <p:sp>
          <p:nvSpPr>
            <p:cNvPr id="13" name="모서리가 둥근 직사각형 12"/>
            <p:cNvSpPr/>
            <p:nvPr/>
          </p:nvSpPr>
          <p:spPr>
            <a:xfrm>
              <a:off x="8659100" y="5604670"/>
              <a:ext cx="1642534" cy="914399"/>
            </a:xfrm>
            <a:prstGeom prst="roundRect">
              <a:avLst>
                <a:gd name="adj" fmla="val 0"/>
              </a:avLst>
            </a:prstGeom>
            <a:solidFill>
              <a:srgbClr val="49AFEF"/>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solidFill>
                    <a:schemeClr val="bg1"/>
                  </a:solidFill>
                </a:rPr>
                <a:t>Event</a:t>
              </a:r>
            </a:p>
            <a:p>
              <a:pPr algn="ctr"/>
              <a:r>
                <a:rPr lang="en-US" sz="2000" dirty="0">
                  <a:solidFill>
                    <a:schemeClr val="bg1"/>
                  </a:solidFill>
                </a:rPr>
                <a:t>Consumers</a:t>
              </a:r>
            </a:p>
          </p:txBody>
        </p:sp>
        <p:sp>
          <p:nvSpPr>
            <p:cNvPr id="15" name="Chevron 14"/>
            <p:cNvSpPr/>
            <p:nvPr/>
          </p:nvSpPr>
          <p:spPr>
            <a:xfrm>
              <a:off x="3678087" y="5605002"/>
              <a:ext cx="580078" cy="913735"/>
            </a:xfrm>
            <a:prstGeom prst="chevron">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6" name="Chevron 15"/>
            <p:cNvSpPr/>
            <p:nvPr/>
          </p:nvSpPr>
          <p:spPr>
            <a:xfrm>
              <a:off x="8044358" y="5604577"/>
              <a:ext cx="580078" cy="914585"/>
            </a:xfrm>
            <a:prstGeom prst="chevron">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spTree>
    <p:extLst>
      <p:ext uri="{BB962C8B-B14F-4D97-AF65-F5344CB8AC3E}">
        <p14:creationId xmlns:p14="http://schemas.microsoft.com/office/powerpoint/2010/main" val="12265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모서리가 둥근 직사각형 3"/>
          <p:cNvSpPr/>
          <p:nvPr/>
        </p:nvSpPr>
        <p:spPr>
          <a:xfrm>
            <a:off x="1363130" y="1605387"/>
            <a:ext cx="6316133" cy="1862666"/>
          </a:xfrm>
          <a:prstGeom prst="roundRect">
            <a:avLst>
              <a:gd name="adj" fmla="val 0"/>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rPr>
              <a:t>    Service Bus namespace</a:t>
            </a:r>
          </a:p>
          <a:p>
            <a:pPr algn="ctr"/>
            <a:endParaRPr lang="en-US" sz="2400" dirty="0">
              <a:solidFill>
                <a:schemeClr val="bg1"/>
              </a:solidFill>
            </a:endParaRPr>
          </a:p>
          <a:p>
            <a:pPr algn="ctr"/>
            <a:endParaRPr lang="en-US" sz="2400" dirty="0">
              <a:solidFill>
                <a:schemeClr val="bg1"/>
              </a:solidFill>
            </a:endParaRPr>
          </a:p>
          <a:p>
            <a:endParaRPr lang="en-US" sz="2400" dirty="0">
              <a:solidFill>
                <a:schemeClr val="bg1"/>
              </a:solidFill>
            </a:endParaRPr>
          </a:p>
        </p:txBody>
      </p:sp>
      <p:sp>
        <p:nvSpPr>
          <p:cNvPr id="10" name="모서리가 둥근 직사각형 9"/>
          <p:cNvSpPr/>
          <p:nvPr/>
        </p:nvSpPr>
        <p:spPr>
          <a:xfrm>
            <a:off x="1676395" y="2297960"/>
            <a:ext cx="1642534" cy="914399"/>
          </a:xfrm>
          <a:prstGeom prst="roundRect">
            <a:avLst>
              <a:gd name="adj" fmla="val 0"/>
            </a:avLst>
          </a:prstGeom>
          <a:solidFill>
            <a:srgbClr val="D5D5D5"/>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solidFill>
                  <a:schemeClr val="tx1"/>
                </a:solidFill>
              </a:rPr>
              <a:t>Queue(s)</a:t>
            </a:r>
          </a:p>
        </p:txBody>
      </p:sp>
      <p:sp>
        <p:nvSpPr>
          <p:cNvPr id="11" name="모서리가 둥근 직사각형 10"/>
          <p:cNvSpPr/>
          <p:nvPr/>
        </p:nvSpPr>
        <p:spPr>
          <a:xfrm>
            <a:off x="3699929" y="2316588"/>
            <a:ext cx="1642534" cy="914399"/>
          </a:xfrm>
          <a:prstGeom prst="roundRect">
            <a:avLst>
              <a:gd name="adj" fmla="val 0"/>
            </a:avLst>
          </a:prstGeom>
          <a:solidFill>
            <a:srgbClr val="D5D5D5"/>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solidFill>
                  <a:schemeClr val="tx1"/>
                </a:solidFill>
              </a:rPr>
              <a:t>Topic(s)</a:t>
            </a:r>
          </a:p>
        </p:txBody>
      </p:sp>
      <p:sp>
        <p:nvSpPr>
          <p:cNvPr id="12" name="모서리가 둥근 직사각형 11"/>
          <p:cNvSpPr/>
          <p:nvPr/>
        </p:nvSpPr>
        <p:spPr>
          <a:xfrm>
            <a:off x="5702298" y="2316587"/>
            <a:ext cx="1642534" cy="914399"/>
          </a:xfrm>
          <a:prstGeom prst="roundRect">
            <a:avLst>
              <a:gd name="adj" fmla="val 0"/>
            </a:avLst>
          </a:prstGeom>
          <a:solidFill>
            <a:srgbClr val="D5D5D5"/>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solidFill>
                  <a:schemeClr val="tx1"/>
                </a:solidFill>
              </a:rPr>
              <a:t>Event</a:t>
            </a:r>
          </a:p>
          <a:p>
            <a:pPr algn="ctr"/>
            <a:r>
              <a:rPr lang="en-US" sz="2000" dirty="0">
                <a:solidFill>
                  <a:schemeClr val="tx1"/>
                </a:solidFill>
              </a:rPr>
              <a:t>Hub(s)</a:t>
            </a:r>
          </a:p>
        </p:txBody>
      </p:sp>
      <p:sp>
        <p:nvSpPr>
          <p:cNvPr id="13" name="모서리가 둥근 직사각형 12"/>
          <p:cNvSpPr/>
          <p:nvPr/>
        </p:nvSpPr>
        <p:spPr>
          <a:xfrm>
            <a:off x="3486145" y="3942186"/>
            <a:ext cx="7387168" cy="2304836"/>
          </a:xfrm>
          <a:prstGeom prst="roundRect">
            <a:avLst>
              <a:gd name="adj" fmla="val 0"/>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rPr>
              <a:t>  Event Hub(s)</a:t>
            </a:r>
          </a:p>
          <a:p>
            <a:endParaRPr lang="en-US" sz="2400" dirty="0">
              <a:solidFill>
                <a:schemeClr val="bg1"/>
              </a:solidFill>
            </a:endParaRPr>
          </a:p>
          <a:p>
            <a:endParaRPr lang="en-US" sz="2400" dirty="0">
              <a:solidFill>
                <a:schemeClr val="bg1"/>
              </a:solidFill>
            </a:endParaRPr>
          </a:p>
          <a:p>
            <a:pPr algn="ctr"/>
            <a:endParaRPr lang="en-US" sz="2400" dirty="0">
              <a:solidFill>
                <a:schemeClr val="bg1"/>
              </a:solidFill>
            </a:endParaRPr>
          </a:p>
          <a:p>
            <a:pPr algn="ctr"/>
            <a:endParaRPr lang="en-US" sz="2400" dirty="0">
              <a:solidFill>
                <a:schemeClr val="bg1"/>
              </a:solidFill>
            </a:endParaRPr>
          </a:p>
        </p:txBody>
      </p:sp>
      <p:sp>
        <p:nvSpPr>
          <p:cNvPr id="19" name="모서리가 둥근 직사각형 18"/>
          <p:cNvSpPr/>
          <p:nvPr/>
        </p:nvSpPr>
        <p:spPr>
          <a:xfrm>
            <a:off x="5742512" y="4621423"/>
            <a:ext cx="4961466" cy="1403346"/>
          </a:xfrm>
          <a:prstGeom prst="roundRect">
            <a:avLst>
              <a:gd name="adj" fmla="val 0"/>
            </a:avLst>
          </a:prstGeom>
          <a:noFill/>
          <a:ln w="190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bg1"/>
                </a:solidFill>
              </a:rPr>
              <a:t>  Partitions 1…N</a:t>
            </a: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p:txBody>
      </p:sp>
      <p:sp>
        <p:nvSpPr>
          <p:cNvPr id="14" name="모서리가 둥근 직사각형 13"/>
          <p:cNvSpPr/>
          <p:nvPr/>
        </p:nvSpPr>
        <p:spPr>
          <a:xfrm>
            <a:off x="3862914" y="5338339"/>
            <a:ext cx="1642534" cy="601765"/>
          </a:xfrm>
          <a:prstGeom prst="roundRect">
            <a:avLst>
              <a:gd name="adj" fmla="val 0"/>
            </a:avLst>
          </a:prstGeom>
          <a:solidFill>
            <a:srgbClr val="D5D5D5"/>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solidFill>
                  <a:schemeClr val="tx1"/>
                </a:solidFill>
              </a:rPr>
              <a:t>Consumer</a:t>
            </a:r>
          </a:p>
          <a:p>
            <a:pPr algn="ctr"/>
            <a:r>
              <a:rPr lang="en-US" sz="2000" dirty="0">
                <a:solidFill>
                  <a:schemeClr val="tx1"/>
                </a:solidFill>
              </a:rPr>
              <a:t>Groups</a:t>
            </a:r>
          </a:p>
        </p:txBody>
      </p:sp>
      <p:sp>
        <p:nvSpPr>
          <p:cNvPr id="15" name="모서리가 둥근 직사각형 14"/>
          <p:cNvSpPr/>
          <p:nvPr/>
        </p:nvSpPr>
        <p:spPr>
          <a:xfrm>
            <a:off x="5861040" y="5148255"/>
            <a:ext cx="2336799" cy="726232"/>
          </a:xfrm>
          <a:prstGeom prst="roundRect">
            <a:avLst>
              <a:gd name="adj" fmla="val 0"/>
            </a:avLst>
          </a:prstGeom>
          <a:solidFill>
            <a:srgbClr val="D5D5D5"/>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solidFill>
                  <a:schemeClr val="tx1"/>
                </a:solidFill>
              </a:rPr>
              <a:t>Events from</a:t>
            </a:r>
          </a:p>
          <a:p>
            <a:pPr algn="ctr"/>
            <a:r>
              <a:rPr lang="en-US" sz="2000" dirty="0" err="1">
                <a:solidFill>
                  <a:schemeClr val="tx1"/>
                </a:solidFill>
              </a:rPr>
              <a:t>PartitionKey</a:t>
            </a:r>
            <a:r>
              <a:rPr lang="en-US" sz="2000" dirty="0">
                <a:solidFill>
                  <a:schemeClr val="tx1"/>
                </a:solidFill>
              </a:rPr>
              <a:t> = 1</a:t>
            </a:r>
          </a:p>
        </p:txBody>
      </p:sp>
      <p:sp>
        <p:nvSpPr>
          <p:cNvPr id="17" name="모서리가 둥근 직사각형 16"/>
          <p:cNvSpPr/>
          <p:nvPr/>
        </p:nvSpPr>
        <p:spPr>
          <a:xfrm>
            <a:off x="3867145" y="4684496"/>
            <a:ext cx="1642534" cy="601765"/>
          </a:xfrm>
          <a:prstGeom prst="roundRect">
            <a:avLst>
              <a:gd name="adj" fmla="val 0"/>
            </a:avLst>
          </a:prstGeom>
          <a:solidFill>
            <a:srgbClr val="D5D5D5"/>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solidFill>
                  <a:schemeClr val="tx1"/>
                </a:solidFill>
              </a:rPr>
              <a:t>Publisher</a:t>
            </a:r>
          </a:p>
          <a:p>
            <a:pPr algn="ctr"/>
            <a:r>
              <a:rPr lang="en-US" sz="2000" dirty="0">
                <a:solidFill>
                  <a:schemeClr val="tx1"/>
                </a:solidFill>
              </a:rPr>
              <a:t>Policy</a:t>
            </a:r>
          </a:p>
        </p:txBody>
      </p:sp>
      <p:sp>
        <p:nvSpPr>
          <p:cNvPr id="18" name="모서리가 둥근 직사각형 17"/>
          <p:cNvSpPr/>
          <p:nvPr/>
        </p:nvSpPr>
        <p:spPr>
          <a:xfrm>
            <a:off x="8282509" y="5148255"/>
            <a:ext cx="2336799" cy="726232"/>
          </a:xfrm>
          <a:prstGeom prst="roundRect">
            <a:avLst>
              <a:gd name="adj" fmla="val 0"/>
            </a:avLst>
          </a:prstGeom>
          <a:solidFill>
            <a:srgbClr val="D5D5D5"/>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solidFill>
                  <a:schemeClr val="tx1"/>
                </a:solidFill>
              </a:rPr>
              <a:t>Events from</a:t>
            </a:r>
          </a:p>
          <a:p>
            <a:pPr algn="ctr"/>
            <a:r>
              <a:rPr lang="en-US" sz="2000" dirty="0" err="1">
                <a:solidFill>
                  <a:schemeClr val="tx1"/>
                </a:solidFill>
              </a:rPr>
              <a:t>PartitionKey</a:t>
            </a:r>
            <a:r>
              <a:rPr lang="en-US" sz="2000" dirty="0">
                <a:solidFill>
                  <a:schemeClr val="tx1"/>
                </a:solidFill>
              </a:rPr>
              <a:t> = 2</a:t>
            </a:r>
          </a:p>
        </p:txBody>
      </p:sp>
      <p:sp>
        <p:nvSpPr>
          <p:cNvPr id="2" name="Title 1"/>
          <p:cNvSpPr>
            <a:spLocks noGrp="1"/>
          </p:cNvSpPr>
          <p:nvPr>
            <p:ph type="title"/>
          </p:nvPr>
        </p:nvSpPr>
        <p:spPr>
          <a:xfrm>
            <a:off x="838199" y="178858"/>
            <a:ext cx="10515600" cy="1176021"/>
          </a:xfrm>
        </p:spPr>
        <p:txBody>
          <a:bodyPr>
            <a:normAutofit/>
          </a:bodyPr>
          <a:lstStyle/>
          <a:p>
            <a:r>
              <a:rPr lang="en-US" sz="4800" dirty="0"/>
              <a:t>What is Azure Event Hubs? (Cont.)</a:t>
            </a:r>
          </a:p>
        </p:txBody>
      </p:sp>
      <p:sp>
        <p:nvSpPr>
          <p:cNvPr id="16" name="Chevron 15"/>
          <p:cNvSpPr/>
          <p:nvPr/>
        </p:nvSpPr>
        <p:spPr>
          <a:xfrm rot="5400000">
            <a:off x="6020223" y="2946632"/>
            <a:ext cx="956733" cy="1529711"/>
          </a:xfrm>
          <a:prstGeom prst="chevron">
            <a:avLst>
              <a:gd name="adj" fmla="val 58986"/>
            </a:avLst>
          </a:prstGeom>
          <a:solidFill>
            <a:srgbClr val="767171"/>
          </a:solidFill>
          <a:ln>
            <a:solidFill>
              <a:srgbClr val="767171"/>
            </a:solidFill>
          </a:ln>
          <a:effectLst/>
        </p:spPr>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marL="0" marR="0" lvl="0" indent="0" algn="ctr" defTabSz="467445"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mj-lt"/>
            </a:endParaRPr>
          </a:p>
        </p:txBody>
      </p:sp>
    </p:spTree>
    <p:extLst>
      <p:ext uri="{BB962C8B-B14F-4D97-AF65-F5344CB8AC3E}">
        <p14:creationId xmlns:p14="http://schemas.microsoft.com/office/powerpoint/2010/main" val="2552319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Conceptual Overview</a:t>
            </a:r>
          </a:p>
        </p:txBody>
      </p:sp>
      <p:grpSp>
        <p:nvGrpSpPr>
          <p:cNvPr id="12" name="Group 6"/>
          <p:cNvGrpSpPr/>
          <p:nvPr/>
        </p:nvGrpSpPr>
        <p:grpSpPr>
          <a:xfrm>
            <a:off x="0" y="1958169"/>
            <a:ext cx="12192000" cy="1547032"/>
            <a:chOff x="0" y="1450657"/>
            <a:chExt cx="10802189" cy="984028"/>
          </a:xfrm>
        </p:grpSpPr>
        <p:sp>
          <p:nvSpPr>
            <p:cNvPr id="14"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9" name="Content Placeholder 2"/>
            <p:cNvSpPr txBox="1">
              <a:spLocks/>
            </p:cNvSpPr>
            <p:nvPr/>
          </p:nvSpPr>
          <p:spPr>
            <a:xfrm>
              <a:off x="746442" y="1526216"/>
              <a:ext cx="972568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Partitions - an ordered sequence of events that is held in an Event Hub </a:t>
              </a:r>
            </a:p>
          </p:txBody>
        </p:sp>
      </p:grpSp>
      <p:pic>
        <p:nvPicPr>
          <p:cNvPr id="3" name="그림 2"/>
          <p:cNvPicPr>
            <a:picLocks noChangeAspect="1"/>
          </p:cNvPicPr>
          <p:nvPr/>
        </p:nvPicPr>
        <p:blipFill>
          <a:blip r:embed="rId3"/>
          <a:stretch>
            <a:fillRect/>
          </a:stretch>
        </p:blipFill>
        <p:spPr>
          <a:xfrm>
            <a:off x="2155126" y="4094151"/>
            <a:ext cx="7881747" cy="1239679"/>
          </a:xfrm>
          <a:prstGeom prst="rect">
            <a:avLst/>
          </a:prstGeom>
        </p:spPr>
      </p:pic>
      <p:grpSp>
        <p:nvGrpSpPr>
          <p:cNvPr id="7" name="Group 6"/>
          <p:cNvGrpSpPr/>
          <p:nvPr/>
        </p:nvGrpSpPr>
        <p:grpSpPr>
          <a:xfrm>
            <a:off x="2189621" y="5462991"/>
            <a:ext cx="7903721" cy="369332"/>
            <a:chOff x="2189621" y="5776396"/>
            <a:chExt cx="7903721" cy="369332"/>
          </a:xfrm>
          <a:solidFill>
            <a:srgbClr val="767171"/>
          </a:solidFill>
        </p:grpSpPr>
        <p:sp>
          <p:nvSpPr>
            <p:cNvPr id="11" name="Chevron 10"/>
            <p:cNvSpPr/>
            <p:nvPr/>
          </p:nvSpPr>
          <p:spPr>
            <a:xfrm>
              <a:off x="2189621" y="5789341"/>
              <a:ext cx="7903721" cy="34344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 name="직사각형 4"/>
            <p:cNvSpPr/>
            <p:nvPr/>
          </p:nvSpPr>
          <p:spPr>
            <a:xfrm>
              <a:off x="2345265" y="5776396"/>
              <a:ext cx="752129" cy="369332"/>
            </a:xfrm>
            <a:prstGeom prst="rect">
              <a:avLst/>
            </a:prstGeom>
            <a:noFill/>
          </p:spPr>
          <p:txBody>
            <a:bodyPr wrap="none">
              <a:spAutoFit/>
            </a:bodyPr>
            <a:lstStyle/>
            <a:p>
              <a:r>
                <a:rPr lang="en-US" dirty="0">
                  <a:solidFill>
                    <a:schemeClr val="bg1"/>
                  </a:solidFill>
                </a:rPr>
                <a:t>Older</a:t>
              </a:r>
            </a:p>
          </p:txBody>
        </p:sp>
        <p:sp>
          <p:nvSpPr>
            <p:cNvPr id="20" name="직사각형 19"/>
            <p:cNvSpPr/>
            <p:nvPr/>
          </p:nvSpPr>
          <p:spPr>
            <a:xfrm>
              <a:off x="7831664" y="5776396"/>
              <a:ext cx="843949" cy="369332"/>
            </a:xfrm>
            <a:prstGeom prst="rect">
              <a:avLst/>
            </a:prstGeom>
            <a:noFill/>
          </p:spPr>
          <p:txBody>
            <a:bodyPr wrap="none">
              <a:spAutoFit/>
            </a:bodyPr>
            <a:lstStyle/>
            <a:p>
              <a:r>
                <a:rPr lang="en-US" dirty="0">
                  <a:solidFill>
                    <a:schemeClr val="bg1"/>
                  </a:solidFill>
                </a:rPr>
                <a:t>Newer</a:t>
              </a:r>
            </a:p>
          </p:txBody>
        </p:sp>
      </p:grpSp>
    </p:spTree>
    <p:extLst>
      <p:ext uri="{BB962C8B-B14F-4D97-AF65-F5344CB8AC3E}">
        <p14:creationId xmlns:p14="http://schemas.microsoft.com/office/powerpoint/2010/main" val="291322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1761067" y="3251202"/>
            <a:ext cx="7907866" cy="3200399"/>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Event Hub</a:t>
            </a: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p:txBody>
      </p:sp>
      <p:sp>
        <p:nvSpPr>
          <p:cNvPr id="2" name="Title 1"/>
          <p:cNvSpPr>
            <a:spLocks noGrp="1"/>
          </p:cNvSpPr>
          <p:nvPr>
            <p:ph type="title"/>
          </p:nvPr>
        </p:nvSpPr>
        <p:spPr/>
        <p:txBody>
          <a:bodyPr>
            <a:normAutofit/>
          </a:bodyPr>
          <a:lstStyle/>
          <a:p>
            <a:r>
              <a:rPr lang="en-US" sz="4800" dirty="0"/>
              <a:t>Conceptual Overview (Cont.)</a:t>
            </a:r>
          </a:p>
        </p:txBody>
      </p:sp>
      <p:grpSp>
        <p:nvGrpSpPr>
          <p:cNvPr id="12" name="Group 6"/>
          <p:cNvGrpSpPr/>
          <p:nvPr/>
        </p:nvGrpSpPr>
        <p:grpSpPr>
          <a:xfrm>
            <a:off x="0" y="1958169"/>
            <a:ext cx="12192000" cy="1039036"/>
            <a:chOff x="0" y="1450657"/>
            <a:chExt cx="10802189" cy="984028"/>
          </a:xfrm>
        </p:grpSpPr>
        <p:sp>
          <p:nvSpPr>
            <p:cNvPr id="14"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9" name="Content Placeholder 2"/>
            <p:cNvSpPr txBox="1">
              <a:spLocks/>
            </p:cNvSpPr>
            <p:nvPr/>
          </p:nvSpPr>
          <p:spPr>
            <a:xfrm>
              <a:off x="746442" y="1526216"/>
              <a:ext cx="972568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The number of partitions is specified at the Event Hub create time</a:t>
              </a:r>
            </a:p>
            <a:p>
              <a:pPr lvl="0" algn="l" defTabSz="914089">
                <a:spcBef>
                  <a:spcPct val="20000"/>
                </a:spcBef>
                <a:buSzPct val="80000"/>
              </a:pPr>
              <a:r>
                <a:rPr lang="en-US" i="0" dirty="0"/>
                <a:t>Between 2 and 32 (the default is 4)</a:t>
              </a:r>
            </a:p>
          </p:txBody>
        </p:sp>
      </p:grpSp>
      <p:sp>
        <p:nvSpPr>
          <p:cNvPr id="7" name="모서리가 둥근 직사각형 6"/>
          <p:cNvSpPr/>
          <p:nvPr/>
        </p:nvSpPr>
        <p:spPr>
          <a:xfrm>
            <a:off x="2155127" y="4639734"/>
            <a:ext cx="7039674" cy="474134"/>
          </a:xfrm>
          <a:prstGeom prst="roundRect">
            <a:avLst>
              <a:gd name="adj" fmla="val 0"/>
            </a:avLst>
          </a:prstGeom>
          <a:solidFill>
            <a:srgbClr val="D5D5D5"/>
          </a:solidFill>
          <a:ln w="12700">
            <a:noFill/>
          </a:ln>
        </p:spPr>
        <p:style>
          <a:lnRef idx="2">
            <a:schemeClr val="accent2"/>
          </a:lnRef>
          <a:fillRef idx="1">
            <a:schemeClr val="lt1"/>
          </a:fillRef>
          <a:effectRef idx="0">
            <a:schemeClr val="accent2"/>
          </a:effectRef>
          <a:fontRef idx="minor">
            <a:schemeClr val="dk1"/>
          </a:fontRef>
        </p:style>
        <p:txBody>
          <a:bodyPr rtlCol="0" anchor="ctr"/>
          <a:lstStyle/>
          <a:p>
            <a:r>
              <a:rPr lang="en-US" dirty="0">
                <a:solidFill>
                  <a:schemeClr val="tx1">
                    <a:lumMod val="85000"/>
                    <a:lumOff val="15000"/>
                  </a:schemeClr>
                </a:solidFill>
              </a:rPr>
              <a:t> Partition 2</a:t>
            </a:r>
          </a:p>
        </p:txBody>
      </p:sp>
      <p:cxnSp>
        <p:nvCxnSpPr>
          <p:cNvPr id="16" name="직선 연결선 15"/>
          <p:cNvCxnSpPr/>
          <p:nvPr/>
        </p:nvCxnSpPr>
        <p:spPr>
          <a:xfrm>
            <a:off x="3674533" y="4639734"/>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직선 연결선 20"/>
          <p:cNvCxnSpPr/>
          <p:nvPr/>
        </p:nvCxnSpPr>
        <p:spPr>
          <a:xfrm>
            <a:off x="3776134" y="4639737"/>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직선 연결선 21"/>
          <p:cNvCxnSpPr/>
          <p:nvPr/>
        </p:nvCxnSpPr>
        <p:spPr>
          <a:xfrm>
            <a:off x="3877732" y="4639732"/>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3979333" y="4639735"/>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직선 연결선 23"/>
          <p:cNvCxnSpPr/>
          <p:nvPr/>
        </p:nvCxnSpPr>
        <p:spPr>
          <a:xfrm>
            <a:off x="4080932" y="4639737"/>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직선 연결선 24"/>
          <p:cNvCxnSpPr/>
          <p:nvPr/>
        </p:nvCxnSpPr>
        <p:spPr>
          <a:xfrm>
            <a:off x="4182533" y="4639740"/>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a:off x="4284131" y="4639735"/>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4385732" y="4639738"/>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4470400" y="4639737"/>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4572001" y="4639740"/>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직선 연결선 29"/>
          <p:cNvCxnSpPr/>
          <p:nvPr/>
        </p:nvCxnSpPr>
        <p:spPr>
          <a:xfrm>
            <a:off x="4673599" y="4639735"/>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직선 연결선 30"/>
          <p:cNvCxnSpPr/>
          <p:nvPr/>
        </p:nvCxnSpPr>
        <p:spPr>
          <a:xfrm>
            <a:off x="4775200" y="4639738"/>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직선 연결선 31"/>
          <p:cNvCxnSpPr/>
          <p:nvPr/>
        </p:nvCxnSpPr>
        <p:spPr>
          <a:xfrm>
            <a:off x="4876799" y="4639740"/>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직선 연결선 32"/>
          <p:cNvCxnSpPr/>
          <p:nvPr/>
        </p:nvCxnSpPr>
        <p:spPr>
          <a:xfrm>
            <a:off x="5079998" y="4639738"/>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직선 연결선 33"/>
          <p:cNvCxnSpPr/>
          <p:nvPr/>
        </p:nvCxnSpPr>
        <p:spPr>
          <a:xfrm>
            <a:off x="4978403" y="4639741"/>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모서리가 둥근 직사각형 34"/>
          <p:cNvSpPr/>
          <p:nvPr/>
        </p:nvSpPr>
        <p:spPr>
          <a:xfrm>
            <a:off x="2155127" y="4080941"/>
            <a:ext cx="7039674" cy="474134"/>
          </a:xfrm>
          <a:prstGeom prst="roundRect">
            <a:avLst>
              <a:gd name="adj" fmla="val 0"/>
            </a:avLst>
          </a:prstGeom>
          <a:solidFill>
            <a:srgbClr val="D5D5D5"/>
          </a:solidFill>
          <a:ln w="12700">
            <a:noFill/>
          </a:ln>
        </p:spPr>
        <p:style>
          <a:lnRef idx="2">
            <a:schemeClr val="accent2"/>
          </a:lnRef>
          <a:fillRef idx="1">
            <a:schemeClr val="lt1"/>
          </a:fillRef>
          <a:effectRef idx="0">
            <a:schemeClr val="accent2"/>
          </a:effectRef>
          <a:fontRef idx="minor">
            <a:schemeClr val="dk1"/>
          </a:fontRef>
        </p:style>
        <p:txBody>
          <a:bodyPr rtlCol="0" anchor="ctr"/>
          <a:lstStyle/>
          <a:p>
            <a:r>
              <a:rPr lang="en-US" dirty="0">
                <a:solidFill>
                  <a:schemeClr val="tx1">
                    <a:lumMod val="85000"/>
                    <a:lumOff val="15000"/>
                  </a:schemeClr>
                </a:solidFill>
              </a:rPr>
              <a:t> Partition 1</a:t>
            </a:r>
          </a:p>
        </p:txBody>
      </p:sp>
      <p:cxnSp>
        <p:nvCxnSpPr>
          <p:cNvPr id="36" name="직선 연결선 35"/>
          <p:cNvCxnSpPr/>
          <p:nvPr/>
        </p:nvCxnSpPr>
        <p:spPr>
          <a:xfrm>
            <a:off x="3674533" y="4080941"/>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776134" y="4080944"/>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직선 연결선 37"/>
          <p:cNvCxnSpPr/>
          <p:nvPr/>
        </p:nvCxnSpPr>
        <p:spPr>
          <a:xfrm>
            <a:off x="3877732" y="4080939"/>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직선 연결선 38"/>
          <p:cNvCxnSpPr/>
          <p:nvPr/>
        </p:nvCxnSpPr>
        <p:spPr>
          <a:xfrm>
            <a:off x="3979333" y="4080942"/>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직선 연결선 39"/>
          <p:cNvCxnSpPr/>
          <p:nvPr/>
        </p:nvCxnSpPr>
        <p:spPr>
          <a:xfrm>
            <a:off x="4080932" y="4080944"/>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직선 연결선 40"/>
          <p:cNvCxnSpPr/>
          <p:nvPr/>
        </p:nvCxnSpPr>
        <p:spPr>
          <a:xfrm>
            <a:off x="4182533" y="4080947"/>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직선 연결선 41"/>
          <p:cNvCxnSpPr/>
          <p:nvPr/>
        </p:nvCxnSpPr>
        <p:spPr>
          <a:xfrm>
            <a:off x="4284131" y="4080942"/>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직선 연결선 42"/>
          <p:cNvCxnSpPr/>
          <p:nvPr/>
        </p:nvCxnSpPr>
        <p:spPr>
          <a:xfrm>
            <a:off x="4385732" y="4080945"/>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직선 연결선 43"/>
          <p:cNvCxnSpPr/>
          <p:nvPr/>
        </p:nvCxnSpPr>
        <p:spPr>
          <a:xfrm>
            <a:off x="4470400" y="4080944"/>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직선 연결선 44"/>
          <p:cNvCxnSpPr/>
          <p:nvPr/>
        </p:nvCxnSpPr>
        <p:spPr>
          <a:xfrm>
            <a:off x="4572001" y="4080947"/>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직선 연결선 45"/>
          <p:cNvCxnSpPr/>
          <p:nvPr/>
        </p:nvCxnSpPr>
        <p:spPr>
          <a:xfrm>
            <a:off x="4673599" y="4080942"/>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직선 연결선 46"/>
          <p:cNvCxnSpPr/>
          <p:nvPr/>
        </p:nvCxnSpPr>
        <p:spPr>
          <a:xfrm>
            <a:off x="4775200" y="4080945"/>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직선 연결선 47"/>
          <p:cNvCxnSpPr/>
          <p:nvPr/>
        </p:nvCxnSpPr>
        <p:spPr>
          <a:xfrm>
            <a:off x="4876799" y="4080947"/>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직선 연결선 48"/>
          <p:cNvCxnSpPr/>
          <p:nvPr/>
        </p:nvCxnSpPr>
        <p:spPr>
          <a:xfrm>
            <a:off x="5079998" y="4080945"/>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직선 연결선 49"/>
          <p:cNvCxnSpPr/>
          <p:nvPr/>
        </p:nvCxnSpPr>
        <p:spPr>
          <a:xfrm>
            <a:off x="4978403" y="4080948"/>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모서리가 둥근 직사각형 50"/>
          <p:cNvSpPr/>
          <p:nvPr/>
        </p:nvSpPr>
        <p:spPr>
          <a:xfrm>
            <a:off x="2155127" y="5774269"/>
            <a:ext cx="7039674" cy="474134"/>
          </a:xfrm>
          <a:prstGeom prst="roundRect">
            <a:avLst>
              <a:gd name="adj" fmla="val 0"/>
            </a:avLst>
          </a:prstGeom>
          <a:solidFill>
            <a:srgbClr val="D5D5D5"/>
          </a:solidFill>
          <a:ln w="12700">
            <a:noFill/>
          </a:ln>
        </p:spPr>
        <p:style>
          <a:lnRef idx="2">
            <a:schemeClr val="accent2"/>
          </a:lnRef>
          <a:fillRef idx="1">
            <a:schemeClr val="lt1"/>
          </a:fillRef>
          <a:effectRef idx="0">
            <a:schemeClr val="accent2"/>
          </a:effectRef>
          <a:fontRef idx="minor">
            <a:schemeClr val="dk1"/>
          </a:fontRef>
        </p:style>
        <p:txBody>
          <a:bodyPr rtlCol="0" anchor="ctr"/>
          <a:lstStyle/>
          <a:p>
            <a:r>
              <a:rPr lang="en-US" dirty="0">
                <a:solidFill>
                  <a:schemeClr val="tx1">
                    <a:lumMod val="85000"/>
                    <a:lumOff val="15000"/>
                  </a:schemeClr>
                </a:solidFill>
              </a:rPr>
              <a:t> Partition 4</a:t>
            </a:r>
          </a:p>
        </p:txBody>
      </p:sp>
      <p:cxnSp>
        <p:nvCxnSpPr>
          <p:cNvPr id="52" name="직선 연결선 51"/>
          <p:cNvCxnSpPr/>
          <p:nvPr/>
        </p:nvCxnSpPr>
        <p:spPr>
          <a:xfrm>
            <a:off x="3708402" y="5774269"/>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직선 연결선 52"/>
          <p:cNvCxnSpPr/>
          <p:nvPr/>
        </p:nvCxnSpPr>
        <p:spPr>
          <a:xfrm>
            <a:off x="3810003" y="5774272"/>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직선 연결선 53"/>
          <p:cNvCxnSpPr/>
          <p:nvPr/>
        </p:nvCxnSpPr>
        <p:spPr>
          <a:xfrm>
            <a:off x="3911601" y="5774267"/>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직선 연결선 54"/>
          <p:cNvCxnSpPr/>
          <p:nvPr/>
        </p:nvCxnSpPr>
        <p:spPr>
          <a:xfrm>
            <a:off x="4013202" y="5774270"/>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직선 연결선 55"/>
          <p:cNvCxnSpPr/>
          <p:nvPr/>
        </p:nvCxnSpPr>
        <p:spPr>
          <a:xfrm>
            <a:off x="4114801" y="5774272"/>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직선 연결선 56"/>
          <p:cNvCxnSpPr/>
          <p:nvPr/>
        </p:nvCxnSpPr>
        <p:spPr>
          <a:xfrm>
            <a:off x="4216402" y="5774275"/>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직선 연결선 57"/>
          <p:cNvCxnSpPr/>
          <p:nvPr/>
        </p:nvCxnSpPr>
        <p:spPr>
          <a:xfrm>
            <a:off x="4318000" y="5774270"/>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직선 연결선 58"/>
          <p:cNvCxnSpPr/>
          <p:nvPr/>
        </p:nvCxnSpPr>
        <p:spPr>
          <a:xfrm>
            <a:off x="4419601" y="5774273"/>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직선 연결선 59"/>
          <p:cNvCxnSpPr/>
          <p:nvPr/>
        </p:nvCxnSpPr>
        <p:spPr>
          <a:xfrm>
            <a:off x="4504269" y="5774272"/>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직선 연결선 60"/>
          <p:cNvCxnSpPr/>
          <p:nvPr/>
        </p:nvCxnSpPr>
        <p:spPr>
          <a:xfrm>
            <a:off x="4605870" y="5774275"/>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직선 연결선 61"/>
          <p:cNvCxnSpPr/>
          <p:nvPr/>
        </p:nvCxnSpPr>
        <p:spPr>
          <a:xfrm>
            <a:off x="4707468" y="5774270"/>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직선 연결선 62"/>
          <p:cNvCxnSpPr/>
          <p:nvPr/>
        </p:nvCxnSpPr>
        <p:spPr>
          <a:xfrm>
            <a:off x="4809069" y="5774273"/>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직선 연결선 63"/>
          <p:cNvCxnSpPr/>
          <p:nvPr/>
        </p:nvCxnSpPr>
        <p:spPr>
          <a:xfrm>
            <a:off x="4910668" y="5774275"/>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직선 연결선 64"/>
          <p:cNvCxnSpPr/>
          <p:nvPr/>
        </p:nvCxnSpPr>
        <p:spPr>
          <a:xfrm>
            <a:off x="5113867" y="5774273"/>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직선 연결선 65"/>
          <p:cNvCxnSpPr/>
          <p:nvPr/>
        </p:nvCxnSpPr>
        <p:spPr>
          <a:xfrm>
            <a:off x="5012272" y="5774276"/>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모서리가 둥근 직사각형 66"/>
          <p:cNvSpPr/>
          <p:nvPr/>
        </p:nvSpPr>
        <p:spPr>
          <a:xfrm>
            <a:off x="2155127" y="5215476"/>
            <a:ext cx="7039674" cy="474134"/>
          </a:xfrm>
          <a:prstGeom prst="roundRect">
            <a:avLst>
              <a:gd name="adj" fmla="val 0"/>
            </a:avLst>
          </a:prstGeom>
          <a:solidFill>
            <a:srgbClr val="D5D5D5"/>
          </a:solidFill>
          <a:ln w="12700">
            <a:noFill/>
          </a:ln>
        </p:spPr>
        <p:style>
          <a:lnRef idx="2">
            <a:schemeClr val="accent2"/>
          </a:lnRef>
          <a:fillRef idx="1">
            <a:schemeClr val="lt1"/>
          </a:fillRef>
          <a:effectRef idx="0">
            <a:schemeClr val="accent2"/>
          </a:effectRef>
          <a:fontRef idx="minor">
            <a:schemeClr val="dk1"/>
          </a:fontRef>
        </p:style>
        <p:txBody>
          <a:bodyPr rtlCol="0" anchor="ctr"/>
          <a:lstStyle/>
          <a:p>
            <a:r>
              <a:rPr lang="en-US" dirty="0">
                <a:solidFill>
                  <a:schemeClr val="tx1">
                    <a:lumMod val="85000"/>
                    <a:lumOff val="15000"/>
                  </a:schemeClr>
                </a:solidFill>
              </a:rPr>
              <a:t> Partition 3</a:t>
            </a:r>
          </a:p>
        </p:txBody>
      </p:sp>
      <p:cxnSp>
        <p:nvCxnSpPr>
          <p:cNvPr id="68" name="직선 연결선 67"/>
          <p:cNvCxnSpPr/>
          <p:nvPr/>
        </p:nvCxnSpPr>
        <p:spPr>
          <a:xfrm>
            <a:off x="3708402" y="5215476"/>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직선 연결선 68"/>
          <p:cNvCxnSpPr/>
          <p:nvPr/>
        </p:nvCxnSpPr>
        <p:spPr>
          <a:xfrm>
            <a:off x="3810003" y="5215479"/>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직선 연결선 69"/>
          <p:cNvCxnSpPr/>
          <p:nvPr/>
        </p:nvCxnSpPr>
        <p:spPr>
          <a:xfrm>
            <a:off x="3911601" y="5215474"/>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직선 연결선 70"/>
          <p:cNvCxnSpPr/>
          <p:nvPr/>
        </p:nvCxnSpPr>
        <p:spPr>
          <a:xfrm>
            <a:off x="4013202" y="5215477"/>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직선 연결선 71"/>
          <p:cNvCxnSpPr/>
          <p:nvPr/>
        </p:nvCxnSpPr>
        <p:spPr>
          <a:xfrm>
            <a:off x="4114801" y="5215479"/>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직선 연결선 72"/>
          <p:cNvCxnSpPr/>
          <p:nvPr/>
        </p:nvCxnSpPr>
        <p:spPr>
          <a:xfrm>
            <a:off x="4216402" y="5215482"/>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직선 연결선 73"/>
          <p:cNvCxnSpPr/>
          <p:nvPr/>
        </p:nvCxnSpPr>
        <p:spPr>
          <a:xfrm>
            <a:off x="4318000" y="5215477"/>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직선 연결선 74"/>
          <p:cNvCxnSpPr/>
          <p:nvPr/>
        </p:nvCxnSpPr>
        <p:spPr>
          <a:xfrm>
            <a:off x="4419601" y="5215480"/>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직선 연결선 75"/>
          <p:cNvCxnSpPr/>
          <p:nvPr/>
        </p:nvCxnSpPr>
        <p:spPr>
          <a:xfrm>
            <a:off x="4504269" y="5215479"/>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직선 연결선 76"/>
          <p:cNvCxnSpPr/>
          <p:nvPr/>
        </p:nvCxnSpPr>
        <p:spPr>
          <a:xfrm>
            <a:off x="4605870" y="5215482"/>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직선 연결선 77"/>
          <p:cNvCxnSpPr/>
          <p:nvPr/>
        </p:nvCxnSpPr>
        <p:spPr>
          <a:xfrm>
            <a:off x="4707468" y="5215477"/>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직선 연결선 78"/>
          <p:cNvCxnSpPr/>
          <p:nvPr/>
        </p:nvCxnSpPr>
        <p:spPr>
          <a:xfrm>
            <a:off x="4809069" y="5215480"/>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직선 연결선 79"/>
          <p:cNvCxnSpPr/>
          <p:nvPr/>
        </p:nvCxnSpPr>
        <p:spPr>
          <a:xfrm>
            <a:off x="4910668" y="5215482"/>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직선 연결선 80"/>
          <p:cNvCxnSpPr/>
          <p:nvPr/>
        </p:nvCxnSpPr>
        <p:spPr>
          <a:xfrm>
            <a:off x="5113867" y="5215480"/>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직선 연결선 81"/>
          <p:cNvCxnSpPr/>
          <p:nvPr/>
        </p:nvCxnSpPr>
        <p:spPr>
          <a:xfrm>
            <a:off x="5012272" y="5215483"/>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직선 연결선 82"/>
          <p:cNvCxnSpPr/>
          <p:nvPr/>
        </p:nvCxnSpPr>
        <p:spPr>
          <a:xfrm>
            <a:off x="5181602" y="4080938"/>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직선 연결선 83"/>
          <p:cNvCxnSpPr/>
          <p:nvPr/>
        </p:nvCxnSpPr>
        <p:spPr>
          <a:xfrm>
            <a:off x="5283203" y="4080941"/>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직선 연결선 84"/>
          <p:cNvCxnSpPr/>
          <p:nvPr/>
        </p:nvCxnSpPr>
        <p:spPr>
          <a:xfrm>
            <a:off x="5384801" y="4080936"/>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직선 연결선 85"/>
          <p:cNvCxnSpPr/>
          <p:nvPr/>
        </p:nvCxnSpPr>
        <p:spPr>
          <a:xfrm>
            <a:off x="5486402" y="4080939"/>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직선 연결선 86"/>
          <p:cNvCxnSpPr/>
          <p:nvPr/>
        </p:nvCxnSpPr>
        <p:spPr>
          <a:xfrm>
            <a:off x="5588001" y="4080941"/>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직선 연결선 87"/>
          <p:cNvCxnSpPr/>
          <p:nvPr/>
        </p:nvCxnSpPr>
        <p:spPr>
          <a:xfrm>
            <a:off x="5689602" y="4080944"/>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직선 연결선 88"/>
          <p:cNvCxnSpPr/>
          <p:nvPr/>
        </p:nvCxnSpPr>
        <p:spPr>
          <a:xfrm>
            <a:off x="5791200" y="4080939"/>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직선 연결선 89"/>
          <p:cNvCxnSpPr/>
          <p:nvPr/>
        </p:nvCxnSpPr>
        <p:spPr>
          <a:xfrm>
            <a:off x="5892801" y="4080942"/>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직선 연결선 90"/>
          <p:cNvCxnSpPr/>
          <p:nvPr/>
        </p:nvCxnSpPr>
        <p:spPr>
          <a:xfrm>
            <a:off x="5977469" y="4080941"/>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직선 연결선 91"/>
          <p:cNvCxnSpPr/>
          <p:nvPr/>
        </p:nvCxnSpPr>
        <p:spPr>
          <a:xfrm>
            <a:off x="6079070" y="4080944"/>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직선 연결선 92"/>
          <p:cNvCxnSpPr/>
          <p:nvPr/>
        </p:nvCxnSpPr>
        <p:spPr>
          <a:xfrm>
            <a:off x="6180668" y="4080939"/>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직선 연결선 93"/>
          <p:cNvCxnSpPr/>
          <p:nvPr/>
        </p:nvCxnSpPr>
        <p:spPr>
          <a:xfrm>
            <a:off x="6282269" y="4080942"/>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직선 연결선 94"/>
          <p:cNvCxnSpPr/>
          <p:nvPr/>
        </p:nvCxnSpPr>
        <p:spPr>
          <a:xfrm>
            <a:off x="6383868" y="4080944"/>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직선 연결선 95"/>
          <p:cNvCxnSpPr/>
          <p:nvPr/>
        </p:nvCxnSpPr>
        <p:spPr>
          <a:xfrm>
            <a:off x="6587067" y="4080942"/>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직선 연결선 96"/>
          <p:cNvCxnSpPr/>
          <p:nvPr/>
        </p:nvCxnSpPr>
        <p:spPr>
          <a:xfrm>
            <a:off x="6485472" y="4080945"/>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직선 연결선 97"/>
          <p:cNvCxnSpPr/>
          <p:nvPr/>
        </p:nvCxnSpPr>
        <p:spPr>
          <a:xfrm>
            <a:off x="6671736" y="4080930"/>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직선 연결선 98"/>
          <p:cNvCxnSpPr/>
          <p:nvPr/>
        </p:nvCxnSpPr>
        <p:spPr>
          <a:xfrm>
            <a:off x="6773337" y="4080933"/>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직선 연결선 99"/>
          <p:cNvCxnSpPr/>
          <p:nvPr/>
        </p:nvCxnSpPr>
        <p:spPr>
          <a:xfrm>
            <a:off x="6874935" y="4080928"/>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직선 연결선 100"/>
          <p:cNvCxnSpPr/>
          <p:nvPr/>
        </p:nvCxnSpPr>
        <p:spPr>
          <a:xfrm>
            <a:off x="6976536" y="4080931"/>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직선 연결선 101"/>
          <p:cNvCxnSpPr/>
          <p:nvPr/>
        </p:nvCxnSpPr>
        <p:spPr>
          <a:xfrm>
            <a:off x="7078135" y="4080933"/>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직선 연결선 102"/>
          <p:cNvCxnSpPr/>
          <p:nvPr/>
        </p:nvCxnSpPr>
        <p:spPr>
          <a:xfrm>
            <a:off x="7179736" y="4080936"/>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직선 연결선 103"/>
          <p:cNvCxnSpPr/>
          <p:nvPr/>
        </p:nvCxnSpPr>
        <p:spPr>
          <a:xfrm>
            <a:off x="7281334" y="4080931"/>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직선 연결선 104"/>
          <p:cNvCxnSpPr/>
          <p:nvPr/>
        </p:nvCxnSpPr>
        <p:spPr>
          <a:xfrm>
            <a:off x="7382935" y="4080934"/>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직선 연결선 105"/>
          <p:cNvCxnSpPr/>
          <p:nvPr/>
        </p:nvCxnSpPr>
        <p:spPr>
          <a:xfrm>
            <a:off x="7467603" y="4080933"/>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직선 연결선 106"/>
          <p:cNvCxnSpPr/>
          <p:nvPr/>
        </p:nvCxnSpPr>
        <p:spPr>
          <a:xfrm>
            <a:off x="7569204" y="4080936"/>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직선 연결선 107"/>
          <p:cNvCxnSpPr/>
          <p:nvPr/>
        </p:nvCxnSpPr>
        <p:spPr>
          <a:xfrm>
            <a:off x="7670802" y="4080931"/>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직선 연결선 108"/>
          <p:cNvCxnSpPr/>
          <p:nvPr/>
        </p:nvCxnSpPr>
        <p:spPr>
          <a:xfrm>
            <a:off x="7772403" y="4080934"/>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직선 연결선 109"/>
          <p:cNvCxnSpPr/>
          <p:nvPr/>
        </p:nvCxnSpPr>
        <p:spPr>
          <a:xfrm>
            <a:off x="7874002" y="4080936"/>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직선 연결선 110"/>
          <p:cNvCxnSpPr/>
          <p:nvPr/>
        </p:nvCxnSpPr>
        <p:spPr>
          <a:xfrm>
            <a:off x="8077201" y="4080934"/>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직선 연결선 111"/>
          <p:cNvCxnSpPr/>
          <p:nvPr/>
        </p:nvCxnSpPr>
        <p:spPr>
          <a:xfrm>
            <a:off x="7975606" y="4080937"/>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직선 연결선 112"/>
          <p:cNvCxnSpPr/>
          <p:nvPr/>
        </p:nvCxnSpPr>
        <p:spPr>
          <a:xfrm>
            <a:off x="5181602" y="4639728"/>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직선 연결선 113"/>
          <p:cNvCxnSpPr/>
          <p:nvPr/>
        </p:nvCxnSpPr>
        <p:spPr>
          <a:xfrm>
            <a:off x="5283203" y="4639731"/>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직선 연결선 114"/>
          <p:cNvCxnSpPr/>
          <p:nvPr/>
        </p:nvCxnSpPr>
        <p:spPr>
          <a:xfrm>
            <a:off x="5384801" y="4639726"/>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직선 연결선 115"/>
          <p:cNvCxnSpPr/>
          <p:nvPr/>
        </p:nvCxnSpPr>
        <p:spPr>
          <a:xfrm>
            <a:off x="5486402" y="4639729"/>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직선 연결선 116"/>
          <p:cNvCxnSpPr/>
          <p:nvPr/>
        </p:nvCxnSpPr>
        <p:spPr>
          <a:xfrm>
            <a:off x="5588001" y="4639731"/>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직선 연결선 117"/>
          <p:cNvCxnSpPr/>
          <p:nvPr/>
        </p:nvCxnSpPr>
        <p:spPr>
          <a:xfrm>
            <a:off x="5689602" y="4639734"/>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직선 연결선 118"/>
          <p:cNvCxnSpPr/>
          <p:nvPr/>
        </p:nvCxnSpPr>
        <p:spPr>
          <a:xfrm>
            <a:off x="5791200" y="4639729"/>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직선 연결선 119"/>
          <p:cNvCxnSpPr/>
          <p:nvPr/>
        </p:nvCxnSpPr>
        <p:spPr>
          <a:xfrm>
            <a:off x="5892801" y="4639732"/>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직선 연결선 120"/>
          <p:cNvCxnSpPr/>
          <p:nvPr/>
        </p:nvCxnSpPr>
        <p:spPr>
          <a:xfrm>
            <a:off x="5977469" y="4639731"/>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직선 연결선 121"/>
          <p:cNvCxnSpPr/>
          <p:nvPr/>
        </p:nvCxnSpPr>
        <p:spPr>
          <a:xfrm>
            <a:off x="6079070" y="4639734"/>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직선 연결선 122"/>
          <p:cNvCxnSpPr/>
          <p:nvPr/>
        </p:nvCxnSpPr>
        <p:spPr>
          <a:xfrm>
            <a:off x="6180668" y="4639729"/>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직선 연결선 123"/>
          <p:cNvCxnSpPr/>
          <p:nvPr/>
        </p:nvCxnSpPr>
        <p:spPr>
          <a:xfrm>
            <a:off x="6282269" y="4639732"/>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직선 연결선 124"/>
          <p:cNvCxnSpPr/>
          <p:nvPr/>
        </p:nvCxnSpPr>
        <p:spPr>
          <a:xfrm>
            <a:off x="6383868" y="4639734"/>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직선 연결선 125"/>
          <p:cNvCxnSpPr/>
          <p:nvPr/>
        </p:nvCxnSpPr>
        <p:spPr>
          <a:xfrm>
            <a:off x="6587067" y="4639732"/>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직선 연결선 126"/>
          <p:cNvCxnSpPr/>
          <p:nvPr/>
        </p:nvCxnSpPr>
        <p:spPr>
          <a:xfrm>
            <a:off x="6485472" y="4639735"/>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직선 연결선 127"/>
          <p:cNvCxnSpPr/>
          <p:nvPr/>
        </p:nvCxnSpPr>
        <p:spPr>
          <a:xfrm>
            <a:off x="5198097" y="5774266"/>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직선 연결선 128"/>
          <p:cNvCxnSpPr/>
          <p:nvPr/>
        </p:nvCxnSpPr>
        <p:spPr>
          <a:xfrm>
            <a:off x="5283206" y="5774269"/>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직선 연결선 129"/>
          <p:cNvCxnSpPr/>
          <p:nvPr/>
        </p:nvCxnSpPr>
        <p:spPr>
          <a:xfrm>
            <a:off x="5384804" y="5774264"/>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직선 연결선 130"/>
          <p:cNvCxnSpPr/>
          <p:nvPr/>
        </p:nvCxnSpPr>
        <p:spPr>
          <a:xfrm>
            <a:off x="5486405" y="5774267"/>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직선 연결선 131"/>
          <p:cNvCxnSpPr/>
          <p:nvPr/>
        </p:nvCxnSpPr>
        <p:spPr>
          <a:xfrm>
            <a:off x="5588004" y="5774269"/>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3" name="직선 연결선 132"/>
          <p:cNvCxnSpPr/>
          <p:nvPr/>
        </p:nvCxnSpPr>
        <p:spPr>
          <a:xfrm>
            <a:off x="5689605" y="5774272"/>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직선 연결선 133"/>
          <p:cNvCxnSpPr/>
          <p:nvPr/>
        </p:nvCxnSpPr>
        <p:spPr>
          <a:xfrm>
            <a:off x="5791203" y="5774267"/>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직선 연결선 134"/>
          <p:cNvCxnSpPr/>
          <p:nvPr/>
        </p:nvCxnSpPr>
        <p:spPr>
          <a:xfrm>
            <a:off x="5892804" y="5774270"/>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직선 연결선 135"/>
          <p:cNvCxnSpPr/>
          <p:nvPr/>
        </p:nvCxnSpPr>
        <p:spPr>
          <a:xfrm>
            <a:off x="5977472" y="5774269"/>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직선 연결선 136"/>
          <p:cNvCxnSpPr/>
          <p:nvPr/>
        </p:nvCxnSpPr>
        <p:spPr>
          <a:xfrm>
            <a:off x="6079073" y="5774272"/>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직선 연결선 137"/>
          <p:cNvCxnSpPr/>
          <p:nvPr/>
        </p:nvCxnSpPr>
        <p:spPr>
          <a:xfrm>
            <a:off x="6180671" y="5774267"/>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직선 연결선 138"/>
          <p:cNvCxnSpPr/>
          <p:nvPr/>
        </p:nvCxnSpPr>
        <p:spPr>
          <a:xfrm>
            <a:off x="6282272" y="5774270"/>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직선 연결선 139"/>
          <p:cNvCxnSpPr/>
          <p:nvPr/>
        </p:nvCxnSpPr>
        <p:spPr>
          <a:xfrm>
            <a:off x="6383871" y="5774272"/>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직선 연결선 140"/>
          <p:cNvCxnSpPr/>
          <p:nvPr/>
        </p:nvCxnSpPr>
        <p:spPr>
          <a:xfrm>
            <a:off x="6587070" y="5774270"/>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직선 연결선 141"/>
          <p:cNvCxnSpPr/>
          <p:nvPr/>
        </p:nvCxnSpPr>
        <p:spPr>
          <a:xfrm>
            <a:off x="6485475" y="5774273"/>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직선 연결선 142"/>
          <p:cNvCxnSpPr/>
          <p:nvPr/>
        </p:nvCxnSpPr>
        <p:spPr>
          <a:xfrm>
            <a:off x="6180671" y="5774260"/>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직선 연결선 143"/>
          <p:cNvCxnSpPr/>
          <p:nvPr/>
        </p:nvCxnSpPr>
        <p:spPr>
          <a:xfrm>
            <a:off x="6282272" y="5774263"/>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직선 연결선 144"/>
          <p:cNvCxnSpPr/>
          <p:nvPr/>
        </p:nvCxnSpPr>
        <p:spPr>
          <a:xfrm>
            <a:off x="6383870" y="5774258"/>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직선 연결선 145"/>
          <p:cNvCxnSpPr/>
          <p:nvPr/>
        </p:nvCxnSpPr>
        <p:spPr>
          <a:xfrm>
            <a:off x="6485471" y="5774261"/>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직선 연결선 146"/>
          <p:cNvCxnSpPr/>
          <p:nvPr/>
        </p:nvCxnSpPr>
        <p:spPr>
          <a:xfrm>
            <a:off x="6587070" y="5774263"/>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직선 연결선 147"/>
          <p:cNvCxnSpPr/>
          <p:nvPr/>
        </p:nvCxnSpPr>
        <p:spPr>
          <a:xfrm>
            <a:off x="6688671" y="5774266"/>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직선 연결선 148"/>
          <p:cNvCxnSpPr/>
          <p:nvPr/>
        </p:nvCxnSpPr>
        <p:spPr>
          <a:xfrm>
            <a:off x="6790269" y="5774261"/>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직선 연결선 149"/>
          <p:cNvCxnSpPr/>
          <p:nvPr/>
        </p:nvCxnSpPr>
        <p:spPr>
          <a:xfrm>
            <a:off x="6891870" y="5774264"/>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직선 연결선 150"/>
          <p:cNvCxnSpPr/>
          <p:nvPr/>
        </p:nvCxnSpPr>
        <p:spPr>
          <a:xfrm>
            <a:off x="6976538" y="5774263"/>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직선 연결선 151"/>
          <p:cNvCxnSpPr/>
          <p:nvPr/>
        </p:nvCxnSpPr>
        <p:spPr>
          <a:xfrm>
            <a:off x="7078139" y="5774266"/>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직선 연결선 152"/>
          <p:cNvCxnSpPr/>
          <p:nvPr/>
        </p:nvCxnSpPr>
        <p:spPr>
          <a:xfrm>
            <a:off x="7179737" y="5774261"/>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직선 연결선 153"/>
          <p:cNvCxnSpPr/>
          <p:nvPr/>
        </p:nvCxnSpPr>
        <p:spPr>
          <a:xfrm>
            <a:off x="7281338" y="5774264"/>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직선 연결선 154"/>
          <p:cNvCxnSpPr/>
          <p:nvPr/>
        </p:nvCxnSpPr>
        <p:spPr>
          <a:xfrm>
            <a:off x="7382937" y="5774266"/>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6" name="직선 연결선 155"/>
          <p:cNvCxnSpPr/>
          <p:nvPr/>
        </p:nvCxnSpPr>
        <p:spPr>
          <a:xfrm>
            <a:off x="7586136" y="5774264"/>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7" name="직선 연결선 156"/>
          <p:cNvCxnSpPr/>
          <p:nvPr/>
        </p:nvCxnSpPr>
        <p:spPr>
          <a:xfrm>
            <a:off x="7484541" y="5774267"/>
            <a:ext cx="0" cy="474134"/>
          </a:xfrm>
          <a:prstGeom prst="line">
            <a:avLst/>
          </a:prstGeom>
          <a:ln w="38100">
            <a:solidFill>
              <a:srgbClr val="76717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872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78858"/>
            <a:ext cx="10515600" cy="1176021"/>
          </a:xfrm>
        </p:spPr>
        <p:txBody>
          <a:bodyPr>
            <a:normAutofit/>
          </a:bodyPr>
          <a:lstStyle/>
          <a:p>
            <a:r>
              <a:rPr lang="en-US" sz="4800" dirty="0"/>
              <a:t>Event publisher</a:t>
            </a:r>
          </a:p>
        </p:txBody>
      </p:sp>
      <p:grpSp>
        <p:nvGrpSpPr>
          <p:cNvPr id="5" name="Group 7"/>
          <p:cNvGrpSpPr/>
          <p:nvPr/>
        </p:nvGrpSpPr>
        <p:grpSpPr>
          <a:xfrm>
            <a:off x="0" y="2103028"/>
            <a:ext cx="12192000" cy="3484970"/>
            <a:chOff x="0" y="1950630"/>
            <a:chExt cx="12192000" cy="3158166"/>
          </a:xfrm>
        </p:grpSpPr>
        <p:grpSp>
          <p:nvGrpSpPr>
            <p:cNvPr id="6" name="Group 1"/>
            <p:cNvGrpSpPr/>
            <p:nvPr/>
          </p:nvGrpSpPr>
          <p:grpSpPr>
            <a:xfrm>
              <a:off x="0" y="1950630"/>
              <a:ext cx="12192000" cy="832911"/>
              <a:chOff x="0" y="1950630"/>
              <a:chExt cx="12192000" cy="832911"/>
            </a:xfrm>
          </p:grpSpPr>
          <p:sp>
            <p:nvSpPr>
              <p:cNvPr id="8"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9"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Any entity that sends events or data to an Event Hub</a:t>
                </a:r>
                <a:endParaRPr lang="en-US" i="0" dirty="0">
                  <a:solidFill>
                    <a:prstClr val="white"/>
                  </a:solidFill>
                  <a:latin typeface="Segoe UI"/>
                </a:endParaRPr>
              </a:p>
            </p:txBody>
          </p:sp>
        </p:grpSp>
        <p:sp>
          <p:nvSpPr>
            <p:cNvPr id="7" name="Rectangle 6"/>
            <p:cNvSpPr/>
            <p:nvPr/>
          </p:nvSpPr>
          <p:spPr>
            <a:xfrm>
              <a:off x="0" y="2783542"/>
              <a:ext cx="12192000" cy="23252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chemeClr val="tx1"/>
                  </a:solidFill>
                </a:rPr>
                <a:t>Publish events using either HTTPS or AMQP 1.0</a:t>
              </a:r>
            </a:p>
            <a:p>
              <a:pPr marL="1316038" indent="-457200">
                <a:buFont typeface="Wingdings" charset="2"/>
                <a:buChar char="§"/>
              </a:pPr>
              <a:r>
                <a:rPr lang="en-US" sz="2800" dirty="0">
                  <a:solidFill>
                    <a:schemeClr val="tx1"/>
                  </a:solidFill>
                </a:rPr>
                <a:t>Use a Shared Access Signature (SAS) token</a:t>
              </a:r>
            </a:p>
            <a:p>
              <a:pPr marL="1316038" indent="-457200">
                <a:buFont typeface="Wingdings" charset="2"/>
                <a:buChar char="§"/>
              </a:pPr>
              <a:r>
                <a:rPr lang="en-US" sz="2800" dirty="0">
                  <a:solidFill>
                    <a:schemeClr val="tx1"/>
                  </a:solidFill>
                </a:rPr>
                <a:t>Have a unique identity</a:t>
              </a:r>
            </a:p>
            <a:p>
              <a:pPr marL="1316038" indent="-457200">
                <a:buFont typeface="Wingdings" charset="2"/>
                <a:buChar char="§"/>
              </a:pPr>
              <a:r>
                <a:rPr lang="en-US" sz="2800" dirty="0">
                  <a:solidFill>
                    <a:schemeClr val="tx1"/>
                  </a:solidFill>
                </a:rPr>
                <a:t>Use a common SAS token</a:t>
              </a:r>
            </a:p>
          </p:txBody>
        </p:sp>
      </p:grpSp>
    </p:spTree>
    <p:extLst>
      <p:ext uri="{BB962C8B-B14F-4D97-AF65-F5344CB8AC3E}">
        <p14:creationId xmlns:p14="http://schemas.microsoft.com/office/powerpoint/2010/main" val="3211768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78858"/>
            <a:ext cx="10515600" cy="1176021"/>
          </a:xfrm>
        </p:spPr>
        <p:txBody>
          <a:bodyPr>
            <a:normAutofit/>
          </a:bodyPr>
          <a:lstStyle/>
          <a:p>
            <a:r>
              <a:rPr lang="en-US" sz="4800" dirty="0"/>
              <a:t>Event publisher (Cont.)</a:t>
            </a:r>
          </a:p>
        </p:txBody>
      </p:sp>
      <p:grpSp>
        <p:nvGrpSpPr>
          <p:cNvPr id="5" name="Group 7"/>
          <p:cNvGrpSpPr/>
          <p:nvPr/>
        </p:nvGrpSpPr>
        <p:grpSpPr>
          <a:xfrm>
            <a:off x="0" y="2103028"/>
            <a:ext cx="12192000" cy="3484970"/>
            <a:chOff x="0" y="1950630"/>
            <a:chExt cx="12192000" cy="3158166"/>
          </a:xfrm>
        </p:grpSpPr>
        <p:grpSp>
          <p:nvGrpSpPr>
            <p:cNvPr id="6" name="Group 1"/>
            <p:cNvGrpSpPr/>
            <p:nvPr/>
          </p:nvGrpSpPr>
          <p:grpSpPr>
            <a:xfrm>
              <a:off x="0" y="1950630"/>
              <a:ext cx="12192000" cy="832911"/>
              <a:chOff x="0" y="1950630"/>
              <a:chExt cx="12192000" cy="832911"/>
            </a:xfrm>
          </p:grpSpPr>
          <p:sp>
            <p:nvSpPr>
              <p:cNvPr id="8"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9"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Common publisher tasks</a:t>
                </a:r>
                <a:endParaRPr lang="en-US" i="0" dirty="0">
                  <a:solidFill>
                    <a:prstClr val="white"/>
                  </a:solidFill>
                  <a:latin typeface="Segoe UI"/>
                </a:endParaRPr>
              </a:p>
            </p:txBody>
          </p:sp>
        </p:grpSp>
        <p:sp>
          <p:nvSpPr>
            <p:cNvPr id="7" name="Rectangle 6"/>
            <p:cNvSpPr/>
            <p:nvPr/>
          </p:nvSpPr>
          <p:spPr>
            <a:xfrm>
              <a:off x="0" y="2783542"/>
              <a:ext cx="12192000" cy="23252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000000"/>
                  </a:solidFill>
                </a:rPr>
                <a:t>Acquire a SAS token</a:t>
              </a:r>
            </a:p>
            <a:p>
              <a:pPr marL="1316038" indent="-457200">
                <a:buFont typeface="Wingdings" charset="2"/>
                <a:buChar char="§"/>
              </a:pPr>
              <a:r>
                <a:rPr lang="en-US" sz="2800" dirty="0">
                  <a:solidFill>
                    <a:srgbClr val="000000"/>
                  </a:solidFill>
                </a:rPr>
                <a:t>Publishing an event</a:t>
              </a:r>
            </a:p>
          </p:txBody>
        </p:sp>
      </p:grpSp>
    </p:spTree>
    <p:extLst>
      <p:ext uri="{BB962C8B-B14F-4D97-AF65-F5344CB8AC3E}">
        <p14:creationId xmlns:p14="http://schemas.microsoft.com/office/powerpoint/2010/main" val="1168557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7457</TotalTime>
  <Words>2427</Words>
  <Application>Microsoft Macintosh PowerPoint</Application>
  <PresentationFormat>Custom</PresentationFormat>
  <Paragraphs>324</Paragraphs>
  <Slides>24</Slides>
  <Notes>24</Notes>
  <HiddenSlides>0</HiddenSlides>
  <MMClips>0</MMClips>
  <ScaleCrop>false</ScaleCrop>
  <HeadingPairs>
    <vt:vector size="4" baseType="variant">
      <vt:variant>
        <vt:lpstr>Theme</vt:lpstr>
      </vt:variant>
      <vt:variant>
        <vt:i4>3</vt:i4>
      </vt:variant>
      <vt:variant>
        <vt:lpstr>Slide Titles</vt:lpstr>
      </vt:variant>
      <vt:variant>
        <vt:i4>24</vt:i4>
      </vt:variant>
    </vt:vector>
  </HeadingPairs>
  <TitlesOfParts>
    <vt:vector size="27" baseType="lpstr">
      <vt:lpstr>1_MS1444_Windows Azure Template 16x9_r08a</vt:lpstr>
      <vt:lpstr>1_Office Theme</vt:lpstr>
      <vt:lpstr>Office Theme</vt:lpstr>
      <vt:lpstr>Internet of Things</vt:lpstr>
      <vt:lpstr>Topics</vt:lpstr>
      <vt:lpstr>PowerPoint Presentation</vt:lpstr>
      <vt:lpstr>What is an Azure Event Hub?</vt:lpstr>
      <vt:lpstr>What is Azure Event Hubs? (Cont.)</vt:lpstr>
      <vt:lpstr>Conceptual Overview</vt:lpstr>
      <vt:lpstr>Conceptual Overview (Cont.)</vt:lpstr>
      <vt:lpstr>Event publisher</vt:lpstr>
      <vt:lpstr>Event publisher (Cont.)</vt:lpstr>
      <vt:lpstr>Partition Key</vt:lpstr>
      <vt:lpstr>Event consumer</vt:lpstr>
      <vt:lpstr>Consumer Groups</vt:lpstr>
      <vt:lpstr>Stream offsets</vt:lpstr>
      <vt:lpstr>Event consumer (Cont.)</vt:lpstr>
      <vt:lpstr>PowerPoint Presentation</vt:lpstr>
      <vt:lpstr>PowerPoint Presentation</vt:lpstr>
      <vt:lpstr>PowerPoint Presentation</vt:lpstr>
      <vt:lpstr>Management APIs: Create &amp; Delete</vt:lpstr>
      <vt:lpstr>Management APIs: Update</vt:lpstr>
      <vt:lpstr>Runtime APIs: Create Publisher</vt:lpstr>
      <vt:lpstr>Runtime APIs: Publish Message</vt:lpstr>
      <vt:lpstr>Runtime APIs: Create Consumer</vt:lpstr>
      <vt:lpstr>Runtime APIs: Consume Message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Mary Kate Reid</cp:lastModifiedBy>
  <cp:revision>647</cp:revision>
  <dcterms:created xsi:type="dcterms:W3CDTF">2015-09-13T19:29:02Z</dcterms:created>
  <dcterms:modified xsi:type="dcterms:W3CDTF">2016-06-14T16:32:32Z</dcterms:modified>
</cp:coreProperties>
</file>