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3.xml" ContentType="application/vnd.openxmlformats-officedocument.presentationml.comments+xml"/>
  <Override PartName="/ppt/notesSlides/notesSlide18.xml" ContentType="application/vnd.openxmlformats-officedocument.presentationml.notesSlide+xml"/>
  <Override PartName="/ppt/comments/comment4.xml" ContentType="application/vnd.openxmlformats-officedocument.presentationml.comment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3"/>
  </p:notesMasterIdLst>
  <p:handoutMasterIdLst>
    <p:handoutMasterId r:id="rId24"/>
  </p:handoutMasterIdLst>
  <p:sldIdLst>
    <p:sldId id="330" r:id="rId4"/>
    <p:sldId id="331" r:id="rId5"/>
    <p:sldId id="332" r:id="rId6"/>
    <p:sldId id="374" r:id="rId7"/>
    <p:sldId id="403" r:id="rId8"/>
    <p:sldId id="404" r:id="rId9"/>
    <p:sldId id="405" r:id="rId10"/>
    <p:sldId id="406" r:id="rId11"/>
    <p:sldId id="407" r:id="rId12"/>
    <p:sldId id="408" r:id="rId13"/>
    <p:sldId id="410" r:id="rId14"/>
    <p:sldId id="411" r:id="rId15"/>
    <p:sldId id="412" r:id="rId16"/>
    <p:sldId id="413" r:id="rId17"/>
    <p:sldId id="414" r:id="rId18"/>
    <p:sldId id="416" r:id="rId19"/>
    <p:sldId id="415" r:id="rId20"/>
    <p:sldId id="417"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74"/>
            <p14:sldId id="403"/>
            <p14:sldId id="404"/>
            <p14:sldId id="405"/>
            <p14:sldId id="406"/>
            <p14:sldId id="407"/>
            <p14:sldId id="408"/>
            <p14:sldId id="410"/>
            <p14:sldId id="411"/>
            <p14:sldId id="412"/>
            <p14:sldId id="413"/>
            <p14:sldId id="414"/>
            <p14:sldId id="416"/>
            <p14:sldId id="415"/>
            <p14:sldId id="417"/>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11"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62360" autoAdjust="0"/>
  </p:normalViewPr>
  <p:slideViewPr>
    <p:cSldViewPr snapToGrid="0">
      <p:cViewPr varScale="1">
        <p:scale>
          <a:sx n="82" d="100"/>
          <a:sy n="82" d="100"/>
        </p:scale>
        <p:origin x="-208" y="-112"/>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15T11:43:39.453" idx="8">
    <p:pos x="0" y="0"/>
    <p:text>Following this slide with another about why students should care about Azure NOtification Hub.
I think that slides 13 and 14 do a pretty good job of answering the why, but a higher level version of them (13 &amp; 14) following this slide would be beneficial.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15T11:50:25.447" idx="9">
    <p:pos x="18" y="19"/>
    <p:text>I will redraw these graphics... I just need to get a copy of 3 of the images:
-platform notification services
-app back-end
-notification hub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15T11:51:11.855" idx="10">
    <p:pos x="10" y="10"/>
    <p:text>I will redraw this graphics... I just need to get a copy of 3 of the images:
-app back-end
-service-bus notification hub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6-15T11:51:35.222" idx="11">
    <p:pos x="10" y="10"/>
    <p:text>I will redraw this guy as well</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7638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75682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1"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eliminate complexity: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you do not have to manage the challenges of push notifications.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Instead, you use a Notification Hub.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use a full multiplatform, scaled-out push notification infrastructure,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Considerably reduces the push-specific code that runs in the app backend.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Notification Hubs implement all the functionality of a push infrastructure. </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Devices are only responsible for registering PNS handles, and the backend is responsible for sending platform-independent messages to users or interest </a:t>
            </a:r>
            <a:r>
              <a:rPr lang="en-US" sz="1200" b="0" i="0" kern="1200" dirty="0" smtClean="0">
                <a:solidFill>
                  <a:schemeClr val="tx1"/>
                </a:solidFill>
                <a:effectLst/>
                <a:latin typeface="+mn-lt"/>
                <a:ea typeface="+mn-ea"/>
                <a:cs typeface="+mn-cs"/>
              </a:rPr>
              <a:t>groups</a:t>
            </a:r>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647504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228600" indent="-228600">
              <a:buFont typeface="Arial" panose="020B0604020202020204" pitchFamily="34" charset="0"/>
              <a:buChar char="•"/>
            </a:pPr>
            <a:r>
              <a:rPr lang="en-US" dirty="0"/>
              <a:t>The Notification Hub sits in between the app</a:t>
            </a:r>
            <a:r>
              <a:rPr lang="en-US" baseline="0" dirty="0"/>
              <a:t> back-end and the PNS.  It provides a common interface back to the app back-end while properly delivering the platform specific code to the PNS</a:t>
            </a:r>
            <a:r>
              <a:rPr lang="en-US" baseline="0" dirty="0" smtClean="0"/>
              <a:t>.</a:t>
            </a:r>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00387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a:buChar char="•"/>
            </a:pPr>
            <a:r>
              <a:rPr lang="en-US" b="0" dirty="0" smtClean="0"/>
              <a:t>Example</a:t>
            </a:r>
            <a:r>
              <a:rPr lang="en-US" b="0" baseline="0" dirty="0" smtClean="0"/>
              <a:t>: Devices in San Francisco following the Warriors NBA finals</a:t>
            </a:r>
            <a:endParaRPr lang="en-US" b="0" dirty="0" smtClean="0"/>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805631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228600" indent="-228600">
              <a:buFont typeface="Arial" panose="020B0604020202020204" pitchFamily="34" charset="0"/>
              <a:buChar char="•"/>
            </a:pPr>
            <a:r>
              <a:rPr lang="en-US" dirty="0" smtClean="0"/>
              <a:t>Tags can be associated for</a:t>
            </a:r>
            <a:r>
              <a:rPr lang="en-US" baseline="0" dirty="0" smtClean="0"/>
              <a:t> a device handle registered with Notification Hub</a:t>
            </a:r>
          </a:p>
          <a:p>
            <a:pPr marL="228600" indent="-228600">
              <a:buFont typeface="Arial" panose="020B0604020202020204" pitchFamily="34" charset="0"/>
              <a:buChar char="•"/>
            </a:pPr>
            <a:r>
              <a:rPr lang="en-US" baseline="0" dirty="0" smtClean="0"/>
              <a:t>These tags can be used to create routing logic</a:t>
            </a:r>
          </a:p>
          <a:p>
            <a:pPr marL="685800" lvl="1" indent="-228600">
              <a:buFont typeface="Arial" panose="020B0604020202020204" pitchFamily="34" charset="0"/>
              <a:buChar char="•"/>
            </a:pPr>
            <a:r>
              <a:rPr lang="en-US" baseline="0" dirty="0" smtClean="0"/>
              <a:t>Send notification to a single user on multiple devices (tag = </a:t>
            </a:r>
            <a:r>
              <a:rPr lang="en-US" baseline="0" dirty="0" err="1" smtClean="0"/>
              <a:t>user_HenryPark</a:t>
            </a:r>
            <a:r>
              <a:rPr lang="en-US" baseline="0" dirty="0" smtClean="0"/>
              <a:t>)</a:t>
            </a:r>
          </a:p>
          <a:p>
            <a:pPr marL="685800" lvl="1" indent="-228600">
              <a:buFont typeface="Arial" panose="020B0604020202020204" pitchFamily="34" charset="0"/>
              <a:buChar char="•"/>
            </a:pPr>
            <a:r>
              <a:rPr lang="en-US" baseline="0" dirty="0" smtClean="0"/>
              <a:t>Send notification to Warrior fans in either San Francisco or Oakland</a:t>
            </a:r>
            <a:endParaRPr lang="en-US"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://azure.microsoft.com/en-us/documentation/articles/notification-hubs-routing-tag-expressions/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84206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Various platforms require different</a:t>
            </a:r>
            <a:r>
              <a:rPr lang="en-US" baseline="0" dirty="0" smtClean="0"/>
              <a:t> payloads for their push notification.  </a:t>
            </a:r>
          </a:p>
          <a:p>
            <a:pPr marL="171450" indent="-171450">
              <a:buFont typeface="Arial" panose="020B0604020202020204" pitchFamily="34" charset="0"/>
              <a:buChar char="•"/>
            </a:pPr>
            <a:r>
              <a:rPr lang="en-US" baseline="0" dirty="0" smtClean="0"/>
              <a:t>This means, developers need to produce different payloads for each platform</a:t>
            </a:r>
          </a:p>
          <a:p>
            <a:pPr marL="171450" indent="-171450">
              <a:buFont typeface="Arial" panose="020B0604020202020204" pitchFamily="34" charset="0"/>
              <a:buChar char="•"/>
            </a:pPr>
            <a:r>
              <a:rPr lang="en-US" baseline="0" dirty="0" smtClean="0"/>
              <a:t>This requirements app developers to code for different platforms.</a:t>
            </a:r>
          </a:p>
          <a:p>
            <a:pPr marL="628650" lvl="1" indent="-171450">
              <a:buFont typeface="Arial" panose="020B0604020202020204" pitchFamily="34" charset="0"/>
              <a:buChar char="•"/>
            </a:pPr>
            <a:r>
              <a:rPr lang="en-US" baseline="0" dirty="0" smtClean="0"/>
              <a:t>Developers coding for the presentation layer which is very painful</a:t>
            </a:r>
            <a:endParaRPr lang="en-US" dirty="0" smtClean="0"/>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://azure.microsoft.com/en-us/documentation/articles/notification-hubs-templates/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463936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Client apps can register templates associated with a device</a:t>
            </a:r>
          </a:p>
          <a:p>
            <a:pPr marL="171450" indent="-171450">
              <a:buFont typeface="Arial" panose="020B0604020202020204" pitchFamily="34" charset="0"/>
              <a:buChar char="•"/>
            </a:pPr>
            <a:r>
              <a:rPr lang="en-US" dirty="0"/>
              <a:t>In</a:t>
            </a:r>
            <a:r>
              <a:rPr lang="en-US" baseline="0" dirty="0"/>
              <a:t> the above example, the platform independent message is the actual alert itself (“Hello!”)</a:t>
            </a:r>
          </a:p>
          <a:p>
            <a:pPr marL="171450" indent="-171450">
              <a:buFont typeface="Arial" panose="020B0604020202020204" pitchFamily="34" charset="0"/>
              <a:buChar char="•"/>
            </a:pPr>
            <a:r>
              <a:rPr lang="en-US" baseline="0" dirty="0"/>
              <a:t>A template is a set of instructions for the Notification Hub on how to format a platform-independent message.</a:t>
            </a:r>
          </a:p>
          <a:p>
            <a:pPr marL="171450" indent="-171450">
              <a:buFont typeface="Arial" panose="020B0604020202020204" pitchFamily="34" charset="0"/>
              <a:buChar char="•"/>
            </a:pPr>
            <a:r>
              <a:rPr lang="en-US" baseline="0" dirty="0"/>
              <a:t>So the app back-end can now pass a platform-independent message {</a:t>
            </a:r>
            <a:r>
              <a:rPr lang="en-US" baseline="0" dirty="0" err="1"/>
              <a:t>message:”Hello</a:t>
            </a:r>
            <a:r>
              <a:rPr lang="en-US" baseline="0" dirty="0"/>
              <a:t>!”) and this will get translated to the platform specific </a:t>
            </a:r>
            <a:r>
              <a:rPr lang="en-US" baseline="0" dirty="0" smtClean="0"/>
              <a:t>payload</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err="1" smtClean="0"/>
              <a:t>azure.microsoft.com</a:t>
            </a:r>
            <a:r>
              <a:rPr lang="en-US" dirty="0" smtClean="0"/>
              <a:t>/en-us/documentation/articles/notification-hubs-overview/</a:t>
            </a:r>
          </a:p>
          <a:p>
            <a:pPr marL="171450" indent="-171450">
              <a:buFont typeface="Arial"/>
              <a:buChar char="•"/>
            </a:pPr>
            <a:r>
              <a:rPr lang="en-US" dirty="0" smtClean="0"/>
              <a:t>https://</a:t>
            </a:r>
            <a:r>
              <a:rPr lang="en-US" dirty="0" err="1" smtClean="0"/>
              <a:t>azure.microsoft.com</a:t>
            </a:r>
            <a:r>
              <a:rPr lang="en-US" dirty="0" smtClean="0"/>
              <a:t>/en-us/documentation/articles/notification-hubs-templates/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174163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r>
              <a:rPr lang="en-US" dirty="0" smtClean="0"/>
              <a:t>/</a:t>
            </a:r>
          </a:p>
          <a:p>
            <a:pPr marL="171450" indent="-171450">
              <a:buFont typeface="Arial"/>
              <a:buChar char="•"/>
            </a:pPr>
            <a:r>
              <a:rPr lang="en-US" dirty="0" smtClean="0"/>
              <a:t>https</a:t>
            </a:r>
            <a:r>
              <a:rPr lang="en-US" dirty="0"/>
              <a:t>://azure.microsoft.com/en-us/documentation/articles/notification-hubs-templates/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300724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22628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24936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In addition to the notification services mentioned, there are</a:t>
            </a:r>
            <a:r>
              <a:rPr lang="en-US" baseline="0" dirty="0"/>
              <a:t> many other vendors that provide  Platform Notification Service.</a:t>
            </a:r>
          </a:p>
          <a:p>
            <a:pPr marL="171450" indent="-171450">
              <a:buFont typeface="Arial" panose="020B0604020202020204" pitchFamily="34" charset="0"/>
              <a:buChar char="•"/>
            </a:pPr>
            <a:r>
              <a:rPr lang="en-US" baseline="0" dirty="0"/>
              <a:t>The advantage of APNS and GCM is that they are </a:t>
            </a:r>
            <a:r>
              <a:rPr lang="en-US" baseline="0" dirty="0" smtClean="0"/>
              <a:t>free.</a:t>
            </a:r>
            <a:endParaRPr lang="en-US" dirty="0"/>
          </a:p>
          <a:p>
            <a:pPr marL="0" indent="0">
              <a:buFont typeface="Arial" panose="020B0604020202020204" pitchFamily="34" charset="0"/>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/en-us/documentation/articles/notification-hubs-overview/</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3083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endParaRPr lang="en-US" b="1" dirty="0"/>
          </a:p>
          <a:p>
            <a:pPr marL="171450" indent="-171450">
              <a:buFont typeface="Arial" panose="020B0604020202020204" pitchFamily="34" charset="0"/>
              <a:buChar char="•"/>
            </a:pPr>
            <a:r>
              <a:rPr lang="en-US" dirty="0"/>
              <a:t>Different systems have different terminology or architecture</a:t>
            </a:r>
          </a:p>
          <a:p>
            <a:pPr marL="171450" indent="-171450">
              <a:buFont typeface="Arial" panose="020B0604020202020204" pitchFamily="34" charset="0"/>
              <a:buChar char="•"/>
            </a:pPr>
            <a:r>
              <a:rPr lang="en-US" dirty="0"/>
              <a:t>Handle</a:t>
            </a:r>
            <a:r>
              <a:rPr lang="en-US" baseline="0" dirty="0"/>
              <a:t> =</a:t>
            </a:r>
          </a:p>
          <a:p>
            <a:pPr marL="628650" lvl="1" indent="-171450">
              <a:buFont typeface="Arial" panose="020B0604020202020204" pitchFamily="34" charset="0"/>
              <a:buChar char="•"/>
            </a:pPr>
            <a:r>
              <a:rPr lang="en-US" baseline="0" dirty="0" err="1"/>
              <a:t>ChannelURI</a:t>
            </a:r>
            <a:r>
              <a:rPr lang="en-US" baseline="0" dirty="0"/>
              <a:t> or Notification Channel for Windows</a:t>
            </a:r>
          </a:p>
          <a:p>
            <a:pPr marL="628650" lvl="1" indent="-171450">
              <a:buFont typeface="Arial" panose="020B0604020202020204" pitchFamily="34" charset="0"/>
              <a:buChar char="•"/>
            </a:pPr>
            <a:r>
              <a:rPr lang="en-US" baseline="0" dirty="0"/>
              <a:t>Device token for APNS</a:t>
            </a:r>
          </a:p>
          <a:p>
            <a:pPr marL="628650" lvl="1" indent="-171450">
              <a:buFont typeface="Arial" panose="020B0604020202020204" pitchFamily="34" charset="0"/>
              <a:buChar char="•"/>
            </a:pPr>
            <a:r>
              <a:rPr lang="en-US" baseline="0" dirty="0"/>
              <a:t>Registration id for GCM</a:t>
            </a:r>
          </a:p>
          <a:p>
            <a:pPr marL="0" lvl="0" indent="0">
              <a:buFont typeface="Arial"/>
              <a:buNone/>
            </a:pPr>
            <a:r>
              <a:rPr lang="en-US" b="1" dirty="0" err="1" smtClean="0"/>
              <a:t>Refernces</a:t>
            </a:r>
            <a:r>
              <a:rPr lang="en-US" b="1" dirty="0" smtClean="0"/>
              <a:t>:</a:t>
            </a:r>
          </a:p>
          <a:p>
            <a:pPr marL="171450" lvl="0" indent="-171450">
              <a:buFont typeface="Arial"/>
              <a:buChar char="•"/>
            </a:pPr>
            <a:r>
              <a:rPr lang="en-US" dirty="0" smtClean="0"/>
              <a:t>https://</a:t>
            </a:r>
            <a:r>
              <a:rPr lang="en-US" dirty="0" err="1" smtClean="0"/>
              <a:t>azure.microsoft.com</a:t>
            </a:r>
            <a:r>
              <a:rPr lang="en-US" dirty="0" smtClean="0"/>
              <a:t>/en-us/documentation/articles/notification-hubs-overview/</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9985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9280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References:</a:t>
            </a:r>
          </a:p>
          <a:p>
            <a:pPr marL="171450" indent="-171450">
              <a:buFont typeface="Arial"/>
              <a:buChar char="•"/>
            </a:pPr>
            <a:r>
              <a:rPr lang="en-US" dirty="0" smtClean="0"/>
              <a:t>https:</a:t>
            </a:r>
            <a:r>
              <a:rPr lang="en-US" dirty="0"/>
              <a:t>//azure.microsoft.com/en-us/documentation/articles/notification-hubs-overview/</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8056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comments" Target="../comments/comment2.xml"/><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omments" Target="../comments/comment3.xml"/><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omments" Target="../comments/comment4.xml"/><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7: </a:t>
            </a:r>
          </a:p>
          <a:p>
            <a:r>
              <a:rPr lang="en-US" dirty="0">
                <a:latin typeface="Segoe UI" panose="020B0502040204020203" pitchFamily="34" charset="0"/>
                <a:cs typeface="Segoe UI" panose="020B0502040204020203" pitchFamily="34" charset="0"/>
              </a:rPr>
              <a:t>Azure Notification Hub</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Routing the notification to the desired devices</a:t>
              </a:r>
            </a:p>
          </p:txBody>
        </p:sp>
      </p:grpSp>
      <p:sp>
        <p:nvSpPr>
          <p:cNvPr id="6" name="Content Placeholder 2"/>
          <p:cNvSpPr>
            <a:spLocks noGrp="1"/>
          </p:cNvSpPr>
          <p:nvPr>
            <p:ph idx="1"/>
          </p:nvPr>
        </p:nvSpPr>
        <p:spPr>
          <a:xfrm>
            <a:off x="838200" y="2792640"/>
            <a:ext cx="10640096" cy="3819175"/>
          </a:xfrm>
        </p:spPr>
        <p:txBody>
          <a:bodyPr>
            <a:normAutofit/>
          </a:bodyPr>
          <a:lstStyle/>
          <a:p>
            <a:pPr>
              <a:buFont typeface="Wingdings" panose="05000000000000000000" pitchFamily="2" charset="2"/>
              <a:buChar char="§"/>
            </a:pPr>
            <a:r>
              <a:rPr lang="en-US" dirty="0"/>
              <a:t>PNSs provide a way to send messages to a device</a:t>
            </a:r>
          </a:p>
          <a:p>
            <a:pPr>
              <a:buFont typeface="Wingdings" panose="05000000000000000000" pitchFamily="2" charset="2"/>
              <a:buChar char="§"/>
            </a:pPr>
            <a:r>
              <a:rPr lang="en-US" dirty="0"/>
              <a:t>Most apps, however, want to send messages to a target group of devices based on interest groups or other affiliation</a:t>
            </a:r>
          </a:p>
          <a:p>
            <a:pPr lvl="1">
              <a:buFont typeface="Wingdings" panose="05000000000000000000" pitchFamily="2" charset="2"/>
              <a:buChar char="§"/>
            </a:pPr>
            <a:r>
              <a:rPr lang="en-US" dirty="0"/>
              <a:t>Example:  A CRM app wants to send a notification to all employees assigned to a certain customer</a:t>
            </a:r>
          </a:p>
          <a:p>
            <a:pPr>
              <a:buFont typeface="Wingdings" panose="05000000000000000000" pitchFamily="2" charset="2"/>
              <a:buChar char="§"/>
            </a:pPr>
            <a:r>
              <a:rPr lang="en-US" dirty="0"/>
              <a:t>This typically requires the app back-end to maintain a registry that associates interest groups with device handles</a:t>
            </a:r>
          </a:p>
          <a:p>
            <a:pPr>
              <a:buFont typeface="Wingdings" panose="05000000000000000000" pitchFamily="2" charset="2"/>
              <a:buChar char="§"/>
            </a:pPr>
            <a:r>
              <a:rPr lang="en-US" dirty="0"/>
              <a:t>This overhead adds to total time to market and maintenance cost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1856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What is Azure Notification Hub?</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Eliminates many of the challenges faced by PNS</a:t>
              </a:r>
            </a:p>
          </p:txBody>
        </p:sp>
      </p:grpSp>
      <p:sp>
        <p:nvSpPr>
          <p:cNvPr id="6" name="Content Placeholder 2"/>
          <p:cNvSpPr>
            <a:spLocks noGrp="1"/>
          </p:cNvSpPr>
          <p:nvPr>
            <p:ph idx="1"/>
          </p:nvPr>
        </p:nvSpPr>
        <p:spPr>
          <a:xfrm>
            <a:off x="838200" y="3389799"/>
            <a:ext cx="10640096" cy="1891327"/>
          </a:xfrm>
        </p:spPr>
        <p:txBody>
          <a:bodyPr>
            <a:normAutofit/>
          </a:bodyPr>
          <a:lstStyle/>
          <a:p>
            <a:pPr>
              <a:buFont typeface="Wingdings" charset="2"/>
              <a:buChar char="§"/>
            </a:pPr>
            <a:r>
              <a:rPr lang="en-US" dirty="0"/>
              <a:t>Multiplatform, scaled-out push infrastructure that enables users to send mobile push notifications from any back-end, either in the cloud or on premises, to any mobile platform</a:t>
            </a:r>
          </a:p>
          <a:p>
            <a:pPr>
              <a:buFont typeface="Wingdings" charset="2"/>
              <a:buChar char="§"/>
            </a:pPr>
            <a:endParaRPr lang="en-US" dirty="0"/>
          </a:p>
        </p:txBody>
      </p:sp>
    </p:spTree>
    <p:extLst>
      <p:ext uri="{BB962C8B-B14F-4D97-AF65-F5344CB8AC3E}">
        <p14:creationId xmlns:p14="http://schemas.microsoft.com/office/powerpoint/2010/main" val="306868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a:t>
            </a:r>
          </a:p>
        </p:txBody>
      </p:sp>
      <p:grpSp>
        <p:nvGrpSpPr>
          <p:cNvPr id="8" name="Group 7"/>
          <p:cNvGrpSpPr/>
          <p:nvPr/>
        </p:nvGrpSpPr>
        <p:grpSpPr>
          <a:xfrm>
            <a:off x="0" y="1816259"/>
            <a:ext cx="12192000" cy="1124245"/>
            <a:chOff x="0" y="1450657"/>
            <a:chExt cx="10802189" cy="984028"/>
          </a:xfrm>
        </p:grpSpPr>
        <p:sp>
          <p:nvSpPr>
            <p:cNvPr id="9" name="Rectangle 8"/>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Notification Hub handles many of the complexities</a:t>
              </a:r>
            </a:p>
          </p:txBody>
        </p:sp>
      </p:grpSp>
      <p:grpSp>
        <p:nvGrpSpPr>
          <p:cNvPr id="7" name="Group 6"/>
          <p:cNvGrpSpPr/>
          <p:nvPr/>
        </p:nvGrpSpPr>
        <p:grpSpPr>
          <a:xfrm>
            <a:off x="44182" y="3368549"/>
            <a:ext cx="12103637" cy="2881313"/>
            <a:chOff x="691464" y="3499518"/>
            <a:chExt cx="11003306" cy="2619375"/>
          </a:xfrm>
        </p:grpSpPr>
        <p:pic>
          <p:nvPicPr>
            <p:cNvPr id="1026" name="Picture 2" descr="https://acom.azurecomcdn.net/80C57D/cdn/mediahandler/docarticles/dpsmedia-prod/azure.microsoft.com/en-us/documentation/articles/notification-hubs-overview/20160415071221/registration-diagram.png"/>
            <p:cNvPicPr>
              <a:picLocks noChangeAspect="1" noChangeArrowheads="1"/>
            </p:cNvPicPr>
            <p:nvPr/>
          </p:nvPicPr>
          <p:blipFill rotWithShape="1">
            <a:blip r:embed="rId3">
              <a:extLst>
                <a:ext uri="{28A0092B-C50C-407E-A947-70E740481C1C}">
                  <a14:useLocalDpi xmlns:a14="http://schemas.microsoft.com/office/drawing/2010/main" val="0"/>
                </a:ext>
              </a:extLst>
            </a:blip>
            <a:srcRect r="17560"/>
            <a:stretch/>
          </p:blipFill>
          <p:spPr bwMode="auto">
            <a:xfrm>
              <a:off x="691464" y="3499518"/>
              <a:ext cx="4523006"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om.azurecomcdn.net/80C57D/cdn/mediahandler/docarticles/dpsmedia-prod/azure.microsoft.com/en-us/documentation/articles/notification-hubs-overview/20160415071221/notification-hub-diagr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070" y="3518567"/>
              <a:ext cx="5600700" cy="2581276"/>
            </a:xfrm>
            <a:prstGeom prst="rect">
              <a:avLst/>
            </a:prstGeom>
            <a:noFill/>
            <a:extLst>
              <a:ext uri="{909E8E84-426E-40dd-AFC4-6F175D3DCCD1}">
                <a14:hiddenFill xmlns:a14="http://schemas.microsoft.com/office/drawing/2010/main">
                  <a:solidFill>
                    <a:srgbClr val="FFFFFF"/>
                  </a:solidFill>
                </a14:hiddenFill>
              </a:ext>
            </a:extLst>
          </p:spPr>
        </p:pic>
        <p:sp>
          <p:nvSpPr>
            <p:cNvPr id="3" name="Chevron 2"/>
            <p:cNvSpPr/>
            <p:nvPr/>
          </p:nvSpPr>
          <p:spPr>
            <a:xfrm>
              <a:off x="5385329" y="4196617"/>
              <a:ext cx="493059" cy="1225176"/>
            </a:xfrm>
            <a:prstGeom prst="chevron">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40898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Notification Hub</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Seamless multi-platform support</a:t>
              </a:r>
            </a:p>
          </p:txBody>
        </p:sp>
      </p:grpSp>
      <p:sp>
        <p:nvSpPr>
          <p:cNvPr id="6" name="Content Placeholder 2"/>
          <p:cNvSpPr>
            <a:spLocks noGrp="1"/>
          </p:cNvSpPr>
          <p:nvPr>
            <p:ph idx="1"/>
          </p:nvPr>
        </p:nvSpPr>
        <p:spPr>
          <a:xfrm>
            <a:off x="838200" y="3169920"/>
            <a:ext cx="10640096" cy="3459479"/>
          </a:xfrm>
        </p:spPr>
        <p:txBody>
          <a:bodyPr>
            <a:normAutofit/>
          </a:bodyPr>
          <a:lstStyle/>
          <a:p>
            <a:pPr>
              <a:buFont typeface="Wingdings" panose="05000000000000000000" pitchFamily="2" charset="2"/>
              <a:buChar char="§"/>
            </a:pPr>
            <a:r>
              <a:rPr lang="en-US" dirty="0" smtClean="0"/>
              <a:t>Supports </a:t>
            </a:r>
            <a:r>
              <a:rPr lang="en-US" dirty="0"/>
              <a:t>all major mobile platforms, including Android, iOS, and Windows Phone apps</a:t>
            </a:r>
          </a:p>
          <a:p>
            <a:pPr>
              <a:buFont typeface="Wingdings" panose="05000000000000000000" pitchFamily="2" charset="2"/>
              <a:buChar char="§"/>
            </a:pPr>
            <a:r>
              <a:rPr lang="en-US" dirty="0" smtClean="0"/>
              <a:t>Provides </a:t>
            </a:r>
            <a:r>
              <a:rPr lang="en-US" dirty="0"/>
              <a:t>a common interface to send notifications to all the supported platforms</a:t>
            </a:r>
          </a:p>
          <a:p>
            <a:pPr>
              <a:buFont typeface="Wingdings" panose="05000000000000000000" pitchFamily="2" charset="2"/>
              <a:buChar char="§"/>
            </a:pPr>
            <a:r>
              <a:rPr lang="en-US" dirty="0"/>
              <a:t>Platform specific protocols are not required</a:t>
            </a:r>
          </a:p>
          <a:p>
            <a:pPr>
              <a:buFont typeface="Wingdings" panose="05000000000000000000" pitchFamily="2" charset="2"/>
              <a:buChar char="§"/>
            </a:pPr>
            <a:r>
              <a:rPr lang="en-US" dirty="0"/>
              <a:t>M</a:t>
            </a:r>
            <a:r>
              <a:rPr lang="en-US" dirty="0" smtClean="0"/>
              <a:t>aintains </a:t>
            </a:r>
            <a:r>
              <a:rPr lang="en-US" dirty="0"/>
              <a:t>device handle registry and feedback from </a:t>
            </a:r>
            <a:r>
              <a:rPr lang="en-US" dirty="0" smtClean="0"/>
              <a:t>PNSs</a:t>
            </a:r>
            <a:endParaRPr lang="en-US" dirty="0"/>
          </a:p>
        </p:txBody>
      </p:sp>
    </p:spTree>
    <p:extLst>
      <p:ext uri="{BB962C8B-B14F-4D97-AF65-F5344CB8AC3E}">
        <p14:creationId xmlns:p14="http://schemas.microsoft.com/office/powerpoint/2010/main" val="402032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Notification Hub</a:t>
            </a:r>
          </a:p>
        </p:txBody>
      </p:sp>
      <p:grpSp>
        <p:nvGrpSpPr>
          <p:cNvPr id="7" name="Group 6"/>
          <p:cNvGrpSpPr/>
          <p:nvPr/>
        </p:nvGrpSpPr>
        <p:grpSpPr>
          <a:xfrm>
            <a:off x="0" y="1728334"/>
            <a:ext cx="12192000" cy="1124245"/>
            <a:chOff x="0" y="1450657"/>
            <a:chExt cx="10802189" cy="984028"/>
          </a:xfrm>
          <a:solidFill>
            <a:srgbClr val="767171"/>
          </a:solidFill>
        </p:grpSpPr>
        <p:sp>
          <p:nvSpPr>
            <p:cNvPr id="8" name="Rectangle 7"/>
            <p:cNvSpPr/>
            <p:nvPr/>
          </p:nvSpPr>
          <p:spPr>
            <a:xfrm>
              <a:off x="0" y="1450657"/>
              <a:ext cx="10802189" cy="984028"/>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a:grp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Provides multiple delivery patterns</a:t>
              </a:r>
            </a:p>
          </p:txBody>
        </p:sp>
      </p:grpSp>
      <p:graphicFrame>
        <p:nvGraphicFramePr>
          <p:cNvPr id="10" name="Table 9"/>
          <p:cNvGraphicFramePr>
            <a:graphicFrameLocks noGrp="1"/>
          </p:cNvGraphicFramePr>
          <p:nvPr>
            <p:extLst>
              <p:ext uri="{D42A27DB-BD31-4B8C-83A1-F6EECF244321}">
                <p14:modId xmlns:p14="http://schemas.microsoft.com/office/powerpoint/2010/main" val="2836494021"/>
              </p:ext>
            </p:extLst>
          </p:nvPr>
        </p:nvGraphicFramePr>
        <p:xfrm>
          <a:off x="1716825" y="3141000"/>
          <a:ext cx="8758350" cy="3413760"/>
        </p:xfrm>
        <a:graphic>
          <a:graphicData uri="http://schemas.openxmlformats.org/drawingml/2006/table">
            <a:tbl>
              <a:tblPr firstRow="1">
                <a:tableStyleId>{21E4AEA4-8DFA-4A89-87EB-49C32662AFE0}</a:tableStyleId>
              </a:tblPr>
              <a:tblGrid>
                <a:gridCol w="4379175">
                  <a:extLst>
                    <a:ext uri="{9D8B030D-6E8A-4147-A177-3AD203B41FA5}">
                      <a16:colId xmlns="" xmlns:a16="http://schemas.microsoft.com/office/drawing/2014/main" val="48614039"/>
                    </a:ext>
                  </a:extLst>
                </a:gridCol>
                <a:gridCol w="4379175">
                  <a:extLst>
                    <a:ext uri="{9D8B030D-6E8A-4147-A177-3AD203B41FA5}">
                      <a16:colId xmlns="" xmlns:a16="http://schemas.microsoft.com/office/drawing/2014/main" val="1124546490"/>
                    </a:ext>
                  </a:extLst>
                </a:gridCol>
              </a:tblGrid>
              <a:tr h="370840">
                <a:tc>
                  <a:txBody>
                    <a:bodyPr/>
                    <a:lstStyle/>
                    <a:p>
                      <a:pPr algn="ctr"/>
                      <a:r>
                        <a:rPr lang="en-US" sz="2000" b="0" dirty="0" smtClean="0">
                          <a:solidFill>
                            <a:schemeClr val="bg1"/>
                          </a:solidFill>
                        </a:rPr>
                        <a:t>Delivery Platform</a:t>
                      </a:r>
                      <a:endParaRPr lang="en-US" sz="2000" b="0" dirty="0">
                        <a:solidFill>
                          <a:schemeClr val="bg1"/>
                        </a:solidFill>
                      </a:endParaRPr>
                    </a:p>
                  </a:txBody>
                  <a:tcPr>
                    <a:solidFill>
                      <a:srgbClr val="0070C0"/>
                    </a:solidFill>
                  </a:tcPr>
                </a:tc>
                <a:tc>
                  <a:txBody>
                    <a:bodyPr/>
                    <a:lstStyle/>
                    <a:p>
                      <a:pPr algn="ctr"/>
                      <a:r>
                        <a:rPr lang="en-US" sz="2000" b="0" dirty="0" smtClean="0">
                          <a:solidFill>
                            <a:schemeClr val="bg1"/>
                          </a:solidFill>
                        </a:rPr>
                        <a:t>Description</a:t>
                      </a:r>
                      <a:endParaRPr lang="en-US" sz="2000"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1005840">
                <a:tc>
                  <a:txBody>
                    <a:bodyPr/>
                    <a:lstStyle/>
                    <a:p>
                      <a:pPr algn="l"/>
                      <a:r>
                        <a:rPr lang="en-US" sz="2000" b="0" dirty="0" smtClean="0"/>
                        <a:t>Broadcast</a:t>
                      </a:r>
                      <a:endParaRPr lang="en-US" sz="2000" b="0" dirty="0"/>
                    </a:p>
                  </a:txBody>
                  <a:tcPr>
                    <a:solidFill>
                      <a:schemeClr val="bg1">
                        <a:lumMod val="85000"/>
                      </a:schemeClr>
                    </a:solidFill>
                  </a:tcPr>
                </a:tc>
                <a:tc>
                  <a:txBody>
                    <a:bodyPr/>
                    <a:lstStyle/>
                    <a:p>
                      <a:pPr algn="l"/>
                      <a:r>
                        <a:rPr lang="en-US" sz="2000" dirty="0" smtClean="0"/>
                        <a:t>Allows near-simultaneous broadcast to millions of devices with a single API call</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1005840">
                <a:tc>
                  <a:txBody>
                    <a:bodyPr/>
                    <a:lstStyle/>
                    <a:p>
                      <a:pPr algn="l"/>
                      <a:r>
                        <a:rPr lang="en-US" sz="2000" dirty="0" smtClean="0"/>
                        <a:t>Unicast/Multicast</a:t>
                      </a:r>
                      <a:endParaRPr lang="en-US" sz="2000" dirty="0"/>
                    </a:p>
                  </a:txBody>
                  <a:tcPr>
                    <a:solidFill>
                      <a:schemeClr val="bg1">
                        <a:lumMod val="85000"/>
                      </a:schemeClr>
                    </a:solidFill>
                  </a:tcPr>
                </a:tc>
                <a:tc>
                  <a:txBody>
                    <a:bodyPr/>
                    <a:lstStyle/>
                    <a:p>
                      <a:pPr algn="l"/>
                      <a:r>
                        <a:rPr lang="en-US" sz="2000" dirty="0" smtClean="0"/>
                        <a:t>Push</a:t>
                      </a:r>
                      <a:r>
                        <a:rPr lang="en-US" sz="2000" baseline="0" dirty="0" smtClean="0"/>
                        <a:t> to tags representing individual users, including all of their devices</a:t>
                      </a:r>
                      <a:endParaRPr lang="en-US" sz="2000" dirty="0"/>
                    </a:p>
                  </a:txBody>
                  <a:tcPr>
                    <a:solidFill>
                      <a:schemeClr val="bg1">
                        <a:lumMod val="85000"/>
                      </a:schemeClr>
                    </a:solidFill>
                  </a:tcPr>
                </a:tc>
                <a:extLst>
                  <a:ext uri="{0D108BD9-81ED-4DB2-BD59-A6C34878D82A}">
                    <a16:rowId xmlns="" xmlns:a16="http://schemas.microsoft.com/office/drawing/2014/main" val="682465758"/>
                  </a:ext>
                </a:extLst>
              </a:tr>
              <a:tr h="1005840">
                <a:tc>
                  <a:txBody>
                    <a:bodyPr/>
                    <a:lstStyle/>
                    <a:p>
                      <a:pPr algn="l"/>
                      <a:r>
                        <a:rPr lang="en-US" sz="2000" dirty="0" smtClean="0"/>
                        <a:t>Segmentation</a:t>
                      </a:r>
                      <a:endParaRPr lang="en-US" sz="2000" dirty="0"/>
                    </a:p>
                  </a:txBody>
                  <a:tcPr>
                    <a:solidFill>
                      <a:schemeClr val="bg1">
                        <a:lumMod val="85000"/>
                      </a:schemeClr>
                    </a:solidFill>
                  </a:tcPr>
                </a:tc>
                <a:tc>
                  <a:txBody>
                    <a:bodyPr/>
                    <a:lstStyle/>
                    <a:p>
                      <a:pPr algn="l"/>
                      <a:r>
                        <a:rPr lang="en-US" sz="2000" dirty="0" smtClean="0"/>
                        <a:t>Push to complex segments</a:t>
                      </a:r>
                      <a:r>
                        <a:rPr lang="en-US" sz="2000" baseline="0" dirty="0" smtClean="0"/>
                        <a:t> defined by tag expressions</a:t>
                      </a:r>
                      <a:endParaRPr lang="en-US" sz="2000" dirty="0"/>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335397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Routing and Tag Expressions</a:t>
            </a:r>
          </a:p>
        </p:txBody>
      </p:sp>
      <p:grpSp>
        <p:nvGrpSpPr>
          <p:cNvPr id="7" name="Group 6"/>
          <p:cNvGrpSpPr/>
          <p:nvPr/>
        </p:nvGrpSpPr>
        <p:grpSpPr>
          <a:xfrm>
            <a:off x="0" y="1728334"/>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Tags allow apps to send targeted notifications</a:t>
              </a:r>
            </a:p>
          </p:txBody>
        </p:sp>
      </p:grpSp>
      <p:sp>
        <p:nvSpPr>
          <p:cNvPr id="6" name="Content Placeholder 2"/>
          <p:cNvSpPr>
            <a:spLocks noGrp="1"/>
          </p:cNvSpPr>
          <p:nvPr>
            <p:ph idx="1"/>
          </p:nvPr>
        </p:nvSpPr>
        <p:spPr>
          <a:xfrm>
            <a:off x="838200" y="3169920"/>
            <a:ext cx="10640096" cy="3459479"/>
          </a:xfrm>
        </p:spPr>
        <p:txBody>
          <a:bodyPr>
            <a:normAutofit/>
          </a:bodyPr>
          <a:lstStyle/>
          <a:p>
            <a:pPr>
              <a:buFont typeface="Wingdings" panose="05000000000000000000" pitchFamily="2" charset="2"/>
              <a:buChar char="§"/>
            </a:pPr>
            <a:r>
              <a:rPr lang="en-US" dirty="0"/>
              <a:t>A tag can be any string, up to 120 characters</a:t>
            </a:r>
          </a:p>
          <a:p>
            <a:pPr lvl="1">
              <a:buFont typeface="Wingdings" panose="05000000000000000000" pitchFamily="2" charset="2"/>
              <a:buChar char="§"/>
            </a:pPr>
            <a:r>
              <a:rPr lang="en-US" dirty="0"/>
              <a:t>“</a:t>
            </a:r>
            <a:r>
              <a:rPr lang="en-US" dirty="0" err="1"/>
              <a:t>user_HenryPark</a:t>
            </a:r>
            <a:r>
              <a:rPr lang="en-US" dirty="0"/>
              <a:t>”</a:t>
            </a:r>
          </a:p>
          <a:p>
            <a:pPr lvl="1">
              <a:buFont typeface="Wingdings" panose="05000000000000000000" pitchFamily="2" charset="2"/>
              <a:buChar char="§"/>
            </a:pPr>
            <a:r>
              <a:rPr lang="en-US" dirty="0"/>
              <a:t>“</a:t>
            </a:r>
            <a:r>
              <a:rPr lang="en-US" dirty="0" err="1"/>
              <a:t>follows_Warriors</a:t>
            </a:r>
            <a:r>
              <a:rPr lang="en-US" dirty="0"/>
              <a:t>”</a:t>
            </a:r>
          </a:p>
          <a:p>
            <a:pPr>
              <a:buFont typeface="Wingdings" panose="05000000000000000000" pitchFamily="2" charset="2"/>
              <a:buChar char="§"/>
            </a:pPr>
            <a:r>
              <a:rPr lang="en-US" dirty="0"/>
              <a:t>As part of the registration management for device handles, tags can be registered with a particular device handle</a:t>
            </a:r>
          </a:p>
          <a:p>
            <a:pPr>
              <a:buFont typeface="Wingdings" panose="05000000000000000000" pitchFamily="2" charset="2"/>
              <a:buChar char="§"/>
            </a:pPr>
            <a:r>
              <a:rPr lang="en-US" dirty="0"/>
              <a:t>Tag expressions are a Boolean expression on 1 or more tags</a:t>
            </a:r>
          </a:p>
          <a:p>
            <a:pPr lvl="1">
              <a:buFont typeface="Wingdings" panose="05000000000000000000" pitchFamily="2" charset="2"/>
              <a:buChar char="§"/>
            </a:pPr>
            <a:r>
              <a:rPr lang="en-US" dirty="0" err="1"/>
              <a:t>follows_Warriors</a:t>
            </a:r>
            <a:r>
              <a:rPr lang="en-US" dirty="0"/>
              <a:t> &amp;&amp; (</a:t>
            </a:r>
            <a:r>
              <a:rPr lang="en-US" dirty="0" err="1"/>
              <a:t>location_San_Francisco</a:t>
            </a:r>
            <a:r>
              <a:rPr lang="en-US" dirty="0"/>
              <a:t> || </a:t>
            </a:r>
            <a:r>
              <a:rPr lang="en-US" dirty="0" err="1"/>
              <a:t>location_Oakland</a:t>
            </a:r>
            <a:r>
              <a:rPr lang="en-US" dirty="0"/>
              <a: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883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84"/>
            <a:ext cx="10515600" cy="1325563"/>
          </a:xfrm>
        </p:spPr>
        <p:txBody>
          <a:bodyPr>
            <a:normAutofit/>
          </a:bodyPr>
          <a:lstStyle/>
          <a:p>
            <a:r>
              <a:rPr lang="en-US" sz="4800" dirty="0"/>
              <a:t>Notification Payloads</a:t>
            </a:r>
          </a:p>
        </p:txBody>
      </p:sp>
      <p:grpSp>
        <p:nvGrpSpPr>
          <p:cNvPr id="7" name="Group 6"/>
          <p:cNvGrpSpPr/>
          <p:nvPr/>
        </p:nvGrpSpPr>
        <p:grpSpPr>
          <a:xfrm>
            <a:off x="0" y="1590029"/>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PNSs require a specific payload</a:t>
              </a:r>
            </a:p>
          </p:txBody>
        </p:sp>
      </p:grpSp>
      <p:sp>
        <p:nvSpPr>
          <p:cNvPr id="6" name="Content Placeholder 2"/>
          <p:cNvSpPr>
            <a:spLocks noGrp="1"/>
          </p:cNvSpPr>
          <p:nvPr>
            <p:ph idx="1"/>
          </p:nvPr>
        </p:nvSpPr>
        <p:spPr>
          <a:xfrm>
            <a:off x="838200" y="2995353"/>
            <a:ext cx="10640096" cy="701039"/>
          </a:xfrm>
        </p:spPr>
        <p:txBody>
          <a:bodyPr>
            <a:normAutofit/>
          </a:bodyPr>
          <a:lstStyle/>
          <a:p>
            <a:pPr>
              <a:buFont typeface="Wingdings" panose="05000000000000000000" pitchFamily="2" charset="2"/>
              <a:buChar char="§"/>
            </a:pPr>
            <a:r>
              <a:rPr lang="en-US" dirty="0"/>
              <a:t>To send an alert on APNS, the payload is a </a:t>
            </a:r>
            <a:r>
              <a:rPr lang="en-US" dirty="0" err="1"/>
              <a:t>Json</a:t>
            </a:r>
            <a:r>
              <a:rPr lang="en-US" dirty="0"/>
              <a:t> object: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pSp>
        <p:nvGrpSpPr>
          <p:cNvPr id="10" name="Group 9"/>
          <p:cNvGrpSpPr/>
          <p:nvPr/>
        </p:nvGrpSpPr>
        <p:grpSpPr>
          <a:xfrm>
            <a:off x="465407" y="3539347"/>
            <a:ext cx="11261186" cy="615511"/>
            <a:chOff x="436950" y="3711096"/>
            <a:chExt cx="11261186" cy="2892597"/>
          </a:xfrm>
        </p:grpSpPr>
        <p:pic>
          <p:nvPicPr>
            <p:cNvPr id="11" name="Picture 10"/>
            <p:cNvPicPr>
              <a:picLocks noChangeAspect="1"/>
            </p:cNvPicPr>
            <p:nvPr/>
          </p:nvPicPr>
          <p:blipFill>
            <a:blip r:embed="rId3"/>
            <a:stretch>
              <a:fillRect/>
            </a:stretch>
          </p:blipFill>
          <p:spPr>
            <a:xfrm>
              <a:off x="436950" y="3711096"/>
              <a:ext cx="11261186" cy="2892597"/>
            </a:xfrm>
            <a:prstGeom prst="rect">
              <a:avLst/>
            </a:prstGeom>
          </p:spPr>
        </p:pic>
        <p:sp>
          <p:nvSpPr>
            <p:cNvPr id="12" name="TextBox 11"/>
            <p:cNvSpPr txBox="1"/>
            <p:nvPr/>
          </p:nvSpPr>
          <p:spPr>
            <a:xfrm>
              <a:off x="651510" y="4003231"/>
              <a:ext cx="10900410" cy="1880319"/>
            </a:xfrm>
            <a:prstGeom prst="rect">
              <a:avLst/>
            </a:prstGeom>
            <a:noFill/>
          </p:spPr>
          <p:txBody>
            <a:bodyPr wrap="square" rtlCol="0">
              <a:spAutoFit/>
            </a:bodyPr>
            <a:lstStyle/>
            <a:p>
              <a:r>
                <a:rPr lang="en-US" sz="2000" dirty="0">
                  <a:latin typeface="Lucida Console" panose="020B0609040504020204" pitchFamily="49" charset="0"/>
                </a:rPr>
                <a:t>{"aps": {"alert" : "Hello!" }}</a:t>
              </a:r>
            </a:p>
          </p:txBody>
        </p:sp>
      </p:grpSp>
      <p:sp>
        <p:nvSpPr>
          <p:cNvPr id="13" name="Content Placeholder 2"/>
          <p:cNvSpPr>
            <a:spLocks noGrp="1"/>
          </p:cNvSpPr>
          <p:nvPr>
            <p:ph idx="1"/>
          </p:nvPr>
        </p:nvSpPr>
        <p:spPr>
          <a:xfrm>
            <a:off x="838200" y="4240386"/>
            <a:ext cx="10640096" cy="701039"/>
          </a:xfrm>
        </p:spPr>
        <p:txBody>
          <a:bodyPr>
            <a:normAutofit/>
          </a:bodyPr>
          <a:lstStyle/>
          <a:p>
            <a:pPr>
              <a:buFont typeface="Wingdings" panose="05000000000000000000" pitchFamily="2" charset="2"/>
              <a:buChar char="§"/>
            </a:pPr>
            <a:r>
              <a:rPr lang="en-US" dirty="0"/>
              <a:t>Same toast message on Windows is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15" name="Picture 14"/>
          <p:cNvPicPr>
            <a:picLocks noChangeAspect="1"/>
          </p:cNvPicPr>
          <p:nvPr/>
        </p:nvPicPr>
        <p:blipFill>
          <a:blip r:embed="rId3"/>
          <a:stretch>
            <a:fillRect/>
          </a:stretch>
        </p:blipFill>
        <p:spPr>
          <a:xfrm>
            <a:off x="465407" y="4784380"/>
            <a:ext cx="11261186" cy="1814540"/>
          </a:xfrm>
          <a:prstGeom prst="rect">
            <a:avLst/>
          </a:prstGeom>
        </p:spPr>
      </p:pic>
      <p:sp>
        <p:nvSpPr>
          <p:cNvPr id="16" name="TextBox 15"/>
          <p:cNvSpPr txBox="1"/>
          <p:nvPr/>
        </p:nvSpPr>
        <p:spPr>
          <a:xfrm>
            <a:off x="838200" y="4886481"/>
            <a:ext cx="10900410" cy="1631216"/>
          </a:xfrm>
          <a:prstGeom prst="rect">
            <a:avLst/>
          </a:prstGeom>
          <a:noFill/>
        </p:spPr>
        <p:txBody>
          <a:bodyPr wrap="square" rtlCol="0">
            <a:spAutoFit/>
          </a:bodyPr>
          <a:lstStyle/>
          <a:p>
            <a:r>
              <a:rPr lang="en-US" sz="2000" dirty="0">
                <a:latin typeface="Lucida Console" panose="020B0609040504020204" pitchFamily="49" charset="0"/>
              </a:rPr>
              <a:t>&lt;toast&gt;  &lt;visual&gt;    </a:t>
            </a:r>
          </a:p>
          <a:p>
            <a:r>
              <a:rPr lang="en-US" sz="2000" dirty="0">
                <a:latin typeface="Lucida Console" panose="020B0609040504020204" pitchFamily="49" charset="0"/>
              </a:rPr>
              <a:t>	&lt;binding template=\"ToastText01\"&gt;      </a:t>
            </a:r>
          </a:p>
          <a:p>
            <a:r>
              <a:rPr lang="en-US" sz="2000" dirty="0">
                <a:latin typeface="Lucida Console" panose="020B0609040504020204" pitchFamily="49" charset="0"/>
              </a:rPr>
              <a:t>		&lt;text id=\"1\"&gt;Hello!&lt;/text&gt;    </a:t>
            </a:r>
          </a:p>
          <a:p>
            <a:r>
              <a:rPr lang="en-US" sz="2000" dirty="0">
                <a:latin typeface="Lucida Console" panose="020B0609040504020204" pitchFamily="49" charset="0"/>
              </a:rPr>
              <a:t>	&lt;/binding&gt;  </a:t>
            </a:r>
          </a:p>
          <a:p>
            <a:r>
              <a:rPr lang="en-US" sz="2000" dirty="0">
                <a:latin typeface="Lucida Console" panose="020B0609040504020204" pitchFamily="49" charset="0"/>
              </a:rPr>
              <a:t>&lt;/visual&gt; &lt;/toast&gt;</a:t>
            </a:r>
          </a:p>
        </p:txBody>
      </p:sp>
    </p:spTree>
    <p:extLst>
      <p:ext uri="{BB962C8B-B14F-4D97-AF65-F5344CB8AC3E}">
        <p14:creationId xmlns:p14="http://schemas.microsoft.com/office/powerpoint/2010/main" val="4415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487"/>
            <a:ext cx="10515600" cy="1325563"/>
          </a:xfrm>
        </p:spPr>
        <p:txBody>
          <a:bodyPr>
            <a:normAutofit/>
          </a:bodyPr>
          <a:lstStyle/>
          <a:p>
            <a:r>
              <a:rPr lang="en-US" sz="4800" dirty="0"/>
              <a:t>Notification Hub Template</a:t>
            </a:r>
          </a:p>
        </p:txBody>
      </p:sp>
      <p:grpSp>
        <p:nvGrpSpPr>
          <p:cNvPr id="7" name="Group 6"/>
          <p:cNvGrpSpPr/>
          <p:nvPr/>
        </p:nvGrpSpPr>
        <p:grpSpPr>
          <a:xfrm>
            <a:off x="0" y="1490050"/>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Templates can be registered along with tags for each device</a:t>
              </a:r>
            </a:p>
          </p:txBody>
        </p:sp>
      </p:grpSp>
      <p:pic>
        <p:nvPicPr>
          <p:cNvPr id="2050" name="Picture 2" descr="https://acom.azurecomcdn.net/80C57D/cdn/mediahandler/docarticles/dpsmedia-prod/azure.microsoft.com/en-us/documentation/articles/notification-hubs-templates/20160415071221/notification-hubs-hello.png"/>
          <p:cNvPicPr>
            <a:picLocks noChangeAspect="1" noChangeArrowheads="1"/>
          </p:cNvPicPr>
          <p:nvPr/>
        </p:nvPicPr>
        <p:blipFill rotWithShape="1">
          <a:blip r:embed="rId3">
            <a:extLst>
              <a:ext uri="{28A0092B-C50C-407E-A947-70E740481C1C}">
                <a14:useLocalDpi xmlns:a14="http://schemas.microsoft.com/office/drawing/2010/main" val="0"/>
              </a:ext>
            </a:extLst>
          </a:blip>
          <a:srcRect b="5332"/>
          <a:stretch/>
        </p:blipFill>
        <p:spPr bwMode="auto">
          <a:xfrm>
            <a:off x="2030095" y="2815613"/>
            <a:ext cx="7014845" cy="393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57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487"/>
            <a:ext cx="10515600" cy="1325563"/>
          </a:xfrm>
        </p:spPr>
        <p:txBody>
          <a:bodyPr>
            <a:normAutofit/>
          </a:bodyPr>
          <a:lstStyle/>
          <a:p>
            <a:r>
              <a:rPr lang="en-US" sz="4800" dirty="0"/>
              <a:t>Notification Hub Template</a:t>
            </a:r>
          </a:p>
        </p:txBody>
      </p:sp>
      <p:grpSp>
        <p:nvGrpSpPr>
          <p:cNvPr id="7" name="Group 6"/>
          <p:cNvGrpSpPr/>
          <p:nvPr/>
        </p:nvGrpSpPr>
        <p:grpSpPr>
          <a:xfrm>
            <a:off x="0" y="1490050"/>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77218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Templates can also be used for personalized notification</a:t>
              </a:r>
            </a:p>
          </p:txBody>
        </p:sp>
      </p:grpSp>
      <p:sp>
        <p:nvSpPr>
          <p:cNvPr id="10" name="Content Placeholder 2"/>
          <p:cNvSpPr>
            <a:spLocks noGrp="1"/>
          </p:cNvSpPr>
          <p:nvPr>
            <p:ph idx="1"/>
          </p:nvPr>
        </p:nvSpPr>
        <p:spPr>
          <a:xfrm>
            <a:off x="716280" y="2926080"/>
            <a:ext cx="4526280" cy="3794760"/>
          </a:xfrm>
        </p:spPr>
        <p:txBody>
          <a:bodyPr>
            <a:normAutofit/>
          </a:bodyPr>
          <a:lstStyle/>
          <a:p>
            <a:pPr>
              <a:buFont typeface="Wingdings" panose="05000000000000000000" pitchFamily="2" charset="2"/>
              <a:buChar char="§"/>
            </a:pPr>
            <a:r>
              <a:rPr lang="en-US" dirty="0"/>
              <a:t>Imagine a weather reporting client application</a:t>
            </a:r>
          </a:p>
          <a:p>
            <a:pPr>
              <a:buFont typeface="Wingdings" panose="05000000000000000000" pitchFamily="2" charset="2"/>
              <a:buChar char="§"/>
            </a:pPr>
            <a:r>
              <a:rPr lang="en-US" dirty="0"/>
              <a:t>Users may want to personalize how they receive notification</a:t>
            </a:r>
          </a:p>
          <a:p>
            <a:pPr lvl="1">
              <a:buFont typeface="Wingdings" panose="05000000000000000000" pitchFamily="2" charset="2"/>
              <a:buChar char="§"/>
            </a:pPr>
            <a:r>
              <a:rPr lang="en-US" dirty="0"/>
              <a:t>Celsius or </a:t>
            </a:r>
            <a:r>
              <a:rPr lang="en-US" dirty="0" err="1"/>
              <a:t>Farenheight</a:t>
            </a:r>
            <a:endParaRPr lang="en-US" dirty="0"/>
          </a:p>
          <a:p>
            <a:pPr lvl="1">
              <a:buFont typeface="Wingdings" panose="05000000000000000000" pitchFamily="2" charset="2"/>
              <a:buChar char="§"/>
            </a:pPr>
            <a:r>
              <a:rPr lang="en-US" dirty="0"/>
              <a:t>A 1-day forecast or 5-day forecast</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3074" name="Picture 2" descr="https://acom.azurecomcdn.net/80C57D/cdn/mediahandler/docarticles/dpsmedia-prod/azure.microsoft.com/en-us/documentation/articles/notification-hubs-templates/20160415071221/notification-hubs-registration-specif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4" y="2926080"/>
            <a:ext cx="6425217"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3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2900">
                <a:buFont typeface="Wingdings" charset="2"/>
                <a:buChar char="§"/>
              </a:pPr>
              <a:endParaRPr lang="en-US" sz="2400" dirty="0"/>
            </a:p>
          </p:txBody>
        </p:sp>
      </p:grpSp>
      <p:sp>
        <p:nvSpPr>
          <p:cNvPr id="9" name="TextBox 8"/>
          <p:cNvSpPr txBox="1"/>
          <p:nvPr/>
        </p:nvSpPr>
        <p:spPr>
          <a:xfrm>
            <a:off x="0" y="3513036"/>
            <a:ext cx="10134600" cy="2246769"/>
          </a:xfrm>
          <a:prstGeom prst="rect">
            <a:avLst/>
          </a:prstGeom>
          <a:noFill/>
        </p:spPr>
        <p:txBody>
          <a:bodyPr wrap="square" rtlCol="0">
            <a:spAutoFit/>
          </a:bodyPr>
          <a:lstStyle/>
          <a:p>
            <a:pPr marL="1316038" indent="-457200">
              <a:buFont typeface="Wingdings" charset="2"/>
              <a:buChar char="§"/>
            </a:pPr>
            <a:r>
              <a:rPr lang="en-US" sz="2800" dirty="0">
                <a:solidFill>
                  <a:schemeClr val="bg1"/>
                </a:solidFill>
              </a:rPr>
              <a:t>What a push notification is</a:t>
            </a:r>
          </a:p>
          <a:p>
            <a:pPr marL="1316038" indent="-457200">
              <a:buFont typeface="Wingdings" charset="2"/>
              <a:buChar char="§"/>
            </a:pPr>
            <a:r>
              <a:rPr lang="en-US" sz="2800" dirty="0">
                <a:solidFill>
                  <a:schemeClr val="bg1"/>
                </a:solidFill>
              </a:rPr>
              <a:t>How Push Notification Systems operate</a:t>
            </a:r>
          </a:p>
          <a:p>
            <a:pPr marL="1316038" indent="-457200">
              <a:buFont typeface="Wingdings" charset="2"/>
              <a:buChar char="§"/>
            </a:pPr>
            <a:r>
              <a:rPr lang="en-US" sz="2800" dirty="0">
                <a:solidFill>
                  <a:schemeClr val="bg1"/>
                </a:solidFill>
              </a:rPr>
              <a:t>Challenges of these Push Notification Systems</a:t>
            </a:r>
          </a:p>
          <a:p>
            <a:pPr marL="1316038" indent="-457200">
              <a:buFont typeface="Wingdings" charset="2"/>
              <a:buChar char="§"/>
            </a:pPr>
            <a:r>
              <a:rPr lang="en-US" sz="2800" dirty="0">
                <a:solidFill>
                  <a:schemeClr val="bg1"/>
                </a:solidFill>
              </a:rPr>
              <a:t>How Azure Notification Hub attempts to overcome some of these challenges</a:t>
            </a:r>
          </a:p>
        </p:txBody>
      </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Push Notifications</a:t>
            </a:r>
          </a:p>
          <a:p>
            <a:r>
              <a:rPr lang="en-US" dirty="0"/>
              <a:t>Push Notification Systems</a:t>
            </a:r>
          </a:p>
          <a:p>
            <a:r>
              <a:rPr lang="en-US" dirty="0"/>
              <a:t>Azure Notification Hub</a:t>
            </a:r>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what a push notification is</a:t>
              </a:r>
            </a:p>
            <a:p>
              <a:pPr marL="1316038" indent="-457200">
                <a:buFont typeface="Wingdings" charset="2"/>
                <a:buChar char="§"/>
              </a:pPr>
              <a:r>
                <a:rPr lang="en-US" sz="2800" dirty="0"/>
                <a:t>Know the basic mechanism of Push Notification Systems</a:t>
              </a:r>
            </a:p>
            <a:p>
              <a:pPr marL="1316038" indent="-457200">
                <a:buFont typeface="Wingdings" charset="2"/>
                <a:buChar char="§"/>
              </a:pPr>
              <a:r>
                <a:rPr lang="en-US" sz="2800" dirty="0"/>
                <a:t>Understand limitations and challenges of PNS</a:t>
              </a:r>
            </a:p>
            <a:p>
              <a:pPr marL="1316038" indent="-457200">
                <a:buFont typeface="Wingdings" charset="2"/>
                <a:buChar char="§"/>
              </a:pPr>
              <a:r>
                <a:rPr lang="en-US" sz="2800" dirty="0"/>
                <a:t>Explain and understand basic overview of Notification Hub</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are Push Notifications?</a:t>
            </a:r>
          </a:p>
        </p:txBody>
      </p:sp>
      <p:grpSp>
        <p:nvGrpSpPr>
          <p:cNvPr id="7" name="Group 6"/>
          <p:cNvGrpSpPr/>
          <p:nvPr/>
        </p:nvGrpSpPr>
        <p:grpSpPr>
          <a:xfrm>
            <a:off x="0" y="195816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Notify users as events occur through smartphones and tablets</a:t>
              </a:r>
            </a:p>
          </p:txBody>
        </p:sp>
      </p:grpSp>
      <p:sp>
        <p:nvSpPr>
          <p:cNvPr id="6" name="Content Placeholder 2"/>
          <p:cNvSpPr>
            <a:spLocks noGrp="1"/>
          </p:cNvSpPr>
          <p:nvPr>
            <p:ph idx="1"/>
          </p:nvPr>
        </p:nvSpPr>
        <p:spPr>
          <a:xfrm>
            <a:off x="838200" y="3302033"/>
            <a:ext cx="10515600" cy="3054162"/>
          </a:xfrm>
        </p:spPr>
        <p:txBody>
          <a:bodyPr>
            <a:normAutofit/>
          </a:bodyPr>
          <a:lstStyle/>
          <a:p>
            <a:pPr>
              <a:buFont typeface="Wingdings" panose="05000000000000000000" pitchFamily="2" charset="2"/>
              <a:buChar char="§"/>
            </a:pPr>
            <a:r>
              <a:rPr lang="en-US" dirty="0"/>
              <a:t>Allows applications to provide fresh information without having to be constantly active</a:t>
            </a:r>
          </a:p>
          <a:p>
            <a:pPr>
              <a:buFont typeface="Wingdings" panose="05000000000000000000" pitchFamily="2" charset="2"/>
              <a:buChar char="§"/>
            </a:pPr>
            <a:r>
              <a:rPr lang="en-US" dirty="0"/>
              <a:t>Displays notification outside of its normal user interface</a:t>
            </a:r>
          </a:p>
          <a:p>
            <a:pPr>
              <a:buFont typeface="Wingdings" panose="05000000000000000000" pitchFamily="2" charset="2"/>
              <a:buChar char="§"/>
            </a:pPr>
            <a:r>
              <a:rPr lang="en-US" dirty="0"/>
              <a:t>Allows mobile and tablets to be more energy efficient</a:t>
            </a:r>
          </a:p>
        </p:txBody>
      </p:sp>
    </p:spTree>
    <p:extLst>
      <p:ext uri="{BB962C8B-B14F-4D97-AF65-F5344CB8AC3E}">
        <p14:creationId xmlns:p14="http://schemas.microsoft.com/office/powerpoint/2010/main" val="2127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Push Notification Use Cases</a:t>
            </a:r>
          </a:p>
        </p:txBody>
      </p:sp>
      <p:grpSp>
        <p:nvGrpSpPr>
          <p:cNvPr id="7" name="Group 6"/>
          <p:cNvGrpSpPr/>
          <p:nvPr/>
        </p:nvGrpSpPr>
        <p:grpSpPr>
          <a:xfrm>
            <a:off x="0" y="1690688"/>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Vital component for most consumer apps</a:t>
              </a:r>
            </a:p>
          </p:txBody>
        </p:sp>
      </p:grpSp>
      <p:sp>
        <p:nvSpPr>
          <p:cNvPr id="6" name="Content Placeholder 2"/>
          <p:cNvSpPr>
            <a:spLocks noGrp="1"/>
          </p:cNvSpPr>
          <p:nvPr>
            <p:ph idx="1"/>
          </p:nvPr>
        </p:nvSpPr>
        <p:spPr>
          <a:xfrm>
            <a:off x="838200" y="3016251"/>
            <a:ext cx="10515600" cy="3595564"/>
          </a:xfrm>
        </p:spPr>
        <p:txBody>
          <a:bodyPr>
            <a:normAutofit/>
          </a:bodyPr>
          <a:lstStyle/>
          <a:p>
            <a:pPr>
              <a:buFont typeface="Wingdings" panose="05000000000000000000" pitchFamily="2" charset="2"/>
              <a:buChar char="§"/>
            </a:pPr>
            <a:r>
              <a:rPr lang="en-US" dirty="0"/>
              <a:t>Send breaking news notifications to masses with low latency</a:t>
            </a:r>
          </a:p>
          <a:p>
            <a:pPr>
              <a:buFont typeface="Wingdings" panose="05000000000000000000" pitchFamily="2" charset="2"/>
              <a:buChar char="§"/>
            </a:pPr>
            <a:r>
              <a:rPr lang="en-US" dirty="0"/>
              <a:t>Send location-based coupons to user segments</a:t>
            </a:r>
          </a:p>
          <a:p>
            <a:pPr>
              <a:buFont typeface="Wingdings" panose="05000000000000000000" pitchFamily="2" charset="2"/>
              <a:buChar char="§"/>
            </a:pPr>
            <a:r>
              <a:rPr lang="en-US" dirty="0"/>
              <a:t>Send event notifications to users/groups for sports/finance/games applications</a:t>
            </a:r>
          </a:p>
          <a:p>
            <a:pPr>
              <a:buFont typeface="Wingdings" panose="05000000000000000000" pitchFamily="2" charset="2"/>
              <a:buChar char="§"/>
            </a:pPr>
            <a:r>
              <a:rPr lang="en-US" dirty="0"/>
              <a:t>Notify users of enterprise events like new messages, emails, or sales leads</a:t>
            </a:r>
          </a:p>
          <a:p>
            <a:pPr>
              <a:buFont typeface="Wingdings" panose="05000000000000000000" pitchFamily="2" charset="2"/>
              <a:buChar char="§"/>
            </a:pPr>
            <a:r>
              <a:rPr lang="en-US" dirty="0"/>
              <a:t>Send one-time-passwords for multi-factor authentication</a:t>
            </a:r>
          </a:p>
        </p:txBody>
      </p:sp>
    </p:spTree>
    <p:extLst>
      <p:ext uri="{BB962C8B-B14F-4D97-AF65-F5344CB8AC3E}">
        <p14:creationId xmlns:p14="http://schemas.microsoft.com/office/powerpoint/2010/main" val="187557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164"/>
            <a:ext cx="10515600" cy="1325563"/>
          </a:xfrm>
        </p:spPr>
        <p:txBody>
          <a:bodyPr>
            <a:normAutofit/>
          </a:bodyPr>
          <a:lstStyle/>
          <a:p>
            <a:r>
              <a:rPr lang="en-US" sz="4800" dirty="0"/>
              <a:t>Platform Notification Systems</a:t>
            </a:r>
          </a:p>
        </p:txBody>
      </p:sp>
      <p:grpSp>
        <p:nvGrpSpPr>
          <p:cNvPr id="7" name="Group 6"/>
          <p:cNvGrpSpPr/>
          <p:nvPr/>
        </p:nvGrpSpPr>
        <p:grpSpPr>
          <a:xfrm>
            <a:off x="0" y="155468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2" y="1526216"/>
              <a:ext cx="98012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Notifications delivered through Platform Notification Systems (PNS)</a:t>
              </a:r>
            </a:p>
          </p:txBody>
        </p:sp>
      </p:grpSp>
      <p:sp>
        <p:nvSpPr>
          <p:cNvPr id="6" name="Content Placeholder 2"/>
          <p:cNvSpPr>
            <a:spLocks noGrp="1"/>
          </p:cNvSpPr>
          <p:nvPr>
            <p:ph idx="1"/>
          </p:nvPr>
        </p:nvSpPr>
        <p:spPr>
          <a:xfrm>
            <a:off x="838200" y="2765258"/>
            <a:ext cx="10515600" cy="3723465"/>
          </a:xfrm>
        </p:spPr>
        <p:txBody>
          <a:bodyPr>
            <a:normAutofit/>
          </a:bodyPr>
          <a:lstStyle/>
          <a:p>
            <a:pPr>
              <a:buFont typeface="Wingdings" panose="05000000000000000000" pitchFamily="2" charset="2"/>
              <a:buChar char="§"/>
            </a:pPr>
            <a:r>
              <a:rPr lang="en-US" dirty="0"/>
              <a:t>PNS offers barebones functions (no support for broadcast or personalization) and do not have a common interface</a:t>
            </a:r>
          </a:p>
          <a:p>
            <a:pPr>
              <a:buFont typeface="Wingdings" panose="05000000000000000000" pitchFamily="2" charset="2"/>
              <a:buChar char="§"/>
            </a:pPr>
            <a:r>
              <a:rPr lang="en-US" dirty="0"/>
              <a:t>Android, Apple, Windows and other platforms each offer a different notification service</a:t>
            </a:r>
          </a:p>
          <a:p>
            <a:pPr lvl="1">
              <a:buFont typeface="Wingdings" panose="05000000000000000000" pitchFamily="2" charset="2"/>
              <a:buChar char="§"/>
            </a:pPr>
            <a:r>
              <a:rPr lang="en-US" dirty="0"/>
              <a:t>Google Cloud Messaging for Android (GCM)</a:t>
            </a:r>
          </a:p>
          <a:p>
            <a:pPr lvl="1">
              <a:buFont typeface="Wingdings" panose="05000000000000000000" pitchFamily="2" charset="2"/>
              <a:buChar char="§"/>
            </a:pPr>
            <a:r>
              <a:rPr lang="en-US" dirty="0"/>
              <a:t>Apple push Notification Service (APNS)</a:t>
            </a:r>
          </a:p>
          <a:p>
            <a:pPr lvl="1">
              <a:buFont typeface="Wingdings" panose="05000000000000000000" pitchFamily="2" charset="2"/>
              <a:buChar char="§"/>
            </a:pPr>
            <a:r>
              <a:rPr lang="en-US" dirty="0"/>
              <a:t>Windows Notification Service (WNS)</a:t>
            </a:r>
          </a:p>
          <a:p>
            <a:pPr>
              <a:buFont typeface="Wingdings" panose="05000000000000000000" pitchFamily="2" charset="2"/>
              <a:buChar char="§"/>
            </a:pPr>
            <a:r>
              <a:rPr lang="en-US" dirty="0"/>
              <a:t>An application has to access each service separately</a:t>
            </a:r>
          </a:p>
        </p:txBody>
      </p:sp>
    </p:spTree>
    <p:extLst>
      <p:ext uri="{BB962C8B-B14F-4D97-AF65-F5344CB8AC3E}">
        <p14:creationId xmlns:p14="http://schemas.microsoft.com/office/powerpoint/2010/main" val="40719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164"/>
            <a:ext cx="10515600" cy="1325563"/>
          </a:xfrm>
        </p:spPr>
        <p:txBody>
          <a:bodyPr>
            <a:normAutofit/>
          </a:bodyPr>
          <a:lstStyle/>
          <a:p>
            <a:r>
              <a:rPr lang="en-US" sz="4800" dirty="0"/>
              <a:t>How does a PNS work?</a:t>
            </a:r>
          </a:p>
        </p:txBody>
      </p:sp>
      <p:grpSp>
        <p:nvGrpSpPr>
          <p:cNvPr id="7" name="Group 6"/>
          <p:cNvGrpSpPr/>
          <p:nvPr/>
        </p:nvGrpSpPr>
        <p:grpSpPr>
          <a:xfrm>
            <a:off x="0" y="155468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2" y="1526216"/>
              <a:ext cx="980127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At a high level, all PNS follow the same pattern</a:t>
              </a:r>
            </a:p>
          </p:txBody>
        </p:sp>
      </p:grpSp>
      <p:sp>
        <p:nvSpPr>
          <p:cNvPr id="6" name="Content Placeholder 2"/>
          <p:cNvSpPr>
            <a:spLocks noGrp="1"/>
          </p:cNvSpPr>
          <p:nvPr>
            <p:ph idx="1"/>
          </p:nvPr>
        </p:nvSpPr>
        <p:spPr>
          <a:xfrm>
            <a:off x="838200" y="2954216"/>
            <a:ext cx="10515600" cy="3587262"/>
          </a:xfrm>
        </p:spPr>
        <p:txBody>
          <a:bodyPr>
            <a:normAutofit/>
          </a:bodyPr>
          <a:lstStyle/>
          <a:p>
            <a:pPr marL="514350" indent="-514350">
              <a:buFont typeface="+mj-lt"/>
              <a:buAutoNum type="arabicPeriod"/>
            </a:pPr>
            <a:r>
              <a:rPr lang="en-US" dirty="0"/>
              <a:t>Client app contacts PNS to retrieve its </a:t>
            </a:r>
            <a:r>
              <a:rPr lang="en-US" i="1" dirty="0"/>
              <a:t>handle</a:t>
            </a:r>
            <a:r>
              <a:rPr lang="en-US" dirty="0"/>
              <a:t>.</a:t>
            </a:r>
          </a:p>
          <a:p>
            <a:pPr marL="514350" indent="-514350">
              <a:buFont typeface="+mj-lt"/>
              <a:buAutoNum type="arabicPeriod"/>
            </a:pPr>
            <a:r>
              <a:rPr lang="en-US" dirty="0"/>
              <a:t>Client app stores this handle in the app </a:t>
            </a:r>
            <a:r>
              <a:rPr lang="en-US" i="1" dirty="0"/>
              <a:t>back-end</a:t>
            </a:r>
            <a:r>
              <a:rPr lang="en-US" dirty="0"/>
              <a:t> for later usage.</a:t>
            </a:r>
          </a:p>
          <a:p>
            <a:pPr marL="514350" indent="-514350">
              <a:buFont typeface="+mj-lt"/>
              <a:buAutoNum type="arabicPeriod"/>
            </a:pPr>
            <a:r>
              <a:rPr lang="en-US" dirty="0"/>
              <a:t>To send a push notification, the app back-end contacts the PNS using the handle to target a specific client app instance</a:t>
            </a:r>
          </a:p>
          <a:p>
            <a:pPr marL="514350" indent="-514350">
              <a:buFont typeface="+mj-lt"/>
              <a:buAutoNum type="arabicPeriod"/>
            </a:pPr>
            <a:r>
              <a:rPr lang="en-US" dirty="0"/>
              <a:t>The PNS forwards the notification to the device specified by the handle</a:t>
            </a:r>
          </a:p>
        </p:txBody>
      </p:sp>
    </p:spTree>
    <p:extLst>
      <p:ext uri="{BB962C8B-B14F-4D97-AF65-F5344CB8AC3E}">
        <p14:creationId xmlns:p14="http://schemas.microsoft.com/office/powerpoint/2010/main" val="398472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Multiple interfaces on different platform</a:t>
              </a:r>
            </a:p>
          </p:txBody>
        </p:sp>
      </p:grpSp>
      <p:sp>
        <p:nvSpPr>
          <p:cNvPr id="6" name="Content Placeholder 2"/>
          <p:cNvSpPr>
            <a:spLocks noGrp="1"/>
          </p:cNvSpPr>
          <p:nvPr>
            <p:ph idx="1"/>
          </p:nvPr>
        </p:nvSpPr>
        <p:spPr>
          <a:xfrm>
            <a:off x="838200" y="2792640"/>
            <a:ext cx="10515600" cy="3133375"/>
          </a:xfrm>
        </p:spPr>
        <p:txBody>
          <a:bodyPr>
            <a:normAutofit/>
          </a:bodyPr>
          <a:lstStyle/>
          <a:p>
            <a:pPr>
              <a:buFont typeface="Wingdings" panose="05000000000000000000" pitchFamily="2" charset="2"/>
              <a:buChar char="§"/>
            </a:pPr>
            <a:r>
              <a:rPr lang="en-US" dirty="0"/>
              <a:t>Platform dependency</a:t>
            </a:r>
          </a:p>
          <a:p>
            <a:pPr lvl="1">
              <a:buFont typeface="Wingdings" panose="05000000000000000000" pitchFamily="2" charset="2"/>
              <a:buChar char="§"/>
            </a:pPr>
            <a:r>
              <a:rPr lang="en-US" dirty="0"/>
              <a:t>Sending notification to devices on different platforms requires multiple interfaces to be coded in the back-end</a:t>
            </a:r>
          </a:p>
          <a:p>
            <a:pPr lvl="1">
              <a:buFont typeface="Wingdings" panose="05000000000000000000" pitchFamily="2" charset="2"/>
              <a:buChar char="§"/>
            </a:pPr>
            <a:r>
              <a:rPr lang="en-US" dirty="0"/>
              <a:t>Low level details are different</a:t>
            </a:r>
          </a:p>
          <a:p>
            <a:pPr lvl="1">
              <a:buFont typeface="Wingdings" panose="05000000000000000000" pitchFamily="2" charset="2"/>
              <a:buChar char="§"/>
            </a:pPr>
            <a:r>
              <a:rPr lang="en-US" dirty="0"/>
              <a:t>Even high level, presentation layers, are platform dependent</a:t>
            </a:r>
          </a:p>
          <a:p>
            <a:pPr lvl="1">
              <a:buFont typeface="Wingdings" panose="05000000000000000000" pitchFamily="2" charset="2"/>
              <a:buChar char="§"/>
            </a:pPr>
            <a:r>
              <a:rPr lang="en-US" dirty="0"/>
              <a:t>Leads to complex and hard to maintain back-end code</a:t>
            </a:r>
          </a:p>
          <a:p>
            <a:pPr marL="0" indent="0">
              <a:buNone/>
            </a:pPr>
            <a:endParaRPr lang="en-US" dirty="0"/>
          </a:p>
        </p:txBody>
      </p:sp>
    </p:spTree>
    <p:extLst>
      <p:ext uri="{BB962C8B-B14F-4D97-AF65-F5344CB8AC3E}">
        <p14:creationId xmlns:p14="http://schemas.microsoft.com/office/powerpoint/2010/main" val="228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6"/>
            <a:ext cx="10515600" cy="1325563"/>
          </a:xfrm>
        </p:spPr>
        <p:txBody>
          <a:bodyPr>
            <a:normAutofit/>
          </a:bodyPr>
          <a:lstStyle/>
          <a:p>
            <a:r>
              <a:rPr lang="en-US" sz="4800" dirty="0"/>
              <a:t>Challenges of Push Notification</a:t>
            </a:r>
          </a:p>
        </p:txBody>
      </p:sp>
      <p:grpSp>
        <p:nvGrpSpPr>
          <p:cNvPr id="7" name="Group 6"/>
          <p:cNvGrpSpPr/>
          <p:nvPr/>
        </p:nvGrpSpPr>
        <p:grpSpPr>
          <a:xfrm>
            <a:off x="0" y="1467077"/>
            <a:ext cx="12192000" cy="1124245"/>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Scaling is also a major challenge</a:t>
              </a:r>
            </a:p>
          </p:txBody>
        </p:sp>
      </p:grpSp>
      <p:sp>
        <p:nvSpPr>
          <p:cNvPr id="6" name="Content Placeholder 2"/>
          <p:cNvSpPr>
            <a:spLocks noGrp="1"/>
          </p:cNvSpPr>
          <p:nvPr>
            <p:ph idx="1"/>
          </p:nvPr>
        </p:nvSpPr>
        <p:spPr>
          <a:xfrm>
            <a:off x="838200" y="2792640"/>
            <a:ext cx="10515600" cy="3819175"/>
          </a:xfrm>
        </p:spPr>
        <p:txBody>
          <a:bodyPr>
            <a:normAutofit/>
          </a:bodyPr>
          <a:lstStyle/>
          <a:p>
            <a:pPr>
              <a:buFont typeface="Wingdings" panose="05000000000000000000" pitchFamily="2" charset="2"/>
              <a:buChar char="§"/>
            </a:pPr>
            <a:r>
              <a:rPr lang="en-US" dirty="0"/>
              <a:t>PNSs require handles to be refreshed every time the app is launched.  This leads to non-trivial traffic just to keep device tokens up to date</a:t>
            </a:r>
          </a:p>
          <a:p>
            <a:pPr>
              <a:buFont typeface="Wingdings" panose="05000000000000000000" pitchFamily="2" charset="2"/>
              <a:buChar char="§"/>
            </a:pPr>
            <a:r>
              <a:rPr lang="en-US" dirty="0"/>
              <a:t>Most PNSs to not support broadcast to multiple devices.  This means that large broadcasts require an equal amount of calls to the PNS.  This is a non-trivial challenge, especially since latency is usually an issue – i.e. a push notification 30 minutes after the event is useless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22431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6705</TotalTime>
  <Words>1726</Words>
  <Application>Microsoft Macintosh PowerPoint</Application>
  <PresentationFormat>Custom</PresentationFormat>
  <Paragraphs>212</Paragraphs>
  <Slides>19</Slides>
  <Notes>19</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1_MS1444_Windows Azure Template 16x9_r08a</vt:lpstr>
      <vt:lpstr>1_Office Theme</vt:lpstr>
      <vt:lpstr>Office Theme</vt:lpstr>
      <vt:lpstr>Internet of Things</vt:lpstr>
      <vt:lpstr>Topics</vt:lpstr>
      <vt:lpstr>PowerPoint Presentation</vt:lpstr>
      <vt:lpstr>What are Push Notifications?</vt:lpstr>
      <vt:lpstr>Push Notification Use Cases</vt:lpstr>
      <vt:lpstr>Platform Notification Systems</vt:lpstr>
      <vt:lpstr>How does a PNS work?</vt:lpstr>
      <vt:lpstr>Challenges of Push Notification</vt:lpstr>
      <vt:lpstr>Challenges of Push Notification</vt:lpstr>
      <vt:lpstr>Challenges of Push Notification</vt:lpstr>
      <vt:lpstr>What is Azure Notification Hub?</vt:lpstr>
      <vt:lpstr>Notification Hub</vt:lpstr>
      <vt:lpstr>Notification Hub</vt:lpstr>
      <vt:lpstr>Notification Hub</vt:lpstr>
      <vt:lpstr>Routing and Tag Expressions</vt:lpstr>
      <vt:lpstr>Notification Payloads</vt:lpstr>
      <vt:lpstr>Notification Hub Template</vt:lpstr>
      <vt:lpstr>Notification Hub 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526</cp:revision>
  <dcterms:created xsi:type="dcterms:W3CDTF">2015-09-13T19:29:02Z</dcterms:created>
  <dcterms:modified xsi:type="dcterms:W3CDTF">2016-06-15T17:51:50Z</dcterms:modified>
</cp:coreProperties>
</file>