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3" r:id="rId3"/>
    <p:sldId id="311" r:id="rId4"/>
    <p:sldId id="295" r:id="rId5"/>
    <p:sldId id="316" r:id="rId6"/>
    <p:sldId id="296" r:id="rId7"/>
    <p:sldId id="297" r:id="rId8"/>
    <p:sldId id="298" r:id="rId9"/>
    <p:sldId id="315" r:id="rId10"/>
    <p:sldId id="299" r:id="rId11"/>
    <p:sldId id="300" r:id="rId12"/>
    <p:sldId id="314" r:id="rId13"/>
    <p:sldId id="301" r:id="rId14"/>
    <p:sldId id="303" r:id="rId15"/>
    <p:sldId id="302" r:id="rId16"/>
    <p:sldId id="304" r:id="rId17"/>
    <p:sldId id="30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565" autoAdjust="0"/>
  </p:normalViewPr>
  <p:slideViewPr>
    <p:cSldViewPr snapToGrid="0">
      <p:cViewPr varScale="1">
        <p:scale>
          <a:sx n="79" d="100"/>
          <a:sy n="79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compiler directive’s conditional is met (being compiled into that specified device</a:t>
            </a:r>
            <a:r>
              <a:rPr lang="en-US" baseline="0" dirty="0"/>
              <a:t> type), then the code between #if and #</a:t>
            </a:r>
            <a:r>
              <a:rPr lang="en-US" baseline="0" dirty="0" err="1"/>
              <a:t>endif</a:t>
            </a:r>
            <a:r>
              <a:rPr lang="en-US" baseline="0" dirty="0"/>
              <a:t> is included in the output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compiler directive’s conditional is not met (being of the wrong device type), then the code between the #if and #</a:t>
            </a:r>
            <a:r>
              <a:rPr lang="en-US" baseline="0" dirty="0" err="1"/>
              <a:t>endif</a:t>
            </a:r>
            <a:r>
              <a:rPr lang="en-US" baseline="0" dirty="0"/>
              <a:t> is ignored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  <a:r>
              <a:rPr lang="en-US" b="1" dirty="0" smtClean="0"/>
              <a:t>:</a:t>
            </a:r>
            <a:endParaRPr lang="en-US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Code examples</a:t>
            </a:r>
            <a:r>
              <a:rPr lang="en-US" baseline="0" dirty="0" smtClean="0"/>
              <a:t> on pages 382-384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Further </a:t>
            </a:r>
            <a:r>
              <a:rPr lang="en-US" dirty="0"/>
              <a:t>reading on conditional compilation: https://developer.xamarin.com/guides/cross-platform/application_fundamentals/building_cross_platform_applications/part_4_-_platform_divergence_abstraction_divergent_implementation/#Conditional_Compilation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shared projects, PCLs do not copy their content files into the target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compiled DLL is packaged with the app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Good for reusability amongst</a:t>
            </a:r>
            <a:r>
              <a:rPr lang="en-US" baseline="0" dirty="0"/>
              <a:t> different solutions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PCL in the diagram is the intersect of the libraries available to both Android and iOS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PCLs provide a stricter architecture than shared projects and are generally recommended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either one can make sense for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 corporation is going to reuse some functionality, they may want to include previously built PCLs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frequently faster and less complicated to use shared asset projects when wanting platform-specific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PCLs may require separate projects per platform for platform-specific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</a:t>
            </a:r>
            <a:r>
              <a:rPr lang="en-US" baseline="0" dirty="0"/>
              <a:t> we’re aiming for maximum code reuse, proper design principles should be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</a:t>
            </a:r>
            <a:r>
              <a:rPr lang="en-US" baseline="0" dirty="0"/>
              <a:t>slides will explain each design principle </a:t>
            </a:r>
            <a:r>
              <a:rPr lang="en-US" baseline="0" dirty="0" smtClean="0"/>
              <a:t>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Extensive design principles document: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/en-us/library/ee658124.aspx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Separation of Concerns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Coupling refers to how independent your code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your classes all depends on each other, that is tight coupling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Decreasing</a:t>
            </a:r>
            <a:r>
              <a:rPr lang="en-US" baseline="0" dirty="0"/>
              <a:t> coupling involves many techniques, but can include employing interfaces, abstract classes,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Responsibility Principle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class should only deal</a:t>
            </a:r>
            <a:r>
              <a:rPr lang="en-US" baseline="0" dirty="0"/>
              <a:t> with one kind of thing, not be a central hub for many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dog controller should only concern itself with martialing operations on dogs and should not handle operations on cats,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single responsibility principle: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Single_responsibility_principle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coupling here</a:t>
            </a:r>
            <a:r>
              <a:rPr lang="en-US" dirty="0"/>
              <a:t>: https://en.wikipedia.org/wiki/Coupling_(computer_programming)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separation of concerns and other design principles: https://msdn.microsoft.com/en-us/library/ee658124.aspx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Principle of Least Knowledge: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tendency some people may</a:t>
            </a:r>
            <a:r>
              <a:rPr lang="en-US" baseline="0" dirty="0"/>
              <a:t> have when trying to start on a project is to put disparate items in the same file, controller, service, etc. This can cause a lot of maintainability and reusability issues down the road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Another</a:t>
            </a:r>
            <a:r>
              <a:rPr lang="en-US" baseline="0" dirty="0"/>
              <a:t> name for this principle is the Law of Demeter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Don’t Repeat Yourself: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Refactoring is extracting reusable functionality to a common location so that it can be referenced elsewhere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 should almost never be copy-pasted. It should be relocated to a common location for use in multiple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Further reading on the principle of least knowledge: https://en.wikipedia.org/wiki/</a:t>
            </a:r>
            <a:r>
              <a:rPr lang="en-US" baseline="0" dirty="0" err="1"/>
              <a:t>Law_of_Demeter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on refactoring:</a:t>
            </a:r>
            <a:r>
              <a:rPr lang="en-US" baseline="0" dirty="0"/>
              <a:t>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/en-us/library/719exd8s.aspx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the don’t repeat yourself principle:</a:t>
            </a:r>
            <a:r>
              <a:rPr lang="en-US" baseline="0" dirty="0"/>
              <a:t>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/wiki/Don%27t_repeat_yourself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main reason to choose cross-platform mobile development in lieu of native development is to save time and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You’ll only need to write the logic one time and it will work on multiple platforms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Maintainability: When a change is needed due to a feature change or addition, for example, it will only need to be changed in one place instead of per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Divergence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the need for platform-specific implementations in a cross-platform app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platform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-specific differences cause their implementations to diverge from the main code in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solution. Examples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custom renderers in Xamarin.Forms apps where platform-specific UI diverges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cross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-platform approach, and when networking or push notifications implemented in a core library reach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they require local OS API access.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primary techniques for handling divergence in a cross-platform application at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levels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granularity.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platform-specific projects.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file linking, sometimes with partial classes or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dependency injection in PCLs. In Shared Projects you have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options, including DI, partial classes, and conditional compilation.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partial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conditional compilation for individual lines of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platform-specific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top-level file in Visual Studio is called a solution file. It has a</a:t>
            </a:r>
            <a:r>
              <a:rPr lang="en-US" baseline="0" dirty="0"/>
              <a:t> .</a:t>
            </a:r>
            <a:r>
              <a:rPr lang="en-US" baseline="0" dirty="0" err="1"/>
              <a:t>sln</a:t>
            </a:r>
            <a:r>
              <a:rPr lang="en-US" baseline="0" dirty="0"/>
              <a:t>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files contain references to all the connected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Project files contain references to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Files in projects are related in some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order to refer to files in a different project, you’ll need to reference that project from the current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Xamarin, you’ll have separate projects for each device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needs separate UI projects and may have separate projects to communicate with the device if </a:t>
            </a:r>
            <a:r>
              <a:rPr lang="en-US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reading on solutions and projects: https://msdn.microsoft.com/en-us/library/b142f8e7.aspx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 asset project contents are compiled</a:t>
            </a:r>
            <a:r>
              <a:rPr lang="en-US" baseline="0" dirty="0"/>
              <a:t> into the output of each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as if the files exist in every project that consumes the shared asset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standalone output dynamic-link library (DLL) or executable result to building a shared asset </a:t>
            </a:r>
            <a:r>
              <a:rPr lang="en-US" baseline="0" dirty="0" smtClean="0"/>
              <a:t>project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very atypical for project types and not ideal for reusing this code in another </a:t>
            </a:r>
            <a:r>
              <a:rPr lang="en-US" baseline="0" dirty="0" smtClean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Further reading on DLLs: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/en-us/library/windows/desktop/ms682589%28v=vs.85%29.aspx?f=255&amp;MSPPError=-2147217396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</a:t>
            </a:r>
            <a:r>
              <a:rPr lang="en-US" sz="4000" dirty="0" smtClean="0">
                <a:solidFill>
                  <a:srgbClr val="FFFF00"/>
                </a:solidFill>
              </a:rPr>
              <a:t>8: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Maximizing Code Reuse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2713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82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Sometimes, shared projects have platform-specific code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Compiler directives conditionally compile code (device based)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46584"/>
            <a:ext cx="10515600" cy="2730379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__ANDROID__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Android-specific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__IOS__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iOS-specific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057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671"/>
            <a:ext cx="10515600" cy="3651292"/>
          </a:xfrm>
        </p:spPr>
        <p:txBody>
          <a:bodyPr/>
          <a:lstStyle/>
          <a:p>
            <a:pPr marL="234950" lvl="1">
              <a:buFont typeface="Wingdings" charset="2"/>
              <a:buChar char="§"/>
            </a:pPr>
            <a:r>
              <a:rPr lang="en-US" dirty="0"/>
              <a:t>Define which device types will be targeted, availability differs by device type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Selecting target device types filters libraries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Ensures code will compile correctly for each device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41982" y="4166266"/>
            <a:ext cx="4308036" cy="2691734"/>
            <a:chOff x="6597502" y="2995388"/>
            <a:chExt cx="4308036" cy="2691734"/>
          </a:xfrm>
        </p:grpSpPr>
        <p:grpSp>
          <p:nvGrpSpPr>
            <p:cNvPr id="20" name="Group 19"/>
            <p:cNvGrpSpPr/>
            <p:nvPr/>
          </p:nvGrpSpPr>
          <p:grpSpPr>
            <a:xfrm>
              <a:off x="6597502" y="2995388"/>
              <a:ext cx="4308036" cy="2691734"/>
              <a:chOff x="6367549" y="3094074"/>
              <a:chExt cx="4308036" cy="2691734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8022760" y="3094074"/>
                <a:ext cx="2652825" cy="2691734"/>
              </a:xfrm>
              <a:prstGeom prst="ellipse">
                <a:avLst/>
              </a:prstGeom>
              <a:solidFill>
                <a:srgbClr val="0F0054">
                  <a:alpha val="91000"/>
                </a:srgbClr>
              </a:solidFill>
              <a:ln w="28575" cap="flat" cmpd="sng" algn="ctr">
                <a:solidFill>
                  <a:srgbClr val="0F00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6367549" y="3094074"/>
                <a:ext cx="2652825" cy="2691734"/>
              </a:xfrm>
              <a:prstGeom prst="ellipse">
                <a:avLst/>
              </a:prstGeom>
              <a:solidFill>
                <a:srgbClr val="28AEEF">
                  <a:alpha val="89000"/>
                </a:srgbClr>
              </a:solidFill>
              <a:ln w="28575" cap="flat" cmpd="sng" algn="ctr">
                <a:solidFill>
                  <a:srgbClr val="28AEE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9877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Android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3458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iOS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161068" y="4079645"/>
              <a:ext cx="118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PCL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 (PCLs)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286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Project of files whose output can be consumed by an app</a:t>
            </a:r>
          </a:p>
        </p:txBody>
      </p:sp>
    </p:spTree>
    <p:extLst>
      <p:ext uri="{BB962C8B-B14F-4D97-AF65-F5344CB8AC3E}">
        <p14:creationId xmlns:p14="http://schemas.microsoft.com/office/powerpoint/2010/main" val="94950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848"/>
            <a:ext cx="10623487" cy="2164024"/>
          </a:xfrm>
        </p:spPr>
        <p:txBody>
          <a:bodyPr>
            <a:normAutofit/>
          </a:bodyPr>
          <a:lstStyle/>
          <a:p>
            <a:pPr marL="228600" lvl="1">
              <a:buFont typeface="Wingdings" charset="2"/>
              <a:buChar char="§"/>
            </a:pPr>
            <a:r>
              <a:rPr lang="en-US" dirty="0"/>
              <a:t>No platform-specific code in a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Provide abstract classes in the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Implement them in platform-specific projects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Inject implementations into the PCL using Dependency Injection(DI)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Dependency Injection(DI)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98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PCLs require Dependency Injection for platform-specific code </a:t>
            </a:r>
          </a:p>
        </p:txBody>
      </p:sp>
    </p:spTree>
    <p:extLst>
      <p:ext uri="{BB962C8B-B14F-4D97-AF65-F5344CB8AC3E}">
        <p14:creationId xmlns:p14="http://schemas.microsoft.com/office/powerpoint/2010/main" val="400193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509"/>
            <a:ext cx="12192000" cy="258810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Shared Projects vs PCLs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are generally best-practice 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Which you choose depends on your application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provide portability to be included in other solutions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allow for more flexibility including platform-specific code</a:t>
            </a:r>
          </a:p>
        </p:txBody>
      </p:sp>
    </p:spTree>
    <p:extLst>
      <p:ext uri="{BB962C8B-B14F-4D97-AF65-F5344CB8AC3E}">
        <p14:creationId xmlns:p14="http://schemas.microsoft.com/office/powerpoint/2010/main" val="253718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45" y="3209636"/>
            <a:ext cx="10515600" cy="2701781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Separation </a:t>
            </a:r>
            <a:r>
              <a:rPr lang="en-US" dirty="0"/>
              <a:t>of concerns (SOC)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Single responsibility principle (SRP)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Principle of least knowledge (</a:t>
            </a:r>
            <a:r>
              <a:rPr lang="en-US" dirty="0" err="1"/>
              <a:t>LoD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Don’t repeat yourself (DRY)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22713"/>
            <a:ext cx="12192000" cy="1255536"/>
            <a:chOff x="0" y="1722713"/>
            <a:chExt cx="12192000" cy="1255536"/>
          </a:xfrm>
        </p:grpSpPr>
        <p:sp>
          <p:nvSpPr>
            <p:cNvPr id="4" name="Rectangle 3"/>
            <p:cNvSpPr/>
            <p:nvPr/>
          </p:nvSpPr>
          <p:spPr>
            <a:xfrm>
              <a:off x="0" y="1722713"/>
              <a:ext cx="12192000" cy="1255536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38200" y="1825625"/>
              <a:ext cx="10515600" cy="1108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Aim is for maximum code reuse</a:t>
              </a:r>
            </a:p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Especially important in </a:t>
              </a:r>
              <a:r>
                <a:rPr lang="en-US" dirty="0" err="1">
                  <a:solidFill>
                    <a:srgbClr val="FFFFFF"/>
                  </a:solidFill>
                </a:rPr>
                <a:t>Xamarin</a:t>
              </a:r>
              <a:r>
                <a:rPr lang="en-US" dirty="0">
                  <a:solidFill>
                    <a:srgbClr val="FFFFFF"/>
                  </a:solidFill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Separate distinct features with little to no overlap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Decrease coupling of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Allows for more reusable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Could rely on other, platform-specific code to finish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only concern itself with one thing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One feature, one model, one piece of functionality, etc.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helps further decouple an app to be reusable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 of Least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have limited knowledge about other objects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An object should only know objects that are closely related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 Repeat Yourself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Functionality should be defined only once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Functionality that is desired to be reused should be refactored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supports reusability and maintainability in a </a:t>
            </a:r>
            <a:r>
              <a:rPr lang="en-US" dirty="0" err="1"/>
              <a:t>Xamarin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3833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94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Proper design principles</a:t>
            </a:r>
          </a:p>
          <a:p>
            <a:r>
              <a:rPr lang="en-US" dirty="0"/>
              <a:t>Portable Class Libraries (PCLs)</a:t>
            </a:r>
          </a:p>
          <a:p>
            <a:r>
              <a:rPr lang="en-US" dirty="0"/>
              <a:t>Shared Projects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64615"/>
            <a:ext cx="12192000" cy="266296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Reuse Matters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Biggest benefit of cross-platform mobile development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Saves time by not having to write the same logic repeatedly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Saving time means saving money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Improves </a:t>
            </a:r>
            <a:r>
              <a:rPr lang="en-US" dirty="0" smtClean="0">
                <a:solidFill>
                  <a:srgbClr val="FFFFFF"/>
                </a:solidFill>
              </a:rPr>
              <a:t>maintainability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Less code means less testing code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1897"/>
            <a:ext cx="12192000" cy="90279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Managing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8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Platform differences require coding techniques to support them.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4848"/>
            <a:ext cx="10623487" cy="246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dirty="0"/>
              <a:t>Project-level divergence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File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Class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Method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Code level</a:t>
            </a:r>
          </a:p>
        </p:txBody>
      </p:sp>
    </p:spTree>
    <p:extLst>
      <p:ext uri="{BB962C8B-B14F-4D97-AF65-F5344CB8AC3E}">
        <p14:creationId xmlns:p14="http://schemas.microsoft.com/office/powerpoint/2010/main" val="186805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2712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Options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Portable Class Libraries (PCL)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119"/>
            <a:ext cx="12192000" cy="2199192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separate project of C# files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Contains cross-platform logic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Used by platform-specific projects in the solution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Compiled separately into each platform’s executable</a:t>
            </a:r>
          </a:p>
        </p:txBody>
      </p:sp>
    </p:spTree>
    <p:extLst>
      <p:ext uri="{BB962C8B-B14F-4D97-AF65-F5344CB8AC3E}">
        <p14:creationId xmlns:p14="http://schemas.microsoft.com/office/powerpoint/2010/main" val="111031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4258"/>
            <a:ext cx="12192000" cy="18103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Shared Projects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 logic that would be used by multiple platforms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Contents built into output of consuming project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do not produce compiled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2" y="4846093"/>
            <a:ext cx="2637690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Reusable logic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7172" y="4846092"/>
            <a:ext cx="3241429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Consuming app project</a:t>
            </a:r>
          </a:p>
        </p:txBody>
      </p:sp>
      <p:sp>
        <p:nvSpPr>
          <p:cNvPr id="7" name="Chevron 6"/>
          <p:cNvSpPr/>
          <p:nvPr/>
        </p:nvSpPr>
        <p:spPr>
          <a:xfrm>
            <a:off x="3628294" y="4846092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554803" y="4846091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3681" y="4846090"/>
            <a:ext cx="2708753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product app</a:t>
            </a:r>
          </a:p>
        </p:txBody>
      </p:sp>
    </p:spTree>
    <p:extLst>
      <p:ext uri="{BB962C8B-B14F-4D97-AF65-F5344CB8AC3E}">
        <p14:creationId xmlns:p14="http://schemas.microsoft.com/office/powerpoint/2010/main" val="49128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Code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49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Shared projects offer a wide range of code-sharing options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91709"/>
              </p:ext>
            </p:extLst>
          </p:nvPr>
        </p:nvGraphicFramePr>
        <p:xfrm>
          <a:off x="980641" y="2754368"/>
          <a:ext cx="10230718" cy="363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15359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11535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3261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Sharing Option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Conditional</a:t>
                      </a:r>
                      <a:r>
                        <a:rPr lang="en-US" b="1" baseline="0" dirty="0" smtClean="0"/>
                        <a:t> Compilation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Compiler directives for small amounts of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File linking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file include for file or class-sized levels of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Partial</a:t>
                      </a:r>
                      <a:r>
                        <a:rPr lang="en-US" b="1" baseline="0" dirty="0" smtClean="0"/>
                        <a:t> Classes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Using the partial keyword for class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Partial method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the partial keyword for method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Dependency Injection(DI)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Inject platform-specific implementations into the shared project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3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10850</TotalTime>
  <Words>1740</Words>
  <Application>Microsoft Macintosh PowerPoint</Application>
  <PresentationFormat>Custom</PresentationFormat>
  <Paragraphs>217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Cross-Platform Mobile Application Development with Xamarin</vt:lpstr>
      <vt:lpstr>Topics</vt:lpstr>
      <vt:lpstr>PowerPoint Presentation</vt:lpstr>
      <vt:lpstr>Why Code Reuse Matters</vt:lpstr>
      <vt:lpstr>Managing Divergence</vt:lpstr>
      <vt:lpstr>Code Reuse Options in Xamarin</vt:lpstr>
      <vt:lpstr>Shared Projects</vt:lpstr>
      <vt:lpstr>How Shared Projects are Used</vt:lpstr>
      <vt:lpstr>Code Sharing</vt:lpstr>
      <vt:lpstr>Conditional Compilation</vt:lpstr>
      <vt:lpstr>Portable Class Libraries (PCLs)</vt:lpstr>
      <vt:lpstr>Dependency Injection(DI)</vt:lpstr>
      <vt:lpstr>Shared Projects vs PCLs</vt:lpstr>
      <vt:lpstr>Proper Design Principles</vt:lpstr>
      <vt:lpstr>Proper Design Principles in Xamarin</vt:lpstr>
      <vt:lpstr>Proper Design Principles</vt:lpstr>
      <vt:lpstr>Proper Design Principles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165</cp:revision>
  <dcterms:created xsi:type="dcterms:W3CDTF">2016-04-21T18:51:19Z</dcterms:created>
  <dcterms:modified xsi:type="dcterms:W3CDTF">2016-06-30T16:29:30Z</dcterms:modified>
</cp:coreProperties>
</file>