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5" r:id="rId2"/>
    <p:sldMasterId id="2147483688" r:id="rId3"/>
    <p:sldMasterId id="2147483700" r:id="rId4"/>
  </p:sldMasterIdLst>
  <p:notesMasterIdLst>
    <p:notesMasterId r:id="rId44"/>
  </p:notesMasterIdLst>
  <p:sldIdLst>
    <p:sldId id="294" r:id="rId5"/>
    <p:sldId id="293" r:id="rId6"/>
    <p:sldId id="311" r:id="rId7"/>
    <p:sldId id="296" r:id="rId8"/>
    <p:sldId id="329" r:id="rId9"/>
    <p:sldId id="389" r:id="rId10"/>
    <p:sldId id="392" r:id="rId11"/>
    <p:sldId id="393" r:id="rId12"/>
    <p:sldId id="394" r:id="rId13"/>
    <p:sldId id="390" r:id="rId14"/>
    <p:sldId id="391" r:id="rId15"/>
    <p:sldId id="317" r:id="rId16"/>
    <p:sldId id="295" r:id="rId17"/>
    <p:sldId id="360" r:id="rId18"/>
    <p:sldId id="361" r:id="rId19"/>
    <p:sldId id="363" r:id="rId20"/>
    <p:sldId id="327" r:id="rId21"/>
    <p:sldId id="316" r:id="rId22"/>
    <p:sldId id="364" r:id="rId23"/>
    <p:sldId id="365" r:id="rId24"/>
    <p:sldId id="328" r:id="rId25"/>
    <p:sldId id="297" r:id="rId26"/>
    <p:sldId id="314" r:id="rId27"/>
    <p:sldId id="313" r:id="rId28"/>
    <p:sldId id="331" r:id="rId29"/>
    <p:sldId id="319" r:id="rId30"/>
    <p:sldId id="366" r:id="rId31"/>
    <p:sldId id="315" r:id="rId32"/>
    <p:sldId id="359" r:id="rId33"/>
    <p:sldId id="332" r:id="rId34"/>
    <p:sldId id="367" r:id="rId35"/>
    <p:sldId id="301" r:id="rId36"/>
    <p:sldId id="368" r:id="rId37"/>
    <p:sldId id="369" r:id="rId38"/>
    <p:sldId id="370" r:id="rId39"/>
    <p:sldId id="371" r:id="rId40"/>
    <p:sldId id="372" r:id="rId41"/>
    <p:sldId id="373" r:id="rId42"/>
    <p:sldId id="32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y Kate Reid" initials="" lastIdx="4" clrIdx="0"/>
  <p:cmAuthor id="1" name="Gavin Gear" initials="GG" lastIdx="7" clrIdx="1"/>
  <p:cmAuthor id="2" name="Dan Hermes" initials="DH"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095F"/>
    <a:srgbClr val="336FC0"/>
    <a:srgbClr val="1970C0"/>
    <a:srgbClr val="CC9B00"/>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0000" autoAdjust="0"/>
  </p:normalViewPr>
  <p:slideViewPr>
    <p:cSldViewPr snapToGrid="0">
      <p:cViewPr varScale="1">
        <p:scale>
          <a:sx n="77" d="100"/>
          <a:sy n="77" d="100"/>
        </p:scale>
        <p:origin x="-488" y="-10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commentAuthors" Target="commentAuthors.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notesMaster" Target="notesMasters/notesMaster1.xml"/><Relationship Id="rId45"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6/30/16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21A4569-3EE5-440D-A74A-B27CFF9D6825}" type="slidenum">
              <a:rPr lang="en-US" altLang="en-US" smtClean="0">
                <a:solidFill>
                  <a:prstClr val="black"/>
                </a:solidFill>
              </a:rPr>
              <a:pPr/>
              <a:t>10</a:t>
            </a:fld>
            <a:endParaRPr lang="en-US" altLang="en-US">
              <a:solidFill>
                <a:prstClr val="black"/>
              </a:solidFill>
            </a:endParaRPr>
          </a:p>
        </p:txBody>
      </p:sp>
    </p:spTree>
    <p:extLst>
      <p:ext uri="{BB962C8B-B14F-4D97-AF65-F5344CB8AC3E}">
        <p14:creationId xmlns:p14="http://schemas.microsoft.com/office/powerpoint/2010/main" val="2863781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27F4BEF-8773-4E7E-B8C1-B3C5D3F0C104}" type="slidenum">
              <a:rPr lang="en-US" altLang="en-US" smtClean="0"/>
              <a:pPr/>
              <a:t>11</a:t>
            </a:fld>
            <a:endParaRPr lang="en-US" altLang="en-US"/>
          </a:p>
        </p:txBody>
      </p:sp>
    </p:spTree>
    <p:extLst>
      <p:ext uri="{BB962C8B-B14F-4D97-AF65-F5344CB8AC3E}">
        <p14:creationId xmlns:p14="http://schemas.microsoft.com/office/powerpoint/2010/main" val="2855794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r>
              <a:rPr lang="en-US" b="1" dirty="0" smtClean="0"/>
              <a:t>:</a:t>
            </a:r>
            <a:endParaRPr lang="en-US" b="1" dirty="0"/>
          </a:p>
          <a:p>
            <a:pPr marL="171450" lvl="0" indent="-171450">
              <a:buFont typeface="Arial" panose="020B0604020202020204" pitchFamily="34" charset="0"/>
              <a:buChar char="•"/>
            </a:pPr>
            <a:r>
              <a:rPr lang="en-US" dirty="0" smtClean="0"/>
              <a:t>generating</a:t>
            </a:r>
            <a:r>
              <a:rPr lang="en-US" baseline="0" dirty="0" smtClean="0"/>
              <a:t> UI via code allows for runtime changes to UI</a:t>
            </a:r>
            <a:endParaRPr lang="en-US" dirty="0" smtClean="0"/>
          </a:p>
          <a:p>
            <a:pPr marL="171450" lvl="0" indent="-171450">
              <a:buFont typeface="Arial" panose="020B0604020202020204" pitchFamily="34" charset="0"/>
              <a:buChar char="•"/>
            </a:pPr>
            <a:r>
              <a:rPr lang="en-US" dirty="0" smtClean="0"/>
              <a:t>Solution </a:t>
            </a:r>
            <a:r>
              <a:rPr lang="en-US" dirty="0"/>
              <a:t>Structure:</a:t>
            </a:r>
          </a:p>
          <a:p>
            <a:pPr marL="628650" lvl="1" indent="-171450">
              <a:buFont typeface="Arial" panose="020B0604020202020204" pitchFamily="34" charset="0"/>
              <a:buChar char="•"/>
            </a:pPr>
            <a:r>
              <a:rPr lang="en-US" dirty="0"/>
              <a:t>The shared project can be a PCL</a:t>
            </a:r>
            <a:r>
              <a:rPr lang="en-US" baseline="0" dirty="0"/>
              <a:t> or an SAP and contains the reusable, cross-platform user interface code</a:t>
            </a:r>
            <a:endParaRPr lang="en-US" dirty="0"/>
          </a:p>
          <a:p>
            <a:pPr marL="628650" lvl="1" indent="-171450">
              <a:buFont typeface="Arial" panose="020B0604020202020204" pitchFamily="34" charset="0"/>
              <a:buChar char="•"/>
            </a:pPr>
            <a:r>
              <a:rPr lang="en-US" dirty="0"/>
              <a:t>PCLs were discussed in a previous lesson. They are compiled DLLs that are referenced in each device</a:t>
            </a:r>
            <a:r>
              <a:rPr lang="en-US" baseline="0" dirty="0"/>
              <a:t> platform’s project. They have access to any functionality that is accessible to each of the target platforms.</a:t>
            </a:r>
          </a:p>
          <a:p>
            <a:pPr marL="628650" lvl="1" indent="-171450">
              <a:buFont typeface="Arial" panose="020B0604020202020204" pitchFamily="34" charset="0"/>
              <a:buChar char="•"/>
            </a:pPr>
            <a:r>
              <a:rPr lang="en-US" baseline="0" dirty="0"/>
              <a:t>SAPs were also discussed in a previous lesson. They have files that are not compiled, but copied into each device platform’s project. They can target specific platforms with compiler directives (like #if __IOS__). </a:t>
            </a:r>
          </a:p>
          <a:p>
            <a:pPr marL="628650" lvl="1" indent="-171450">
              <a:buFont typeface="Arial" panose="020B0604020202020204" pitchFamily="34" charset="0"/>
              <a:buChar char="•"/>
            </a:pPr>
            <a:r>
              <a:rPr lang="en-US" baseline="0" dirty="0"/>
              <a:t>A </a:t>
            </a:r>
            <a:r>
              <a:rPr lang="en-US" baseline="0" dirty="0" err="1"/>
              <a:t>Xamarin.Forms</a:t>
            </a:r>
            <a:r>
              <a:rPr lang="en-US" baseline="0" dirty="0"/>
              <a:t> solution can have a project for each device type that you want</a:t>
            </a:r>
          </a:p>
          <a:p>
            <a:pPr marL="1085850" lvl="2" indent="-171450">
              <a:buFont typeface="Arial" panose="020B0604020202020204" pitchFamily="34" charset="0"/>
              <a:buChar char="•"/>
            </a:pPr>
            <a:r>
              <a:rPr lang="en-US" dirty="0"/>
              <a:t>References</a:t>
            </a:r>
            <a:r>
              <a:rPr lang="en-US" baseline="0" dirty="0"/>
              <a:t> the DLL from the PCL or includes the code from the SAP</a:t>
            </a:r>
          </a:p>
          <a:p>
            <a:pPr marL="628650" lvl="1" indent="-171450">
              <a:buFont typeface="Arial" panose="020B0604020202020204" pitchFamily="34" charset="0"/>
              <a:buChar char="•"/>
            </a:pPr>
            <a:r>
              <a:rPr lang="en-US" baseline="0" dirty="0"/>
              <a:t>Other projects can exist in the solution for further code separation. There could be multiple SAPs or PCLs, for example, or extra class libraries, etc. This is just the bare minimum of what is needed for a </a:t>
            </a:r>
            <a:r>
              <a:rPr lang="en-US" baseline="0" dirty="0" err="1"/>
              <a:t>Xamarin.Forms</a:t>
            </a:r>
            <a:r>
              <a:rPr lang="en-US" baseline="0" dirty="0"/>
              <a:t> solution</a:t>
            </a:r>
            <a:br>
              <a:rPr lang="en-US" baseline="0" dirty="0"/>
            </a:br>
            <a:endParaRPr lang="en-US" baseline="0" dirty="0"/>
          </a:p>
          <a:p>
            <a:pPr marL="171450" lvl="0" indent="-171450">
              <a:buFont typeface="Arial" panose="020B0604020202020204" pitchFamily="34" charset="0"/>
              <a:buChar char="•"/>
            </a:pPr>
            <a:r>
              <a:rPr lang="en-US" baseline="0" dirty="0"/>
              <a:t>Shared Project Structure:</a:t>
            </a:r>
          </a:p>
          <a:p>
            <a:pPr marL="628650" lvl="1" indent="-171450">
              <a:buFont typeface="Arial" panose="020B0604020202020204" pitchFamily="34" charset="0"/>
              <a:buChar char="•"/>
            </a:pPr>
            <a:r>
              <a:rPr lang="en-US" dirty="0"/>
              <a:t>XAML was discussed</a:t>
            </a:r>
            <a:r>
              <a:rPr lang="en-US" baseline="0" dirty="0"/>
              <a:t> in a previous lesson. It stands for extensible application markup language. It’s a markup language that was created by Microsoft and can be used in many technologies, including </a:t>
            </a:r>
            <a:r>
              <a:rPr lang="en-US" baseline="0" dirty="0" err="1"/>
              <a:t>Xamarin</a:t>
            </a:r>
            <a:r>
              <a:rPr lang="en-US" baseline="0" dirty="0"/>
              <a:t>, Windows Presentation Foundation, Silverlight, Windows Runtime, Windows Phone, Universal Windows Platform and Windows Workflow Foundation</a:t>
            </a:r>
          </a:p>
          <a:p>
            <a:pPr marL="628650" lvl="1" indent="-171450">
              <a:buFont typeface="Arial" panose="020B0604020202020204" pitchFamily="34" charset="0"/>
              <a:buChar char="•"/>
            </a:pPr>
            <a:r>
              <a:rPr lang="en-US" baseline="0" dirty="0"/>
              <a:t>It’s still seen as a best practice to put any UI logic (like event handling) into the backing C# code file if using the XAML approach</a:t>
            </a:r>
          </a:p>
          <a:p>
            <a:pPr marL="171450" lvl="0" indent="-171450">
              <a:buFont typeface="Arial" panose="020B0604020202020204" pitchFamily="34" charset="0"/>
              <a:buChar char="•"/>
            </a:pPr>
            <a:endParaRPr lang="en-US" baseline="0" dirty="0"/>
          </a:p>
          <a:p>
            <a:pPr marL="0" lvl="0" indent="0">
              <a:buFont typeface="Arial" panose="020B0604020202020204" pitchFamily="34" charset="0"/>
              <a:buNone/>
            </a:pPr>
            <a:r>
              <a:rPr lang="en-US" b="1" baseline="0" dirty="0"/>
              <a:t>References:</a:t>
            </a:r>
          </a:p>
          <a:p>
            <a:pPr marL="171450" lvl="0" indent="-171450">
              <a:buFont typeface="Arial" panose="020B0604020202020204" pitchFamily="34" charset="0"/>
              <a:buChar char="•"/>
            </a:pPr>
            <a:r>
              <a:rPr lang="en-US" baseline="0" dirty="0"/>
              <a:t>More on PCLs: https://</a:t>
            </a:r>
            <a:r>
              <a:rPr lang="en-US" baseline="0" dirty="0" err="1"/>
              <a:t>developer.xamarin.com</a:t>
            </a:r>
            <a:r>
              <a:rPr lang="en-US" baseline="0" dirty="0"/>
              <a:t>/guides/cross-platform/</a:t>
            </a:r>
            <a:r>
              <a:rPr lang="en-US" baseline="0" dirty="0" err="1"/>
              <a:t>application_fundamentals</a:t>
            </a:r>
            <a:r>
              <a:rPr lang="en-US" baseline="0" dirty="0"/>
              <a:t>/</a:t>
            </a:r>
            <a:r>
              <a:rPr lang="en-US" baseline="0" dirty="0" err="1"/>
              <a:t>pcl</a:t>
            </a:r>
            <a:r>
              <a:rPr lang="en-US" baseline="0" dirty="0"/>
              <a:t>/</a:t>
            </a:r>
          </a:p>
          <a:p>
            <a:pPr marL="171450" lvl="0" indent="-171450">
              <a:buFont typeface="Arial" panose="020B0604020202020204" pitchFamily="34" charset="0"/>
              <a:buChar char="•"/>
            </a:pPr>
            <a:r>
              <a:rPr lang="en-US" baseline="0" dirty="0"/>
              <a:t>More on SAPs: https://</a:t>
            </a:r>
            <a:r>
              <a:rPr lang="en-US" baseline="0" dirty="0" err="1"/>
              <a:t>developer.xamarin.com</a:t>
            </a:r>
            <a:r>
              <a:rPr lang="en-US" baseline="0" dirty="0"/>
              <a:t>/guides/cross-platform/</a:t>
            </a:r>
            <a:r>
              <a:rPr lang="en-US" baseline="0" dirty="0" err="1"/>
              <a:t>application_fundamentals</a:t>
            </a:r>
            <a:r>
              <a:rPr lang="en-US" baseline="0" dirty="0"/>
              <a:t>/</a:t>
            </a:r>
            <a:r>
              <a:rPr lang="en-US" baseline="0" dirty="0" err="1"/>
              <a:t>shared_projects</a:t>
            </a:r>
            <a:r>
              <a:rPr lang="en-US" baseline="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More on XAML: https://</a:t>
            </a:r>
            <a:r>
              <a:rPr lang="en-US" baseline="0" dirty="0" err="1"/>
              <a:t>developer.xamarin.com</a:t>
            </a:r>
            <a:r>
              <a:rPr lang="en-US" baseline="0" dirty="0"/>
              <a:t>/guides/</a:t>
            </a:r>
            <a:r>
              <a:rPr lang="en-US" baseline="0" dirty="0" err="1"/>
              <a:t>xamarin</a:t>
            </a:r>
            <a:r>
              <a:rPr lang="en-US" baseline="0" dirty="0"/>
              <a:t>-forms/user-interface/</a:t>
            </a:r>
            <a:r>
              <a:rPr lang="en-US" baseline="0" dirty="0" err="1"/>
              <a:t>xaml</a:t>
            </a:r>
            <a:r>
              <a:rPr lang="en-US" baseline="0" dirty="0"/>
              <a:t>-basics/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3435747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1" u="none" strike="noStrike" kern="1200" baseline="0" dirty="0" err="1">
                <a:solidFill>
                  <a:schemeClr val="tx1"/>
                </a:solidFill>
                <a:latin typeface="+mn-lt"/>
                <a:ea typeface="+mn-ea"/>
                <a:cs typeface="+mn-cs"/>
              </a:rPr>
              <a:t>Xamarin</a:t>
            </a:r>
            <a:r>
              <a:rPr lang="en-US" sz="1200" b="0" i="1" u="none" strike="noStrike" kern="1200" baseline="0" dirty="0">
                <a:solidFill>
                  <a:schemeClr val="tx1"/>
                </a:solidFill>
                <a:latin typeface="+mn-lt"/>
                <a:ea typeface="+mn-ea"/>
                <a:cs typeface="+mn-cs"/>
              </a:rPr>
              <a:t> Mobile Application Development </a:t>
            </a:r>
            <a:r>
              <a:rPr lang="en-US" sz="1200" b="0" i="0" u="none" strike="noStrike" kern="1200" baseline="0" dirty="0">
                <a:solidFill>
                  <a:schemeClr val="tx1"/>
                </a:solidFill>
                <a:latin typeface="+mn-lt"/>
                <a:ea typeface="+mn-ea"/>
                <a:cs typeface="+mn-cs"/>
              </a:rPr>
              <a:t>by Dan Hermes  http://</a:t>
            </a:r>
            <a:r>
              <a:rPr lang="en-US" sz="1200" b="0" i="0" u="none" strike="noStrike" kern="1200" baseline="0" dirty="0" err="1">
                <a:solidFill>
                  <a:schemeClr val="tx1"/>
                </a:solidFill>
                <a:latin typeface="+mn-lt"/>
                <a:ea typeface="+mn-ea"/>
                <a:cs typeface="+mn-cs"/>
              </a:rPr>
              <a:t>amzn.to</a:t>
            </a:r>
            <a:r>
              <a:rPr lang="en-US" sz="1200" b="0" i="0" u="none" strike="noStrike" kern="1200" baseline="0" dirty="0">
                <a:solidFill>
                  <a:schemeClr val="tx1"/>
                </a:solidFill>
                <a:latin typeface="+mn-lt"/>
                <a:ea typeface="+mn-ea"/>
                <a:cs typeface="+mn-cs"/>
              </a:rPr>
              <a:t>/1rowG7K</a:t>
            </a:r>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3440382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14</a:t>
            </a:fld>
            <a:endParaRPr lang="en-US"/>
          </a:p>
        </p:txBody>
      </p:sp>
    </p:spTree>
    <p:extLst>
      <p:ext uri="{BB962C8B-B14F-4D97-AF65-F5344CB8AC3E}">
        <p14:creationId xmlns:p14="http://schemas.microsoft.com/office/powerpoint/2010/main" val="1600060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15</a:t>
            </a:fld>
            <a:endParaRPr lang="en-US"/>
          </a:p>
        </p:txBody>
      </p:sp>
    </p:spTree>
    <p:extLst>
      <p:ext uri="{BB962C8B-B14F-4D97-AF65-F5344CB8AC3E}">
        <p14:creationId xmlns:p14="http://schemas.microsoft.com/office/powerpoint/2010/main" val="1703993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16</a:t>
            </a:fld>
            <a:endParaRPr lang="en-US"/>
          </a:p>
        </p:txBody>
      </p:sp>
    </p:spTree>
    <p:extLst>
      <p:ext uri="{BB962C8B-B14F-4D97-AF65-F5344CB8AC3E}">
        <p14:creationId xmlns:p14="http://schemas.microsoft.com/office/powerpoint/2010/main" val="740356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By cross-platform user interfaces, we mean that you write the actual visual display code on</a:t>
            </a:r>
            <a:r>
              <a:rPr lang="en-US" baseline="0" dirty="0"/>
              <a:t>e time and it is interpreted into the native front-end technologies (be it XAML, JavaScript, XML, etc.) for each platform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Cross-platform mobile frameworks attempt to allow for code reuse across the different device types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Some have cross-platform user interfaces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Xamarin originally did not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a:t>Xamarin.Forms</a:t>
            </a:r>
            <a:r>
              <a:rPr lang="en-US" baseline="0" dirty="0"/>
              <a:t> is </a:t>
            </a:r>
            <a:r>
              <a:rPr lang="en-US" baseline="0" dirty="0" err="1"/>
              <a:t>Xamarin’s</a:t>
            </a:r>
            <a:r>
              <a:rPr lang="en-US" baseline="0" dirty="0"/>
              <a:t> implementation of cross-platform user interfaces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Adding cross-platform user interfaces offers the potential to save even more time and money than just reusing logic across device types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lowest common denominator problem will be explained in the following slide</a:t>
            </a:r>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1087139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Device types can differ in many ways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Transitions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How controls behave, look and feel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Menu display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Users expect applications on their device to behave similarly to other applications on their device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An iPhone app should not behave like an Android app, and vice versa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Most devices will have similar concepts of what a button or image is. These controls can reasonably be interpreted. But some controls are device-specific, or are so different from one device to another that it is not practical to make some interpretation assumptions. These controls are often not available in cross-platform user interface implementations or must be used in a platform-specific manner</a:t>
            </a:r>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40269526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Activities: http://</a:t>
            </a:r>
            <a:r>
              <a:rPr lang="en-US" dirty="0" err="1"/>
              <a:t>developer.android.com</a:t>
            </a:r>
            <a:r>
              <a:rPr lang="en-US" dirty="0"/>
              <a:t>/reference/android/app/</a:t>
            </a:r>
            <a:r>
              <a:rPr lang="en-US" dirty="0" err="1"/>
              <a:t>Activity.html</a:t>
            </a:r>
            <a:endParaRPr lang="en-US" dirty="0"/>
          </a:p>
          <a:p>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2885834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Activities: http://</a:t>
            </a:r>
            <a:r>
              <a:rPr lang="en-US" dirty="0" err="1"/>
              <a:t>developer.android.com</a:t>
            </a:r>
            <a:r>
              <a:rPr lang="en-US" dirty="0"/>
              <a:t>/reference/android/app/</a:t>
            </a:r>
            <a:r>
              <a:rPr lang="en-US" dirty="0" err="1"/>
              <a:t>Activity.html</a:t>
            </a:r>
            <a:endParaRPr lang="en-US" dirty="0"/>
          </a:p>
          <a:p>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42015084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1" u="none" strike="noStrike" kern="1200" baseline="0" dirty="0" err="1">
                <a:solidFill>
                  <a:schemeClr val="tx1"/>
                </a:solidFill>
                <a:latin typeface="+mn-lt"/>
                <a:ea typeface="+mn-ea"/>
                <a:cs typeface="+mn-cs"/>
              </a:rPr>
              <a:t>Xamarin</a:t>
            </a:r>
            <a:r>
              <a:rPr lang="en-US" sz="1200" b="0" i="1" u="none" strike="noStrike" kern="1200" baseline="0" dirty="0">
                <a:solidFill>
                  <a:schemeClr val="tx1"/>
                </a:solidFill>
                <a:latin typeface="+mn-lt"/>
                <a:ea typeface="+mn-ea"/>
                <a:cs typeface="+mn-cs"/>
              </a:rPr>
              <a:t> Mobile Application Development </a:t>
            </a:r>
            <a:r>
              <a:rPr lang="en-US" sz="1200" b="0" i="0" u="none" strike="noStrike" kern="1200" baseline="0" dirty="0">
                <a:solidFill>
                  <a:schemeClr val="tx1"/>
                </a:solidFill>
                <a:latin typeface="+mn-lt"/>
                <a:ea typeface="+mn-ea"/>
                <a:cs typeface="+mn-cs"/>
              </a:rPr>
              <a:t>by Dan Hermes  http://</a:t>
            </a:r>
            <a:r>
              <a:rPr lang="en-US" sz="1200" b="0" i="0" u="none" strike="noStrike" kern="1200" baseline="0" dirty="0" err="1">
                <a:solidFill>
                  <a:schemeClr val="tx1"/>
                </a:solidFill>
                <a:latin typeface="+mn-lt"/>
                <a:ea typeface="+mn-ea"/>
                <a:cs typeface="+mn-cs"/>
              </a:rPr>
              <a:t>amzn.to</a:t>
            </a:r>
            <a:r>
              <a:rPr lang="en-US" sz="1200" b="0" i="0" u="none" strike="noStrike" kern="1200" baseline="0" dirty="0">
                <a:solidFill>
                  <a:schemeClr val="tx1"/>
                </a:solidFill>
                <a:latin typeface="+mn-lt"/>
                <a:ea typeface="+mn-ea"/>
                <a:cs typeface="+mn-cs"/>
              </a:rPr>
              <a:t>/1rowG7K</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12599629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This slide is about when to use </a:t>
            </a:r>
            <a:r>
              <a:rPr lang="en-US" dirty="0" err="1"/>
              <a:t>Xamarin.Forms</a:t>
            </a:r>
            <a:r>
              <a:rPr lang="en-US" dirty="0"/>
              <a:t> as</a:t>
            </a:r>
            <a:r>
              <a:rPr lang="en-US" baseline="0" dirty="0"/>
              <a:t> opposed to Xamarin with separate user interface projects for each device type</a:t>
            </a:r>
          </a:p>
          <a:p>
            <a:pPr marL="171450" indent="-171450">
              <a:buFont typeface="Arial" panose="020B0604020202020204" pitchFamily="34" charset="0"/>
              <a:buChar char="•"/>
            </a:pPr>
            <a:r>
              <a:rPr lang="en-US" baseline="0" dirty="0"/>
              <a:t>“Line of business” typically refers to applications that are heavily focused on managing business data. They typically handle “CRUD” scenarios (create, read, update, delete) for managing data. These kinds of applications heavily rely on buttons, textboxes, lists, etc. They typically don’t have much of a need for complex graphics or device-unique controls</a:t>
            </a:r>
          </a:p>
          <a:p>
            <a:pPr marL="171450" indent="-171450">
              <a:buFont typeface="Arial" panose="020B0604020202020204" pitchFamily="34" charset="0"/>
              <a:buChar char="•"/>
            </a:pPr>
            <a:r>
              <a:rPr lang="en-US" baseline="0" dirty="0"/>
              <a:t>A “proof of concept“ application typically refers to some kind of mini-version of the end product. Could be a minimum viable product (MVP) or a throwaway project that is only meant to showcase some of the functionality for initial buy-in</a:t>
            </a:r>
          </a:p>
          <a:p>
            <a:pPr marL="171450" indent="-171450">
              <a:buFont typeface="Arial" panose="020B0604020202020204" pitchFamily="34" charset="0"/>
              <a:buChar char="•"/>
            </a:pPr>
            <a:r>
              <a:rPr lang="en-US" baseline="0" dirty="0"/>
              <a:t>A “prototype” project could mean an “alpha” or first version of a project. In this case, </a:t>
            </a:r>
            <a:r>
              <a:rPr lang="en-US" baseline="0" dirty="0" err="1"/>
              <a:t>Xamarin.Forms</a:t>
            </a:r>
            <a:r>
              <a:rPr lang="en-US" baseline="0" dirty="0"/>
              <a:t> may end up being the solution for all interfaces. Or the user interface layer could be replaced in one or all devices with a device-specific user interface </a:t>
            </a:r>
          </a:p>
          <a:p>
            <a:pPr marL="171450" indent="-171450">
              <a:buFont typeface="Arial" panose="020B0604020202020204" pitchFamily="34" charset="0"/>
              <a:buChar char="•"/>
            </a:pPr>
            <a:r>
              <a:rPr lang="en-US" baseline="0" dirty="0"/>
              <a:t>Due to the option of Xamarin.Forms custom renderers to expand the capabilities of Xamarin.Forms, many of these considerations could use the word “mostly” in front of them.  “Mostly basic design”, “Mostly simple cross-platform screens”, etc. </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1" baseline="0" dirty="0"/>
              <a:t>References:</a:t>
            </a:r>
          </a:p>
          <a:p>
            <a:pPr marL="171450" indent="-171450">
              <a:buFont typeface="Arial" panose="020B0604020202020204" pitchFamily="34" charset="0"/>
              <a:buChar char="•"/>
            </a:pPr>
            <a:r>
              <a:rPr lang="en-US" baseline="0" dirty="0"/>
              <a:t>https://</a:t>
            </a:r>
            <a:r>
              <a:rPr lang="en-US" baseline="0" dirty="0" err="1"/>
              <a:t>en.wikipedia.org</a:t>
            </a:r>
            <a:r>
              <a:rPr lang="en-US" baseline="0" dirty="0"/>
              <a:t>/wiki/</a:t>
            </a:r>
            <a:r>
              <a:rPr lang="en-US" baseline="0" dirty="0" err="1"/>
              <a:t>Proof_of_concept#Software_development</a:t>
            </a:r>
            <a:endParaRPr lang="en-US" baseline="0" dirty="0"/>
          </a:p>
          <a:p>
            <a:pPr marL="171450" indent="-171450">
              <a:buFont typeface="Arial" panose="020B0604020202020204" pitchFamily="34" charset="0"/>
              <a:buChar char="•"/>
            </a:pPr>
            <a:r>
              <a:rPr lang="en-US" baseline="0" dirty="0"/>
              <a:t>https://en.wikipedia.org/wiki/Prototype#Computer_programming.2Fcomputer_science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6043551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The following slides will describe each control</a:t>
            </a:r>
            <a:r>
              <a:rPr lang="en-US" baseline="0" dirty="0"/>
              <a:t> group</a:t>
            </a:r>
          </a:p>
          <a:p>
            <a:pPr marL="171450" indent="-171450">
              <a:buFont typeface="Arial" panose="020B0604020202020204" pitchFamily="34" charset="0"/>
              <a:buChar char="•"/>
            </a:pPr>
            <a:r>
              <a:rPr lang="en-US" baseline="0" dirty="0"/>
              <a:t>Knowing these types will allow you to understand how to set up and display the vast majority of items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16214770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1" u="none" strike="noStrike" kern="1200" baseline="0" dirty="0" err="1">
                <a:solidFill>
                  <a:schemeClr val="tx1"/>
                </a:solidFill>
                <a:latin typeface="+mn-lt"/>
                <a:ea typeface="+mn-ea"/>
                <a:cs typeface="+mn-cs"/>
              </a:rPr>
              <a:t>Xamarin</a:t>
            </a:r>
            <a:r>
              <a:rPr lang="en-US" sz="1200" b="0" i="1" u="none" strike="noStrike" kern="1200" baseline="0" dirty="0">
                <a:solidFill>
                  <a:schemeClr val="tx1"/>
                </a:solidFill>
                <a:latin typeface="+mn-lt"/>
                <a:ea typeface="+mn-ea"/>
                <a:cs typeface="+mn-cs"/>
              </a:rPr>
              <a:t> Mobile Application Development </a:t>
            </a:r>
            <a:r>
              <a:rPr lang="en-US" sz="1200" b="0" i="0" u="none" strike="noStrike" kern="1200" baseline="0" dirty="0">
                <a:solidFill>
                  <a:schemeClr val="tx1"/>
                </a:solidFill>
                <a:latin typeface="+mn-lt"/>
                <a:ea typeface="+mn-ea"/>
                <a:cs typeface="+mn-cs"/>
              </a:rPr>
              <a:t>by Dan Hermes  http://</a:t>
            </a:r>
            <a:r>
              <a:rPr lang="en-US" sz="1200" b="0" i="0" u="none" strike="noStrike" kern="1200" baseline="0" dirty="0" err="1">
                <a:solidFill>
                  <a:schemeClr val="tx1"/>
                </a:solidFill>
                <a:latin typeface="+mn-lt"/>
                <a:ea typeface="+mn-ea"/>
                <a:cs typeface="+mn-cs"/>
              </a:rPr>
              <a:t>amzn.to</a:t>
            </a:r>
            <a:r>
              <a:rPr lang="en-US" sz="1200" b="0" i="0" u="none" strike="noStrike" kern="1200" baseline="0" dirty="0">
                <a:solidFill>
                  <a:schemeClr val="tx1"/>
                </a:solidFill>
                <a:latin typeface="+mn-lt"/>
                <a:ea typeface="+mn-ea"/>
                <a:cs typeface="+mn-cs"/>
              </a:rPr>
              <a:t>/1rowG7K</a:t>
            </a:r>
          </a:p>
        </p:txBody>
      </p:sp>
      <p:sp>
        <p:nvSpPr>
          <p:cNvPr id="4" name="Slide Number Placeholder 3"/>
          <p:cNvSpPr>
            <a:spLocks noGrp="1"/>
          </p:cNvSpPr>
          <p:nvPr>
            <p:ph type="sldNum" sz="quarter" idx="10"/>
          </p:nvPr>
        </p:nvSpPr>
        <p:spPr/>
        <p:txBody>
          <a:bodyPr/>
          <a:lstStyle/>
          <a:p>
            <a:fld id="{01283FAC-A721-45A3-BBDE-EAF2B09B7CD9}" type="slidenum">
              <a:rPr lang="en-US" smtClean="0"/>
              <a:t>25</a:t>
            </a:fld>
            <a:endParaRPr lang="en-US"/>
          </a:p>
        </p:txBody>
      </p:sp>
    </p:spTree>
    <p:extLst>
      <p:ext uri="{BB962C8B-B14F-4D97-AF65-F5344CB8AC3E}">
        <p14:creationId xmlns:p14="http://schemas.microsoft.com/office/powerpoint/2010/main" val="5626285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A</a:t>
            </a:r>
            <a:r>
              <a:rPr lang="en-US" baseline="0" dirty="0"/>
              <a:t> Page operates like a View Controller in iOS, a Page in Windows Phone and an Activity in Android</a:t>
            </a:r>
          </a:p>
          <a:p>
            <a:pPr marL="171450" indent="-171450">
              <a:buFont typeface="Arial" panose="020B0604020202020204" pitchFamily="34" charset="0"/>
              <a:buChar char="•"/>
            </a:pPr>
            <a:r>
              <a:rPr lang="en-US" baseline="0" dirty="0"/>
              <a:t>There is an unlisted Page subclass: </a:t>
            </a:r>
            <a:r>
              <a:rPr lang="en-US" baseline="0" dirty="0" err="1"/>
              <a:t>TemplatedPage</a:t>
            </a:r>
            <a:r>
              <a:rPr lang="en-US" baseline="0" dirty="0"/>
              <a:t>. It is the base class for </a:t>
            </a:r>
            <a:r>
              <a:rPr lang="en-US" baseline="0" dirty="0" err="1"/>
              <a:t>ContentPage</a:t>
            </a:r>
            <a:r>
              <a:rPr lang="en-US" baseline="0" dirty="0"/>
              <a:t> and doesn’t provide any other functionality</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1" baseline="0" dirty="0"/>
              <a:t>References:</a:t>
            </a:r>
          </a:p>
          <a:p>
            <a:pPr marL="171450" indent="-171450">
              <a:buFont typeface="Arial" panose="020B0604020202020204" pitchFamily="34" charset="0"/>
              <a:buChar char="•"/>
            </a:pPr>
            <a:r>
              <a:rPr lang="en-US" baseline="0" dirty="0"/>
              <a:t>Further reading on Pages: https://developer.xamarin.com/guides/xamarin-forms/controls/pages/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26</a:t>
            </a:fld>
            <a:endParaRPr lang="en-US"/>
          </a:p>
        </p:txBody>
      </p:sp>
    </p:spTree>
    <p:extLst>
      <p:ext uri="{BB962C8B-B14F-4D97-AF65-F5344CB8AC3E}">
        <p14:creationId xmlns:p14="http://schemas.microsoft.com/office/powerpoint/2010/main" val="39082881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of Xamarin</a:t>
            </a:r>
          </a:p>
        </p:txBody>
      </p:sp>
      <p:sp>
        <p:nvSpPr>
          <p:cNvPr id="4" name="Slide Number Placeholder 3"/>
          <p:cNvSpPr>
            <a:spLocks noGrp="1"/>
          </p:cNvSpPr>
          <p:nvPr>
            <p:ph type="sldNum" sz="quarter" idx="10"/>
          </p:nvPr>
        </p:nvSpPr>
        <p:spPr/>
        <p:txBody>
          <a:bodyPr/>
          <a:lstStyle/>
          <a:p>
            <a:fld id="{01283FAC-A721-45A3-BBDE-EAF2B09B7CD9}" type="slidenum">
              <a:rPr lang="en-US" smtClean="0"/>
              <a:t>27</a:t>
            </a:fld>
            <a:endParaRPr lang="en-US"/>
          </a:p>
        </p:txBody>
      </p:sp>
    </p:spTree>
    <p:extLst>
      <p:ext uri="{BB962C8B-B14F-4D97-AF65-F5344CB8AC3E}">
        <p14:creationId xmlns:p14="http://schemas.microsoft.com/office/powerpoint/2010/main" val="14322482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References:</a:t>
            </a:r>
          </a:p>
          <a:p>
            <a:pPr marL="171450" indent="-171450">
              <a:buFont typeface="Arial" panose="020B0604020202020204" pitchFamily="34" charset="0"/>
              <a:buChar char="•"/>
            </a:pPr>
            <a:r>
              <a:rPr lang="en-US" dirty="0"/>
              <a:t>Further reading on Layouts: https://developer.xamarin.com/guides/xamarin-forms/controls/layouts/</a:t>
            </a:r>
          </a:p>
        </p:txBody>
      </p:sp>
      <p:sp>
        <p:nvSpPr>
          <p:cNvPr id="4" name="Slide Number Placeholder 3"/>
          <p:cNvSpPr>
            <a:spLocks noGrp="1"/>
          </p:cNvSpPr>
          <p:nvPr>
            <p:ph type="sldNum" sz="quarter" idx="10"/>
          </p:nvPr>
        </p:nvSpPr>
        <p:spPr/>
        <p:txBody>
          <a:bodyPr/>
          <a:lstStyle/>
          <a:p>
            <a:fld id="{01283FAC-A721-45A3-BBDE-EAF2B09B7CD9}" type="slidenum">
              <a:rPr lang="en-US" smtClean="0"/>
              <a:t>28</a:t>
            </a:fld>
            <a:endParaRPr lang="en-US"/>
          </a:p>
        </p:txBody>
      </p:sp>
    </p:spTree>
    <p:extLst>
      <p:ext uri="{BB962C8B-B14F-4D97-AF65-F5344CB8AC3E}">
        <p14:creationId xmlns:p14="http://schemas.microsoft.com/office/powerpoint/2010/main" val="5067844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a:t>
            </a:r>
            <a:r>
              <a:rPr lang="en-US" baseline="0" dirty="0"/>
              <a:t> courtesy of Xamarin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29</a:t>
            </a:fld>
            <a:endParaRPr lang="en-US"/>
          </a:p>
        </p:txBody>
      </p:sp>
    </p:spTree>
    <p:extLst>
      <p:ext uri="{BB962C8B-B14F-4D97-AF65-F5344CB8AC3E}">
        <p14:creationId xmlns:p14="http://schemas.microsoft.com/office/powerpoint/2010/main" val="30016782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err="1"/>
              <a:t>StackLayout</a:t>
            </a:r>
            <a:r>
              <a:rPr lang="en-US" dirty="0"/>
              <a:t> is the simplest layout.  Left-to-right (horizontal)</a:t>
            </a:r>
            <a:r>
              <a:rPr lang="en-US" baseline="0" dirty="0"/>
              <a:t> or top-to-bottom (vertical or </a:t>
            </a:r>
            <a:r>
              <a:rPr lang="en-US" i="1" baseline="0" dirty="0"/>
              <a:t>stacked</a:t>
            </a:r>
            <a:r>
              <a:rPr lang="en-US" baseline="0" dirty="0"/>
              <a:t>).</a:t>
            </a:r>
          </a:p>
          <a:p>
            <a:pPr marL="171450" indent="-171450">
              <a:buFont typeface="Arial"/>
              <a:buChar char="•"/>
            </a:pPr>
            <a:r>
              <a:rPr lang="en-US" baseline="0" dirty="0"/>
              <a:t>Three Label views are placed on this </a:t>
            </a:r>
            <a:r>
              <a:rPr lang="en-US" baseline="0" dirty="0" err="1"/>
              <a:t>StackLayout</a:t>
            </a:r>
            <a:r>
              <a:rPr lang="en-US" baseline="0" dirty="0"/>
              <a: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30</a:t>
            </a:fld>
            <a:endParaRPr lang="en-US"/>
          </a:p>
        </p:txBody>
      </p:sp>
    </p:spTree>
    <p:extLst>
      <p:ext uri="{BB962C8B-B14F-4D97-AF65-F5344CB8AC3E}">
        <p14:creationId xmlns:p14="http://schemas.microsoft.com/office/powerpoint/2010/main" val="3409265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4993136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u="none" strike="noStrike" kern="1200" baseline="0" dirty="0">
                <a:solidFill>
                  <a:schemeClr val="tx1"/>
                </a:solidFill>
                <a:latin typeface="+mn-lt"/>
                <a:ea typeface="+mn-ea"/>
                <a:cs typeface="+mn-cs"/>
              </a:rPr>
              <a:t>Images From </a:t>
            </a:r>
            <a:r>
              <a:rPr lang="en-US" sz="1200" b="0" i="1" u="none" strike="noStrike" kern="1200" baseline="0" dirty="0" err="1">
                <a:solidFill>
                  <a:schemeClr val="tx1"/>
                </a:solidFill>
                <a:latin typeface="+mn-lt"/>
                <a:ea typeface="+mn-ea"/>
                <a:cs typeface="+mn-cs"/>
              </a:rPr>
              <a:t>Xamarin</a:t>
            </a:r>
            <a:r>
              <a:rPr lang="en-US" sz="1200" b="0" i="1" u="none" strike="noStrike" kern="1200" baseline="0" dirty="0">
                <a:solidFill>
                  <a:schemeClr val="tx1"/>
                </a:solidFill>
                <a:latin typeface="+mn-lt"/>
                <a:ea typeface="+mn-ea"/>
                <a:cs typeface="+mn-cs"/>
              </a:rPr>
              <a:t> Mobile Application Development </a:t>
            </a:r>
            <a:r>
              <a:rPr lang="en-US" sz="1200" b="0" i="0" u="none" strike="noStrike" kern="1200" baseline="0" dirty="0">
                <a:solidFill>
                  <a:schemeClr val="tx1"/>
                </a:solidFill>
                <a:latin typeface="+mn-lt"/>
                <a:ea typeface="+mn-ea"/>
                <a:cs typeface="+mn-cs"/>
              </a:rPr>
              <a:t>by Dan Hermes  http://</a:t>
            </a:r>
            <a:r>
              <a:rPr lang="en-US" sz="1200" b="0" i="0" u="none" strike="noStrike" kern="1200" baseline="0" dirty="0" err="1">
                <a:solidFill>
                  <a:schemeClr val="tx1"/>
                </a:solidFill>
                <a:latin typeface="+mn-lt"/>
                <a:ea typeface="+mn-ea"/>
                <a:cs typeface="+mn-cs"/>
              </a:rPr>
              <a:t>amzn.to</a:t>
            </a:r>
            <a:r>
              <a:rPr lang="en-US" sz="1200" b="0" i="0" u="none" strike="noStrike" kern="1200" baseline="0" dirty="0">
                <a:solidFill>
                  <a:schemeClr val="tx1"/>
                </a:solidFill>
                <a:latin typeface="+mn-lt"/>
                <a:ea typeface="+mn-ea"/>
                <a:cs typeface="+mn-cs"/>
              </a:rPr>
              <a:t>/1rowG7K</a:t>
            </a:r>
          </a:p>
        </p:txBody>
      </p:sp>
      <p:sp>
        <p:nvSpPr>
          <p:cNvPr id="4" name="Slide Number Placeholder 3"/>
          <p:cNvSpPr>
            <a:spLocks noGrp="1"/>
          </p:cNvSpPr>
          <p:nvPr>
            <p:ph type="sldNum" sz="quarter" idx="10"/>
          </p:nvPr>
        </p:nvSpPr>
        <p:spPr/>
        <p:txBody>
          <a:bodyPr/>
          <a:lstStyle/>
          <a:p>
            <a:fld id="{01283FAC-A721-45A3-BBDE-EAF2B09B7CD9}" type="slidenum">
              <a:rPr lang="en-US" smtClean="0"/>
              <a:t>31</a:t>
            </a:fld>
            <a:endParaRPr lang="en-US"/>
          </a:p>
        </p:txBody>
      </p:sp>
    </p:spTree>
    <p:extLst>
      <p:ext uri="{BB962C8B-B14F-4D97-AF65-F5344CB8AC3E}">
        <p14:creationId xmlns:p14="http://schemas.microsoft.com/office/powerpoint/2010/main" val="42734006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a:buChar char="•"/>
            </a:pPr>
            <a:r>
              <a:rPr lang="en-US" b="0" dirty="0"/>
              <a:t>View</a:t>
            </a:r>
            <a:r>
              <a:rPr lang="en-US" b="0" baseline="0" dirty="0"/>
              <a:t> is the main base class for UI elements</a:t>
            </a:r>
          </a:p>
          <a:p>
            <a:pPr marL="628650" lvl="1" indent="-171450">
              <a:buFont typeface="Arial"/>
              <a:buChar char="•"/>
            </a:pPr>
            <a:r>
              <a:rPr lang="en-US" b="0" baseline="0" dirty="0"/>
              <a:t> Button</a:t>
            </a:r>
          </a:p>
          <a:p>
            <a:pPr marL="628650" lvl="1" indent="-171450">
              <a:buFont typeface="Arial"/>
              <a:buChar char="•"/>
            </a:pPr>
            <a:r>
              <a:rPr lang="en-US" b="0" baseline="0" dirty="0"/>
              <a:t>Label</a:t>
            </a:r>
          </a:p>
          <a:p>
            <a:pPr marL="628650" lvl="1" indent="-171450">
              <a:buFont typeface="Arial"/>
              <a:buChar char="•"/>
            </a:pPr>
            <a:r>
              <a:rPr lang="en-US" b="0" baseline="0" dirty="0"/>
              <a:t>Image</a:t>
            </a:r>
          </a:p>
          <a:p>
            <a:pPr marL="628650" lvl="1" indent="-171450">
              <a:buFont typeface="Arial"/>
              <a:buChar char="•"/>
            </a:pPr>
            <a:r>
              <a:rPr lang="en-US" b="0" baseline="0" dirty="0"/>
              <a:t>etc.</a:t>
            </a:r>
          </a:p>
          <a:p>
            <a:pPr marL="171450" indent="-171450">
              <a:buFont typeface="Arial"/>
              <a:buChar char="•"/>
            </a:pPr>
            <a:r>
              <a:rPr lang="en-US" b="0" baseline="0" dirty="0"/>
              <a:t>Basic properties inherited by UI elements:</a:t>
            </a:r>
          </a:p>
          <a:p>
            <a:pPr marL="628650" lvl="1" indent="-171450">
              <a:buFont typeface="Arial"/>
              <a:buChar char="•"/>
            </a:pPr>
            <a:r>
              <a:rPr lang="en-US" b="0" baseline="0" dirty="0"/>
              <a:t>Margin</a:t>
            </a:r>
          </a:p>
          <a:p>
            <a:pPr marL="628650" lvl="1" indent="-171450">
              <a:buFont typeface="Arial"/>
              <a:buChar char="•"/>
            </a:pPr>
            <a:r>
              <a:rPr lang="en-US" b="0" baseline="0" dirty="0" err="1"/>
              <a:t>HorizontalOptions</a:t>
            </a:r>
            <a:endParaRPr lang="en-US" b="0" baseline="0" dirty="0"/>
          </a:p>
          <a:p>
            <a:pPr marL="628650" lvl="1" indent="-171450">
              <a:buFont typeface="Arial"/>
              <a:buChar char="•"/>
            </a:pPr>
            <a:r>
              <a:rPr lang="en-US" b="0" baseline="0" dirty="0" err="1"/>
              <a:t>VerticalOptions</a:t>
            </a:r>
            <a:endParaRPr lang="en-US" b="0" baseline="0" dirty="0"/>
          </a:p>
          <a:p>
            <a:pPr marL="628650" lvl="1" indent="-171450">
              <a:buFont typeface="Arial"/>
              <a:buChar char="•"/>
            </a:pPr>
            <a:r>
              <a:rPr lang="en-US" b="0" baseline="0" dirty="0"/>
              <a:t>Etc.</a:t>
            </a:r>
          </a:p>
          <a:p>
            <a:pPr marL="628650" lvl="1" indent="-171450">
              <a:buFont typeface="Arial"/>
              <a:buChar char="•"/>
            </a:pPr>
            <a:endParaRPr lang="en-US" b="0" baseline="0" dirty="0"/>
          </a:p>
          <a:p>
            <a:pPr marL="171450" indent="-171450">
              <a:buFont typeface="Arial"/>
              <a:buChar char="•"/>
            </a:pPr>
            <a:endParaRPr lang="en-US" b="0" dirty="0"/>
          </a:p>
          <a:p>
            <a:pPr marL="0" indent="0">
              <a:buFont typeface="Arial" panose="020B0604020202020204" pitchFamily="34" charset="0"/>
              <a:buNone/>
            </a:pPr>
            <a:r>
              <a:rPr lang="en-US" b="1" dirty="0"/>
              <a:t>References:</a:t>
            </a:r>
          </a:p>
          <a:p>
            <a:pPr marL="171450" indent="-171450">
              <a:buFont typeface="Arial" panose="020B0604020202020204" pitchFamily="34" charset="0"/>
              <a:buChar char="•"/>
            </a:pPr>
            <a:r>
              <a:rPr lang="en-US" dirty="0"/>
              <a:t>Margin reference:</a:t>
            </a:r>
            <a:r>
              <a:rPr lang="en-US" baseline="0" dirty="0"/>
              <a:t> https://developer.xamarin.com/api/property/Xamarin.Forms.View.Margin/</a:t>
            </a:r>
            <a:endParaRPr lang="en-US" dirty="0"/>
          </a:p>
          <a:p>
            <a:pPr marL="171450" indent="-171450">
              <a:buFont typeface="Arial" panose="020B0604020202020204" pitchFamily="34" charset="0"/>
              <a:buChar char="•"/>
            </a:pPr>
            <a:r>
              <a:rPr lang="en-US" dirty="0" err="1"/>
              <a:t>HorizontalOptions</a:t>
            </a:r>
            <a:r>
              <a:rPr lang="en-US" dirty="0"/>
              <a:t> reference: https://developer.xamarin.com/api/property/Xamarin.Forms.View.HorizontalOptions/</a:t>
            </a:r>
          </a:p>
          <a:p>
            <a:pPr marL="171450" indent="-171450">
              <a:buFont typeface="Arial" panose="020B0604020202020204" pitchFamily="34" charset="0"/>
              <a:buChar char="•"/>
            </a:pPr>
            <a:r>
              <a:rPr lang="en-US" dirty="0" err="1"/>
              <a:t>VerticalOptions</a:t>
            </a:r>
            <a:r>
              <a:rPr lang="en-US" baseline="0" dirty="0"/>
              <a:t> reference: https://developer.xamarin.com/api/property/Xamarin.Forms.View.VerticalOptions/</a:t>
            </a:r>
            <a:endParaRPr lang="en-US" dirty="0"/>
          </a:p>
          <a:p>
            <a:pPr marL="171450" indent="-171450">
              <a:buFont typeface="Arial" panose="020B0604020202020204" pitchFamily="34" charset="0"/>
              <a:buChar char="•"/>
            </a:pPr>
            <a:r>
              <a:rPr lang="en-US" dirty="0"/>
              <a:t>More reading on Views: https://developer.xamarin.com/guides/xamarin-forms/controls/views/</a:t>
            </a:r>
          </a:p>
        </p:txBody>
      </p:sp>
      <p:sp>
        <p:nvSpPr>
          <p:cNvPr id="4" name="Slide Number Placeholder 3"/>
          <p:cNvSpPr>
            <a:spLocks noGrp="1"/>
          </p:cNvSpPr>
          <p:nvPr>
            <p:ph type="sldNum" sz="quarter" idx="10"/>
          </p:nvPr>
        </p:nvSpPr>
        <p:spPr/>
        <p:txBody>
          <a:bodyPr/>
          <a:lstStyle/>
          <a:p>
            <a:fld id="{01283FAC-A721-45A3-BBDE-EAF2B09B7CD9}" type="slidenum">
              <a:rPr lang="en-US" smtClean="0"/>
              <a:t>32</a:t>
            </a:fld>
            <a:endParaRPr lang="en-US"/>
          </a:p>
        </p:txBody>
      </p:sp>
    </p:spTree>
    <p:extLst>
      <p:ext uri="{BB962C8B-B14F-4D97-AF65-F5344CB8AC3E}">
        <p14:creationId xmlns:p14="http://schemas.microsoft.com/office/powerpoint/2010/main" val="3960197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Create a Button view and place it on a</a:t>
            </a:r>
            <a:r>
              <a:rPr lang="en-US" baseline="0" dirty="0"/>
              <a:t> layout.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33</a:t>
            </a:fld>
            <a:endParaRPr lang="en-US"/>
          </a:p>
        </p:txBody>
      </p:sp>
    </p:spTree>
    <p:extLst>
      <p:ext uri="{BB962C8B-B14F-4D97-AF65-F5344CB8AC3E}">
        <p14:creationId xmlns:p14="http://schemas.microsoft.com/office/powerpoint/2010/main" val="15029500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a:t>Now let’s assign an event handler, either inline,</a:t>
            </a:r>
            <a:r>
              <a:rPr lang="en-US" baseline="0" dirty="0"/>
              <a:t> o</a:t>
            </a:r>
            <a:r>
              <a:rPr lang="en-US" dirty="0"/>
              <a:t>r by assigning a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34</a:t>
            </a:fld>
            <a:endParaRPr lang="en-US"/>
          </a:p>
        </p:txBody>
      </p:sp>
    </p:spTree>
    <p:extLst>
      <p:ext uri="{BB962C8B-B14F-4D97-AF65-F5344CB8AC3E}">
        <p14:creationId xmlns:p14="http://schemas.microsoft.com/office/powerpoint/2010/main" val="2461634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a:buNone/>
            </a:pPr>
            <a:r>
              <a:rPr lang="en-US" b="1" dirty="0"/>
              <a:t>Notes:</a:t>
            </a:r>
          </a:p>
          <a:p>
            <a:pPr marL="171450" lvl="0" indent="-171450">
              <a:buFont typeface="Arial"/>
              <a:buChar char="•"/>
            </a:pPr>
            <a:r>
              <a:rPr lang="en-US" dirty="0"/>
              <a:t>Picker– a simple drop-down list</a:t>
            </a:r>
          </a:p>
          <a:p>
            <a:pPr marL="171450" lvl="0" indent="-171450">
              <a:buFont typeface="Arial"/>
              <a:buChar char="•"/>
            </a:pPr>
            <a:r>
              <a:rPr lang="en-US" dirty="0" err="1"/>
              <a:t>DatePicker</a:t>
            </a:r>
            <a:r>
              <a:rPr lang="en-US" dirty="0"/>
              <a:t> – selection of month, date, and year</a:t>
            </a:r>
          </a:p>
          <a:p>
            <a:pPr marL="171450" lvl="0" indent="-171450">
              <a:buFont typeface="Arial"/>
              <a:buChar char="•"/>
            </a:pPr>
            <a:r>
              <a:rPr lang="en-US" dirty="0" err="1"/>
              <a:t>TimePicker</a:t>
            </a:r>
            <a:r>
              <a:rPr lang="en-US" dirty="0"/>
              <a:t>– selection of hour, minute, and AM/PM</a:t>
            </a:r>
          </a:p>
          <a:p>
            <a:pPr marL="171450" lvl="0" indent="-171450">
              <a:buFont typeface="Arial"/>
              <a:buChar char="•"/>
            </a:pPr>
            <a:endParaRPr lang="en-US" sz="900" dirty="0">
              <a:solidFill>
                <a:schemeClr val="bg1">
                  <a:lumMod val="65000"/>
                </a:schemeClr>
              </a:solidFill>
            </a:endParaRPr>
          </a:p>
          <a:p>
            <a:r>
              <a:rPr lang="en-US" sz="900"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900" b="0" i="0" u="none" strike="noStrike" kern="1200" baseline="0" dirty="0">
                <a:solidFill>
                  <a:schemeClr val="tx1"/>
                </a:solidFill>
                <a:latin typeface="+mn-lt"/>
                <a:ea typeface="+mn-ea"/>
                <a:cs typeface="+mn-cs"/>
              </a:rPr>
              <a:t>Images from </a:t>
            </a:r>
            <a:r>
              <a:rPr lang="en-US" sz="900" b="0" i="1" u="none" strike="noStrike" kern="1200" baseline="0" dirty="0" err="1">
                <a:solidFill>
                  <a:schemeClr val="tx1"/>
                </a:solidFill>
                <a:latin typeface="+mn-lt"/>
                <a:ea typeface="+mn-ea"/>
                <a:cs typeface="+mn-cs"/>
              </a:rPr>
              <a:t>Xamarin</a:t>
            </a:r>
            <a:r>
              <a:rPr lang="en-US" sz="900" b="0" i="1" u="none" strike="noStrike" kern="1200" baseline="0" dirty="0">
                <a:solidFill>
                  <a:schemeClr val="tx1"/>
                </a:solidFill>
                <a:latin typeface="+mn-lt"/>
                <a:ea typeface="+mn-ea"/>
                <a:cs typeface="+mn-cs"/>
              </a:rPr>
              <a:t> Mobile Application Development </a:t>
            </a:r>
            <a:r>
              <a:rPr lang="en-US" sz="900" b="0" i="0" u="none" strike="noStrike" kern="1200" baseline="0" dirty="0">
                <a:solidFill>
                  <a:schemeClr val="tx1"/>
                </a:solidFill>
                <a:latin typeface="+mn-lt"/>
                <a:ea typeface="+mn-ea"/>
                <a:cs typeface="+mn-cs"/>
              </a:rPr>
              <a:t>by Dan Hermes  http://</a:t>
            </a:r>
            <a:r>
              <a:rPr lang="en-US" sz="900" b="0" i="0" u="none" strike="noStrike" kern="1200" baseline="0" dirty="0" err="1">
                <a:solidFill>
                  <a:schemeClr val="tx1"/>
                </a:solidFill>
                <a:latin typeface="+mn-lt"/>
                <a:ea typeface="+mn-ea"/>
                <a:cs typeface="+mn-cs"/>
              </a:rPr>
              <a:t>amzn.to</a:t>
            </a:r>
            <a:r>
              <a:rPr lang="en-US" sz="900" b="0" i="0" u="none" strike="noStrike" kern="1200" baseline="0" dirty="0">
                <a:solidFill>
                  <a:schemeClr val="tx1"/>
                </a:solidFill>
                <a:latin typeface="+mn-lt"/>
                <a:ea typeface="+mn-ea"/>
                <a:cs typeface="+mn-cs"/>
              </a:rPr>
              <a:t>/1rowG7K</a:t>
            </a:r>
          </a:p>
          <a:p>
            <a:pPr marL="171450" lvl="0" indent="-171450">
              <a:buFont typeface="Arial"/>
              <a:buChar char="•"/>
            </a:pPr>
            <a:endParaRPr lang="en-US" sz="900" dirty="0">
              <a:solidFill>
                <a:schemeClr val="bg1">
                  <a:lumMod val="65000"/>
                </a:schemeClr>
              </a:solidFill>
            </a:endParaRPr>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35</a:t>
            </a:fld>
            <a:endParaRPr lang="en-US"/>
          </a:p>
        </p:txBody>
      </p:sp>
    </p:spTree>
    <p:extLst>
      <p:ext uri="{BB962C8B-B14F-4D97-AF65-F5344CB8AC3E}">
        <p14:creationId xmlns:p14="http://schemas.microsoft.com/office/powerpoint/2010/main" val="25252279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a:buNone/>
            </a:pPr>
            <a:r>
              <a:rPr lang="en-US" sz="1200" b="1" dirty="0"/>
              <a:t>Notes:</a:t>
            </a:r>
          </a:p>
          <a:p>
            <a:pPr marL="171450" lvl="0" indent="-171450">
              <a:buFont typeface="Arial"/>
              <a:buChar char="•"/>
            </a:pPr>
            <a:r>
              <a:rPr lang="en-US" sz="1200" dirty="0" err="1"/>
              <a:t>SeekBar</a:t>
            </a:r>
            <a:r>
              <a:rPr lang="en-US" sz="1200" dirty="0"/>
              <a:t> – sliding input lever for continuous values</a:t>
            </a:r>
          </a:p>
          <a:p>
            <a:pPr marL="171450" lvl="0" indent="-171450">
              <a:buFont typeface="Arial"/>
              <a:buChar char="•"/>
            </a:pPr>
            <a:r>
              <a:rPr lang="en-US" sz="1200" dirty="0"/>
              <a:t>Checkbox – a standard Boolean checkbox control</a:t>
            </a:r>
          </a:p>
          <a:p>
            <a:pPr marL="171450" lvl="0" indent="-171450">
              <a:buFont typeface="Arial"/>
              <a:buChar char="•"/>
            </a:pPr>
            <a:r>
              <a:rPr lang="en-US" sz="1200" dirty="0"/>
              <a:t>Switch – </a:t>
            </a:r>
            <a:r>
              <a:rPr lang="en-US" sz="1200" dirty="0" err="1"/>
              <a:t>boolean</a:t>
            </a:r>
            <a:r>
              <a:rPr lang="en-US" sz="1200" dirty="0"/>
              <a:t> on-or-off switch </a:t>
            </a:r>
          </a:p>
          <a:p>
            <a:pPr marL="171450" lvl="0" indent="-171450">
              <a:buFont typeface="Arial"/>
              <a:buChar char="•"/>
            </a:pPr>
            <a:r>
              <a:rPr lang="en-US" sz="1200" dirty="0" err="1"/>
              <a:t>RadioButton</a:t>
            </a:r>
            <a:r>
              <a:rPr lang="en-US" sz="1200" dirty="0"/>
              <a:t> – button groups for single or multiple selection</a:t>
            </a:r>
          </a:p>
          <a:p>
            <a:pPr marL="171450" lvl="0" indent="-171450">
              <a:buFont typeface="Arial"/>
              <a:buChar char="•"/>
            </a:pPr>
            <a:endParaRPr lang="en-US" sz="1200" dirty="0"/>
          </a:p>
          <a:p>
            <a:r>
              <a:rPr lang="en-US" sz="1200"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u="none" strike="noStrike" kern="1200" baseline="0" dirty="0">
                <a:solidFill>
                  <a:schemeClr val="tx1"/>
                </a:solidFill>
                <a:latin typeface="+mn-lt"/>
                <a:ea typeface="+mn-ea"/>
                <a:cs typeface="+mn-cs"/>
              </a:rPr>
              <a:t>Images from </a:t>
            </a:r>
            <a:r>
              <a:rPr lang="en-US" sz="1200" b="0" i="1" u="none" strike="noStrike" kern="1200" baseline="0" dirty="0" err="1">
                <a:solidFill>
                  <a:schemeClr val="tx1"/>
                </a:solidFill>
                <a:latin typeface="+mn-lt"/>
                <a:ea typeface="+mn-ea"/>
                <a:cs typeface="+mn-cs"/>
              </a:rPr>
              <a:t>Xamarin</a:t>
            </a:r>
            <a:r>
              <a:rPr lang="en-US" sz="1200" b="0" i="1" u="none" strike="noStrike" kern="1200" baseline="0" dirty="0">
                <a:solidFill>
                  <a:schemeClr val="tx1"/>
                </a:solidFill>
                <a:latin typeface="+mn-lt"/>
                <a:ea typeface="+mn-ea"/>
                <a:cs typeface="+mn-cs"/>
              </a:rPr>
              <a:t> Mobile Application Development </a:t>
            </a:r>
            <a:r>
              <a:rPr lang="en-US" sz="1200" b="0" i="0" u="none" strike="noStrike" kern="1200" baseline="0" dirty="0">
                <a:solidFill>
                  <a:schemeClr val="tx1"/>
                </a:solidFill>
                <a:latin typeface="+mn-lt"/>
                <a:ea typeface="+mn-ea"/>
                <a:cs typeface="+mn-cs"/>
              </a:rPr>
              <a:t>by Dan Hermes  http://</a:t>
            </a:r>
            <a:r>
              <a:rPr lang="en-US" sz="1200" b="0" i="0" u="none" strike="noStrike" kern="1200" baseline="0" dirty="0" err="1">
                <a:solidFill>
                  <a:schemeClr val="tx1"/>
                </a:solidFill>
                <a:latin typeface="+mn-lt"/>
                <a:ea typeface="+mn-ea"/>
                <a:cs typeface="+mn-cs"/>
              </a:rPr>
              <a:t>amzn.to</a:t>
            </a:r>
            <a:r>
              <a:rPr lang="en-US" sz="1200" b="0" i="0" u="none" strike="noStrike" kern="1200" baseline="0" dirty="0">
                <a:solidFill>
                  <a:schemeClr val="tx1"/>
                </a:solidFill>
                <a:latin typeface="+mn-lt"/>
                <a:ea typeface="+mn-ea"/>
                <a:cs typeface="+mn-cs"/>
              </a:rPr>
              <a:t>/1rowG7K</a:t>
            </a:r>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36</a:t>
            </a:fld>
            <a:endParaRPr lang="en-US"/>
          </a:p>
        </p:txBody>
      </p:sp>
    </p:spTree>
    <p:extLst>
      <p:ext uri="{BB962C8B-B14F-4D97-AF65-F5344CB8AC3E}">
        <p14:creationId xmlns:p14="http://schemas.microsoft.com/office/powerpoint/2010/main" val="415071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create the picker and give it a title.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populate the list.</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37</a:t>
            </a:fld>
            <a:endParaRPr lang="en-US"/>
          </a:p>
        </p:txBody>
      </p:sp>
    </p:spTree>
    <p:extLst>
      <p:ext uri="{BB962C8B-B14F-4D97-AF65-F5344CB8AC3E}">
        <p14:creationId xmlns:p14="http://schemas.microsoft.com/office/powerpoint/2010/main" val="195843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Handle Picker selection event: </a:t>
            </a:r>
            <a:r>
              <a:rPr lang="en-US" dirty="0" err="1"/>
              <a:t>SelectedIndexChanged</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implementation assigns the selected string to the Text property of the </a:t>
            </a:r>
            <a:r>
              <a:rPr lang="en-US" dirty="0" err="1"/>
              <a:t>pageValue</a:t>
            </a:r>
            <a:r>
              <a:rPr lang="en-US" dirty="0"/>
              <a:t> label.</a:t>
            </a:r>
          </a:p>
          <a:p>
            <a:r>
              <a:rPr lang="en-US" dirty="0"/>
              <a:t>The selected index in the </a:t>
            </a:r>
            <a:r>
              <a:rPr lang="en-US" dirty="0" err="1"/>
              <a:t>Picker.SelectedIndex</a:t>
            </a:r>
            <a:r>
              <a:rPr lang="en-US" dirty="0"/>
              <a:t> property is a zero-based integer index. If Cancel is</a:t>
            </a:r>
          </a:p>
          <a:p>
            <a:r>
              <a:rPr lang="en-US" dirty="0"/>
              <a:t>selected, the </a:t>
            </a:r>
            <a:r>
              <a:rPr lang="en-US" dirty="0" err="1"/>
              <a:t>SelectedIndex</a:t>
            </a:r>
            <a:r>
              <a:rPr lang="en-US" dirty="0"/>
              <a:t> remains unchanged.</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38</a:t>
            </a:fld>
            <a:endParaRPr lang="en-US"/>
          </a:p>
        </p:txBody>
      </p:sp>
    </p:spTree>
    <p:extLst>
      <p:ext uri="{BB962C8B-B14F-4D97-AF65-F5344CB8AC3E}">
        <p14:creationId xmlns:p14="http://schemas.microsoft.com/office/powerpoint/2010/main" val="7993787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39</a:t>
            </a:fld>
            <a:endParaRPr lang="en-US">
              <a:solidFill>
                <a:prstClr val="black"/>
              </a:solidFill>
              <a:latin typeface="Calibri"/>
            </a:endParaRPr>
          </a:p>
        </p:txBody>
      </p:sp>
    </p:spTree>
    <p:extLst>
      <p:ext uri="{BB962C8B-B14F-4D97-AF65-F5344CB8AC3E}">
        <p14:creationId xmlns:p14="http://schemas.microsoft.com/office/powerpoint/2010/main" val="499313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Since</a:t>
            </a:r>
            <a:r>
              <a:rPr lang="en-US" baseline="0" dirty="0"/>
              <a:t> being announced, </a:t>
            </a:r>
            <a:r>
              <a:rPr lang="en-US" baseline="0" dirty="0" err="1"/>
              <a:t>Xamarin.Forms</a:t>
            </a:r>
            <a:r>
              <a:rPr lang="en-US" baseline="0" dirty="0"/>
              <a:t> has grown and will continue to grow</a:t>
            </a:r>
          </a:p>
          <a:p>
            <a:pPr marL="628650" lvl="1" indent="-171450">
              <a:buFont typeface="Arial" panose="020B0604020202020204" pitchFamily="34" charset="0"/>
              <a:buChar char="•"/>
            </a:pPr>
            <a:r>
              <a:rPr lang="en-US" baseline="0" dirty="0"/>
              <a:t>Controls are added occasionally when updates are made to Xamarin</a:t>
            </a:r>
          </a:p>
          <a:p>
            <a:pPr marL="171450" lvl="0" indent="-171450">
              <a:buFont typeface="Arial" panose="020B0604020202020204" pitchFamily="34" charset="0"/>
              <a:buChar char="•"/>
            </a:pPr>
            <a:r>
              <a:rPr lang="en-US" baseline="0" dirty="0"/>
              <a:t>When the application is run, a control that is abstracted in </a:t>
            </a:r>
            <a:r>
              <a:rPr lang="en-US" baseline="0" dirty="0" err="1"/>
              <a:t>Xamarin.Forms</a:t>
            </a:r>
            <a:r>
              <a:rPr lang="en-US" baseline="0" dirty="0"/>
              <a:t> will be mapped to its native equivalent. For example, the </a:t>
            </a:r>
            <a:r>
              <a:rPr lang="en-US" baseline="0" dirty="0" err="1"/>
              <a:t>Xamarin.Forms.Button</a:t>
            </a:r>
            <a:r>
              <a:rPr lang="en-US" baseline="0" dirty="0"/>
              <a:t> control maps to </a:t>
            </a:r>
            <a:r>
              <a:rPr lang="en-US" baseline="0" dirty="0" err="1"/>
              <a:t>UIButton</a:t>
            </a:r>
            <a:r>
              <a:rPr lang="en-US" baseline="0" dirty="0"/>
              <a:t> in iOS, Button in Android and Button in Windows Phone</a:t>
            </a:r>
          </a:p>
          <a:p>
            <a:pPr marL="171450" lvl="0" indent="-171450">
              <a:buFont typeface="Arial" panose="020B0604020202020204" pitchFamily="34" charset="0"/>
              <a:buChar char="•"/>
            </a:pPr>
            <a:endParaRPr lang="en-US" baseline="0" dirty="0"/>
          </a:p>
          <a:p>
            <a:pPr marL="0" lvl="0" indent="0">
              <a:buFont typeface="Arial" panose="020B0604020202020204" pitchFamily="34" charset="0"/>
              <a:buNone/>
            </a:pPr>
            <a:r>
              <a:rPr lang="en-US" b="1" baseline="0" dirty="0"/>
              <a:t>References:</a:t>
            </a:r>
          </a:p>
          <a:p>
            <a:pPr marL="171450" lvl="0" indent="-171450">
              <a:buFont typeface="Arial"/>
              <a:buChar char="•"/>
            </a:pPr>
            <a:r>
              <a:rPr lang="en-US" b="0" baseline="0" dirty="0"/>
              <a:t>Image Source: http://</a:t>
            </a:r>
            <a:r>
              <a:rPr lang="en-US" b="0" baseline="0" dirty="0" err="1"/>
              <a:t>www.meritsolutions.com</a:t>
            </a:r>
            <a:r>
              <a:rPr lang="en-US" b="0" baseline="0" dirty="0"/>
              <a:t>/</a:t>
            </a:r>
            <a:r>
              <a:rPr lang="en-US" b="0" baseline="0" dirty="0" err="1"/>
              <a:t>wp</a:t>
            </a:r>
            <a:r>
              <a:rPr lang="en-US" b="0" baseline="0" dirty="0"/>
              <a:t>-content/uploads/2015/09/Xamarin-Approach-1024x491.png</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4083582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1" u="none" strike="noStrike" kern="1200" baseline="0" dirty="0" err="1">
                <a:solidFill>
                  <a:schemeClr val="tx1"/>
                </a:solidFill>
                <a:latin typeface="+mn-lt"/>
                <a:ea typeface="+mn-ea"/>
                <a:cs typeface="+mn-cs"/>
              </a:rPr>
              <a:t>Xamarin</a:t>
            </a:r>
            <a:r>
              <a:rPr lang="en-US" sz="1200" b="0" i="1" u="none" strike="noStrike" kern="1200" baseline="0" dirty="0">
                <a:solidFill>
                  <a:schemeClr val="tx1"/>
                </a:solidFill>
                <a:latin typeface="+mn-lt"/>
                <a:ea typeface="+mn-ea"/>
                <a:cs typeface="+mn-cs"/>
              </a:rPr>
              <a:t> Mobile Application Development </a:t>
            </a:r>
            <a:r>
              <a:rPr lang="en-US" sz="1200" b="0" i="0" u="none" strike="noStrike" kern="1200" baseline="0" dirty="0">
                <a:solidFill>
                  <a:schemeClr val="tx1"/>
                </a:solidFill>
                <a:latin typeface="+mn-lt"/>
                <a:ea typeface="+mn-ea"/>
                <a:cs typeface="+mn-cs"/>
              </a:rPr>
              <a:t>by Dan Hermes  http://</a:t>
            </a:r>
            <a:r>
              <a:rPr lang="en-US" sz="1200" b="0" i="0" u="none" strike="noStrike" kern="1200" baseline="0" dirty="0" err="1">
                <a:solidFill>
                  <a:schemeClr val="tx1"/>
                </a:solidFill>
                <a:latin typeface="+mn-lt"/>
                <a:ea typeface="+mn-ea"/>
                <a:cs typeface="+mn-cs"/>
              </a:rPr>
              <a:t>amzn.to</a:t>
            </a:r>
            <a:r>
              <a:rPr lang="en-US" sz="1200" b="0" i="0" u="none" strike="noStrike" kern="1200" baseline="0" dirty="0">
                <a:solidFill>
                  <a:schemeClr val="tx1"/>
                </a:solidFill>
                <a:latin typeface="+mn-lt"/>
                <a:ea typeface="+mn-ea"/>
                <a:cs typeface="+mn-cs"/>
              </a:rPr>
              <a:t>/1rowG7K</a:t>
            </a: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01945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a:buFont typeface="Arial"/>
              <a:buNone/>
            </a:pPr>
            <a:r>
              <a:rPr lang="en-US" altLang="en-US" b="1" dirty="0"/>
              <a:t>Notes:</a:t>
            </a:r>
          </a:p>
          <a:p>
            <a:pPr marL="171450" indent="-171450">
              <a:buFont typeface="Arial"/>
              <a:buChar char="•"/>
            </a:pPr>
            <a:r>
              <a:rPr lang="en-US" altLang="en-US" dirty="0"/>
              <a:t>Platform-specific</a:t>
            </a:r>
            <a:r>
              <a:rPr lang="en-US" altLang="en-US" baseline="0" dirty="0"/>
              <a:t> is sometimes called Traditional architecture, and uses Xamarin.Android or Xamarin.iOS.</a:t>
            </a:r>
            <a:endParaRPr lang="en-US" altLang="en-US" dirty="0"/>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08758EF-1FE7-4D04-A486-9B7A2D5750E5}" type="slidenum">
              <a:rPr lang="en-US" altLang="en-US" smtClean="0">
                <a:solidFill>
                  <a:prstClr val="black"/>
                </a:solidFill>
              </a:rPr>
              <a:pPr/>
              <a:t>6</a:t>
            </a:fld>
            <a:endParaRPr lang="en-US" altLang="en-US">
              <a:solidFill>
                <a:prstClr val="black"/>
              </a:solidFill>
            </a:endParaRPr>
          </a:p>
        </p:txBody>
      </p:sp>
    </p:spTree>
    <p:extLst>
      <p:ext uri="{BB962C8B-B14F-4D97-AF65-F5344CB8AC3E}">
        <p14:creationId xmlns:p14="http://schemas.microsoft.com/office/powerpoint/2010/main" val="3005749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a:buFont typeface="Arial"/>
              <a:buNone/>
            </a:pPr>
            <a:r>
              <a:rPr lang="en-US" altLang="en-US" b="1" dirty="0"/>
              <a:t>Notes:</a:t>
            </a:r>
          </a:p>
          <a:p>
            <a:pPr marL="171450" indent="-171450">
              <a:buFont typeface="Arial"/>
              <a:buChar char="•"/>
            </a:pPr>
            <a:r>
              <a:rPr lang="en-US" altLang="en-US" dirty="0"/>
              <a:t>Platform-specific</a:t>
            </a:r>
            <a:r>
              <a:rPr lang="en-US" altLang="en-US" baseline="0" dirty="0"/>
              <a:t> is sometimes called Traditional architecture, and uses Xamarin.Android or Xamarin.iOS.</a:t>
            </a:r>
            <a:endParaRPr lang="en-US" altLang="en-US" dirty="0"/>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08758EF-1FE7-4D04-A486-9B7A2D5750E5}" type="slidenum">
              <a:rPr lang="en-US" altLang="en-US" smtClean="0">
                <a:solidFill>
                  <a:prstClr val="black"/>
                </a:solidFill>
              </a:rPr>
              <a:pPr/>
              <a:t>7</a:t>
            </a:fld>
            <a:endParaRPr lang="en-US" altLang="en-US">
              <a:solidFill>
                <a:prstClr val="black"/>
              </a:solidFill>
            </a:endParaRPr>
          </a:p>
        </p:txBody>
      </p:sp>
    </p:spTree>
    <p:extLst>
      <p:ext uri="{BB962C8B-B14F-4D97-AF65-F5344CB8AC3E}">
        <p14:creationId xmlns:p14="http://schemas.microsoft.com/office/powerpoint/2010/main" val="3413620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57200" lvl="1" indent="0">
              <a:buFont typeface="Wingdings" charset="2"/>
              <a:buNone/>
              <a:defRPr/>
            </a:pPr>
            <a:r>
              <a:rPr lang="en-US" sz="2400" dirty="0">
                <a:solidFill>
                  <a:prstClr val="black"/>
                </a:solidFill>
                <a:latin typeface="Segoe UI"/>
                <a:cs typeface="Segoe UI"/>
              </a:rPr>
              <a:t>HTML-like approach using tags to build UI:</a:t>
            </a:r>
            <a:r>
              <a:rPr lang="en-US" sz="2400" baseline="0" dirty="0">
                <a:solidFill>
                  <a:prstClr val="black"/>
                </a:solidFill>
                <a:latin typeface="Segoe UI"/>
                <a:cs typeface="Segoe UI"/>
              </a:rPr>
              <a:t> </a:t>
            </a:r>
            <a:r>
              <a:rPr lang="en-US" sz="2400" dirty="0">
                <a:solidFill>
                  <a:prstClr val="black"/>
                </a:solidFill>
                <a:latin typeface="Segoe UI"/>
                <a:cs typeface="Segoe UI"/>
              </a:rPr>
              <a:t>Create layouts and fill them in.</a:t>
            </a:r>
          </a:p>
          <a:p>
            <a:pPr marL="457200" lvl="1" indent="0">
              <a:buFont typeface="Wingdings" charset="2"/>
              <a:buNone/>
              <a:defRPr/>
            </a:pPr>
            <a:endParaRPr lang="en-US" sz="2400" dirty="0">
              <a:solidFill>
                <a:prstClr val="black"/>
              </a:solidFill>
              <a:latin typeface="Segoe UI"/>
              <a:cs typeface="Segoe UI"/>
            </a:endParaRPr>
          </a:p>
          <a:p>
            <a:pPr marL="457200" lvl="1" indent="0">
              <a:buFont typeface="Wingdings" charset="2"/>
              <a:buNone/>
              <a:defRPr/>
            </a:pPr>
            <a:r>
              <a:rPr lang="en-US" sz="2400" dirty="0">
                <a:solidFill>
                  <a:prstClr val="black"/>
                </a:solidFill>
                <a:latin typeface="Segoe UI"/>
                <a:cs typeface="Segoe UI"/>
              </a:rPr>
              <a:t>A XAML</a:t>
            </a:r>
            <a:r>
              <a:rPr lang="en-US" sz="2400" baseline="0" dirty="0">
                <a:solidFill>
                  <a:prstClr val="black"/>
                </a:solidFill>
                <a:latin typeface="Segoe UI"/>
                <a:cs typeface="Segoe UI"/>
              </a:rPr>
              <a:t> designer tool release seems likely in the near future, but it </a:t>
            </a:r>
            <a:r>
              <a:rPr lang="en-US" sz="2400" baseline="0">
                <a:solidFill>
                  <a:prstClr val="black"/>
                </a:solidFill>
                <a:latin typeface="Segoe UI"/>
                <a:cs typeface="Segoe UI"/>
              </a:rPr>
              <a:t>hasn’t happened </a:t>
            </a:r>
            <a:r>
              <a:rPr lang="en-US" sz="2400" baseline="0" dirty="0">
                <a:solidFill>
                  <a:prstClr val="black"/>
                </a:solidFill>
                <a:latin typeface="Segoe UI"/>
                <a:cs typeface="Segoe UI"/>
              </a:rPr>
              <a:t>yet.</a:t>
            </a:r>
            <a:endParaRPr lang="en-US" sz="2400" dirty="0">
              <a:solidFill>
                <a:prstClr val="black"/>
              </a:solidFill>
              <a:latin typeface="Segoe UI"/>
              <a:cs typeface="Segoe UI"/>
            </a:endParaRPr>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08758EF-1FE7-4D04-A486-9B7A2D5750E5}" type="slidenum">
              <a:rPr lang="en-US" altLang="en-US" smtClean="0">
                <a:solidFill>
                  <a:prstClr val="black"/>
                </a:solidFill>
              </a:rPr>
              <a:pPr/>
              <a:t>8</a:t>
            </a:fld>
            <a:endParaRPr lang="en-US" altLang="en-US">
              <a:solidFill>
                <a:prstClr val="black"/>
              </a:solidFill>
            </a:endParaRPr>
          </a:p>
        </p:txBody>
      </p:sp>
    </p:spTree>
    <p:extLst>
      <p:ext uri="{BB962C8B-B14F-4D97-AF65-F5344CB8AC3E}">
        <p14:creationId xmlns:p14="http://schemas.microsoft.com/office/powerpoint/2010/main" val="3210318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Creates</a:t>
            </a:r>
            <a:r>
              <a:rPr lang="en-US" baseline="0" dirty="0" smtClean="0"/>
              <a:t> </a:t>
            </a:r>
            <a:r>
              <a:rPr lang="en-US" baseline="0" dirty="0"/>
              <a:t>a </a:t>
            </a:r>
            <a:r>
              <a:rPr lang="en-US" baseline="0" dirty="0" err="1"/>
              <a:t>ContentPage</a:t>
            </a:r>
            <a:r>
              <a:rPr lang="en-US" baseline="0" dirty="0"/>
              <a:t> containing a </a:t>
            </a:r>
            <a:r>
              <a:rPr lang="en-US" baseline="0" dirty="0" err="1"/>
              <a:t>StackLayout</a:t>
            </a:r>
            <a:r>
              <a:rPr lang="en-US" baseline="0" dirty="0"/>
              <a:t> with a Label on it that says “Hello world”.</a:t>
            </a:r>
            <a:endParaRPr lang="en-US" dirty="0"/>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9</a:t>
            </a:fld>
            <a:endParaRPr lang="en-US"/>
          </a:p>
        </p:txBody>
      </p:sp>
    </p:spTree>
    <p:extLst>
      <p:ext uri="{BB962C8B-B14F-4D97-AF65-F5344CB8AC3E}">
        <p14:creationId xmlns:p14="http://schemas.microsoft.com/office/powerpoint/2010/main" val="198026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6/30/16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6/30/16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6/30/16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160037728"/>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24391139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036530004"/>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171576117"/>
      </p:ext>
    </p:extLst>
  </p:cSld>
  <p:clrMapOvr>
    <a:masterClrMapping/>
  </p:clrMapOvr>
  <p:transition xmlns:p14="http://schemas.microsoft.com/office/powerpoint/2010/mai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531007297"/>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09609256"/>
      </p:ext>
    </p:extLst>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952710033"/>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9079102"/>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684349491"/>
      </p:ext>
    </p:extLst>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146703602"/>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758940026"/>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2189366780"/>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469649329"/>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6/30/16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57043092"/>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2394382810"/>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033047741"/>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0956761"/>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769894079"/>
      </p:ext>
    </p:extLst>
  </p:cSld>
  <p:clrMapOvr>
    <a:masterClrMapping/>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64826133"/>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1191427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2891431990"/>
      </p:ext>
    </p:extLst>
  </p:cSld>
  <p:clrMapOvr>
    <a:masterClrMapping/>
  </p:clrMapOvr>
  <p:transition xmlns:p14="http://schemas.microsoft.com/office/powerpoint/2010/mai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195100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435685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6/30/16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22481631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2075283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98625867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022748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7098718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099633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1428943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1602198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578197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46080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997309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7936323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6/30/16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6712511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95544469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6131489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1087912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4004943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8598136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7239630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93203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6/30/16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03035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6/30/16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20" Type="http://schemas.openxmlformats.org/officeDocument/2006/relationships/slideLayout" Target="../slideLayouts/slideLayout36.xml"/><Relationship Id="rId21" Type="http://schemas.openxmlformats.org/officeDocument/2006/relationships/slideLayout" Target="../slideLayouts/slideLayout37.xml"/><Relationship Id="rId22" Type="http://schemas.openxmlformats.org/officeDocument/2006/relationships/theme" Target="../theme/theme2.xml"/><Relationship Id="rId10" Type="http://schemas.openxmlformats.org/officeDocument/2006/relationships/slideLayout" Target="../slideLayouts/slideLayout26.xml"/><Relationship Id="rId11" Type="http://schemas.openxmlformats.org/officeDocument/2006/relationships/slideLayout" Target="../slideLayouts/slideLayout27.xml"/><Relationship Id="rId12" Type="http://schemas.openxmlformats.org/officeDocument/2006/relationships/slideLayout" Target="../slideLayouts/slideLayout28.xml"/><Relationship Id="rId13" Type="http://schemas.openxmlformats.org/officeDocument/2006/relationships/slideLayout" Target="../slideLayouts/slideLayout29.xml"/><Relationship Id="rId14" Type="http://schemas.openxmlformats.org/officeDocument/2006/relationships/slideLayout" Target="../slideLayouts/slideLayout30.xml"/><Relationship Id="rId15" Type="http://schemas.openxmlformats.org/officeDocument/2006/relationships/slideLayout" Target="../slideLayouts/slideLayout31.xml"/><Relationship Id="rId16" Type="http://schemas.openxmlformats.org/officeDocument/2006/relationships/slideLayout" Target="../slideLayouts/slideLayout32.xml"/><Relationship Id="rId17" Type="http://schemas.openxmlformats.org/officeDocument/2006/relationships/slideLayout" Target="../slideLayouts/slideLayout33.xml"/><Relationship Id="rId18" Type="http://schemas.openxmlformats.org/officeDocument/2006/relationships/slideLayout" Target="../slideLayouts/slideLayout34.xml"/><Relationship Id="rId19" Type="http://schemas.openxmlformats.org/officeDocument/2006/relationships/slideLayout" Target="../slideLayouts/slideLayout35.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8.xml"/><Relationship Id="rId12" Type="http://schemas.openxmlformats.org/officeDocument/2006/relationships/slideLayout" Target="../slideLayouts/slideLayout49.xml"/><Relationship Id="rId13" Type="http://schemas.openxmlformats.org/officeDocument/2006/relationships/theme" Target="../theme/theme3.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slideLayout" Target="../slideLayouts/slideLayout47.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60.xml"/><Relationship Id="rId12" Type="http://schemas.openxmlformats.org/officeDocument/2006/relationships/theme" Target="../theme/theme4.xml"/><Relationship Id="rId1" Type="http://schemas.openxmlformats.org/officeDocument/2006/relationships/slideLayout" Target="../slideLayouts/slideLayout50.xml"/><Relationship Id="rId2" Type="http://schemas.openxmlformats.org/officeDocument/2006/relationships/slideLayout" Target="../slideLayouts/slideLayout51.xml"/><Relationship Id="rId3" Type="http://schemas.openxmlformats.org/officeDocument/2006/relationships/slideLayout" Target="../slideLayouts/slideLayout52.xml"/><Relationship Id="rId4" Type="http://schemas.openxmlformats.org/officeDocument/2006/relationships/slideLayout" Target="../slideLayouts/slideLayout53.xml"/><Relationship Id="rId5" Type="http://schemas.openxmlformats.org/officeDocument/2006/relationships/slideLayout" Target="../slideLayouts/slideLayout54.xml"/><Relationship Id="rId6" Type="http://schemas.openxmlformats.org/officeDocument/2006/relationships/slideLayout" Target="../slideLayouts/slideLayout55.xml"/><Relationship Id="rId7" Type="http://schemas.openxmlformats.org/officeDocument/2006/relationships/slideLayout" Target="../slideLayouts/slideLayout56.xml"/><Relationship Id="rId8" Type="http://schemas.openxmlformats.org/officeDocument/2006/relationships/slideLayout" Target="../slideLayouts/slideLayout57.xml"/><Relationship Id="rId9" Type="http://schemas.openxmlformats.org/officeDocument/2006/relationships/slideLayout" Target="../slideLayouts/slideLayout58.xml"/><Relationship Id="rId10"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6/30/16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657014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50682318"/>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13370496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Cross-Platform Mobile Application Development with Xamarin</a:t>
            </a:r>
          </a:p>
        </p:txBody>
      </p:sp>
      <p:sp>
        <p:nvSpPr>
          <p:cNvPr id="5" name="Subtitle 4"/>
          <p:cNvSpPr>
            <a:spLocks noGrp="1"/>
          </p:cNvSpPr>
          <p:nvPr>
            <p:ph type="subTitle" idx="1"/>
          </p:nvPr>
        </p:nvSpPr>
        <p:spPr>
          <a:xfrm>
            <a:off x="1524000" y="3602037"/>
            <a:ext cx="9144000" cy="2376731"/>
          </a:xfrm>
        </p:spPr>
        <p:txBody>
          <a:bodyPr>
            <a:normAutofit/>
          </a:bodyPr>
          <a:lstStyle/>
          <a:p>
            <a:r>
              <a:rPr lang="en-US" sz="4000" dirty="0">
                <a:solidFill>
                  <a:srgbClr val="FFFF00"/>
                </a:solidFill>
              </a:rPr>
              <a:t>Module 3, Lesson 9:</a:t>
            </a:r>
          </a:p>
          <a:p>
            <a:r>
              <a:rPr lang="en-US" dirty="0"/>
              <a:t>Cross-Platform User Interfaces with </a:t>
            </a:r>
            <a:r>
              <a:rPr lang="en-US" dirty="0" err="1"/>
              <a:t>Xamarin.Forms</a:t>
            </a:r>
            <a:endParaRPr lang="en-US" sz="4000" dirty="0">
              <a:solidFill>
                <a:srgbClr val="FFFF00"/>
              </a:solidFill>
            </a:endParaRPr>
          </a:p>
        </p:txBody>
      </p:sp>
    </p:spTree>
    <p:extLst>
      <p:ext uri="{BB962C8B-B14F-4D97-AF65-F5344CB8AC3E}">
        <p14:creationId xmlns:p14="http://schemas.microsoft.com/office/powerpoint/2010/main" val="2181429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Title 1"/>
          <p:cNvSpPr>
            <a:spLocks noGrp="1"/>
          </p:cNvSpPr>
          <p:nvPr>
            <p:ph type="title"/>
          </p:nvPr>
        </p:nvSpPr>
        <p:spPr/>
        <p:txBody>
          <a:bodyPr>
            <a:noAutofit/>
          </a:bodyPr>
          <a:lstStyle/>
          <a:p>
            <a:pPr eaLnBrk="1" hangingPunct="1"/>
            <a:r>
              <a:rPr lang="en-US" altLang="en-US" dirty="0">
                <a:solidFill>
                  <a:srgbClr val="000000"/>
                </a:solidFill>
                <a:latin typeface="Segoe UI"/>
                <a:cs typeface="Segoe UI"/>
              </a:rPr>
              <a:t>Xamarin.Forms App Architecture</a:t>
            </a:r>
          </a:p>
        </p:txBody>
      </p:sp>
      <p:sp>
        <p:nvSpPr>
          <p:cNvPr id="66564" name="Content Placeholder 2"/>
          <p:cNvSpPr txBox="1">
            <a:spLocks/>
          </p:cNvSpPr>
          <p:nvPr/>
        </p:nvSpPr>
        <p:spPr bwMode="auto">
          <a:xfrm>
            <a:off x="6811964" y="3960813"/>
            <a:ext cx="2687637"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4572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4572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lnSpc>
                <a:spcPct val="100000"/>
              </a:lnSpc>
              <a:spcBef>
                <a:spcPct val="20000"/>
              </a:spcBef>
              <a:buSzPct val="110000"/>
              <a:buFontTx/>
              <a:buNone/>
            </a:pPr>
            <a:r>
              <a:rPr lang="en-US" altLang="en-US" sz="1800">
                <a:solidFill>
                  <a:srgbClr val="FFFFFF"/>
                </a:solidFill>
                <a:latin typeface="Helvetica Light"/>
                <a:ea typeface="Helvetica Light"/>
                <a:cs typeface="Helvetica Light"/>
              </a:rPr>
              <a:t>Shared App Logic</a:t>
            </a:r>
          </a:p>
        </p:txBody>
      </p:sp>
      <p:sp>
        <p:nvSpPr>
          <p:cNvPr id="66565" name="Content Placeholder 2"/>
          <p:cNvSpPr txBox="1">
            <a:spLocks/>
          </p:cNvSpPr>
          <p:nvPr/>
        </p:nvSpPr>
        <p:spPr bwMode="auto">
          <a:xfrm>
            <a:off x="7215188" y="2946401"/>
            <a:ext cx="194151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4572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4572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20000"/>
              </a:spcBef>
              <a:buSzPct val="110000"/>
              <a:buFontTx/>
              <a:buNone/>
            </a:pPr>
            <a:r>
              <a:rPr lang="en-US" altLang="en-US" sz="1800">
                <a:solidFill>
                  <a:srgbClr val="FFFFFF"/>
                </a:solidFill>
                <a:latin typeface="Helvetica Light"/>
                <a:ea typeface="Helvetica Light"/>
                <a:cs typeface="Helvetica Light"/>
              </a:rPr>
              <a:t>Xamarin.Forms</a:t>
            </a:r>
          </a:p>
        </p:txBody>
      </p:sp>
      <p:sp>
        <p:nvSpPr>
          <p:cNvPr id="16" name="TextBox 15"/>
          <p:cNvSpPr txBox="1"/>
          <p:nvPr/>
        </p:nvSpPr>
        <p:spPr>
          <a:xfrm>
            <a:off x="957686" y="2703029"/>
            <a:ext cx="5573486" cy="3785640"/>
          </a:xfrm>
          <a:prstGeom prst="rect">
            <a:avLst/>
          </a:prstGeom>
          <a:noFill/>
        </p:spPr>
        <p:txBody>
          <a:bodyPr wrap="square" lIns="91428" tIns="45714" rIns="91428" bIns="45714">
            <a:spAutoFit/>
          </a:bodyPr>
          <a:lstStyle/>
          <a:p>
            <a:pPr marL="342900" indent="-342900">
              <a:buFont typeface="Wingdings" charset="2"/>
              <a:buChar char="§"/>
              <a:defRPr/>
            </a:pPr>
            <a:r>
              <a:rPr lang="en-US" sz="2400" dirty="0">
                <a:solidFill>
                  <a:srgbClr val="000000"/>
                </a:solidFill>
                <a:latin typeface="Segoe UI"/>
                <a:cs typeface="Segoe UI"/>
              </a:rPr>
              <a:t>Shared UI code</a:t>
            </a:r>
          </a:p>
          <a:p>
            <a:pPr marL="342900" indent="-342900">
              <a:buFont typeface="Wingdings" charset="2"/>
              <a:buChar char="§"/>
              <a:defRPr/>
            </a:pPr>
            <a:r>
              <a:rPr lang="en-US" sz="2400" dirty="0">
                <a:solidFill>
                  <a:srgbClr val="000000"/>
                </a:solidFill>
                <a:latin typeface="Segoe UI"/>
                <a:cs typeface="Segoe UI"/>
              </a:rPr>
              <a:t>Shared app logic code in C#</a:t>
            </a:r>
          </a:p>
          <a:p>
            <a:pPr marL="342900" indent="-342900">
              <a:buFont typeface="Wingdings" charset="2"/>
              <a:buChar char="§"/>
              <a:defRPr/>
            </a:pPr>
            <a:r>
              <a:rPr lang="en-US" sz="2400" dirty="0">
                <a:solidFill>
                  <a:srgbClr val="000000"/>
                </a:solidFill>
                <a:latin typeface="Segoe UI"/>
                <a:cs typeface="Segoe UI"/>
              </a:rPr>
              <a:t>Mix-and-Match the use of </a:t>
            </a:r>
            <a:r>
              <a:rPr lang="en-US" sz="2400" dirty="0" err="1">
                <a:solidFill>
                  <a:srgbClr val="000000"/>
                </a:solidFill>
                <a:latin typeface="Segoe UI"/>
                <a:cs typeface="Segoe UI"/>
              </a:rPr>
              <a:t>Xamarin.Forms</a:t>
            </a:r>
            <a:r>
              <a:rPr lang="en-US" sz="2400" dirty="0">
                <a:solidFill>
                  <a:srgbClr val="000000"/>
                </a:solidFill>
                <a:latin typeface="Segoe UI"/>
                <a:cs typeface="Segoe UI"/>
              </a:rPr>
              <a:t> with platform-specific code</a:t>
            </a:r>
          </a:p>
          <a:p>
            <a:pPr marL="342900" indent="-342900">
              <a:buFont typeface="Wingdings" charset="2"/>
              <a:buChar char="§"/>
              <a:defRPr/>
            </a:pPr>
            <a:r>
              <a:rPr lang="en-US" sz="2400" dirty="0">
                <a:solidFill>
                  <a:srgbClr val="000000"/>
                </a:solidFill>
                <a:latin typeface="Segoe UI"/>
                <a:cs typeface="Segoe UI"/>
              </a:rPr>
              <a:t>Good for forms-based apps with a lot of data entry screens</a:t>
            </a:r>
          </a:p>
          <a:p>
            <a:pPr marL="342900" indent="-342900">
              <a:buFont typeface="Wingdings" charset="2"/>
              <a:buChar char="§"/>
              <a:defRPr/>
            </a:pPr>
            <a:r>
              <a:rPr lang="en-US" sz="2400" dirty="0">
                <a:solidFill>
                  <a:srgbClr val="000000"/>
                </a:solidFill>
                <a:latin typeface="Segoe UI"/>
                <a:cs typeface="Segoe UI"/>
              </a:rPr>
              <a:t>Easy to learn API makes you productive immediately, without platform-specific knowledge </a:t>
            </a:r>
          </a:p>
        </p:txBody>
      </p:sp>
      <p:grpSp>
        <p:nvGrpSpPr>
          <p:cNvPr id="8" name="Group 7"/>
          <p:cNvGrpSpPr/>
          <p:nvPr/>
        </p:nvGrpSpPr>
        <p:grpSpPr>
          <a:xfrm>
            <a:off x="7589596" y="3079929"/>
            <a:ext cx="3934452" cy="2915671"/>
            <a:chOff x="3943949" y="3415308"/>
            <a:chExt cx="6950471" cy="3123214"/>
          </a:xfrm>
        </p:grpSpPr>
        <p:sp>
          <p:nvSpPr>
            <p:cNvPr id="9" name="Rectangle 8"/>
            <p:cNvSpPr/>
            <p:nvPr/>
          </p:nvSpPr>
          <p:spPr>
            <a:xfrm>
              <a:off x="8708480" y="4351073"/>
              <a:ext cx="2112264" cy="145831"/>
            </a:xfrm>
            <a:prstGeom prst="rect">
              <a:avLst/>
            </a:prstGeom>
            <a:solidFill>
              <a:srgbClr val="002060"/>
            </a:solidFill>
            <a:ln w="9525" cap="flat" cmpd="sng" algn="ctr">
              <a:noFill/>
              <a:prstDash val="solid"/>
            </a:ln>
            <a:effectLst/>
          </p:spPr>
          <p:txBody>
            <a:bodyPr rtlCol="0" anchor="ctr"/>
            <a:lstStyle/>
            <a:p>
              <a:pPr algn="ctr"/>
              <a:endParaRPr lang="en-US" dirty="0">
                <a:solidFill>
                  <a:prstClr val="white"/>
                </a:solidFill>
                <a:latin typeface="Segoe UI"/>
              </a:endParaRPr>
            </a:p>
          </p:txBody>
        </p:sp>
        <p:sp>
          <p:nvSpPr>
            <p:cNvPr id="10" name="Rectangle 9"/>
            <p:cNvSpPr/>
            <p:nvPr/>
          </p:nvSpPr>
          <p:spPr>
            <a:xfrm>
              <a:off x="6314054" y="4351075"/>
              <a:ext cx="2112264" cy="142618"/>
            </a:xfrm>
            <a:prstGeom prst="rect">
              <a:avLst/>
            </a:prstGeom>
            <a:solidFill>
              <a:srgbClr val="002060"/>
            </a:solidFill>
            <a:ln w="9525" cap="flat" cmpd="sng" algn="ctr">
              <a:noFill/>
              <a:prstDash val="solid"/>
            </a:ln>
            <a:effectLst/>
          </p:spPr>
          <p:txBody>
            <a:bodyPr rtlCol="0" anchor="ctr"/>
            <a:lstStyle/>
            <a:p>
              <a:pPr algn="ctr"/>
              <a:endParaRPr lang="en-US" dirty="0">
                <a:solidFill>
                  <a:prstClr val="white"/>
                </a:solidFill>
                <a:latin typeface="Segoe UI"/>
              </a:endParaRPr>
            </a:p>
          </p:txBody>
        </p:sp>
        <p:sp>
          <p:nvSpPr>
            <p:cNvPr id="11" name="Rectangle 10"/>
            <p:cNvSpPr/>
            <p:nvPr/>
          </p:nvSpPr>
          <p:spPr>
            <a:xfrm>
              <a:off x="3950984" y="4351075"/>
              <a:ext cx="2112264" cy="152169"/>
            </a:xfrm>
            <a:prstGeom prst="rect">
              <a:avLst/>
            </a:prstGeom>
            <a:solidFill>
              <a:srgbClr val="002060"/>
            </a:solidFill>
            <a:ln w="9525" cap="flat" cmpd="sng" algn="ctr">
              <a:noFill/>
              <a:prstDash val="solid"/>
            </a:ln>
            <a:effectLst/>
          </p:spPr>
          <p:txBody>
            <a:bodyPr rtlCol="0" anchor="ctr"/>
            <a:lstStyle/>
            <a:p>
              <a:pPr algn="ctr"/>
              <a:endParaRPr lang="en-US" dirty="0">
                <a:solidFill>
                  <a:prstClr val="white"/>
                </a:solidFill>
                <a:latin typeface="Segoe UI"/>
              </a:endParaRPr>
            </a:p>
          </p:txBody>
        </p:sp>
        <p:grpSp>
          <p:nvGrpSpPr>
            <p:cNvPr id="13" name="Group 12"/>
            <p:cNvGrpSpPr/>
            <p:nvPr/>
          </p:nvGrpSpPr>
          <p:grpSpPr>
            <a:xfrm>
              <a:off x="3943949" y="3415308"/>
              <a:ext cx="6950471" cy="3123214"/>
              <a:chOff x="7854360" y="1269101"/>
              <a:chExt cx="3526323" cy="2626646"/>
            </a:xfrm>
          </p:grpSpPr>
          <p:sp>
            <p:nvSpPr>
              <p:cNvPr id="15" name="Rectangle 14"/>
              <p:cNvSpPr/>
              <p:nvPr/>
            </p:nvSpPr>
            <p:spPr>
              <a:xfrm>
                <a:off x="7857929" y="2682550"/>
                <a:ext cx="3493008" cy="1213197"/>
              </a:xfrm>
              <a:prstGeom prst="rect">
                <a:avLst/>
              </a:prstGeom>
              <a:solidFill>
                <a:srgbClr val="2E75B6"/>
              </a:solidFill>
              <a:ln w="9525" cap="flat" cmpd="sng" algn="ctr">
                <a:noFill/>
                <a:prstDash val="solid"/>
              </a:ln>
              <a:effectLst/>
            </p:spPr>
            <p:txBody>
              <a:bodyPr rtlCol="0" anchor="ctr"/>
              <a:lstStyle/>
              <a:p>
                <a:pPr algn="ctr"/>
                <a:r>
                  <a:rPr lang="en-US" dirty="0">
                    <a:solidFill>
                      <a:prstClr val="white"/>
                    </a:solidFill>
                    <a:latin typeface="Segoe UI"/>
                  </a:rPr>
                  <a:t>Shared C# App Logic</a:t>
                </a:r>
              </a:p>
            </p:txBody>
          </p:sp>
          <p:grpSp>
            <p:nvGrpSpPr>
              <p:cNvPr id="17" name="Group 16"/>
              <p:cNvGrpSpPr/>
              <p:nvPr/>
            </p:nvGrpSpPr>
            <p:grpSpPr>
              <a:xfrm>
                <a:off x="7887081" y="1269101"/>
                <a:ext cx="3493602" cy="831802"/>
                <a:chOff x="7887081" y="1394540"/>
                <a:chExt cx="3493602" cy="831802"/>
              </a:xfrm>
            </p:grpSpPr>
            <p:sp>
              <p:nvSpPr>
                <p:cNvPr id="19" name="TextBox 18"/>
                <p:cNvSpPr txBox="1"/>
                <p:nvPr/>
              </p:nvSpPr>
              <p:spPr>
                <a:xfrm>
                  <a:off x="7887081" y="1394540"/>
                  <a:ext cx="1019103" cy="831802"/>
                </a:xfrm>
                <a:prstGeom prst="rect">
                  <a:avLst/>
                </a:prstGeom>
                <a:noFill/>
              </p:spPr>
              <p:txBody>
                <a:bodyPr wrap="square" rtlCol="0">
                  <a:spAutoFit/>
                </a:bodyPr>
                <a:lstStyle/>
                <a:p>
                  <a:pPr algn="ctr"/>
                  <a:r>
                    <a:rPr lang="en-US" dirty="0">
                      <a:solidFill>
                        <a:prstClr val="black"/>
                      </a:solidFill>
                      <a:latin typeface="Segoe UI"/>
                    </a:rPr>
                    <a:t>Native</a:t>
                  </a:r>
                </a:p>
                <a:p>
                  <a:pPr algn="ctr"/>
                  <a:r>
                    <a:rPr lang="en-US" dirty="0" err="1">
                      <a:solidFill>
                        <a:prstClr val="black"/>
                      </a:solidFill>
                      <a:latin typeface="Segoe UI"/>
                    </a:rPr>
                    <a:t>iOS</a:t>
                  </a:r>
                  <a:r>
                    <a:rPr lang="en-US" dirty="0">
                      <a:solidFill>
                        <a:prstClr val="black"/>
                      </a:solidFill>
                      <a:latin typeface="Segoe UI"/>
                    </a:rPr>
                    <a:t> </a:t>
                  </a:r>
                </a:p>
                <a:p>
                  <a:pPr algn="ctr"/>
                  <a:r>
                    <a:rPr lang="en-US" dirty="0">
                      <a:solidFill>
                        <a:prstClr val="black"/>
                      </a:solidFill>
                      <a:latin typeface="Segoe UI"/>
                    </a:rPr>
                    <a:t>App</a:t>
                  </a:r>
                </a:p>
              </p:txBody>
            </p:sp>
            <p:sp>
              <p:nvSpPr>
                <p:cNvPr id="20" name="TextBox 19"/>
                <p:cNvSpPr txBox="1"/>
                <p:nvPr/>
              </p:nvSpPr>
              <p:spPr>
                <a:xfrm>
                  <a:off x="9056420" y="1394541"/>
                  <a:ext cx="1071896" cy="722203"/>
                </a:xfrm>
                <a:prstGeom prst="rect">
                  <a:avLst/>
                </a:prstGeom>
                <a:noFill/>
              </p:spPr>
              <p:txBody>
                <a:bodyPr wrap="square" rtlCol="0">
                  <a:spAutoFit/>
                </a:bodyPr>
                <a:lstStyle/>
                <a:p>
                  <a:pPr algn="ctr"/>
                  <a:r>
                    <a:rPr lang="en-US" dirty="0">
                      <a:solidFill>
                        <a:srgbClr val="000000"/>
                      </a:solidFill>
                      <a:latin typeface="Segoe UI"/>
                    </a:rPr>
                    <a:t>Native</a:t>
                  </a:r>
                </a:p>
                <a:p>
                  <a:pPr algn="ctr"/>
                  <a:r>
                    <a:rPr lang="en-US" dirty="0">
                      <a:solidFill>
                        <a:srgbClr val="000000"/>
                      </a:solidFill>
                      <a:latin typeface="Segoe UI"/>
                    </a:rPr>
                    <a:t>Android App</a:t>
                  </a:r>
                </a:p>
              </p:txBody>
            </p:sp>
            <p:sp>
              <p:nvSpPr>
                <p:cNvPr id="21" name="TextBox 20"/>
                <p:cNvSpPr txBox="1"/>
                <p:nvPr/>
              </p:nvSpPr>
              <p:spPr>
                <a:xfrm>
                  <a:off x="10230314" y="1394540"/>
                  <a:ext cx="1150369" cy="722203"/>
                </a:xfrm>
                <a:prstGeom prst="rect">
                  <a:avLst/>
                </a:prstGeom>
                <a:noFill/>
              </p:spPr>
              <p:txBody>
                <a:bodyPr wrap="square" rtlCol="0">
                  <a:spAutoFit/>
                </a:bodyPr>
                <a:lstStyle/>
                <a:p>
                  <a:pPr algn="ctr"/>
                  <a:r>
                    <a:rPr lang="en-US" dirty="0">
                      <a:solidFill>
                        <a:srgbClr val="000000"/>
                      </a:solidFill>
                      <a:latin typeface="Segoe UI"/>
                    </a:rPr>
                    <a:t>Native</a:t>
                  </a:r>
                </a:p>
                <a:p>
                  <a:pPr algn="ctr"/>
                  <a:r>
                    <a:rPr lang="en-US" dirty="0">
                      <a:solidFill>
                        <a:srgbClr val="000000"/>
                      </a:solidFill>
                      <a:latin typeface="Segoe UI"/>
                    </a:rPr>
                    <a:t>Windows App</a:t>
                  </a:r>
                </a:p>
              </p:txBody>
            </p:sp>
          </p:grpSp>
          <p:sp>
            <p:nvSpPr>
              <p:cNvPr id="18" name="Rectangle 17"/>
              <p:cNvSpPr/>
              <p:nvPr/>
            </p:nvSpPr>
            <p:spPr>
              <a:xfrm>
                <a:off x="7854360" y="2247382"/>
                <a:ext cx="3493008" cy="382421"/>
              </a:xfrm>
              <a:prstGeom prst="rect">
                <a:avLst/>
              </a:prstGeom>
              <a:solidFill>
                <a:schemeClr val="accent1">
                  <a:lumMod val="75000"/>
                </a:schemeClr>
              </a:solidFill>
              <a:ln w="9525" cap="flat" cmpd="sng" algn="ctr">
                <a:noFill/>
                <a:prstDash val="solid"/>
              </a:ln>
              <a:effectLst/>
            </p:spPr>
            <p:txBody>
              <a:bodyPr rtlCol="0" anchor="ctr"/>
              <a:lstStyle/>
              <a:p>
                <a:pPr algn="ctr"/>
                <a:r>
                  <a:rPr lang="en-US" dirty="0">
                    <a:solidFill>
                      <a:prstClr val="white"/>
                    </a:solidFill>
                    <a:latin typeface="Segoe UI"/>
                  </a:rPr>
                  <a:t>Shared C# UI Code</a:t>
                </a:r>
              </a:p>
            </p:txBody>
          </p:sp>
        </p:grpSp>
      </p:grpSp>
      <p:grpSp>
        <p:nvGrpSpPr>
          <p:cNvPr id="22" name="Group 21"/>
          <p:cNvGrpSpPr/>
          <p:nvPr/>
        </p:nvGrpSpPr>
        <p:grpSpPr>
          <a:xfrm>
            <a:off x="1" y="1746422"/>
            <a:ext cx="12191999" cy="791753"/>
            <a:chOff x="979715" y="1950630"/>
            <a:chExt cx="9998962" cy="832911"/>
          </a:xfrm>
        </p:grpSpPr>
        <p:sp>
          <p:nvSpPr>
            <p:cNvPr id="23" name="Rectangle 2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4"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n-US" i="0" dirty="0">
                  <a:solidFill>
                    <a:prstClr val="white"/>
                  </a:solidFill>
                  <a:latin typeface="Segoe UI"/>
                  <a:cs typeface="Segoe UI"/>
                </a:rPr>
                <a:t>Increase Code Sharing Up to 100% and Deliver a Fully Native App</a:t>
              </a:r>
            </a:p>
          </p:txBody>
        </p:sp>
      </p:grpSp>
    </p:spTree>
    <p:extLst>
      <p:ext uri="{BB962C8B-B14F-4D97-AF65-F5344CB8AC3E}">
        <p14:creationId xmlns:p14="http://schemas.microsoft.com/office/powerpoint/2010/main" val="2944952212"/>
      </p:ext>
    </p:extLst>
  </p:cSld>
  <p:clrMapOvr>
    <a:masterClrMapping/>
  </p:clrMapOvr>
  <p:transition xmlns:p14="http://schemas.microsoft.com/office/powerpoint/2010/mai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pPr eaLnBrk="1" hangingPunct="1"/>
            <a:r>
              <a:rPr lang="en-US" altLang="en-US" dirty="0">
                <a:solidFill>
                  <a:srgbClr val="000000"/>
                </a:solidFill>
                <a:latin typeface="Segoe UI"/>
                <a:cs typeface="Segoe UI"/>
              </a:rPr>
              <a:t>Xamarin App Architectures</a:t>
            </a:r>
          </a:p>
        </p:txBody>
      </p:sp>
      <p:sp>
        <p:nvSpPr>
          <p:cNvPr id="69636" name="Content Placeholder 2"/>
          <p:cNvSpPr txBox="1">
            <a:spLocks/>
          </p:cNvSpPr>
          <p:nvPr/>
        </p:nvSpPr>
        <p:spPr bwMode="auto">
          <a:xfrm>
            <a:off x="2165350" y="2695575"/>
            <a:ext cx="915988"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4572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4572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20000"/>
              </a:spcBef>
              <a:buSzPct val="110000"/>
              <a:buFontTx/>
              <a:buNone/>
            </a:pPr>
            <a:r>
              <a:rPr lang="en-US" altLang="en-US" sz="1200">
                <a:solidFill>
                  <a:srgbClr val="FFFFFF"/>
                </a:solidFill>
                <a:latin typeface="Helvetica Light"/>
                <a:ea typeface="Helvetica Light"/>
                <a:cs typeface="Helvetica Light"/>
              </a:rPr>
              <a:t>iOS C# UI</a:t>
            </a:r>
          </a:p>
        </p:txBody>
      </p:sp>
      <p:sp>
        <p:nvSpPr>
          <p:cNvPr id="69637" name="Content Placeholder 2"/>
          <p:cNvSpPr txBox="1">
            <a:spLocks/>
          </p:cNvSpPr>
          <p:nvPr/>
        </p:nvSpPr>
        <p:spPr bwMode="auto">
          <a:xfrm>
            <a:off x="3346450" y="2695576"/>
            <a:ext cx="12763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4572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4572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20000"/>
              </a:spcBef>
              <a:buSzPct val="110000"/>
              <a:buFontTx/>
              <a:buNone/>
            </a:pPr>
            <a:r>
              <a:rPr lang="en-US" altLang="en-US" sz="1200">
                <a:solidFill>
                  <a:srgbClr val="FFFFFF"/>
                </a:solidFill>
                <a:latin typeface="Helvetica Light"/>
                <a:ea typeface="Helvetica Light"/>
                <a:cs typeface="Helvetica Light"/>
              </a:rPr>
              <a:t>Android C# UI</a:t>
            </a:r>
          </a:p>
        </p:txBody>
      </p:sp>
      <p:sp>
        <p:nvSpPr>
          <p:cNvPr id="69638" name="Content Placeholder 2"/>
          <p:cNvSpPr txBox="1">
            <a:spLocks/>
          </p:cNvSpPr>
          <p:nvPr/>
        </p:nvSpPr>
        <p:spPr bwMode="auto">
          <a:xfrm>
            <a:off x="4686301" y="2708276"/>
            <a:ext cx="137001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4572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4572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20000"/>
              </a:spcBef>
              <a:buSzPct val="110000"/>
              <a:buFontTx/>
              <a:buNone/>
            </a:pPr>
            <a:r>
              <a:rPr lang="en-US" altLang="en-US" sz="1200">
                <a:solidFill>
                  <a:srgbClr val="FFFFFF"/>
                </a:solidFill>
                <a:latin typeface="Helvetica Light"/>
                <a:ea typeface="Helvetica Light"/>
                <a:cs typeface="Helvetica Light"/>
              </a:rPr>
              <a:t>Windows C# UI</a:t>
            </a:r>
          </a:p>
        </p:txBody>
      </p:sp>
      <p:sp>
        <p:nvSpPr>
          <p:cNvPr id="69639" name="Content Placeholder 2"/>
          <p:cNvSpPr txBox="1">
            <a:spLocks/>
          </p:cNvSpPr>
          <p:nvPr/>
        </p:nvSpPr>
        <p:spPr bwMode="auto">
          <a:xfrm>
            <a:off x="2901950" y="3768725"/>
            <a:ext cx="2230438"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4572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4572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20000"/>
              </a:spcBef>
              <a:buSzPct val="110000"/>
              <a:buFontTx/>
              <a:buNone/>
            </a:pPr>
            <a:r>
              <a:rPr lang="en-US" altLang="en-US" sz="1800">
                <a:solidFill>
                  <a:srgbClr val="FFFFFF"/>
                </a:solidFill>
                <a:latin typeface="Helvetica Light"/>
                <a:ea typeface="Helvetica Light"/>
                <a:cs typeface="Helvetica Light"/>
              </a:rPr>
              <a:t>Shared App Logic</a:t>
            </a:r>
          </a:p>
        </p:txBody>
      </p:sp>
      <p:sp>
        <p:nvSpPr>
          <p:cNvPr id="69643" name="TextBox 19"/>
          <p:cNvSpPr txBox="1">
            <a:spLocks noChangeArrowheads="1"/>
          </p:cNvSpPr>
          <p:nvPr/>
        </p:nvSpPr>
        <p:spPr bwMode="auto">
          <a:xfrm>
            <a:off x="366260" y="5183386"/>
            <a:ext cx="3668713"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dirty="0">
                <a:solidFill>
                  <a:srgbClr val="000000"/>
                </a:solidFill>
                <a:latin typeface="Segoe UI"/>
                <a:cs typeface="Segoe UI"/>
              </a:rPr>
              <a:t>Platform-specific</a:t>
            </a:r>
          </a:p>
        </p:txBody>
      </p:sp>
      <p:sp>
        <p:nvSpPr>
          <p:cNvPr id="69644" name="TextBox 20"/>
          <p:cNvSpPr txBox="1">
            <a:spLocks noChangeArrowheads="1"/>
          </p:cNvSpPr>
          <p:nvPr/>
        </p:nvSpPr>
        <p:spPr bwMode="auto">
          <a:xfrm>
            <a:off x="6261585" y="5183386"/>
            <a:ext cx="3670300"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dirty="0">
                <a:solidFill>
                  <a:srgbClr val="000000"/>
                </a:solidFill>
                <a:latin typeface="Segoe UI"/>
                <a:cs typeface="Segoe UI"/>
              </a:rPr>
              <a:t>Xamarin.Forms</a:t>
            </a:r>
          </a:p>
        </p:txBody>
      </p:sp>
      <p:grpSp>
        <p:nvGrpSpPr>
          <p:cNvPr id="13" name="Group 12"/>
          <p:cNvGrpSpPr/>
          <p:nvPr/>
        </p:nvGrpSpPr>
        <p:grpSpPr>
          <a:xfrm>
            <a:off x="394958" y="1828810"/>
            <a:ext cx="5626410" cy="3161933"/>
            <a:chOff x="4197734" y="3616438"/>
            <a:chExt cx="5679331" cy="2906092"/>
          </a:xfrm>
        </p:grpSpPr>
        <p:grpSp>
          <p:nvGrpSpPr>
            <p:cNvPr id="14" name="Group 13"/>
            <p:cNvGrpSpPr/>
            <p:nvPr/>
          </p:nvGrpSpPr>
          <p:grpSpPr>
            <a:xfrm>
              <a:off x="4197754" y="5075955"/>
              <a:ext cx="5679311" cy="1446575"/>
              <a:chOff x="1031793" y="1035984"/>
              <a:chExt cx="9998961" cy="832911"/>
            </a:xfrm>
          </p:grpSpPr>
          <p:sp>
            <p:nvSpPr>
              <p:cNvPr id="24" name="Rectangle 23"/>
              <p:cNvSpPr/>
              <p:nvPr/>
            </p:nvSpPr>
            <p:spPr>
              <a:xfrm>
                <a:off x="1031793" y="1035984"/>
                <a:ext cx="9998961"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25" name="Content Placeholder 2"/>
              <p:cNvSpPr txBox="1">
                <a:spLocks/>
              </p:cNvSpPr>
              <p:nvPr/>
            </p:nvSpPr>
            <p:spPr>
              <a:xfrm>
                <a:off x="2278526" y="1128357"/>
                <a:ext cx="7536638" cy="648164"/>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t>Shared C#</a:t>
                </a:r>
              </a:p>
            </p:txBody>
          </p:sp>
        </p:grpSp>
        <p:sp>
          <p:nvSpPr>
            <p:cNvPr id="15" name="Rectangle 14"/>
            <p:cNvSpPr/>
            <p:nvPr/>
          </p:nvSpPr>
          <p:spPr>
            <a:xfrm>
              <a:off x="8078028" y="3616438"/>
              <a:ext cx="1799037" cy="1457848"/>
            </a:xfrm>
            <a:prstGeom prst="rect">
              <a:avLst/>
            </a:prstGeom>
            <a:solidFill>
              <a:srgbClr val="00206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7" name="Rectangle 16"/>
            <p:cNvSpPr/>
            <p:nvPr/>
          </p:nvSpPr>
          <p:spPr>
            <a:xfrm>
              <a:off x="4197734" y="3622421"/>
              <a:ext cx="1799037" cy="1457847"/>
            </a:xfrm>
            <a:prstGeom prst="rect">
              <a:avLst/>
            </a:prstGeom>
            <a:solidFill>
              <a:srgbClr val="00206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9" name="TextBox 18"/>
            <p:cNvSpPr txBox="1"/>
            <p:nvPr/>
          </p:nvSpPr>
          <p:spPr>
            <a:xfrm>
              <a:off x="4654875" y="3966091"/>
              <a:ext cx="828967" cy="646331"/>
            </a:xfrm>
            <a:prstGeom prst="rect">
              <a:avLst/>
            </a:prstGeom>
            <a:noFill/>
          </p:spPr>
          <p:txBody>
            <a:bodyPr wrap="square" rtlCol="0">
              <a:spAutoFit/>
            </a:bodyPr>
            <a:lstStyle/>
            <a:p>
              <a:pPr algn="ctr"/>
              <a:r>
                <a:rPr lang="en-US" dirty="0" err="1">
                  <a:solidFill>
                    <a:srgbClr val="FFFFFF"/>
                  </a:solidFill>
                </a:rPr>
                <a:t>iOS</a:t>
              </a:r>
              <a:endParaRPr lang="en-US" dirty="0">
                <a:solidFill>
                  <a:srgbClr val="FFFFFF"/>
                </a:solidFill>
              </a:endParaRPr>
            </a:p>
            <a:p>
              <a:pPr algn="ctr"/>
              <a:r>
                <a:rPr lang="en-US" dirty="0">
                  <a:solidFill>
                    <a:srgbClr val="FFFFFF"/>
                  </a:solidFill>
                </a:rPr>
                <a:t>C# UI</a:t>
              </a:r>
            </a:p>
          </p:txBody>
        </p:sp>
        <p:sp>
          <p:nvSpPr>
            <p:cNvPr id="20" name="Rectangle 19"/>
            <p:cNvSpPr/>
            <p:nvPr/>
          </p:nvSpPr>
          <p:spPr>
            <a:xfrm>
              <a:off x="6143143" y="3621627"/>
              <a:ext cx="1799037" cy="1457848"/>
            </a:xfrm>
            <a:prstGeom prst="rect">
              <a:avLst/>
            </a:prstGeom>
            <a:solidFill>
              <a:srgbClr val="00206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22" name="TextBox 21"/>
            <p:cNvSpPr txBox="1"/>
            <p:nvPr/>
          </p:nvSpPr>
          <p:spPr>
            <a:xfrm>
              <a:off x="6472424" y="3941791"/>
              <a:ext cx="1058257" cy="646331"/>
            </a:xfrm>
            <a:prstGeom prst="rect">
              <a:avLst/>
            </a:prstGeom>
            <a:noFill/>
          </p:spPr>
          <p:txBody>
            <a:bodyPr wrap="square" rtlCol="0">
              <a:spAutoFit/>
            </a:bodyPr>
            <a:lstStyle/>
            <a:p>
              <a:pPr algn="ctr"/>
              <a:r>
                <a:rPr lang="en-US" dirty="0">
                  <a:solidFill>
                    <a:srgbClr val="FFFFFF"/>
                  </a:solidFill>
                </a:rPr>
                <a:t>Android</a:t>
              </a:r>
            </a:p>
            <a:p>
              <a:pPr algn="ctr"/>
              <a:r>
                <a:rPr lang="en-US" dirty="0">
                  <a:solidFill>
                    <a:srgbClr val="FFFFFF"/>
                  </a:solidFill>
                </a:rPr>
                <a:t>C# UI</a:t>
              </a:r>
            </a:p>
          </p:txBody>
        </p:sp>
        <p:sp>
          <p:nvSpPr>
            <p:cNvPr id="23" name="TextBox 22"/>
            <p:cNvSpPr txBox="1"/>
            <p:nvPr/>
          </p:nvSpPr>
          <p:spPr>
            <a:xfrm>
              <a:off x="8395214" y="3970993"/>
              <a:ext cx="1122471" cy="646331"/>
            </a:xfrm>
            <a:prstGeom prst="rect">
              <a:avLst/>
            </a:prstGeom>
            <a:noFill/>
          </p:spPr>
          <p:txBody>
            <a:bodyPr wrap="square" rtlCol="0">
              <a:spAutoFit/>
            </a:bodyPr>
            <a:lstStyle/>
            <a:p>
              <a:pPr algn="ctr"/>
              <a:r>
                <a:rPr lang="en-US" dirty="0">
                  <a:solidFill>
                    <a:srgbClr val="FFFFFF"/>
                  </a:solidFill>
                </a:rPr>
                <a:t>Windows</a:t>
              </a:r>
            </a:p>
            <a:p>
              <a:pPr algn="ctr"/>
              <a:r>
                <a:rPr lang="en-US" dirty="0">
                  <a:solidFill>
                    <a:srgbClr val="FFFFFF"/>
                  </a:solidFill>
                </a:rPr>
                <a:t>C# UI</a:t>
              </a:r>
            </a:p>
          </p:txBody>
        </p:sp>
      </p:grpSp>
      <p:grpSp>
        <p:nvGrpSpPr>
          <p:cNvPr id="26" name="Group 25"/>
          <p:cNvGrpSpPr/>
          <p:nvPr/>
        </p:nvGrpSpPr>
        <p:grpSpPr>
          <a:xfrm>
            <a:off x="6286022" y="1850485"/>
            <a:ext cx="5653799" cy="3140258"/>
            <a:chOff x="3943949" y="3512490"/>
            <a:chExt cx="6950471" cy="3026031"/>
          </a:xfrm>
        </p:grpSpPr>
        <p:sp>
          <p:nvSpPr>
            <p:cNvPr id="27" name="Rectangle 26"/>
            <p:cNvSpPr/>
            <p:nvPr/>
          </p:nvSpPr>
          <p:spPr>
            <a:xfrm>
              <a:off x="8708480" y="4351073"/>
              <a:ext cx="2112264" cy="145831"/>
            </a:xfrm>
            <a:prstGeom prst="rect">
              <a:avLst/>
            </a:prstGeom>
            <a:solidFill>
              <a:srgbClr val="002060"/>
            </a:solidFill>
            <a:ln w="9525" cap="flat" cmpd="sng" algn="ctr">
              <a:noFill/>
              <a:prstDash val="solid"/>
            </a:ln>
            <a:effectLst/>
          </p:spPr>
          <p:txBody>
            <a:bodyPr rtlCol="0" anchor="ctr"/>
            <a:lstStyle/>
            <a:p>
              <a:pPr lvl="0" algn="ctr"/>
              <a:endParaRPr lang="en-US" dirty="0">
                <a:solidFill>
                  <a:prstClr val="white"/>
                </a:solidFill>
              </a:endParaRPr>
            </a:p>
          </p:txBody>
        </p:sp>
        <p:sp>
          <p:nvSpPr>
            <p:cNvPr id="28" name="Rectangle 27"/>
            <p:cNvSpPr/>
            <p:nvPr/>
          </p:nvSpPr>
          <p:spPr>
            <a:xfrm>
              <a:off x="6314054" y="4351075"/>
              <a:ext cx="2112264" cy="142618"/>
            </a:xfrm>
            <a:prstGeom prst="rect">
              <a:avLst/>
            </a:prstGeom>
            <a:solidFill>
              <a:srgbClr val="002060"/>
            </a:solidFill>
            <a:ln w="9525" cap="flat" cmpd="sng" algn="ctr">
              <a:noFill/>
              <a:prstDash val="solid"/>
            </a:ln>
            <a:effectLst/>
          </p:spPr>
          <p:txBody>
            <a:bodyPr rtlCol="0" anchor="ctr"/>
            <a:lstStyle/>
            <a:p>
              <a:pPr lvl="0" algn="ctr"/>
              <a:endParaRPr lang="en-US" dirty="0">
                <a:solidFill>
                  <a:prstClr val="white"/>
                </a:solidFill>
              </a:endParaRPr>
            </a:p>
          </p:txBody>
        </p:sp>
        <p:sp>
          <p:nvSpPr>
            <p:cNvPr id="29" name="Rectangle 28"/>
            <p:cNvSpPr/>
            <p:nvPr/>
          </p:nvSpPr>
          <p:spPr>
            <a:xfrm>
              <a:off x="3950984" y="4351075"/>
              <a:ext cx="2112264" cy="152169"/>
            </a:xfrm>
            <a:prstGeom prst="rect">
              <a:avLst/>
            </a:prstGeom>
            <a:solidFill>
              <a:srgbClr val="002060"/>
            </a:solidFill>
            <a:ln w="9525" cap="flat" cmpd="sng" algn="ctr">
              <a:noFill/>
              <a:prstDash val="solid"/>
            </a:ln>
            <a:effectLst/>
          </p:spPr>
          <p:txBody>
            <a:bodyPr rtlCol="0" anchor="ctr"/>
            <a:lstStyle/>
            <a:p>
              <a:pPr lvl="0" algn="ctr"/>
              <a:endParaRPr lang="en-US" dirty="0">
                <a:solidFill>
                  <a:prstClr val="white"/>
                </a:solidFill>
              </a:endParaRPr>
            </a:p>
          </p:txBody>
        </p:sp>
        <p:grpSp>
          <p:nvGrpSpPr>
            <p:cNvPr id="31" name="Group 30"/>
            <p:cNvGrpSpPr/>
            <p:nvPr/>
          </p:nvGrpSpPr>
          <p:grpSpPr>
            <a:xfrm>
              <a:off x="3943949" y="3512490"/>
              <a:ext cx="6950471" cy="3026031"/>
              <a:chOff x="7854360" y="1350831"/>
              <a:chExt cx="3526323" cy="2544916"/>
            </a:xfrm>
          </p:grpSpPr>
          <p:sp>
            <p:nvSpPr>
              <p:cNvPr id="33" name="Rectangle 32"/>
              <p:cNvSpPr/>
              <p:nvPr/>
            </p:nvSpPr>
            <p:spPr>
              <a:xfrm>
                <a:off x="7857929" y="2682550"/>
                <a:ext cx="3493008" cy="1213197"/>
              </a:xfrm>
              <a:prstGeom prst="rect">
                <a:avLst/>
              </a:prstGeom>
              <a:solidFill>
                <a:srgbClr val="336FC0"/>
              </a:solidFill>
              <a:ln w="9525" cap="flat" cmpd="sng" algn="ctr">
                <a:noFill/>
                <a:prstDash val="solid"/>
              </a:ln>
              <a:effectLst/>
            </p:spPr>
            <p:txBody>
              <a:bodyPr rtlCol="0" anchor="ctr"/>
              <a:lstStyle/>
              <a:p>
                <a:pPr lvl="0" algn="ctr"/>
                <a:r>
                  <a:rPr lang="en-US" dirty="0">
                    <a:solidFill>
                      <a:prstClr val="white"/>
                    </a:solidFill>
                  </a:rPr>
                  <a:t>Shared C# App Logic</a:t>
                </a:r>
              </a:p>
            </p:txBody>
          </p:sp>
          <p:grpSp>
            <p:nvGrpSpPr>
              <p:cNvPr id="34" name="Group 33"/>
              <p:cNvGrpSpPr/>
              <p:nvPr/>
            </p:nvGrpSpPr>
            <p:grpSpPr>
              <a:xfrm>
                <a:off x="7887081" y="1350831"/>
                <a:ext cx="3493602" cy="764070"/>
                <a:chOff x="7887081" y="1476270"/>
                <a:chExt cx="3493602" cy="764070"/>
              </a:xfrm>
            </p:grpSpPr>
            <p:sp>
              <p:nvSpPr>
                <p:cNvPr id="36" name="TextBox 35"/>
                <p:cNvSpPr txBox="1"/>
                <p:nvPr/>
              </p:nvSpPr>
              <p:spPr>
                <a:xfrm>
                  <a:off x="7887081" y="1512734"/>
                  <a:ext cx="1019103" cy="722203"/>
                </a:xfrm>
                <a:prstGeom prst="rect">
                  <a:avLst/>
                </a:prstGeom>
                <a:noFill/>
              </p:spPr>
              <p:txBody>
                <a:bodyPr wrap="square" rtlCol="0">
                  <a:spAutoFit/>
                </a:bodyPr>
                <a:lstStyle/>
                <a:p>
                  <a:pPr algn="ctr"/>
                  <a:r>
                    <a:rPr lang="en-US" dirty="0"/>
                    <a:t>Native</a:t>
                  </a:r>
                </a:p>
                <a:p>
                  <a:pPr algn="ctr"/>
                  <a:r>
                    <a:rPr lang="en-US" dirty="0" err="1"/>
                    <a:t>iOS</a:t>
                  </a:r>
                  <a:r>
                    <a:rPr lang="en-US" dirty="0"/>
                    <a:t> App</a:t>
                  </a:r>
                </a:p>
              </p:txBody>
            </p:sp>
            <p:sp>
              <p:nvSpPr>
                <p:cNvPr id="37" name="TextBox 36"/>
                <p:cNvSpPr txBox="1"/>
                <p:nvPr/>
              </p:nvSpPr>
              <p:spPr>
                <a:xfrm>
                  <a:off x="9056420" y="1476270"/>
                  <a:ext cx="1071896" cy="722203"/>
                </a:xfrm>
                <a:prstGeom prst="rect">
                  <a:avLst/>
                </a:prstGeom>
                <a:noFill/>
              </p:spPr>
              <p:txBody>
                <a:bodyPr wrap="square" rtlCol="0">
                  <a:spAutoFit/>
                </a:bodyPr>
                <a:lstStyle/>
                <a:p>
                  <a:pPr algn="ctr"/>
                  <a:r>
                    <a:rPr lang="en-US" dirty="0">
                      <a:solidFill>
                        <a:srgbClr val="000000"/>
                      </a:solidFill>
                    </a:rPr>
                    <a:t>Native</a:t>
                  </a:r>
                </a:p>
                <a:p>
                  <a:pPr algn="ctr"/>
                  <a:r>
                    <a:rPr lang="en-US" dirty="0">
                      <a:solidFill>
                        <a:srgbClr val="000000"/>
                      </a:solidFill>
                    </a:rPr>
                    <a:t>Android App</a:t>
                  </a:r>
                </a:p>
              </p:txBody>
            </p:sp>
            <p:sp>
              <p:nvSpPr>
                <p:cNvPr id="38" name="TextBox 37"/>
                <p:cNvSpPr txBox="1"/>
                <p:nvPr/>
              </p:nvSpPr>
              <p:spPr>
                <a:xfrm>
                  <a:off x="10230314" y="1518137"/>
                  <a:ext cx="1150369" cy="722203"/>
                </a:xfrm>
                <a:prstGeom prst="rect">
                  <a:avLst/>
                </a:prstGeom>
                <a:noFill/>
              </p:spPr>
              <p:txBody>
                <a:bodyPr wrap="square" rtlCol="0">
                  <a:spAutoFit/>
                </a:bodyPr>
                <a:lstStyle/>
                <a:p>
                  <a:pPr algn="ctr"/>
                  <a:r>
                    <a:rPr lang="en-US" dirty="0">
                      <a:solidFill>
                        <a:srgbClr val="000000"/>
                      </a:solidFill>
                    </a:rPr>
                    <a:t>Native</a:t>
                  </a:r>
                </a:p>
                <a:p>
                  <a:pPr algn="ctr"/>
                  <a:r>
                    <a:rPr lang="en-US" dirty="0">
                      <a:solidFill>
                        <a:srgbClr val="000000"/>
                      </a:solidFill>
                    </a:rPr>
                    <a:t>Windows App</a:t>
                  </a:r>
                </a:p>
              </p:txBody>
            </p:sp>
          </p:grpSp>
          <p:sp>
            <p:nvSpPr>
              <p:cNvPr id="35" name="Rectangle 34"/>
              <p:cNvSpPr/>
              <p:nvPr/>
            </p:nvSpPr>
            <p:spPr>
              <a:xfrm>
                <a:off x="7854360" y="2247382"/>
                <a:ext cx="3493008" cy="382421"/>
              </a:xfrm>
              <a:prstGeom prst="rect">
                <a:avLst/>
              </a:prstGeom>
              <a:solidFill>
                <a:srgbClr val="336FC0"/>
              </a:solidFill>
              <a:ln w="9525" cap="flat" cmpd="sng" algn="ctr">
                <a:noFill/>
                <a:prstDash val="solid"/>
              </a:ln>
              <a:effectLst/>
            </p:spPr>
            <p:txBody>
              <a:bodyPr rtlCol="0" anchor="ctr"/>
              <a:lstStyle/>
              <a:p>
                <a:pPr lvl="0" algn="ctr"/>
                <a:r>
                  <a:rPr lang="en-US" dirty="0">
                    <a:solidFill>
                      <a:prstClr val="white"/>
                    </a:solidFill>
                  </a:rPr>
                  <a:t>Shared C# UI Code</a:t>
                </a:r>
              </a:p>
            </p:txBody>
          </p:sp>
        </p:grpSp>
      </p:grpSp>
    </p:spTree>
    <p:extLst>
      <p:ext uri="{BB962C8B-B14F-4D97-AF65-F5344CB8AC3E}">
        <p14:creationId xmlns:p14="http://schemas.microsoft.com/office/powerpoint/2010/main" val="3108700674"/>
      </p:ext>
    </p:extLst>
  </p:cSld>
  <p:clrMapOvr>
    <a:masterClrMapping/>
  </p:clrMapOvr>
  <p:transition xmlns:p14="http://schemas.microsoft.com/office/powerpoint/2010/mai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Xamarin.Forms</a:t>
            </a:r>
            <a:r>
              <a:rPr lang="en-US" dirty="0"/>
              <a:t> Structure</a:t>
            </a:r>
          </a:p>
        </p:txBody>
      </p:sp>
      <p:sp>
        <p:nvSpPr>
          <p:cNvPr id="4" name="Text Placeholder 3"/>
          <p:cNvSpPr>
            <a:spLocks noGrp="1"/>
          </p:cNvSpPr>
          <p:nvPr>
            <p:ph type="body" idx="1"/>
          </p:nvPr>
        </p:nvSpPr>
        <p:spPr/>
        <p:txBody>
          <a:bodyPr/>
          <a:lstStyle/>
          <a:p>
            <a:r>
              <a:rPr lang="en-US" dirty="0"/>
              <a:t>Solution Structure</a:t>
            </a:r>
          </a:p>
        </p:txBody>
      </p:sp>
      <p:sp>
        <p:nvSpPr>
          <p:cNvPr id="3" name="Content Placeholder 2"/>
          <p:cNvSpPr>
            <a:spLocks noGrp="1"/>
          </p:cNvSpPr>
          <p:nvPr>
            <p:ph sz="half" idx="2"/>
          </p:nvPr>
        </p:nvSpPr>
        <p:spPr/>
        <p:txBody>
          <a:bodyPr/>
          <a:lstStyle/>
          <a:p>
            <a:pPr>
              <a:buFont typeface="Wingdings" charset="2"/>
              <a:buChar char="§"/>
            </a:pPr>
            <a:r>
              <a:rPr lang="en-US" dirty="0"/>
              <a:t>Shared project containing shared code</a:t>
            </a:r>
          </a:p>
          <a:p>
            <a:pPr lvl="1">
              <a:buFont typeface="Wingdings" charset="2"/>
              <a:buChar char="§"/>
            </a:pPr>
            <a:r>
              <a:rPr lang="en-US" dirty="0"/>
              <a:t>Portable class library (PCL)</a:t>
            </a:r>
          </a:p>
          <a:p>
            <a:pPr lvl="1">
              <a:buFont typeface="Wingdings" charset="2"/>
              <a:buChar char="§"/>
            </a:pPr>
            <a:r>
              <a:rPr lang="en-US" dirty="0"/>
              <a:t>Shared asset project (SAP)</a:t>
            </a:r>
          </a:p>
          <a:p>
            <a:pPr>
              <a:buFont typeface="Wingdings" charset="2"/>
              <a:buChar char="§"/>
            </a:pPr>
            <a:r>
              <a:rPr lang="en-US" dirty="0"/>
              <a:t>A project for each device type</a:t>
            </a:r>
          </a:p>
          <a:p>
            <a:pPr lvl="1">
              <a:buFont typeface="Wingdings" charset="2"/>
              <a:buChar char="§"/>
            </a:pPr>
            <a:r>
              <a:rPr lang="en-US" dirty="0"/>
              <a:t>Consumes the shared project</a:t>
            </a:r>
          </a:p>
        </p:txBody>
      </p:sp>
      <p:sp>
        <p:nvSpPr>
          <p:cNvPr id="5" name="Text Placeholder 4"/>
          <p:cNvSpPr>
            <a:spLocks noGrp="1"/>
          </p:cNvSpPr>
          <p:nvPr>
            <p:ph type="body" sz="quarter" idx="3"/>
          </p:nvPr>
        </p:nvSpPr>
        <p:spPr/>
        <p:txBody>
          <a:bodyPr/>
          <a:lstStyle/>
          <a:p>
            <a:r>
              <a:rPr lang="en-US" dirty="0"/>
              <a:t>Shared Project Structure</a:t>
            </a:r>
          </a:p>
        </p:txBody>
      </p:sp>
      <p:sp>
        <p:nvSpPr>
          <p:cNvPr id="6" name="Content Placeholder 5"/>
          <p:cNvSpPr>
            <a:spLocks noGrp="1"/>
          </p:cNvSpPr>
          <p:nvPr>
            <p:ph sz="quarter" idx="4"/>
          </p:nvPr>
        </p:nvSpPr>
        <p:spPr/>
        <p:txBody>
          <a:bodyPr/>
          <a:lstStyle/>
          <a:p>
            <a:pPr>
              <a:buFont typeface="Wingdings" charset="2"/>
              <a:buChar char="§"/>
            </a:pPr>
            <a:r>
              <a:rPr lang="en-US" dirty="0"/>
              <a:t>Can compose UIs with all C# or with XAML</a:t>
            </a:r>
          </a:p>
          <a:p>
            <a:pPr lvl="1">
              <a:buFont typeface="Wingdings" charset="2"/>
              <a:buChar char="§"/>
            </a:pPr>
            <a:r>
              <a:rPr lang="en-US" dirty="0"/>
              <a:t>Personal or team preference</a:t>
            </a:r>
          </a:p>
          <a:p>
            <a:pPr>
              <a:buFont typeface="Wingdings" charset="2"/>
              <a:buChar char="§"/>
            </a:pPr>
            <a:r>
              <a:rPr lang="en-US" dirty="0" err="1"/>
              <a:t>App.cs</a:t>
            </a:r>
            <a:endParaRPr lang="en-US" dirty="0"/>
          </a:p>
          <a:p>
            <a:pPr lvl="1">
              <a:buFont typeface="Wingdings" charset="2"/>
              <a:buChar char="§"/>
            </a:pPr>
            <a:r>
              <a:rPr lang="en-US" dirty="0"/>
              <a:t>Entry point into application</a:t>
            </a:r>
          </a:p>
          <a:p>
            <a:pPr lvl="1">
              <a:buFont typeface="Wingdings" charset="2"/>
              <a:buChar char="§"/>
            </a:pPr>
            <a:r>
              <a:rPr lang="en-US" dirty="0"/>
              <a:t>Load first screen</a:t>
            </a:r>
          </a:p>
        </p:txBody>
      </p:sp>
    </p:spTree>
    <p:extLst>
      <p:ext uri="{BB962C8B-B14F-4D97-AF65-F5344CB8AC3E}">
        <p14:creationId xmlns:p14="http://schemas.microsoft.com/office/powerpoint/2010/main" val="2681366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0000"/>
                </a:solidFill>
              </a:rPr>
              <a:t>Xamarin.Forms Solution</a:t>
            </a:r>
          </a:p>
        </p:txBody>
      </p:sp>
      <p:grpSp>
        <p:nvGrpSpPr>
          <p:cNvPr id="5" name="Group 4"/>
          <p:cNvGrpSpPr/>
          <p:nvPr/>
        </p:nvGrpSpPr>
        <p:grpSpPr>
          <a:xfrm>
            <a:off x="3448812" y="1801512"/>
            <a:ext cx="5294376" cy="3531096"/>
            <a:chOff x="3447496" y="2313087"/>
            <a:chExt cx="5294376" cy="3531096"/>
          </a:xfrm>
        </p:grpSpPr>
        <p:sp>
          <p:nvSpPr>
            <p:cNvPr id="6" name="Rectangle 5"/>
            <p:cNvSpPr/>
            <p:nvPr/>
          </p:nvSpPr>
          <p:spPr>
            <a:xfrm>
              <a:off x="3451400" y="2313087"/>
              <a:ext cx="5286568" cy="958873"/>
            </a:xfrm>
            <a:prstGeom prst="rect">
              <a:avLst/>
            </a:prstGeom>
            <a:solidFill>
              <a:srgbClr val="336FC0"/>
            </a:solidFill>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2400" kern="1200" dirty="0" err="1"/>
                <a:t>Xamarin.Forms</a:t>
              </a:r>
              <a:r>
                <a:rPr lang="en-US" sz="2400" kern="1200" dirty="0"/>
                <a:t> Project</a:t>
              </a:r>
            </a:p>
          </p:txBody>
        </p:sp>
        <p:sp>
          <p:nvSpPr>
            <p:cNvPr id="7" name="Rectangle 6"/>
            <p:cNvSpPr/>
            <p:nvPr/>
          </p:nvSpPr>
          <p:spPr>
            <a:xfrm>
              <a:off x="3447496" y="4611253"/>
              <a:ext cx="5294376" cy="1232930"/>
            </a:xfrm>
            <a:prstGeom prst="rect">
              <a:avLst/>
            </a:prstGeom>
            <a:solidFill>
              <a:srgbClr val="130665"/>
            </a:solidFill>
            <a:ln>
              <a:noFill/>
            </a:ln>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2400" kern="1200" dirty="0"/>
                <a:t>Core Library Project</a:t>
              </a:r>
            </a:p>
          </p:txBody>
        </p:sp>
        <p:grpSp>
          <p:nvGrpSpPr>
            <p:cNvPr id="8" name="Group 7"/>
            <p:cNvGrpSpPr/>
            <p:nvPr/>
          </p:nvGrpSpPr>
          <p:grpSpPr>
            <a:xfrm>
              <a:off x="3451400" y="3337488"/>
              <a:ext cx="5286568" cy="1208238"/>
              <a:chOff x="3445157" y="3317698"/>
              <a:chExt cx="5286568" cy="1208238"/>
            </a:xfrm>
          </p:grpSpPr>
          <p:sp>
            <p:nvSpPr>
              <p:cNvPr id="9" name="Rectangle 8"/>
              <p:cNvSpPr/>
              <p:nvPr/>
            </p:nvSpPr>
            <p:spPr>
              <a:xfrm>
                <a:off x="3445157" y="3317698"/>
                <a:ext cx="1718361" cy="1208238"/>
              </a:xfrm>
              <a:prstGeom prst="rect">
                <a:avLst/>
              </a:prstGeom>
              <a:solidFill>
                <a:srgbClr val="D9D9D9"/>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kern="1200" dirty="0" err="1">
                    <a:solidFill>
                      <a:srgbClr val="000000"/>
                    </a:solidFill>
                  </a:rPr>
                  <a:t>iOS</a:t>
                </a:r>
                <a:r>
                  <a:rPr lang="en-US" kern="1200" dirty="0">
                    <a:solidFill>
                      <a:srgbClr val="000000"/>
                    </a:solidFill>
                  </a:rPr>
                  <a:t> Project</a:t>
                </a:r>
              </a:p>
            </p:txBody>
          </p:sp>
          <p:sp>
            <p:nvSpPr>
              <p:cNvPr id="10" name="Rectangle 9"/>
              <p:cNvSpPr/>
              <p:nvPr/>
            </p:nvSpPr>
            <p:spPr>
              <a:xfrm>
                <a:off x="5246188" y="3317698"/>
                <a:ext cx="1822992" cy="1208238"/>
              </a:xfrm>
              <a:prstGeom prst="rect">
                <a:avLst/>
              </a:prstGeom>
              <a:solidFill>
                <a:srgbClr val="A6A6A6"/>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kern="1200" dirty="0"/>
                  <a:t>Android Project</a:t>
                </a:r>
              </a:p>
            </p:txBody>
          </p:sp>
          <p:sp>
            <p:nvSpPr>
              <p:cNvPr id="11" name="Rectangle 10"/>
              <p:cNvSpPr/>
              <p:nvPr/>
            </p:nvSpPr>
            <p:spPr>
              <a:xfrm>
                <a:off x="7151850" y="3317698"/>
                <a:ext cx="1579875" cy="1208238"/>
              </a:xfrm>
              <a:prstGeom prst="rect">
                <a:avLst/>
              </a:prstGeom>
              <a:solidFill>
                <a:srgbClr val="130665"/>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kern="1200" dirty="0"/>
                  <a:t>Windows Phone </a:t>
                </a:r>
              </a:p>
              <a:p>
                <a:pPr algn="ctr"/>
                <a:r>
                  <a:rPr lang="en-US" kern="1200" dirty="0"/>
                  <a:t>Project</a:t>
                </a:r>
              </a:p>
            </p:txBody>
          </p:sp>
        </p:grpSp>
      </p:grpSp>
    </p:spTree>
    <p:extLst>
      <p:ext uri="{BB962C8B-B14F-4D97-AF65-F5344CB8AC3E}">
        <p14:creationId xmlns:p14="http://schemas.microsoft.com/office/powerpoint/2010/main" val="2008033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Object (in Forms Project)</a:t>
            </a:r>
          </a:p>
        </p:txBody>
      </p:sp>
      <p:sp>
        <p:nvSpPr>
          <p:cNvPr id="3" name="Content Placeholder 2"/>
          <p:cNvSpPr>
            <a:spLocks noGrp="1"/>
          </p:cNvSpPr>
          <p:nvPr>
            <p:ph idx="1"/>
          </p:nvPr>
        </p:nvSpPr>
        <p:spPr/>
        <p:txBody>
          <a:bodyPr>
            <a:noAutofit/>
          </a:bodyPr>
          <a:lstStyle/>
          <a:p>
            <a:pPr marL="0" indent="0">
              <a:buNone/>
            </a:pPr>
            <a:r>
              <a:rPr lang="en-US" sz="1800" dirty="0">
                <a:latin typeface="Lucida Console"/>
                <a:cs typeface="Lucida Console"/>
              </a:rPr>
              <a:t>public class App : Application {</a:t>
            </a:r>
          </a:p>
          <a:p>
            <a:pPr lvl="1">
              <a:buNone/>
            </a:pPr>
            <a:r>
              <a:rPr lang="en-US" sz="1800" dirty="0">
                <a:latin typeface="Lucida Console"/>
                <a:cs typeface="Lucida Console"/>
              </a:rPr>
              <a:t>public App() {</a:t>
            </a:r>
          </a:p>
          <a:p>
            <a:pPr lvl="2">
              <a:buNone/>
            </a:pPr>
            <a:r>
              <a:rPr lang="en-US" sz="1800" dirty="0" err="1">
                <a:latin typeface="Lucida Console"/>
                <a:cs typeface="Lucida Console"/>
              </a:rPr>
              <a:t>MainPage</a:t>
            </a:r>
            <a:r>
              <a:rPr lang="en-US" sz="1800" dirty="0">
                <a:latin typeface="Lucida Console"/>
                <a:cs typeface="Lucida Console"/>
              </a:rPr>
              <a:t> = new </a:t>
            </a:r>
            <a:r>
              <a:rPr lang="en-US" sz="1800" dirty="0" err="1">
                <a:latin typeface="Lucida Console"/>
                <a:cs typeface="Lucida Console"/>
              </a:rPr>
              <a:t>ContentPage</a:t>
            </a:r>
            <a:r>
              <a:rPr lang="en-US" sz="1800" dirty="0">
                <a:latin typeface="Lucida Console"/>
                <a:cs typeface="Lucida Console"/>
              </a:rPr>
              <a:t> {</a:t>
            </a:r>
          </a:p>
          <a:p>
            <a:pPr marL="1371600" lvl="3" indent="0">
              <a:buNone/>
            </a:pPr>
            <a:r>
              <a:rPr lang="en-US" sz="1800" dirty="0">
                <a:latin typeface="Lucida Console"/>
                <a:cs typeface="Lucida Console"/>
              </a:rPr>
              <a:t>Content = new </a:t>
            </a:r>
            <a:r>
              <a:rPr lang="en-US" sz="1800" dirty="0" err="1">
                <a:latin typeface="Lucida Console"/>
                <a:cs typeface="Lucida Console"/>
              </a:rPr>
              <a:t>StackLayout</a:t>
            </a:r>
            <a:r>
              <a:rPr lang="en-US" sz="1800" dirty="0">
                <a:latin typeface="Lucida Console"/>
                <a:cs typeface="Lucida Console"/>
              </a:rPr>
              <a:t> {</a:t>
            </a:r>
          </a:p>
          <a:p>
            <a:pPr marL="1828800" lvl="4" indent="0">
              <a:buNone/>
            </a:pPr>
            <a:r>
              <a:rPr lang="en-US" sz="1800" dirty="0" err="1">
                <a:latin typeface="Lucida Console"/>
                <a:cs typeface="Lucida Console"/>
              </a:rPr>
              <a:t>VerticalOptions</a:t>
            </a:r>
            <a:r>
              <a:rPr lang="en-US" sz="1800" dirty="0">
                <a:latin typeface="Lucida Console"/>
                <a:cs typeface="Lucida Console"/>
              </a:rPr>
              <a:t> = </a:t>
            </a:r>
            <a:r>
              <a:rPr lang="en-US" sz="1800" dirty="0" err="1">
                <a:latin typeface="Lucida Console"/>
                <a:cs typeface="Lucida Console"/>
              </a:rPr>
              <a:t>LayoutOptions.Center</a:t>
            </a:r>
            <a:r>
              <a:rPr lang="en-US" sz="1800" dirty="0">
                <a:latin typeface="Lucida Console"/>
                <a:cs typeface="Lucida Console"/>
              </a:rPr>
              <a:t>,</a:t>
            </a:r>
          </a:p>
          <a:p>
            <a:pPr marL="1828800" lvl="4" indent="0">
              <a:buNone/>
            </a:pPr>
            <a:r>
              <a:rPr lang="en-US" sz="1800" dirty="0">
                <a:latin typeface="Lucida Console"/>
                <a:cs typeface="Lucida Console"/>
              </a:rPr>
              <a:t>Children = {</a:t>
            </a:r>
          </a:p>
          <a:p>
            <a:pPr marL="2743200" lvl="6" indent="0">
              <a:buNone/>
              <a:tabLst>
                <a:tab pos="2746375" algn="l"/>
              </a:tabLst>
            </a:pPr>
            <a:r>
              <a:rPr lang="en-US" dirty="0">
                <a:latin typeface="Lucida Console"/>
                <a:cs typeface="Lucida Console"/>
              </a:rPr>
              <a:t>new Label {</a:t>
            </a:r>
          </a:p>
          <a:p>
            <a:pPr marL="3200400" lvl="7" indent="0">
              <a:buNone/>
            </a:pPr>
            <a:r>
              <a:rPr lang="en-US" dirty="0" err="1">
                <a:latin typeface="Lucida Console"/>
                <a:cs typeface="Lucida Console"/>
              </a:rPr>
              <a:t>XAlign</a:t>
            </a:r>
            <a:r>
              <a:rPr lang="en-US" dirty="0">
                <a:latin typeface="Lucida Console"/>
                <a:cs typeface="Lucida Console"/>
              </a:rPr>
              <a:t> = </a:t>
            </a:r>
            <a:r>
              <a:rPr lang="en-US" dirty="0" err="1">
                <a:latin typeface="Lucida Console"/>
                <a:cs typeface="Lucida Console"/>
              </a:rPr>
              <a:t>TextAlignment.Center</a:t>
            </a:r>
            <a:r>
              <a:rPr lang="en-US" dirty="0">
                <a:latin typeface="Lucida Console"/>
                <a:cs typeface="Lucida Console"/>
              </a:rPr>
              <a:t>,</a:t>
            </a:r>
          </a:p>
          <a:p>
            <a:pPr marL="3200400" lvl="7" indent="0">
              <a:buNone/>
            </a:pPr>
            <a:r>
              <a:rPr lang="en-US" dirty="0">
                <a:latin typeface="Lucida Console"/>
                <a:cs typeface="Lucida Console"/>
              </a:rPr>
              <a:t>Text = "Welcome to Xamarin Forms!”</a:t>
            </a:r>
          </a:p>
          <a:p>
            <a:pPr marL="2752725" lvl="4">
              <a:buNone/>
            </a:pPr>
            <a:r>
              <a:rPr lang="en-US" sz="1800" dirty="0">
                <a:latin typeface="Lucida Console"/>
                <a:cs typeface="Lucida Console"/>
              </a:rPr>
              <a:t>}</a:t>
            </a:r>
          </a:p>
          <a:p>
            <a:pPr lvl="4">
              <a:buNone/>
            </a:pPr>
            <a:r>
              <a:rPr lang="en-US" sz="1800" dirty="0">
                <a:latin typeface="Lucida Console"/>
                <a:cs typeface="Lucida Console"/>
              </a:rPr>
              <a:t>}</a:t>
            </a:r>
          </a:p>
          <a:p>
            <a:pPr lvl="3">
              <a:buNone/>
            </a:pPr>
            <a:r>
              <a:rPr lang="en-US" sz="1800" dirty="0">
                <a:latin typeface="Lucida Console"/>
                <a:cs typeface="Lucida Console"/>
              </a:rPr>
              <a:t>}</a:t>
            </a:r>
          </a:p>
          <a:p>
            <a:pPr marL="914400" lvl="2" indent="0">
              <a:buNone/>
            </a:pPr>
            <a:r>
              <a:rPr lang="en-US" sz="1800" dirty="0">
                <a:latin typeface="Lucida Console"/>
                <a:cs typeface="Lucida Console"/>
              </a:rPr>
              <a:t>};</a:t>
            </a:r>
          </a:p>
          <a:p>
            <a:pPr marL="457200" lvl="1" indent="0">
              <a:buNone/>
            </a:pPr>
            <a:r>
              <a:rPr lang="en-US" sz="1800" dirty="0">
                <a:latin typeface="Lucida Console"/>
                <a:cs typeface="Lucida Console"/>
              </a:rPr>
              <a:t>}</a:t>
            </a:r>
          </a:p>
          <a:p>
            <a:pPr marL="0" indent="0">
              <a:buNone/>
            </a:pPr>
            <a:r>
              <a:rPr lang="en-US" sz="1800" dirty="0">
                <a:latin typeface="Lucida Console"/>
                <a:cs typeface="Lucida Console"/>
              </a:rPr>
              <a:t>}</a:t>
            </a:r>
          </a:p>
        </p:txBody>
      </p:sp>
    </p:spTree>
    <p:extLst>
      <p:ext uri="{BB962C8B-B14F-4D97-AF65-F5344CB8AC3E}">
        <p14:creationId xmlns:p14="http://schemas.microsoft.com/office/powerpoint/2010/main" val="1000254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Main Activity (in Android Project)</a:t>
            </a:r>
          </a:p>
        </p:txBody>
      </p:sp>
      <p:sp>
        <p:nvSpPr>
          <p:cNvPr id="3" name="Content Placeholder 2"/>
          <p:cNvSpPr>
            <a:spLocks noGrp="1"/>
          </p:cNvSpPr>
          <p:nvPr>
            <p:ph idx="1"/>
          </p:nvPr>
        </p:nvSpPr>
        <p:spPr/>
        <p:txBody>
          <a:bodyPr>
            <a:noAutofit/>
          </a:bodyPr>
          <a:lstStyle/>
          <a:p>
            <a:pPr marL="0" indent="0">
              <a:buNone/>
            </a:pPr>
            <a:r>
              <a:rPr lang="en-US" sz="1800" dirty="0"/>
              <a:t>[ Activity(Label = "</a:t>
            </a:r>
            <a:r>
              <a:rPr lang="en-US" sz="1800" dirty="0" err="1"/>
              <a:t>FormsExample</a:t>
            </a:r>
            <a:r>
              <a:rPr lang="en-US" sz="1800" dirty="0"/>
              <a:t>", Icon = "@</a:t>
            </a:r>
            <a:r>
              <a:rPr lang="en-US" sz="1800" dirty="0" err="1"/>
              <a:t>drawable</a:t>
            </a:r>
            <a:r>
              <a:rPr lang="en-US" sz="1800" dirty="0"/>
              <a:t>/icon", </a:t>
            </a:r>
            <a:r>
              <a:rPr lang="en-US" sz="1800" dirty="0" err="1"/>
              <a:t>MainLauncher</a:t>
            </a:r>
            <a:r>
              <a:rPr lang="en-US" sz="1800" dirty="0"/>
              <a:t> = true, </a:t>
            </a:r>
            <a:br>
              <a:rPr lang="en-US" sz="1800" dirty="0"/>
            </a:br>
            <a:r>
              <a:rPr lang="en-US" sz="1800" dirty="0" err="1"/>
              <a:t>ConfigurationChanges</a:t>
            </a:r>
            <a:r>
              <a:rPr lang="en-US" sz="1800" dirty="0"/>
              <a:t> = </a:t>
            </a:r>
            <a:r>
              <a:rPr lang="en-US" sz="1800" dirty="0" err="1"/>
              <a:t>ConfigChanges.ScreenSize</a:t>
            </a:r>
            <a:r>
              <a:rPr lang="en-US" sz="1800" dirty="0"/>
              <a:t> | </a:t>
            </a:r>
            <a:r>
              <a:rPr lang="en-US" sz="1800" dirty="0" err="1"/>
              <a:t>ConfigChanges.Orientation</a:t>
            </a:r>
            <a:r>
              <a:rPr lang="en-US" sz="1800" dirty="0"/>
              <a:t>)]</a:t>
            </a:r>
          </a:p>
          <a:p>
            <a:pPr marL="0" indent="0">
              <a:buNone/>
            </a:pPr>
            <a:r>
              <a:rPr lang="en-US" sz="1800" dirty="0"/>
              <a:t>public class </a:t>
            </a:r>
            <a:r>
              <a:rPr lang="en-US" sz="1800" dirty="0" err="1"/>
              <a:t>MainActivity</a:t>
            </a:r>
            <a:r>
              <a:rPr lang="en-US" sz="1800" dirty="0"/>
              <a:t> : global::</a:t>
            </a:r>
            <a:r>
              <a:rPr lang="en-US" sz="1800" dirty="0" err="1"/>
              <a:t>Xamarin.Forms.Platform.Android.FormsApplicationActivity</a:t>
            </a:r>
            <a:endParaRPr lang="en-US" sz="1800" dirty="0"/>
          </a:p>
          <a:p>
            <a:pPr marL="0" indent="0">
              <a:buNone/>
            </a:pPr>
            <a:r>
              <a:rPr lang="en-US" sz="1800" dirty="0"/>
              <a:t>{</a:t>
            </a:r>
          </a:p>
          <a:p>
            <a:pPr marL="457200" lvl="1" indent="0">
              <a:buNone/>
            </a:pPr>
            <a:r>
              <a:rPr lang="en-US" sz="1800" dirty="0"/>
              <a:t>protected override void </a:t>
            </a:r>
            <a:r>
              <a:rPr lang="en-US" sz="1800" dirty="0" err="1"/>
              <a:t>OnCreate</a:t>
            </a:r>
            <a:r>
              <a:rPr lang="en-US" sz="1800" dirty="0"/>
              <a:t>(Bundle bundle)</a:t>
            </a:r>
          </a:p>
          <a:p>
            <a:pPr marL="457200" lvl="1" indent="0">
              <a:buNone/>
            </a:pPr>
            <a:r>
              <a:rPr lang="en-US" sz="1800" dirty="0"/>
              <a:t>{</a:t>
            </a:r>
          </a:p>
          <a:p>
            <a:pPr marL="457200" lvl="1" indent="0">
              <a:buNone/>
            </a:pPr>
            <a:r>
              <a:rPr lang="en-US" sz="1800" dirty="0" err="1"/>
              <a:t>base.OnCreate</a:t>
            </a:r>
            <a:r>
              <a:rPr lang="en-US" sz="1800" dirty="0"/>
              <a:t>(bundle);</a:t>
            </a:r>
          </a:p>
          <a:p>
            <a:pPr marL="457200" lvl="1" indent="0">
              <a:buNone/>
            </a:pPr>
            <a:r>
              <a:rPr lang="en-US" sz="1800" dirty="0"/>
              <a:t>global::</a:t>
            </a:r>
            <a:r>
              <a:rPr lang="en-US" sz="1800" dirty="0" err="1"/>
              <a:t>Xamarin.Forms.Forms.Init</a:t>
            </a:r>
            <a:r>
              <a:rPr lang="en-US" sz="1800" dirty="0"/>
              <a:t>(this, bundle);</a:t>
            </a:r>
          </a:p>
          <a:p>
            <a:pPr marL="457200" lvl="1" indent="0">
              <a:buNone/>
            </a:pPr>
            <a:r>
              <a:rPr lang="en-US" sz="1800" dirty="0" err="1"/>
              <a:t>LoadApplication</a:t>
            </a:r>
            <a:r>
              <a:rPr lang="en-US" sz="1800" dirty="0"/>
              <a:t>(new App());</a:t>
            </a:r>
          </a:p>
          <a:p>
            <a:pPr marL="457200" lvl="1" indent="0">
              <a:buNone/>
            </a:pPr>
            <a:r>
              <a:rPr lang="en-US" sz="1800" dirty="0"/>
              <a:t>}</a:t>
            </a:r>
          </a:p>
          <a:p>
            <a:pPr marL="0" indent="0">
              <a:buNone/>
            </a:pPr>
            <a:r>
              <a:rPr lang="en-US" sz="1800" dirty="0"/>
              <a:t>}</a:t>
            </a:r>
          </a:p>
        </p:txBody>
      </p:sp>
    </p:spTree>
    <p:extLst>
      <p:ext uri="{BB962C8B-B14F-4D97-AF65-F5344CB8AC3E}">
        <p14:creationId xmlns:p14="http://schemas.microsoft.com/office/powerpoint/2010/main" val="1205039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Startup </a:t>
            </a:r>
            <a:r>
              <a:rPr lang="en-US" dirty="0" err="1">
                <a:solidFill>
                  <a:srgbClr val="FFFFFF"/>
                </a:solidFill>
              </a:rPr>
              <a:t>AppDelegate</a:t>
            </a:r>
            <a:r>
              <a:rPr lang="en-US" dirty="0">
                <a:solidFill>
                  <a:srgbClr val="FFFFFF"/>
                </a:solidFill>
              </a:rPr>
              <a:t> (in iOS Project)</a:t>
            </a:r>
          </a:p>
        </p:txBody>
      </p:sp>
      <p:sp>
        <p:nvSpPr>
          <p:cNvPr id="3" name="Content Placeholder 2"/>
          <p:cNvSpPr>
            <a:spLocks noGrp="1"/>
          </p:cNvSpPr>
          <p:nvPr>
            <p:ph idx="1"/>
          </p:nvPr>
        </p:nvSpPr>
        <p:spPr/>
        <p:txBody>
          <a:bodyPr>
            <a:noAutofit/>
          </a:bodyPr>
          <a:lstStyle/>
          <a:p>
            <a:pPr marL="0" indent="0">
              <a:buNone/>
            </a:pPr>
            <a:r>
              <a:rPr lang="en-US" sz="1800" dirty="0"/>
              <a:t>[Register("</a:t>
            </a:r>
            <a:r>
              <a:rPr lang="en-US" sz="1800" dirty="0" err="1"/>
              <a:t>AppDelegate</a:t>
            </a:r>
            <a:r>
              <a:rPr lang="en-US" sz="1800" dirty="0"/>
              <a:t>")]</a:t>
            </a:r>
          </a:p>
          <a:p>
            <a:pPr marL="0" indent="0">
              <a:buNone/>
            </a:pPr>
            <a:r>
              <a:rPr lang="en-US" sz="1800" dirty="0"/>
              <a:t>public partial class </a:t>
            </a:r>
            <a:r>
              <a:rPr lang="en-US" sz="1800" dirty="0" err="1"/>
              <a:t>AppDelegate</a:t>
            </a:r>
            <a:r>
              <a:rPr lang="en-US" sz="1800" dirty="0"/>
              <a:t> : global::</a:t>
            </a:r>
            <a:r>
              <a:rPr lang="en-US" sz="1800" dirty="0" err="1"/>
              <a:t>Xamarin.Forms.Platform.iOS.FormsApplicationDelegate</a:t>
            </a:r>
            <a:endParaRPr lang="en-US" sz="1800" dirty="0"/>
          </a:p>
          <a:p>
            <a:pPr marL="0" indent="0">
              <a:buNone/>
            </a:pPr>
            <a:r>
              <a:rPr lang="en-US" sz="1800" dirty="0"/>
              <a:t>{</a:t>
            </a:r>
          </a:p>
          <a:p>
            <a:pPr marL="457200" lvl="1" indent="0">
              <a:buNone/>
            </a:pPr>
            <a:r>
              <a:rPr lang="en-US" sz="1800" dirty="0"/>
              <a:t>public override bool </a:t>
            </a:r>
            <a:r>
              <a:rPr lang="en-US" sz="1800" dirty="0" err="1"/>
              <a:t>FinishedLaunching</a:t>
            </a:r>
            <a:r>
              <a:rPr lang="en-US" sz="1800" dirty="0"/>
              <a:t>(</a:t>
            </a:r>
            <a:r>
              <a:rPr lang="en-US" sz="1800" dirty="0" err="1"/>
              <a:t>UIApplication</a:t>
            </a:r>
            <a:r>
              <a:rPr lang="en-US" sz="1800" dirty="0"/>
              <a:t> app, </a:t>
            </a:r>
            <a:r>
              <a:rPr lang="en-US" sz="1800" dirty="0" err="1"/>
              <a:t>NSDictionary</a:t>
            </a:r>
            <a:r>
              <a:rPr lang="en-US" sz="1800" dirty="0"/>
              <a:t> options)</a:t>
            </a:r>
          </a:p>
          <a:p>
            <a:pPr marL="457200" lvl="1" indent="0">
              <a:buNone/>
            </a:pPr>
            <a:r>
              <a:rPr lang="en-US" sz="1800" dirty="0"/>
              <a:t>{</a:t>
            </a:r>
          </a:p>
          <a:p>
            <a:pPr marL="914400" lvl="2" indent="0">
              <a:buNone/>
            </a:pPr>
            <a:r>
              <a:rPr lang="en-US" sz="1800" dirty="0"/>
              <a:t>global::</a:t>
            </a:r>
            <a:r>
              <a:rPr lang="en-US" sz="1800" dirty="0" err="1"/>
              <a:t>Xamarin.Forms.Forms.Init</a:t>
            </a:r>
            <a:r>
              <a:rPr lang="en-US" sz="1800" dirty="0"/>
              <a:t>();</a:t>
            </a:r>
          </a:p>
          <a:p>
            <a:pPr marL="914400" lvl="2" indent="0">
              <a:buNone/>
            </a:pPr>
            <a:r>
              <a:rPr lang="en-US" sz="1800" dirty="0" err="1"/>
              <a:t>LoadApplication</a:t>
            </a:r>
            <a:r>
              <a:rPr lang="en-US" sz="1800" dirty="0"/>
              <a:t>(new App());</a:t>
            </a:r>
          </a:p>
          <a:p>
            <a:pPr marL="914400" lvl="2" indent="0">
              <a:buNone/>
            </a:pPr>
            <a:r>
              <a:rPr lang="en-US" sz="1800" dirty="0"/>
              <a:t>return </a:t>
            </a:r>
            <a:r>
              <a:rPr lang="en-US" sz="1800" dirty="0" err="1"/>
              <a:t>base.FinishedLaunching</a:t>
            </a:r>
            <a:r>
              <a:rPr lang="en-US" sz="1800" dirty="0"/>
              <a:t>(app, options);</a:t>
            </a:r>
          </a:p>
          <a:p>
            <a:pPr marL="457200" lvl="1" indent="0">
              <a:buNone/>
            </a:pPr>
            <a:r>
              <a:rPr lang="en-US" sz="1800" dirty="0"/>
              <a:t>}</a:t>
            </a:r>
          </a:p>
          <a:p>
            <a:pPr marL="0" indent="0">
              <a:buNone/>
            </a:pPr>
            <a:r>
              <a:rPr lang="en-US" sz="1800" dirty="0"/>
              <a:t>}</a:t>
            </a:r>
          </a:p>
        </p:txBody>
      </p:sp>
    </p:spTree>
    <p:extLst>
      <p:ext uri="{BB962C8B-B14F-4D97-AF65-F5344CB8AC3E}">
        <p14:creationId xmlns:p14="http://schemas.microsoft.com/office/powerpoint/2010/main" val="230136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Cross-Platform User Interfaces</a:t>
            </a:r>
          </a:p>
        </p:txBody>
      </p:sp>
      <p:sp>
        <p:nvSpPr>
          <p:cNvPr id="4" name="Content Placeholder 3"/>
          <p:cNvSpPr>
            <a:spLocks noGrp="1"/>
          </p:cNvSpPr>
          <p:nvPr>
            <p:ph idx="1"/>
          </p:nvPr>
        </p:nvSpPr>
        <p:spPr/>
        <p:txBody>
          <a:bodyPr>
            <a:normAutofit/>
          </a:bodyPr>
          <a:lstStyle/>
          <a:p>
            <a:pPr>
              <a:buFont typeface="Wingdings" charset="2"/>
              <a:buChar char="§"/>
            </a:pPr>
            <a:r>
              <a:rPr lang="en-US" dirty="0"/>
              <a:t>Many cross-platform mobile frameworks exist</a:t>
            </a:r>
          </a:p>
          <a:p>
            <a:pPr>
              <a:buFont typeface="Wingdings" charset="2"/>
              <a:buChar char="§"/>
            </a:pPr>
            <a:r>
              <a:rPr lang="en-US" dirty="0"/>
              <a:t>Many attempt cross-platform user interfaces</a:t>
            </a:r>
          </a:p>
          <a:p>
            <a:pPr lvl="1">
              <a:buFont typeface="Wingdings" charset="2"/>
              <a:buChar char="§"/>
            </a:pPr>
            <a:r>
              <a:rPr lang="en-US" dirty="0"/>
              <a:t>The goal is to save even more time and money</a:t>
            </a:r>
          </a:p>
          <a:p>
            <a:pPr lvl="1">
              <a:buFont typeface="Wingdings" charset="2"/>
              <a:buChar char="§"/>
            </a:pPr>
            <a:r>
              <a:rPr lang="en-US" dirty="0"/>
              <a:t>Write user interface once and run it anywhere</a:t>
            </a:r>
          </a:p>
          <a:p>
            <a:pPr>
              <a:buFont typeface="Wingdings" charset="2"/>
              <a:buChar char="§"/>
            </a:pPr>
            <a:r>
              <a:rPr lang="en-US" dirty="0"/>
              <a:t>Originally, Xamarin did not have cross-platform user interfaces</a:t>
            </a:r>
          </a:p>
          <a:p>
            <a:pPr lvl="1">
              <a:buFont typeface="Wingdings" charset="2"/>
              <a:buChar char="§"/>
            </a:pPr>
            <a:r>
              <a:rPr lang="en-US" dirty="0"/>
              <a:t>User interface was rebuilt for each device type</a:t>
            </a:r>
          </a:p>
          <a:p>
            <a:pPr lvl="1">
              <a:buFont typeface="Wingdings" charset="2"/>
              <a:buChar char="§"/>
            </a:pPr>
            <a:r>
              <a:rPr lang="en-US" dirty="0"/>
              <a:t>Wanted to avoid the problem of lowest common denominator</a:t>
            </a:r>
          </a:p>
        </p:txBody>
      </p:sp>
    </p:spTree>
    <p:extLst>
      <p:ext uri="{BB962C8B-B14F-4D97-AF65-F5344CB8AC3E}">
        <p14:creationId xmlns:p14="http://schemas.microsoft.com/office/powerpoint/2010/main" val="1655052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Lowest Common Denominator</a:t>
            </a:r>
          </a:p>
        </p:txBody>
      </p:sp>
      <p:sp>
        <p:nvSpPr>
          <p:cNvPr id="4" name="Content Placeholder 3"/>
          <p:cNvSpPr>
            <a:spLocks noGrp="1"/>
          </p:cNvSpPr>
          <p:nvPr>
            <p:ph idx="1"/>
          </p:nvPr>
        </p:nvSpPr>
        <p:spPr/>
        <p:txBody>
          <a:bodyPr>
            <a:normAutofit/>
          </a:bodyPr>
          <a:lstStyle/>
          <a:p>
            <a:pPr>
              <a:buFont typeface="Wingdings" charset="2"/>
              <a:buChar char="§"/>
            </a:pPr>
            <a:r>
              <a:rPr lang="en-US" dirty="0"/>
              <a:t>Device types have major user interface differences</a:t>
            </a:r>
          </a:p>
          <a:p>
            <a:pPr>
              <a:buFont typeface="Wingdings" charset="2"/>
              <a:buChar char="§"/>
            </a:pPr>
            <a:r>
              <a:rPr lang="en-US" dirty="0"/>
              <a:t>Trying to interpret an instruction to each is difficult</a:t>
            </a:r>
          </a:p>
          <a:p>
            <a:pPr lvl="1">
              <a:buFont typeface="Wingdings" charset="2"/>
              <a:buChar char="§"/>
            </a:pPr>
            <a:r>
              <a:rPr lang="en-US" dirty="0"/>
              <a:t>Sometimes not practical due to device differences</a:t>
            </a:r>
          </a:p>
          <a:p>
            <a:pPr>
              <a:buFont typeface="Wingdings" charset="2"/>
              <a:buChar char="§"/>
            </a:pPr>
            <a:r>
              <a:rPr lang="en-US" dirty="0"/>
              <a:t>A reduced set of controls is then adopted</a:t>
            </a:r>
          </a:p>
          <a:p>
            <a:pPr lvl="1">
              <a:buFont typeface="Wingdings" charset="2"/>
              <a:buChar char="§"/>
            </a:pPr>
            <a:r>
              <a:rPr lang="en-US" dirty="0"/>
              <a:t>Cannot handle all controls</a:t>
            </a:r>
          </a:p>
          <a:p>
            <a:pPr lvl="1">
              <a:buFont typeface="Wingdings" charset="2"/>
              <a:buChar char="§"/>
            </a:pPr>
            <a:r>
              <a:rPr lang="en-US" dirty="0"/>
              <a:t>Sometimes, a best guess must be made</a:t>
            </a:r>
          </a:p>
          <a:p>
            <a:pPr lvl="1">
              <a:buFont typeface="Wingdings" charset="2"/>
              <a:buChar char="§"/>
            </a:pPr>
            <a:r>
              <a:rPr lang="en-US" dirty="0"/>
              <a:t>This is called the “lowest common denominator” approach</a:t>
            </a:r>
          </a:p>
        </p:txBody>
      </p:sp>
    </p:spTree>
    <p:extLst>
      <p:ext uri="{BB962C8B-B14F-4D97-AF65-F5344CB8AC3E}">
        <p14:creationId xmlns:p14="http://schemas.microsoft.com/office/powerpoint/2010/main" val="2761579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Custom Renderers</a:t>
            </a:r>
          </a:p>
        </p:txBody>
      </p:sp>
      <p:grpSp>
        <p:nvGrpSpPr>
          <p:cNvPr id="30" name="Group 29"/>
          <p:cNvGrpSpPr/>
          <p:nvPr/>
        </p:nvGrpSpPr>
        <p:grpSpPr>
          <a:xfrm>
            <a:off x="0" y="1559561"/>
            <a:ext cx="12903198" cy="791753"/>
            <a:chOff x="1384300" y="1950630"/>
            <a:chExt cx="9999159"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980590"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5888" algn="l"/>
              <a:r>
                <a:rPr lang="en-US" i="0" dirty="0"/>
                <a:t>Xamarin.Forms can be extended with platform-specific functionality</a:t>
              </a:r>
            </a:p>
          </p:txBody>
        </p:sp>
      </p:grpSp>
      <p:sp>
        <p:nvSpPr>
          <p:cNvPr id="37" name="Rectangle 36"/>
          <p:cNvSpPr/>
          <p:nvPr/>
        </p:nvSpPr>
        <p:spPr>
          <a:xfrm>
            <a:off x="0" y="2372614"/>
            <a:ext cx="12192000" cy="2514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a:solidFill>
                  <a:srgbClr val="000000"/>
                </a:solidFill>
              </a:rPr>
              <a:t>When lowest common denominator UI isn’t enough</a:t>
            </a:r>
          </a:p>
          <a:p>
            <a:pPr marL="1257300" lvl="2" indent="-342900">
              <a:buFont typeface="Wingdings" charset="2"/>
              <a:buChar char="§"/>
            </a:pPr>
            <a:r>
              <a:rPr lang="en-US" sz="2800" dirty="0">
                <a:solidFill>
                  <a:srgbClr val="000000"/>
                </a:solidFill>
              </a:rPr>
              <a:t>Go beyond out-of-the-box </a:t>
            </a:r>
            <a:r>
              <a:rPr lang="en-US" sz="2800" dirty="0" err="1">
                <a:solidFill>
                  <a:srgbClr val="000000"/>
                </a:solidFill>
              </a:rPr>
              <a:t>Xamarin.Forms</a:t>
            </a:r>
            <a:r>
              <a:rPr lang="en-US" sz="2800" dirty="0">
                <a:solidFill>
                  <a:srgbClr val="000000"/>
                </a:solidFill>
              </a:rPr>
              <a:t> UI</a:t>
            </a:r>
          </a:p>
          <a:p>
            <a:pPr marL="1257300" lvl="2" indent="-342900">
              <a:buFont typeface="Wingdings" charset="2"/>
              <a:buChar char="§"/>
            </a:pPr>
            <a:r>
              <a:rPr lang="en-US" sz="2800" dirty="0">
                <a:solidFill>
                  <a:srgbClr val="000000"/>
                </a:solidFill>
              </a:rPr>
              <a:t>Access platform-specific API features</a:t>
            </a:r>
          </a:p>
          <a:p>
            <a:pPr marL="1257300" lvl="2" indent="-342900">
              <a:buFont typeface="Wingdings" charset="2"/>
              <a:buChar char="§"/>
            </a:pPr>
            <a:r>
              <a:rPr lang="en-US" sz="2800" dirty="0">
                <a:solidFill>
                  <a:srgbClr val="000000"/>
                </a:solidFill>
              </a:rPr>
              <a:t>Using Custom Renderers</a:t>
            </a:r>
          </a:p>
        </p:txBody>
      </p:sp>
    </p:spTree>
    <p:extLst>
      <p:ext uri="{BB962C8B-B14F-4D97-AF65-F5344CB8AC3E}">
        <p14:creationId xmlns:p14="http://schemas.microsoft.com/office/powerpoint/2010/main" val="2302563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lstStyle/>
          <a:p>
            <a:r>
              <a:rPr lang="en-US" dirty="0" err="1"/>
              <a:t>Xamarin.Forms</a:t>
            </a:r>
            <a:r>
              <a:rPr lang="en-US" dirty="0"/>
              <a:t> overview</a:t>
            </a:r>
          </a:p>
          <a:p>
            <a:r>
              <a:rPr lang="en-US" dirty="0"/>
              <a:t>When to use </a:t>
            </a:r>
            <a:r>
              <a:rPr lang="en-US" dirty="0" err="1"/>
              <a:t>Xamarin.Forms</a:t>
            </a:r>
            <a:endParaRPr lang="en-US" dirty="0"/>
          </a:p>
          <a:p>
            <a:r>
              <a:rPr lang="en-US" dirty="0"/>
              <a:t>Code reuse with </a:t>
            </a:r>
            <a:r>
              <a:rPr lang="en-US" dirty="0" err="1"/>
              <a:t>Xamarin.Forms</a:t>
            </a:r>
            <a:endParaRPr lang="en-US" dirty="0"/>
          </a:p>
        </p:txBody>
      </p:sp>
    </p:spTree>
    <p:extLst>
      <p:ext uri="{BB962C8B-B14F-4D97-AF65-F5344CB8AC3E}">
        <p14:creationId xmlns:p14="http://schemas.microsoft.com/office/powerpoint/2010/main" val="516830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solidFill>
                  <a:srgbClr val="000000"/>
                </a:solidFill>
              </a:rPr>
              <a:t>Custom Renderers</a:t>
            </a:r>
          </a:p>
        </p:txBody>
      </p:sp>
      <p:grpSp>
        <p:nvGrpSpPr>
          <p:cNvPr id="30" name="Group 29"/>
          <p:cNvGrpSpPr/>
          <p:nvPr/>
        </p:nvGrpSpPr>
        <p:grpSpPr>
          <a:xfrm>
            <a:off x="0" y="1559561"/>
            <a:ext cx="12903198" cy="791753"/>
            <a:chOff x="1384300" y="1950630"/>
            <a:chExt cx="9999159"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980590"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5888" algn="l"/>
              <a:r>
                <a:rPr lang="en-US" i="0" dirty="0"/>
                <a:t>Renderers build the UI for us in </a:t>
              </a:r>
              <a:r>
                <a:rPr lang="en-US" i="0" dirty="0" err="1"/>
                <a:t>Xamarin’s</a:t>
              </a:r>
              <a:r>
                <a:rPr lang="en-US" i="0" dirty="0"/>
                <a:t> platform-specific API</a:t>
              </a:r>
            </a:p>
          </p:txBody>
        </p:sp>
      </p:grpSp>
      <p:sp>
        <p:nvSpPr>
          <p:cNvPr id="37" name="Rectangle 36"/>
          <p:cNvSpPr/>
          <p:nvPr/>
        </p:nvSpPr>
        <p:spPr>
          <a:xfrm>
            <a:off x="0" y="2333169"/>
            <a:ext cx="12192000" cy="32428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a:solidFill>
                  <a:srgbClr val="000000"/>
                </a:solidFill>
              </a:rPr>
              <a:t>Custom renderers provide access to platform-specific UI</a:t>
            </a:r>
          </a:p>
          <a:p>
            <a:pPr marL="1257300" lvl="2" indent="-342900">
              <a:buFont typeface="Wingdings" charset="2"/>
              <a:buChar char="§"/>
            </a:pPr>
            <a:r>
              <a:rPr lang="en-US" sz="2800" dirty="0">
                <a:solidFill>
                  <a:srgbClr val="000000"/>
                </a:solidFill>
              </a:rPr>
              <a:t>Use a built-in dependency injection</a:t>
            </a:r>
          </a:p>
          <a:p>
            <a:pPr marL="1257300" lvl="2" indent="-342900">
              <a:buFont typeface="Wingdings" charset="2"/>
              <a:buChar char="§"/>
            </a:pPr>
            <a:r>
              <a:rPr lang="en-US" sz="2800" dirty="0">
                <a:solidFill>
                  <a:srgbClr val="000000"/>
                </a:solidFill>
              </a:rPr>
              <a:t>Platform-specific implementation of views and pages</a:t>
            </a:r>
          </a:p>
          <a:p>
            <a:pPr marL="1257300" lvl="2" indent="-342900">
              <a:buFont typeface="Wingdings" charset="2"/>
              <a:buChar char="§"/>
            </a:pPr>
            <a:r>
              <a:rPr lang="en-US" sz="2800" dirty="0">
                <a:solidFill>
                  <a:srgbClr val="000000"/>
                </a:solidFill>
              </a:rPr>
              <a:t>Xamarin.iOS, Xamarin.Android, and Windows Phone</a:t>
            </a:r>
          </a:p>
          <a:p>
            <a:pPr marL="1257300" lvl="2" indent="-342900">
              <a:buFont typeface="Wingdings" charset="2"/>
              <a:buChar char="§"/>
            </a:pPr>
            <a:r>
              <a:rPr lang="en-US" sz="2800" dirty="0">
                <a:solidFill>
                  <a:srgbClr val="000000"/>
                </a:solidFill>
              </a:rPr>
              <a:t>Take care not to overuse</a:t>
            </a:r>
          </a:p>
        </p:txBody>
      </p:sp>
    </p:spTree>
    <p:extLst>
      <p:ext uri="{BB962C8B-B14F-4D97-AF65-F5344CB8AC3E}">
        <p14:creationId xmlns:p14="http://schemas.microsoft.com/office/powerpoint/2010/main" val="3360367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Xamarin.Forms Architecture </a:t>
            </a:r>
            <a:br>
              <a:rPr lang="en-US" dirty="0">
                <a:solidFill>
                  <a:srgbClr val="000000"/>
                </a:solidFill>
              </a:rPr>
            </a:br>
            <a:r>
              <a:rPr lang="en-US" dirty="0">
                <a:solidFill>
                  <a:srgbClr val="000000"/>
                </a:solidFill>
              </a:rPr>
              <a:t>Using Custom Renderers</a:t>
            </a:r>
          </a:p>
        </p:txBody>
      </p:sp>
      <p:grpSp>
        <p:nvGrpSpPr>
          <p:cNvPr id="5" name="Group 4"/>
          <p:cNvGrpSpPr/>
          <p:nvPr/>
        </p:nvGrpSpPr>
        <p:grpSpPr>
          <a:xfrm>
            <a:off x="2017316" y="1949529"/>
            <a:ext cx="8157368" cy="4343832"/>
            <a:chOff x="2918379" y="1619629"/>
            <a:chExt cx="8157368" cy="4343832"/>
          </a:xfrm>
        </p:grpSpPr>
        <p:grpSp>
          <p:nvGrpSpPr>
            <p:cNvPr id="6" name="Group 5"/>
            <p:cNvGrpSpPr/>
            <p:nvPr/>
          </p:nvGrpSpPr>
          <p:grpSpPr>
            <a:xfrm>
              <a:off x="5467573" y="1619629"/>
              <a:ext cx="5608174" cy="4343832"/>
              <a:chOff x="5467573" y="1619629"/>
              <a:chExt cx="5608174" cy="4343832"/>
            </a:xfrm>
          </p:grpSpPr>
          <p:sp>
            <p:nvSpPr>
              <p:cNvPr id="11" name="Rectangle 10"/>
              <p:cNvSpPr/>
              <p:nvPr/>
            </p:nvSpPr>
            <p:spPr>
              <a:xfrm>
                <a:off x="5467573" y="4466456"/>
                <a:ext cx="5600385" cy="1497005"/>
              </a:xfrm>
              <a:prstGeom prst="rect">
                <a:avLst/>
              </a:prstGeom>
              <a:solidFill>
                <a:srgbClr val="12095F"/>
              </a:solidFill>
              <a:ln w="9525" cap="flat" cmpd="sng" algn="ctr">
                <a:noFill/>
                <a:prstDash val="solid"/>
              </a:ln>
              <a:effectLst/>
            </p:spPr>
            <p:txBody>
              <a:bodyPr rtlCol="0" anchor="ctr"/>
              <a:lstStyle/>
              <a:p>
                <a:pPr lvl="0" algn="ctr"/>
                <a:r>
                  <a:rPr lang="en-US" dirty="0">
                    <a:solidFill>
                      <a:prstClr val="white"/>
                    </a:solidFill>
                  </a:rPr>
                  <a:t>Shared C# Code</a:t>
                </a:r>
              </a:p>
            </p:txBody>
          </p:sp>
          <p:sp>
            <p:nvSpPr>
              <p:cNvPr id="12" name="Rectangle 11"/>
              <p:cNvSpPr/>
              <p:nvPr/>
            </p:nvSpPr>
            <p:spPr>
              <a:xfrm>
                <a:off x="5475362" y="2542402"/>
                <a:ext cx="5600385" cy="785492"/>
              </a:xfrm>
              <a:prstGeom prst="rect">
                <a:avLst/>
              </a:prstGeom>
              <a:solidFill>
                <a:srgbClr val="336FC0"/>
              </a:solidFill>
              <a:ln w="9525" cap="flat" cmpd="sng" algn="ctr">
                <a:noFill/>
                <a:prstDash val="solid"/>
              </a:ln>
              <a:effectLst/>
            </p:spPr>
            <p:txBody>
              <a:bodyPr rtlCol="0" anchor="ctr"/>
              <a:lstStyle/>
              <a:p>
                <a:pPr lvl="0" algn="ctr"/>
                <a:r>
                  <a:rPr lang="en-US" dirty="0">
                    <a:solidFill>
                      <a:prstClr val="white"/>
                    </a:solidFill>
                  </a:rPr>
                  <a:t>Shared C# Code Using </a:t>
                </a:r>
                <a:r>
                  <a:rPr lang="en-US" dirty="0" err="1">
                    <a:solidFill>
                      <a:prstClr val="white"/>
                    </a:solidFill>
                  </a:rPr>
                  <a:t>Xamarin.Forms</a:t>
                </a:r>
                <a:r>
                  <a:rPr lang="en-US" dirty="0">
                    <a:solidFill>
                      <a:prstClr val="white"/>
                    </a:solidFill>
                  </a:rPr>
                  <a:t> </a:t>
                </a:r>
              </a:p>
            </p:txBody>
          </p:sp>
          <p:grpSp>
            <p:nvGrpSpPr>
              <p:cNvPr id="13" name="Group 12"/>
              <p:cNvGrpSpPr/>
              <p:nvPr/>
            </p:nvGrpSpPr>
            <p:grpSpPr>
              <a:xfrm>
                <a:off x="5468318" y="3443292"/>
                <a:ext cx="5607429" cy="907767"/>
                <a:chOff x="6265467" y="2316715"/>
                <a:chExt cx="5607429" cy="907767"/>
              </a:xfrm>
            </p:grpSpPr>
            <p:sp>
              <p:nvSpPr>
                <p:cNvPr id="24" name="Rectangle 23"/>
                <p:cNvSpPr/>
                <p:nvPr/>
              </p:nvSpPr>
              <p:spPr>
                <a:xfrm>
                  <a:off x="6265467" y="2316715"/>
                  <a:ext cx="1718361" cy="907767"/>
                </a:xfrm>
                <a:prstGeom prst="rect">
                  <a:avLst/>
                </a:prstGeom>
                <a:solidFill>
                  <a:srgbClr val="D9D9D9"/>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C# Code using </a:t>
                  </a:r>
                  <a:r>
                    <a:rPr lang="en-US" dirty="0" err="1">
                      <a:solidFill>
                        <a:srgbClr val="000000"/>
                      </a:solidFill>
                    </a:rPr>
                    <a:t>Xamarin.iOS</a:t>
                  </a:r>
                  <a:endParaRPr lang="en-US" dirty="0">
                    <a:solidFill>
                      <a:srgbClr val="000000"/>
                    </a:solidFill>
                  </a:endParaRPr>
                </a:p>
              </p:txBody>
            </p:sp>
            <p:sp>
              <p:nvSpPr>
                <p:cNvPr id="25" name="Rectangle 24"/>
                <p:cNvSpPr/>
                <p:nvPr/>
              </p:nvSpPr>
              <p:spPr>
                <a:xfrm>
                  <a:off x="8069890" y="2316715"/>
                  <a:ext cx="2005291" cy="907767"/>
                </a:xfrm>
                <a:prstGeom prst="rect">
                  <a:avLst/>
                </a:prstGeom>
                <a:solidFill>
                  <a:srgbClr val="A6A6A6"/>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 Code using </a:t>
                  </a:r>
                  <a:r>
                    <a:rPr lang="en-US" dirty="0" err="1"/>
                    <a:t>Xamarin.Android</a:t>
                  </a:r>
                  <a:endParaRPr lang="en-US" dirty="0"/>
                </a:p>
              </p:txBody>
            </p:sp>
            <p:sp>
              <p:nvSpPr>
                <p:cNvPr id="26" name="Rectangle 25"/>
                <p:cNvSpPr/>
                <p:nvPr/>
              </p:nvSpPr>
              <p:spPr>
                <a:xfrm>
                  <a:off x="10161243" y="2316715"/>
                  <a:ext cx="1711653" cy="907767"/>
                </a:xfrm>
                <a:prstGeom prst="rect">
                  <a:avLst/>
                </a:prstGeom>
                <a:solidFill>
                  <a:srgbClr val="130665"/>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 Code using</a:t>
                  </a:r>
                </a:p>
                <a:p>
                  <a:pPr algn="ctr"/>
                  <a:r>
                    <a:rPr lang="en-US" dirty="0"/>
                    <a:t>Windows Phone SDK</a:t>
                  </a:r>
                </a:p>
              </p:txBody>
            </p:sp>
          </p:grpSp>
          <p:grpSp>
            <p:nvGrpSpPr>
              <p:cNvPr id="14" name="Group 13"/>
              <p:cNvGrpSpPr/>
              <p:nvPr/>
            </p:nvGrpSpPr>
            <p:grpSpPr>
              <a:xfrm>
                <a:off x="5474571" y="1619629"/>
                <a:ext cx="5601176" cy="807375"/>
                <a:chOff x="6271720" y="633401"/>
                <a:chExt cx="5601176" cy="807375"/>
              </a:xfrm>
            </p:grpSpPr>
            <p:grpSp>
              <p:nvGrpSpPr>
                <p:cNvPr id="15" name="Group 14"/>
                <p:cNvGrpSpPr/>
                <p:nvPr/>
              </p:nvGrpSpPr>
              <p:grpSpPr>
                <a:xfrm>
                  <a:off x="10154694" y="633401"/>
                  <a:ext cx="1718202" cy="806048"/>
                  <a:chOff x="10154694" y="633401"/>
                  <a:chExt cx="1718202" cy="806048"/>
                </a:xfrm>
              </p:grpSpPr>
              <p:sp>
                <p:nvSpPr>
                  <p:cNvPr id="22" name="TextBox 21"/>
                  <p:cNvSpPr txBox="1"/>
                  <p:nvPr/>
                </p:nvSpPr>
                <p:spPr>
                  <a:xfrm>
                    <a:off x="10230531" y="633401"/>
                    <a:ext cx="1564584" cy="646331"/>
                  </a:xfrm>
                  <a:prstGeom prst="rect">
                    <a:avLst/>
                  </a:prstGeom>
                  <a:noFill/>
                </p:spPr>
                <p:txBody>
                  <a:bodyPr wrap="square" rtlCol="0">
                    <a:spAutoFit/>
                  </a:bodyPr>
                  <a:lstStyle/>
                  <a:p>
                    <a:pPr algn="ctr"/>
                    <a:r>
                      <a:rPr lang="en-US" dirty="0">
                        <a:solidFill>
                          <a:srgbClr val="000000"/>
                        </a:solidFill>
                      </a:rPr>
                      <a:t>Windows Phone App</a:t>
                    </a:r>
                  </a:p>
                </p:txBody>
              </p:sp>
              <p:sp>
                <p:nvSpPr>
                  <p:cNvPr id="23" name="Rectangle 22"/>
                  <p:cNvSpPr/>
                  <p:nvPr/>
                </p:nvSpPr>
                <p:spPr>
                  <a:xfrm>
                    <a:off x="10154694" y="1260681"/>
                    <a:ext cx="1718202" cy="178768"/>
                  </a:xfrm>
                  <a:prstGeom prst="rect">
                    <a:avLst/>
                  </a:prstGeom>
                  <a:solidFill>
                    <a:srgbClr val="002060"/>
                  </a:solidFill>
                  <a:ln w="9525" cap="flat" cmpd="sng" algn="ctr">
                    <a:noFill/>
                    <a:prstDash val="solid"/>
                  </a:ln>
                  <a:effectLst/>
                </p:spPr>
                <p:txBody>
                  <a:bodyPr rtlCol="0" anchor="ctr"/>
                  <a:lstStyle/>
                  <a:p>
                    <a:pPr lvl="0" algn="ctr"/>
                    <a:endParaRPr lang="en-US" dirty="0">
                      <a:solidFill>
                        <a:prstClr val="white"/>
                      </a:solidFill>
                    </a:endParaRPr>
                  </a:p>
                </p:txBody>
              </p:sp>
            </p:grpSp>
            <p:grpSp>
              <p:nvGrpSpPr>
                <p:cNvPr id="16" name="Group 15"/>
                <p:cNvGrpSpPr/>
                <p:nvPr/>
              </p:nvGrpSpPr>
              <p:grpSpPr>
                <a:xfrm>
                  <a:off x="6271720" y="754990"/>
                  <a:ext cx="1718361" cy="683397"/>
                  <a:chOff x="6271720" y="754990"/>
                  <a:chExt cx="1718361" cy="683397"/>
                </a:xfrm>
              </p:grpSpPr>
              <p:sp>
                <p:nvSpPr>
                  <p:cNvPr id="20" name="TextBox 19"/>
                  <p:cNvSpPr txBox="1"/>
                  <p:nvPr/>
                </p:nvSpPr>
                <p:spPr>
                  <a:xfrm>
                    <a:off x="6313930" y="754990"/>
                    <a:ext cx="1633941" cy="369333"/>
                  </a:xfrm>
                  <a:prstGeom prst="rect">
                    <a:avLst/>
                  </a:prstGeom>
                  <a:noFill/>
                </p:spPr>
                <p:txBody>
                  <a:bodyPr wrap="square" rtlCol="0">
                    <a:spAutoFit/>
                  </a:bodyPr>
                  <a:lstStyle/>
                  <a:p>
                    <a:pPr algn="ctr"/>
                    <a:r>
                      <a:rPr lang="en-US" dirty="0" err="1"/>
                      <a:t>iOS</a:t>
                    </a:r>
                    <a:r>
                      <a:rPr lang="en-US" dirty="0"/>
                      <a:t> App</a:t>
                    </a:r>
                  </a:p>
                </p:txBody>
              </p:sp>
              <p:sp>
                <p:nvSpPr>
                  <p:cNvPr id="21" name="Rectangle 20"/>
                  <p:cNvSpPr/>
                  <p:nvPr/>
                </p:nvSpPr>
                <p:spPr>
                  <a:xfrm>
                    <a:off x="6271720" y="1261743"/>
                    <a:ext cx="1718361" cy="176644"/>
                  </a:xfrm>
                  <a:prstGeom prst="rect">
                    <a:avLst/>
                  </a:prstGeom>
                  <a:solidFill>
                    <a:srgbClr val="D9D9D9"/>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grpSp>
            <p:grpSp>
              <p:nvGrpSpPr>
                <p:cNvPr id="17" name="Group 16"/>
                <p:cNvGrpSpPr/>
                <p:nvPr/>
              </p:nvGrpSpPr>
              <p:grpSpPr>
                <a:xfrm>
                  <a:off x="8070137" y="754991"/>
                  <a:ext cx="2005291" cy="685785"/>
                  <a:chOff x="8070137" y="754991"/>
                  <a:chExt cx="2005291" cy="685785"/>
                </a:xfrm>
              </p:grpSpPr>
              <p:sp>
                <p:nvSpPr>
                  <p:cNvPr id="18" name="TextBox 17"/>
                  <p:cNvSpPr txBox="1"/>
                  <p:nvPr/>
                </p:nvSpPr>
                <p:spPr>
                  <a:xfrm>
                    <a:off x="8213490" y="754991"/>
                    <a:ext cx="1718585" cy="369333"/>
                  </a:xfrm>
                  <a:prstGeom prst="rect">
                    <a:avLst/>
                  </a:prstGeom>
                  <a:noFill/>
                </p:spPr>
                <p:txBody>
                  <a:bodyPr wrap="square" rtlCol="0">
                    <a:spAutoFit/>
                  </a:bodyPr>
                  <a:lstStyle/>
                  <a:p>
                    <a:pPr algn="ctr"/>
                    <a:r>
                      <a:rPr lang="en-US" dirty="0">
                        <a:solidFill>
                          <a:srgbClr val="000000"/>
                        </a:solidFill>
                      </a:rPr>
                      <a:t>Android App</a:t>
                    </a:r>
                  </a:p>
                </p:txBody>
              </p:sp>
              <p:sp>
                <p:nvSpPr>
                  <p:cNvPr id="19" name="Rectangle 18"/>
                  <p:cNvSpPr/>
                  <p:nvPr/>
                </p:nvSpPr>
                <p:spPr>
                  <a:xfrm>
                    <a:off x="8070137" y="1259354"/>
                    <a:ext cx="2005291" cy="181422"/>
                  </a:xfrm>
                  <a:prstGeom prst="rect">
                    <a:avLst/>
                  </a:prstGeom>
                  <a:solidFill>
                    <a:srgbClr val="A6A6A6"/>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grpSp>
          <p:nvGrpSpPr>
            <p:cNvPr id="7" name="Group 6"/>
            <p:cNvGrpSpPr/>
            <p:nvPr/>
          </p:nvGrpSpPr>
          <p:grpSpPr>
            <a:xfrm>
              <a:off x="2918379" y="2566462"/>
              <a:ext cx="2483543" cy="3124295"/>
              <a:chOff x="2918379" y="2566462"/>
              <a:chExt cx="2483543" cy="3124295"/>
            </a:xfrm>
          </p:grpSpPr>
          <p:sp>
            <p:nvSpPr>
              <p:cNvPr id="8" name="TextBox 7"/>
              <p:cNvSpPr txBox="1"/>
              <p:nvPr/>
            </p:nvSpPr>
            <p:spPr>
              <a:xfrm>
                <a:off x="3524485" y="2566462"/>
                <a:ext cx="1877437" cy="707886"/>
              </a:xfrm>
              <a:prstGeom prst="rect">
                <a:avLst/>
              </a:prstGeom>
              <a:noFill/>
            </p:spPr>
            <p:txBody>
              <a:bodyPr wrap="none" rtlCol="0">
                <a:spAutoFit/>
              </a:bodyPr>
              <a:lstStyle/>
              <a:p>
                <a:pPr algn="r"/>
                <a:r>
                  <a:rPr lang="en-US" sz="2000" dirty="0"/>
                  <a:t>Cross-platform</a:t>
                </a:r>
              </a:p>
              <a:p>
                <a:pPr algn="r"/>
                <a:r>
                  <a:rPr lang="en-US" sz="2000" dirty="0"/>
                  <a:t>UI Layer</a:t>
                </a:r>
              </a:p>
            </p:txBody>
          </p:sp>
          <p:sp>
            <p:nvSpPr>
              <p:cNvPr id="9" name="TextBox 8"/>
              <p:cNvSpPr txBox="1"/>
              <p:nvPr/>
            </p:nvSpPr>
            <p:spPr>
              <a:xfrm>
                <a:off x="2918379" y="3300803"/>
                <a:ext cx="2483543" cy="1261884"/>
              </a:xfrm>
              <a:prstGeom prst="rect">
                <a:avLst/>
              </a:prstGeom>
              <a:noFill/>
            </p:spPr>
            <p:txBody>
              <a:bodyPr wrap="square" rtlCol="0">
                <a:spAutoFit/>
              </a:bodyPr>
              <a:lstStyle/>
              <a:p>
                <a:pPr algn="r"/>
                <a:r>
                  <a:rPr lang="en-US" sz="2000" dirty="0"/>
                  <a:t>Platform-specific</a:t>
                </a:r>
              </a:p>
              <a:p>
                <a:pPr algn="r"/>
                <a:r>
                  <a:rPr lang="en-US" sz="2000" dirty="0"/>
                  <a:t>UI Layer</a:t>
                </a:r>
              </a:p>
              <a:p>
                <a:pPr algn="r"/>
                <a:r>
                  <a:rPr lang="en-US" dirty="0"/>
                  <a:t>(Using </a:t>
                </a:r>
              </a:p>
              <a:p>
                <a:pPr algn="r"/>
                <a:r>
                  <a:rPr lang="en-US" dirty="0"/>
                  <a:t>Custom Renderers)</a:t>
                </a:r>
                <a:endParaRPr lang="en-US" sz="1600" dirty="0"/>
              </a:p>
            </p:txBody>
          </p:sp>
          <p:sp>
            <p:nvSpPr>
              <p:cNvPr id="10" name="TextBox 9"/>
              <p:cNvSpPr txBox="1"/>
              <p:nvPr/>
            </p:nvSpPr>
            <p:spPr>
              <a:xfrm>
                <a:off x="3441528" y="4736650"/>
                <a:ext cx="1960394" cy="954107"/>
              </a:xfrm>
              <a:prstGeom prst="rect">
                <a:avLst/>
              </a:prstGeom>
              <a:noFill/>
            </p:spPr>
            <p:txBody>
              <a:bodyPr wrap="square" rtlCol="0">
                <a:spAutoFit/>
              </a:bodyPr>
              <a:lstStyle/>
              <a:p>
                <a:pPr algn="r"/>
                <a:r>
                  <a:rPr lang="en-US" sz="2000" dirty="0"/>
                  <a:t>Core Library</a:t>
                </a:r>
              </a:p>
              <a:p>
                <a:pPr algn="r"/>
                <a:r>
                  <a:rPr lang="en-US" dirty="0"/>
                  <a:t>(Business Logic and Data Layer)</a:t>
                </a:r>
                <a:endParaRPr lang="en-US" sz="1600" dirty="0"/>
              </a:p>
            </p:txBody>
          </p:sp>
        </p:grpSp>
      </p:grpSp>
    </p:spTree>
    <p:extLst>
      <p:ext uri="{BB962C8B-B14F-4D97-AF65-F5344CB8AC3E}">
        <p14:creationId xmlns:p14="http://schemas.microsoft.com/office/powerpoint/2010/main" val="4278418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87285"/>
            <a:ext cx="12192000" cy="3970668"/>
          </a:xfrm>
          <a:prstGeom prst="rect">
            <a:avLst/>
          </a:prstGeom>
          <a:solidFill>
            <a:srgbClr val="19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solidFill>
                  <a:srgbClr val="000000"/>
                </a:solidFill>
              </a:rPr>
              <a:t>When to Use </a:t>
            </a:r>
            <a:r>
              <a:rPr lang="en-US" dirty="0" err="1">
                <a:solidFill>
                  <a:srgbClr val="000000"/>
                </a:solidFill>
              </a:rPr>
              <a:t>Xamarin.Forms</a:t>
            </a:r>
            <a:r>
              <a:rPr lang="en-US" dirty="0">
                <a:solidFill>
                  <a:srgbClr val="000000"/>
                </a:solidFill>
              </a:rPr>
              <a:t>?</a:t>
            </a:r>
          </a:p>
        </p:txBody>
      </p:sp>
      <p:sp>
        <p:nvSpPr>
          <p:cNvPr id="3" name="Content Placeholder 2"/>
          <p:cNvSpPr>
            <a:spLocks noGrp="1"/>
          </p:cNvSpPr>
          <p:nvPr>
            <p:ph idx="1"/>
          </p:nvPr>
        </p:nvSpPr>
        <p:spPr>
          <a:xfrm>
            <a:off x="838200" y="1825625"/>
            <a:ext cx="10515600" cy="3667373"/>
          </a:xfrm>
        </p:spPr>
        <p:txBody>
          <a:bodyPr/>
          <a:lstStyle/>
          <a:p>
            <a:pPr>
              <a:buFont typeface="Wingdings" charset="2"/>
              <a:buChar char="§"/>
            </a:pPr>
            <a:r>
              <a:rPr lang="en-US" dirty="0">
                <a:solidFill>
                  <a:schemeClr val="bg1"/>
                </a:solidFill>
              </a:rPr>
              <a:t>Learning Xamarin</a:t>
            </a:r>
          </a:p>
          <a:p>
            <a:pPr>
              <a:buFont typeface="Wingdings" charset="2"/>
              <a:buChar char="§"/>
            </a:pPr>
            <a:r>
              <a:rPr lang="en-US" dirty="0">
                <a:solidFill>
                  <a:schemeClr val="bg1"/>
                </a:solidFill>
              </a:rPr>
              <a:t>Cross-platform scaffolding</a:t>
            </a:r>
          </a:p>
          <a:p>
            <a:pPr>
              <a:buFont typeface="Wingdings" charset="2"/>
              <a:buChar char="§"/>
            </a:pPr>
            <a:r>
              <a:rPr lang="en-US" dirty="0">
                <a:solidFill>
                  <a:schemeClr val="bg1"/>
                </a:solidFill>
              </a:rPr>
              <a:t>Basic business apps</a:t>
            </a:r>
          </a:p>
          <a:p>
            <a:pPr>
              <a:buFont typeface="Wingdings" charset="2"/>
              <a:buChar char="§"/>
            </a:pPr>
            <a:r>
              <a:rPr lang="en-US" dirty="0">
                <a:solidFill>
                  <a:schemeClr val="bg1"/>
                </a:solidFill>
              </a:rPr>
              <a:t>Basic design</a:t>
            </a:r>
          </a:p>
          <a:p>
            <a:pPr>
              <a:buFont typeface="Wingdings" charset="2"/>
              <a:buChar char="§"/>
            </a:pPr>
            <a:r>
              <a:rPr lang="en-US" dirty="0">
                <a:solidFill>
                  <a:schemeClr val="bg1"/>
                </a:solidFill>
              </a:rPr>
              <a:t>Simple cross-platform screens</a:t>
            </a:r>
          </a:p>
          <a:p>
            <a:pPr>
              <a:buFont typeface="Wingdings" charset="2"/>
              <a:buChar char="§"/>
            </a:pPr>
            <a:r>
              <a:rPr lang="en-US" dirty="0">
                <a:solidFill>
                  <a:schemeClr val="bg1"/>
                </a:solidFill>
              </a:rPr>
              <a:t>Device-unique controls are not needed</a:t>
            </a:r>
          </a:p>
          <a:p>
            <a:pPr>
              <a:buFont typeface="Wingdings" charset="2"/>
              <a:buChar char="§"/>
            </a:pPr>
            <a:r>
              <a:rPr lang="en-US" dirty="0">
                <a:solidFill>
                  <a:schemeClr val="bg1"/>
                </a:solidFill>
              </a:rPr>
              <a:t>Complex graphics processing is not needed</a:t>
            </a:r>
          </a:p>
        </p:txBody>
      </p:sp>
    </p:spTree>
    <p:extLst>
      <p:ext uri="{BB962C8B-B14F-4D97-AF65-F5344CB8AC3E}">
        <p14:creationId xmlns:p14="http://schemas.microsoft.com/office/powerpoint/2010/main" val="1110311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Xamarin.Forms </a:t>
            </a:r>
            <a:br>
              <a:rPr lang="en-US" dirty="0"/>
            </a:br>
            <a:r>
              <a:rPr lang="en-US" dirty="0"/>
              <a:t>Concepts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989746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Xamarin.Forms UI</a:t>
            </a:r>
          </a:p>
        </p:txBody>
      </p:sp>
      <p:graphicFrame>
        <p:nvGraphicFramePr>
          <p:cNvPr id="4" name="Table 3"/>
          <p:cNvGraphicFramePr>
            <a:graphicFrameLocks noGrp="1"/>
          </p:cNvGraphicFramePr>
          <p:nvPr>
            <p:extLst>
              <p:ext uri="{D42A27DB-BD31-4B8C-83A1-F6EECF244321}">
                <p14:modId xmlns:p14="http://schemas.microsoft.com/office/powerpoint/2010/main" val="466210203"/>
              </p:ext>
            </p:extLst>
          </p:nvPr>
        </p:nvGraphicFramePr>
        <p:xfrm>
          <a:off x="521585" y="2189975"/>
          <a:ext cx="11066628" cy="2421682"/>
        </p:xfrm>
        <a:graphic>
          <a:graphicData uri="http://schemas.openxmlformats.org/drawingml/2006/table">
            <a:tbl>
              <a:tblPr firstRow="1">
                <a:tableStyleId>{21E4AEA4-8DFA-4A89-87EB-49C32662AFE0}</a:tableStyleId>
              </a:tblPr>
              <a:tblGrid>
                <a:gridCol w="5533314">
                  <a:extLst>
                    <a:ext uri="{9D8B030D-6E8A-4147-A177-3AD203B41FA5}">
                      <a16:colId xmlns="" xmlns:a16="http://schemas.microsoft.com/office/drawing/2014/main" val="48614039"/>
                    </a:ext>
                  </a:extLst>
                </a:gridCol>
                <a:gridCol w="5533314">
                  <a:extLst>
                    <a:ext uri="{9D8B030D-6E8A-4147-A177-3AD203B41FA5}">
                      <a16:colId xmlns="" xmlns:a16="http://schemas.microsoft.com/office/drawing/2014/main" val="1124546490"/>
                    </a:ext>
                  </a:extLst>
                </a:gridCol>
              </a:tblGrid>
              <a:tr h="501442">
                <a:tc>
                  <a:txBody>
                    <a:bodyPr/>
                    <a:lstStyle/>
                    <a:p>
                      <a:pPr algn="ctr"/>
                      <a:r>
                        <a:rPr lang="en-US" b="1" dirty="0">
                          <a:solidFill>
                            <a:schemeClr val="bg1"/>
                          </a:solidFill>
                        </a:rPr>
                        <a:t>Control Group</a:t>
                      </a:r>
                    </a:p>
                  </a:txBody>
                  <a:tcPr>
                    <a:solidFill>
                      <a:srgbClr val="0070C0"/>
                    </a:solidFill>
                  </a:tcPr>
                </a:tc>
                <a:tc>
                  <a:txBody>
                    <a:bodyPr/>
                    <a:lstStyle/>
                    <a:p>
                      <a:pPr algn="ctr"/>
                      <a:r>
                        <a:rPr lang="en-US" b="0" dirty="0">
                          <a:solidFill>
                            <a:schemeClr val="bg1"/>
                          </a:solidFill>
                        </a:rPr>
                        <a:t>What it Controls</a:t>
                      </a:r>
                    </a:p>
                  </a:txBody>
                  <a:tcPr>
                    <a:solidFill>
                      <a:srgbClr val="0070C0"/>
                    </a:solidFill>
                  </a:tcPr>
                </a:tc>
                <a:extLst>
                  <a:ext uri="{0D108BD9-81ED-4DB2-BD59-A6C34878D82A}">
                    <a16:rowId xmlns="" xmlns:a16="http://schemas.microsoft.com/office/drawing/2014/main" val="679667022"/>
                  </a:ext>
                </a:extLst>
              </a:tr>
              <a:tr h="640080">
                <a:tc>
                  <a:txBody>
                    <a:bodyPr/>
                    <a:lstStyle/>
                    <a:p>
                      <a:pPr algn="ctr"/>
                      <a:r>
                        <a:rPr lang="en-US" b="1" dirty="0"/>
                        <a:t>Page</a:t>
                      </a:r>
                    </a:p>
                  </a:txBody>
                  <a:tcPr>
                    <a:solidFill>
                      <a:schemeClr val="bg1">
                        <a:lumMod val="85000"/>
                      </a:schemeClr>
                    </a:solidFill>
                  </a:tcPr>
                </a:tc>
                <a:tc>
                  <a:txBody>
                    <a:bodyPr/>
                    <a:lstStyle/>
                    <a:p>
                      <a:pPr lvl="1"/>
                      <a:r>
                        <a:rPr lang="en-US" dirty="0"/>
                        <a:t>App screen</a:t>
                      </a:r>
                    </a:p>
                  </a:txBody>
                  <a:tcPr>
                    <a:solidFill>
                      <a:schemeClr val="bg1">
                        <a:lumMod val="85000"/>
                      </a:schemeClr>
                    </a:solidFill>
                  </a:tcPr>
                </a:tc>
                <a:extLst>
                  <a:ext uri="{0D108BD9-81ED-4DB2-BD59-A6C34878D82A}">
                    <a16:rowId xmlns="" xmlns:a16="http://schemas.microsoft.com/office/drawing/2014/main" val="2034482246"/>
                  </a:ext>
                </a:extLst>
              </a:tr>
              <a:tr h="640080">
                <a:tc>
                  <a:txBody>
                    <a:bodyPr/>
                    <a:lstStyle/>
                    <a:p>
                      <a:pPr algn="ctr"/>
                      <a:r>
                        <a:rPr lang="en-US" b="1" dirty="0"/>
                        <a:t>Layout</a:t>
                      </a:r>
                    </a:p>
                  </a:txBody>
                  <a:tcPr>
                    <a:solidFill>
                      <a:schemeClr val="bg1">
                        <a:lumMod val="85000"/>
                      </a:schemeClr>
                    </a:solidFill>
                  </a:tcPr>
                </a:tc>
                <a:tc>
                  <a:txBody>
                    <a:bodyPr/>
                    <a:lstStyle/>
                    <a:p>
                      <a:pPr lvl="1"/>
                      <a:r>
                        <a:rPr lang="en-US" dirty="0"/>
                        <a:t>Container meant to structure controls in common</a:t>
                      </a:r>
                      <a:r>
                        <a:rPr lang="en-US" baseline="0" dirty="0"/>
                        <a:t> mobile app patterns</a:t>
                      </a:r>
                      <a:endParaRPr lang="en-US" dirty="0"/>
                    </a:p>
                  </a:txBody>
                  <a:tcPr>
                    <a:solidFill>
                      <a:schemeClr val="bg1">
                        <a:lumMod val="85000"/>
                      </a:schemeClr>
                    </a:solidFill>
                  </a:tcPr>
                </a:tc>
                <a:extLst>
                  <a:ext uri="{0D108BD9-81ED-4DB2-BD59-A6C34878D82A}">
                    <a16:rowId xmlns="" xmlns:a16="http://schemas.microsoft.com/office/drawing/2014/main" val="682465758"/>
                  </a:ext>
                </a:extLst>
              </a:tr>
              <a:tr h="640080">
                <a:tc>
                  <a:txBody>
                    <a:bodyPr/>
                    <a:lstStyle/>
                    <a:p>
                      <a:pPr algn="ctr"/>
                      <a:r>
                        <a:rPr lang="en-US" b="1" dirty="0"/>
                        <a:t>View</a:t>
                      </a:r>
                    </a:p>
                  </a:txBody>
                  <a:tcPr>
                    <a:solidFill>
                      <a:schemeClr val="bg1">
                        <a:lumMod val="85000"/>
                      </a:schemeClr>
                    </a:solidFill>
                  </a:tcPr>
                </a:tc>
                <a:tc>
                  <a:txBody>
                    <a:bodyPr/>
                    <a:lstStyle/>
                    <a:p>
                      <a:pPr lvl="1"/>
                      <a:r>
                        <a:rPr lang="en-US" altLang="ko-KR" dirty="0"/>
                        <a:t>Base</a:t>
                      </a:r>
                      <a:r>
                        <a:rPr lang="en-US" altLang="ko-KR" baseline="0" dirty="0"/>
                        <a:t> control for most UI elements </a:t>
                      </a:r>
                      <a:br>
                        <a:rPr lang="en-US" altLang="ko-KR" baseline="0" dirty="0"/>
                      </a:br>
                      <a:r>
                        <a:rPr lang="en-US" altLang="ko-KR" baseline="0" dirty="0"/>
                        <a:t>(Button, Label, etc.) </a:t>
                      </a:r>
                      <a:endParaRPr lang="en-US" altLang="ko-KR" dirty="0"/>
                    </a:p>
                  </a:txBody>
                  <a:tcPr>
                    <a:solidFill>
                      <a:schemeClr val="bg1">
                        <a:lumMod val="85000"/>
                      </a:schemeClr>
                    </a:solidFill>
                  </a:tcPr>
                </a:tc>
                <a:extLst>
                  <a:ext uri="{0D108BD9-81ED-4DB2-BD59-A6C34878D82A}">
                    <a16:rowId xmlns="" xmlns:a16="http://schemas.microsoft.com/office/drawing/2014/main" val="4230228483"/>
                  </a:ext>
                </a:extLst>
              </a:tr>
            </a:tbl>
          </a:graphicData>
        </a:graphic>
      </p:graphicFrame>
    </p:spTree>
    <p:extLst>
      <p:ext uri="{BB962C8B-B14F-4D97-AF65-F5344CB8AC3E}">
        <p14:creationId xmlns:p14="http://schemas.microsoft.com/office/powerpoint/2010/main" val="570840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64159"/>
          </a:xfrm>
        </p:spPr>
        <p:txBody>
          <a:bodyPr>
            <a:normAutofit/>
          </a:bodyPr>
          <a:lstStyle/>
          <a:p>
            <a:r>
              <a:rPr lang="en-US" dirty="0">
                <a:solidFill>
                  <a:srgbClr val="000000"/>
                </a:solidFill>
              </a:rPr>
              <a:t>Page, Layout, View</a:t>
            </a:r>
          </a:p>
        </p:txBody>
      </p:sp>
      <p:grpSp>
        <p:nvGrpSpPr>
          <p:cNvPr id="5" name="Group 4"/>
          <p:cNvGrpSpPr/>
          <p:nvPr/>
        </p:nvGrpSpPr>
        <p:grpSpPr>
          <a:xfrm>
            <a:off x="4610100" y="1696652"/>
            <a:ext cx="2971800" cy="4994324"/>
            <a:chOff x="3999259" y="607949"/>
            <a:chExt cx="2971800" cy="4994324"/>
          </a:xfrm>
        </p:grpSpPr>
        <p:sp>
          <p:nvSpPr>
            <p:cNvPr id="6" name="Rectangle 5"/>
            <p:cNvSpPr/>
            <p:nvPr/>
          </p:nvSpPr>
          <p:spPr>
            <a:xfrm>
              <a:off x="3999259" y="607949"/>
              <a:ext cx="2971800" cy="4994324"/>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a:solidFill>
                    <a:schemeClr val="bg1"/>
                  </a:solidFill>
                </a:rPr>
                <a:t>Page</a:t>
              </a:r>
            </a:p>
          </p:txBody>
        </p:sp>
        <p:grpSp>
          <p:nvGrpSpPr>
            <p:cNvPr id="7" name="Group 6"/>
            <p:cNvGrpSpPr/>
            <p:nvPr/>
          </p:nvGrpSpPr>
          <p:grpSpPr>
            <a:xfrm>
              <a:off x="4242146" y="1256427"/>
              <a:ext cx="2486026" cy="4147562"/>
              <a:chOff x="4242458" y="1256427"/>
              <a:chExt cx="2486026" cy="4147562"/>
            </a:xfrm>
          </p:grpSpPr>
          <p:sp>
            <p:nvSpPr>
              <p:cNvPr id="8" name="Rectangle 7"/>
              <p:cNvSpPr/>
              <p:nvPr/>
            </p:nvSpPr>
            <p:spPr>
              <a:xfrm>
                <a:off x="4242458" y="1256427"/>
                <a:ext cx="2486026" cy="4147562"/>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a:solidFill>
                      <a:schemeClr val="bg1"/>
                    </a:solidFill>
                  </a:rPr>
                  <a:t>Layout</a:t>
                </a:r>
              </a:p>
            </p:txBody>
          </p:sp>
          <p:grpSp>
            <p:nvGrpSpPr>
              <p:cNvPr id="9" name="Group 8"/>
              <p:cNvGrpSpPr/>
              <p:nvPr/>
            </p:nvGrpSpPr>
            <p:grpSpPr>
              <a:xfrm>
                <a:off x="4519434" y="1823846"/>
                <a:ext cx="1932075" cy="3391004"/>
                <a:chOff x="4607255" y="1823846"/>
                <a:chExt cx="1932075" cy="3391004"/>
              </a:xfrm>
            </p:grpSpPr>
            <p:sp>
              <p:nvSpPr>
                <p:cNvPr id="10" name="Rectangle 9"/>
                <p:cNvSpPr/>
                <p:nvPr/>
              </p:nvSpPr>
              <p:spPr>
                <a:xfrm>
                  <a:off x="4614010" y="1823846"/>
                  <a:ext cx="1918564" cy="810599"/>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View</a:t>
                  </a:r>
                </a:p>
              </p:txBody>
            </p:sp>
            <p:grpSp>
              <p:nvGrpSpPr>
                <p:cNvPr id="11" name="Group 10"/>
                <p:cNvGrpSpPr/>
                <p:nvPr/>
              </p:nvGrpSpPr>
              <p:grpSpPr>
                <a:xfrm>
                  <a:off x="4607255" y="2715505"/>
                  <a:ext cx="1932075" cy="2499345"/>
                  <a:chOff x="4607255" y="2715505"/>
                  <a:chExt cx="1932075" cy="2499345"/>
                </a:xfrm>
              </p:grpSpPr>
              <p:sp>
                <p:nvSpPr>
                  <p:cNvPr id="12" name="Rectangle 11"/>
                  <p:cNvSpPr/>
                  <p:nvPr/>
                </p:nvSpPr>
                <p:spPr>
                  <a:xfrm>
                    <a:off x="4607255" y="2715505"/>
                    <a:ext cx="1932075" cy="2499345"/>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bg1"/>
                        </a:solidFill>
                      </a:rPr>
                      <a:t>Layout</a:t>
                    </a:r>
                  </a:p>
                </p:txBody>
              </p:sp>
              <p:grpSp>
                <p:nvGrpSpPr>
                  <p:cNvPr id="13" name="Group 12"/>
                  <p:cNvGrpSpPr/>
                  <p:nvPr/>
                </p:nvGrpSpPr>
                <p:grpSpPr>
                  <a:xfrm>
                    <a:off x="4749120" y="3195109"/>
                    <a:ext cx="1648345" cy="1540137"/>
                    <a:chOff x="4759654" y="3286713"/>
                    <a:chExt cx="1648345" cy="1540137"/>
                  </a:xfrm>
                </p:grpSpPr>
                <p:sp>
                  <p:nvSpPr>
                    <p:cNvPr id="14" name="Rectangle 13"/>
                    <p:cNvSpPr/>
                    <p:nvPr/>
                  </p:nvSpPr>
                  <p:spPr>
                    <a:xfrm>
                      <a:off x="4759654" y="3286713"/>
                      <a:ext cx="702573" cy="689009"/>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View</a:t>
                      </a:r>
                    </a:p>
                  </p:txBody>
                </p:sp>
                <p:sp>
                  <p:nvSpPr>
                    <p:cNvPr id="15" name="Rectangle 14"/>
                    <p:cNvSpPr/>
                    <p:nvPr/>
                  </p:nvSpPr>
                  <p:spPr>
                    <a:xfrm>
                      <a:off x="5705426" y="3286713"/>
                      <a:ext cx="702573" cy="689009"/>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View</a:t>
                      </a:r>
                    </a:p>
                  </p:txBody>
                </p:sp>
                <p:sp>
                  <p:nvSpPr>
                    <p:cNvPr id="16" name="Rectangle 15"/>
                    <p:cNvSpPr/>
                    <p:nvPr/>
                  </p:nvSpPr>
                  <p:spPr>
                    <a:xfrm>
                      <a:off x="4759654" y="4137841"/>
                      <a:ext cx="702573" cy="689009"/>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View</a:t>
                      </a:r>
                    </a:p>
                  </p:txBody>
                </p:sp>
                <p:sp>
                  <p:nvSpPr>
                    <p:cNvPr id="17" name="Rectangle 16"/>
                    <p:cNvSpPr/>
                    <p:nvPr/>
                  </p:nvSpPr>
                  <p:spPr>
                    <a:xfrm>
                      <a:off x="5705426" y="4137841"/>
                      <a:ext cx="702573" cy="689009"/>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View</a:t>
                      </a:r>
                    </a:p>
                  </p:txBody>
                </p:sp>
              </p:grpSp>
            </p:grpSp>
          </p:grpSp>
        </p:grpSp>
      </p:grpSp>
    </p:spTree>
    <p:extLst>
      <p:ext uri="{BB962C8B-B14F-4D97-AF65-F5344CB8AC3E}">
        <p14:creationId xmlns:p14="http://schemas.microsoft.com/office/powerpoint/2010/main" val="2626663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520258"/>
            <a:ext cx="12192000" cy="1654965"/>
          </a:xfrm>
          <a:prstGeom prst="rect">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Page</a:t>
            </a:r>
          </a:p>
        </p:txBody>
      </p:sp>
      <p:sp>
        <p:nvSpPr>
          <p:cNvPr id="3" name="Content Placeholder 2"/>
          <p:cNvSpPr>
            <a:spLocks noGrp="1"/>
          </p:cNvSpPr>
          <p:nvPr>
            <p:ph idx="1"/>
          </p:nvPr>
        </p:nvSpPr>
        <p:spPr>
          <a:xfrm>
            <a:off x="838200" y="1594700"/>
            <a:ext cx="10668316" cy="4351338"/>
          </a:xfrm>
        </p:spPr>
        <p:txBody>
          <a:bodyPr>
            <a:normAutofit/>
          </a:bodyPr>
          <a:lstStyle/>
          <a:p>
            <a:pPr>
              <a:buFont typeface="Wingdings" charset="2"/>
              <a:buChar char="§"/>
            </a:pPr>
            <a:r>
              <a:rPr lang="en-US" dirty="0">
                <a:solidFill>
                  <a:srgbClr val="FFFFFF"/>
                </a:solidFill>
              </a:rPr>
              <a:t>Takes up most or all of the screen</a:t>
            </a:r>
          </a:p>
          <a:p>
            <a:pPr>
              <a:buFont typeface="Wingdings" charset="2"/>
              <a:buChar char="§"/>
            </a:pPr>
            <a:r>
              <a:rPr lang="en-US" dirty="0">
                <a:solidFill>
                  <a:srgbClr val="FFFFFF"/>
                </a:solidFill>
              </a:rPr>
              <a:t>View Controller (iOS), Page (Windows Phone), Activity (Android)</a:t>
            </a:r>
          </a:p>
          <a:p>
            <a:pPr>
              <a:buFont typeface="Wingdings" charset="2"/>
              <a:buChar char="§"/>
            </a:pPr>
            <a:r>
              <a:rPr lang="en-US" dirty="0">
                <a:solidFill>
                  <a:srgbClr val="FFFFFF"/>
                </a:solidFill>
              </a:rPr>
              <a:t>Subclasses describe common patterns for mobile applications</a:t>
            </a:r>
          </a:p>
        </p:txBody>
      </p:sp>
      <p:graphicFrame>
        <p:nvGraphicFramePr>
          <p:cNvPr id="4" name="Table 3"/>
          <p:cNvGraphicFramePr>
            <a:graphicFrameLocks noGrp="1"/>
          </p:cNvGraphicFramePr>
          <p:nvPr>
            <p:extLst>
              <p:ext uri="{D42A27DB-BD31-4B8C-83A1-F6EECF244321}">
                <p14:modId xmlns:p14="http://schemas.microsoft.com/office/powerpoint/2010/main" val="1950241997"/>
              </p:ext>
            </p:extLst>
          </p:nvPr>
        </p:nvGraphicFramePr>
        <p:xfrm>
          <a:off x="562686" y="3374729"/>
          <a:ext cx="11066628" cy="3320494"/>
        </p:xfrm>
        <a:graphic>
          <a:graphicData uri="http://schemas.openxmlformats.org/drawingml/2006/table">
            <a:tbl>
              <a:tblPr firstRow="1">
                <a:tableStyleId>{21E4AEA4-8DFA-4A89-87EB-49C32662AFE0}</a:tableStyleId>
              </a:tblPr>
              <a:tblGrid>
                <a:gridCol w="4519730">
                  <a:extLst>
                    <a:ext uri="{9D8B030D-6E8A-4147-A177-3AD203B41FA5}">
                      <a16:colId xmlns="" xmlns:a16="http://schemas.microsoft.com/office/drawing/2014/main" val="48614039"/>
                    </a:ext>
                  </a:extLst>
                </a:gridCol>
                <a:gridCol w="6546898">
                  <a:extLst>
                    <a:ext uri="{9D8B030D-6E8A-4147-A177-3AD203B41FA5}">
                      <a16:colId xmlns="" xmlns:a16="http://schemas.microsoft.com/office/drawing/2014/main" val="1124546490"/>
                    </a:ext>
                  </a:extLst>
                </a:gridCol>
              </a:tblGrid>
              <a:tr h="481219">
                <a:tc>
                  <a:txBody>
                    <a:bodyPr/>
                    <a:lstStyle/>
                    <a:p>
                      <a:pPr algn="ctr"/>
                      <a:r>
                        <a:rPr lang="en-US" b="1" dirty="0">
                          <a:solidFill>
                            <a:schemeClr val="bg1"/>
                          </a:solidFill>
                        </a:rPr>
                        <a:t>Subclass</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 xmlns:a16="http://schemas.microsoft.com/office/drawing/2014/main" val="679667022"/>
                  </a:ext>
                </a:extLst>
              </a:tr>
              <a:tr h="481219">
                <a:tc>
                  <a:txBody>
                    <a:bodyPr/>
                    <a:lstStyle/>
                    <a:p>
                      <a:pPr algn="ctr"/>
                      <a:r>
                        <a:rPr lang="en-US" b="1" dirty="0" err="1"/>
                        <a:t>ContentPage</a:t>
                      </a:r>
                      <a:endParaRPr lang="en-US" b="1" dirty="0"/>
                    </a:p>
                  </a:txBody>
                  <a:tcPr>
                    <a:solidFill>
                      <a:schemeClr val="bg1">
                        <a:lumMod val="85000"/>
                      </a:schemeClr>
                    </a:solidFill>
                  </a:tcPr>
                </a:tc>
                <a:tc>
                  <a:txBody>
                    <a:bodyPr/>
                    <a:lstStyle/>
                    <a:p>
                      <a:pPr marL="457200" lvl="1" indent="-457200"/>
                      <a:r>
                        <a:rPr lang="en-US" dirty="0"/>
                        <a:t>One view,</a:t>
                      </a:r>
                      <a:r>
                        <a:rPr lang="en-US" baseline="0" dirty="0"/>
                        <a:t> typically holding text or a list</a:t>
                      </a:r>
                      <a:endParaRPr lang="en-US" dirty="0"/>
                    </a:p>
                  </a:txBody>
                  <a:tcPr>
                    <a:solidFill>
                      <a:schemeClr val="bg1">
                        <a:lumMod val="85000"/>
                      </a:schemeClr>
                    </a:solidFill>
                  </a:tcPr>
                </a:tc>
                <a:extLst>
                  <a:ext uri="{0D108BD9-81ED-4DB2-BD59-A6C34878D82A}">
                    <a16:rowId xmlns="" xmlns:a16="http://schemas.microsoft.com/office/drawing/2014/main" val="2034482246"/>
                  </a:ext>
                </a:extLst>
              </a:tr>
              <a:tr h="877523">
                <a:tc>
                  <a:txBody>
                    <a:bodyPr/>
                    <a:lstStyle/>
                    <a:p>
                      <a:pPr algn="ctr"/>
                      <a:r>
                        <a:rPr lang="en-US" b="1" dirty="0" err="1"/>
                        <a:t>Master</a:t>
                      </a:r>
                      <a:r>
                        <a:rPr lang="en-US" b="1" baseline="0" dirty="0" err="1"/>
                        <a:t>DetailPage</a:t>
                      </a:r>
                      <a:endParaRPr lang="en-US" b="1" dirty="0"/>
                    </a:p>
                  </a:txBody>
                  <a:tcPr>
                    <a:solidFill>
                      <a:schemeClr val="bg1">
                        <a:lumMod val="85000"/>
                      </a:schemeClr>
                    </a:solidFill>
                  </a:tcPr>
                </a:tc>
                <a:tc>
                  <a:txBody>
                    <a:bodyPr/>
                    <a:lstStyle/>
                    <a:p>
                      <a:pPr marL="457200" lvl="1" indent="-457200"/>
                      <a:r>
                        <a:rPr lang="en-US" dirty="0"/>
                        <a:t>Master page for listing data</a:t>
                      </a:r>
                      <a:r>
                        <a:rPr lang="en-US" baseline="0" dirty="0"/>
                        <a:t> items</a:t>
                      </a:r>
                    </a:p>
                    <a:p>
                      <a:pPr marL="457200" lvl="1" indent="-457200"/>
                      <a:r>
                        <a:rPr lang="en-US" baseline="0" dirty="0"/>
                        <a:t>Child page to display in-depth data associated with an item in the master page</a:t>
                      </a:r>
                      <a:endParaRPr lang="en-US" dirty="0"/>
                    </a:p>
                  </a:txBody>
                  <a:tcPr>
                    <a:solidFill>
                      <a:schemeClr val="bg1">
                        <a:lumMod val="85000"/>
                      </a:schemeClr>
                    </a:solidFill>
                  </a:tcPr>
                </a:tc>
                <a:extLst>
                  <a:ext uri="{0D108BD9-81ED-4DB2-BD59-A6C34878D82A}">
                    <a16:rowId xmlns="" xmlns:a16="http://schemas.microsoft.com/office/drawing/2014/main" val="682465758"/>
                  </a:ext>
                </a:extLst>
              </a:tr>
              <a:tr h="481219">
                <a:tc>
                  <a:txBody>
                    <a:bodyPr/>
                    <a:lstStyle/>
                    <a:p>
                      <a:pPr algn="ctr"/>
                      <a:r>
                        <a:rPr lang="en-US" b="1" dirty="0" err="1"/>
                        <a:t>NavigationPage</a:t>
                      </a:r>
                      <a:endParaRPr lang="en-US" b="1" dirty="0"/>
                    </a:p>
                  </a:txBody>
                  <a:tcPr>
                    <a:solidFill>
                      <a:schemeClr val="bg1">
                        <a:lumMod val="85000"/>
                      </a:schemeClr>
                    </a:solidFill>
                  </a:tcPr>
                </a:tc>
                <a:tc>
                  <a:txBody>
                    <a:bodyPr/>
                    <a:lstStyle/>
                    <a:p>
                      <a:pPr marL="457200" lvl="1" indent="-457200"/>
                      <a:r>
                        <a:rPr lang="en-US" altLang="ko-KR" dirty="0"/>
                        <a:t>Maintains navigation history of page, subpages</a:t>
                      </a:r>
                    </a:p>
                  </a:txBody>
                  <a:tcPr>
                    <a:solidFill>
                      <a:schemeClr val="bg1">
                        <a:lumMod val="85000"/>
                      </a:schemeClr>
                    </a:solidFill>
                  </a:tcPr>
                </a:tc>
                <a:extLst>
                  <a:ext uri="{0D108BD9-81ED-4DB2-BD59-A6C34878D82A}">
                    <a16:rowId xmlns="" xmlns:a16="http://schemas.microsoft.com/office/drawing/2014/main" val="4230228483"/>
                  </a:ext>
                </a:extLst>
              </a:tr>
              <a:tr h="481219">
                <a:tc>
                  <a:txBody>
                    <a:bodyPr/>
                    <a:lstStyle/>
                    <a:p>
                      <a:pPr algn="ctr"/>
                      <a:r>
                        <a:rPr lang="en-US" b="1" dirty="0" err="1"/>
                        <a:t>Tabbed</a:t>
                      </a:r>
                      <a:r>
                        <a:rPr lang="en-US" b="1" baseline="0" dirty="0" err="1"/>
                        <a:t>Page</a:t>
                      </a:r>
                      <a:endParaRPr lang="en-US" b="1" dirty="0"/>
                    </a:p>
                  </a:txBody>
                  <a:tcPr>
                    <a:solidFill>
                      <a:schemeClr val="bg1">
                        <a:lumMod val="85000"/>
                      </a:schemeClr>
                    </a:solidFill>
                  </a:tcPr>
                </a:tc>
                <a:tc>
                  <a:txBody>
                    <a:bodyPr/>
                    <a:lstStyle/>
                    <a:p>
                      <a:pPr marL="457200" lvl="1" indent="-457200"/>
                      <a:r>
                        <a:rPr lang="en-US" dirty="0"/>
                        <a:t>Displays</a:t>
                      </a:r>
                      <a:r>
                        <a:rPr lang="en-US" baseline="0" dirty="0"/>
                        <a:t> tabs to easily navigate amongst a set of pages</a:t>
                      </a:r>
                      <a:endParaRPr lang="en-US" dirty="0"/>
                    </a:p>
                  </a:txBody>
                  <a:tcPr>
                    <a:solidFill>
                      <a:schemeClr val="bg1">
                        <a:lumMod val="85000"/>
                      </a:schemeClr>
                    </a:solidFill>
                  </a:tcPr>
                </a:tc>
                <a:extLst>
                  <a:ext uri="{0D108BD9-81ED-4DB2-BD59-A6C34878D82A}">
                    <a16:rowId xmlns="" xmlns:a16="http://schemas.microsoft.com/office/drawing/2014/main" val="3329658239"/>
                  </a:ext>
                </a:extLst>
              </a:tr>
              <a:tr h="481219">
                <a:tc>
                  <a:txBody>
                    <a:bodyPr/>
                    <a:lstStyle/>
                    <a:p>
                      <a:pPr algn="ctr"/>
                      <a:r>
                        <a:rPr lang="en-US" b="1" dirty="0" err="1"/>
                        <a:t>CarouselPage</a:t>
                      </a:r>
                      <a:endParaRPr lang="en-US" b="1" dirty="0"/>
                    </a:p>
                  </a:txBody>
                  <a:tcPr>
                    <a:solidFill>
                      <a:schemeClr val="bg1">
                        <a:lumMod val="85000"/>
                      </a:schemeClr>
                    </a:solidFill>
                  </a:tcPr>
                </a:tc>
                <a:tc>
                  <a:txBody>
                    <a:bodyPr/>
                    <a:lstStyle/>
                    <a:p>
                      <a:pPr marL="457200" lvl="1" indent="-457200"/>
                      <a:r>
                        <a:rPr lang="en-US" dirty="0"/>
                        <a:t>Contains subpages accessed via</a:t>
                      </a:r>
                      <a:r>
                        <a:rPr lang="en-US" baseline="0" dirty="0"/>
                        <a:t> swiping left or right</a:t>
                      </a:r>
                      <a:endParaRPr lang="en-US" dirty="0"/>
                    </a:p>
                  </a:txBody>
                  <a:tcPr>
                    <a:solidFill>
                      <a:schemeClr val="bg1">
                        <a:lumMod val="85000"/>
                      </a:schemeClr>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1791085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64159"/>
          </a:xfrm>
        </p:spPr>
        <p:txBody>
          <a:bodyPr>
            <a:normAutofit/>
          </a:bodyPr>
          <a:lstStyle/>
          <a:p>
            <a:r>
              <a:rPr lang="en-US" dirty="0">
                <a:solidFill>
                  <a:srgbClr val="000000"/>
                </a:solidFill>
              </a:rPr>
              <a:t>Pages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44545" y="2140298"/>
            <a:ext cx="10244322" cy="2843684"/>
          </a:xfrm>
        </p:spPr>
      </p:pic>
    </p:spTree>
    <p:extLst>
      <p:ext uri="{BB962C8B-B14F-4D97-AF65-F5344CB8AC3E}">
        <p14:creationId xmlns:p14="http://schemas.microsoft.com/office/powerpoint/2010/main" val="2945737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520258"/>
            <a:ext cx="12192000" cy="1654965"/>
          </a:xfrm>
          <a:prstGeom prst="rect">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Layout</a:t>
            </a:r>
          </a:p>
        </p:txBody>
      </p:sp>
      <p:sp>
        <p:nvSpPr>
          <p:cNvPr id="3" name="Content Placeholder 2"/>
          <p:cNvSpPr>
            <a:spLocks noGrp="1"/>
          </p:cNvSpPr>
          <p:nvPr>
            <p:ph idx="1"/>
          </p:nvPr>
        </p:nvSpPr>
        <p:spPr/>
        <p:txBody>
          <a:bodyPr/>
          <a:lstStyle/>
          <a:p>
            <a:pPr>
              <a:buFont typeface="Wingdings" charset="2"/>
              <a:buChar char="§"/>
            </a:pPr>
            <a:r>
              <a:rPr lang="en-US" dirty="0">
                <a:solidFill>
                  <a:srgbClr val="FFFFFF"/>
                </a:solidFill>
              </a:rPr>
              <a:t>Describes the way controls will be oriented on the Page</a:t>
            </a:r>
          </a:p>
          <a:p>
            <a:pPr>
              <a:buFont typeface="Wingdings" charset="2"/>
              <a:buChar char="§"/>
            </a:pPr>
            <a:r>
              <a:rPr lang="en-US" dirty="0">
                <a:solidFill>
                  <a:srgbClr val="FFFFFF"/>
                </a:solidFill>
              </a:rPr>
              <a:t>Many subtypes, including:</a:t>
            </a:r>
          </a:p>
        </p:txBody>
      </p:sp>
      <p:graphicFrame>
        <p:nvGraphicFramePr>
          <p:cNvPr id="4" name="Table 3"/>
          <p:cNvGraphicFramePr>
            <a:graphicFrameLocks noGrp="1"/>
          </p:cNvGraphicFramePr>
          <p:nvPr>
            <p:extLst>
              <p:ext uri="{D42A27DB-BD31-4B8C-83A1-F6EECF244321}">
                <p14:modId xmlns:p14="http://schemas.microsoft.com/office/powerpoint/2010/main" val="4142806791"/>
              </p:ext>
            </p:extLst>
          </p:nvPr>
        </p:nvGraphicFramePr>
        <p:xfrm>
          <a:off x="581929" y="3311864"/>
          <a:ext cx="11066628" cy="2904250"/>
        </p:xfrm>
        <a:graphic>
          <a:graphicData uri="http://schemas.openxmlformats.org/drawingml/2006/table">
            <a:tbl>
              <a:tblPr firstRow="1">
                <a:tableStyleId>{21E4AEA4-8DFA-4A89-87EB-49C32662AFE0}</a:tableStyleId>
              </a:tblPr>
              <a:tblGrid>
                <a:gridCol w="4519730">
                  <a:extLst>
                    <a:ext uri="{9D8B030D-6E8A-4147-A177-3AD203B41FA5}">
                      <a16:colId xmlns="" xmlns:a16="http://schemas.microsoft.com/office/drawing/2014/main" val="48614039"/>
                    </a:ext>
                  </a:extLst>
                </a:gridCol>
                <a:gridCol w="6546898">
                  <a:extLst>
                    <a:ext uri="{9D8B030D-6E8A-4147-A177-3AD203B41FA5}">
                      <a16:colId xmlns="" xmlns:a16="http://schemas.microsoft.com/office/drawing/2014/main" val="1124546490"/>
                    </a:ext>
                  </a:extLst>
                </a:gridCol>
              </a:tblGrid>
              <a:tr h="481219">
                <a:tc>
                  <a:txBody>
                    <a:bodyPr/>
                    <a:lstStyle/>
                    <a:p>
                      <a:pPr algn="ctr"/>
                      <a:r>
                        <a:rPr lang="en-US" b="0" dirty="0">
                          <a:solidFill>
                            <a:schemeClr val="bg1"/>
                          </a:solidFill>
                        </a:rPr>
                        <a:t>Subtypes</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 xmlns:a16="http://schemas.microsoft.com/office/drawing/2014/main" val="679667022"/>
                  </a:ext>
                </a:extLst>
              </a:tr>
              <a:tr h="481219">
                <a:tc>
                  <a:txBody>
                    <a:bodyPr/>
                    <a:lstStyle/>
                    <a:p>
                      <a:pPr algn="ctr"/>
                      <a:r>
                        <a:rPr lang="en-US" dirty="0" err="1"/>
                        <a:t>ScrollView</a:t>
                      </a:r>
                      <a:endParaRPr lang="en-US" dirty="0"/>
                    </a:p>
                  </a:txBody>
                  <a:tcPr>
                    <a:solidFill>
                      <a:schemeClr val="bg1">
                        <a:lumMod val="85000"/>
                      </a:schemeClr>
                    </a:solidFill>
                  </a:tcPr>
                </a:tc>
                <a:tc>
                  <a:txBody>
                    <a:bodyPr/>
                    <a:lstStyle/>
                    <a:p>
                      <a:pPr marL="457200" lvl="1" indent="-457200"/>
                      <a:r>
                        <a:rPr lang="en-US" dirty="0"/>
                        <a:t>Sets up scrolling,</a:t>
                      </a:r>
                      <a:r>
                        <a:rPr lang="en-US" baseline="0" dirty="0"/>
                        <a:t> if content extends beyond page limits</a:t>
                      </a:r>
                      <a:endParaRPr lang="en-US" dirty="0"/>
                    </a:p>
                  </a:txBody>
                  <a:tcPr>
                    <a:solidFill>
                      <a:schemeClr val="bg1">
                        <a:lumMod val="85000"/>
                      </a:schemeClr>
                    </a:solidFill>
                  </a:tcPr>
                </a:tc>
                <a:extLst>
                  <a:ext uri="{0D108BD9-81ED-4DB2-BD59-A6C34878D82A}">
                    <a16:rowId xmlns="" xmlns:a16="http://schemas.microsoft.com/office/drawing/2014/main" val="2034482246"/>
                  </a:ext>
                </a:extLst>
              </a:tr>
              <a:tr h="498155">
                <a:tc>
                  <a:txBody>
                    <a:bodyPr/>
                    <a:lstStyle/>
                    <a:p>
                      <a:pPr algn="ctr"/>
                      <a:r>
                        <a:rPr lang="en-US" dirty="0" err="1"/>
                        <a:t>StackLayout</a:t>
                      </a:r>
                      <a:endParaRPr lang="en-US" dirty="0"/>
                    </a:p>
                  </a:txBody>
                  <a:tcPr>
                    <a:solidFill>
                      <a:schemeClr val="bg1">
                        <a:lumMod val="85000"/>
                      </a:schemeClr>
                    </a:solidFill>
                  </a:tcPr>
                </a:tc>
                <a:tc>
                  <a:txBody>
                    <a:bodyPr/>
                    <a:lstStyle/>
                    <a:p>
                      <a:pPr marL="457200" lvl="1" indent="-457200"/>
                      <a:r>
                        <a:rPr lang="en-US" dirty="0"/>
                        <a:t>Orients controls in a</a:t>
                      </a:r>
                      <a:r>
                        <a:rPr lang="en-US" baseline="0" dirty="0"/>
                        <a:t> horizontal or vertical stack</a:t>
                      </a:r>
                    </a:p>
                  </a:txBody>
                  <a:tcPr>
                    <a:solidFill>
                      <a:schemeClr val="bg1">
                        <a:lumMod val="85000"/>
                      </a:schemeClr>
                    </a:solidFill>
                  </a:tcPr>
                </a:tc>
                <a:extLst>
                  <a:ext uri="{0D108BD9-81ED-4DB2-BD59-A6C34878D82A}">
                    <a16:rowId xmlns="" xmlns:a16="http://schemas.microsoft.com/office/drawing/2014/main" val="682465758"/>
                  </a:ext>
                </a:extLst>
              </a:tr>
              <a:tr h="481219">
                <a:tc>
                  <a:txBody>
                    <a:bodyPr/>
                    <a:lstStyle/>
                    <a:p>
                      <a:pPr algn="ctr"/>
                      <a:r>
                        <a:rPr lang="en-US" dirty="0" err="1"/>
                        <a:t>AbsoluteLayout</a:t>
                      </a:r>
                      <a:endParaRPr lang="en-US" dirty="0"/>
                    </a:p>
                  </a:txBody>
                  <a:tcPr>
                    <a:solidFill>
                      <a:srgbClr val="D6D6D6"/>
                    </a:solidFill>
                  </a:tcPr>
                </a:tc>
                <a:tc>
                  <a:txBody>
                    <a:bodyPr/>
                    <a:lstStyle/>
                    <a:p>
                      <a:pPr marL="457200" lvl="1" indent="-457200"/>
                      <a:r>
                        <a:rPr lang="en-US" dirty="0"/>
                        <a:t>Places</a:t>
                      </a:r>
                      <a:r>
                        <a:rPr lang="en-US" baseline="0" dirty="0"/>
                        <a:t> controls at exactly specified locations on Page</a:t>
                      </a:r>
                      <a:endParaRPr lang="en-US" altLang="ko-KR" dirty="0"/>
                    </a:p>
                  </a:txBody>
                  <a:tcPr>
                    <a:solidFill>
                      <a:schemeClr val="bg1">
                        <a:lumMod val="85000"/>
                      </a:schemeClr>
                    </a:solidFill>
                  </a:tcPr>
                </a:tc>
                <a:extLst>
                  <a:ext uri="{0D108BD9-81ED-4DB2-BD59-A6C34878D82A}">
                    <a16:rowId xmlns="" xmlns:a16="http://schemas.microsoft.com/office/drawing/2014/main" val="4230228483"/>
                  </a:ext>
                </a:extLst>
              </a:tr>
              <a:tr h="481219">
                <a:tc>
                  <a:txBody>
                    <a:bodyPr/>
                    <a:lstStyle/>
                    <a:p>
                      <a:pPr algn="ctr"/>
                      <a:r>
                        <a:rPr lang="en-US" dirty="0" err="1"/>
                        <a:t>RelativeLayout</a:t>
                      </a:r>
                      <a:endParaRPr lang="en-US" dirty="0"/>
                    </a:p>
                  </a:txBody>
                  <a:tcPr>
                    <a:solidFill>
                      <a:schemeClr val="bg1">
                        <a:lumMod val="85000"/>
                      </a:schemeClr>
                    </a:solidFill>
                  </a:tcPr>
                </a:tc>
                <a:tc>
                  <a:txBody>
                    <a:bodyPr/>
                    <a:lstStyle/>
                    <a:p>
                      <a:pPr marL="457200" lvl="1" indent="-457200"/>
                      <a:r>
                        <a:rPr lang="en-US" dirty="0"/>
                        <a:t>Places</a:t>
                      </a:r>
                      <a:r>
                        <a:rPr lang="en-US" baseline="0" dirty="0"/>
                        <a:t> controls in relation to adjacent views</a:t>
                      </a:r>
                      <a:endParaRPr lang="en-US" dirty="0"/>
                    </a:p>
                  </a:txBody>
                  <a:tcPr>
                    <a:solidFill>
                      <a:schemeClr val="bg1">
                        <a:lumMod val="85000"/>
                      </a:schemeClr>
                    </a:solidFill>
                  </a:tcPr>
                </a:tc>
                <a:extLst>
                  <a:ext uri="{0D108BD9-81ED-4DB2-BD59-A6C34878D82A}">
                    <a16:rowId xmlns="" xmlns:a16="http://schemas.microsoft.com/office/drawing/2014/main" val="3329658239"/>
                  </a:ext>
                </a:extLst>
              </a:tr>
              <a:tr h="481219">
                <a:tc>
                  <a:txBody>
                    <a:bodyPr/>
                    <a:lstStyle/>
                    <a:p>
                      <a:pPr algn="ctr"/>
                      <a:r>
                        <a:rPr lang="en-US" dirty="0"/>
                        <a:t>Grid</a:t>
                      </a:r>
                    </a:p>
                  </a:txBody>
                  <a:tcPr>
                    <a:solidFill>
                      <a:schemeClr val="bg1">
                        <a:lumMod val="85000"/>
                      </a:schemeClr>
                    </a:solidFill>
                  </a:tcPr>
                </a:tc>
                <a:tc>
                  <a:txBody>
                    <a:bodyPr/>
                    <a:lstStyle/>
                    <a:p>
                      <a:pPr marL="457200" lvl="1" indent="-457200"/>
                      <a:r>
                        <a:rPr lang="en-US" dirty="0"/>
                        <a:t>Places</a:t>
                      </a:r>
                      <a:r>
                        <a:rPr lang="en-US" baseline="0" dirty="0"/>
                        <a:t> controls in defined columns and rows</a:t>
                      </a:r>
                      <a:endParaRPr lang="en-US" dirty="0"/>
                    </a:p>
                  </a:txBody>
                  <a:tcPr>
                    <a:solidFill>
                      <a:schemeClr val="bg1">
                        <a:lumMod val="85000"/>
                      </a:schemeClr>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42815672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Layouts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039391"/>
            <a:ext cx="10515600" cy="3541968"/>
          </a:xfrm>
        </p:spPr>
      </p:pic>
    </p:spTree>
    <p:extLst>
      <p:ext uri="{BB962C8B-B14F-4D97-AF65-F5344CB8AC3E}">
        <p14:creationId xmlns:p14="http://schemas.microsoft.com/office/powerpoint/2010/main" val="1999208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3875634"/>
            <a:chOff x="0" y="1950630"/>
            <a:chExt cx="12192000" cy="351219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know:</a:t>
                </a:r>
              </a:p>
            </p:txBody>
          </p:sp>
        </p:grpSp>
        <p:sp>
          <p:nvSpPr>
            <p:cNvPr id="7" name="Rectangle 6"/>
            <p:cNvSpPr/>
            <p:nvPr/>
          </p:nvSpPr>
          <p:spPr>
            <a:xfrm>
              <a:off x="0" y="2783543"/>
              <a:ext cx="12192000" cy="2679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2538" indent="-457200">
                <a:buFont typeface="Wingdings" charset="2"/>
                <a:buChar char="§"/>
              </a:pPr>
              <a:r>
                <a:rPr lang="en-US" sz="2800" dirty="0">
                  <a:solidFill>
                    <a:prstClr val="white"/>
                  </a:solidFill>
                </a:rPr>
                <a:t>When to consider using </a:t>
              </a:r>
              <a:r>
                <a:rPr lang="en-US" sz="2800" dirty="0" err="1">
                  <a:solidFill>
                    <a:prstClr val="white"/>
                  </a:solidFill>
                </a:rPr>
                <a:t>Xamarin.Forms</a:t>
              </a:r>
              <a:endParaRPr lang="en-US" sz="2800" dirty="0">
                <a:solidFill>
                  <a:prstClr val="white"/>
                </a:solidFill>
              </a:endParaRPr>
            </a:p>
            <a:p>
              <a:pPr marL="1252538" indent="-457200">
                <a:buFont typeface="Wingdings" charset="2"/>
                <a:buChar char="§"/>
              </a:pPr>
              <a:r>
                <a:rPr lang="en-US" sz="2800" dirty="0">
                  <a:solidFill>
                    <a:prstClr val="white"/>
                  </a:solidFill>
                </a:rPr>
                <a:t>The benefits and limitations of </a:t>
              </a:r>
              <a:r>
                <a:rPr lang="en-US" sz="2800" dirty="0" err="1">
                  <a:solidFill>
                    <a:prstClr val="white"/>
                  </a:solidFill>
                </a:rPr>
                <a:t>Xamarin.Forms</a:t>
              </a:r>
              <a:endParaRPr lang="en-US" sz="2800" dirty="0">
                <a:solidFill>
                  <a:prstClr val="white"/>
                </a:solidFill>
              </a:endParaRPr>
            </a:p>
            <a:p>
              <a:pPr marL="1252538" indent="-457200">
                <a:buFont typeface="Wingdings" charset="2"/>
                <a:buChar char="§"/>
              </a:pPr>
              <a:r>
                <a:rPr lang="en-US" sz="2800" dirty="0">
                  <a:solidFill>
                    <a:prstClr val="white"/>
                  </a:solidFill>
                </a:rPr>
                <a:t>Development fundamentals of </a:t>
              </a:r>
              <a:r>
                <a:rPr lang="en-US" sz="2800" dirty="0" err="1">
                  <a:solidFill>
                    <a:prstClr val="white"/>
                  </a:solidFill>
                </a:rPr>
                <a:t>Xamarin.Forms</a:t>
              </a:r>
              <a:endParaRPr lang="en-US" sz="2800" dirty="0">
                <a:solidFill>
                  <a:prstClr val="white"/>
                </a:solidFill>
              </a:endParaRPr>
            </a:p>
            <a:p>
              <a:pPr marL="1709738" lvl="1" indent="-457200">
                <a:buFont typeface="Wingdings" charset="2"/>
                <a:buChar char="§"/>
              </a:pPr>
              <a:r>
                <a:rPr lang="en-US" sz="2800" dirty="0">
                  <a:solidFill>
                    <a:prstClr val="white"/>
                  </a:solidFill>
                </a:rPr>
                <a:t>Page, Layout, and View</a:t>
              </a:r>
            </a:p>
            <a:p>
              <a:pPr marL="1709738" lvl="1" indent="-457200">
                <a:buFont typeface="Wingdings" charset="2"/>
                <a:buChar char="§"/>
              </a:pPr>
              <a:r>
                <a:rPr lang="en-US" sz="2800" dirty="0">
                  <a:solidFill>
                    <a:prstClr val="white"/>
                  </a:solidFill>
                </a:rPr>
                <a:t>Basic Views and Selection Controls</a:t>
              </a:r>
            </a:p>
          </p:txBody>
        </p:sp>
      </p:grpSp>
    </p:spTree>
    <p:extLst>
      <p:ext uri="{BB962C8B-B14F-4D97-AF65-F5344CB8AC3E}">
        <p14:creationId xmlns:p14="http://schemas.microsoft.com/office/powerpoint/2010/main" val="1152852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StackLayout</a:t>
            </a:r>
            <a:endParaRPr lang="en-US" dirty="0"/>
          </a:p>
        </p:txBody>
      </p:sp>
      <p:sp>
        <p:nvSpPr>
          <p:cNvPr id="3" name="Content Placeholder 2"/>
          <p:cNvSpPr>
            <a:spLocks noGrp="1"/>
          </p:cNvSpPr>
          <p:nvPr>
            <p:ph idx="1"/>
          </p:nvPr>
        </p:nvSpPr>
        <p:spPr/>
        <p:txBody>
          <a:bodyPr>
            <a:normAutofit/>
          </a:bodyPr>
          <a:lstStyle/>
          <a:p>
            <a:pPr marL="0" marR="0" indent="0">
              <a:lnSpc>
                <a:spcPct val="107000"/>
              </a:lnSpc>
              <a:spcBef>
                <a:spcPts val="0"/>
              </a:spcBef>
              <a:spcAft>
                <a:spcPts val="0"/>
              </a:spcAft>
              <a:buNone/>
            </a:pP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StackLayout</a:t>
            </a: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stackLayout</a:t>
            </a: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 new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StackLayout</a:t>
            </a: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Spacing = 0,</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Children =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new Label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Text = "Start is flush left",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HorizontalOptions</a:t>
            </a: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LayoutOptions.Start</a:t>
            </a: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new Label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Text = "Center",</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HorizontalOptions</a:t>
            </a: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LayoutOptions.Center</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new Label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Text = "End is flush right",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HorizontalOptions</a:t>
            </a: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LayoutOptions.End</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r>
            <a:b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b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this.Content</a:t>
            </a: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stackLayout</a:t>
            </a:r>
            <a:r>
              <a:rPr lang="en-US" sz="1800" dirty="0">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46996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StackLayout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59429" y="1564367"/>
            <a:ext cx="8074346" cy="4817693"/>
          </a:xfrm>
        </p:spPr>
      </p:pic>
    </p:spTree>
    <p:extLst>
      <p:ext uri="{BB962C8B-B14F-4D97-AF65-F5344CB8AC3E}">
        <p14:creationId xmlns:p14="http://schemas.microsoft.com/office/powerpoint/2010/main" val="92125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12697"/>
            <a:ext cx="12192000" cy="1289332"/>
          </a:xfrm>
          <a:prstGeom prst="rect">
            <a:avLst/>
          </a:prstGeom>
          <a:solidFill>
            <a:srgbClr val="19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View</a:t>
            </a:r>
          </a:p>
        </p:txBody>
      </p:sp>
      <p:sp>
        <p:nvSpPr>
          <p:cNvPr id="3" name="Content Placeholder 2"/>
          <p:cNvSpPr>
            <a:spLocks noGrp="1"/>
          </p:cNvSpPr>
          <p:nvPr>
            <p:ph idx="1"/>
          </p:nvPr>
        </p:nvSpPr>
        <p:spPr/>
        <p:txBody>
          <a:bodyPr/>
          <a:lstStyle/>
          <a:p>
            <a:pPr>
              <a:buFont typeface="Wingdings" charset="2"/>
              <a:buChar char="§"/>
            </a:pPr>
            <a:r>
              <a:rPr lang="en-US" dirty="0">
                <a:solidFill>
                  <a:srgbClr val="FFFFFF"/>
                </a:solidFill>
              </a:rPr>
              <a:t>Main base class for most UI elements</a:t>
            </a:r>
          </a:p>
          <a:p>
            <a:pPr>
              <a:buFont typeface="Wingdings" charset="2"/>
              <a:buChar char="§"/>
            </a:pPr>
            <a:r>
              <a:rPr lang="en-US" dirty="0">
                <a:solidFill>
                  <a:srgbClr val="FFFFFF"/>
                </a:solidFill>
              </a:rPr>
              <a:t>Contains many basic properties to be inherited by UI elements</a:t>
            </a:r>
          </a:p>
        </p:txBody>
      </p:sp>
      <p:sp>
        <p:nvSpPr>
          <p:cNvPr id="5" name="TextBox 4"/>
          <p:cNvSpPr txBox="1"/>
          <p:nvPr/>
        </p:nvSpPr>
        <p:spPr>
          <a:xfrm>
            <a:off x="981133" y="3238590"/>
            <a:ext cx="5024176" cy="1384995"/>
          </a:xfrm>
          <a:prstGeom prst="rect">
            <a:avLst/>
          </a:prstGeom>
          <a:noFill/>
        </p:spPr>
        <p:txBody>
          <a:bodyPr wrap="square" rtlCol="0">
            <a:spAutoFit/>
          </a:bodyPr>
          <a:lstStyle/>
          <a:p>
            <a:pPr marL="914400" lvl="1" indent="-457200">
              <a:buFont typeface="Wingdings" charset="2"/>
              <a:buChar char="§"/>
            </a:pPr>
            <a:r>
              <a:rPr lang="en-US" sz="2800" dirty="0"/>
              <a:t>Button</a:t>
            </a:r>
          </a:p>
          <a:p>
            <a:pPr marL="914400" lvl="1" indent="-457200">
              <a:buFont typeface="Wingdings" charset="2"/>
              <a:buChar char="§"/>
            </a:pPr>
            <a:r>
              <a:rPr lang="en-US" sz="2800" dirty="0"/>
              <a:t>Label</a:t>
            </a:r>
          </a:p>
          <a:p>
            <a:pPr marL="914400" lvl="1" indent="-457200">
              <a:buFont typeface="Wingdings" charset="2"/>
              <a:buChar char="§"/>
            </a:pPr>
            <a:r>
              <a:rPr lang="en-US" sz="2800" dirty="0"/>
              <a:t>Image</a:t>
            </a:r>
          </a:p>
        </p:txBody>
      </p:sp>
    </p:spTree>
    <p:extLst>
      <p:ext uri="{BB962C8B-B14F-4D97-AF65-F5344CB8AC3E}">
        <p14:creationId xmlns:p14="http://schemas.microsoft.com/office/powerpoint/2010/main" val="25371835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Button</a:t>
            </a:r>
          </a:p>
        </p:txBody>
      </p:sp>
      <p:sp>
        <p:nvSpPr>
          <p:cNvPr id="3" name="Content Placeholder 2"/>
          <p:cNvSpPr>
            <a:spLocks noGrp="1"/>
          </p:cNvSpPr>
          <p:nvPr>
            <p:ph idx="1"/>
          </p:nvPr>
        </p:nvSpPr>
        <p:spPr/>
        <p:txBody>
          <a:bodyPr>
            <a:noAutofit/>
          </a:bodyPr>
          <a:lstStyle/>
          <a:p>
            <a:pPr marL="0" indent="0">
              <a:buNone/>
            </a:pPr>
            <a:r>
              <a:rPr lang="en-US" sz="1800" dirty="0"/>
              <a:t>Button </a:t>
            </a:r>
            <a:r>
              <a:rPr lang="en-US" sz="1800" dirty="0" err="1"/>
              <a:t>button</a:t>
            </a:r>
            <a:r>
              <a:rPr lang="en-US" sz="1800" dirty="0"/>
              <a:t> = new Button</a:t>
            </a:r>
          </a:p>
          <a:p>
            <a:pPr marL="0" indent="0">
              <a:buNone/>
            </a:pPr>
            <a:r>
              <a:rPr lang="en-US" sz="1800" dirty="0"/>
              <a:t>{</a:t>
            </a:r>
          </a:p>
          <a:p>
            <a:pPr marL="457200" lvl="1" indent="0">
              <a:buNone/>
            </a:pPr>
            <a:r>
              <a:rPr lang="en-US" sz="1800" dirty="0"/>
              <a:t>Text = “Push Me",</a:t>
            </a:r>
          </a:p>
          <a:p>
            <a:pPr marL="457200" lvl="1" indent="0">
              <a:buNone/>
            </a:pPr>
            <a:r>
              <a:rPr lang="en-US" sz="1800" dirty="0" err="1"/>
              <a:t>FontSize</a:t>
            </a:r>
            <a:r>
              <a:rPr lang="en-US" sz="1800" dirty="0"/>
              <a:t> = </a:t>
            </a:r>
            <a:r>
              <a:rPr lang="en-US" sz="1800" dirty="0" err="1"/>
              <a:t>Device.GetNamedSize</a:t>
            </a:r>
            <a:r>
              <a:rPr lang="en-US" sz="1800" dirty="0"/>
              <a:t>(</a:t>
            </a:r>
            <a:r>
              <a:rPr lang="en-US" sz="1800" dirty="0" err="1"/>
              <a:t>NamedSize.Large</a:t>
            </a:r>
            <a:r>
              <a:rPr lang="en-US" sz="1800" dirty="0"/>
              <a:t>, </a:t>
            </a:r>
            <a:r>
              <a:rPr lang="en-US" sz="1800" dirty="0" err="1"/>
              <a:t>typeof</a:t>
            </a:r>
            <a:r>
              <a:rPr lang="en-US" sz="1800" dirty="0"/>
              <a:t>(Button)),</a:t>
            </a:r>
          </a:p>
          <a:p>
            <a:pPr marL="457200" lvl="1" indent="0">
              <a:buNone/>
            </a:pPr>
            <a:r>
              <a:rPr lang="en-US" sz="1800" dirty="0" err="1"/>
              <a:t>HorizontalOptions</a:t>
            </a:r>
            <a:r>
              <a:rPr lang="en-US" sz="1800" dirty="0"/>
              <a:t> = </a:t>
            </a:r>
            <a:r>
              <a:rPr lang="en-US" sz="1800" dirty="0" err="1"/>
              <a:t>LayoutOptions.Center</a:t>
            </a:r>
            <a:r>
              <a:rPr lang="en-US" sz="1800" dirty="0"/>
              <a:t>,</a:t>
            </a:r>
          </a:p>
          <a:p>
            <a:pPr marL="457200" lvl="1" indent="0">
              <a:buNone/>
            </a:pPr>
            <a:r>
              <a:rPr lang="en-US" sz="1800" dirty="0" err="1"/>
              <a:t>VerticalOptions</a:t>
            </a:r>
            <a:r>
              <a:rPr lang="en-US" sz="1800" dirty="0"/>
              <a:t> = </a:t>
            </a:r>
            <a:r>
              <a:rPr lang="en-US" sz="1800" dirty="0" err="1"/>
              <a:t>LayoutOptions.Fill</a:t>
            </a:r>
            <a:endParaRPr lang="en-US" sz="1800" dirty="0"/>
          </a:p>
          <a:p>
            <a:pPr marL="0" indent="0">
              <a:buNone/>
            </a:pPr>
            <a:r>
              <a:rPr lang="en-US" sz="1800" dirty="0"/>
              <a:t>};</a:t>
            </a:r>
            <a:br>
              <a:rPr lang="en-US" sz="1800" dirty="0"/>
            </a:br>
            <a:endParaRPr lang="en-US" sz="1800" dirty="0"/>
          </a:p>
          <a:p>
            <a:pPr marL="0" indent="0">
              <a:buNone/>
            </a:pPr>
            <a:r>
              <a:rPr lang="en-US" sz="1800" dirty="0" err="1"/>
              <a:t>StackLayout</a:t>
            </a:r>
            <a:r>
              <a:rPr lang="en-US" sz="1800" dirty="0"/>
              <a:t> </a:t>
            </a:r>
            <a:r>
              <a:rPr lang="en-US" sz="1800" dirty="0" err="1"/>
              <a:t>stackLayout</a:t>
            </a:r>
            <a:r>
              <a:rPr lang="en-US" sz="1800" dirty="0"/>
              <a:t> = new </a:t>
            </a:r>
            <a:r>
              <a:rPr lang="en-US" sz="1800" dirty="0" err="1"/>
              <a:t>StackLayout</a:t>
            </a:r>
            <a:endParaRPr lang="en-US" sz="1800" dirty="0"/>
          </a:p>
          <a:p>
            <a:pPr marL="0" indent="0">
              <a:buNone/>
            </a:pPr>
            <a:r>
              <a:rPr lang="en-US" sz="1800" dirty="0"/>
              <a:t>{</a:t>
            </a:r>
          </a:p>
          <a:p>
            <a:pPr marL="457200" lvl="1" indent="0">
              <a:buNone/>
            </a:pPr>
            <a:r>
              <a:rPr lang="en-US" sz="1800" dirty="0"/>
              <a:t>Children =</a:t>
            </a:r>
          </a:p>
          <a:p>
            <a:pPr marL="914400" lvl="2" indent="0">
              <a:buNone/>
            </a:pPr>
            <a:r>
              <a:rPr lang="en-US" sz="1800" dirty="0"/>
              <a:t>{</a:t>
            </a:r>
          </a:p>
          <a:p>
            <a:pPr marL="914400" lvl="2" indent="0">
              <a:buNone/>
            </a:pPr>
            <a:r>
              <a:rPr lang="en-US" sz="1800" dirty="0"/>
              <a:t>    button</a:t>
            </a:r>
          </a:p>
          <a:p>
            <a:pPr marL="914400" lvl="2" indent="0">
              <a:buNone/>
            </a:pPr>
            <a:r>
              <a:rPr lang="en-US" sz="1800" dirty="0"/>
              <a:t>},</a:t>
            </a:r>
          </a:p>
          <a:p>
            <a:pPr marL="457200" lvl="1" indent="0">
              <a:buNone/>
            </a:pPr>
            <a:r>
              <a:rPr lang="en-US" sz="1800" dirty="0" err="1"/>
              <a:t>HeightRequest</a:t>
            </a:r>
            <a:r>
              <a:rPr lang="en-US" sz="1800" dirty="0"/>
              <a:t> = 500</a:t>
            </a:r>
          </a:p>
          <a:p>
            <a:pPr marL="0" indent="0">
              <a:buNone/>
            </a:pPr>
            <a:r>
              <a:rPr lang="en-US" sz="1800" dirty="0"/>
              <a:t>};</a:t>
            </a:r>
          </a:p>
        </p:txBody>
      </p:sp>
    </p:spTree>
    <p:extLst>
      <p:ext uri="{BB962C8B-B14F-4D97-AF65-F5344CB8AC3E}">
        <p14:creationId xmlns:p14="http://schemas.microsoft.com/office/powerpoint/2010/main" val="27065230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Event Handler: Inline or Method</a:t>
            </a:r>
          </a:p>
        </p:txBody>
      </p:sp>
      <p:sp>
        <p:nvSpPr>
          <p:cNvPr id="3" name="Content Placeholder 2"/>
          <p:cNvSpPr>
            <a:spLocks noGrp="1"/>
          </p:cNvSpPr>
          <p:nvPr>
            <p:ph idx="1"/>
          </p:nvPr>
        </p:nvSpPr>
        <p:spPr/>
        <p:txBody>
          <a:bodyPr>
            <a:normAutofit/>
          </a:bodyPr>
          <a:lstStyle/>
          <a:p>
            <a:pPr marL="0" indent="0">
              <a:buNone/>
            </a:pPr>
            <a:r>
              <a:rPr lang="en-US" sz="1800" dirty="0" err="1"/>
              <a:t>button.Clicked</a:t>
            </a:r>
            <a:r>
              <a:rPr lang="en-US" sz="1800" dirty="0"/>
              <a:t> += (sender, </a:t>
            </a:r>
            <a:r>
              <a:rPr lang="en-US" sz="1800" dirty="0" err="1"/>
              <a:t>args</a:t>
            </a:r>
            <a:r>
              <a:rPr lang="en-US" sz="1800" dirty="0"/>
              <a:t>) =&gt;</a:t>
            </a:r>
          </a:p>
          <a:p>
            <a:pPr marL="0" indent="0">
              <a:buNone/>
            </a:pPr>
            <a:r>
              <a:rPr lang="en-US" sz="1800" dirty="0"/>
              <a:t>{</a:t>
            </a:r>
          </a:p>
          <a:p>
            <a:pPr marL="0" indent="0">
              <a:buNone/>
            </a:pPr>
            <a:r>
              <a:rPr lang="en-US" sz="1800" dirty="0"/>
              <a:t>	</a:t>
            </a:r>
            <a:r>
              <a:rPr lang="en-US" sz="1800" dirty="0" err="1"/>
              <a:t>button.Text</a:t>
            </a:r>
            <a:r>
              <a:rPr lang="en-US" sz="1800" dirty="0"/>
              <a:t> = " Pushed!";</a:t>
            </a:r>
          </a:p>
          <a:p>
            <a:pPr marL="0" indent="0">
              <a:buNone/>
            </a:pPr>
            <a:r>
              <a:rPr lang="en-US" sz="1800" dirty="0"/>
              <a:t>};</a:t>
            </a:r>
          </a:p>
          <a:p>
            <a:pPr marL="0" indent="0">
              <a:buNone/>
            </a:pPr>
            <a:endParaRPr lang="en-US" sz="1800" dirty="0"/>
          </a:p>
          <a:p>
            <a:pPr marL="0" indent="0">
              <a:buNone/>
            </a:pPr>
            <a:r>
              <a:rPr lang="en-US" sz="1800" dirty="0"/>
              <a:t>		</a:t>
            </a:r>
            <a:r>
              <a:rPr lang="en-US" sz="2000" b="1" i="1" dirty="0"/>
              <a:t>OR</a:t>
            </a:r>
          </a:p>
          <a:p>
            <a:pPr marL="0" indent="0">
              <a:buNone/>
            </a:pPr>
            <a:endParaRPr lang="en-US" sz="1800" dirty="0"/>
          </a:p>
          <a:p>
            <a:pPr marL="0" indent="0">
              <a:buNone/>
            </a:pPr>
            <a:r>
              <a:rPr lang="en-US" sz="1800" dirty="0" err="1"/>
              <a:t>button.Clicked</a:t>
            </a:r>
            <a:r>
              <a:rPr lang="en-US" sz="1800" dirty="0"/>
              <a:t> += </a:t>
            </a:r>
            <a:r>
              <a:rPr lang="en-US" sz="1800" dirty="0" err="1"/>
              <a:t>OnButtonClicked</a:t>
            </a:r>
            <a:r>
              <a:rPr lang="en-US" sz="1800" dirty="0"/>
              <a:t>;</a:t>
            </a:r>
          </a:p>
          <a:p>
            <a:pPr marL="0" indent="0">
              <a:buNone/>
            </a:pPr>
            <a:endParaRPr lang="en-US" sz="1800" dirty="0"/>
          </a:p>
          <a:p>
            <a:pPr marL="0" indent="0">
              <a:buNone/>
            </a:pPr>
            <a:r>
              <a:rPr lang="en-US" sz="1800" dirty="0"/>
              <a:t>     . . . which is called outside the page constructor:</a:t>
            </a:r>
            <a:br>
              <a:rPr lang="en-US" sz="1800" dirty="0"/>
            </a:br>
            <a:endParaRPr lang="en-US" sz="1800" dirty="0"/>
          </a:p>
          <a:p>
            <a:pPr marL="0" indent="0">
              <a:buNone/>
            </a:pPr>
            <a:r>
              <a:rPr lang="en-US" sz="1800" dirty="0"/>
              <a:t>void </a:t>
            </a:r>
            <a:r>
              <a:rPr lang="en-US" sz="1800" dirty="0" err="1"/>
              <a:t>OnButtonClicked</a:t>
            </a:r>
            <a:r>
              <a:rPr lang="en-US" sz="1800" dirty="0"/>
              <a:t>(object sender, </a:t>
            </a:r>
            <a:r>
              <a:rPr lang="en-US" sz="1800" dirty="0" err="1"/>
              <a:t>EventArgs</a:t>
            </a:r>
            <a:r>
              <a:rPr lang="en-US" sz="1800" dirty="0"/>
              <a:t> e)</a:t>
            </a:r>
          </a:p>
          <a:p>
            <a:pPr marL="0" indent="0">
              <a:buNone/>
            </a:pPr>
            <a:r>
              <a:rPr lang="en-US" sz="1800" dirty="0"/>
              <a:t>{</a:t>
            </a:r>
          </a:p>
          <a:p>
            <a:pPr marL="0" indent="0">
              <a:buNone/>
            </a:pPr>
            <a:r>
              <a:rPr lang="en-US" sz="1800" dirty="0"/>
              <a:t>	</a:t>
            </a:r>
            <a:r>
              <a:rPr lang="en-US" sz="1800" dirty="0" err="1"/>
              <a:t>button.Text</a:t>
            </a:r>
            <a:r>
              <a:rPr lang="en-US" sz="1800" dirty="0"/>
              <a:t> = “Pushed!";</a:t>
            </a:r>
          </a:p>
          <a:p>
            <a:pPr marL="0" indent="0">
              <a:buNone/>
            </a:pPr>
            <a:r>
              <a:rPr lang="en-US" sz="1800" dirty="0"/>
              <a:t>};</a:t>
            </a:r>
          </a:p>
        </p:txBody>
      </p:sp>
    </p:spTree>
    <p:extLst>
      <p:ext uri="{BB962C8B-B14F-4D97-AF65-F5344CB8AC3E}">
        <p14:creationId xmlns:p14="http://schemas.microsoft.com/office/powerpoint/2010/main" val="41508032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951" y="226465"/>
            <a:ext cx="7704667" cy="838199"/>
          </a:xfrm>
        </p:spPr>
        <p:txBody>
          <a:bodyPr>
            <a:normAutofit/>
          </a:bodyPr>
          <a:lstStyle/>
          <a:p>
            <a:pPr eaLnBrk="1" hangingPunct="1">
              <a:defRPr/>
            </a:pPr>
            <a:r>
              <a:rPr lang="en-US" dirty="0"/>
              <a:t>Selection Controls</a:t>
            </a:r>
            <a:endParaRPr lang="en-US" sz="1800" dirty="0"/>
          </a:p>
        </p:txBody>
      </p:sp>
      <p:sp>
        <p:nvSpPr>
          <p:cNvPr id="11267" name="Content Placeholder 2"/>
          <p:cNvSpPr>
            <a:spLocks noGrp="1"/>
          </p:cNvSpPr>
          <p:nvPr>
            <p:ph idx="1"/>
          </p:nvPr>
        </p:nvSpPr>
        <p:spPr>
          <a:xfrm>
            <a:off x="1016951" y="1295402"/>
            <a:ext cx="9430918" cy="4823387"/>
          </a:xfrm>
        </p:spPr>
        <p:txBody>
          <a:bodyPr>
            <a:normAutofit/>
          </a:bodyPr>
          <a:lstStyle/>
          <a:p>
            <a:pPr marL="0" lvl="0" indent="0">
              <a:buNone/>
            </a:pPr>
            <a:r>
              <a:rPr lang="en-US" dirty="0"/>
              <a:t>Picker			                  </a:t>
            </a:r>
            <a:r>
              <a:rPr lang="en-US" dirty="0" err="1"/>
              <a:t>DatePicker</a:t>
            </a:r>
            <a:endParaRPr lang="en-US" dirty="0"/>
          </a:p>
          <a:p>
            <a:pPr marL="0" lvl="0" indent="0">
              <a:buNone/>
            </a:pPr>
            <a:endParaRPr lang="en-US" dirty="0"/>
          </a:p>
          <a:p>
            <a:pPr marL="0" lvl="0" indent="0">
              <a:buNone/>
            </a:pPr>
            <a:endParaRPr lang="en-US" dirty="0"/>
          </a:p>
          <a:p>
            <a:pPr marL="0" lvl="0" indent="0">
              <a:buNone/>
            </a:pPr>
            <a:endParaRPr lang="en-US" dirty="0"/>
          </a:p>
          <a:p>
            <a:pPr marL="0" lvl="0" indent="0">
              <a:buNone/>
            </a:pPr>
            <a:r>
              <a:rPr lang="en-US" dirty="0"/>
              <a:t>				</a:t>
            </a:r>
          </a:p>
          <a:p>
            <a:pPr marL="0" lvl="0" indent="0">
              <a:buNone/>
            </a:pPr>
            <a:r>
              <a:rPr lang="en-US" dirty="0" err="1"/>
              <a:t>TimePicker</a:t>
            </a:r>
            <a:r>
              <a:rPr lang="en-US" sz="2400" dirty="0"/>
              <a:t>						</a:t>
            </a:r>
            <a:endParaRPr lang="en-US" sz="1600" dirty="0">
              <a:solidFill>
                <a:schemeClr val="bg1">
                  <a:lumMod val="65000"/>
                </a:schemeClr>
              </a:solidFill>
            </a:endParaRPr>
          </a:p>
          <a:p>
            <a:pPr eaLnBrk="1" hangingPunct="1">
              <a:defRPr/>
            </a:pP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4633" y="1913435"/>
            <a:ext cx="5010016" cy="150300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4633" y="4064349"/>
            <a:ext cx="4964887" cy="236659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43845" y="1445411"/>
            <a:ext cx="4988006" cy="2419183"/>
          </a:xfrm>
          <a:prstGeom prst="rect">
            <a:avLst/>
          </a:prstGeom>
        </p:spPr>
      </p:pic>
    </p:spTree>
    <p:extLst>
      <p:ext uri="{BB962C8B-B14F-4D97-AF65-F5344CB8AC3E}">
        <p14:creationId xmlns:p14="http://schemas.microsoft.com/office/powerpoint/2010/main" val="4921079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951" y="443777"/>
            <a:ext cx="7704667" cy="838199"/>
          </a:xfrm>
        </p:spPr>
        <p:txBody>
          <a:bodyPr>
            <a:normAutofit/>
          </a:bodyPr>
          <a:lstStyle/>
          <a:p>
            <a:pPr eaLnBrk="1" hangingPunct="1">
              <a:defRPr/>
            </a:pPr>
            <a:r>
              <a:rPr lang="en-US" dirty="0">
                <a:solidFill>
                  <a:srgbClr val="000000"/>
                </a:solidFill>
              </a:rPr>
              <a:t>Selection Controls</a:t>
            </a:r>
            <a:endParaRPr lang="en-US" sz="1800" dirty="0">
              <a:solidFill>
                <a:srgbClr val="000000"/>
              </a:solidFill>
            </a:endParaRPr>
          </a:p>
        </p:txBody>
      </p:sp>
      <p:sp>
        <p:nvSpPr>
          <p:cNvPr id="11267" name="Content Placeholder 2"/>
          <p:cNvSpPr>
            <a:spLocks noGrp="1"/>
          </p:cNvSpPr>
          <p:nvPr>
            <p:ph idx="1"/>
          </p:nvPr>
        </p:nvSpPr>
        <p:spPr>
          <a:xfrm>
            <a:off x="1016951" y="1447800"/>
            <a:ext cx="9430918" cy="4782084"/>
          </a:xfrm>
        </p:spPr>
        <p:txBody>
          <a:bodyPr>
            <a:normAutofit/>
          </a:bodyPr>
          <a:lstStyle/>
          <a:p>
            <a:pPr marL="0" lvl="0" indent="0">
              <a:buNone/>
            </a:pPr>
            <a:r>
              <a:rPr lang="en-US" sz="2600" dirty="0"/>
              <a:t>Stepper				          </a:t>
            </a:r>
          </a:p>
          <a:p>
            <a:pPr marL="0" lvl="0" indent="0">
              <a:buNone/>
            </a:pPr>
            <a:endParaRPr lang="en-US" dirty="0"/>
          </a:p>
          <a:p>
            <a:pPr marL="0" lvl="0" indent="0">
              <a:buNone/>
            </a:pPr>
            <a:endParaRPr lang="en-US" dirty="0"/>
          </a:p>
          <a:p>
            <a:pPr marL="0" lvl="0" indent="0">
              <a:buNone/>
            </a:pPr>
            <a:r>
              <a:rPr lang="en-US" sz="2600" dirty="0"/>
              <a:t>Switch</a:t>
            </a:r>
          </a:p>
          <a:p>
            <a:pPr marL="0" lvl="0" indent="0">
              <a:buNone/>
            </a:pPr>
            <a:endParaRPr lang="en-US" sz="2600" dirty="0"/>
          </a:p>
          <a:p>
            <a:pPr marL="0" lvl="0" indent="0">
              <a:buNone/>
            </a:pPr>
            <a:endParaRPr lang="en-US" sz="2600" dirty="0"/>
          </a:p>
          <a:p>
            <a:pPr marL="0" lvl="0" indent="0">
              <a:buNone/>
            </a:pPr>
            <a:r>
              <a:rPr lang="en-US" sz="2600" dirty="0"/>
              <a:t>Slider				</a:t>
            </a:r>
            <a:br>
              <a:rPr lang="en-US" sz="2600" dirty="0"/>
            </a:br>
            <a:endParaRPr lang="en-US" sz="2600" dirty="0"/>
          </a:p>
          <a:p>
            <a:pPr lvl="0"/>
            <a:endParaRPr lang="en-US" sz="2600" dirty="0"/>
          </a:p>
          <a:p>
            <a:pPr lvl="0"/>
            <a:endParaRPr lang="en-US" sz="26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869" y="5015339"/>
            <a:ext cx="10139623" cy="91256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4869" y="2139791"/>
            <a:ext cx="5215932" cy="60417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4869" y="3609546"/>
            <a:ext cx="7208647" cy="522627"/>
          </a:xfrm>
          <a:prstGeom prst="rect">
            <a:avLst/>
          </a:prstGeom>
        </p:spPr>
      </p:pic>
    </p:spTree>
    <p:extLst>
      <p:ext uri="{BB962C8B-B14F-4D97-AF65-F5344CB8AC3E}">
        <p14:creationId xmlns:p14="http://schemas.microsoft.com/office/powerpoint/2010/main" val="26631984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Picker</a:t>
            </a:r>
          </a:p>
        </p:txBody>
      </p:sp>
      <p:sp>
        <p:nvSpPr>
          <p:cNvPr id="3" name="Content Placeholder 2"/>
          <p:cNvSpPr>
            <a:spLocks noGrp="1"/>
          </p:cNvSpPr>
          <p:nvPr>
            <p:ph idx="1"/>
          </p:nvPr>
        </p:nvSpPr>
        <p:spPr/>
        <p:txBody>
          <a:bodyPr>
            <a:normAutofit/>
          </a:bodyPr>
          <a:lstStyle/>
          <a:p>
            <a:pPr marL="0" indent="0">
              <a:buNone/>
            </a:pPr>
            <a:r>
              <a:rPr lang="en-US" sz="2000" dirty="0"/>
              <a:t>Picker </a:t>
            </a:r>
            <a:r>
              <a:rPr lang="en-US" sz="2000" dirty="0" err="1"/>
              <a:t>picker</a:t>
            </a:r>
            <a:r>
              <a:rPr lang="en-US" sz="2000" dirty="0"/>
              <a:t> = new Picker</a:t>
            </a:r>
          </a:p>
          <a:p>
            <a:pPr marL="0" indent="0">
              <a:buNone/>
            </a:pPr>
            <a:r>
              <a:rPr lang="en-US" sz="2000" dirty="0"/>
              <a:t>{</a:t>
            </a:r>
          </a:p>
          <a:p>
            <a:pPr marL="457200" lvl="1" indent="0">
              <a:buNone/>
            </a:pPr>
            <a:r>
              <a:rPr lang="en-US" sz="2000" dirty="0"/>
              <a:t>Title = "Option",</a:t>
            </a:r>
          </a:p>
          <a:p>
            <a:pPr marL="457200" lvl="1" indent="0">
              <a:buNone/>
            </a:pPr>
            <a:r>
              <a:rPr lang="en-US" sz="2000" dirty="0" err="1"/>
              <a:t>VerticalOptions</a:t>
            </a:r>
            <a:r>
              <a:rPr lang="en-US" sz="2000" dirty="0"/>
              <a:t> = </a:t>
            </a:r>
            <a:r>
              <a:rPr lang="en-US" sz="2000" dirty="0" err="1"/>
              <a:t>LayoutOptions.CenterAndExpand</a:t>
            </a:r>
            <a:endParaRPr lang="en-US" sz="2000" dirty="0"/>
          </a:p>
          <a:p>
            <a:pPr marL="0" indent="0">
              <a:buNone/>
            </a:pPr>
            <a:r>
              <a:rPr lang="en-US" sz="2000" dirty="0"/>
              <a:t>};</a:t>
            </a:r>
            <a:br>
              <a:rPr lang="en-US" sz="2000" dirty="0"/>
            </a:br>
            <a:endParaRPr lang="en-US" sz="2000" dirty="0"/>
          </a:p>
          <a:p>
            <a:pPr marL="0" indent="0">
              <a:buNone/>
            </a:pPr>
            <a:r>
              <a:rPr lang="en-US" sz="2000" dirty="0" err="1"/>
              <a:t>var</a:t>
            </a:r>
            <a:r>
              <a:rPr lang="en-US" sz="2000" dirty="0"/>
              <a:t> options = new List&lt;string&gt; { "First", "Second", "Third", "Fourth" };</a:t>
            </a:r>
            <a:br>
              <a:rPr lang="en-US" sz="2000" dirty="0"/>
            </a:br>
            <a:endParaRPr lang="en-US" sz="2000" dirty="0"/>
          </a:p>
          <a:p>
            <a:pPr marL="0" indent="0">
              <a:buNone/>
            </a:pPr>
            <a:r>
              <a:rPr lang="en-US" sz="2000" dirty="0" err="1"/>
              <a:t>foreach</a:t>
            </a:r>
            <a:r>
              <a:rPr lang="en-US" sz="2000" dirty="0"/>
              <a:t> (string </a:t>
            </a:r>
            <a:r>
              <a:rPr lang="en-US" sz="2000" dirty="0" err="1"/>
              <a:t>optionName</a:t>
            </a:r>
            <a:r>
              <a:rPr lang="en-US" sz="2000" dirty="0"/>
              <a:t> in options)</a:t>
            </a:r>
          </a:p>
          <a:p>
            <a:pPr marL="0" indent="0">
              <a:buNone/>
            </a:pPr>
            <a:r>
              <a:rPr lang="en-US" sz="2000" dirty="0"/>
              <a:t>{</a:t>
            </a:r>
          </a:p>
          <a:p>
            <a:pPr marL="457200" lvl="1" indent="0">
              <a:buNone/>
            </a:pPr>
            <a:r>
              <a:rPr lang="en-US" sz="2000" dirty="0" err="1"/>
              <a:t>picker.Items.Add</a:t>
            </a:r>
            <a:r>
              <a:rPr lang="en-US" sz="2000" dirty="0"/>
              <a:t>(</a:t>
            </a:r>
            <a:r>
              <a:rPr lang="en-US" sz="2000" dirty="0" err="1"/>
              <a:t>optionName</a:t>
            </a:r>
            <a:r>
              <a:rPr lang="en-US" sz="2000" dirty="0"/>
              <a:t>);</a:t>
            </a:r>
          </a:p>
          <a:p>
            <a:pPr marL="0" indent="0">
              <a:buNone/>
            </a:pPr>
            <a:r>
              <a:rPr lang="en-US" sz="2000" dirty="0"/>
              <a:t>}</a:t>
            </a:r>
          </a:p>
        </p:txBody>
      </p:sp>
    </p:spTree>
    <p:extLst>
      <p:ext uri="{BB962C8B-B14F-4D97-AF65-F5344CB8AC3E}">
        <p14:creationId xmlns:p14="http://schemas.microsoft.com/office/powerpoint/2010/main" val="3091435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Handle Selection Event</a:t>
            </a:r>
          </a:p>
        </p:txBody>
      </p:sp>
      <p:sp>
        <p:nvSpPr>
          <p:cNvPr id="3" name="Content Placeholder 2"/>
          <p:cNvSpPr>
            <a:spLocks noGrp="1"/>
          </p:cNvSpPr>
          <p:nvPr>
            <p:ph idx="1"/>
          </p:nvPr>
        </p:nvSpPr>
        <p:spPr/>
        <p:txBody>
          <a:bodyPr>
            <a:normAutofit/>
          </a:bodyPr>
          <a:lstStyle/>
          <a:p>
            <a:pPr marL="0" indent="0">
              <a:buNone/>
            </a:pPr>
            <a:r>
              <a:rPr lang="en-US" sz="2000" dirty="0" err="1"/>
              <a:t>picker.SelectedIndexChanged</a:t>
            </a:r>
            <a:r>
              <a:rPr lang="en-US" sz="2000" dirty="0"/>
              <a:t> += (sender, </a:t>
            </a:r>
            <a:r>
              <a:rPr lang="en-US" sz="2000" dirty="0" err="1"/>
              <a:t>args</a:t>
            </a:r>
            <a:r>
              <a:rPr lang="en-US" sz="2000" dirty="0"/>
              <a:t>) =&gt;</a:t>
            </a:r>
          </a:p>
          <a:p>
            <a:pPr marL="0" indent="0">
              <a:buNone/>
            </a:pPr>
            <a:r>
              <a:rPr lang="en-US" sz="2000" dirty="0"/>
              <a:t>{</a:t>
            </a:r>
          </a:p>
          <a:p>
            <a:pPr marL="0" indent="0">
              <a:buNone/>
            </a:pPr>
            <a:r>
              <a:rPr lang="en-US" sz="2000" dirty="0"/>
              <a:t>	</a:t>
            </a:r>
            <a:r>
              <a:rPr lang="en-US" sz="2000" dirty="0" err="1"/>
              <a:t>pageValue.Text</a:t>
            </a:r>
            <a:r>
              <a:rPr lang="en-US" sz="2000" dirty="0"/>
              <a:t> = </a:t>
            </a:r>
            <a:r>
              <a:rPr lang="en-US" sz="2000" dirty="0" err="1"/>
              <a:t>picker.Items</a:t>
            </a:r>
            <a:r>
              <a:rPr lang="en-US" sz="2000" dirty="0"/>
              <a:t>[</a:t>
            </a:r>
            <a:r>
              <a:rPr lang="en-US" sz="2000" dirty="0" err="1"/>
              <a:t>picker.SelectedIndex</a:t>
            </a:r>
            <a:r>
              <a:rPr lang="en-US" sz="2000" dirty="0"/>
              <a:t>];</a:t>
            </a:r>
          </a:p>
          <a:p>
            <a:pPr marL="0" indent="0">
              <a:buNone/>
            </a:pPr>
            <a:r>
              <a:rPr lang="en-US" sz="2000" dirty="0"/>
              <a:t>};</a:t>
            </a:r>
          </a:p>
        </p:txBody>
      </p:sp>
    </p:spTree>
    <p:extLst>
      <p:ext uri="{BB962C8B-B14F-4D97-AF65-F5344CB8AC3E}">
        <p14:creationId xmlns:p14="http://schemas.microsoft.com/office/powerpoint/2010/main" val="28058457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a:solidFill>
                  <a:prstClr val="black"/>
                </a:solidFill>
                <a:latin typeface="Segoe UI"/>
              </a:rPr>
              <a:t>Summary</a:t>
            </a:r>
            <a:endParaRPr lang="en-US" sz="4400" dirty="0">
              <a:solidFill>
                <a:prstClr val="black"/>
              </a:solidFill>
              <a:latin typeface="Segoe UI"/>
            </a:endParaRPr>
          </a:p>
        </p:txBody>
      </p:sp>
      <p:grpSp>
        <p:nvGrpSpPr>
          <p:cNvPr id="8" name="Group 7"/>
          <p:cNvGrpSpPr/>
          <p:nvPr/>
        </p:nvGrpSpPr>
        <p:grpSpPr>
          <a:xfrm>
            <a:off x="0" y="1950630"/>
            <a:ext cx="12192000" cy="3875634"/>
            <a:chOff x="0" y="1950630"/>
            <a:chExt cx="12192000" cy="351219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In this lesson, you have learned:</a:t>
                </a:r>
              </a:p>
            </p:txBody>
          </p:sp>
        </p:grpSp>
        <p:sp>
          <p:nvSpPr>
            <p:cNvPr id="7" name="Rectangle 6"/>
            <p:cNvSpPr/>
            <p:nvPr/>
          </p:nvSpPr>
          <p:spPr>
            <a:xfrm>
              <a:off x="0" y="2783543"/>
              <a:ext cx="12192000" cy="2679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2538" indent="-457200">
                <a:buFont typeface="Wingdings" charset="2"/>
                <a:buChar char="§"/>
              </a:pPr>
              <a:r>
                <a:rPr lang="en-US" sz="2800" dirty="0">
                  <a:solidFill>
                    <a:prstClr val="white"/>
                  </a:solidFill>
                </a:rPr>
                <a:t>When to consider using </a:t>
              </a:r>
              <a:r>
                <a:rPr lang="en-US" sz="2800" dirty="0" err="1">
                  <a:solidFill>
                    <a:prstClr val="white"/>
                  </a:solidFill>
                </a:rPr>
                <a:t>Xamarin.Forms</a:t>
              </a:r>
              <a:endParaRPr lang="en-US" sz="2800" dirty="0">
                <a:solidFill>
                  <a:prstClr val="white"/>
                </a:solidFill>
              </a:endParaRPr>
            </a:p>
            <a:p>
              <a:pPr marL="1252538" indent="-457200">
                <a:buFont typeface="Wingdings" charset="2"/>
                <a:buChar char="§"/>
              </a:pPr>
              <a:r>
                <a:rPr lang="en-US" sz="2800" dirty="0">
                  <a:solidFill>
                    <a:prstClr val="white"/>
                  </a:solidFill>
                </a:rPr>
                <a:t>The benefits and limitations of </a:t>
              </a:r>
              <a:r>
                <a:rPr lang="en-US" sz="2800" dirty="0" err="1">
                  <a:solidFill>
                    <a:prstClr val="white"/>
                  </a:solidFill>
                </a:rPr>
                <a:t>Xamarin.Forms</a:t>
              </a:r>
              <a:endParaRPr lang="en-US" sz="2800" dirty="0">
                <a:solidFill>
                  <a:prstClr val="white"/>
                </a:solidFill>
              </a:endParaRPr>
            </a:p>
            <a:p>
              <a:pPr marL="1252538" indent="-457200">
                <a:buFont typeface="Wingdings" charset="2"/>
                <a:buChar char="§"/>
              </a:pPr>
              <a:r>
                <a:rPr lang="en-US" sz="2800" dirty="0">
                  <a:solidFill>
                    <a:prstClr val="white"/>
                  </a:solidFill>
                </a:rPr>
                <a:t>Development fundamentals of </a:t>
              </a:r>
              <a:r>
                <a:rPr lang="en-US" sz="2800" dirty="0" err="1">
                  <a:solidFill>
                    <a:prstClr val="white"/>
                  </a:solidFill>
                </a:rPr>
                <a:t>Xamarin.Forms</a:t>
              </a:r>
              <a:endParaRPr lang="en-US" sz="2800" dirty="0">
                <a:solidFill>
                  <a:prstClr val="white"/>
                </a:solidFill>
              </a:endParaRPr>
            </a:p>
            <a:p>
              <a:pPr marL="1709738" lvl="1" indent="-457200">
                <a:buFont typeface="Wingdings" charset="2"/>
                <a:buChar char="§"/>
              </a:pPr>
              <a:r>
                <a:rPr lang="en-US" sz="2800" dirty="0">
                  <a:solidFill>
                    <a:prstClr val="white"/>
                  </a:solidFill>
                </a:rPr>
                <a:t>Page, Layout, and View</a:t>
              </a:r>
            </a:p>
            <a:p>
              <a:pPr marL="1709738" lvl="1" indent="-457200">
                <a:buFont typeface="Wingdings" charset="2"/>
                <a:buChar char="§"/>
              </a:pPr>
              <a:r>
                <a:rPr lang="en-US" sz="2800" dirty="0">
                  <a:solidFill>
                    <a:prstClr val="white"/>
                  </a:solidFill>
                </a:rPr>
                <a:t>Basic Views and Selection Controls</a:t>
              </a:r>
            </a:p>
          </p:txBody>
        </p:sp>
      </p:grpSp>
    </p:spTree>
    <p:extLst>
      <p:ext uri="{BB962C8B-B14F-4D97-AF65-F5344CB8AC3E}">
        <p14:creationId xmlns:p14="http://schemas.microsoft.com/office/powerpoint/2010/main" val="2095354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84378"/>
            <a:ext cx="12192000" cy="2592619"/>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Xamarin.Forms</a:t>
            </a:r>
          </a:p>
        </p:txBody>
      </p:sp>
      <p:sp>
        <p:nvSpPr>
          <p:cNvPr id="3" name="Content Placeholder 2"/>
          <p:cNvSpPr>
            <a:spLocks noGrp="1"/>
          </p:cNvSpPr>
          <p:nvPr>
            <p:ph idx="1"/>
          </p:nvPr>
        </p:nvSpPr>
        <p:spPr/>
        <p:txBody>
          <a:bodyPr/>
          <a:lstStyle/>
          <a:p>
            <a:pPr>
              <a:buFont typeface="Wingdings" charset="2"/>
              <a:buChar char="§"/>
            </a:pPr>
            <a:r>
              <a:rPr lang="en-US" dirty="0">
                <a:solidFill>
                  <a:schemeClr val="bg1"/>
                </a:solidFill>
              </a:rPr>
              <a:t>Cross-platform user interface for Xamarin</a:t>
            </a:r>
          </a:p>
          <a:p>
            <a:pPr>
              <a:buFont typeface="Wingdings" charset="2"/>
              <a:buChar char="§"/>
            </a:pPr>
            <a:r>
              <a:rPr lang="en-US" dirty="0">
                <a:solidFill>
                  <a:schemeClr val="bg1"/>
                </a:solidFill>
              </a:rPr>
              <a:t>Announced in May of 2014</a:t>
            </a:r>
          </a:p>
          <a:p>
            <a:pPr>
              <a:buFont typeface="Wingdings" charset="2"/>
              <a:buChar char="§"/>
            </a:pPr>
            <a:r>
              <a:rPr lang="en-US" dirty="0">
                <a:solidFill>
                  <a:schemeClr val="bg1"/>
                </a:solidFill>
              </a:rPr>
              <a:t>Growing set of cross-platform controls</a:t>
            </a:r>
          </a:p>
          <a:p>
            <a:pPr>
              <a:buFont typeface="Wingdings" charset="2"/>
              <a:buChar char="§"/>
            </a:pPr>
            <a:r>
              <a:rPr lang="en-US" dirty="0">
                <a:solidFill>
                  <a:schemeClr val="bg1"/>
                </a:solidFill>
              </a:rPr>
              <a:t>Each control will be mapped to its native equivalent at runtime</a:t>
            </a:r>
          </a:p>
        </p:txBody>
      </p:sp>
    </p:spTree>
    <p:extLst>
      <p:ext uri="{BB962C8B-B14F-4D97-AF65-F5344CB8AC3E}">
        <p14:creationId xmlns:p14="http://schemas.microsoft.com/office/powerpoint/2010/main" val="2692438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Xamarin.Forms Wraps UI SDKs</a:t>
            </a:r>
          </a:p>
        </p:txBody>
      </p:sp>
      <p:grpSp>
        <p:nvGrpSpPr>
          <p:cNvPr id="5" name="Group 4"/>
          <p:cNvGrpSpPr/>
          <p:nvPr/>
        </p:nvGrpSpPr>
        <p:grpSpPr>
          <a:xfrm>
            <a:off x="3445157" y="2313087"/>
            <a:ext cx="5301687" cy="3691281"/>
            <a:chOff x="6461296" y="2313087"/>
            <a:chExt cx="5301687" cy="3691281"/>
          </a:xfrm>
        </p:grpSpPr>
        <p:sp>
          <p:nvSpPr>
            <p:cNvPr id="6" name="Rectangle 5"/>
            <p:cNvSpPr/>
            <p:nvPr/>
          </p:nvSpPr>
          <p:spPr>
            <a:xfrm>
              <a:off x="6461296" y="2313087"/>
              <a:ext cx="5286568" cy="2408916"/>
            </a:xfrm>
            <a:prstGeom prst="rect">
              <a:avLst/>
            </a:prstGeom>
            <a:solidFill>
              <a:srgbClr val="336F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err="1"/>
                <a:t>Xamarin</a:t>
              </a:r>
              <a:endParaRPr lang="en-US" sz="2800" dirty="0"/>
            </a:p>
            <a:p>
              <a:pPr algn="ctr"/>
              <a:endParaRPr lang="en-US" sz="2800" dirty="0"/>
            </a:p>
            <a:p>
              <a:pPr algn="ctr"/>
              <a:endParaRPr lang="en-US" sz="2800" dirty="0"/>
            </a:p>
            <a:p>
              <a:pPr algn="ctr"/>
              <a:endParaRPr lang="en-US" sz="2800" dirty="0"/>
            </a:p>
          </p:txBody>
        </p:sp>
        <p:sp>
          <p:nvSpPr>
            <p:cNvPr id="7" name="Rectangle 6"/>
            <p:cNvSpPr/>
            <p:nvPr/>
          </p:nvSpPr>
          <p:spPr>
            <a:xfrm>
              <a:off x="6646258" y="3341125"/>
              <a:ext cx="4932381" cy="1232930"/>
            </a:xfrm>
            <a:prstGeom prst="rect">
              <a:avLst/>
            </a:prstGeom>
            <a:solidFill>
              <a:srgbClr val="13066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Xamarin.Forms</a:t>
              </a:r>
              <a:endParaRPr lang="en-US" dirty="0"/>
            </a:p>
            <a:p>
              <a:pPr algn="ctr"/>
              <a:endParaRPr lang="en-US" dirty="0"/>
            </a:p>
            <a:p>
              <a:pPr algn="ctr"/>
              <a:endParaRPr lang="en-US" dirty="0"/>
            </a:p>
          </p:txBody>
        </p:sp>
        <p:sp>
          <p:nvSpPr>
            <p:cNvPr id="8" name="Rectangle 7"/>
            <p:cNvSpPr/>
            <p:nvPr/>
          </p:nvSpPr>
          <p:spPr>
            <a:xfrm>
              <a:off x="6611764" y="4006327"/>
              <a:ext cx="1563359" cy="544256"/>
            </a:xfrm>
            <a:prstGeom prst="rect">
              <a:avLst/>
            </a:prstGeom>
            <a:solidFill>
              <a:srgbClr val="D9D9D9"/>
            </a:solidFill>
            <a:ln w="57150" cmpd="sng">
              <a:solidFill>
                <a:srgbClr val="336F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000000"/>
                  </a:solidFill>
                </a:rPr>
                <a:t>Xamarin.iOS</a:t>
              </a:r>
              <a:endParaRPr lang="en-US" dirty="0">
                <a:solidFill>
                  <a:srgbClr val="000000"/>
                </a:solidFill>
              </a:endParaRPr>
            </a:p>
          </p:txBody>
        </p:sp>
        <p:sp>
          <p:nvSpPr>
            <p:cNvPr id="9" name="Rectangle 8"/>
            <p:cNvSpPr/>
            <p:nvPr/>
          </p:nvSpPr>
          <p:spPr>
            <a:xfrm>
              <a:off x="8217808" y="4007545"/>
              <a:ext cx="1891665" cy="544256"/>
            </a:xfrm>
            <a:prstGeom prst="rect">
              <a:avLst/>
            </a:prstGeom>
            <a:solidFill>
              <a:srgbClr val="A6A6A6"/>
            </a:solidFill>
            <a:ln w="57150" cmpd="sng">
              <a:solidFill>
                <a:srgbClr val="336F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Xamarin.Android</a:t>
              </a:r>
              <a:endParaRPr lang="en-US" dirty="0"/>
            </a:p>
          </p:txBody>
        </p:sp>
        <p:sp>
          <p:nvSpPr>
            <p:cNvPr id="10" name="Rectangle 9"/>
            <p:cNvSpPr/>
            <p:nvPr/>
          </p:nvSpPr>
          <p:spPr>
            <a:xfrm>
              <a:off x="6461297" y="4793694"/>
              <a:ext cx="1718361" cy="1208238"/>
            </a:xfrm>
            <a:prstGeom prst="rect">
              <a:avLst/>
            </a:prstGeom>
            <a:solidFill>
              <a:srgbClr val="D9D9D9"/>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000000"/>
                  </a:solidFill>
                </a:rPr>
                <a:t>iOS</a:t>
              </a:r>
              <a:r>
                <a:rPr lang="en-US" dirty="0">
                  <a:solidFill>
                    <a:srgbClr val="000000"/>
                  </a:solidFill>
                </a:rPr>
                <a:t> </a:t>
              </a:r>
              <a:r>
                <a:rPr lang="en-US" dirty="0" err="1">
                  <a:solidFill>
                    <a:srgbClr val="000000"/>
                  </a:solidFill>
                </a:rPr>
                <a:t>UIKit</a:t>
              </a:r>
              <a:endParaRPr lang="en-US" dirty="0">
                <a:solidFill>
                  <a:srgbClr val="000000"/>
                </a:solidFill>
              </a:endParaRPr>
            </a:p>
          </p:txBody>
        </p:sp>
        <p:sp>
          <p:nvSpPr>
            <p:cNvPr id="11" name="Rectangle 10"/>
            <p:cNvSpPr/>
            <p:nvPr/>
          </p:nvSpPr>
          <p:spPr>
            <a:xfrm>
              <a:off x="8261725" y="4794912"/>
              <a:ext cx="1822992" cy="1208238"/>
            </a:xfrm>
            <a:prstGeom prst="rect">
              <a:avLst/>
            </a:prstGeom>
            <a:solidFill>
              <a:srgbClr val="A6A6A6"/>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Android SDK</a:t>
              </a:r>
            </a:p>
          </p:txBody>
        </p:sp>
        <p:sp>
          <p:nvSpPr>
            <p:cNvPr id="12" name="Rectangle 11"/>
            <p:cNvSpPr/>
            <p:nvPr/>
          </p:nvSpPr>
          <p:spPr>
            <a:xfrm>
              <a:off x="10183108" y="4796130"/>
              <a:ext cx="1579875" cy="1208238"/>
            </a:xfrm>
            <a:prstGeom prst="rect">
              <a:avLst/>
            </a:prstGeom>
            <a:solidFill>
              <a:srgbClr val="130665"/>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Windows Phone </a:t>
              </a:r>
            </a:p>
            <a:p>
              <a:pPr algn="ctr"/>
              <a:r>
                <a:rPr lang="en-US" dirty="0"/>
                <a:t>SDK</a:t>
              </a:r>
            </a:p>
          </p:txBody>
        </p:sp>
      </p:grpSp>
    </p:spTree>
    <p:extLst>
      <p:ext uri="{BB962C8B-B14F-4D97-AF65-F5344CB8AC3E}">
        <p14:creationId xmlns:p14="http://schemas.microsoft.com/office/powerpoint/2010/main" val="3538155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539097" y="312880"/>
            <a:ext cx="10515600" cy="1325563"/>
          </a:xfrm>
        </p:spPr>
        <p:txBody>
          <a:bodyPr/>
          <a:lstStyle/>
          <a:p>
            <a:pPr eaLnBrk="1" hangingPunct="1"/>
            <a:r>
              <a:rPr lang="en-US" altLang="en-US" dirty="0">
                <a:solidFill>
                  <a:srgbClr val="000000"/>
                </a:solidFill>
                <a:latin typeface="Segoe UI"/>
                <a:ea typeface="Calibri" panose="020F0502020204030204" pitchFamily="34" charset="0"/>
                <a:cs typeface="Segoe UI"/>
              </a:rPr>
              <a:t>Xamarin Platform-specific</a:t>
            </a:r>
            <a:br>
              <a:rPr lang="en-US" altLang="en-US" dirty="0">
                <a:solidFill>
                  <a:srgbClr val="000000"/>
                </a:solidFill>
                <a:latin typeface="Segoe UI"/>
                <a:ea typeface="Calibri" panose="020F0502020204030204" pitchFamily="34" charset="0"/>
                <a:cs typeface="Segoe UI"/>
              </a:rPr>
            </a:br>
            <a:r>
              <a:rPr lang="en-US" altLang="en-US" dirty="0">
                <a:solidFill>
                  <a:srgbClr val="000000"/>
                </a:solidFill>
                <a:latin typeface="Segoe UI"/>
                <a:ea typeface="Calibri" panose="020F0502020204030204" pitchFamily="34" charset="0"/>
                <a:cs typeface="Segoe UI"/>
              </a:rPr>
              <a:t>App Architecture</a:t>
            </a:r>
          </a:p>
        </p:txBody>
      </p:sp>
      <p:sp>
        <p:nvSpPr>
          <p:cNvPr id="17" name="TextBox 16"/>
          <p:cNvSpPr txBox="1"/>
          <p:nvPr/>
        </p:nvSpPr>
        <p:spPr>
          <a:xfrm>
            <a:off x="167833" y="2811254"/>
            <a:ext cx="5415604" cy="3416308"/>
          </a:xfrm>
          <a:prstGeom prst="rect">
            <a:avLst/>
          </a:prstGeom>
          <a:noFill/>
        </p:spPr>
        <p:txBody>
          <a:bodyPr wrap="square" lIns="91428" tIns="45714" rIns="91428" bIns="45714">
            <a:spAutoFit/>
          </a:bodyPr>
          <a:lstStyle/>
          <a:p>
            <a:pPr marL="800100" lvl="1" indent="-342900">
              <a:buFont typeface="Wingdings" charset="2"/>
              <a:buChar char="§"/>
              <a:defRPr/>
            </a:pPr>
            <a:r>
              <a:rPr lang="en-US" sz="2400" dirty="0">
                <a:solidFill>
                  <a:prstClr val="black"/>
                </a:solidFill>
                <a:latin typeface="Segoe UI"/>
                <a:cs typeface="Segoe UI"/>
              </a:rPr>
              <a:t>Platform-specific UI </a:t>
            </a:r>
          </a:p>
          <a:p>
            <a:pPr marL="800100" lvl="1" indent="-342900">
              <a:buFont typeface="Wingdings" charset="2"/>
              <a:buChar char="§"/>
              <a:defRPr/>
            </a:pPr>
            <a:r>
              <a:rPr lang="en-US" sz="2400" dirty="0">
                <a:solidFill>
                  <a:prstClr val="black"/>
                </a:solidFill>
                <a:latin typeface="Segoe UI"/>
                <a:cs typeface="Segoe UI"/>
              </a:rPr>
              <a:t>Shared app logic code in C#</a:t>
            </a:r>
          </a:p>
          <a:p>
            <a:pPr marL="800100" lvl="1" indent="-342900">
              <a:buFont typeface="Wingdings" charset="2"/>
              <a:buChar char="§"/>
              <a:defRPr/>
            </a:pPr>
            <a:r>
              <a:rPr lang="en-US" sz="2400" dirty="0">
                <a:solidFill>
                  <a:prstClr val="black"/>
                </a:solidFill>
                <a:latin typeface="Segoe UI"/>
                <a:cs typeface="Segoe UI"/>
              </a:rPr>
              <a:t>Fine-grained control over the app user interface</a:t>
            </a:r>
          </a:p>
          <a:p>
            <a:pPr marL="800100" lvl="1" indent="-342900">
              <a:buFont typeface="Wingdings" charset="2"/>
              <a:buChar char="§"/>
              <a:defRPr/>
            </a:pPr>
            <a:r>
              <a:rPr lang="en-US" sz="2400" dirty="0">
                <a:solidFill>
                  <a:prstClr val="black"/>
                </a:solidFill>
                <a:latin typeface="Segoe UI"/>
                <a:cs typeface="Segoe UI"/>
              </a:rPr>
              <a:t>100% access to OS UI APIs</a:t>
            </a:r>
          </a:p>
          <a:p>
            <a:pPr marL="800100" lvl="1" indent="-342900">
              <a:buFont typeface="Wingdings" charset="2"/>
              <a:buChar char="§"/>
              <a:defRPr/>
            </a:pPr>
            <a:r>
              <a:rPr lang="en-US" sz="2400" dirty="0">
                <a:solidFill>
                  <a:prstClr val="black"/>
                </a:solidFill>
                <a:latin typeface="Segoe UI"/>
                <a:cs typeface="Segoe UI"/>
              </a:rPr>
              <a:t>Good for apps with sophisticated UX requirements (complicated gestures, animations, design)</a:t>
            </a:r>
          </a:p>
        </p:txBody>
      </p:sp>
      <p:grpSp>
        <p:nvGrpSpPr>
          <p:cNvPr id="13" name="Group 12"/>
          <p:cNvGrpSpPr/>
          <p:nvPr/>
        </p:nvGrpSpPr>
        <p:grpSpPr>
          <a:xfrm>
            <a:off x="6146980" y="3343035"/>
            <a:ext cx="5679331" cy="2543958"/>
            <a:chOff x="4197734" y="3616438"/>
            <a:chExt cx="5679331" cy="2906092"/>
          </a:xfrm>
        </p:grpSpPr>
        <p:grpSp>
          <p:nvGrpSpPr>
            <p:cNvPr id="14" name="Group 13"/>
            <p:cNvGrpSpPr/>
            <p:nvPr/>
          </p:nvGrpSpPr>
          <p:grpSpPr>
            <a:xfrm>
              <a:off x="4197754" y="5075955"/>
              <a:ext cx="5679311" cy="1446575"/>
              <a:chOff x="1031793" y="1035984"/>
              <a:chExt cx="9998961" cy="832911"/>
            </a:xfrm>
          </p:grpSpPr>
          <p:sp>
            <p:nvSpPr>
              <p:cNvPr id="28" name="Rectangle 27"/>
              <p:cNvSpPr/>
              <p:nvPr/>
            </p:nvSpPr>
            <p:spPr>
              <a:xfrm>
                <a:off x="1031793" y="1035984"/>
                <a:ext cx="9998961"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9" name="Content Placeholder 2"/>
              <p:cNvSpPr txBox="1">
                <a:spLocks/>
              </p:cNvSpPr>
              <p:nvPr/>
            </p:nvSpPr>
            <p:spPr>
              <a:xfrm>
                <a:off x="2278526" y="1128357"/>
                <a:ext cx="7536638" cy="648164"/>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solidFill>
                      <a:prstClr val="white"/>
                    </a:solidFill>
                    <a:latin typeface="Segoe UI"/>
                  </a:rPr>
                  <a:t>Shared C#</a:t>
                </a:r>
              </a:p>
            </p:txBody>
          </p:sp>
        </p:grpSp>
        <p:sp>
          <p:nvSpPr>
            <p:cNvPr id="15" name="Rectangle 14"/>
            <p:cNvSpPr/>
            <p:nvPr/>
          </p:nvSpPr>
          <p:spPr>
            <a:xfrm>
              <a:off x="8078028" y="3616438"/>
              <a:ext cx="1799037" cy="1457848"/>
            </a:xfrm>
            <a:prstGeom prst="rect">
              <a:avLst/>
            </a:prstGeom>
            <a:solidFill>
              <a:srgbClr val="00206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18" name="Rectangle 17"/>
            <p:cNvSpPr/>
            <p:nvPr/>
          </p:nvSpPr>
          <p:spPr>
            <a:xfrm>
              <a:off x="4197734" y="3622421"/>
              <a:ext cx="1799037" cy="1457847"/>
            </a:xfrm>
            <a:prstGeom prst="rect">
              <a:avLst/>
            </a:prstGeom>
            <a:solidFill>
              <a:srgbClr val="00206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0" name="TextBox 19"/>
            <p:cNvSpPr txBox="1"/>
            <p:nvPr/>
          </p:nvSpPr>
          <p:spPr>
            <a:xfrm>
              <a:off x="4654875" y="3966091"/>
              <a:ext cx="828967" cy="738337"/>
            </a:xfrm>
            <a:prstGeom prst="rect">
              <a:avLst/>
            </a:prstGeom>
            <a:noFill/>
          </p:spPr>
          <p:txBody>
            <a:bodyPr wrap="square" rtlCol="0">
              <a:spAutoFit/>
            </a:bodyPr>
            <a:lstStyle/>
            <a:p>
              <a:pPr algn="ctr"/>
              <a:r>
                <a:rPr lang="en-US" dirty="0" err="1">
                  <a:solidFill>
                    <a:srgbClr val="FFFFFF"/>
                  </a:solidFill>
                  <a:latin typeface="Segoe UI"/>
                </a:rPr>
                <a:t>iOS</a:t>
              </a:r>
              <a:endParaRPr lang="en-US" dirty="0">
                <a:solidFill>
                  <a:srgbClr val="FFFFFF"/>
                </a:solidFill>
                <a:latin typeface="Segoe UI"/>
              </a:endParaRPr>
            </a:p>
            <a:p>
              <a:pPr algn="ctr"/>
              <a:r>
                <a:rPr lang="en-US" dirty="0">
                  <a:solidFill>
                    <a:srgbClr val="FFFFFF"/>
                  </a:solidFill>
                  <a:latin typeface="Segoe UI"/>
                </a:rPr>
                <a:t>UI</a:t>
              </a:r>
            </a:p>
          </p:txBody>
        </p:sp>
        <p:sp>
          <p:nvSpPr>
            <p:cNvPr id="21" name="Rectangle 20"/>
            <p:cNvSpPr/>
            <p:nvPr/>
          </p:nvSpPr>
          <p:spPr>
            <a:xfrm>
              <a:off x="6143143" y="3621627"/>
              <a:ext cx="1799037" cy="1457848"/>
            </a:xfrm>
            <a:prstGeom prst="rect">
              <a:avLst/>
            </a:prstGeom>
            <a:solidFill>
              <a:srgbClr val="00206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3" name="TextBox 22"/>
            <p:cNvSpPr txBox="1"/>
            <p:nvPr/>
          </p:nvSpPr>
          <p:spPr>
            <a:xfrm>
              <a:off x="6472424" y="3941791"/>
              <a:ext cx="1058257" cy="738337"/>
            </a:xfrm>
            <a:prstGeom prst="rect">
              <a:avLst/>
            </a:prstGeom>
            <a:noFill/>
          </p:spPr>
          <p:txBody>
            <a:bodyPr wrap="square" rtlCol="0">
              <a:spAutoFit/>
            </a:bodyPr>
            <a:lstStyle/>
            <a:p>
              <a:pPr algn="ctr"/>
              <a:r>
                <a:rPr lang="en-US" dirty="0">
                  <a:solidFill>
                    <a:srgbClr val="FFFFFF"/>
                  </a:solidFill>
                  <a:latin typeface="Segoe UI"/>
                </a:rPr>
                <a:t>Android</a:t>
              </a:r>
            </a:p>
            <a:p>
              <a:pPr algn="ctr"/>
              <a:r>
                <a:rPr lang="en-US" dirty="0">
                  <a:solidFill>
                    <a:srgbClr val="FFFFFF"/>
                  </a:solidFill>
                  <a:latin typeface="Segoe UI"/>
                </a:rPr>
                <a:t>UI</a:t>
              </a:r>
            </a:p>
          </p:txBody>
        </p:sp>
        <p:sp>
          <p:nvSpPr>
            <p:cNvPr id="24" name="TextBox 23"/>
            <p:cNvSpPr txBox="1"/>
            <p:nvPr/>
          </p:nvSpPr>
          <p:spPr>
            <a:xfrm>
              <a:off x="8395214" y="3970993"/>
              <a:ext cx="1122471" cy="738337"/>
            </a:xfrm>
            <a:prstGeom prst="rect">
              <a:avLst/>
            </a:prstGeom>
            <a:noFill/>
          </p:spPr>
          <p:txBody>
            <a:bodyPr wrap="square" rtlCol="0">
              <a:spAutoFit/>
            </a:bodyPr>
            <a:lstStyle/>
            <a:p>
              <a:pPr algn="ctr"/>
              <a:r>
                <a:rPr lang="en-US" dirty="0">
                  <a:solidFill>
                    <a:srgbClr val="FFFFFF"/>
                  </a:solidFill>
                  <a:latin typeface="Segoe UI"/>
                </a:rPr>
                <a:t>Windows</a:t>
              </a:r>
            </a:p>
            <a:p>
              <a:pPr algn="ctr"/>
              <a:r>
                <a:rPr lang="en-US" dirty="0">
                  <a:solidFill>
                    <a:srgbClr val="FFFFFF"/>
                  </a:solidFill>
                  <a:latin typeface="Segoe UI"/>
                </a:rPr>
                <a:t>UI</a:t>
              </a:r>
            </a:p>
          </p:txBody>
        </p:sp>
      </p:grpSp>
      <p:grpSp>
        <p:nvGrpSpPr>
          <p:cNvPr id="25" name="Group 24"/>
          <p:cNvGrpSpPr/>
          <p:nvPr/>
        </p:nvGrpSpPr>
        <p:grpSpPr>
          <a:xfrm>
            <a:off x="1" y="1746422"/>
            <a:ext cx="12191999" cy="791753"/>
            <a:chOff x="979715" y="1950630"/>
            <a:chExt cx="9998962" cy="832911"/>
          </a:xfrm>
        </p:grpSpPr>
        <p:sp>
          <p:nvSpPr>
            <p:cNvPr id="26" name="Rectangle 25"/>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7"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n-US" i="0" dirty="0">
                  <a:solidFill>
                    <a:prstClr val="white"/>
                  </a:solidFill>
                  <a:latin typeface="Segoe UI"/>
                  <a:cs typeface="Segoe UI"/>
                </a:rPr>
                <a:t>Using </a:t>
              </a:r>
              <a:r>
                <a:rPr lang="en-US" altLang="en-US" i="0" dirty="0" err="1">
                  <a:solidFill>
                    <a:prstClr val="white"/>
                  </a:solidFill>
                  <a:latin typeface="Segoe UI"/>
                  <a:cs typeface="Segoe UI"/>
                </a:rPr>
                <a:t>Xamarin.iOS</a:t>
              </a:r>
              <a:r>
                <a:rPr lang="en-US" altLang="en-US" i="0" dirty="0">
                  <a:solidFill>
                    <a:prstClr val="white"/>
                  </a:solidFill>
                  <a:latin typeface="Segoe UI"/>
                  <a:cs typeface="Segoe UI"/>
                </a:rPr>
                <a:t> and </a:t>
              </a:r>
              <a:r>
                <a:rPr lang="en-US" altLang="en-US" i="0" dirty="0" err="1">
                  <a:solidFill>
                    <a:prstClr val="white"/>
                  </a:solidFill>
                  <a:latin typeface="Segoe UI"/>
                  <a:cs typeface="Segoe UI"/>
                </a:rPr>
                <a:t>Xamarin.Android</a:t>
              </a:r>
              <a:r>
                <a:rPr lang="en-US" altLang="en-US" i="0" dirty="0">
                  <a:solidFill>
                    <a:prstClr val="white"/>
                  </a:solidFill>
                  <a:latin typeface="Segoe UI"/>
                  <a:cs typeface="Segoe UI"/>
                </a:rPr>
                <a:t> platform-specific UI</a:t>
              </a:r>
            </a:p>
          </p:txBody>
        </p:sp>
      </p:grpSp>
    </p:spTree>
    <p:extLst>
      <p:ext uri="{BB962C8B-B14F-4D97-AF65-F5344CB8AC3E}">
        <p14:creationId xmlns:p14="http://schemas.microsoft.com/office/powerpoint/2010/main" val="2188189651"/>
      </p:ext>
    </p:extLst>
  </p:cSld>
  <p:clrMapOvr>
    <a:masterClrMapping/>
  </p:clrMapOvr>
  <p:transition xmlns:p14="http://schemas.microsoft.com/office/powerpoint/2010/mai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539097" y="312880"/>
            <a:ext cx="10515600" cy="1325563"/>
          </a:xfrm>
        </p:spPr>
        <p:txBody>
          <a:bodyPr/>
          <a:lstStyle/>
          <a:p>
            <a:pPr eaLnBrk="1" hangingPunct="1"/>
            <a:r>
              <a:rPr lang="en-US" altLang="en-US" dirty="0">
                <a:solidFill>
                  <a:srgbClr val="000000"/>
                </a:solidFill>
                <a:latin typeface="Segoe UI"/>
                <a:ea typeface="Calibri" panose="020F0502020204030204" pitchFamily="34" charset="0"/>
                <a:cs typeface="Segoe UI"/>
              </a:rPr>
              <a:t>Xamarin.Forms UI</a:t>
            </a:r>
          </a:p>
        </p:txBody>
      </p:sp>
      <p:sp>
        <p:nvSpPr>
          <p:cNvPr id="17" name="TextBox 16"/>
          <p:cNvSpPr txBox="1"/>
          <p:nvPr/>
        </p:nvSpPr>
        <p:spPr>
          <a:xfrm>
            <a:off x="1044132" y="2887454"/>
            <a:ext cx="9268268" cy="1569648"/>
          </a:xfrm>
          <a:prstGeom prst="rect">
            <a:avLst/>
          </a:prstGeom>
          <a:noFill/>
        </p:spPr>
        <p:txBody>
          <a:bodyPr wrap="square" lIns="91428" tIns="45714" rIns="91428" bIns="45714">
            <a:spAutoFit/>
          </a:bodyPr>
          <a:lstStyle/>
          <a:p>
            <a:pPr marL="800100" lvl="1" indent="-342900">
              <a:buFont typeface="Wingdings" charset="2"/>
              <a:buChar char="§"/>
              <a:defRPr/>
            </a:pPr>
            <a:r>
              <a:rPr lang="en-US" sz="2400" dirty="0">
                <a:solidFill>
                  <a:prstClr val="black"/>
                </a:solidFill>
                <a:latin typeface="Segoe UI"/>
                <a:cs typeface="Segoe UI"/>
              </a:rPr>
              <a:t>Xamarin.Forms features first developed for C# (code-first)</a:t>
            </a:r>
          </a:p>
          <a:p>
            <a:pPr marL="800100" lvl="1" indent="-342900">
              <a:buFont typeface="Wingdings" charset="2"/>
              <a:buChar char="§"/>
              <a:defRPr/>
            </a:pPr>
            <a:r>
              <a:rPr lang="en-US" sz="2400" dirty="0">
                <a:solidFill>
                  <a:prstClr val="black"/>
                </a:solidFill>
                <a:latin typeface="Segoe UI"/>
                <a:cs typeface="Segoe UI"/>
              </a:rPr>
              <a:t>XAML implementation then provided, so</a:t>
            </a:r>
            <a:r>
              <a:rPr lang="en-US" sz="2400" dirty="0" smtClean="0">
                <a:solidFill>
                  <a:prstClr val="black"/>
                </a:solidFill>
                <a:latin typeface="Segoe UI"/>
                <a:cs typeface="Segoe UI"/>
              </a:rPr>
              <a:t>…</a:t>
            </a:r>
            <a:endParaRPr lang="en-US" sz="2400" dirty="0">
              <a:solidFill>
                <a:prstClr val="black"/>
              </a:solidFill>
              <a:latin typeface="Segoe UI"/>
              <a:cs typeface="Segoe UI"/>
            </a:endParaRPr>
          </a:p>
          <a:p>
            <a:pPr marL="1257300" lvl="2" indent="-342900">
              <a:buFont typeface="Wingdings" charset="2"/>
              <a:buChar char="§"/>
              <a:defRPr/>
            </a:pPr>
            <a:r>
              <a:rPr lang="en-US" sz="2400" dirty="0" smtClean="0">
                <a:solidFill>
                  <a:prstClr val="black"/>
                </a:solidFill>
                <a:latin typeface="Segoe UI"/>
                <a:cs typeface="Segoe UI"/>
              </a:rPr>
              <a:t>Anything </a:t>
            </a:r>
            <a:r>
              <a:rPr lang="en-US" sz="2400" dirty="0">
                <a:solidFill>
                  <a:prstClr val="black"/>
                </a:solidFill>
                <a:latin typeface="Segoe UI"/>
                <a:cs typeface="Segoe UI"/>
              </a:rPr>
              <a:t>you can do in C#,  I can do in </a:t>
            </a:r>
            <a:r>
              <a:rPr lang="en-US" sz="2400" dirty="0" smtClean="0">
                <a:solidFill>
                  <a:prstClr val="black"/>
                </a:solidFill>
                <a:latin typeface="Segoe UI"/>
                <a:cs typeface="Segoe UI"/>
              </a:rPr>
              <a:t>XAML</a:t>
            </a:r>
            <a:endParaRPr lang="en-US" sz="2400" dirty="0">
              <a:solidFill>
                <a:prstClr val="black"/>
              </a:solidFill>
              <a:latin typeface="Segoe UI"/>
              <a:cs typeface="Segoe UI"/>
            </a:endParaRPr>
          </a:p>
          <a:p>
            <a:pPr marL="800100" lvl="1" indent="-342900">
              <a:buFont typeface="Wingdings" charset="2"/>
              <a:buChar char="§"/>
              <a:defRPr/>
            </a:pPr>
            <a:r>
              <a:rPr lang="en-US" sz="2400" dirty="0">
                <a:solidFill>
                  <a:prstClr val="black"/>
                </a:solidFill>
                <a:latin typeface="Segoe UI"/>
                <a:cs typeface="Segoe UI"/>
              </a:rPr>
              <a:t>What is XAML?</a:t>
            </a:r>
          </a:p>
        </p:txBody>
      </p:sp>
      <p:grpSp>
        <p:nvGrpSpPr>
          <p:cNvPr id="25" name="Group 24"/>
          <p:cNvGrpSpPr/>
          <p:nvPr/>
        </p:nvGrpSpPr>
        <p:grpSpPr>
          <a:xfrm>
            <a:off x="1" y="1746422"/>
            <a:ext cx="12191999" cy="791753"/>
            <a:chOff x="979715" y="1950630"/>
            <a:chExt cx="9998962" cy="832911"/>
          </a:xfrm>
        </p:grpSpPr>
        <p:sp>
          <p:nvSpPr>
            <p:cNvPr id="26" name="Rectangle 25"/>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7"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n-US" i="0" dirty="0">
                  <a:solidFill>
                    <a:prstClr val="white"/>
                  </a:solidFill>
                  <a:latin typeface="Segoe UI"/>
                  <a:cs typeface="Segoe UI"/>
                </a:rPr>
                <a:t>C# or XAML for UI Development </a:t>
              </a:r>
            </a:p>
          </p:txBody>
        </p:sp>
      </p:grpSp>
    </p:spTree>
    <p:extLst>
      <p:ext uri="{BB962C8B-B14F-4D97-AF65-F5344CB8AC3E}">
        <p14:creationId xmlns:p14="http://schemas.microsoft.com/office/powerpoint/2010/main" val="574598137"/>
      </p:ext>
    </p:extLst>
  </p:cSld>
  <p:clrMapOvr>
    <a:masterClrMapping/>
  </p:clrMapOvr>
  <p:transition xmlns:p14="http://schemas.microsoft.com/office/powerpoint/2010/mai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539097" y="312880"/>
            <a:ext cx="10515600" cy="1325563"/>
          </a:xfrm>
        </p:spPr>
        <p:txBody>
          <a:bodyPr/>
          <a:lstStyle/>
          <a:p>
            <a:r>
              <a:rPr lang="en-US" altLang="en-US" dirty="0">
                <a:solidFill>
                  <a:srgbClr val="000000"/>
                </a:solidFill>
                <a:ea typeface="Calibri" panose="020F0502020204030204" pitchFamily="34" charset="0"/>
                <a:cs typeface="Segoe UI"/>
              </a:rPr>
              <a:t>Extensible Application </a:t>
            </a:r>
            <a:br>
              <a:rPr lang="en-US" altLang="en-US" dirty="0">
                <a:solidFill>
                  <a:srgbClr val="000000"/>
                </a:solidFill>
                <a:ea typeface="Calibri" panose="020F0502020204030204" pitchFamily="34" charset="0"/>
                <a:cs typeface="Segoe UI"/>
              </a:rPr>
            </a:br>
            <a:r>
              <a:rPr lang="en-US" altLang="en-US" dirty="0">
                <a:solidFill>
                  <a:srgbClr val="000000"/>
                </a:solidFill>
                <a:ea typeface="Calibri" panose="020F0502020204030204" pitchFamily="34" charset="0"/>
                <a:cs typeface="Segoe UI"/>
              </a:rPr>
              <a:t>Markup Language (XAML)</a:t>
            </a:r>
            <a:endParaRPr lang="en-US" altLang="en-US" dirty="0">
              <a:solidFill>
                <a:srgbClr val="000000"/>
              </a:solidFill>
              <a:latin typeface="Segoe UI"/>
              <a:ea typeface="Calibri" panose="020F0502020204030204" pitchFamily="34" charset="0"/>
              <a:cs typeface="Segoe UI"/>
            </a:endParaRPr>
          </a:p>
        </p:txBody>
      </p:sp>
      <p:sp>
        <p:nvSpPr>
          <p:cNvPr id="17" name="TextBox 16"/>
          <p:cNvSpPr txBox="1"/>
          <p:nvPr/>
        </p:nvSpPr>
        <p:spPr>
          <a:xfrm>
            <a:off x="1044132" y="2887454"/>
            <a:ext cx="9268268" cy="3785640"/>
          </a:xfrm>
          <a:prstGeom prst="rect">
            <a:avLst/>
          </a:prstGeom>
          <a:noFill/>
        </p:spPr>
        <p:txBody>
          <a:bodyPr wrap="square" lIns="91428" tIns="45714" rIns="91428" bIns="45714">
            <a:spAutoFit/>
          </a:bodyPr>
          <a:lstStyle/>
          <a:p>
            <a:pPr marL="800100" lvl="1" indent="-342900">
              <a:buFont typeface="Wingdings" charset="2"/>
              <a:buChar char="§"/>
              <a:defRPr/>
            </a:pPr>
            <a:r>
              <a:rPr lang="en-US" sz="2400" dirty="0">
                <a:solidFill>
                  <a:prstClr val="black"/>
                </a:solidFill>
                <a:latin typeface="Segoe UI"/>
                <a:cs typeface="Segoe UI"/>
              </a:rPr>
              <a:t>Invented by Microsoft for use in Windows Presentation Foundation (WPF)</a:t>
            </a:r>
          </a:p>
          <a:p>
            <a:pPr marL="800100" lvl="1" indent="-342900">
              <a:buFont typeface="Wingdings" charset="2"/>
              <a:buChar char="§"/>
              <a:defRPr/>
            </a:pPr>
            <a:r>
              <a:rPr lang="en-US" sz="2400" dirty="0">
                <a:solidFill>
                  <a:prstClr val="black"/>
                </a:solidFill>
                <a:latin typeface="Segoe UI"/>
                <a:cs typeface="Segoe UI"/>
              </a:rPr>
              <a:t>Almost identical classes and properties used with C#</a:t>
            </a:r>
          </a:p>
          <a:p>
            <a:pPr marL="800100" lvl="1" indent="-342900">
              <a:buFont typeface="Wingdings" charset="2"/>
              <a:buChar char="§"/>
              <a:defRPr/>
            </a:pPr>
            <a:r>
              <a:rPr lang="en-US" sz="2400" dirty="0">
                <a:solidFill>
                  <a:prstClr val="black"/>
                </a:solidFill>
                <a:latin typeface="Segoe UI"/>
                <a:cs typeface="Segoe UI"/>
              </a:rPr>
              <a:t>XAML offers better separation of concerns </a:t>
            </a:r>
          </a:p>
          <a:p>
            <a:pPr marL="800100" lvl="1" indent="-342900">
              <a:buFont typeface="Wingdings" charset="2"/>
              <a:buChar char="§"/>
              <a:defRPr/>
            </a:pPr>
            <a:r>
              <a:rPr lang="en-US" sz="2400" dirty="0">
                <a:solidFill>
                  <a:prstClr val="black"/>
                </a:solidFill>
                <a:latin typeface="Segoe UI"/>
                <a:cs typeface="Segoe UI"/>
              </a:rPr>
              <a:t>C# offers flexibility</a:t>
            </a:r>
          </a:p>
          <a:p>
            <a:pPr marL="800100" lvl="1" indent="-342900">
              <a:buFont typeface="Wingdings" charset="2"/>
              <a:buChar char="§"/>
              <a:defRPr/>
            </a:pPr>
            <a:r>
              <a:rPr lang="en-US" sz="2400" dirty="0">
                <a:solidFill>
                  <a:prstClr val="black"/>
                </a:solidFill>
                <a:latin typeface="Segoe UI"/>
                <a:cs typeface="Segoe UI"/>
              </a:rPr>
              <a:t>Plenty of great apps written using both C# and XAML</a:t>
            </a:r>
          </a:p>
          <a:p>
            <a:pPr marL="800100" lvl="1" indent="-342900">
              <a:buFont typeface="Wingdings" charset="2"/>
              <a:buChar char="§"/>
              <a:defRPr/>
            </a:pPr>
            <a:endParaRPr lang="en-US" sz="2400" dirty="0">
              <a:solidFill>
                <a:prstClr val="black"/>
              </a:solidFill>
              <a:latin typeface="Segoe UI"/>
              <a:cs typeface="Segoe UI"/>
            </a:endParaRPr>
          </a:p>
          <a:p>
            <a:pPr marL="800100" lvl="1" indent="-342900">
              <a:buFont typeface="Wingdings" charset="2"/>
              <a:buChar char="§"/>
              <a:defRPr/>
            </a:pPr>
            <a:r>
              <a:rPr lang="en-US" sz="2400" i="1" dirty="0">
                <a:solidFill>
                  <a:prstClr val="black"/>
                </a:solidFill>
                <a:latin typeface="Segoe UI"/>
                <a:cs typeface="Segoe UI"/>
              </a:rPr>
              <a:t>NO XAML VISUAL DESIGNER TOOL AT THIS TIME </a:t>
            </a:r>
            <a:endParaRPr lang="en-US" sz="2400" dirty="0">
              <a:solidFill>
                <a:prstClr val="black"/>
              </a:solidFill>
              <a:latin typeface="Segoe UI"/>
              <a:cs typeface="Segoe UI"/>
            </a:endParaRPr>
          </a:p>
          <a:p>
            <a:pPr marL="800100" lvl="1" indent="-342900">
              <a:buFont typeface="Wingdings" charset="2"/>
              <a:buChar char="§"/>
              <a:defRPr/>
            </a:pPr>
            <a:endParaRPr lang="en-US" sz="2400" dirty="0">
              <a:solidFill>
                <a:prstClr val="black"/>
              </a:solidFill>
              <a:latin typeface="Segoe UI"/>
              <a:cs typeface="Segoe UI"/>
            </a:endParaRPr>
          </a:p>
          <a:p>
            <a:pPr marL="800100" lvl="1" indent="-342900">
              <a:buFont typeface="Wingdings" charset="2"/>
              <a:buChar char="§"/>
              <a:defRPr/>
            </a:pPr>
            <a:endParaRPr lang="en-US" sz="2400" dirty="0">
              <a:solidFill>
                <a:prstClr val="black"/>
              </a:solidFill>
              <a:latin typeface="Segoe UI"/>
              <a:cs typeface="Segoe UI"/>
            </a:endParaRPr>
          </a:p>
        </p:txBody>
      </p:sp>
      <p:grpSp>
        <p:nvGrpSpPr>
          <p:cNvPr id="25" name="Group 24"/>
          <p:cNvGrpSpPr/>
          <p:nvPr/>
        </p:nvGrpSpPr>
        <p:grpSpPr>
          <a:xfrm>
            <a:off x="1" y="1746422"/>
            <a:ext cx="12191999" cy="791753"/>
            <a:chOff x="979715" y="1950630"/>
            <a:chExt cx="9998962" cy="832911"/>
          </a:xfrm>
        </p:grpSpPr>
        <p:sp>
          <p:nvSpPr>
            <p:cNvPr id="26" name="Rectangle 25"/>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7"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n-US" i="0" dirty="0">
                  <a:solidFill>
                    <a:prstClr val="white"/>
                  </a:solidFill>
                  <a:latin typeface="Segoe UI"/>
                  <a:cs typeface="Segoe UI"/>
                </a:rPr>
                <a:t>XAML is an XML-based UI-building language</a:t>
              </a:r>
            </a:p>
          </p:txBody>
        </p:sp>
      </p:grpSp>
    </p:spTree>
    <p:extLst>
      <p:ext uri="{BB962C8B-B14F-4D97-AF65-F5344CB8AC3E}">
        <p14:creationId xmlns:p14="http://schemas.microsoft.com/office/powerpoint/2010/main" val="3440861371"/>
      </p:ext>
    </p:extLst>
  </p:cSld>
  <p:clrMapOvr>
    <a:masterClrMapping/>
  </p:clrMapOvr>
  <p:transition xmlns:p14="http://schemas.microsoft.com/office/powerpoint/2010/mai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XAML example</a:t>
            </a:r>
          </a:p>
        </p:txBody>
      </p:sp>
      <p:sp>
        <p:nvSpPr>
          <p:cNvPr id="3" name="Content Placeholder 2"/>
          <p:cNvSpPr>
            <a:spLocks noGrp="1"/>
          </p:cNvSpPr>
          <p:nvPr>
            <p:ph idx="1"/>
          </p:nvPr>
        </p:nvSpPr>
        <p:spPr/>
        <p:txBody>
          <a:bodyPr>
            <a:noAutofit/>
          </a:bodyPr>
          <a:lstStyle/>
          <a:p>
            <a:r>
              <a:rPr lang="en-US" sz="1800" dirty="0">
                <a:latin typeface="Lucida Console"/>
                <a:cs typeface="Lucida Console"/>
              </a:rPr>
              <a:t>&lt;</a:t>
            </a:r>
            <a:r>
              <a:rPr lang="en-US" sz="1800" dirty="0" err="1">
                <a:latin typeface="Lucida Console"/>
                <a:cs typeface="Lucida Console"/>
              </a:rPr>
              <a:t>ContentPage</a:t>
            </a:r>
            <a:r>
              <a:rPr lang="en-US" sz="1800" dirty="0">
                <a:latin typeface="Lucida Console"/>
                <a:cs typeface="Lucida Console"/>
              </a:rPr>
              <a:t> </a:t>
            </a:r>
            <a:r>
              <a:rPr lang="en-US" sz="1800" dirty="0" err="1">
                <a:latin typeface="Lucida Console"/>
                <a:cs typeface="Lucida Console"/>
              </a:rPr>
              <a:t>xmlns</a:t>
            </a:r>
            <a:r>
              <a:rPr lang="en-US" sz="1800" dirty="0">
                <a:latin typeface="Lucida Console"/>
                <a:cs typeface="Lucida Console"/>
              </a:rPr>
              <a:t>="http://xamarin.com/schemas/2014/forms" </a:t>
            </a:r>
            <a:r>
              <a:rPr lang="en-US" sz="1800" dirty="0" err="1">
                <a:latin typeface="Lucida Console"/>
                <a:cs typeface="Lucida Console"/>
              </a:rPr>
              <a:t>xmlns:x</a:t>
            </a:r>
            <a:r>
              <a:rPr lang="en-US" sz="1800" dirty="0">
                <a:latin typeface="Lucida Console"/>
                <a:cs typeface="Lucida Console"/>
              </a:rPr>
              <a:t>="http://schemas.microsoft.com/</a:t>
            </a:r>
            <a:r>
              <a:rPr lang="en-US" sz="1800" dirty="0" err="1">
                <a:latin typeface="Lucida Console"/>
                <a:cs typeface="Lucida Console"/>
              </a:rPr>
              <a:t>winfx</a:t>
            </a:r>
            <a:r>
              <a:rPr lang="en-US" sz="1800" dirty="0">
                <a:latin typeface="Lucida Console"/>
                <a:cs typeface="Lucida Console"/>
              </a:rPr>
              <a:t>/2009/</a:t>
            </a:r>
            <a:r>
              <a:rPr lang="en-US" sz="1800" dirty="0" err="1">
                <a:latin typeface="Lucida Console"/>
                <a:cs typeface="Lucida Console"/>
              </a:rPr>
              <a:t>xaml</a:t>
            </a:r>
            <a:r>
              <a:rPr lang="en-US" sz="1800" dirty="0">
                <a:latin typeface="Lucida Console"/>
                <a:cs typeface="Lucida Console"/>
              </a:rPr>
              <a:t>" x:Class="FormsExample.ContentPageExample"&gt;</a:t>
            </a:r>
          </a:p>
          <a:p>
            <a:r>
              <a:rPr lang="en-US" sz="1800" dirty="0">
                <a:latin typeface="Lucida Console"/>
                <a:cs typeface="Lucida Console"/>
              </a:rPr>
              <a:t>  &lt;</a:t>
            </a:r>
            <a:r>
              <a:rPr lang="en-US" sz="1800" dirty="0" err="1">
                <a:latin typeface="Lucida Console"/>
                <a:cs typeface="Lucida Console"/>
              </a:rPr>
              <a:t>ContentPage.Content</a:t>
            </a:r>
            <a:r>
              <a:rPr lang="en-US" sz="1800" dirty="0">
                <a:latin typeface="Lucida Console"/>
                <a:cs typeface="Lucida Console"/>
              </a:rPr>
              <a:t>&gt;</a:t>
            </a:r>
          </a:p>
          <a:p>
            <a:r>
              <a:rPr lang="en-US" sz="1800" dirty="0">
                <a:latin typeface="Lucida Console"/>
                <a:cs typeface="Lucida Console"/>
              </a:rPr>
              <a:t>	&lt;</a:t>
            </a:r>
            <a:r>
              <a:rPr lang="en-US" sz="1800" dirty="0" err="1">
                <a:latin typeface="Lucida Console"/>
                <a:cs typeface="Lucida Console"/>
              </a:rPr>
              <a:t>StackLayout</a:t>
            </a:r>
            <a:r>
              <a:rPr lang="en-US" sz="1800" dirty="0">
                <a:latin typeface="Lucida Console"/>
                <a:cs typeface="Lucida Console"/>
              </a:rPr>
              <a:t> </a:t>
            </a:r>
            <a:r>
              <a:rPr lang="en-US" sz="1800" dirty="0" err="1">
                <a:latin typeface="Lucida Console"/>
                <a:cs typeface="Lucida Console"/>
              </a:rPr>
              <a:t>HeightRequest</a:t>
            </a:r>
            <a:r>
              <a:rPr lang="en-US" sz="1800" dirty="0">
                <a:latin typeface="Lucida Console"/>
                <a:cs typeface="Lucida Console"/>
              </a:rPr>
              <a:t>="1500"&gt;</a:t>
            </a:r>
          </a:p>
          <a:p>
            <a:r>
              <a:rPr lang="en-US" sz="1800" dirty="0">
                <a:latin typeface="Lucida Console"/>
                <a:cs typeface="Lucida Console"/>
              </a:rPr>
              <a:t>	  &lt;Label Text = "Hello world" </a:t>
            </a:r>
            <a:r>
              <a:rPr lang="en-US" sz="1800" dirty="0" err="1">
                <a:latin typeface="Lucida Console"/>
                <a:cs typeface="Lucida Console"/>
              </a:rPr>
              <a:t>FontSize</a:t>
            </a:r>
            <a:r>
              <a:rPr lang="en-US" sz="1800" dirty="0">
                <a:latin typeface="Lucida Console"/>
                <a:cs typeface="Lucida Console"/>
              </a:rPr>
              <a:t>="40" </a:t>
            </a:r>
            <a:r>
              <a:rPr lang="en-US" sz="1800" dirty="0" err="1">
                <a:latin typeface="Lucida Console"/>
                <a:cs typeface="Lucida Console"/>
              </a:rPr>
              <a:t>HorizontalOptions</a:t>
            </a:r>
            <a:r>
              <a:rPr lang="en-US" sz="1800" dirty="0">
                <a:latin typeface="Lucida Console"/>
                <a:cs typeface="Lucida Console"/>
              </a:rPr>
              <a:t>="Center" /&gt;</a:t>
            </a:r>
          </a:p>
          <a:p>
            <a:r>
              <a:rPr lang="en-US" sz="1800" dirty="0">
                <a:latin typeface="Lucida Console"/>
                <a:cs typeface="Lucida Console"/>
              </a:rPr>
              <a:t>	&lt;/</a:t>
            </a:r>
            <a:r>
              <a:rPr lang="en-US" sz="1800" dirty="0" err="1">
                <a:latin typeface="Lucida Console"/>
                <a:cs typeface="Lucida Console"/>
              </a:rPr>
              <a:t>StackLayout</a:t>
            </a:r>
            <a:r>
              <a:rPr lang="en-US" sz="1800" dirty="0">
                <a:latin typeface="Lucida Console"/>
                <a:cs typeface="Lucida Console"/>
              </a:rPr>
              <a:t>&gt;</a:t>
            </a:r>
          </a:p>
          <a:p>
            <a:r>
              <a:rPr lang="en-US" sz="1800" dirty="0">
                <a:latin typeface="Lucida Console"/>
                <a:cs typeface="Lucida Console"/>
              </a:rPr>
              <a:t>  &lt;/</a:t>
            </a:r>
            <a:r>
              <a:rPr lang="en-US" sz="1800" dirty="0" err="1">
                <a:latin typeface="Lucida Console"/>
                <a:cs typeface="Lucida Console"/>
              </a:rPr>
              <a:t>ContentPage.Content</a:t>
            </a:r>
            <a:r>
              <a:rPr lang="en-US" sz="1800" dirty="0">
                <a:latin typeface="Lucida Console"/>
                <a:cs typeface="Lucida Console"/>
              </a:rPr>
              <a:t>&gt;</a:t>
            </a:r>
          </a:p>
          <a:p>
            <a:r>
              <a:rPr lang="en-US" sz="1800" dirty="0">
                <a:latin typeface="Lucida Console"/>
                <a:cs typeface="Lucida Console"/>
              </a:rPr>
              <a:t>&lt;/</a:t>
            </a:r>
            <a:r>
              <a:rPr lang="en-US" sz="1800" dirty="0" err="1">
                <a:latin typeface="Lucida Console"/>
                <a:cs typeface="Lucida Console"/>
              </a:rPr>
              <a:t>ContentPage</a:t>
            </a:r>
            <a:r>
              <a:rPr lang="en-US" sz="1800" dirty="0">
                <a:latin typeface="Lucida Console"/>
                <a:cs typeface="Lucida Console"/>
              </a:rPr>
              <a:t>&gt;</a:t>
            </a:r>
          </a:p>
        </p:txBody>
      </p:sp>
    </p:spTree>
    <p:extLst>
      <p:ext uri="{BB962C8B-B14F-4D97-AF65-F5344CB8AC3E}">
        <p14:creationId xmlns:p14="http://schemas.microsoft.com/office/powerpoint/2010/main" val="195662986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16508</TotalTime>
  <Words>2839</Words>
  <Application>Microsoft Macintosh PowerPoint</Application>
  <PresentationFormat>Custom</PresentationFormat>
  <Paragraphs>536</Paragraphs>
  <Slides>39</Slides>
  <Notes>38</Notes>
  <HiddenSlides>0</HiddenSlides>
  <MMClips>0</MMClips>
  <ScaleCrop>false</ScaleCrop>
  <HeadingPairs>
    <vt:vector size="4" baseType="variant">
      <vt:variant>
        <vt:lpstr>Theme</vt:lpstr>
      </vt:variant>
      <vt:variant>
        <vt:i4>4</vt:i4>
      </vt:variant>
      <vt:variant>
        <vt:lpstr>Slide Titles</vt:lpstr>
      </vt:variant>
      <vt:variant>
        <vt:i4>39</vt:i4>
      </vt:variant>
    </vt:vector>
  </HeadingPairs>
  <TitlesOfParts>
    <vt:vector size="43" baseType="lpstr">
      <vt:lpstr>Office Theme</vt:lpstr>
      <vt:lpstr>1_MS1444_Windows Azure Template 16x9_r08a</vt:lpstr>
      <vt:lpstr>1_Office Theme</vt:lpstr>
      <vt:lpstr>2_Office Theme</vt:lpstr>
      <vt:lpstr>Cross-Platform Mobile Application Development with Xamarin</vt:lpstr>
      <vt:lpstr>Topics</vt:lpstr>
      <vt:lpstr>PowerPoint Presentation</vt:lpstr>
      <vt:lpstr>Xamarin.Forms</vt:lpstr>
      <vt:lpstr>Xamarin.Forms Wraps UI SDKs</vt:lpstr>
      <vt:lpstr>Xamarin Platform-specific App Architecture</vt:lpstr>
      <vt:lpstr>Xamarin.Forms UI</vt:lpstr>
      <vt:lpstr>Extensible Application  Markup Language (XAML)</vt:lpstr>
      <vt:lpstr>XAML example</vt:lpstr>
      <vt:lpstr>Xamarin.Forms App Architecture</vt:lpstr>
      <vt:lpstr>Xamarin App Architectures</vt:lpstr>
      <vt:lpstr>Xamarin.Forms Structure</vt:lpstr>
      <vt:lpstr>Xamarin.Forms Solution</vt:lpstr>
      <vt:lpstr>Application Object (in Forms Project)</vt:lpstr>
      <vt:lpstr>Main Activity (in Android Project)</vt:lpstr>
      <vt:lpstr>Startup AppDelegate (in iOS Project)</vt:lpstr>
      <vt:lpstr>Cross-Platform User Interfaces</vt:lpstr>
      <vt:lpstr>Lowest Common Denominator</vt:lpstr>
      <vt:lpstr>Custom Renderers</vt:lpstr>
      <vt:lpstr>Custom Renderers</vt:lpstr>
      <vt:lpstr>Xamarin.Forms Architecture  Using Custom Renderers</vt:lpstr>
      <vt:lpstr>When to Use Xamarin.Forms?</vt:lpstr>
      <vt:lpstr>Basic Xamarin.Forms  Concepts</vt:lpstr>
      <vt:lpstr>Xamarin.Forms UI</vt:lpstr>
      <vt:lpstr>Page, Layout, View</vt:lpstr>
      <vt:lpstr>Page</vt:lpstr>
      <vt:lpstr>Pages</vt:lpstr>
      <vt:lpstr>Layout</vt:lpstr>
      <vt:lpstr>Layouts</vt:lpstr>
      <vt:lpstr>StackLayout</vt:lpstr>
      <vt:lpstr>StackLayout</vt:lpstr>
      <vt:lpstr>View</vt:lpstr>
      <vt:lpstr>Button</vt:lpstr>
      <vt:lpstr>Event Handler: Inline or Method</vt:lpstr>
      <vt:lpstr>Selection Controls</vt:lpstr>
      <vt:lpstr>Selection Controls</vt:lpstr>
      <vt:lpstr>Picker</vt:lpstr>
      <vt:lpstr>Handle Selection Event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314</cp:revision>
  <cp:lastPrinted>2016-06-17T17:56:12Z</cp:lastPrinted>
  <dcterms:created xsi:type="dcterms:W3CDTF">2016-04-21T18:51:19Z</dcterms:created>
  <dcterms:modified xsi:type="dcterms:W3CDTF">2016-06-30T16:30:36Z</dcterms:modified>
</cp:coreProperties>
</file>