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sldIdLst>
    <p:sldId id="256" r:id="rId2"/>
    <p:sldId id="318" r:id="rId3"/>
    <p:sldId id="320" r:id="rId4"/>
    <p:sldId id="321" r:id="rId5"/>
    <p:sldId id="326" r:id="rId6"/>
    <p:sldId id="353" r:id="rId7"/>
    <p:sldId id="354" r:id="rId8"/>
    <p:sldId id="355" r:id="rId9"/>
    <p:sldId id="365" r:id="rId10"/>
    <p:sldId id="359" r:id="rId11"/>
    <p:sldId id="360" r:id="rId12"/>
    <p:sldId id="358" r:id="rId13"/>
    <p:sldId id="322" r:id="rId14"/>
    <p:sldId id="357" r:id="rId15"/>
    <p:sldId id="350" r:id="rId16"/>
    <p:sldId id="351" r:id="rId17"/>
    <p:sldId id="346" r:id="rId18"/>
    <p:sldId id="323" r:id="rId19"/>
    <p:sldId id="363" r:id="rId20"/>
    <p:sldId id="373" r:id="rId21"/>
    <p:sldId id="368" r:id="rId22"/>
    <p:sldId id="361" r:id="rId23"/>
    <p:sldId id="362" r:id="rId24"/>
    <p:sldId id="369" r:id="rId25"/>
    <p:sldId id="374" r:id="rId26"/>
    <p:sldId id="347" r:id="rId27"/>
    <p:sldId id="370" r:id="rId28"/>
    <p:sldId id="371" r:id="rId29"/>
    <p:sldId id="375" r:id="rId30"/>
    <p:sldId id="348" r:id="rId31"/>
    <p:sldId id="352" r:id="rId32"/>
    <p:sldId id="349" r:id="rId33"/>
    <p:sldId id="366" r:id="rId34"/>
    <p:sldId id="3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7"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8" autoAdjust="0"/>
    <p:restoredTop sz="86821" autoAdjust="0"/>
  </p:normalViewPr>
  <p:slideViewPr>
    <p:cSldViewPr snapToGrid="0">
      <p:cViewPr>
        <p:scale>
          <a:sx n="95" d="100"/>
          <a:sy n="95" d="100"/>
        </p:scale>
        <p:origin x="-80" y="44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With DSC, you start by writing a configuration script in Windows PowerShell. This script doesn’t do anything. It doesn’t install, configure, provision, or anything else. It simply lists the elements you want configured, and how you want them configured. The configuration also specifies the machines to which it applies. When you run the configuration, PowerShell produces a Management Object Format (MOF) file for each targeted machine, or </a:t>
            </a:r>
            <a:r>
              <a:rPr lang="en-US" sz="1200" b="0" i="1" kern="1200" dirty="0" smtClean="0">
                <a:solidFill>
                  <a:schemeClr val="tx1"/>
                </a:solidFill>
                <a:effectLst/>
                <a:latin typeface="+mn-lt"/>
                <a:ea typeface="+mn-ea"/>
                <a:cs typeface="+mn-cs"/>
              </a:rPr>
              <a:t>node. </a:t>
            </a:r>
            <a:r>
              <a:rPr lang="en-US" sz="1200" b="0" i="0" kern="1200" dirty="0" smtClean="0">
                <a:solidFill>
                  <a:schemeClr val="tx1"/>
                </a:solidFill>
                <a:effectLst/>
                <a:latin typeface="+mn-lt"/>
                <a:ea typeface="+mn-ea"/>
                <a:cs typeface="+mn-cs"/>
              </a:rPr>
              <a:t>MS chose the MOF format in part because it’s a widely accepted standard, you can create them with a variety of tools…even Notepad (but don’t create MOF files in Notepad).</a:t>
            </a:r>
          </a:p>
          <a:p>
            <a:pPr marL="685800" lvl="1" indent="-228600">
              <a:buAutoNum type="arabicPeriod"/>
            </a:pPr>
            <a:r>
              <a:rPr lang="en-US" sz="1200" b="0" i="0" kern="1200" dirty="0" smtClean="0">
                <a:solidFill>
                  <a:schemeClr val="tx1"/>
                </a:solidFill>
                <a:effectLst/>
                <a:latin typeface="+mn-lt"/>
                <a:ea typeface="+mn-ea"/>
                <a:cs typeface="+mn-cs"/>
              </a:rPr>
              <a:t>Write a configuration script in PowerShell.</a:t>
            </a:r>
          </a:p>
          <a:p>
            <a:pPr marL="685800" lvl="1" indent="-228600">
              <a:buAutoNum type="arabicPeriod"/>
            </a:pPr>
            <a:r>
              <a:rPr lang="en-US" sz="1200" b="0" i="0" kern="1200" dirty="0" smtClean="0">
                <a:solidFill>
                  <a:schemeClr val="tx1"/>
                </a:solidFill>
                <a:effectLst/>
                <a:latin typeface="+mn-lt"/>
                <a:ea typeface="+mn-ea"/>
                <a:cs typeface="+mn-cs"/>
              </a:rPr>
              <a:t>Run that script, which creates one or more MOF files, depending on how many machines (called nodes). If your configuration is written to target multiple nodes, you’ll get a MOF file for each one. Machines with the same configuration (like members of a web farm) can use the same MOF file and DSC configuration ID.</a:t>
            </a:r>
          </a:p>
          <a:p>
            <a:pPr marL="685800" lvl="1" indent="-228600">
              <a:buAutoNum type="arabicPeriod"/>
            </a:pPr>
            <a:r>
              <a:rPr lang="en-US" sz="1200" b="0" i="0" kern="1200" dirty="0" smtClean="0">
                <a:solidFill>
                  <a:schemeClr val="tx1"/>
                </a:solidFill>
                <a:effectLst/>
                <a:latin typeface="+mn-lt"/>
                <a:ea typeface="+mn-ea"/>
                <a:cs typeface="+mn-cs"/>
              </a:rPr>
              <a:t>MOF files are distributed to the machines (nodes) for which they are intended. </a:t>
            </a:r>
            <a:r>
              <a:rPr lang="en-US" sz="1200" b="0" i="1" kern="1200" dirty="0" smtClean="0">
                <a:solidFill>
                  <a:schemeClr val="tx1"/>
                </a:solidFill>
                <a:effectLst/>
                <a:latin typeface="+mn-lt"/>
                <a:ea typeface="+mn-ea"/>
                <a:cs typeface="+mn-cs"/>
              </a:rPr>
              <a:t>Each node can have only one MOF file.</a:t>
            </a:r>
          </a:p>
          <a:p>
            <a:pPr marL="685800" lvl="1" indent="-228600">
              <a:buAutoNum type="arabicPeriod"/>
            </a:pPr>
            <a:r>
              <a:rPr lang="en-US" sz="1200" b="0" i="0" kern="1200" dirty="0" smtClean="0">
                <a:solidFill>
                  <a:schemeClr val="tx1"/>
                </a:solidFill>
                <a:effectLst/>
                <a:latin typeface="+mn-lt"/>
                <a:ea typeface="+mn-ea"/>
                <a:cs typeface="+mn-cs"/>
              </a:rPr>
              <a:t>4. Nodes start configuring themselves to match what is defined in the MOF file.</a:t>
            </a:r>
          </a:p>
          <a:p>
            <a:pPr marL="0" indent="0">
              <a:buNone/>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There are two ways to distribute the files to the nodes (step 3):</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1" kern="1200" dirty="0" smtClean="0">
                <a:solidFill>
                  <a:schemeClr val="tx1"/>
                </a:solidFill>
                <a:effectLst/>
                <a:latin typeface="+mn-lt"/>
                <a:ea typeface="+mn-ea"/>
                <a:cs typeface="+mn-cs"/>
              </a:rPr>
              <a:t>Push</a:t>
            </a:r>
            <a:r>
              <a:rPr lang="en-US" sz="1200" b="0" i="0" kern="1200" dirty="0" smtClean="0">
                <a:solidFill>
                  <a:schemeClr val="tx1"/>
                </a:solidFill>
                <a:effectLst/>
                <a:latin typeface="+mn-lt"/>
                <a:ea typeface="+mn-ea"/>
                <a:cs typeface="+mn-cs"/>
              </a:rPr>
              <a:t> mode is basically a manual file copy via Windows Remote Management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remoting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1" i="1" kern="1200" dirty="0" smtClean="0">
                <a:solidFill>
                  <a:schemeClr val="tx1"/>
                </a:solidFill>
                <a:effectLst/>
                <a:latin typeface="+mn-lt"/>
                <a:ea typeface="+mn-ea"/>
                <a:cs typeface="+mn-cs"/>
              </a:rPr>
              <a:t>Pull</a:t>
            </a:r>
            <a:r>
              <a:rPr lang="en-US" sz="1200" b="0" i="0" kern="1200" dirty="0" smtClean="0">
                <a:solidFill>
                  <a:schemeClr val="tx1"/>
                </a:solidFill>
                <a:effectLst/>
                <a:latin typeface="+mn-lt"/>
                <a:ea typeface="+mn-ea"/>
                <a:cs typeface="+mn-cs"/>
              </a:rPr>
              <a:t> mode configures nodes to check in to a special web server (called a </a:t>
            </a:r>
            <a:r>
              <a:rPr lang="en-US" sz="1200" b="0" i="1" kern="1200" dirty="0" smtClean="0">
                <a:solidFill>
                  <a:schemeClr val="tx1"/>
                </a:solidFill>
                <a:effectLst/>
                <a:latin typeface="+mn-lt"/>
                <a:ea typeface="+mn-ea"/>
                <a:cs typeface="+mn-cs"/>
              </a:rPr>
              <a:t>pull server</a:t>
            </a:r>
            <a:r>
              <a:rPr lang="en-US" sz="1200" b="0" i="0" kern="1200" dirty="0" smtClean="0">
                <a:solidFill>
                  <a:schemeClr val="tx1"/>
                </a:solidFill>
                <a:effectLst/>
                <a:latin typeface="+mn-lt"/>
                <a:ea typeface="+mn-ea"/>
                <a:cs typeface="+mn-cs"/>
              </a:rPr>
              <a:t>) retrieve their MOF configuration files automatically every few minutes. And once configured, </a:t>
            </a:r>
            <a:r>
              <a:rPr lang="en-US" sz="1200" b="0" i="1" kern="1200" dirty="0" smtClean="0">
                <a:solidFill>
                  <a:schemeClr val="tx1"/>
                </a:solidFill>
                <a:effectLst/>
                <a:latin typeface="+mn-lt"/>
                <a:ea typeface="+mn-ea"/>
                <a:cs typeface="+mn-cs"/>
              </a:rPr>
              <a:t>the node will recheck its configuration every few minutes to ensure its configuration matches the settings in the MOF file.</a:t>
            </a: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Pull mode is the way the vast majority of enterprises in the real world will use DSC and thus is the method we will typically use in this series. When you use the pull server method, the nodes will not only recheck their configuration every few minutes, but they will also check the pull server for an updated MOF file to ensure they checking for your current intended configuration.</a:t>
            </a:r>
          </a:p>
          <a:p>
            <a:pPr marL="0" indent="0">
              <a:buNone/>
            </a:pPr>
            <a:endParaRPr lang="en-US" sz="1200" b="0" i="0" kern="1200" dirty="0" smtClean="0">
              <a:solidFill>
                <a:schemeClr val="tx1"/>
              </a:solidFill>
              <a:effectLst/>
              <a:latin typeface="+mn-lt"/>
              <a:ea typeface="+mn-ea"/>
              <a:cs typeface="+mn-cs"/>
            </a:endParaRPr>
          </a:p>
          <a:p>
            <a:pPr marL="0" indent="0">
              <a:buNone/>
            </a:pPr>
            <a:r>
              <a:rPr lang="en-US" sz="1200" b="1" i="0" kern="1200" dirty="0" smtClean="0">
                <a:solidFill>
                  <a:schemeClr val="tx1"/>
                </a:solidFill>
                <a:effectLst/>
                <a:latin typeface="+mn-lt"/>
                <a:ea typeface="+mn-ea"/>
                <a:cs typeface="+mn-cs"/>
              </a:rPr>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http://</a:t>
            </a:r>
            <a:r>
              <a:rPr lang="en-US" sz="1200" b="0" i="0" kern="1200" dirty="0" err="1" smtClean="0">
                <a:solidFill>
                  <a:schemeClr val="tx1"/>
                </a:solidFill>
                <a:effectLst/>
                <a:latin typeface="+mn-lt"/>
                <a:ea typeface="+mn-ea"/>
                <a:cs typeface="+mn-cs"/>
              </a:rPr>
              <a:t>www.systemcentercentral.com</a:t>
            </a:r>
            <a:r>
              <a:rPr lang="en-US" sz="1200" b="0" i="0" kern="1200" dirty="0" smtClean="0">
                <a:solidFill>
                  <a:schemeClr val="tx1"/>
                </a:solidFill>
                <a:effectLst/>
                <a:latin typeface="+mn-lt"/>
                <a:ea typeface="+mn-ea"/>
                <a:cs typeface="+mn-cs"/>
              </a:rPr>
              <a:t>/day-1-intro-to-powershell-dsc-and-configuring-your-first-pull-server/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882547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b="1" i="0" kern="1200" dirty="0" smtClean="0">
                <a:solidFill>
                  <a:schemeClr val="tx1"/>
                </a:solidFill>
                <a:effectLst/>
                <a:latin typeface="+mn-lt"/>
                <a:ea typeface="+mn-ea"/>
                <a:cs typeface="+mn-cs"/>
              </a:rPr>
              <a:t>Notes:</a:t>
            </a:r>
          </a:p>
          <a:p>
            <a:pPr marL="171450" indent="-171450">
              <a:buFont typeface="Arial" charset="0"/>
              <a:buChar char="•"/>
            </a:pPr>
            <a:r>
              <a:rPr lang="en-US" sz="1200" b="0" i="0" kern="1200" dirty="0" smtClean="0">
                <a:solidFill>
                  <a:schemeClr val="tx1"/>
                </a:solidFill>
                <a:effectLst/>
                <a:latin typeface="+mn-lt"/>
                <a:ea typeface="+mn-ea"/>
                <a:cs typeface="+mn-cs"/>
              </a:rPr>
              <a:t>You can easily create your own MOF by creating a DSC configuration script and calling one of the 12 built-in DSC providers or by using a custom provider. To create a configuration script, begin by using the Configuration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keyword, and provide a name for the configuration. Next open a script block, followed by a node and a resource provider. The node</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identifies the target of the configuration.</a:t>
            </a:r>
            <a:endParaRPr lang="en-US" sz="1200" b="1" i="0" kern="1200" dirty="0" smtClean="0">
              <a:solidFill>
                <a:schemeClr val="tx1"/>
              </a:solidFill>
              <a:effectLst/>
              <a:latin typeface="+mn-lt"/>
              <a:ea typeface="+mn-ea"/>
              <a:cs typeface="+mn-cs"/>
            </a:endParaRPr>
          </a:p>
          <a:p>
            <a:pPr marL="171450" indent="-171450">
              <a:buFont typeface="Arial" charset="0"/>
              <a:buChar char="•"/>
            </a:pP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is a file extension for a Windows </a:t>
            </a:r>
            <a:r>
              <a:rPr lang="en-US" sz="1200" b="1" i="0" kern="1200" dirty="0" smtClean="0">
                <a:solidFill>
                  <a:schemeClr val="tx1"/>
                </a:solidFill>
                <a:effectLst/>
                <a:latin typeface="+mn-lt"/>
                <a:ea typeface="+mn-ea"/>
                <a:cs typeface="+mn-cs"/>
              </a:rPr>
              <a:t>Management Object file</a:t>
            </a:r>
            <a:r>
              <a:rPr lang="en-US" sz="1200" b="0" i="0" kern="1200" dirty="0" smtClean="0">
                <a:solidFill>
                  <a:schemeClr val="tx1"/>
                </a:solidFill>
                <a:effectLst/>
                <a:latin typeface="+mn-lt"/>
                <a:ea typeface="+mn-ea"/>
                <a:cs typeface="+mn-cs"/>
              </a:rPr>
              <a:t> format. </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created in the </a:t>
            </a:r>
            <a:r>
              <a:rPr lang="en-US" sz="1200" b="1" i="0" kern="1200" dirty="0" smtClean="0">
                <a:solidFill>
                  <a:schemeClr val="tx1"/>
                </a:solidFill>
                <a:effectLst/>
                <a:latin typeface="+mn-lt"/>
                <a:ea typeface="+mn-ea"/>
                <a:cs typeface="+mn-cs"/>
              </a:rPr>
              <a:t>Managed Object Format</a:t>
            </a:r>
            <a:r>
              <a:rPr lang="en-US" sz="1200" b="0" i="0" kern="1200" dirty="0" smtClean="0">
                <a:solidFill>
                  <a:schemeClr val="tx1"/>
                </a:solidFill>
                <a:effectLst/>
                <a:latin typeface="+mn-lt"/>
                <a:ea typeface="+mn-ea"/>
                <a:cs typeface="+mn-cs"/>
              </a:rPr>
              <a:t> have syntax based on Microsoft Visual C++.</a:t>
            </a:r>
            <a:r>
              <a:rPr lang="en-US" sz="1200" b="1" i="0" kern="1200" dirty="0" smtClean="0">
                <a:solidFill>
                  <a:schemeClr val="tx1"/>
                </a:solidFill>
                <a:effectLst/>
                <a:latin typeface="+mn-lt"/>
                <a:ea typeface="+mn-ea"/>
                <a:cs typeface="+mn-cs"/>
              </a:rPr>
              <a:t>MOF</a:t>
            </a:r>
            <a:r>
              <a:rPr lang="en-US" sz="1200" b="0" i="0" kern="1200" dirty="0" smtClean="0">
                <a:solidFill>
                  <a:schemeClr val="tx1"/>
                </a:solidFill>
                <a:effectLst/>
                <a:latin typeface="+mn-lt"/>
                <a:ea typeface="+mn-ea"/>
                <a:cs typeface="+mn-cs"/>
              </a:rPr>
              <a:t> files can be compiled into the Windows Management Instrumentation (WMI) repository using </a:t>
            </a:r>
            <a:r>
              <a:rPr lang="en-US" sz="1200" b="0" i="0" kern="1200" dirty="0" err="1" smtClean="0">
                <a:solidFill>
                  <a:schemeClr val="tx1"/>
                </a:solidFill>
                <a:effectLst/>
                <a:latin typeface="+mn-lt"/>
                <a:ea typeface="+mn-ea"/>
                <a:cs typeface="+mn-cs"/>
              </a:rPr>
              <a:t>mofcomp.exe</a:t>
            </a:r>
            <a:r>
              <a:rPr lang="en-US" sz="1200" b="0" i="0" kern="1200" dirty="0" smtClean="0">
                <a:solidFill>
                  <a:schemeClr val="tx1"/>
                </a:solidFill>
                <a:effectLst/>
                <a:latin typeface="+mn-lt"/>
                <a:ea typeface="+mn-ea"/>
                <a:cs typeface="+mn-cs"/>
              </a:rPr>
              <a:t>.</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Notes:</a:t>
            </a:r>
          </a:p>
          <a:p>
            <a:pPr marL="171450" indent="-171450">
              <a:buFont typeface="Arial"/>
              <a:buChar char="•"/>
            </a:pPr>
            <a:r>
              <a:rPr lang="en-US" dirty="0" smtClean="0"/>
              <a:t>LCM is the </a:t>
            </a:r>
            <a:r>
              <a:rPr lang="en-US" dirty="0" err="1" smtClean="0"/>
              <a:t>Powershell</a:t>
            </a:r>
            <a:r>
              <a:rPr lang="en-US" dirty="0" smtClean="0"/>
              <a:t> DSC engine, built</a:t>
            </a:r>
            <a:r>
              <a:rPr lang="en-US" baseline="0" dirty="0" smtClean="0"/>
              <a:t> on industry standards </a:t>
            </a:r>
            <a:r>
              <a:rPr lang="en-US" sz="1200" b="0" i="0" kern="1200" dirty="0" smtClean="0">
                <a:solidFill>
                  <a:schemeClr val="tx1"/>
                </a:solidFill>
                <a:effectLst/>
                <a:latin typeface="+mn-lt"/>
                <a:ea typeface="+mn-ea"/>
                <a:cs typeface="+mn-cs"/>
              </a:rPr>
              <a:t>Distributed Management Task Force</a:t>
            </a:r>
            <a:r>
              <a:rPr lang="en-US" baseline="0" dirty="0" smtClean="0"/>
              <a:t> (DMTF), using </a:t>
            </a:r>
            <a:r>
              <a:rPr lang="en-US" baseline="0" dirty="0" err="1" smtClean="0"/>
              <a:t>WSMan</a:t>
            </a:r>
            <a:r>
              <a:rPr lang="en-US" baseline="0" dirty="0" smtClean="0"/>
              <a:t> (Windows service manager) and Common Information Model (CIM).</a:t>
            </a:r>
          </a:p>
          <a:p>
            <a:pPr marL="171450" indent="-171450">
              <a:buFont typeface="Arial"/>
              <a:buChar char="•"/>
            </a:pPr>
            <a:r>
              <a:rPr lang="en-US" sz="1200" b="0" i="0" kern="1200" dirty="0" smtClean="0">
                <a:solidFill>
                  <a:schemeClr val="tx1"/>
                </a:solidFill>
                <a:effectLst/>
                <a:latin typeface="+mn-lt"/>
                <a:ea typeface="+mn-ea"/>
                <a:cs typeface="+mn-cs"/>
              </a:rPr>
              <a:t>The LCM runs on every target node, and is responsible for parsing and enacting configurations that are sent to the node. </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It is also responsible for a number of other aspects of DSC, including the following.</a:t>
            </a:r>
          </a:p>
          <a:p>
            <a:pPr marL="628650" lvl="1" indent="-171450">
              <a:buFont typeface="Arial" charset="0"/>
              <a:buChar char="•"/>
            </a:pPr>
            <a:r>
              <a:rPr lang="en-US" dirty="0" smtClean="0"/>
              <a:t>Determining refresh mode (push or pull).</a:t>
            </a:r>
          </a:p>
          <a:p>
            <a:pPr marL="628650" lvl="1" indent="-171450">
              <a:buFont typeface="Arial" charset="0"/>
              <a:buChar char="•"/>
            </a:pPr>
            <a:r>
              <a:rPr lang="en-US" dirty="0" smtClean="0"/>
              <a:t>Specifying how often a node pulls and enacts configurations.</a:t>
            </a:r>
          </a:p>
          <a:p>
            <a:pPr marL="628650" lvl="1" indent="-171450">
              <a:buFont typeface="Arial" charset="0"/>
              <a:buChar char="•"/>
            </a:pPr>
            <a:r>
              <a:rPr lang="en-US" dirty="0" smtClean="0"/>
              <a:t>Associating the node with pull servers.</a:t>
            </a:r>
          </a:p>
          <a:p>
            <a:pPr marL="628650" lvl="1" indent="-171450">
              <a:buFont typeface="Arial" charset="0"/>
              <a:buChar char="•"/>
            </a:pPr>
            <a:r>
              <a:rPr lang="en-US" dirty="0" smtClean="0"/>
              <a:t>Specifying partial configurations.</a:t>
            </a:r>
          </a:p>
          <a:p>
            <a:pPr marL="171450" indent="-171450">
              <a:buFont typeface="Arial"/>
              <a:buChar char="•"/>
            </a:pPr>
            <a:endParaRPr lang="en-US" dirty="0" smtClean="0"/>
          </a:p>
          <a:p>
            <a:pPr marL="171450" indent="-171450">
              <a:buFont typeface="Arial"/>
              <a:buChar char="•"/>
            </a:pPr>
            <a:r>
              <a:rPr lang="en-US" dirty="0" smtClean="0"/>
              <a:t>You use a special type of configuration to configure the LCM to specify each of these behaviors. </a:t>
            </a:r>
          </a:p>
          <a:p>
            <a:pPr marL="171450" indent="-171450">
              <a:buFont typeface="Arial"/>
              <a:buChar char="•"/>
            </a:pPr>
            <a:endParaRPr lang="en-US" dirty="0" smtClean="0"/>
          </a:p>
          <a:p>
            <a:pPr marL="0" indent="0">
              <a:buFont typeface="Arial"/>
              <a:buNone/>
            </a:pPr>
            <a:r>
              <a:rPr lang="en-US" b="1"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4952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p>
          <a:p>
            <a:endParaRPr lang="en-US" dirty="0" smtClean="0"/>
          </a:p>
          <a:p>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indent="-171450">
              <a:buFont typeface="Arial"/>
              <a:buChar cha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781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This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shows a simple configuration that sets the LCM to push mode.</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dirty="0" smtClean="0"/>
              <a:t>You call and run the configuration to create the configuration MOF, just as you would a normal configuration (for information on creating the configuration MOF, see Compiling the configuration). Unlike normal configurations, you do not enact an LCM configuration by calling the Start-</a:t>
            </a:r>
            <a:r>
              <a:rPr lang="en-US" dirty="0" err="1" smtClean="0"/>
              <a:t>DscConfiguration</a:t>
            </a:r>
            <a:r>
              <a:rPr lang="en-US" dirty="0" smtClean="0"/>
              <a:t> cmdlet. Instead, you call the Set-</a:t>
            </a:r>
            <a:r>
              <a:rPr lang="en-US" dirty="0" err="1" smtClean="0"/>
              <a:t>DscLocalConfigurationManager</a:t>
            </a:r>
            <a:r>
              <a:rPr lang="en-US" dirty="0" smtClean="0"/>
              <a:t> cmdlet, supplying the path to the configuration MOF as a parameter. After you enact the configuration, you can see the properties of the LCM by calling the Get-</a:t>
            </a:r>
            <a:r>
              <a:rPr lang="en-US" dirty="0" err="1" smtClean="0"/>
              <a:t>DscLocalConfigurationManager</a:t>
            </a:r>
            <a:r>
              <a:rPr lang="en-US" dirty="0" smtClean="0"/>
              <a:t> cmdlet.</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An LCM configuration can contain blocks only for a limited set of resources. In the previous example, the only resource called is </a:t>
            </a:r>
            <a:r>
              <a:rPr lang="en-US" sz="1200" b="1" i="0" kern="1200" dirty="0" smtClean="0">
                <a:solidFill>
                  <a:schemeClr val="tx1"/>
                </a:solidFill>
                <a:effectLst/>
                <a:latin typeface="+mn-lt"/>
                <a:ea typeface="+mn-ea"/>
                <a:cs typeface="+mn-cs"/>
              </a:rPr>
              <a:t>Settings</a:t>
            </a:r>
            <a:r>
              <a:rPr lang="en-US" sz="1200" b="0" i="0" kern="1200" dirty="0" smtClean="0">
                <a:solidFill>
                  <a:schemeClr val="tx1"/>
                </a:solidFill>
                <a:effectLst/>
                <a:latin typeface="+mn-lt"/>
                <a:ea typeface="+mn-ea"/>
                <a:cs typeface="+mn-cs"/>
              </a:rPr>
              <a:t>. The other available resources are:</a:t>
            </a:r>
          </a:p>
          <a:p>
            <a:pPr lvl="1"/>
            <a:endParaRPr lang="en-US" sz="1200" b="0" i="0" kern="1200" dirty="0" smtClean="0">
              <a:solidFill>
                <a:schemeClr val="tx1"/>
              </a:solidFill>
              <a:effectLst/>
              <a:latin typeface="+mn-lt"/>
              <a:ea typeface="+mn-ea"/>
              <a:cs typeface="+mn-cs"/>
            </a:endParaRP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ConfigurationRepositoryWeb</a:t>
            </a:r>
            <a:r>
              <a:rPr lang="en-US" sz="1200" b="0" i="0" kern="1200" dirty="0" smtClean="0">
                <a:solidFill>
                  <a:schemeClr val="tx1"/>
                </a:solidFill>
                <a:effectLst/>
                <a:latin typeface="+mn-lt"/>
                <a:ea typeface="+mn-ea"/>
                <a:cs typeface="+mn-cs"/>
              </a:rPr>
              <a:t>: specifies an HTTP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ConfigurationRepositoryShare</a:t>
            </a:r>
            <a:r>
              <a:rPr lang="en-US" sz="1200" b="0" i="0" kern="1200" dirty="0" smtClean="0">
                <a:solidFill>
                  <a:schemeClr val="tx1"/>
                </a:solidFill>
                <a:effectLst/>
                <a:latin typeface="+mn-lt"/>
                <a:ea typeface="+mn-ea"/>
                <a:cs typeface="+mn-cs"/>
              </a:rPr>
              <a:t>: specifies an SMB pull server for configurations.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ResourceRepositoryWeb</a:t>
            </a:r>
            <a:r>
              <a:rPr lang="en-US" sz="1200" b="0" i="0" kern="1200" dirty="0" smtClean="0">
                <a:solidFill>
                  <a:schemeClr val="tx1"/>
                </a:solidFill>
                <a:effectLst/>
                <a:latin typeface="+mn-lt"/>
                <a:ea typeface="+mn-ea"/>
                <a:cs typeface="+mn-cs"/>
              </a:rPr>
              <a:t>: specifies an HTTP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ResourceRepositoryShare</a:t>
            </a:r>
            <a:r>
              <a:rPr lang="en-US" sz="1200" b="0" i="0" kern="1200" dirty="0" smtClean="0">
                <a:solidFill>
                  <a:schemeClr val="tx1"/>
                </a:solidFill>
                <a:effectLst/>
                <a:latin typeface="+mn-lt"/>
                <a:ea typeface="+mn-ea"/>
                <a:cs typeface="+mn-cs"/>
              </a:rPr>
              <a:t>: specifies an SMB pull server for modules.</a:t>
            </a:r>
          </a:p>
          <a:p>
            <a:pPr marL="628650" lvl="1" indent="-171450">
              <a:buFont typeface="Arial" charset="0"/>
              <a:buChar char="•"/>
            </a:pPr>
            <a:r>
              <a:rPr lang="en-US" sz="1200" b="1" i="0" kern="1200" dirty="0" err="1" smtClean="0">
                <a:solidFill>
                  <a:schemeClr val="tx1"/>
                </a:solidFill>
                <a:effectLst/>
                <a:latin typeface="+mn-lt"/>
                <a:ea typeface="+mn-ea"/>
                <a:cs typeface="+mn-cs"/>
              </a:rPr>
              <a:t>ReportServerWeb</a:t>
            </a:r>
            <a:r>
              <a:rPr lang="en-US" sz="1200" b="0" i="0" kern="1200" dirty="0" smtClean="0">
                <a:solidFill>
                  <a:schemeClr val="tx1"/>
                </a:solidFill>
                <a:effectLst/>
                <a:latin typeface="+mn-lt"/>
                <a:ea typeface="+mn-ea"/>
                <a:cs typeface="+mn-cs"/>
              </a:rPr>
              <a:t>: specifies an HTTP pull server to which reports are sent.</a:t>
            </a:r>
          </a:p>
          <a:p>
            <a:pPr marL="628650" lvl="1" indent="-171450">
              <a:buFont typeface="Arial" charset="0"/>
              <a:buChar char="•"/>
            </a:pPr>
            <a:r>
              <a:rPr lang="en-US" sz="1200" b="1" i="0" kern="1200" dirty="0" err="1" smtClean="0">
                <a:solidFill>
                  <a:schemeClr val="tx1"/>
                </a:solidFill>
                <a:effectLst/>
                <a:latin typeface="+mn-lt"/>
                <a:ea typeface="+mn-ea"/>
                <a:cs typeface="+mn-cs"/>
              </a:rPr>
              <a:t>PartialConfiguration</a:t>
            </a:r>
            <a:r>
              <a:rPr lang="en-US" sz="1200" b="0" i="0" kern="1200" dirty="0" smtClean="0">
                <a:solidFill>
                  <a:schemeClr val="tx1"/>
                </a:solidFill>
                <a:effectLst/>
                <a:latin typeface="+mn-lt"/>
                <a:ea typeface="+mn-ea"/>
                <a:cs typeface="+mn-cs"/>
              </a:rPr>
              <a:t>: specifies partial configurations.</a:t>
            </a:r>
            <a:endParaRPr lang="en-US" sz="1200" b="0" i="0" kern="1200" dirty="0">
              <a:solidFill>
                <a:schemeClr val="tx1"/>
              </a:solidFill>
              <a:effectLst/>
              <a:latin typeface="+mn-lt"/>
              <a:ea typeface="+mn-ea"/>
              <a:cs typeface="+mn-cs"/>
            </a:endParaRPr>
          </a:p>
          <a:p>
            <a:pPr marL="457200" lvl="1" indent="0">
              <a:buFont typeface="Arial" charset="0"/>
              <a:buNone/>
            </a:pPr>
            <a:endParaRPr lang="en-US" sz="1200" b="0" i="0" kern="1200" dirty="0" smtClean="0">
              <a:solidFill>
                <a:schemeClr val="tx1"/>
              </a:solidFill>
              <a:effectLst/>
              <a:latin typeface="+mn-lt"/>
              <a:ea typeface="+mn-ea"/>
              <a:cs typeface="+mn-cs"/>
            </a:endParaRPr>
          </a:p>
          <a:p>
            <a:pPr marL="0" lvl="0" indent="0">
              <a:buFont typeface="Arial" charset="0"/>
              <a:buNone/>
            </a:pPr>
            <a:r>
              <a:rPr lang="en-US" sz="1200" b="1" i="0" kern="1200" dirty="0" smtClean="0">
                <a:solidFill>
                  <a:schemeClr val="tx1"/>
                </a:solidFill>
                <a:effectLst/>
                <a:latin typeface="+mn-lt"/>
                <a:ea typeface="+mn-ea"/>
                <a:cs typeface="+mn-cs"/>
              </a:rPr>
              <a:t>References:</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a:t>
            </a:r>
            <a:r>
              <a:rPr lang="en-US" dirty="0" err="1" smtClean="0"/>
              <a:t>metaconfig</a:t>
            </a:r>
            <a:endParaRPr lang="en-US" dirty="0" smtClean="0"/>
          </a:p>
          <a:p>
            <a:pPr marL="171450" lvl="0" indent="-171450">
              <a:buFont typeface="Arial" charset="0"/>
              <a:buChar cha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50414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The chef-client has specific components that are designed to support unique aspects of the Microsoft Windows platform, including Windows PowerShell, Internet Information Services (IIS), and SQL Server.</a:t>
            </a:r>
          </a:p>
          <a:p>
            <a:pPr marL="171450" indent="-171450">
              <a:buFont typeface="Arial"/>
              <a:buChar char="•"/>
            </a:pPr>
            <a:r>
              <a:rPr lang="en-US" sz="1200" b="0" i="0" kern="1200" dirty="0" smtClean="0">
                <a:solidFill>
                  <a:schemeClr val="tx1"/>
                </a:solidFill>
                <a:effectLst/>
                <a:latin typeface="+mn-lt"/>
                <a:ea typeface="+mn-ea"/>
                <a:cs typeface="+mn-cs"/>
              </a:rPr>
              <a:t>The chef-client is installed on a machine running Microsoft Windows by using a Microsoft Installer Package (MSI)</a:t>
            </a:r>
          </a:p>
          <a:p>
            <a:pPr marL="171450" indent="-171450">
              <a:buFont typeface="Arial"/>
              <a:buChar char="•"/>
            </a:pPr>
            <a:r>
              <a:rPr lang="en-US" sz="1200" b="0" i="0" kern="1200" dirty="0" smtClean="0">
                <a:solidFill>
                  <a:schemeClr val="tx1"/>
                </a:solidFill>
                <a:effectLst/>
                <a:latin typeface="+mn-lt"/>
                <a:ea typeface="+mn-ea"/>
                <a:cs typeface="+mn-cs"/>
              </a:rPr>
              <a:t>Six resources dedicated to the Microsoft Windows platform are built into the chef-client: </a:t>
            </a:r>
            <a:r>
              <a:rPr lang="en-US" sz="1200" b="1" i="0" kern="1200" dirty="0" err="1" smtClean="0">
                <a:solidFill>
                  <a:schemeClr val="tx1"/>
                </a:solidFill>
                <a:effectLst/>
                <a:latin typeface="+mn-lt"/>
                <a:ea typeface="+mn-ea"/>
                <a:cs typeface="+mn-cs"/>
              </a:rPr>
              <a:t>batch</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windows_package</a:t>
            </a:r>
            <a:endParaRPr lang="en-US" sz="1200" b="1"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DSC-specific</a:t>
            </a:r>
            <a:r>
              <a:rPr lang="en-US" sz="1200" b="0" i="0" kern="1200" baseline="0" dirty="0" smtClean="0">
                <a:solidFill>
                  <a:schemeClr val="tx1"/>
                </a:solidFill>
                <a:effectLst/>
                <a:latin typeface="+mn-lt"/>
                <a:ea typeface="+mn-ea"/>
                <a:cs typeface="+mn-cs"/>
              </a:rPr>
              <a:t> resources include </a:t>
            </a:r>
            <a:r>
              <a:rPr lang="en-US" sz="1200" b="0" i="0" kern="1200" baseline="0" dirty="0" err="1" smtClean="0">
                <a:solidFill>
                  <a:schemeClr val="tx1"/>
                </a:solidFill>
                <a:effectLst/>
                <a:latin typeface="+mn-lt"/>
                <a:ea typeface="+mn-ea"/>
                <a:cs typeface="+mn-cs"/>
              </a:rPr>
              <a:t>powershell_script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Also, don’t forget about community cookbooks! Four cookbooks provide application-specific support. For PowerShell 4.0. For IIS 7.0/7.5/8.0. For SQL Server. And for configuring various settings and behaviors on a machine that is running Windows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81800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we would like, we can actually</a:t>
            </a:r>
            <a:r>
              <a:rPr lang="en-US" baseline="0" dirty="0" smtClean="0"/>
              <a:t> just embed all of our </a:t>
            </a:r>
            <a:r>
              <a:rPr lang="en-US" baseline="0" dirty="0" err="1" smtClean="0"/>
              <a:t>powershell</a:t>
            </a:r>
            <a:r>
              <a:rPr lang="en-US" baseline="0" dirty="0" smtClean="0"/>
              <a:t> code in the </a:t>
            </a:r>
            <a:r>
              <a:rPr lang="en-US" baseline="0" dirty="0" err="1" smtClean="0"/>
              <a:t>powershell_script</a:t>
            </a:r>
            <a:r>
              <a:rPr lang="en-US" baseline="0" dirty="0" smtClean="0"/>
              <a:t>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isn’t very elegant though, and this support has existed prior to DSC support. However, this 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could just wrap all DSC code in </a:t>
            </a:r>
            <a:r>
              <a:rPr lang="en-US" baseline="0" dirty="0" err="1" smtClean="0"/>
              <a:t>powershell_script</a:t>
            </a:r>
            <a:r>
              <a:rPr lang="en-US" baseline="0" dirty="0" smtClean="0"/>
              <a:t>. But then, why use Chef?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resource block executes a batch script using the Windows PowerShell interpreter. For example, writing to an interpolated path: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4427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 is the standard definition of </a:t>
            </a:r>
            <a:r>
              <a:rPr lang="en-US" b="0" dirty="0" err="1" smtClean="0"/>
              <a:t>powershell_script</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 the left we show the basic syntax. </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You can “name” the script whatever you would like. We normally specify a “guard” condition, which sets up </a:t>
            </a:r>
            <a:r>
              <a:rPr lang="en-US" b="0" baseline="0" dirty="0" err="1" smtClean="0"/>
              <a:t>idempotence</a:t>
            </a:r>
            <a:r>
              <a:rPr lang="en-US" b="0" baseline="0" dirty="0" smtClean="0"/>
              <a:t> for the script. If you want to ensure that the script runs in an x64 </a:t>
            </a:r>
            <a:r>
              <a:rPr lang="en-US" b="0" baseline="0" dirty="0" err="1" smtClean="0"/>
              <a:t>Powershell</a:t>
            </a:r>
            <a:r>
              <a:rPr lang="en-US" b="0" baseline="0" dirty="0" smtClean="0"/>
              <a:t>, set the </a:t>
            </a:r>
            <a:r>
              <a:rPr lang="en-US" b="0" baseline="0" dirty="0" err="1" smtClean="0"/>
              <a:t>guard_interpretor</a:t>
            </a:r>
            <a:r>
              <a:rPr lang="en-US" b="0" baseline="0" dirty="0" smtClean="0"/>
              <a:t> attribute to :</a:t>
            </a:r>
            <a:r>
              <a:rPr lang="en-US" b="0" baseline="0" dirty="0" err="1" smtClean="0"/>
              <a:t>powershell</a:t>
            </a: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References:</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649498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a:t>
            </a:r>
            <a:r>
              <a:rPr lang="en-US" b="0" baseline="0" dirty="0" smtClean="0"/>
              <a:t> a list of attributes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user should define</a:t>
            </a:r>
            <a:r>
              <a:rPr lang="en-US" b="0" baseline="0" dirty="0" smtClean="0"/>
              <a:t> the attributes to provide to the :run action</a:t>
            </a:r>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If you use </a:t>
            </a:r>
            <a:r>
              <a:rPr lang="en-US" dirty="0" err="1" smtClean="0"/>
              <a:t>powershell_script</a:t>
            </a:r>
            <a:r>
              <a:rPr lang="en-US" dirty="0" smtClean="0"/>
              <a:t>, don’t forget about</a:t>
            </a:r>
            <a:r>
              <a:rPr lang="en-US" baseline="0" dirty="0" smtClean="0"/>
              <a:t> guards!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This is the ability to write your own test-and-repair conditions that state WHEN Chef should apply the script. </a:t>
            </a:r>
            <a:r>
              <a:rPr lang="en-US" sz="1200" b="0" i="0" kern="1200" dirty="0" smtClean="0">
                <a:solidFill>
                  <a:schemeClr val="tx1"/>
                </a:solidFill>
                <a:effectLst/>
                <a:latin typeface="+mn-lt"/>
                <a:ea typeface="+mn-ea"/>
                <a:cs typeface="+mn-cs"/>
              </a:rPr>
              <a:t>A guard property is useful for ensuring that a resource is idempotent by allowing that resource to test for the desired state as it is being executed, and then if the desired state is present, for the chef-client to do nothing.</a:t>
            </a: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a:t>
            </a:r>
            <a:r>
              <a:rPr lang="en-US" baseline="0" dirty="0" err="1" smtClean="0"/>
              <a:t>guard_interpretor</a:t>
            </a:r>
            <a:r>
              <a:rPr lang="en-US" baseline="0" dirty="0" smtClean="0"/>
              <a:t> ensures that this code is executes in the </a:t>
            </a:r>
            <a:r>
              <a:rPr lang="en-US" baseline="0" dirty="0" err="1" smtClean="0"/>
              <a:t>Powershell</a:t>
            </a:r>
            <a:r>
              <a:rPr lang="en-US" baseline="0" dirty="0" smtClean="0"/>
              <a:t> context, not a Bash context. This is equivalent to setting the </a:t>
            </a:r>
            <a:r>
              <a:rPr lang="en-US" baseline="0" dirty="0" err="1" smtClean="0"/>
              <a:t>convert_boolean_return</a:t>
            </a:r>
            <a:r>
              <a:rPr lang="en-US" baseline="0" dirty="0" smtClean="0"/>
              <a:t> attribute to true. </a:t>
            </a:r>
            <a:r>
              <a:rPr lang="en-US" sz="1200" b="0" i="0" kern="1200" dirty="0" smtClean="0">
                <a:solidFill>
                  <a:schemeClr val="tx1"/>
                </a:solidFill>
                <a:effectLst/>
                <a:latin typeface="+mn-lt"/>
                <a:ea typeface="+mn-ea"/>
                <a:cs typeface="+mn-cs"/>
              </a:rPr>
              <a:t>When this property is set to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powershell_script</a:t>
            </a:r>
            <a:r>
              <a:rPr lang="en-US" sz="1200" b="0" i="0" kern="1200" dirty="0" smtClean="0">
                <a:solidFill>
                  <a:schemeClr val="tx1"/>
                </a:solidFill>
                <a:effectLst/>
                <a:latin typeface="+mn-lt"/>
                <a:ea typeface="+mn-ea"/>
                <a:cs typeface="+mn-cs"/>
              </a:rPr>
              <a:t>, the 64-bit version of the Windows PowerShell shell will be used to evaluate strings values for the </a:t>
            </a:r>
            <a:r>
              <a:rPr lang="en-US" sz="1200" kern="1200" dirty="0" err="1" smtClean="0">
                <a:solidFill>
                  <a:schemeClr val="tx1"/>
                </a:solidFill>
                <a:effectLst/>
                <a:latin typeface="+mn-lt"/>
                <a:ea typeface="+mn-ea"/>
                <a:cs typeface="+mn-cs"/>
              </a:rPr>
              <a:t>not_if</a:t>
            </a:r>
            <a:r>
              <a:rPr lang="en-US" sz="1200" b="0" i="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only_if</a:t>
            </a:r>
            <a:r>
              <a:rPr lang="en-US" sz="1200" b="0" i="0" kern="1200" dirty="0" err="1"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Set this value to </a:t>
            </a:r>
            <a:r>
              <a:rPr lang="en-US" sz="1200" kern="1200" dirty="0" smtClean="0">
                <a:solidFill>
                  <a:schemeClr val="tx1"/>
                </a:solidFill>
                <a:effectLst/>
                <a:latin typeface="+mn-lt"/>
                <a:ea typeface="+mn-ea"/>
                <a:cs typeface="+mn-cs"/>
              </a:rPr>
              <a:t>:default</a:t>
            </a:r>
            <a:r>
              <a:rPr lang="en-US" sz="1200" b="0" i="0" kern="1200" dirty="0" smtClean="0">
                <a:solidFill>
                  <a:schemeClr val="tx1"/>
                </a:solidFill>
                <a:effectLst/>
                <a:latin typeface="+mn-lt"/>
                <a:ea typeface="+mn-ea"/>
                <a:cs typeface="+mn-cs"/>
              </a:rPr>
              <a:t> to use the 32-bit version of the </a:t>
            </a:r>
            <a:r>
              <a:rPr lang="en-US" sz="1200" b="0" i="0" kern="1200" dirty="0" err="1" smtClean="0">
                <a:solidFill>
                  <a:schemeClr val="tx1"/>
                </a:solidFill>
                <a:effectLst/>
                <a:latin typeface="+mn-lt"/>
                <a:ea typeface="+mn-ea"/>
                <a:cs typeface="+mn-cs"/>
              </a:rPr>
              <a:t>cmd.exe</a:t>
            </a:r>
            <a:r>
              <a:rPr lang="en-US" sz="1200" b="0" i="0" kern="1200" dirty="0" smtClean="0">
                <a:solidFill>
                  <a:schemeClr val="tx1"/>
                </a:solidFill>
                <a:effectLst/>
                <a:latin typeface="+mn-lt"/>
                <a:ea typeface="+mn-ea"/>
                <a:cs typeface="+mn-cs"/>
              </a:rPr>
              <a:t> shell.</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Examples</a:t>
            </a:r>
            <a:r>
              <a:rPr lang="en-US" sz="1200" b="0" i="0" kern="1200" baseline="0" dirty="0" smtClean="0">
                <a:solidFill>
                  <a:schemeClr val="tx1"/>
                </a:solidFill>
                <a:effectLst/>
                <a:latin typeface="+mn-lt"/>
                <a:ea typeface="+mn-ea"/>
                <a:cs typeface="+mn-cs"/>
              </a:rPr>
              <a:t> above: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arenR"/>
              <a:tabLst/>
              <a:defRPr/>
            </a:pPr>
            <a:r>
              <a:rPr lang="en-US" sz="1200" b="0" i="0" kern="1200" baseline="0" dirty="0" smtClean="0">
                <a:solidFill>
                  <a:schemeClr val="tx1"/>
                </a:solidFill>
                <a:effectLst/>
                <a:latin typeface="+mn-lt"/>
                <a:ea typeface="+mn-ea"/>
                <a:cs typeface="+mn-cs"/>
              </a:rPr>
              <a:t>Guard property</a:t>
            </a:r>
          </a:p>
          <a:p>
            <a:pPr marL="1143000" marR="0" lvl="2" indent="-22860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smtClean="0">
                <a:solidFill>
                  <a:schemeClr val="tx1"/>
                </a:solidFill>
                <a:effectLst/>
                <a:latin typeface="+mn-lt"/>
                <a:ea typeface="+mn-ea"/>
                <a:cs typeface="+mn-cs"/>
              </a:rPr>
              <a:t>This is an example of changing the working directory</a:t>
            </a:r>
          </a:p>
          <a:p>
            <a:pPr marL="685800" marR="0" lvl="1" indent="-228600" algn="l" defTabSz="914400" rtl="0" eaLnBrk="1" fontAlgn="auto" latinLnBrk="0" hangingPunct="1">
              <a:lnSpc>
                <a:spcPct val="100000"/>
              </a:lnSpc>
              <a:spcBef>
                <a:spcPts val="0"/>
              </a:spcBef>
              <a:spcAft>
                <a:spcPts val="0"/>
              </a:spcAft>
              <a:buClrTx/>
              <a:buSzTx/>
              <a:buFont typeface="+mj-lt"/>
              <a:buAutoNum type="arabicParenR"/>
              <a:tabLst/>
              <a:defRPr/>
            </a:pPr>
            <a:r>
              <a:rPr lang="en-US" sz="1200" b="0" i="0" kern="1200" baseline="0" dirty="0" err="1" smtClean="0">
                <a:solidFill>
                  <a:schemeClr val="tx1"/>
                </a:solidFill>
                <a:effectLst/>
                <a:latin typeface="+mn-lt"/>
                <a:ea typeface="+mn-ea"/>
                <a:cs typeface="+mn-cs"/>
              </a:rPr>
              <a:t>guard_interpretor</a:t>
            </a:r>
            <a:endParaRPr lang="en-US" sz="1200" b="0" i="0" kern="1200" baseline="0" dirty="0" smtClean="0">
              <a:solidFill>
                <a:schemeClr val="tx1"/>
              </a:solidFill>
              <a:effectLst/>
              <a:latin typeface="+mn-lt"/>
              <a:ea typeface="+mn-ea"/>
              <a:cs typeface="+mn-cs"/>
            </a:endParaRP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This is an example of setting the </a:t>
            </a:r>
            <a:r>
              <a:rPr lang="en-US" sz="1200" b="0" i="0" kern="1200" baseline="0" dirty="0" err="1" smtClean="0">
                <a:solidFill>
                  <a:schemeClr val="tx1"/>
                </a:solidFill>
                <a:effectLst/>
                <a:latin typeface="+mn-lt"/>
                <a:ea typeface="+mn-ea"/>
                <a:cs typeface="+mn-cs"/>
              </a:rPr>
              <a:t>guard_interpretory</a:t>
            </a:r>
            <a:r>
              <a:rPr lang="en-US" sz="1200" b="0" i="0" kern="1200" baseline="0" dirty="0" smtClean="0">
                <a:solidFill>
                  <a:schemeClr val="tx1"/>
                </a:solidFill>
                <a:effectLst/>
                <a:latin typeface="+mn-lt"/>
                <a:ea typeface="+mn-ea"/>
                <a:cs typeface="+mn-cs"/>
              </a:rPr>
              <a:t> property, ensuring that the 64-bit version of </a:t>
            </a:r>
            <a:r>
              <a:rPr lang="en-US" sz="1200" b="0" i="0" kern="1200" baseline="0" dirty="0" err="1" smtClean="0">
                <a:solidFill>
                  <a:schemeClr val="tx1"/>
                </a:solidFill>
                <a:effectLst/>
                <a:latin typeface="+mn-lt"/>
                <a:ea typeface="+mn-ea"/>
                <a:cs typeface="+mn-cs"/>
              </a:rPr>
              <a:t>powershell</a:t>
            </a:r>
            <a:r>
              <a:rPr lang="en-US" sz="1200" b="0" i="0" kern="1200" baseline="0" dirty="0" smtClean="0">
                <a:solidFill>
                  <a:schemeClr val="tx1"/>
                </a:solidFill>
                <a:effectLst/>
                <a:latin typeface="+mn-lt"/>
                <a:ea typeface="+mn-ea"/>
                <a:cs typeface="+mn-cs"/>
              </a:rPr>
              <a:t> runs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resource_powershell_script.html</a:t>
            </a:r>
            <a:endParaRPr lang="en-US" b="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90311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goal of this lesson is to learn about the benefits of using Chef on</a:t>
            </a:r>
            <a:r>
              <a:rPr lang="en-US" baseline="0" dirty="0" smtClean="0"/>
              <a:t> as a manager for DSC. While DSC can be used by itself to manage the state of windows machine, using Chef on top of it adds some unique benefits, and the combination can accelerate your application’s lifecycle iteration.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Warning!</a:t>
            </a:r>
          </a:p>
          <a:p>
            <a:pPr marL="628650" lvl="1" indent="-171450">
              <a:buFont typeface="Arial"/>
              <a:buChar char="•"/>
            </a:pPr>
            <a:r>
              <a:rPr lang="en-US" dirty="0" smtClean="0"/>
              <a:t>The </a:t>
            </a:r>
            <a:r>
              <a:rPr lang="en-US" dirty="0" err="1" smtClean="0"/>
              <a:t>dsc_script</a:t>
            </a:r>
            <a:r>
              <a:rPr lang="en-US" dirty="0" smtClean="0"/>
              <a:t> resource may not be used in the same run-list with the </a:t>
            </a:r>
            <a:r>
              <a:rPr lang="en-US" dirty="0" err="1" smtClean="0"/>
              <a:t>dsc_resource</a:t>
            </a:r>
            <a:r>
              <a:rPr lang="en-US" dirty="0" smtClean="0"/>
              <a:t>. This is because the </a:t>
            </a:r>
            <a:r>
              <a:rPr lang="en-US" dirty="0" err="1" smtClean="0"/>
              <a:t>dsc_script</a:t>
            </a:r>
            <a:r>
              <a:rPr lang="en-US" dirty="0" smtClean="0"/>
              <a:t> resource requires that </a:t>
            </a:r>
            <a:r>
              <a:rPr lang="en-US" dirty="0" err="1" smtClean="0"/>
              <a:t>RefreshMode</a:t>
            </a:r>
            <a:r>
              <a:rPr lang="en-US" dirty="0" smtClean="0"/>
              <a:t> in the Local Configuration Manager be set to Push, whereas the </a:t>
            </a:r>
            <a:r>
              <a:rPr lang="en-US" dirty="0" err="1" smtClean="0"/>
              <a:t>dsc_resource</a:t>
            </a:r>
            <a:r>
              <a:rPr lang="en-US" dirty="0" smtClean="0"/>
              <a:t> resource requires it to be set to Disabled.</a:t>
            </a:r>
          </a:p>
          <a:p>
            <a:pPr marL="171450" indent="-171450">
              <a:buFont typeface="Arial"/>
              <a:buChar char="•"/>
            </a:pPr>
            <a:r>
              <a:rPr lang="en-US" sz="1200" b="0" i="0" kern="1200" dirty="0" smtClean="0">
                <a:solidFill>
                  <a:schemeClr val="tx1"/>
                </a:solidFill>
                <a:effectLst/>
                <a:latin typeface="+mn-lt"/>
                <a:ea typeface="+mn-ea"/>
                <a:cs typeface="+mn-cs"/>
              </a:rPr>
              <a:t>Windows PowerShell 4.0 is required for using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with Chef.</a:t>
            </a:r>
          </a:p>
          <a:p>
            <a:pPr marL="171450" indent="-171450">
              <a:buFont typeface="Arial"/>
              <a:buChar cha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WinRM</a:t>
            </a:r>
            <a:r>
              <a:rPr lang="en-US" sz="1200" b="0" i="0" kern="1200" dirty="0" smtClean="0">
                <a:solidFill>
                  <a:schemeClr val="tx1"/>
                </a:solidFill>
                <a:effectLst/>
                <a:latin typeface="+mn-lt"/>
                <a:ea typeface="+mn-ea"/>
                <a:cs typeface="+mn-cs"/>
              </a:rPr>
              <a:t> service must be enabled. (Use </a:t>
            </a:r>
            <a:r>
              <a:rPr lang="en-US" sz="1200" kern="1200" dirty="0" err="1" smtClean="0">
                <a:solidFill>
                  <a:schemeClr val="tx1"/>
                </a:solidFill>
                <a:effectLst/>
                <a:latin typeface="+mn-lt"/>
                <a:ea typeface="+mn-ea"/>
                <a:cs typeface="+mn-cs"/>
              </a:rPr>
              <a:t>winrm</a:t>
            </a:r>
            <a:r>
              <a:rPr lang="en-US" dirty="0" smtClean="0"/>
              <a:t> </a:t>
            </a:r>
            <a:r>
              <a:rPr lang="en-US" sz="1200" kern="1200" dirty="0" err="1" smtClean="0">
                <a:solidFill>
                  <a:schemeClr val="tx1"/>
                </a:solidFill>
                <a:effectLst/>
                <a:latin typeface="+mn-lt"/>
                <a:ea typeface="+mn-ea"/>
                <a:cs typeface="+mn-cs"/>
              </a:rPr>
              <a:t>quickconfig</a:t>
            </a:r>
            <a:r>
              <a:rPr lang="en-US" sz="1200" b="0" i="0" kern="1200" dirty="0" smtClean="0">
                <a:solidFill>
                  <a:schemeClr val="tx1"/>
                </a:solidFill>
                <a:effectLst/>
                <a:latin typeface="+mn-lt"/>
                <a:ea typeface="+mn-ea"/>
                <a:cs typeface="+mn-cs"/>
              </a:rPr>
              <a:t> to enable the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a:t>
            </a:r>
            <a:r>
              <a:rPr lang="en-US" sz="1200" b="1" i="0" kern="1200" baseline="0" dirty="0" smtClean="0">
                <a:solidFill>
                  <a:schemeClr val="tx1"/>
                </a:solidFill>
                <a:effectLst/>
                <a:latin typeface="+mn-lt"/>
                <a:ea typeface="+mn-ea"/>
                <a:cs typeface="+mn-cs"/>
              </a:rPr>
              <a:t>nces:</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22128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Remember, </a:t>
            </a:r>
            <a:r>
              <a:rPr lang="en-US" b="0" dirty="0" err="1" smtClean="0"/>
              <a:t>dsc_script</a:t>
            </a:r>
            <a:r>
              <a:rPr lang="en-US" b="0" baseline="0" dirty="0" smtClean="0"/>
              <a:t> is most commonly used for DSC resources that don’t have a direct comparison in Chef. We can embed the </a:t>
            </a:r>
            <a:r>
              <a:rPr lang="en-US" b="0" baseline="0" dirty="0" err="1" smtClean="0"/>
              <a:t>Powershell</a:t>
            </a:r>
            <a:r>
              <a:rPr lang="en-US" b="0" baseline="0" dirty="0" smtClean="0"/>
              <a:t> that defines a particular configuration inside of </a:t>
            </a:r>
            <a:r>
              <a:rPr lang="en-US" b="0" baseline="0" dirty="0" err="1" smtClean="0"/>
              <a:t>dsc_script</a:t>
            </a:r>
            <a:r>
              <a:rPr lang="en-US" b="0"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 this example, we define the script components needed to set up IIS, a Windows webserver.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We embed all </a:t>
            </a:r>
            <a:r>
              <a:rPr lang="en-US" b="0" baseline="0" dirty="0" err="1" smtClean="0"/>
              <a:t>powershell</a:t>
            </a:r>
            <a:r>
              <a:rPr lang="en-US" b="0" baseline="0" dirty="0" smtClean="0"/>
              <a:t> code inside of the ‘code’ attribute. The actual script is everything inside of &lt;&lt;-SETUPIIS SETUPIIS end</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310877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full syntax for all of the properties that are available to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a:t>
            </a:r>
            <a:r>
              <a:rPr lang="en-US" sz="1200" b="0" i="0" kern="1200" baseline="0" dirty="0" smtClean="0">
                <a:solidFill>
                  <a:schemeClr val="tx1"/>
                </a:solidFill>
                <a:effectLst/>
                <a:latin typeface="+mn-lt"/>
                <a:ea typeface="+mn-ea"/>
                <a:cs typeface="+mn-cs"/>
              </a:rPr>
              <a:t> shown </a:t>
            </a:r>
            <a:r>
              <a:rPr lang="en-US" sz="1200" b="0" i="0" kern="1200" baseline="0" dirty="0" err="1" smtClean="0">
                <a:solidFill>
                  <a:schemeClr val="tx1"/>
                </a:solidFill>
                <a:effectLst/>
                <a:latin typeface="+mn-lt"/>
                <a:ea typeface="+mn-ea"/>
                <a:cs typeface="+mn-cs"/>
              </a:rPr>
              <a:t>above</a:t>
            </a:r>
            <a:r>
              <a:rPr lang="en-US" sz="1200" b="0"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is the resource</a:t>
            </a:r>
          </a:p>
          <a:p>
            <a:pPr marL="171450" indent="-171450">
              <a:buFont typeface="Arial" charset="0"/>
              <a:buChar char="•"/>
            </a:pPr>
            <a:r>
              <a:rPr lang="en-US" sz="1200" b="0" i="0" kern="1200" dirty="0" smtClean="0">
                <a:solidFill>
                  <a:schemeClr val="tx1"/>
                </a:solidFill>
                <a:effectLst/>
                <a:latin typeface="+mn-lt"/>
                <a:ea typeface="+mn-ea"/>
                <a:cs typeface="+mn-cs"/>
              </a:rPr>
              <a:t>name is the name of the resource block</a:t>
            </a:r>
          </a:p>
          <a:p>
            <a:pPr marL="171450" indent="-171450">
              <a:buFont typeface="Arial" charset="0"/>
              <a:buChar char="•"/>
            </a:pPr>
            <a:r>
              <a:rPr lang="en-US" sz="1200" b="0" i="0" kern="1200" dirty="0" smtClean="0">
                <a:solidFill>
                  <a:schemeClr val="tx1"/>
                </a:solidFill>
                <a:effectLst/>
                <a:latin typeface="+mn-lt"/>
                <a:ea typeface="+mn-ea"/>
                <a:cs typeface="+mn-cs"/>
              </a:rPr>
              <a:t>:action identifies the steps the chef-client will take to bring the node into the desired state</a:t>
            </a:r>
          </a:p>
          <a:p>
            <a:pPr marL="171450" indent="-171450">
              <a:buFont typeface="Arial" charset="0"/>
              <a:buChar char="•"/>
            </a:pPr>
            <a:r>
              <a:rPr lang="en-US" sz="1200" b="0" i="0" kern="1200" dirty="0" smtClean="0">
                <a:solidFill>
                  <a:schemeClr val="tx1"/>
                </a:solidFill>
                <a:effectLst/>
                <a:latin typeface="+mn-lt"/>
                <a:ea typeface="+mn-ea"/>
                <a:cs typeface="+mn-cs"/>
              </a:rPr>
              <a:t>code, command, </a:t>
            </a:r>
            <a:r>
              <a:rPr lang="en-US" sz="1200" b="0" i="0" kern="1200" dirty="0" err="1" smtClean="0">
                <a:solidFill>
                  <a:schemeClr val="tx1"/>
                </a:solidFill>
                <a:effectLst/>
                <a:latin typeface="+mn-lt"/>
                <a:ea typeface="+mn-ea"/>
                <a:cs typeface="+mn-cs"/>
              </a:rPr>
              <a:t>configuration_data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configuration_data_script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configuration_name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cwd,environment</a:t>
            </a:r>
            <a:r>
              <a:rPr lang="en-US" sz="1200" b="0" i="0" kern="1200" dirty="0" smtClean="0">
                <a:solidFill>
                  <a:schemeClr val="tx1"/>
                </a:solidFill>
                <a:effectLst/>
                <a:latin typeface="+mn-lt"/>
                <a:ea typeface="+mn-ea"/>
                <a:cs typeface="+mn-cs"/>
              </a:rPr>
              <a:t>, flags, imports, and timeout are properties of this resource, with the Ruby type shown. See “Properties” section below for more information about all of the properties that may be used with this resource.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resource_dsc_script.html</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1017411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94858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r>
              <a:rPr lang="en-US" b="1" dirty="0" smtClean="0"/>
              <a:t>:</a:t>
            </a:r>
            <a:endParaRPr lang="en-US" sz="1200" b="1"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resources to be used in a Chef recipe.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smtClean="0">
                <a:solidFill>
                  <a:srgbClr val="000000"/>
                </a:solidFill>
                <a:latin typeface="Calibri" charset="0"/>
              </a:rPr>
              <a:t>This is an example of translating the DSC resource “Archive” into a chef </a:t>
            </a:r>
            <a:r>
              <a:rPr lang="en-US" sz="1200" b="0" i="0" u="none" strike="noStrike" kern="1200" baseline="0" dirty="0" err="1" smtClean="0">
                <a:solidFill>
                  <a:srgbClr val="000000"/>
                </a:solidFill>
                <a:latin typeface="Calibri" charset="0"/>
              </a:rPr>
              <a:t>dsc_resource</a:t>
            </a:r>
            <a:r>
              <a:rPr lang="en-US" sz="1200" b="0" i="0" u="none" strike="noStrike" kern="1200" baseline="0" dirty="0" smtClean="0">
                <a:solidFill>
                  <a:srgbClr val="000000"/>
                </a:solidFill>
                <a:latin typeface="Calibri" charset="0"/>
              </a:rPr>
              <a:t>. The resource attribute here is “:archive”. The property attribute property is zero (or more) properties in the DSC resource, where each property is entered on a separate line.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66488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effectLst/>
                <a:latin typeface="+mn-lt"/>
                <a:ea typeface="+mn-ea"/>
                <a:cs typeface="+mn-cs"/>
              </a:rPr>
              <a:t>A </a:t>
            </a:r>
            <a:r>
              <a:rPr lang="en-US" sz="1200" b="1"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resource block allows DSC </a:t>
            </a:r>
            <a:r>
              <a:rPr lang="en-US" sz="1200" b="0" i="0" kern="1200" dirty="0" err="1" smtClean="0">
                <a:solidFill>
                  <a:schemeClr val="tx1"/>
                </a:solidFill>
                <a:effectLst/>
                <a:latin typeface="+mn-lt"/>
                <a:ea typeface="+mn-ea"/>
                <a:cs typeface="+mn-cs"/>
              </a:rPr>
              <a:t>resourcs</a:t>
            </a:r>
            <a:r>
              <a:rPr lang="en-US" sz="1200" b="0" i="0" kern="1200" dirty="0" smtClean="0">
                <a:solidFill>
                  <a:schemeClr val="tx1"/>
                </a:solidFill>
                <a:effectLst/>
                <a:latin typeface="+mn-lt"/>
                <a:ea typeface="+mn-ea"/>
                <a:cs typeface="+mn-cs"/>
              </a:rPr>
              <a:t> to be used in a Chef recipe.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attributes for this resource are: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dsc_resource</a:t>
            </a:r>
            <a:r>
              <a:rPr lang="en-US" sz="1200" b="0" i="0" kern="1200" dirty="0" smtClean="0">
                <a:solidFill>
                  <a:schemeClr val="tx1"/>
                </a:solidFill>
                <a:effectLst/>
                <a:latin typeface="+mn-lt"/>
                <a:ea typeface="+mn-ea"/>
                <a:cs typeface="+mn-cs"/>
              </a:rPr>
              <a:t> is the resource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smtClean="0">
                <a:solidFill>
                  <a:schemeClr val="tx1"/>
                </a:solidFill>
                <a:effectLst/>
                <a:latin typeface="+mn-lt"/>
                <a:ea typeface="+mn-ea"/>
                <a:cs typeface="+mn-cs"/>
              </a:rPr>
              <a:t>name is the name of the resource block</a:t>
            </a:r>
          </a:p>
          <a:p>
            <a:pPr marL="628650" lvl="1" indent="-171450" rtl="0">
              <a:buFont typeface="Arial" charset="0"/>
              <a:buChar char="•"/>
            </a:pPr>
            <a:r>
              <a:rPr lang="en-US" sz="1200" b="0" i="0" u="none" strike="noStrike" kern="1200" baseline="0" dirty="0" smtClean="0">
                <a:solidFill>
                  <a:srgbClr val="000000"/>
                </a:solidFill>
                <a:latin typeface="Calibri" charset="0"/>
              </a:rPr>
              <a:t>property is zero (or more) properties in the DSC resource, where each property is entered on a separate line, :</a:t>
            </a:r>
            <a:r>
              <a:rPr lang="en-US" sz="1200" b="0" i="0" u="none" strike="noStrike" kern="1200" baseline="0" dirty="0" err="1" smtClean="0">
                <a:solidFill>
                  <a:srgbClr val="000000"/>
                </a:solidFill>
                <a:latin typeface="Calibri" charset="0"/>
              </a:rPr>
              <a:t>dsc_property_name</a:t>
            </a:r>
            <a:r>
              <a:rPr lang="en-US" sz="1200" b="0" i="0" u="none" strike="noStrike" kern="1200" baseline="0" dirty="0" smtClean="0">
                <a:solidFill>
                  <a:srgbClr val="000000"/>
                </a:solidFill>
                <a:latin typeface="Calibri" charset="0"/>
              </a:rPr>
              <a:t> is the case-insensitive name of that property, and "</a:t>
            </a:r>
            <a:r>
              <a:rPr lang="en-US" sz="1200" b="0" i="0" u="none" strike="noStrike" kern="1200" baseline="0" dirty="0" err="1" smtClean="0">
                <a:solidFill>
                  <a:srgbClr val="000000"/>
                </a:solidFill>
                <a:latin typeface="Calibri" charset="0"/>
              </a:rPr>
              <a:t>property_value</a:t>
            </a:r>
            <a:r>
              <a:rPr lang="en-US" sz="1200" b="0" i="0" u="none" strike="noStrike" kern="1200" baseline="0" dirty="0" smtClean="0">
                <a:solidFill>
                  <a:srgbClr val="000000"/>
                </a:solidFill>
                <a:latin typeface="Calibri" charset="0"/>
              </a:rPr>
              <a:t>" is a Ruby value to be applied by the chef-client</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err="1" smtClean="0">
                <a:solidFill>
                  <a:schemeClr val="tx1"/>
                </a:solidFill>
                <a:effectLst/>
                <a:latin typeface="+mn-lt"/>
                <a:ea typeface="+mn-ea"/>
                <a:cs typeface="+mn-cs"/>
              </a:rPr>
              <a:t>module_name</a:t>
            </a:r>
            <a:r>
              <a:rPr lang="en-US" sz="1200" b="0" i="0" kern="1200" dirty="0" smtClean="0">
                <a:solidFill>
                  <a:schemeClr val="tx1"/>
                </a:solidFill>
                <a:effectLst/>
                <a:latin typeface="+mn-lt"/>
                <a:ea typeface="+mn-ea"/>
                <a:cs typeface="+mn-cs"/>
              </a:rPr>
              <a:t>, property, and resource are properties of this resource, with the Ruby type shown. See “Properties” section below for more information about all of the properties that may be used with this resource.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smtClean="0">
                <a:solidFill>
                  <a:schemeClr val="tx1"/>
                </a:solidFill>
                <a:effectLst/>
                <a:latin typeface="+mn-lt"/>
                <a:ea typeface="+mn-ea"/>
                <a:cs typeface="+mn-cs"/>
              </a:rPr>
              <a:t>The allowable</a:t>
            </a:r>
            <a:r>
              <a:rPr lang="en-US" sz="1200" b="0" i="0" kern="1200" baseline="0" dirty="0" smtClean="0">
                <a:solidFill>
                  <a:schemeClr val="tx1"/>
                </a:solidFill>
                <a:effectLst/>
                <a:latin typeface="+mn-lt"/>
                <a:ea typeface="+mn-ea"/>
                <a:cs typeface="+mn-cs"/>
              </a:rPr>
              <a:t> actions for the </a:t>
            </a:r>
            <a:r>
              <a:rPr lang="en-US" sz="1200" b="0" i="0" kern="1200" baseline="0" dirty="0" err="1" smtClean="0">
                <a:solidFill>
                  <a:schemeClr val="tx1"/>
                </a:solidFill>
                <a:effectLst/>
                <a:latin typeface="+mn-lt"/>
                <a:ea typeface="+mn-ea"/>
                <a:cs typeface="+mn-cs"/>
              </a:rPr>
              <a:t>dsc_resource</a:t>
            </a:r>
            <a:r>
              <a:rPr lang="en-US" sz="1200" b="0" i="0" kern="1200" baseline="0" dirty="0" smtClean="0">
                <a:solidFill>
                  <a:schemeClr val="tx1"/>
                </a:solidFill>
                <a:effectLst/>
                <a:latin typeface="+mn-lt"/>
                <a:ea typeface="+mn-ea"/>
                <a:cs typeface="+mn-cs"/>
              </a:rPr>
              <a:t> are:</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:nothing</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Default. .. include:: ../../</a:t>
            </a:r>
            <a:r>
              <a:rPr lang="en-US" sz="1200" b="0" i="0" kern="1200" dirty="0" err="1" smtClean="0">
                <a:solidFill>
                  <a:schemeClr val="tx1"/>
                </a:solidFill>
                <a:effectLst/>
                <a:latin typeface="+mn-lt"/>
                <a:ea typeface="+mn-ea"/>
                <a:cs typeface="+mn-cs"/>
              </a:rPr>
              <a:t>includes_resources_common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includes_resources_common_actions_nothing.rst</a:t>
            </a:r>
            <a:endParaRPr lang="en-US" sz="1200" b="0" i="0" kern="1200" dirty="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reboot_action</a:t>
            </a:r>
            <a:endParaRPr lang="en-US" sz="1200" b="1" i="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a:buNone/>
              <a:tabLst/>
              <a:defRPr/>
            </a:pPr>
            <a:r>
              <a:rPr lang="en-US" sz="1200" b="0" i="0" kern="1200" dirty="0" smtClean="0">
                <a:solidFill>
                  <a:schemeClr val="tx1"/>
                </a:solidFill>
                <a:effectLst/>
                <a:latin typeface="+mn-lt"/>
                <a:ea typeface="+mn-ea"/>
                <a:cs typeface="+mn-cs"/>
              </a:rPr>
              <a:t>Use to request an immediate reboot or to queue a reboot using the :</a:t>
            </a:r>
            <a:r>
              <a:rPr lang="en-US" sz="1200" b="0" i="0" kern="1200" dirty="0" err="1" smtClean="0">
                <a:solidFill>
                  <a:schemeClr val="tx1"/>
                </a:solidFill>
                <a:effectLst/>
                <a:latin typeface="+mn-lt"/>
                <a:ea typeface="+mn-ea"/>
                <a:cs typeface="+mn-cs"/>
              </a:rPr>
              <a:t>reboot_now</a:t>
            </a:r>
            <a:r>
              <a:rPr lang="en-US" sz="1200" b="0" i="0" kern="1200" dirty="0" smtClean="0">
                <a:solidFill>
                  <a:schemeClr val="tx1"/>
                </a:solidFill>
                <a:effectLst/>
                <a:latin typeface="+mn-lt"/>
                <a:ea typeface="+mn-ea"/>
                <a:cs typeface="+mn-cs"/>
              </a:rPr>
              <a:t> (immediate reboot) or :</a:t>
            </a:r>
            <a:r>
              <a:rPr lang="en-US" sz="1200" b="0" i="0" kern="1200" dirty="0" err="1" smtClean="0">
                <a:solidFill>
                  <a:schemeClr val="tx1"/>
                </a:solidFill>
                <a:effectLst/>
                <a:latin typeface="+mn-lt"/>
                <a:ea typeface="+mn-ea"/>
                <a:cs typeface="+mn-cs"/>
              </a:rPr>
              <a:t>request_reboot</a:t>
            </a:r>
            <a:r>
              <a:rPr lang="en-US" sz="1200" b="0" i="0" kern="1200" dirty="0" smtClean="0">
                <a:solidFill>
                  <a:schemeClr val="tx1"/>
                </a:solidFill>
                <a:effectLst/>
                <a:latin typeface="+mn-lt"/>
                <a:ea typeface="+mn-ea"/>
                <a:cs typeface="+mn-cs"/>
              </a:rPr>
              <a:t> (queued reboot) actions built into the reboot resource..</a:t>
            </a:r>
          </a:p>
          <a:p>
            <a:pPr marL="457200" marR="0" lvl="1" indent="0" algn="l" defTabSz="914400" rtl="0" eaLnBrk="1" fontAlgn="auto" latinLnBrk="0" hangingPunct="1">
              <a:lnSpc>
                <a:spcPct val="100000"/>
              </a:lnSpc>
              <a:spcBef>
                <a:spcPts val="0"/>
              </a:spcBef>
              <a:spcAft>
                <a:spcPts val="0"/>
              </a:spcAft>
              <a:buClrTx/>
              <a:buSzTx/>
              <a:buFont typeface="Arial"/>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docs.chef.io</a:t>
            </a:r>
            <a:r>
              <a:rPr lang="en-US" b="0" dirty="0" smtClean="0"/>
              <a:t>/</a:t>
            </a:r>
            <a:r>
              <a:rPr lang="en-US" b="0" dirty="0" err="1" smtClean="0"/>
              <a:t>resource_dsc_resource.html</a:t>
            </a:r>
            <a:endParaRPr lang="en-US" b="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87527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baseline="0" dirty="0" smtClean="0">
                <a:solidFill>
                  <a:schemeClr val="tx1"/>
                </a:solidFill>
                <a:effectLst/>
                <a:latin typeface="+mn-lt"/>
                <a:ea typeface="+mn-ea"/>
                <a:cs typeface="+mn-cs"/>
              </a:rPr>
              <a:t>with all allowable </a:t>
            </a:r>
            <a:r>
              <a:rPr lang="en-US" sz="1200" b="0" i="0" kern="1200" baseline="0" dirty="0" err="1" smtClean="0">
                <a:solidFill>
                  <a:schemeClr val="tx1"/>
                </a:solidFill>
                <a:effectLst/>
                <a:latin typeface="+mn-lt"/>
                <a:ea typeface="+mn-ea"/>
                <a:cs typeface="+mn-cs"/>
              </a:rPr>
              <a:t>dsc_script</a:t>
            </a:r>
            <a:r>
              <a:rPr lang="en-US" sz="1200" b="0" i="0" kern="1200" baseline="0" dirty="0" smtClean="0">
                <a:solidFill>
                  <a:schemeClr val="tx1"/>
                </a:solidFill>
                <a:effectLst/>
                <a:latin typeface="+mn-lt"/>
                <a:ea typeface="+mn-ea"/>
                <a:cs typeface="+mn-cs"/>
              </a:rPr>
              <a:t> attributes</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29</a:t>
            </a:fld>
            <a:endParaRPr lang="en-US"/>
          </a:p>
        </p:txBody>
      </p:sp>
    </p:spTree>
    <p:extLst>
      <p:ext uri="{BB962C8B-B14F-4D97-AF65-F5344CB8AC3E}">
        <p14:creationId xmlns:p14="http://schemas.microsoft.com/office/powerpoint/2010/main" val="3589373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this code is the</a:t>
            </a:r>
            <a:r>
              <a:rPr lang="en-US" baseline="0" dirty="0" smtClean="0"/>
              <a:t> that an Apache web server is installed and started, with a default web page is created with the words “Hello, World!”</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236918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50983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Configurations are declarative </a:t>
            </a:r>
            <a:r>
              <a:rPr lang="en-US" sz="1200" b="1" i="0" kern="1200" dirty="0"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 scripts which define and configure instances of resources. Upon running the configuration, </a:t>
            </a:r>
            <a:r>
              <a:rPr lang="en-US" sz="1200" b="1" i="0" kern="1200" dirty="0"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 (and the resources being called by the configuration) will simply “make it so”, ensuring that the system exists in the state laid out by the configuration.</a:t>
            </a:r>
          </a:p>
          <a:p>
            <a:pPr marL="171450" indent="-171450">
              <a:buFont typeface="Arial"/>
              <a:buChar char="•"/>
            </a:pPr>
            <a:r>
              <a:rPr lang="en-US" sz="1200" b="0" i="0" kern="1200" dirty="0" smtClean="0">
                <a:solidFill>
                  <a:schemeClr val="tx1"/>
                </a:solidFill>
                <a:effectLst/>
                <a:latin typeface="+mn-lt"/>
                <a:ea typeface="+mn-ea"/>
                <a:cs typeface="+mn-cs"/>
              </a:rPr>
              <a:t>Very</a:t>
            </a:r>
            <a:r>
              <a:rPr lang="en-US" sz="1200" b="0" i="0" kern="1200" baseline="0" dirty="0" smtClean="0">
                <a:solidFill>
                  <a:schemeClr val="tx1"/>
                </a:solidFill>
                <a:effectLst/>
                <a:latin typeface="+mn-lt"/>
                <a:ea typeface="+mn-ea"/>
                <a:cs typeface="+mn-cs"/>
              </a:rPr>
              <a:t> similar to Chef, but specific to the Windows ecosystem, DSC is “</a:t>
            </a:r>
            <a:r>
              <a:rPr lang="en-US" sz="1200" b="0" i="0" kern="1200" dirty="0" smtClean="0">
                <a:solidFill>
                  <a:schemeClr val="tx1"/>
                </a:solidFill>
                <a:effectLst/>
                <a:latin typeface="+mn-lt"/>
                <a:ea typeface="+mn-ea"/>
                <a:cs typeface="+mn-cs"/>
              </a:rPr>
              <a:t>a new management platform in Windows PowerShell that enables deploying and managing configuration data for software services and managing the environment in which these services run.</a:t>
            </a: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msdn.microsoft.com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-us/</a:t>
            </a:r>
            <a:r>
              <a:rPr lang="en-US" sz="1200" b="0" i="0" kern="1200" dirty="0" err="1" smtClean="0">
                <a:solidFill>
                  <a:schemeClr val="tx1"/>
                </a:solidFill>
                <a:effectLst/>
                <a:latin typeface="+mn-lt"/>
                <a:ea typeface="+mn-ea"/>
                <a:cs typeface="+mn-cs"/>
              </a:rPr>
              <a:t>powershell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dsc</a:t>
            </a:r>
            <a:r>
              <a:rPr lang="en-US" sz="1200" b="0" i="0" kern="1200" dirty="0" smtClean="0">
                <a:solidFill>
                  <a:schemeClr val="tx1"/>
                </a:solidFill>
                <a:effectLst/>
                <a:latin typeface="+mn-lt"/>
                <a:ea typeface="+mn-ea"/>
                <a:cs typeface="+mn-cs"/>
              </a:rPr>
              <a:t>/overview</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7022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Notice the different DSL’s here. The</a:t>
            </a:r>
            <a:r>
              <a:rPr lang="en-US" baseline="0" dirty="0" smtClean="0"/>
              <a:t> standard DSC syntax is shown off to the left. This is how we would configure a file resource with DSC. Off to the right is the Chef version, using a </a:t>
            </a:r>
            <a:r>
              <a:rPr lang="en-US" baseline="0" dirty="0" err="1" smtClean="0"/>
              <a:t>dsc_resource</a:t>
            </a:r>
            <a:r>
              <a:rPr lang="en-US" baseline="0" dirty="0" smtClean="0"/>
              <a:t> example instead.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example on the left uses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32</a:t>
            </a:fld>
            <a:endParaRPr lang="en-US"/>
          </a:p>
        </p:txBody>
      </p:sp>
    </p:spTree>
    <p:extLst>
      <p:ext uri="{BB962C8B-B14F-4D97-AF65-F5344CB8AC3E}">
        <p14:creationId xmlns:p14="http://schemas.microsoft.com/office/powerpoint/2010/main" val="214027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Six resources dedicated to the Microsoft Windows platform are built into the chef-client: batch, </a:t>
            </a:r>
            <a:r>
              <a:rPr lang="en-US" dirty="0" err="1" smtClean="0"/>
              <a:t>dsc_script</a:t>
            </a:r>
            <a:r>
              <a:rPr lang="en-US" dirty="0" smtClean="0"/>
              <a:t>, </a:t>
            </a:r>
            <a:r>
              <a:rPr lang="en-US" dirty="0" err="1" smtClean="0"/>
              <a:t>env</a:t>
            </a:r>
            <a:r>
              <a:rPr lang="en-US" dirty="0" smtClean="0"/>
              <a:t>, </a:t>
            </a:r>
            <a:r>
              <a:rPr lang="en-US" dirty="0" err="1" smtClean="0"/>
              <a:t>powershell_script</a:t>
            </a:r>
            <a:r>
              <a:rPr lang="en-US" dirty="0" smtClean="0"/>
              <a:t>, </a:t>
            </a:r>
            <a:r>
              <a:rPr lang="en-US" dirty="0" err="1" smtClean="0"/>
              <a:t>registry_key</a:t>
            </a:r>
            <a:r>
              <a:rPr lang="en-US" dirty="0" smtClean="0"/>
              <a:t>, and </a:t>
            </a:r>
            <a:r>
              <a:rPr lang="en-US" dirty="0" err="1" smtClean="0"/>
              <a:t>windows_package</a:t>
            </a:r>
            <a:endParaRPr lang="en-US" dirty="0" smtClean="0"/>
          </a:p>
          <a:p>
            <a:pPr marL="171450" indent="-171450">
              <a:buFont typeface="Arial"/>
              <a:buChar char="•"/>
            </a:pPr>
            <a:r>
              <a:rPr lang="en-US" dirty="0" smtClean="0"/>
              <a:t>batch:</a:t>
            </a:r>
          </a:p>
          <a:p>
            <a:pPr marL="628650" lvl="1" indent="-171450">
              <a:buFont typeface="Arial"/>
              <a:buChar char="•"/>
            </a:pPr>
            <a:r>
              <a:rPr lang="en-US" dirty="0" smtClean="0"/>
              <a:t>Use the batch resource to execute a batch script using the </a:t>
            </a:r>
            <a:r>
              <a:rPr lang="en-US" dirty="0" err="1" smtClean="0"/>
              <a:t>cmd.exe</a:t>
            </a:r>
            <a:r>
              <a:rPr lang="en-US" dirty="0" smtClean="0"/>
              <a:t> interpreter. The batch resource creates and executes a temporary file (similar to how the script resource behaves), rather than running the command inline. This resource inherits actions (:run and :nothing) and properties (creates, </a:t>
            </a:r>
            <a:r>
              <a:rPr lang="en-US" dirty="0" err="1" smtClean="0"/>
              <a:t>cwd</a:t>
            </a:r>
            <a:r>
              <a:rPr lang="en-US" dirty="0" smtClean="0"/>
              <a:t>, environment, group, path, timeout, and user) from the execute resource. Commands that are executed with this resource are (by their nature) not idempotent, as they are typically unique to the environment in which they are run. Use </a:t>
            </a:r>
            <a:r>
              <a:rPr lang="en-US" dirty="0" err="1" smtClean="0"/>
              <a:t>not_if</a:t>
            </a:r>
            <a:r>
              <a:rPr lang="en-US" dirty="0" smtClean="0"/>
              <a:t> and </a:t>
            </a:r>
            <a:r>
              <a:rPr lang="en-US" dirty="0" err="1" smtClean="0"/>
              <a:t>only_if</a:t>
            </a:r>
            <a:r>
              <a:rPr lang="en-US" dirty="0" smtClean="0"/>
              <a:t> to guard this resource for </a:t>
            </a:r>
            <a:r>
              <a:rPr lang="en-US" dirty="0" err="1" smtClean="0"/>
              <a:t>idempotence</a:t>
            </a:r>
            <a:r>
              <a:rPr lang="en-US" dirty="0" smtClean="0"/>
              <a:t>.</a:t>
            </a:r>
          </a:p>
          <a:p>
            <a:pPr marL="171450" indent="-171450">
              <a:buFont typeface="Arial"/>
              <a:buChar char="•"/>
            </a:pPr>
            <a:r>
              <a:rPr lang="en-US" dirty="0" err="1" smtClean="0"/>
              <a:t>env</a:t>
            </a:r>
            <a:r>
              <a:rPr lang="en-US" dirty="0" smtClean="0"/>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env</a:t>
            </a:r>
            <a:r>
              <a:rPr lang="en-US" sz="1200" b="0" i="0" kern="1200" dirty="0" smtClean="0">
                <a:solidFill>
                  <a:schemeClr val="tx1"/>
                </a:solidFill>
                <a:effectLst/>
                <a:latin typeface="+mn-lt"/>
                <a:ea typeface="+mn-ea"/>
                <a:cs typeface="+mn-cs"/>
              </a:rPr>
              <a:t> resource to manage environment keys in Microsoft Windows. After an environment key is set, Microsoft Windows must be restarted before the environment key will be available to the Task Scheduler.</a:t>
            </a:r>
          </a:p>
          <a:p>
            <a:pPr marL="171450" indent="-171450">
              <a:buFont typeface="Arial"/>
              <a:buChar char="•"/>
            </a:pP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registry_key</a:t>
            </a:r>
            <a:r>
              <a:rPr lang="en-US" sz="1200" b="0" i="0" kern="1200" dirty="0" smtClean="0">
                <a:solidFill>
                  <a:schemeClr val="tx1"/>
                </a:solidFill>
                <a:effectLst/>
                <a:latin typeface="+mn-lt"/>
                <a:ea typeface="+mn-ea"/>
                <a:cs typeface="+mn-cs"/>
              </a:rPr>
              <a:t> resource to create and delete registry keys in Microsoft Windows.</a:t>
            </a:r>
          </a:p>
          <a:p>
            <a:pPr marL="171450" indent="-171450">
              <a:buFont typeface="Arial"/>
              <a:buChar char="•"/>
            </a:pP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a:t>
            </a:r>
          </a:p>
          <a:p>
            <a:pPr marL="628650" lvl="1" indent="-171450">
              <a:buFont typeface="Arial"/>
              <a:buChar char="•"/>
            </a:pPr>
            <a:r>
              <a:rPr lang="en-US" sz="1200" b="0" i="0" kern="1200" dirty="0" smtClean="0">
                <a:solidFill>
                  <a:schemeClr val="tx1"/>
                </a:solidFill>
                <a:effectLst/>
                <a:latin typeface="+mn-lt"/>
                <a:ea typeface="+mn-ea"/>
                <a:cs typeface="+mn-cs"/>
              </a:rPr>
              <a:t>Use the </a:t>
            </a:r>
            <a:r>
              <a:rPr lang="en-US" sz="1200" b="0"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endParaRPr lang="en-US" sz="1200" b="0" i="0" u="sng" kern="1200" dirty="0" smtClean="0">
              <a:solidFill>
                <a:schemeClr val="tx1"/>
              </a:solidFill>
              <a:effectLst/>
              <a:latin typeface="+mn-lt"/>
              <a:ea typeface="+mn-ea"/>
              <a:cs typeface="+mn-cs"/>
            </a:endParaRPr>
          </a:p>
          <a:p>
            <a:pPr marL="628650" lvl="1" indent="-171450">
              <a:buFont typeface="Arial"/>
              <a:buChar char="•"/>
            </a:pPr>
            <a:r>
              <a:rPr lang="en-US" sz="1200" b="0" i="0" u="sng" kern="1200" dirty="0" smtClean="0">
                <a:solidFill>
                  <a:schemeClr val="tx1"/>
                </a:solidFill>
                <a:effectLst/>
                <a:latin typeface="+mn-lt"/>
                <a:ea typeface="+mn-ea"/>
                <a:cs typeface="+mn-cs"/>
              </a:rPr>
              <a:t>Note:</a:t>
            </a:r>
            <a:r>
              <a:rPr lang="en-US" sz="1200" b="0" i="0" u="none" kern="1200" baseline="0" dirty="0" smtClean="0">
                <a:solidFill>
                  <a:schemeClr val="tx1"/>
                </a:solidFill>
                <a:effectLst/>
                <a:latin typeface="+mn-lt"/>
                <a:ea typeface="+mn-ea"/>
                <a:cs typeface="+mn-cs"/>
              </a:rPr>
              <a:t> This resource effectively replaces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 found in the windows cookbook by moving that functionality into the chef-client. The windows cookbook may still be used, but in that situation use the generic package resource instead of the </a:t>
            </a:r>
            <a:r>
              <a:rPr lang="en-US" sz="1200" b="0" i="0" u="none" kern="1200" baseline="0" dirty="0" err="1" smtClean="0">
                <a:solidFill>
                  <a:schemeClr val="tx1"/>
                </a:solidFill>
                <a:effectLst/>
                <a:latin typeface="+mn-lt"/>
                <a:ea typeface="+mn-ea"/>
                <a:cs typeface="+mn-cs"/>
              </a:rPr>
              <a:t>windows_package</a:t>
            </a:r>
            <a:r>
              <a:rPr lang="en-US" sz="1200" b="0" i="0" u="none" kern="1200" baseline="0" dirty="0" smtClean="0">
                <a:solidFill>
                  <a:schemeClr val="tx1"/>
                </a:solidFill>
                <a:effectLst/>
                <a:latin typeface="+mn-lt"/>
                <a:ea typeface="+mn-ea"/>
                <a:cs typeface="+mn-cs"/>
              </a:rPr>
              <a:t> resource.</a:t>
            </a:r>
            <a:endParaRPr lang="en-US" sz="1200" b="0" i="0" u="sng" kern="1200" dirty="0" smtClean="0">
              <a:solidFill>
                <a:schemeClr val="tx1"/>
              </a:solidFill>
              <a:effectLst/>
              <a:latin typeface="+mn-lt"/>
              <a:ea typeface="+mn-ea"/>
              <a:cs typeface="+mn-cs"/>
            </a:endParaRP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p>
          <a:p>
            <a:pPr marL="628650" lvl="1" indent="-171450">
              <a:buFont typeface="Arial"/>
              <a:buChar char="•"/>
            </a:pPr>
            <a:r>
              <a:rPr lang="en-US" sz="1200" kern="1200" dirty="0" err="1" smtClean="0">
                <a:solidFill>
                  <a:schemeClr val="tx1"/>
                </a:solidFill>
                <a:effectLst/>
                <a:latin typeface="+mn-lt"/>
                <a:ea typeface="+mn-ea"/>
                <a:cs typeface="+mn-cs"/>
              </a:rPr>
              <a:t>registry_key</a:t>
            </a:r>
            <a:r>
              <a:rPr lang="en-US" dirty="0" smtClean="0"/>
              <a:t> </a:t>
            </a:r>
            <a:r>
              <a:rPr lang="en-US" sz="1200" kern="1200" dirty="0" smtClean="0">
                <a:solidFill>
                  <a:schemeClr val="tx1"/>
                </a:solidFill>
                <a:effectLst/>
                <a:latin typeface="+mn-lt"/>
                <a:ea typeface="+mn-ea"/>
                <a:cs typeface="+mn-cs"/>
              </a:rPr>
              <a:t>"HKEY_LOCAL_MACHINE</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System"</a:t>
            </a:r>
            <a:r>
              <a:rPr lang="en-US" dirty="0" smtClean="0"/>
              <a:t> </a:t>
            </a:r>
            <a:r>
              <a:rPr lang="en-US" sz="1200" b="1" kern="1200" dirty="0" smtClean="0">
                <a:solidFill>
                  <a:schemeClr val="tx1"/>
                </a:solidFill>
                <a:effectLst/>
                <a:latin typeface="+mn-lt"/>
                <a:ea typeface="+mn-ea"/>
                <a:cs typeface="+mn-cs"/>
              </a:rPr>
              <a:t>do</a:t>
            </a:r>
            <a:r>
              <a:rPr lang="en-US" dirty="0" smtClean="0"/>
              <a:t> </a:t>
            </a:r>
            <a:r>
              <a:rPr lang="en-US" sz="1200" kern="1200" dirty="0" smtClean="0">
                <a:solidFill>
                  <a:schemeClr val="tx1"/>
                </a:solidFill>
                <a:effectLst/>
                <a:latin typeface="+mn-lt"/>
                <a:ea typeface="+mn-ea"/>
                <a:cs typeface="+mn-cs"/>
              </a:rPr>
              <a:t>values</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:name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NewRegistryKeyValue</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:type</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multi_string</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:data</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['foo\0bar\0\0']</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action</a:t>
            </a:r>
            <a:r>
              <a:rPr lang="en-US" dirty="0" smtClean="0"/>
              <a:t> </a:t>
            </a:r>
            <a:r>
              <a:rPr lang="en-US" sz="1200" kern="1200" dirty="0" smtClean="0">
                <a:solidFill>
                  <a:schemeClr val="tx1"/>
                </a:solidFill>
                <a:effectLst/>
                <a:latin typeface="+mn-lt"/>
                <a:ea typeface="+mn-ea"/>
                <a:cs typeface="+mn-cs"/>
              </a:rPr>
              <a:t>:create</a:t>
            </a:r>
            <a:r>
              <a:rPr lang="en-US" dirty="0" smtClean="0"/>
              <a:t> </a:t>
            </a:r>
            <a:r>
              <a:rPr lang="en-US" sz="1200" b="1" kern="1200" dirty="0" smtClean="0">
                <a:solidFill>
                  <a:schemeClr val="tx1"/>
                </a:solidFill>
                <a:effectLst/>
                <a:latin typeface="+mn-lt"/>
                <a:ea typeface="+mn-ea"/>
                <a:cs typeface="+mn-cs"/>
              </a:rPr>
              <a:t>end</a:t>
            </a:r>
            <a:endParaRPr lang="en-US" dirty="0" smtClean="0"/>
          </a:p>
          <a:p>
            <a:pPr marL="628650" lvl="1" indent="-171450">
              <a:buFont typeface="Arial"/>
              <a:buChar char="•"/>
            </a:pPr>
            <a:r>
              <a:rPr lang="en-US" dirty="0" err="1" smtClean="0"/>
              <a:t>windows_package</a:t>
            </a:r>
            <a:r>
              <a:rPr lang="en-US" dirty="0" smtClean="0"/>
              <a:t>:</a:t>
            </a:r>
            <a:r>
              <a:rPr lang="en-US" baseline="0" dirty="0" smtClean="0"/>
              <a:t> </a:t>
            </a:r>
            <a:r>
              <a:rPr lang="en-US" sz="1200" b="0" i="0" kern="1200" dirty="0" smtClean="0">
                <a:solidFill>
                  <a:schemeClr val="tx1"/>
                </a:solidFill>
                <a:effectLst/>
                <a:latin typeface="+mn-lt"/>
                <a:ea typeface="+mn-ea"/>
                <a:cs typeface="+mn-cs"/>
              </a:rPr>
              <a:t>Use the </a:t>
            </a:r>
            <a:r>
              <a:rPr lang="en-US" sz="1200" b="1" i="0" kern="1200" dirty="0" err="1" smtClean="0">
                <a:solidFill>
                  <a:schemeClr val="tx1"/>
                </a:solidFill>
                <a:effectLst/>
                <a:latin typeface="+mn-lt"/>
                <a:ea typeface="+mn-ea"/>
                <a:cs typeface="+mn-cs"/>
              </a:rPr>
              <a:t>windows_package</a:t>
            </a:r>
            <a:r>
              <a:rPr lang="en-US" sz="1200" b="0" i="0" kern="1200" dirty="0" smtClean="0">
                <a:solidFill>
                  <a:schemeClr val="tx1"/>
                </a:solidFill>
                <a:effectLst/>
                <a:latin typeface="+mn-lt"/>
                <a:ea typeface="+mn-ea"/>
                <a:cs typeface="+mn-cs"/>
              </a:rPr>
              <a:t> resource to manage Microsoft Installer Package (MSI) packages for the Microsoft Windows platform.</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Example:</a:t>
            </a:r>
          </a:p>
          <a:p>
            <a:pPr marL="628650" lvl="1" indent="-171450">
              <a:buFont typeface="Arial"/>
              <a:buChar char="•"/>
            </a:pPr>
            <a:r>
              <a:rPr lang="en-US" sz="1200" kern="1200" dirty="0" err="1" smtClean="0">
                <a:solidFill>
                  <a:schemeClr val="tx1"/>
                </a:solidFill>
                <a:effectLst/>
                <a:latin typeface="+mn-lt"/>
                <a:ea typeface="+mn-ea"/>
                <a:cs typeface="+mn-cs"/>
              </a:rPr>
              <a:t>windows_package</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package_name</a:t>
            </a:r>
            <a:r>
              <a:rPr lang="en-US" sz="120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windows.html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860195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sz="1200" b="0" i="0" kern="1200" dirty="0" smtClean="0">
                <a:solidFill>
                  <a:schemeClr val="tx1"/>
                </a:solidFill>
                <a:effectLst/>
                <a:latin typeface="+mn-lt"/>
                <a:ea typeface="+mn-ea"/>
                <a:cs typeface="+mn-cs"/>
              </a:rPr>
              <a:t>DSC is a new management platform in Windows PowerShell that enables deploying and managing configuration data for software services and managing the environment in which these services run.</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DSC provides a set of Windows PowerShell language extensions, new Windows PowerShell cmdlets, and resources that you can use to declaratively specify how you want your software environment to be configured. It also provides a means to maintain and manage existing configurations.</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Practical applications</a:t>
            </a:r>
            <a:r>
              <a:rPr lang="en-US" sz="1200" b="0" i="0" kern="1200" baseline="0" dirty="0" smtClean="0">
                <a:solidFill>
                  <a:schemeClr val="tx1"/>
                </a:solidFill>
                <a:effectLst/>
                <a:latin typeface="+mn-lt"/>
                <a:ea typeface="+mn-ea"/>
                <a:cs typeface="+mn-cs"/>
              </a:rPr>
              <a:t> include:</a:t>
            </a:r>
          </a:p>
          <a:p>
            <a:endParaRPr lang="en-US" sz="1200" b="0" i="0" kern="1200" baseline="0" dirty="0" smtClean="0">
              <a:solidFill>
                <a:schemeClr val="tx1"/>
              </a:solidFill>
              <a:effectLst/>
              <a:latin typeface="+mn-lt"/>
              <a:ea typeface="+mn-ea"/>
              <a:cs typeface="+mn-cs"/>
            </a:endParaRPr>
          </a:p>
          <a:p>
            <a:pPr marL="628650" lvl="1" indent="-171450">
              <a:buFont typeface="Arial" charset="0"/>
              <a:buChar char="•"/>
            </a:pPr>
            <a:r>
              <a:rPr lang="en-US" sz="1200" b="0" i="0" kern="1200" dirty="0" smtClean="0">
                <a:solidFill>
                  <a:schemeClr val="tx1"/>
                </a:solidFill>
                <a:effectLst/>
                <a:latin typeface="+mn-lt"/>
                <a:ea typeface="+mn-ea"/>
                <a:cs typeface="+mn-cs"/>
              </a:rPr>
              <a:t>Enabling or disabling server roles and features</a:t>
            </a:r>
          </a:p>
          <a:p>
            <a:pPr marL="628650" lvl="1" indent="-171450">
              <a:buFont typeface="Arial" charset="0"/>
              <a:buChar char="•"/>
            </a:pPr>
            <a:r>
              <a:rPr lang="en-US" sz="1200" b="0" i="0" kern="1200" dirty="0" smtClean="0">
                <a:solidFill>
                  <a:schemeClr val="tx1"/>
                </a:solidFill>
                <a:effectLst/>
                <a:latin typeface="+mn-lt"/>
                <a:ea typeface="+mn-ea"/>
                <a:cs typeface="+mn-cs"/>
              </a:rPr>
              <a:t>Managing registry settings</a:t>
            </a:r>
          </a:p>
          <a:p>
            <a:pPr marL="628650" lvl="1" indent="-171450">
              <a:buFont typeface="Arial" charset="0"/>
              <a:buChar char="•"/>
            </a:pPr>
            <a:r>
              <a:rPr lang="en-US" sz="1200" b="0" i="0" kern="1200" dirty="0" smtClean="0">
                <a:solidFill>
                  <a:schemeClr val="tx1"/>
                </a:solidFill>
                <a:effectLst/>
                <a:latin typeface="+mn-lt"/>
                <a:ea typeface="+mn-ea"/>
                <a:cs typeface="+mn-cs"/>
              </a:rPr>
              <a:t>Managing files and directories</a:t>
            </a:r>
          </a:p>
          <a:p>
            <a:pPr marL="628650" lvl="1" indent="-171450">
              <a:buFont typeface="Arial" charset="0"/>
              <a:buChar char="•"/>
            </a:pPr>
            <a:r>
              <a:rPr lang="en-US" sz="1200" b="0" i="0" kern="1200" dirty="0" smtClean="0">
                <a:solidFill>
                  <a:schemeClr val="tx1"/>
                </a:solidFill>
                <a:effectLst/>
                <a:latin typeface="+mn-lt"/>
                <a:ea typeface="+mn-ea"/>
                <a:cs typeface="+mn-cs"/>
              </a:rPr>
              <a:t>Starting, stopping, and managing processes and services</a:t>
            </a:r>
          </a:p>
          <a:p>
            <a:pPr marL="628650" lvl="1" indent="-171450">
              <a:buFont typeface="Arial" charset="0"/>
              <a:buChar char="•"/>
            </a:pPr>
            <a:r>
              <a:rPr lang="en-US" sz="1200" b="0" i="0" kern="1200" dirty="0" smtClean="0">
                <a:solidFill>
                  <a:schemeClr val="tx1"/>
                </a:solidFill>
                <a:effectLst/>
                <a:latin typeface="+mn-lt"/>
                <a:ea typeface="+mn-ea"/>
                <a:cs typeface="+mn-cs"/>
              </a:rPr>
              <a:t>Managing groups and user accounts</a:t>
            </a:r>
          </a:p>
          <a:p>
            <a:pPr marL="628650" lvl="1" indent="-171450">
              <a:buFont typeface="Arial" charset="0"/>
              <a:buChar char="•"/>
            </a:pPr>
            <a:r>
              <a:rPr lang="en-US" sz="1200" b="0" i="0" kern="1200" dirty="0" smtClean="0">
                <a:solidFill>
                  <a:schemeClr val="tx1"/>
                </a:solidFill>
                <a:effectLst/>
                <a:latin typeface="+mn-lt"/>
                <a:ea typeface="+mn-ea"/>
                <a:cs typeface="+mn-cs"/>
              </a:rPr>
              <a:t>Deploying new software</a:t>
            </a:r>
          </a:p>
          <a:p>
            <a:pPr marL="628650" lvl="1" indent="-171450">
              <a:buFont typeface="Arial" charset="0"/>
              <a:buChar char="•"/>
            </a:pPr>
            <a:r>
              <a:rPr lang="en-US" sz="1200" b="0" i="0" kern="1200" dirty="0" smtClean="0">
                <a:solidFill>
                  <a:schemeClr val="tx1"/>
                </a:solidFill>
                <a:effectLst/>
                <a:latin typeface="+mn-lt"/>
                <a:ea typeface="+mn-ea"/>
                <a:cs typeface="+mn-cs"/>
              </a:rPr>
              <a:t>Managing environment variables</a:t>
            </a:r>
          </a:p>
          <a:p>
            <a:pPr marL="628650" lvl="1" indent="-171450">
              <a:buFont typeface="Arial" charset="0"/>
              <a:buChar char="•"/>
            </a:pPr>
            <a:r>
              <a:rPr lang="en-US" sz="1200" b="0" i="0" kern="1200" dirty="0" smtClean="0">
                <a:solidFill>
                  <a:schemeClr val="tx1"/>
                </a:solidFill>
                <a:effectLst/>
                <a:latin typeface="+mn-lt"/>
                <a:ea typeface="+mn-ea"/>
                <a:cs typeface="+mn-cs"/>
              </a:rPr>
              <a:t>Running Windows PowerShell scripts</a:t>
            </a:r>
          </a:p>
          <a:p>
            <a:pPr marL="628650" lvl="1" indent="-171450">
              <a:buFont typeface="Arial" charset="0"/>
              <a:buChar char="•"/>
            </a:pPr>
            <a:r>
              <a:rPr lang="en-US" sz="1200" b="0" i="0" kern="1200" dirty="0" smtClean="0">
                <a:solidFill>
                  <a:schemeClr val="tx1"/>
                </a:solidFill>
                <a:effectLst/>
                <a:latin typeface="+mn-lt"/>
                <a:ea typeface="+mn-ea"/>
                <a:cs typeface="+mn-cs"/>
              </a:rPr>
              <a:t>Fixing a configuration that has drifted away from the desired state</a:t>
            </a:r>
          </a:p>
          <a:p>
            <a:pPr marL="628650" lvl="1" indent="-171450">
              <a:buFont typeface="Arial" charset="0"/>
              <a:buChar char="•"/>
            </a:pPr>
            <a:r>
              <a:rPr lang="en-US" sz="1200" b="0" i="0" kern="1200" dirty="0" smtClean="0">
                <a:solidFill>
                  <a:schemeClr val="tx1"/>
                </a:solidFill>
                <a:effectLst/>
                <a:latin typeface="+mn-lt"/>
                <a:ea typeface="+mn-ea"/>
                <a:cs typeface="+mn-cs"/>
              </a:rPr>
              <a:t>Discovering the actual configuration state on a given node</a:t>
            </a:r>
          </a:p>
          <a:p>
            <a:pPr lvl="1"/>
            <a:endParaRPr lang="en-US" sz="1200" b="0" i="0" kern="1200" dirty="0" smtClean="0">
              <a:solidFill>
                <a:schemeClr val="tx1"/>
              </a:solidFill>
              <a:effectLst/>
              <a:latin typeface="+mn-lt"/>
              <a:ea typeface="+mn-ea"/>
              <a:cs typeface="+mn-cs"/>
            </a:endParaRPr>
          </a:p>
          <a:p>
            <a:pPr lvl="0"/>
            <a:r>
              <a:rPr lang="en-US" sz="1200" b="1" i="0" kern="1200" dirty="0" smtClean="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msdn.microsoft.com</a:t>
            </a:r>
            <a:r>
              <a:rPr lang="en-US" dirty="0" smtClean="0"/>
              <a:t>/en-us/</a:t>
            </a:r>
            <a:r>
              <a:rPr lang="en-US" dirty="0" err="1" smtClean="0"/>
              <a:t>powershell</a:t>
            </a:r>
            <a:r>
              <a:rPr lang="en-US" dirty="0" smtClean="0"/>
              <a:t>/</a:t>
            </a:r>
            <a:r>
              <a:rPr lang="en-US" dirty="0" err="1" smtClean="0"/>
              <a:t>dsc</a:t>
            </a:r>
            <a:r>
              <a:rPr lang="en-US" dirty="0" smtClean="0"/>
              <a:t>/overview</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91751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a:t>
            </a:r>
            <a:r>
              <a:rPr lang="en-US" dirty="0" err="1" smtClean="0"/>
              <a:t>www.powershellgallery.com</a:t>
            </a:r>
            <a:r>
              <a:rPr lang="en-US" dirty="0" smtClean="0"/>
              <a:t>/items</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/tag/</a:t>
            </a:r>
            <a:r>
              <a:rPr lang="en-US" dirty="0" err="1" smtClean="0"/>
              <a:t>dsc</a:t>
            </a:r>
            <a:r>
              <a:rPr lang="en-US" dirty="0" smtClean="0"/>
              <a:t>/</a:t>
            </a:r>
          </a:p>
          <a:p>
            <a:pPr marL="171450" indent="-171450">
              <a:buFont typeface="Arial"/>
              <a:buChar char="•"/>
            </a:pPr>
            <a:endParaRPr lang="en-US" dirty="0" smtClean="0"/>
          </a:p>
          <a:p>
            <a:pPr marL="171450" indent="-171450">
              <a:buFont typeface="Arial"/>
              <a:buChar char="•"/>
            </a:pPr>
            <a:r>
              <a:rPr lang="en-US" dirty="0" smtClean="0"/>
              <a:t>http://</a:t>
            </a:r>
            <a:r>
              <a:rPr lang="en-US" dirty="0" err="1" smtClean="0"/>
              <a:t>powershell.org</a:t>
            </a:r>
            <a:r>
              <a:rPr lang="en-US" dirty="0" smtClean="0"/>
              <a:t>/need-desired-state-configuration-modules/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6807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Chef is a mature automation platform, not a platform feature, like DSC. The benefits of this are</a:t>
            </a:r>
            <a:r>
              <a:rPr lang="en-US" baseline="0" dirty="0" smtClean="0"/>
              <a:t> the support and training opportunities provided by Chef, and the community surrounding the ecosystem. While DSC is awesome, it’s easy to see why the best way to experience it through Chef. This is why Chef and Microsoft are working together to create a great marriage of the two platforms.</a:t>
            </a:r>
          </a:p>
          <a:p>
            <a:endParaRPr lang="en-US"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05891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blogs.technet.microsoft.com</a:t>
            </a:r>
            <a:r>
              <a:rPr lang="en-US" dirty="0" smtClean="0"/>
              <a:t>/</a:t>
            </a:r>
            <a:r>
              <a:rPr lang="en-US" dirty="0" err="1" smtClean="0"/>
              <a:t>heyscriptingguy</a:t>
            </a:r>
            <a:r>
              <a:rPr lang="en-US" dirty="0" smtClean="0"/>
              <a:t>/2016/01/27/using-desired-state-configuration-and-chef-to-deploy-system-center/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696818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Windows PowerShell is a task-based command-line shell and scripting language developed by Microsoft. Windows PowerShell uses a document-oriented approach for managing Microsoft Windows-based machines, similar to the approach that is used for managing UNIX- and Linux-based machines. Windows PowerShell is a tool-agnostic platform that supports using Chef for configuration management.</a:t>
            </a:r>
          </a:p>
          <a:p>
            <a:pPr marL="171450" indent="-171450">
              <a:buFont typeface="Arial"/>
              <a:buChar char="•"/>
            </a:pPr>
            <a:endParaRPr lang="en-US" dirty="0" smtClean="0"/>
          </a:p>
          <a:p>
            <a:pPr marL="171450" indent="-171450">
              <a:buFont typeface="Arial"/>
              <a:buChar char="•"/>
            </a:pPr>
            <a:r>
              <a:rPr lang="en-US" dirty="0" smtClean="0"/>
              <a:t>Desired State Configuration (DSC) is a feature of Windows PowerShell that provides a set of language extensions, cmdlets, and resources that can be used to declaratively configure software. DSC is similar to Chef, in that both tools are idempotent, take similar approaches to the concept of resources, describe the configuration of a system, and then take the steps required to do that configuration. The most important difference between Chef and DSC is that Chef uses Ruby and DSC is exposed as configuration data from within Windows PowerShell.</a:t>
            </a:r>
          </a:p>
          <a:p>
            <a:pPr marL="171450" indent="-171450">
              <a:buFont typeface="Arial"/>
              <a:buChar char="•"/>
            </a:pPr>
            <a:endParaRPr lang="en-US" dirty="0" smtClean="0"/>
          </a:p>
          <a:p>
            <a:pPr marL="171450" indent="-171450">
              <a:buFont typeface="Arial"/>
              <a:buChar char="•"/>
            </a:pPr>
            <a:r>
              <a:rPr lang="en-US" sz="1200" b="0" i="0" kern="1200" dirty="0" smtClean="0">
                <a:solidFill>
                  <a:schemeClr val="tx1"/>
                </a:solidFill>
                <a:effectLst/>
                <a:latin typeface="+mn-lt"/>
                <a:ea typeface="+mn-ea"/>
                <a:cs typeface="+mn-cs"/>
              </a:rPr>
              <a:t>Many DSC resources are comparable to built-in Chef resources. For example, both DSC and Chef have </a:t>
            </a:r>
            <a:r>
              <a:rPr lang="en-US" sz="1200" b="1" i="0" kern="1200" dirty="0" err="1" smtClean="0">
                <a:solidFill>
                  <a:schemeClr val="tx1"/>
                </a:solidFill>
                <a:effectLst/>
                <a:latin typeface="+mn-lt"/>
                <a:ea typeface="+mn-ea"/>
                <a:cs typeface="+mn-cs"/>
              </a:rPr>
              <a:t>file</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package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service</a:t>
            </a:r>
            <a:r>
              <a:rPr lang="en-US" sz="1200" b="0" i="0" kern="1200" dirty="0" smtClean="0">
                <a:solidFill>
                  <a:schemeClr val="tx1"/>
                </a:solidFill>
                <a:effectLst/>
                <a:latin typeface="+mn-lt"/>
                <a:ea typeface="+mn-ea"/>
                <a:cs typeface="+mn-cs"/>
              </a:rPr>
              <a:t> resources.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is most useful for those DSC resources that do not have a direct comparison to a resource in Chef, such as the </a:t>
            </a:r>
            <a:r>
              <a:rPr lang="en-US" sz="1200" kern="1200" dirty="0" smtClean="0">
                <a:solidFill>
                  <a:schemeClr val="tx1"/>
                </a:solidFill>
                <a:effectLst/>
                <a:latin typeface="+mn-lt"/>
                <a:ea typeface="+mn-ea"/>
                <a:cs typeface="+mn-cs"/>
              </a:rPr>
              <a:t>Archive</a:t>
            </a:r>
            <a:r>
              <a:rPr lang="en-US" sz="1200" b="0" i="0" kern="1200" dirty="0" smtClean="0">
                <a:solidFill>
                  <a:schemeClr val="tx1"/>
                </a:solidFill>
                <a:effectLst/>
                <a:latin typeface="+mn-lt"/>
                <a:ea typeface="+mn-ea"/>
                <a:cs typeface="+mn-cs"/>
              </a:rPr>
              <a:t> resource, a custom DSC resource, an existing DSC script that performs an important task, and so on. Use the </a:t>
            </a:r>
            <a:r>
              <a:rPr lang="en-US" sz="1200" b="1" i="0" kern="1200" dirty="0" err="1" smtClean="0">
                <a:solidFill>
                  <a:schemeClr val="tx1"/>
                </a:solidFill>
                <a:effectLst/>
                <a:latin typeface="+mn-lt"/>
                <a:ea typeface="+mn-ea"/>
                <a:cs typeface="+mn-cs"/>
              </a:rPr>
              <a:t>dsc_script</a:t>
            </a:r>
            <a:r>
              <a:rPr lang="en-US" sz="1200" b="0" i="0" kern="1200" dirty="0" smtClean="0">
                <a:solidFill>
                  <a:schemeClr val="tx1"/>
                </a:solidFill>
                <a:effectLst/>
                <a:latin typeface="+mn-lt"/>
                <a:ea typeface="+mn-ea"/>
                <a:cs typeface="+mn-cs"/>
              </a:rPr>
              <a:t> resource to embed the code that defines a DSC configuration directly within a Chef recipe.</a:t>
            </a:r>
          </a:p>
          <a:p>
            <a:pPr marL="171450" indent="-171450">
              <a:buFont typeface="Arial"/>
              <a:buChar char="•"/>
            </a:pPr>
            <a:endParaRPr lang="en-US" sz="1200" b="0" i="0" kern="1200" dirty="0" smtClean="0">
              <a:solidFill>
                <a:schemeClr val="tx1"/>
              </a:solidFill>
              <a:effectLst/>
              <a:latin typeface="+mn-lt"/>
              <a:ea typeface="+mn-ea"/>
              <a:cs typeface="+mn-cs"/>
            </a:endParaRPr>
          </a:p>
          <a:p>
            <a:pPr marL="0" indent="0">
              <a:buFont typeface="Arial"/>
              <a:buNone/>
            </a:pPr>
            <a:r>
              <a:rPr lang="en-US" sz="1200" b="1" i="0" kern="1200" dirty="0" smtClean="0">
                <a:solidFill>
                  <a:schemeClr val="tx1"/>
                </a:solidFill>
                <a:effectLst/>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docs.chef.io</a:t>
            </a:r>
            <a:r>
              <a:rPr lang="en-US" dirty="0" smtClean="0"/>
              <a:t>/</a:t>
            </a:r>
            <a:r>
              <a:rPr lang="en-US" dirty="0" err="1" smtClean="0"/>
              <a:t>resource_dsc_script.html</a:t>
            </a:r>
            <a:endParaRPr lang="en-US" dirty="0" smtClean="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7511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On Chef, we create and evaluate</a:t>
            </a:r>
            <a:r>
              <a:rPr lang="en-US" baseline="0" dirty="0" smtClean="0"/>
              <a:t> the Resource Collection ON the target node we send the configuration to, just prior to the evaluation context. On DSC, the MOF can be generated anywhere, it’s just the node’s job to apply it. It could be generated by the node just prior to runtime, or it might be created elsewhere and distributed to the node.</a:t>
            </a:r>
          </a:p>
          <a:p>
            <a:pPr marL="171450" indent="-171450">
              <a:buFont typeface="Arial"/>
              <a:buChar char="•"/>
            </a:pPr>
            <a:endParaRPr lang="en-US" baseline="0" dirty="0" smtClean="0"/>
          </a:p>
          <a:p>
            <a:pPr marL="171450" indent="-171450">
              <a:buFont typeface="Arial"/>
              <a:buChar char="•"/>
            </a:pPr>
            <a:r>
              <a:rPr lang="en-US" baseline="0" dirty="0" smtClean="0"/>
              <a:t>In Chef we:</a:t>
            </a:r>
          </a:p>
          <a:p>
            <a:pPr marL="685800" lvl="1" indent="-228600">
              <a:buFont typeface="+mj-lt"/>
              <a:buAutoNum type="arabicPeriod"/>
            </a:pPr>
            <a:r>
              <a:rPr lang="en-US" baseline="0" dirty="0" smtClean="0"/>
              <a:t>Define our policy by writing a </a:t>
            </a:r>
            <a:r>
              <a:rPr lang="en-US" baseline="0" dirty="0" err="1" smtClean="0"/>
              <a:t>runlist</a:t>
            </a:r>
            <a:endParaRPr lang="en-US" baseline="0" dirty="0" smtClean="0"/>
          </a:p>
          <a:p>
            <a:pPr marL="685800" lvl="1" indent="-228600">
              <a:buFont typeface="+mj-lt"/>
              <a:buAutoNum type="arabicPeriod"/>
            </a:pPr>
            <a:r>
              <a:rPr lang="en-US" baseline="0" dirty="0" smtClean="0"/>
              <a:t>Run </a:t>
            </a:r>
            <a:r>
              <a:rPr lang="en-US" baseline="0" dirty="0" err="1" smtClean="0"/>
              <a:t>Ohai</a:t>
            </a:r>
            <a:r>
              <a:rPr lang="en-US" baseline="0" dirty="0" smtClean="0"/>
              <a:t>, collect system state inventory</a:t>
            </a:r>
          </a:p>
          <a:p>
            <a:pPr marL="685800" lvl="1" indent="-228600">
              <a:buFont typeface="+mj-lt"/>
              <a:buAutoNum type="arabicPeriod"/>
            </a:pPr>
            <a:r>
              <a:rPr lang="en-US" baseline="0" dirty="0" smtClean="0"/>
              <a:t>Build the Resource Collection with chef-client on the client</a:t>
            </a:r>
          </a:p>
          <a:p>
            <a:pPr marL="171450" indent="-171450">
              <a:buFont typeface="Arial"/>
              <a:buChar char="•"/>
            </a:pPr>
            <a:endParaRPr lang="en-US" baseline="0" dirty="0" smtClean="0"/>
          </a:p>
          <a:p>
            <a:pPr marL="171450" indent="-171450">
              <a:buFont typeface="Arial"/>
              <a:buChar char="•"/>
            </a:pPr>
            <a:r>
              <a:rPr lang="en-US" baseline="0" dirty="0" smtClean="0"/>
              <a:t>In DSC, we would instead:</a:t>
            </a:r>
          </a:p>
          <a:p>
            <a:pPr marL="685800" lvl="1" indent="-228600">
              <a:buFont typeface="+mj-lt"/>
              <a:buAutoNum type="arabicPeriod"/>
            </a:pPr>
            <a:r>
              <a:rPr lang="en-US" baseline="0" dirty="0" smtClean="0"/>
              <a:t>Create a series of composite resources</a:t>
            </a:r>
          </a:p>
          <a:p>
            <a:pPr marL="685800" lvl="1" indent="-228600">
              <a:buFont typeface="+mj-lt"/>
              <a:buAutoNum type="arabicPeriod"/>
            </a:pPr>
            <a:r>
              <a:rPr lang="en-US" baseline="0" dirty="0" smtClean="0"/>
              <a:t>(no equivalent of </a:t>
            </a:r>
            <a:r>
              <a:rPr lang="en-US" baseline="0" dirty="0" err="1" smtClean="0"/>
              <a:t>ohai</a:t>
            </a:r>
            <a:r>
              <a:rPr lang="en-US" baseline="0" dirty="0" smtClean="0"/>
              <a:t> on with pure DSC)</a:t>
            </a:r>
          </a:p>
          <a:p>
            <a:pPr marL="685800" lvl="1" indent="-228600">
              <a:buFont typeface="+mj-lt"/>
              <a:buAutoNum type="arabicPeriod"/>
            </a:pPr>
            <a:r>
              <a:rPr lang="en-US" baseline="0" dirty="0" smtClean="0"/>
              <a:t>Run a Configuration Script and generate our MOF document (assuming we chose to do so on the node, not with a pull server)</a:t>
            </a:r>
          </a:p>
          <a:p>
            <a:pPr marL="685800" lvl="1" indent="-228600">
              <a:buFont typeface="+mj-lt"/>
              <a:buAutoNum type="arabicPeriod"/>
            </a:pPr>
            <a:endParaRPr lang="en-US" baseline="0" dirty="0" smtClean="0"/>
          </a:p>
          <a:p>
            <a:pPr marL="0" lvl="0" indent="0">
              <a:buFont typeface="+mj-lt"/>
              <a:buNone/>
            </a:pPr>
            <a:r>
              <a:rPr lang="en-US" b="1" baseline="0"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www.youtube.com</a:t>
            </a:r>
            <a:r>
              <a:rPr lang="en-US" dirty="0" smtClean="0"/>
              <a:t>/</a:t>
            </a:r>
            <a:r>
              <a:rPr lang="en-US" dirty="0" err="1" smtClean="0"/>
              <a:t>watch?v</a:t>
            </a:r>
            <a:r>
              <a:rPr lang="en-US" dirty="0" smtClean="0"/>
              <a:t>=vi8DQ8KhqXA</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0551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pPr/>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969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pPr/>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powershellgallery.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ctr">
            <a:noAutofit/>
          </a:bodyPr>
          <a:lstStyle/>
          <a:p>
            <a:pPr algn="l"/>
            <a:r>
              <a:rPr lang="en-US"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798050" cy="1323439"/>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5</a:t>
            </a:r>
            <a:r>
              <a:rPr lang="en-US" sz="4000" dirty="0" smtClean="0">
                <a:solidFill>
                  <a:srgbClr val="FFFF00"/>
                </a:solidFill>
              </a:rPr>
              <a:t>: </a:t>
            </a:r>
            <a:endParaRPr lang="en-US" sz="4000" dirty="0">
              <a:solidFill>
                <a:srgbClr val="FFFF00"/>
              </a:solidFill>
            </a:endParaRPr>
          </a:p>
          <a:p>
            <a:r>
              <a:rPr lang="en-US" sz="4000" dirty="0" smtClean="0">
                <a:solidFill>
                  <a:srgbClr val="FFFF00"/>
                </a:solidFill>
              </a:rPr>
              <a:t>Desired State Configuration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96337917"/>
              </p:ext>
            </p:extLst>
          </p:nvPr>
        </p:nvGraphicFramePr>
        <p:xfrm>
          <a:off x="838200" y="1690688"/>
          <a:ext cx="10515600" cy="3995333"/>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gridCol w="3505200">
                  <a:extLst>
                    <a:ext uri="{9D8B030D-6E8A-4147-A177-3AD203B41FA5}">
                      <a16:colId xmlns="" xmlns:a16="http://schemas.microsoft.com/office/drawing/2014/main" val="2986980724"/>
                    </a:ext>
                  </a:extLst>
                </a:gridCol>
              </a:tblGrid>
              <a:tr h="528470">
                <a:tc>
                  <a:txBody>
                    <a:bodyPr/>
                    <a:lstStyle/>
                    <a:p>
                      <a:pPr algn="ctr"/>
                      <a:r>
                        <a:rPr lang="en-US" sz="2000" b="1" dirty="0" smtClean="0">
                          <a:solidFill>
                            <a:schemeClr val="bg1"/>
                          </a:solidFill>
                        </a:rPr>
                        <a:t>Feature</a:t>
                      </a:r>
                      <a:endParaRPr lang="en-US" sz="2000" b="1" dirty="0">
                        <a:solidFill>
                          <a:schemeClr val="bg1"/>
                        </a:solidFill>
                      </a:endParaRPr>
                    </a:p>
                  </a:txBody>
                  <a:tcPr anchor="ctr">
                    <a:solidFill>
                      <a:srgbClr val="0070C0"/>
                    </a:solidFill>
                  </a:tcPr>
                </a:tc>
                <a:tc>
                  <a:txBody>
                    <a:bodyPr/>
                    <a:lstStyle/>
                    <a:p>
                      <a:pPr algn="ctr"/>
                      <a:r>
                        <a:rPr lang="en-US" sz="2000" b="0" dirty="0" smtClean="0">
                          <a:solidFill>
                            <a:schemeClr val="bg1"/>
                          </a:solidFill>
                        </a:rPr>
                        <a:t>Chef</a:t>
                      </a:r>
                      <a:endParaRPr lang="en-US" sz="2000" b="0" dirty="0">
                        <a:solidFill>
                          <a:schemeClr val="bg1"/>
                        </a:solidFill>
                      </a:endParaRPr>
                    </a:p>
                  </a:txBody>
                  <a:tcPr anchor="ctr">
                    <a:solidFill>
                      <a:srgbClr val="0070C0"/>
                    </a:solidFill>
                  </a:tcPr>
                </a:tc>
                <a:tc>
                  <a:txBody>
                    <a:bodyPr/>
                    <a:lstStyle/>
                    <a:p>
                      <a:pPr algn="ctr"/>
                      <a:r>
                        <a:rPr lang="en-US" sz="2000" b="0" dirty="0" smtClean="0">
                          <a:solidFill>
                            <a:schemeClr val="bg1"/>
                          </a:solidFill>
                        </a:rPr>
                        <a:t>DSC</a:t>
                      </a:r>
                      <a:endParaRPr lang="en-US" sz="2000" b="0" dirty="0">
                        <a:solidFill>
                          <a:schemeClr val="bg1"/>
                        </a:solidFill>
                      </a:endParaRPr>
                    </a:p>
                  </a:txBody>
                  <a:tcPr anchor="ctr">
                    <a:solidFill>
                      <a:srgbClr val="0070C0"/>
                    </a:solidFill>
                  </a:tcPr>
                </a:tc>
                <a:extLst>
                  <a:ext uri="{0D108BD9-81ED-4DB2-BD59-A6C34878D82A}">
                    <a16:rowId xmlns="" xmlns:a16="http://schemas.microsoft.com/office/drawing/2014/main" val="679667022"/>
                  </a:ext>
                </a:extLst>
              </a:tr>
              <a:tr h="810111">
                <a:tc>
                  <a:txBody>
                    <a:bodyPr/>
                    <a:lstStyle/>
                    <a:p>
                      <a:pPr algn="l"/>
                      <a:r>
                        <a:rPr lang="en-US" sz="2000" b="1" dirty="0" smtClean="0"/>
                        <a:t>System</a:t>
                      </a:r>
                      <a:r>
                        <a:rPr lang="en-US" sz="2000" b="1" baseline="0" dirty="0" smtClean="0"/>
                        <a:t> Components</a:t>
                      </a:r>
                      <a:endParaRPr lang="en-US" sz="2000" b="1"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tc>
                  <a:txBody>
                    <a:bodyPr/>
                    <a:lstStyle/>
                    <a:p>
                      <a:pPr algn="l"/>
                      <a:r>
                        <a:rPr lang="en-US" sz="2000" dirty="0" smtClean="0"/>
                        <a:t>Resource</a:t>
                      </a:r>
                      <a:endParaRPr lang="en-US" sz="2000" dirty="0"/>
                    </a:p>
                  </a:txBody>
                  <a:tcPr>
                    <a:solidFill>
                      <a:schemeClr val="bg1">
                        <a:lumMod val="85000"/>
                      </a:schemeClr>
                    </a:solidFill>
                  </a:tcPr>
                </a:tc>
                <a:extLst>
                  <a:ext uri="{0D108BD9-81ED-4DB2-BD59-A6C34878D82A}">
                    <a16:rowId xmlns="" xmlns:a16="http://schemas.microsoft.com/office/drawing/2014/main" val="2034482246"/>
                  </a:ext>
                </a:extLst>
              </a:tr>
              <a:tr h="1036530">
                <a:tc>
                  <a:txBody>
                    <a:bodyPr/>
                    <a:lstStyle/>
                    <a:p>
                      <a:pPr algn="l"/>
                      <a:r>
                        <a:rPr lang="en-US" sz="2000" b="1" dirty="0" smtClean="0"/>
                        <a:t>Grouping resources into</a:t>
                      </a:r>
                      <a:r>
                        <a:rPr lang="en-US" sz="2000" b="1" baseline="0" dirty="0" smtClean="0"/>
                        <a:t> files</a:t>
                      </a:r>
                      <a:endParaRPr lang="en-US" sz="2000" b="1" dirty="0"/>
                    </a:p>
                  </a:txBody>
                  <a:tcPr>
                    <a:solidFill>
                      <a:schemeClr val="bg1">
                        <a:lumMod val="85000"/>
                      </a:schemeClr>
                    </a:solidFill>
                  </a:tcPr>
                </a:tc>
                <a:tc>
                  <a:txBody>
                    <a:bodyPr/>
                    <a:lstStyle/>
                    <a:p>
                      <a:pPr algn="l"/>
                      <a:r>
                        <a:rPr lang="en-US" sz="2000" dirty="0" smtClean="0"/>
                        <a:t>Recipes</a:t>
                      </a:r>
                      <a:endParaRPr lang="en-US" sz="2000" dirty="0"/>
                    </a:p>
                  </a:txBody>
                  <a:tcPr>
                    <a:solidFill>
                      <a:schemeClr val="bg1">
                        <a:lumMod val="85000"/>
                      </a:schemeClr>
                    </a:solidFill>
                  </a:tcPr>
                </a:tc>
                <a:tc>
                  <a:txBody>
                    <a:bodyPr/>
                    <a:lstStyle/>
                    <a:p>
                      <a:pPr algn="l"/>
                      <a:r>
                        <a:rPr lang="en-US" sz="2000" dirty="0" smtClean="0"/>
                        <a:t>Composite Configuration</a:t>
                      </a:r>
                      <a:endParaRPr lang="en-US" sz="2000" dirty="0"/>
                    </a:p>
                  </a:txBody>
                  <a:tcPr>
                    <a:solidFill>
                      <a:schemeClr val="bg1">
                        <a:lumMod val="85000"/>
                      </a:schemeClr>
                    </a:solidFill>
                  </a:tcPr>
                </a:tc>
                <a:extLst>
                  <a:ext uri="{0D108BD9-81ED-4DB2-BD59-A6C34878D82A}">
                    <a16:rowId xmlns="" xmlns:a16="http://schemas.microsoft.com/office/drawing/2014/main" val="682465758"/>
                  </a:ext>
                </a:extLst>
              </a:tr>
              <a:tr h="810111">
                <a:tc>
                  <a:txBody>
                    <a:bodyPr/>
                    <a:lstStyle/>
                    <a:p>
                      <a:pPr algn="l"/>
                      <a:r>
                        <a:rPr lang="en-US" sz="2000" b="1" dirty="0" smtClean="0"/>
                        <a:t>Ordered list of operations</a:t>
                      </a:r>
                      <a:endParaRPr lang="en-US" sz="2000" b="1" dirty="0"/>
                    </a:p>
                  </a:txBody>
                  <a:tcPr>
                    <a:solidFill>
                      <a:schemeClr val="bg1">
                        <a:lumMod val="85000"/>
                      </a:schemeClr>
                    </a:solidFill>
                  </a:tcPr>
                </a:tc>
                <a:tc>
                  <a:txBody>
                    <a:bodyPr/>
                    <a:lstStyle/>
                    <a:p>
                      <a:pPr algn="l"/>
                      <a:r>
                        <a:rPr lang="en-US" sz="2000" dirty="0" err="1" smtClean="0"/>
                        <a:t>Runlist</a:t>
                      </a:r>
                      <a:endParaRPr lang="en-US" sz="2000" dirty="0"/>
                    </a:p>
                  </a:txBody>
                  <a:tcPr>
                    <a:solidFill>
                      <a:schemeClr val="bg1">
                        <a:lumMod val="85000"/>
                      </a:schemeClr>
                    </a:solidFill>
                  </a:tcPr>
                </a:tc>
                <a:tc>
                  <a:txBody>
                    <a:bodyPr/>
                    <a:lstStyle/>
                    <a:p>
                      <a:pPr algn="l"/>
                      <a:r>
                        <a:rPr lang="en-US" sz="2000" dirty="0" smtClean="0"/>
                        <a:t>Configuration</a:t>
                      </a:r>
                      <a:r>
                        <a:rPr lang="en-US" sz="2000" baseline="0" dirty="0" smtClean="0"/>
                        <a:t> Script</a:t>
                      </a:r>
                      <a:endParaRPr lang="en-US" sz="2000" dirty="0"/>
                    </a:p>
                  </a:txBody>
                  <a:tcPr>
                    <a:solidFill>
                      <a:schemeClr val="bg1">
                        <a:lumMod val="85000"/>
                      </a:schemeClr>
                    </a:solidFill>
                  </a:tcPr>
                </a:tc>
                <a:extLst>
                  <a:ext uri="{0D108BD9-81ED-4DB2-BD59-A6C34878D82A}">
                    <a16:rowId xmlns="" xmlns:a16="http://schemas.microsoft.com/office/drawing/2014/main" val="4230228483"/>
                  </a:ext>
                </a:extLst>
              </a:tr>
              <a:tr h="810111">
                <a:tc>
                  <a:txBody>
                    <a:bodyPr/>
                    <a:lstStyle/>
                    <a:p>
                      <a:pPr algn="l"/>
                      <a:r>
                        <a:rPr lang="en-US" sz="2000" b="1" dirty="0" smtClean="0"/>
                        <a:t>System Policy</a:t>
                      </a:r>
                      <a:endParaRPr lang="en-US" sz="2000" b="1" dirty="0"/>
                    </a:p>
                  </a:txBody>
                  <a:tcPr>
                    <a:solidFill>
                      <a:schemeClr val="bg1">
                        <a:lumMod val="85000"/>
                      </a:schemeClr>
                    </a:solidFill>
                  </a:tcPr>
                </a:tc>
                <a:tc>
                  <a:txBody>
                    <a:bodyPr/>
                    <a:lstStyle/>
                    <a:p>
                      <a:pPr algn="l"/>
                      <a:r>
                        <a:rPr lang="en-US" sz="2000" dirty="0" smtClean="0"/>
                        <a:t>Attributes, Roles, </a:t>
                      </a:r>
                      <a:r>
                        <a:rPr lang="en-US" sz="2000" dirty="0" err="1" smtClean="0"/>
                        <a:t>Env’s</a:t>
                      </a:r>
                      <a:r>
                        <a:rPr lang="en-US" sz="2000" dirty="0" smtClean="0"/>
                        <a:t>, Data</a:t>
                      </a:r>
                      <a:r>
                        <a:rPr lang="en-US" sz="2000" baseline="0" dirty="0" smtClean="0"/>
                        <a:t> Bags</a:t>
                      </a:r>
                      <a:endParaRPr lang="en-US" sz="2000" dirty="0"/>
                    </a:p>
                  </a:txBody>
                  <a:tcPr>
                    <a:solidFill>
                      <a:schemeClr val="bg1">
                        <a:lumMod val="85000"/>
                      </a:schemeClr>
                    </a:solidFill>
                  </a:tcPr>
                </a:tc>
                <a:tc>
                  <a:txBody>
                    <a:bodyPr/>
                    <a:lstStyle/>
                    <a:p>
                      <a:pPr algn="l"/>
                      <a:r>
                        <a:rPr lang="en-US" sz="2000" dirty="0" err="1" smtClean="0"/>
                        <a:t>ConfigurationData</a:t>
                      </a:r>
                      <a:endParaRPr lang="en-US" sz="2000"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18736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Workflow</a:t>
            </a:r>
            <a:endParaRPr lang="en-US" sz="4000" dirty="0"/>
          </a:p>
        </p:txBody>
      </p:sp>
      <p:sp>
        <p:nvSpPr>
          <p:cNvPr id="10" name="Content Placeholder 9"/>
          <p:cNvSpPr>
            <a:spLocks noGrp="1"/>
          </p:cNvSpPr>
          <p:nvPr>
            <p:ph idx="1"/>
          </p:nvPr>
        </p:nvSpPr>
        <p:spPr>
          <a:xfrm>
            <a:off x="6165850" y="3527610"/>
            <a:ext cx="5334000" cy="2801751"/>
          </a:xfrm>
        </p:spPr>
        <p:txBody>
          <a:bodyPr>
            <a:normAutofit/>
          </a:bodyPr>
          <a:lstStyle/>
          <a:p>
            <a:pPr marL="0" indent="0">
              <a:buNone/>
            </a:pPr>
            <a:r>
              <a:rPr lang="en-US" b="1" dirty="0" smtClean="0"/>
              <a:t>DSC</a:t>
            </a:r>
            <a:endParaRPr lang="en-US" b="1" dirty="0"/>
          </a:p>
          <a:p>
            <a:pPr>
              <a:buFont typeface="Wingdings" charset="2"/>
              <a:buChar char="§"/>
            </a:pPr>
            <a:r>
              <a:rPr lang="en-US" dirty="0" smtClean="0"/>
              <a:t>Run Configuration Command</a:t>
            </a:r>
            <a:endParaRPr lang="en-US" dirty="0"/>
          </a:p>
          <a:p>
            <a:pPr>
              <a:buFont typeface="Wingdings" charset="2"/>
              <a:buChar char="§"/>
            </a:pPr>
            <a:r>
              <a:rPr lang="en-US" dirty="0" smtClean="0"/>
              <a:t>Inject Configuration Data</a:t>
            </a:r>
            <a:endParaRPr lang="en-US" dirty="0"/>
          </a:p>
          <a:p>
            <a:pPr>
              <a:buFont typeface="Wingdings" charset="2"/>
              <a:buChar char="§"/>
            </a:pPr>
            <a:r>
              <a:rPr lang="en-US" dirty="0" smtClean="0"/>
              <a:t>Distribute MOF (push or pull)</a:t>
            </a:r>
            <a:endParaRPr lang="en-US" dirty="0"/>
          </a:p>
          <a:p>
            <a:pPr>
              <a:buFont typeface="Wingdings" charset="2"/>
              <a:buChar char="§"/>
            </a:pPr>
            <a:r>
              <a:rPr lang="en-US" dirty="0" smtClean="0"/>
              <a:t>Apply the MOF</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Chef and DSC runtimes are very similar, the difference is </a:t>
              </a:r>
              <a:r>
                <a:rPr lang="en-US" dirty="0" smtClean="0"/>
                <a:t>where</a:t>
              </a:r>
              <a:r>
                <a:rPr lang="en-US" i="0" dirty="0" smtClean="0"/>
                <a:t> the </a:t>
              </a:r>
              <a:r>
                <a:rPr lang="en-US" i="0" dirty="0" err="1" smtClean="0"/>
                <a:t>config</a:t>
              </a:r>
              <a:r>
                <a:rPr lang="en-US" i="0" dirty="0" smtClean="0"/>
                <a:t> happens</a:t>
              </a:r>
              <a:endParaRPr lang="en-US" i="0" dirty="0"/>
            </a:p>
          </p:txBody>
        </p:sp>
      </p:grpSp>
      <p:sp>
        <p:nvSpPr>
          <p:cNvPr id="12" name="Content Placeholder 9"/>
          <p:cNvSpPr txBox="1">
            <a:spLocks/>
          </p:cNvSpPr>
          <p:nvPr/>
        </p:nvSpPr>
        <p:spPr>
          <a:xfrm>
            <a:off x="838200" y="3527610"/>
            <a:ext cx="5747084" cy="28017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Chef</a:t>
            </a:r>
          </a:p>
          <a:p>
            <a:pPr>
              <a:buFont typeface="Wingdings" charset="2"/>
              <a:buChar char="§"/>
            </a:pPr>
            <a:r>
              <a:rPr lang="en-US" dirty="0" smtClean="0"/>
              <a:t>Assign or set the </a:t>
            </a:r>
            <a:r>
              <a:rPr lang="en-US" dirty="0" err="1" smtClean="0"/>
              <a:t>runlist</a:t>
            </a:r>
            <a:endParaRPr lang="en-US" dirty="0" smtClean="0"/>
          </a:p>
          <a:p>
            <a:pPr>
              <a:buFont typeface="Wingdings" charset="2"/>
              <a:buChar char="§"/>
            </a:pPr>
            <a:r>
              <a:rPr lang="en-US" dirty="0" smtClean="0"/>
              <a:t>Compile Resource Collection</a:t>
            </a:r>
          </a:p>
          <a:p>
            <a:pPr>
              <a:buFont typeface="Wingdings" charset="2"/>
              <a:buChar char="§"/>
            </a:pPr>
            <a:r>
              <a:rPr lang="en-US" dirty="0" smtClean="0"/>
              <a:t>Evaluate Attributes</a:t>
            </a:r>
          </a:p>
          <a:p>
            <a:pPr>
              <a:buFont typeface="Wingdings" charset="2"/>
              <a:buChar char="§"/>
            </a:pPr>
            <a:r>
              <a:rPr lang="en-US" dirty="0" smtClean="0"/>
              <a:t>Apply the Resource Collection</a:t>
            </a:r>
          </a:p>
        </p:txBody>
      </p:sp>
    </p:spTree>
    <p:extLst>
      <p:ext uri="{BB962C8B-B14F-4D97-AF65-F5344CB8AC3E}">
        <p14:creationId xmlns:p14="http://schemas.microsoft.com/office/powerpoint/2010/main" val="112197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5"/>
          <p:cNvGrpSpPr>
            <a:grpSpLocks noChangeAspect="1"/>
          </p:cNvGrpSpPr>
          <p:nvPr/>
        </p:nvGrpSpPr>
        <p:grpSpPr bwMode="auto">
          <a:xfrm>
            <a:off x="114250" y="4081845"/>
            <a:ext cx="3728400" cy="1428242"/>
            <a:chOff x="537" y="880"/>
            <a:chExt cx="3686" cy="1412"/>
          </a:xfrm>
          <a:solidFill>
            <a:srgbClr val="0070C0"/>
          </a:solidFill>
        </p:grpSpPr>
        <p:sp>
          <p:nvSpPr>
            <p:cNvPr id="106"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7"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 name="Title 4"/>
          <p:cNvSpPr>
            <a:spLocks noGrp="1"/>
          </p:cNvSpPr>
          <p:nvPr>
            <p:ph type="title"/>
          </p:nvPr>
        </p:nvSpPr>
        <p:spPr>
          <a:xfrm>
            <a:off x="838199" y="365125"/>
            <a:ext cx="10780059" cy="1325563"/>
          </a:xfrm>
        </p:spPr>
        <p:txBody>
          <a:bodyPr/>
          <a:lstStyle/>
          <a:p>
            <a:r>
              <a:rPr lang="en-US" dirty="0" smtClean="0"/>
              <a:t>How DSC works – a common Pull architecture</a:t>
            </a:r>
            <a:endParaRPr lang="en-US" dirty="0"/>
          </a:p>
        </p:txBody>
      </p:sp>
      <p:grpSp>
        <p:nvGrpSpPr>
          <p:cNvPr id="13" name="Group 12"/>
          <p:cNvGrpSpPr/>
          <p:nvPr/>
        </p:nvGrpSpPr>
        <p:grpSpPr>
          <a:xfrm>
            <a:off x="746991" y="1690688"/>
            <a:ext cx="2037930" cy="2109694"/>
            <a:chOff x="876050" y="2922494"/>
            <a:chExt cx="2037930" cy="2109694"/>
          </a:xfrm>
        </p:grpSpPr>
        <p:sp>
          <p:nvSpPr>
            <p:cNvPr id="14" name="Rectangle 13"/>
            <p:cNvSpPr/>
            <p:nvPr/>
          </p:nvSpPr>
          <p:spPr>
            <a:xfrm>
              <a:off x="1033344" y="3248026"/>
              <a:ext cx="1723336" cy="17841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bg1"/>
                  </a:solidFill>
                </a:rPr>
                <a:t>0100000101111010011101010111001001100101001000000110100101110011001000000111000001101111011101110110010101110010011001100111010101101100</a:t>
              </a:r>
            </a:p>
          </p:txBody>
        </p:sp>
        <p:sp>
          <p:nvSpPr>
            <p:cNvPr id="16" name="TextBox 15"/>
            <p:cNvSpPr txBox="1"/>
            <p:nvPr/>
          </p:nvSpPr>
          <p:spPr>
            <a:xfrm>
              <a:off x="876050" y="2922494"/>
              <a:ext cx="2037930" cy="369332"/>
            </a:xfrm>
            <a:prstGeom prst="rect">
              <a:avLst/>
            </a:prstGeom>
            <a:noFill/>
          </p:spPr>
          <p:txBody>
            <a:bodyPr wrap="none" rtlCol="0">
              <a:spAutoFit/>
            </a:bodyPr>
            <a:lstStyle/>
            <a:p>
              <a:pPr algn="ctr"/>
              <a:r>
                <a:rPr lang="en-US" dirty="0" smtClean="0"/>
                <a:t>Create </a:t>
              </a:r>
              <a:r>
                <a:rPr lang="en-US" dirty="0" err="1" smtClean="0"/>
                <a:t>Config</a:t>
              </a:r>
              <a:r>
                <a:rPr lang="en-US" dirty="0" smtClean="0"/>
                <a:t> Script</a:t>
              </a:r>
              <a:endParaRPr lang="en-US" dirty="0"/>
            </a:p>
          </p:txBody>
        </p:sp>
      </p:grpSp>
      <p:cxnSp>
        <p:nvCxnSpPr>
          <p:cNvPr id="17" name="Straight Connector 16"/>
          <p:cNvCxnSpPr/>
          <p:nvPr/>
        </p:nvCxnSpPr>
        <p:spPr>
          <a:xfrm flipV="1">
            <a:off x="2914835" y="2910113"/>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153424" y="3490563"/>
            <a:ext cx="2837287"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Retrieve or generate GUID</a:t>
            </a:r>
          </a:p>
        </p:txBody>
      </p:sp>
      <p:sp>
        <p:nvSpPr>
          <p:cNvPr id="20" name="Flowchart: Magnetic Disk 26"/>
          <p:cNvSpPr/>
          <p:nvPr/>
        </p:nvSpPr>
        <p:spPr>
          <a:xfrm>
            <a:off x="4913794" y="1850109"/>
            <a:ext cx="1266441" cy="968189"/>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Database</a:t>
            </a:r>
          </a:p>
        </p:txBody>
      </p:sp>
      <p:cxnSp>
        <p:nvCxnSpPr>
          <p:cNvPr id="22" name="Straight Connector 21"/>
          <p:cNvCxnSpPr/>
          <p:nvPr/>
        </p:nvCxnSpPr>
        <p:spPr>
          <a:xfrm flipV="1">
            <a:off x="5444919" y="3009921"/>
            <a:ext cx="0" cy="335282"/>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702851" y="3041915"/>
            <a:ext cx="0" cy="335282"/>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8516514" y="2464615"/>
            <a:ext cx="2617652" cy="6840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Run Configuration Script</a:t>
            </a:r>
          </a:p>
        </p:txBody>
      </p:sp>
      <p:cxnSp>
        <p:nvCxnSpPr>
          <p:cNvPr id="25" name="Straight Connector 24"/>
          <p:cNvCxnSpPr/>
          <p:nvPr/>
        </p:nvCxnSpPr>
        <p:spPr>
          <a:xfrm flipV="1">
            <a:off x="7363725" y="2806627"/>
            <a:ext cx="898181" cy="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361517" y="3041915"/>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9776012" y="3298678"/>
            <a:ext cx="4121" cy="645501"/>
          </a:xfrm>
          <a:prstGeom prst="line">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9989694" y="3303372"/>
            <a:ext cx="1471" cy="703718"/>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097924" y="4943939"/>
            <a:ext cx="898181" cy="1"/>
          </a:xfrm>
          <a:prstGeom prst="line">
            <a:avLst/>
          </a:prstGeom>
          <a:ln w="38100">
            <a:solidFill>
              <a:schemeClr val="bg1">
                <a:lumMod val="6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03287" y="5129362"/>
            <a:ext cx="2199128" cy="369332"/>
          </a:xfrm>
          <a:prstGeom prst="rect">
            <a:avLst/>
          </a:prstGeom>
          <a:noFill/>
        </p:spPr>
        <p:txBody>
          <a:bodyPr wrap="none" rtlCol="0">
            <a:spAutoFit/>
          </a:bodyPr>
          <a:lstStyle/>
          <a:p>
            <a:pPr algn="ctr"/>
            <a:r>
              <a:rPr lang="en-US" smtClean="0"/>
              <a:t>Pull from MOF Server</a:t>
            </a:r>
            <a:endParaRPr lang="en-US" dirty="0"/>
          </a:p>
        </p:txBody>
      </p:sp>
      <p:sp>
        <p:nvSpPr>
          <p:cNvPr id="46" name="Rectangle 45"/>
          <p:cNvSpPr/>
          <p:nvPr/>
        </p:nvSpPr>
        <p:spPr>
          <a:xfrm>
            <a:off x="9241673" y="4278256"/>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9188315" y="4217692"/>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Rectangle 47"/>
          <p:cNvSpPr/>
          <p:nvPr/>
        </p:nvSpPr>
        <p:spPr>
          <a:xfrm>
            <a:off x="9134956" y="4163574"/>
            <a:ext cx="1417439" cy="168860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9126141" y="4494239"/>
            <a:ext cx="1435068" cy="923330"/>
          </a:xfrm>
          <a:prstGeom prst="rect">
            <a:avLst/>
          </a:prstGeom>
          <a:noFill/>
        </p:spPr>
        <p:txBody>
          <a:bodyPr wrap="square" rtlCol="0">
            <a:spAutoFit/>
          </a:bodyPr>
          <a:lstStyle/>
          <a:p>
            <a:pPr algn="ctr"/>
            <a:r>
              <a:rPr lang="en-US" dirty="0"/>
              <a:t>Copy MOF file to </a:t>
            </a:r>
            <a:r>
              <a:rPr lang="en-US"/>
              <a:t>DSC </a:t>
            </a:r>
            <a:r>
              <a:rPr lang="en-US" smtClean="0"/>
              <a:t>Pull </a:t>
            </a:r>
            <a:r>
              <a:rPr lang="en-US" dirty="0"/>
              <a:t>Server</a:t>
            </a:r>
          </a:p>
        </p:txBody>
      </p:sp>
      <p:grpSp>
        <p:nvGrpSpPr>
          <p:cNvPr id="51" name="Group 50"/>
          <p:cNvGrpSpPr/>
          <p:nvPr/>
        </p:nvGrpSpPr>
        <p:grpSpPr>
          <a:xfrm>
            <a:off x="730322" y="4452512"/>
            <a:ext cx="549636" cy="999115"/>
            <a:chOff x="7653540" y="2295205"/>
            <a:chExt cx="1485900" cy="2676850"/>
          </a:xfrm>
        </p:grpSpPr>
        <p:sp>
          <p:nvSpPr>
            <p:cNvPr id="52" name="Rectangle 51"/>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Oval 52"/>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Rectangle 54"/>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6" name="Rectangle 55"/>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7" name="Rectangle 56"/>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8" name="Rectangle 57"/>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1" name="Rectangle 60"/>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68" name="Group 67"/>
          <p:cNvGrpSpPr/>
          <p:nvPr/>
        </p:nvGrpSpPr>
        <p:grpSpPr>
          <a:xfrm>
            <a:off x="1608827" y="4457389"/>
            <a:ext cx="549636" cy="999115"/>
            <a:chOff x="7653540" y="2295205"/>
            <a:chExt cx="1485900" cy="2676850"/>
          </a:xfrm>
        </p:grpSpPr>
        <p:sp>
          <p:nvSpPr>
            <p:cNvPr id="69" name="Rectangle 6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0" name="Oval 6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ectangle 7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Rectangle 7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4" name="Rectangle 7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7" name="Rectangle 7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Rectangle 8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2" name="Rectangle 8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Rectangle 8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5" name="Group 84"/>
          <p:cNvGrpSpPr/>
          <p:nvPr/>
        </p:nvGrpSpPr>
        <p:grpSpPr>
          <a:xfrm>
            <a:off x="2475952" y="4451176"/>
            <a:ext cx="549636" cy="999115"/>
            <a:chOff x="7653540" y="2295205"/>
            <a:chExt cx="1485900" cy="2676850"/>
          </a:xfrm>
        </p:grpSpPr>
        <p:sp>
          <p:nvSpPr>
            <p:cNvPr id="86" name="Rectangle 8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Oval 8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9" name="Rectangle 8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0" name="Rectangle 8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1" name="Rectangle 9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3" name="Rectangle 9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4" name="Rectangle 9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5" name="Rectangle 9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Rectangle 9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7" name="Rectangle 9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Rectangle 9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9" name="Rectangle 9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0" name="Rectangle 9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1" name="Rectangle 10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02" name="TextBox 101"/>
          <p:cNvSpPr txBox="1"/>
          <p:nvPr/>
        </p:nvSpPr>
        <p:spPr>
          <a:xfrm>
            <a:off x="876964" y="5906293"/>
            <a:ext cx="1854995" cy="646331"/>
          </a:xfrm>
          <a:prstGeom prst="rect">
            <a:avLst/>
          </a:prstGeom>
          <a:noFill/>
        </p:spPr>
        <p:txBody>
          <a:bodyPr wrap="none" rtlCol="0">
            <a:spAutoFit/>
          </a:bodyPr>
          <a:lstStyle/>
          <a:p>
            <a:pPr algn="ctr"/>
            <a:r>
              <a:rPr lang="en-US" dirty="0" smtClean="0"/>
              <a:t>Nodes apply MOF</a:t>
            </a:r>
          </a:p>
          <a:p>
            <a:pPr algn="ctr"/>
            <a:r>
              <a:rPr lang="en-US" dirty="0"/>
              <a:t>v</a:t>
            </a:r>
            <a:r>
              <a:rPr lang="en-US" dirty="0" smtClean="0"/>
              <a:t>ia LCM</a:t>
            </a:r>
            <a:endParaRPr lang="en-US" dirty="0"/>
          </a:p>
        </p:txBody>
      </p:sp>
    </p:spTree>
    <p:extLst>
      <p:ext uri="{BB962C8B-B14F-4D97-AF65-F5344CB8AC3E}">
        <p14:creationId xmlns:p14="http://schemas.microsoft.com/office/powerpoint/2010/main" val="46898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works</a:t>
            </a:r>
            <a:endParaRPr lang="en-US" sz="4400" dirty="0"/>
          </a:p>
        </p:txBody>
      </p:sp>
      <p:grpSp>
        <p:nvGrpSpPr>
          <p:cNvPr id="8" name="Group 7"/>
          <p:cNvGrpSpPr/>
          <p:nvPr/>
        </p:nvGrpSpPr>
        <p:grpSpPr>
          <a:xfrm>
            <a:off x="0" y="1950630"/>
            <a:ext cx="12192000" cy="4065159"/>
            <a:chOff x="0" y="1950630"/>
            <a:chExt cx="12192000" cy="368394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Core Components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851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chemeClr val="tx1"/>
                  </a:solidFill>
                </a:rPr>
                <a:t>Configuration Script</a:t>
              </a:r>
            </a:p>
            <a:p>
              <a:pPr marL="2286000" lvl="4" indent="-457200">
                <a:buFont typeface="Wingdings" charset="2"/>
                <a:buChar char="§"/>
              </a:pPr>
              <a:r>
                <a:rPr lang="en-US" sz="2800" dirty="0" smtClean="0">
                  <a:solidFill>
                    <a:schemeClr val="tx1"/>
                  </a:solidFill>
                </a:rPr>
                <a:t>Calls a built-in or custom DSC provider</a:t>
              </a:r>
            </a:p>
            <a:p>
              <a:pPr marL="2286000" lvl="4" indent="-457200">
                <a:buFont typeface="Wingdings" charset="2"/>
                <a:buChar char="§"/>
              </a:pPr>
              <a:r>
                <a:rPr lang="en-US" sz="2800" dirty="0" smtClean="0">
                  <a:solidFill>
                    <a:schemeClr val="tx1"/>
                  </a:solidFill>
                </a:rPr>
                <a:t>Generates a MOF file the target node will apply</a:t>
              </a:r>
            </a:p>
            <a:p>
              <a:pPr marL="1371600" lvl="2" indent="-457200">
                <a:buFont typeface="Wingdings" charset="2"/>
                <a:buChar char="§"/>
              </a:pPr>
              <a:r>
                <a:rPr lang="en-US" sz="2800" dirty="0" smtClean="0">
                  <a:solidFill>
                    <a:schemeClr val="tx1"/>
                  </a:solidFill>
                </a:rPr>
                <a:t>The MOF file</a:t>
              </a:r>
            </a:p>
            <a:p>
              <a:pPr marL="2286000" lvl="4" indent="-457200">
                <a:buFont typeface="Wingdings" charset="2"/>
                <a:buChar char="§"/>
              </a:pPr>
              <a:r>
                <a:rPr lang="en-US" sz="2800" dirty="0" smtClean="0">
                  <a:solidFill>
                    <a:schemeClr val="tx1"/>
                  </a:solidFill>
                </a:rPr>
                <a:t>Contains configuration instructions for a node</a:t>
              </a:r>
            </a:p>
            <a:p>
              <a:pPr marL="2286000" lvl="4" indent="-457200">
                <a:buFont typeface="Wingdings" charset="2"/>
                <a:buChar char="§"/>
              </a:pPr>
              <a:r>
                <a:rPr lang="en-US" sz="2800" dirty="0" smtClean="0">
                  <a:solidFill>
                    <a:schemeClr val="tx1"/>
                  </a:solidFill>
                </a:rPr>
                <a:t>Can be generated by the node, or distributed to it by pull server</a:t>
              </a:r>
              <a:r>
                <a:rPr lang="en-US" sz="2800" dirty="0">
                  <a:solidFill>
                    <a:schemeClr val="tx1"/>
                  </a:solidFill>
                </a:rPr>
                <a:t>	</a:t>
              </a:r>
            </a:p>
          </p:txBody>
        </p:sp>
      </p:grpSp>
    </p:spTree>
    <p:extLst>
      <p:ext uri="{BB962C8B-B14F-4D97-AF65-F5344CB8AC3E}">
        <p14:creationId xmlns:p14="http://schemas.microsoft.com/office/powerpoint/2010/main" val="145924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How DSC works</a:t>
            </a:r>
            <a:endParaRPr lang="en-US" sz="4400" dirty="0"/>
          </a:p>
        </p:txBody>
      </p:sp>
      <p:grpSp>
        <p:nvGrpSpPr>
          <p:cNvPr id="8" name="Group 7"/>
          <p:cNvGrpSpPr/>
          <p:nvPr/>
        </p:nvGrpSpPr>
        <p:grpSpPr>
          <a:xfrm>
            <a:off x="0" y="1950630"/>
            <a:ext cx="12192000" cy="3116003"/>
            <a:chOff x="0" y="1950630"/>
            <a:chExt cx="12192000" cy="282379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The Local Configuration Manager (LCM)</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990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LCM is the DSC engine</a:t>
              </a:r>
            </a:p>
            <a:p>
              <a:pPr marL="1371600" lvl="2" indent="-457200">
                <a:buFont typeface="Wingdings" charset="2"/>
                <a:buChar char="§"/>
              </a:pPr>
              <a:r>
                <a:rPr lang="en-US" sz="2800" dirty="0" smtClean="0">
                  <a:solidFill>
                    <a:srgbClr val="000000"/>
                  </a:solidFill>
                </a:rPr>
                <a:t>Built using </a:t>
              </a:r>
              <a:r>
                <a:rPr lang="en-US" sz="2800" dirty="0" err="1" smtClean="0">
                  <a:solidFill>
                    <a:srgbClr val="000000"/>
                  </a:solidFill>
                </a:rPr>
                <a:t>WSMan</a:t>
              </a:r>
              <a:r>
                <a:rPr lang="en-US" sz="2800" dirty="0" smtClean="0">
                  <a:solidFill>
                    <a:srgbClr val="000000"/>
                  </a:solidFill>
                </a:rPr>
                <a:t> and CIM to conform with industry standards</a:t>
              </a:r>
            </a:p>
            <a:p>
              <a:pPr marL="1371600" lvl="2" indent="-457200">
                <a:buFont typeface="Wingdings" charset="2"/>
                <a:buChar char="§"/>
              </a:pPr>
              <a:r>
                <a:rPr lang="en-US" sz="2800" dirty="0" smtClean="0">
                  <a:solidFill>
                    <a:srgbClr val="000000"/>
                  </a:solidFill>
                </a:rPr>
                <a:t>Runs on our target nodes and calls configuration resources</a:t>
              </a:r>
              <a:r>
                <a:rPr lang="en-US" sz="2800" dirty="0" smtClean="0"/>
                <a:t>	</a:t>
              </a:r>
              <a:endParaRPr lang="en-US" sz="2800" dirty="0"/>
            </a:p>
          </p:txBody>
        </p:sp>
      </p:grpSp>
    </p:spTree>
    <p:extLst>
      <p:ext uri="{BB962C8B-B14F-4D97-AF65-F5344CB8AC3E}">
        <p14:creationId xmlns:p14="http://schemas.microsoft.com/office/powerpoint/2010/main" val="100834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LCM</a:t>
            </a:r>
            <a:endParaRPr lang="en-US" sz="4400" dirty="0"/>
          </a:p>
        </p:txBody>
      </p:sp>
      <p:grpSp>
        <p:nvGrpSpPr>
          <p:cNvPr id="8" name="Group 7"/>
          <p:cNvGrpSpPr/>
          <p:nvPr/>
        </p:nvGrpSpPr>
        <p:grpSpPr>
          <a:xfrm>
            <a:off x="0" y="1950630"/>
            <a:ext cx="12192000" cy="3343265"/>
            <a:chOff x="0" y="1950630"/>
            <a:chExt cx="12192000" cy="302974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Let the LCM to work with Chef, not against it</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19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Set the </a:t>
              </a:r>
              <a:r>
                <a:rPr lang="en-US" sz="2800" dirty="0" err="1" smtClean="0">
                  <a:solidFill>
                    <a:srgbClr val="000000"/>
                  </a:solidFill>
                </a:rPr>
                <a:t>RefreshMode</a:t>
              </a:r>
              <a:r>
                <a:rPr lang="en-US" sz="2800" dirty="0" smtClean="0">
                  <a:solidFill>
                    <a:srgbClr val="000000"/>
                  </a:solidFill>
                </a:rPr>
                <a:t> property of the LCM to </a:t>
              </a:r>
              <a:r>
                <a:rPr lang="en-US" sz="2800" i="1" dirty="0" smtClean="0">
                  <a:solidFill>
                    <a:srgbClr val="000000"/>
                  </a:solidFill>
                </a:rPr>
                <a:t>disabled</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This ensures that LCM’s DSC interpreter does not conflict with Chef</a:t>
              </a:r>
              <a:r>
                <a:rPr lang="en-US" sz="2800" dirty="0" smtClean="0"/>
                <a:t>	</a:t>
              </a:r>
              <a:endParaRPr lang="en-US" sz="2800" dirty="0"/>
            </a:p>
          </p:txBody>
        </p:sp>
      </p:grpSp>
    </p:spTree>
    <p:extLst>
      <p:ext uri="{BB962C8B-B14F-4D97-AF65-F5344CB8AC3E}">
        <p14:creationId xmlns:p14="http://schemas.microsoft.com/office/powerpoint/2010/main" val="186755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LCM </a:t>
            </a:r>
            <a:r>
              <a:rPr lang="en-US" dirty="0" err="1" smtClean="0"/>
              <a:t>RefreshMode</a:t>
            </a:r>
            <a:endParaRPr lang="en-US" dirty="0"/>
          </a:p>
        </p:txBody>
      </p:sp>
      <p:sp>
        <p:nvSpPr>
          <p:cNvPr id="4" name="Content Placeholder 3"/>
          <p:cNvSpPr>
            <a:spLocks noGrp="1"/>
          </p:cNvSpPr>
          <p:nvPr>
            <p:ph sz="half" idx="1"/>
          </p:nvPr>
        </p:nvSpPr>
        <p:spPr/>
        <p:txBody>
          <a:bodyPr/>
          <a:lstStyle/>
          <a:p>
            <a:pPr>
              <a:buFont typeface="Wingdings" charset="2"/>
              <a:buChar char="§"/>
            </a:pPr>
            <a:r>
              <a:rPr lang="en-US" dirty="0" smtClean="0"/>
              <a:t>Ensure that the LCM works with Chef, not against it!</a:t>
            </a:r>
            <a:endParaRPr lang="en-US" dirty="0"/>
          </a:p>
          <a:p>
            <a:pPr>
              <a:buFont typeface="Wingdings" charset="2"/>
              <a:buChar char="§"/>
            </a:pPr>
            <a:r>
              <a:rPr lang="en-US" dirty="0" smtClean="0"/>
              <a:t>Set the “Refresh Mode” property to disabled</a:t>
            </a:r>
            <a:endParaRPr lang="en-US" dirty="0"/>
          </a:p>
          <a:p>
            <a:pPr>
              <a:buFont typeface="Wingdings" charset="2"/>
              <a:buChar char="§"/>
            </a:pPr>
            <a:r>
              <a:rPr lang="en-US" dirty="0"/>
              <a:t>This ensures that LCM’s DSC interpreter does not conflict </a:t>
            </a:r>
            <a:r>
              <a:rPr lang="en-US" dirty="0" smtClean="0"/>
              <a:t>with equivalent instructions coming from Chef</a:t>
            </a:r>
            <a:endParaRPr lang="en-US" dirty="0"/>
          </a:p>
        </p:txBody>
      </p:sp>
      <p:sp>
        <p:nvSpPr>
          <p:cNvPr id="5" name="Content Placeholder 4"/>
          <p:cNvSpPr>
            <a:spLocks noGrp="1"/>
          </p:cNvSpPr>
          <p:nvPr>
            <p:ph idx="13"/>
          </p:nvPr>
        </p:nvSpPr>
        <p:spPr/>
        <p:txBody>
          <a:bodyPr>
            <a:noAutofit/>
          </a:bodyPr>
          <a:lstStyle/>
          <a:p>
            <a:r>
              <a:rPr lang="en-US" sz="1800" noProof="1" smtClean="0"/>
              <a:t>Configuration LCMSettings {</a:t>
            </a:r>
          </a:p>
          <a:p>
            <a:r>
              <a:rPr lang="en-US" sz="1800" noProof="1"/>
              <a:t> </a:t>
            </a:r>
            <a:r>
              <a:rPr lang="en-US" sz="1800" noProof="1" smtClean="0"/>
              <a:t> Node localhost</a:t>
            </a:r>
          </a:p>
          <a:p>
            <a:r>
              <a:rPr lang="en-US" sz="1800" noProof="1"/>
              <a:t> </a:t>
            </a:r>
            <a:r>
              <a:rPr lang="en-US" sz="1800" noProof="1" smtClean="0"/>
              <a:t> {</a:t>
            </a:r>
          </a:p>
          <a:p>
            <a:r>
              <a:rPr lang="en-US" sz="1800" noProof="1"/>
              <a:t> </a:t>
            </a:r>
            <a:r>
              <a:rPr lang="en-US" sz="1800" noProof="1" smtClean="0"/>
              <a:t>   Settings</a:t>
            </a:r>
          </a:p>
          <a:p>
            <a:r>
              <a:rPr lang="en-US" sz="1800" noProof="1"/>
              <a:t> </a:t>
            </a:r>
            <a:r>
              <a:rPr lang="en-US" sz="1800" noProof="1" smtClean="0"/>
              <a:t>   {</a:t>
            </a:r>
          </a:p>
          <a:p>
            <a:r>
              <a:rPr lang="en-US" sz="1800" noProof="1"/>
              <a:t> </a:t>
            </a:r>
            <a:r>
              <a:rPr lang="en-US" sz="1800" noProof="1" smtClean="0"/>
              <a:t>     RefreshMode = “Disabled”</a:t>
            </a:r>
          </a:p>
          <a:p>
            <a:r>
              <a:rPr lang="en-US" sz="1800" noProof="1"/>
              <a:t> </a:t>
            </a:r>
            <a:r>
              <a:rPr lang="en-US" sz="1800" noProof="1" smtClean="0"/>
              <a:t>   }</a:t>
            </a:r>
          </a:p>
          <a:p>
            <a:r>
              <a:rPr lang="en-US" sz="1800" noProof="1"/>
              <a:t> </a:t>
            </a:r>
            <a:r>
              <a:rPr lang="en-US" sz="1800" noProof="1" smtClean="0"/>
              <a:t> }</a:t>
            </a:r>
          </a:p>
          <a:p>
            <a:r>
              <a:rPr lang="en-US" sz="1800" noProof="1"/>
              <a:t>}</a:t>
            </a:r>
          </a:p>
        </p:txBody>
      </p:sp>
    </p:spTree>
    <p:extLst>
      <p:ext uri="{BB962C8B-B14F-4D97-AF65-F5344CB8AC3E}">
        <p14:creationId xmlns:p14="http://schemas.microsoft.com/office/powerpoint/2010/main" val="118806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DSC support</a:t>
            </a:r>
            <a:endParaRPr lang="en-US" sz="4400" dirty="0"/>
          </a:p>
        </p:txBody>
      </p:sp>
      <p:grpSp>
        <p:nvGrpSpPr>
          <p:cNvPr id="8" name="Group 7"/>
          <p:cNvGrpSpPr/>
          <p:nvPr/>
        </p:nvGrpSpPr>
        <p:grpSpPr>
          <a:xfrm>
            <a:off x="0" y="1950630"/>
            <a:ext cx="12192000" cy="3102634"/>
            <a:chOff x="0" y="1950630"/>
            <a:chExt cx="12192000" cy="2811682"/>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Three different chef DSC resources: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1978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powershell_script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dsc_script</a:t>
              </a:r>
              <a:endParaRPr lang="en-US" sz="2800" dirty="0" smtClean="0">
                <a:solidFill>
                  <a:srgbClr val="000000"/>
                </a:solidFill>
              </a:endParaRPr>
            </a:p>
            <a:p>
              <a:pPr marL="1371600" lvl="2" indent="-457200">
                <a:buFont typeface="Wingdings" charset="2"/>
                <a:buChar char="§"/>
              </a:pPr>
              <a:r>
                <a:rPr lang="en-US" sz="2800" dirty="0" err="1" smtClean="0">
                  <a:solidFill>
                    <a:srgbClr val="000000"/>
                  </a:solidFill>
                </a:rPr>
                <a:t>dsc_resource</a:t>
              </a:r>
              <a:endParaRPr lang="en-US" sz="2800" dirty="0" smtClean="0">
                <a:solidFill>
                  <a:srgbClr val="000000"/>
                </a:solidFill>
              </a:endParaRPr>
            </a:p>
          </p:txBody>
        </p:sp>
      </p:grpSp>
    </p:spTree>
    <p:extLst>
      <p:ext uri="{BB962C8B-B14F-4D97-AF65-F5344CB8AC3E}">
        <p14:creationId xmlns:p14="http://schemas.microsoft.com/office/powerpoint/2010/main" val="184796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a:t>
            </a:r>
            <a:r>
              <a:rPr lang="en-US" sz="4800" dirty="0" err="1" smtClean="0"/>
              <a:t>owershell_script</a:t>
            </a:r>
            <a:r>
              <a:rPr lang="en-US" sz="4800" dirty="0" smtClean="0"/>
              <a:t> example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'write-to-interpolated-path' do  </a:t>
            </a:r>
          </a:p>
          <a:p>
            <a:r>
              <a:rPr lang="en-US" dirty="0"/>
              <a:t>  code &lt;&lt;-EOH  </a:t>
            </a:r>
          </a:p>
          <a:p>
            <a:r>
              <a:rPr lang="en-US" dirty="0"/>
              <a:t>  $stream = [</a:t>
            </a:r>
            <a:r>
              <a:rPr lang="en-US" dirty="0" err="1"/>
              <a:t>System.IO.StreamWriter</a:t>
            </a:r>
            <a:r>
              <a:rPr lang="en-US" dirty="0"/>
              <a:t>] "#{Chef::</a:t>
            </a:r>
            <a:r>
              <a:rPr lang="en-US" dirty="0" err="1"/>
              <a:t>Config</a:t>
            </a:r>
            <a:r>
              <a:rPr lang="en-US" dirty="0"/>
              <a:t>[:</a:t>
            </a:r>
            <a:r>
              <a:rPr lang="en-US" dirty="0" err="1"/>
              <a:t>file_cache_path</a:t>
            </a:r>
            <a:r>
              <a:rPr lang="en-US" dirty="0"/>
              <a:t>]}/</a:t>
            </a:r>
            <a:r>
              <a:rPr lang="en-US" dirty="0" err="1"/>
              <a:t>log.txt</a:t>
            </a:r>
            <a:r>
              <a:rPr lang="en-US" dirty="0"/>
              <a:t>"  </a:t>
            </a:r>
          </a:p>
          <a:p>
            <a:r>
              <a:rPr lang="en-US" dirty="0"/>
              <a:t>  $</a:t>
            </a:r>
            <a:r>
              <a:rPr lang="en-US" dirty="0" err="1"/>
              <a:t>stream.WriteLine</a:t>
            </a:r>
            <a:r>
              <a:rPr lang="en-US" dirty="0"/>
              <a:t>("In #{Chef::</a:t>
            </a:r>
            <a:r>
              <a:rPr lang="en-US" dirty="0" err="1"/>
              <a:t>Config</a:t>
            </a:r>
            <a:r>
              <a:rPr lang="en-US" dirty="0"/>
              <a:t>[:</a:t>
            </a:r>
            <a:r>
              <a:rPr lang="en-US" dirty="0" err="1"/>
              <a:t>file_cache_path</a:t>
            </a:r>
            <a:r>
              <a:rPr lang="en-US" dirty="0"/>
              <a:t>]}...word.")  </a:t>
            </a:r>
          </a:p>
          <a:p>
            <a:r>
              <a:rPr lang="en-US" dirty="0"/>
              <a:t>  $</a:t>
            </a:r>
            <a:r>
              <a:rPr lang="en-US" dirty="0" err="1"/>
              <a:t>stream.close</a:t>
            </a:r>
            <a:r>
              <a:rPr lang="en-US" dirty="0"/>
              <a:t>()  </a:t>
            </a:r>
          </a:p>
          <a:p>
            <a:r>
              <a:rPr lang="en-US" dirty="0"/>
              <a:t>  EOH</a:t>
            </a:r>
          </a:p>
          <a:p>
            <a:r>
              <a:rPr lang="en-US" dirty="0" smtClean="0"/>
              <a:t>end</a:t>
            </a:r>
            <a:endParaRPr lang="en-US" dirty="0"/>
          </a:p>
        </p:txBody>
      </p:sp>
    </p:spTree>
    <p:extLst>
      <p:ext uri="{BB962C8B-B14F-4D97-AF65-F5344CB8AC3E}">
        <p14:creationId xmlns:p14="http://schemas.microsoft.com/office/powerpoint/2010/main" val="167519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a:t>powershell_script</a:t>
            </a:r>
            <a:r>
              <a:rPr lang="en-US" sz="4800" dirty="0"/>
              <a:t> syntax</a:t>
            </a:r>
          </a:p>
        </p:txBody>
      </p:sp>
      <p:sp>
        <p:nvSpPr>
          <p:cNvPr id="3" name="Content Placeholder 2"/>
          <p:cNvSpPr>
            <a:spLocks noGrp="1"/>
          </p:cNvSpPr>
          <p:nvPr>
            <p:ph idx="1"/>
          </p:nvPr>
        </p:nvSpPr>
        <p:spPr/>
        <p:txBody>
          <a:bodyPr/>
          <a:lstStyle/>
          <a:p>
            <a:r>
              <a:rPr lang="de-DE" dirty="0" err="1" smtClean="0"/>
              <a:t>powershell_script</a:t>
            </a:r>
            <a:r>
              <a:rPr lang="de-DE" dirty="0" smtClean="0"/>
              <a:t> </a:t>
            </a:r>
            <a:r>
              <a:rPr lang="de-DE" dirty="0"/>
              <a:t>'</a:t>
            </a:r>
            <a:r>
              <a:rPr lang="de-DE" dirty="0" err="1"/>
              <a:t>name</a:t>
            </a:r>
            <a:r>
              <a:rPr lang="de-DE" dirty="0"/>
              <a:t>' do  </a:t>
            </a:r>
          </a:p>
          <a:p>
            <a:r>
              <a:rPr lang="de-DE" dirty="0"/>
              <a:t>  #</a:t>
            </a:r>
            <a:r>
              <a:rPr lang="de-DE" dirty="0" err="1"/>
              <a:t>define</a:t>
            </a:r>
            <a:r>
              <a:rPr lang="de-DE" dirty="0"/>
              <a:t> </a:t>
            </a:r>
            <a:r>
              <a:rPr lang="de-DE" dirty="0" err="1"/>
              <a:t>attributes</a:t>
            </a:r>
            <a:r>
              <a:rPr lang="de-DE" dirty="0"/>
              <a:t> </a:t>
            </a:r>
            <a:r>
              <a:rPr lang="de-DE" dirty="0" err="1"/>
              <a:t>here</a:t>
            </a:r>
            <a:endParaRPr lang="de-DE" dirty="0"/>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smtClean="0"/>
              <a:t>end</a:t>
            </a:r>
            <a:endParaRPr lang="en-US" dirty="0"/>
          </a:p>
        </p:txBody>
      </p:sp>
    </p:spTree>
    <p:extLst>
      <p:ext uri="{BB962C8B-B14F-4D97-AF65-F5344CB8AC3E}">
        <p14:creationId xmlns:p14="http://schemas.microsoft.com/office/powerpoint/2010/main" val="2033257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what Desired State Configuration (DSC) does</a:t>
              </a:r>
            </a:p>
            <a:p>
              <a:pPr marL="1428750" lvl="2" indent="-514350">
                <a:buFont typeface="Wingdings" charset="2"/>
                <a:buChar char="§"/>
              </a:pPr>
              <a:r>
                <a:rPr lang="en-US" sz="2800" dirty="0" smtClean="0"/>
                <a:t>Understand the benefits of managing DSC with Chef</a:t>
              </a:r>
              <a:endParaRPr lang="en-US" sz="2800" dirty="0"/>
            </a:p>
            <a:p>
              <a:pPr marL="1428750" lvl="2" indent="-514350">
                <a:buFont typeface="Wingdings" charset="2"/>
                <a:buChar char="§"/>
              </a:pPr>
              <a:r>
                <a:rPr lang="en-US" sz="2800" dirty="0" smtClean="0"/>
                <a:t>Decide when to use Chef vs DSC resources</a:t>
              </a:r>
              <a:endParaRPr lang="en-US" sz="2800" dirty="0"/>
            </a:p>
            <a:p>
              <a:pPr marL="1428750" lvl="2" indent="-514350">
                <a:buFont typeface="Wingdings" charset="2"/>
                <a:buChar char="§"/>
              </a:pPr>
              <a:r>
                <a:rPr lang="en-US" sz="2800" dirty="0" smtClean="0"/>
                <a:t>Utilize the </a:t>
              </a:r>
              <a:r>
                <a:rPr lang="en-US" sz="2800" dirty="0" err="1" smtClean="0"/>
                <a:t>dsc_script</a:t>
              </a:r>
              <a:r>
                <a:rPr lang="en-US" sz="2800" dirty="0" smtClean="0"/>
                <a:t> and </a:t>
              </a:r>
              <a:r>
                <a:rPr lang="en-US" sz="2800" dirty="0" err="1" smtClean="0"/>
                <a:t>dsc_resource</a:t>
              </a:r>
              <a:r>
                <a:rPr lang="en-US" sz="2800" dirty="0" smtClean="0"/>
                <a:t> inside a recipe</a:t>
              </a:r>
            </a:p>
          </p:txBody>
        </p:sp>
      </p:grpSp>
    </p:spTree>
    <p:extLst>
      <p:ext uri="{BB962C8B-B14F-4D97-AF65-F5344CB8AC3E}">
        <p14:creationId xmlns:p14="http://schemas.microsoft.com/office/powerpoint/2010/main" val="66134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a:t>powershell_script</a:t>
            </a:r>
            <a:r>
              <a:rPr lang="en-US" dirty="0"/>
              <a:t> </a:t>
            </a:r>
            <a:r>
              <a:rPr lang="en-US" dirty="0" smtClean="0"/>
              <a:t>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4191163"/>
              </p:ext>
            </p:extLst>
          </p:nvPr>
        </p:nvGraphicFramePr>
        <p:xfrm>
          <a:off x="2577432" y="1185475"/>
          <a:ext cx="7010400" cy="5418528"/>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tblGrid>
              <a:tr h="300073">
                <a:tc>
                  <a:txBody>
                    <a:bodyPr/>
                    <a:lstStyle/>
                    <a:p>
                      <a:pPr algn="ctr"/>
                      <a:r>
                        <a:rPr lang="en-US" sz="1800" b="1" dirty="0" smtClean="0">
                          <a:solidFill>
                            <a:schemeClr val="bg1"/>
                          </a:solidFill>
                          <a:latin typeface="Segoe UI"/>
                          <a:cs typeface="Segoe UI"/>
                        </a:rPr>
                        <a:t>Attribute</a:t>
                      </a:r>
                      <a:endParaRPr lang="en-US" sz="1800" b="1"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 xmlns:a16="http://schemas.microsoft.com/office/drawing/2014/main" val="679667022"/>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architecture</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Symbol</a:t>
                      </a:r>
                    </a:p>
                  </a:txBody>
                  <a:tcPr marL="12700" marR="12700" marT="12700" marB="0" anchor="b">
                    <a:solidFill>
                      <a:schemeClr val="bg1">
                        <a:lumMod val="85000"/>
                      </a:schemeClr>
                    </a:solidFill>
                  </a:tcPr>
                </a:tc>
                <a:extLst>
                  <a:ext uri="{0D108BD9-81ED-4DB2-BD59-A6C34878D82A}">
                    <a16:rowId xmlns="" xmlns:a16="http://schemas.microsoft.com/office/drawing/2014/main" val="2034482246"/>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code</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682465758"/>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command</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 Array</a:t>
                      </a:r>
                    </a:p>
                  </a:txBody>
                  <a:tcPr marL="12700" marR="12700" marT="12700" marB="0" anchor="b">
                    <a:solidFill>
                      <a:schemeClr val="bg1">
                        <a:lumMod val="85000"/>
                      </a:schemeClr>
                    </a:solidFill>
                  </a:tcPr>
                </a:tc>
                <a:extLst>
                  <a:ext uri="{0D108BD9-81ED-4DB2-BD59-A6C34878D82A}">
                    <a16:rowId xmlns="" xmlns:a16="http://schemas.microsoft.com/office/drawing/2014/main" val="4230228483"/>
                  </a:ext>
                </a:extLst>
              </a:tr>
              <a:tr h="315798">
                <a:tc>
                  <a:txBody>
                    <a:bodyPr/>
                    <a:lstStyle/>
                    <a:p>
                      <a:pPr marL="0" indent="0" algn="l" fontAlgn="b">
                        <a:buFont typeface="Arial"/>
                        <a:buNone/>
                      </a:pPr>
                      <a:r>
                        <a:rPr lang="en-US" sz="1800" b="1" i="0" u="none" strike="noStrike" dirty="0" err="1" smtClean="0">
                          <a:solidFill>
                            <a:srgbClr val="000000"/>
                          </a:solidFill>
                          <a:effectLst/>
                          <a:latin typeface="Segoe UI"/>
                          <a:cs typeface="Segoe UI"/>
                        </a:rPr>
                        <a:t>convert_boolean_return</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err="1">
                          <a:solidFill>
                            <a:srgbClr val="000000"/>
                          </a:solidFill>
                          <a:effectLst/>
                          <a:latin typeface="Segoe UI"/>
                          <a:cs typeface="Segoe UI"/>
                        </a:rPr>
                        <a:t>TrueClass</a:t>
                      </a:r>
                      <a:r>
                        <a:rPr lang="en-US" sz="1800" b="0" i="0" u="none" strike="noStrike" dirty="0">
                          <a:solidFill>
                            <a:srgbClr val="000000"/>
                          </a:solidFill>
                          <a:effectLst/>
                          <a:latin typeface="Segoe UI"/>
                          <a:cs typeface="Segoe UI"/>
                        </a:rPr>
                        <a:t>, </a:t>
                      </a:r>
                      <a:r>
                        <a:rPr lang="en-US" sz="1800" b="0" i="0" u="none" strike="noStrike" dirty="0" err="1">
                          <a:solidFill>
                            <a:srgbClr val="000000"/>
                          </a:solidFill>
                          <a:effectLst/>
                          <a:latin typeface="Segoe UI"/>
                          <a:cs typeface="Segoe UI"/>
                        </a:rPr>
                        <a:t>FalseClass</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3329658239"/>
                  </a:ext>
                </a:extLst>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creates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pl-PL" sz="1800" b="1" i="0" u="none" strike="noStrike" dirty="0" err="1" smtClean="0">
                          <a:solidFill>
                            <a:srgbClr val="000000"/>
                          </a:solidFill>
                          <a:effectLst/>
                          <a:latin typeface="Segoe UI"/>
                          <a:cs typeface="Segoe UI"/>
                        </a:rPr>
                        <a:t>cwd</a:t>
                      </a:r>
                      <a:endParaRPr lang="pl-PL"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environment</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Hash</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flags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group</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 Integer</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err="1" smtClean="0">
                          <a:solidFill>
                            <a:srgbClr val="000000"/>
                          </a:solidFill>
                          <a:effectLst/>
                          <a:latin typeface="Segoe UI"/>
                          <a:cs typeface="Segoe UI"/>
                        </a:rPr>
                        <a:t>guard_interpreter</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Symbol</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interpreter</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String</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notifies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provider </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Chef::Provider::</a:t>
                      </a:r>
                      <a:r>
                        <a:rPr lang="en-US" sz="1800" b="0" i="0" u="none" strike="noStrike" dirty="0" err="1">
                          <a:solidFill>
                            <a:srgbClr val="000000"/>
                          </a:solidFill>
                          <a:effectLst/>
                          <a:latin typeface="Segoe UI"/>
                          <a:cs typeface="Segoe UI"/>
                        </a:rPr>
                        <a:t>PowershellScript</a:t>
                      </a:r>
                      <a:endParaRPr lang="en-US" sz="1800" b="0"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returns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Array</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subscribes</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 see description</a:t>
                      </a:r>
                    </a:p>
                  </a:txBody>
                  <a:tcPr marL="12700" marR="12700" marT="12700" marB="0" anchor="b">
                    <a:solidFill>
                      <a:schemeClr val="bg1">
                        <a:lumMod val="85000"/>
                      </a:schemeClr>
                    </a:solidFill>
                  </a:tcPr>
                </a:tc>
              </a:tr>
              <a:tr h="315798">
                <a:tc>
                  <a:txBody>
                    <a:bodyPr/>
                    <a:lstStyle/>
                    <a:p>
                      <a:pPr marL="0" indent="0" algn="l" fontAlgn="b">
                        <a:buFont typeface="Arial"/>
                        <a:buNone/>
                      </a:pPr>
                      <a:r>
                        <a:rPr lang="en-US" sz="1800" b="1" i="0" u="none" strike="noStrike" dirty="0" smtClean="0">
                          <a:solidFill>
                            <a:srgbClr val="000000"/>
                          </a:solidFill>
                          <a:effectLst/>
                          <a:latin typeface="Segoe UI"/>
                          <a:cs typeface="Segoe UI"/>
                        </a:rPr>
                        <a:t>timeout</a:t>
                      </a:r>
                      <a:endParaRPr lang="en-US" sz="18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fontAlgn="b"/>
                      <a:r>
                        <a:rPr lang="en-US" sz="1800" b="0" i="0" u="none" strike="noStrike" dirty="0">
                          <a:solidFill>
                            <a:srgbClr val="000000"/>
                          </a:solidFill>
                          <a:effectLst/>
                          <a:latin typeface="Segoe UI"/>
                          <a:cs typeface="Segoe UI"/>
                        </a:rPr>
                        <a:t>Integer, Float</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15322502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guards and </a:t>
            </a:r>
            <a:r>
              <a:rPr lang="en-US" sz="4800" dirty="0" err="1" smtClean="0"/>
              <a:t>guard_interpreter</a:t>
            </a:r>
            <a:endParaRPr lang="en-US" sz="4800" dirty="0"/>
          </a:p>
        </p:txBody>
      </p:sp>
      <p:sp>
        <p:nvSpPr>
          <p:cNvPr id="3" name="Content Placeholder 2"/>
          <p:cNvSpPr>
            <a:spLocks noGrp="1"/>
          </p:cNvSpPr>
          <p:nvPr>
            <p:ph idx="1"/>
          </p:nvPr>
        </p:nvSpPr>
        <p:spPr/>
        <p:txBody>
          <a:bodyPr>
            <a:normAutofit lnSpcReduction="10000"/>
          </a:bodyPr>
          <a:lstStyle/>
          <a:p>
            <a:pPr>
              <a:lnSpc>
                <a:spcPct val="100000"/>
              </a:lnSpc>
              <a:spcBef>
                <a:spcPts val="0"/>
              </a:spcBef>
            </a:pPr>
            <a:r>
              <a:rPr lang="en-US" dirty="0"/>
              <a:t>//guard property (</a:t>
            </a:r>
            <a:r>
              <a:rPr lang="en-US" dirty="0" err="1"/>
              <a:t>not_if</a:t>
            </a:r>
            <a:r>
              <a:rPr lang="en-US" dirty="0"/>
              <a:t> and </a:t>
            </a:r>
            <a:r>
              <a:rPr lang="en-US" dirty="0" err="1"/>
              <a:t>only_if</a:t>
            </a:r>
            <a:r>
              <a:rPr lang="en-US" dirty="0"/>
              <a:t>)</a:t>
            </a:r>
          </a:p>
          <a:p>
            <a:pPr>
              <a:lnSpc>
                <a:spcPct val="100000"/>
              </a:lnSpc>
              <a:spcBef>
                <a:spcPts val="0"/>
              </a:spcBef>
            </a:pPr>
            <a:endParaRPr lang="en-US" dirty="0" smtClean="0"/>
          </a:p>
          <a:p>
            <a:pPr>
              <a:lnSpc>
                <a:spcPct val="100000"/>
              </a:lnSpc>
              <a:spcBef>
                <a:spcPts val="0"/>
              </a:spcBef>
            </a:pPr>
            <a:r>
              <a:rPr lang="en-US" dirty="0" err="1" smtClean="0"/>
              <a:t>powershell_script</a:t>
            </a:r>
            <a:r>
              <a:rPr lang="en-US" dirty="0" smtClean="0"/>
              <a:t> </a:t>
            </a:r>
            <a:r>
              <a:rPr lang="en-US" dirty="0"/>
              <a:t>'</a:t>
            </a:r>
            <a:r>
              <a:rPr lang="en-US" dirty="0" err="1"/>
              <a:t>cwd</a:t>
            </a:r>
            <a:r>
              <a:rPr lang="en-US" dirty="0"/>
              <a:t>-then-write' do  </a:t>
            </a:r>
          </a:p>
          <a:p>
            <a:pPr>
              <a:lnSpc>
                <a:spcPct val="100000"/>
              </a:lnSpc>
              <a:spcBef>
                <a:spcPts val="0"/>
              </a:spcBef>
            </a:pPr>
            <a:r>
              <a:rPr lang="en-US" dirty="0"/>
              <a:t>  </a:t>
            </a:r>
            <a:r>
              <a:rPr lang="en-US" dirty="0" err="1"/>
              <a:t>cwd</a:t>
            </a:r>
            <a:r>
              <a:rPr lang="en-US" dirty="0"/>
              <a:t> Chef::</a:t>
            </a:r>
            <a:r>
              <a:rPr lang="en-US" dirty="0" err="1"/>
              <a:t>Config</a:t>
            </a:r>
            <a:r>
              <a:rPr lang="en-US" dirty="0"/>
              <a:t>[:</a:t>
            </a:r>
            <a:r>
              <a:rPr lang="en-US" dirty="0" err="1"/>
              <a:t>file_cache_path</a:t>
            </a:r>
            <a:r>
              <a:rPr lang="en-US" dirty="0"/>
              <a:t>]  </a:t>
            </a:r>
          </a:p>
          <a:p>
            <a:pPr>
              <a:lnSpc>
                <a:spcPct val="100000"/>
              </a:lnSpc>
              <a:spcBef>
                <a:spcPts val="0"/>
              </a:spcBef>
            </a:pPr>
            <a:r>
              <a:rPr lang="en-US" dirty="0"/>
              <a:t>  code &lt;&lt;-EOH  </a:t>
            </a:r>
          </a:p>
          <a:p>
            <a:pPr>
              <a:lnSpc>
                <a:spcPct val="100000"/>
              </a:lnSpc>
              <a:spcBef>
                <a:spcPts val="0"/>
              </a:spcBef>
            </a:pPr>
            <a:r>
              <a:rPr lang="en-US" dirty="0"/>
              <a:t>  $stream = [</a:t>
            </a:r>
            <a:r>
              <a:rPr lang="en-US" dirty="0" err="1"/>
              <a:t>System.IO.StreamWriter</a:t>
            </a:r>
            <a:r>
              <a:rPr lang="en-US" dirty="0"/>
              <a:t>] "C:/</a:t>
            </a:r>
            <a:r>
              <a:rPr lang="en-US" dirty="0" err="1"/>
              <a:t>powertest.txt</a:t>
            </a:r>
            <a:r>
              <a:rPr lang="en-US" dirty="0"/>
              <a:t>"  </a:t>
            </a:r>
          </a:p>
          <a:p>
            <a:pPr>
              <a:lnSpc>
                <a:spcPct val="100000"/>
              </a:lnSpc>
              <a:spcBef>
                <a:spcPts val="0"/>
              </a:spcBef>
            </a:pPr>
            <a:r>
              <a:rPr lang="en-US" dirty="0"/>
              <a:t>  $</a:t>
            </a:r>
            <a:r>
              <a:rPr lang="en-US" dirty="0" err="1"/>
              <a:t>pwd</a:t>
            </a:r>
            <a:r>
              <a:rPr lang="en-US" dirty="0"/>
              <a:t> = </a:t>
            </a:r>
            <a:r>
              <a:rPr lang="en-US" dirty="0" err="1"/>
              <a:t>pwd</a:t>
            </a:r>
            <a:r>
              <a:rPr lang="en-US" dirty="0"/>
              <a:t>  </a:t>
            </a:r>
          </a:p>
          <a:p>
            <a:pPr>
              <a:lnSpc>
                <a:spcPct val="100000"/>
              </a:lnSpc>
              <a:spcBef>
                <a:spcPts val="0"/>
              </a:spcBef>
            </a:pPr>
            <a:r>
              <a:rPr lang="en-US" dirty="0"/>
              <a:t>  $</a:t>
            </a:r>
            <a:r>
              <a:rPr lang="en-US" dirty="0" err="1"/>
              <a:t>stream.WriteLine</a:t>
            </a:r>
            <a:r>
              <a:rPr lang="en-US" dirty="0"/>
              <a:t>("This is the contents of: $</a:t>
            </a:r>
            <a:r>
              <a:rPr lang="en-US" dirty="0" err="1"/>
              <a:t>pwd</a:t>
            </a:r>
            <a:r>
              <a:rPr lang="en-US" dirty="0"/>
              <a:t>")  </a:t>
            </a:r>
          </a:p>
          <a:p>
            <a:pPr>
              <a:lnSpc>
                <a:spcPct val="100000"/>
              </a:lnSpc>
              <a:spcBef>
                <a:spcPts val="0"/>
              </a:spcBef>
            </a:pPr>
            <a:r>
              <a:rPr lang="en-US" dirty="0"/>
              <a:t>  $</a:t>
            </a:r>
            <a:r>
              <a:rPr lang="en-US" dirty="0" err="1"/>
              <a:t>dirs</a:t>
            </a:r>
            <a:r>
              <a:rPr lang="en-US" dirty="0"/>
              <a:t> = </a:t>
            </a:r>
            <a:r>
              <a:rPr lang="en-US" dirty="0" err="1"/>
              <a:t>dir</a:t>
            </a:r>
            <a:r>
              <a:rPr lang="en-US" dirty="0"/>
              <a:t>  </a:t>
            </a:r>
          </a:p>
          <a:p>
            <a:pPr>
              <a:lnSpc>
                <a:spcPct val="100000"/>
              </a:lnSpc>
              <a:spcBef>
                <a:spcPts val="0"/>
              </a:spcBef>
            </a:pPr>
            <a:r>
              <a:rPr lang="en-US" dirty="0"/>
              <a:t>  </a:t>
            </a:r>
            <a:r>
              <a:rPr lang="en-US" dirty="0" err="1"/>
              <a:t>foreach</a:t>
            </a:r>
            <a:r>
              <a:rPr lang="en-US" dirty="0"/>
              <a:t> ($</a:t>
            </a:r>
            <a:r>
              <a:rPr lang="en-US" dirty="0" err="1"/>
              <a:t>dir</a:t>
            </a:r>
            <a:r>
              <a:rPr lang="en-US" dirty="0"/>
              <a:t> in $</a:t>
            </a:r>
            <a:r>
              <a:rPr lang="en-US" dirty="0" err="1"/>
              <a:t>dirs</a:t>
            </a:r>
            <a:r>
              <a:rPr lang="en-US" dirty="0"/>
              <a:t>) {    </a:t>
            </a:r>
          </a:p>
          <a:p>
            <a:pPr>
              <a:lnSpc>
                <a:spcPct val="100000"/>
              </a:lnSpc>
              <a:spcBef>
                <a:spcPts val="0"/>
              </a:spcBef>
            </a:pPr>
            <a:r>
              <a:rPr lang="en-US" dirty="0"/>
              <a:t>    $</a:t>
            </a:r>
            <a:r>
              <a:rPr lang="en-US" dirty="0" err="1"/>
              <a:t>stream.WriteLine</a:t>
            </a:r>
            <a:r>
              <a:rPr lang="en-US" dirty="0"/>
              <a:t>($</a:t>
            </a:r>
            <a:r>
              <a:rPr lang="en-US" dirty="0" err="1"/>
              <a:t>dir.fullname</a:t>
            </a:r>
            <a:r>
              <a:rPr lang="en-US" dirty="0"/>
              <a:t>)  </a:t>
            </a:r>
          </a:p>
          <a:p>
            <a:pPr>
              <a:lnSpc>
                <a:spcPct val="100000"/>
              </a:lnSpc>
              <a:spcBef>
                <a:spcPts val="0"/>
              </a:spcBef>
            </a:pPr>
            <a:r>
              <a:rPr lang="en-US" dirty="0"/>
              <a:t>  }  </a:t>
            </a:r>
          </a:p>
          <a:p>
            <a:pPr>
              <a:lnSpc>
                <a:spcPct val="100000"/>
              </a:lnSpc>
              <a:spcBef>
                <a:spcPts val="0"/>
              </a:spcBef>
            </a:pPr>
            <a:r>
              <a:rPr lang="en-US" dirty="0"/>
              <a:t>  $</a:t>
            </a:r>
            <a:r>
              <a:rPr lang="en-US" dirty="0" err="1"/>
              <a:t>stream.close</a:t>
            </a:r>
            <a:r>
              <a:rPr lang="en-US" dirty="0"/>
              <a:t>()  </a:t>
            </a:r>
          </a:p>
          <a:p>
            <a:pPr>
              <a:lnSpc>
                <a:spcPct val="100000"/>
              </a:lnSpc>
              <a:spcBef>
                <a:spcPts val="0"/>
              </a:spcBef>
            </a:pPr>
            <a:r>
              <a:rPr lang="en-US" dirty="0"/>
              <a:t>  EOH</a:t>
            </a:r>
          </a:p>
          <a:p>
            <a:pPr>
              <a:lnSpc>
                <a:spcPct val="100000"/>
              </a:lnSpc>
              <a:spcBef>
                <a:spcPts val="0"/>
              </a:spcBef>
            </a:pPr>
            <a:r>
              <a:rPr lang="en-US" dirty="0" smtClean="0"/>
              <a:t>end</a:t>
            </a:r>
          </a:p>
          <a:p>
            <a:pPr>
              <a:lnSpc>
                <a:spcPct val="100000"/>
              </a:lnSpc>
              <a:spcBef>
                <a:spcPts val="0"/>
              </a:spcBef>
            </a:pPr>
            <a:endParaRPr lang="en-US" dirty="0"/>
          </a:p>
          <a:p>
            <a:pPr>
              <a:lnSpc>
                <a:spcPct val="100000"/>
              </a:lnSpc>
              <a:spcBef>
                <a:spcPts val="0"/>
              </a:spcBef>
            </a:pPr>
            <a:r>
              <a:rPr lang="en-US" dirty="0"/>
              <a:t>//</a:t>
            </a:r>
            <a:r>
              <a:rPr lang="en-US" dirty="0" err="1" smtClean="0"/>
              <a:t>guard_interpretor</a:t>
            </a:r>
            <a:endParaRPr lang="en-US" dirty="0" smtClean="0"/>
          </a:p>
          <a:p>
            <a:pPr>
              <a:lnSpc>
                <a:spcPct val="100000"/>
              </a:lnSpc>
              <a:spcBef>
                <a:spcPts val="0"/>
              </a:spcBef>
            </a:pPr>
            <a:endParaRPr lang="en-US" dirty="0"/>
          </a:p>
          <a:p>
            <a:pPr>
              <a:lnSpc>
                <a:spcPct val="100000"/>
              </a:lnSpc>
              <a:spcBef>
                <a:spcPts val="0"/>
              </a:spcBef>
            </a:pPr>
            <a:r>
              <a:rPr lang="en-US" dirty="0" err="1"/>
              <a:t>powershell_script</a:t>
            </a:r>
            <a:r>
              <a:rPr lang="en-US" dirty="0"/>
              <a:t> '</a:t>
            </a:r>
            <a:r>
              <a:rPr lang="en-US" dirty="0" err="1"/>
              <a:t>make_safe_backup</a:t>
            </a:r>
            <a:r>
              <a:rPr lang="en-US" dirty="0"/>
              <a:t>' do  </a:t>
            </a:r>
          </a:p>
          <a:p>
            <a:pPr>
              <a:lnSpc>
                <a:spcPct val="100000"/>
              </a:lnSpc>
              <a:spcBef>
                <a:spcPts val="0"/>
              </a:spcBef>
            </a:pPr>
            <a:r>
              <a:rPr lang="en-US" dirty="0"/>
              <a:t>  </a:t>
            </a:r>
            <a:r>
              <a:rPr lang="en-US" dirty="0" err="1"/>
              <a:t>guard_interpreter</a:t>
            </a:r>
            <a:r>
              <a:rPr lang="en-US" dirty="0"/>
              <a:t> :</a:t>
            </a:r>
            <a:r>
              <a:rPr lang="en-US" dirty="0" err="1"/>
              <a:t>powershell_script</a:t>
            </a:r>
            <a:r>
              <a:rPr lang="en-US" dirty="0"/>
              <a:t>  </a:t>
            </a:r>
          </a:p>
          <a:p>
            <a:pPr>
              <a:lnSpc>
                <a:spcPct val="100000"/>
              </a:lnSpc>
              <a:spcBef>
                <a:spcPts val="0"/>
              </a:spcBef>
            </a:pPr>
            <a:r>
              <a:rPr lang="en-US" dirty="0"/>
              <a:t>  code '</a:t>
            </a:r>
            <a:r>
              <a:rPr lang="en-US" dirty="0" err="1"/>
              <a:t>cp</a:t>
            </a:r>
            <a:r>
              <a:rPr lang="en-US" dirty="0"/>
              <a:t> ~/data/</a:t>
            </a:r>
            <a:r>
              <a:rPr lang="en-US" dirty="0" err="1"/>
              <a:t>nodes.json</a:t>
            </a:r>
            <a:r>
              <a:rPr lang="en-US" dirty="0"/>
              <a:t> ~/data/</a:t>
            </a:r>
            <a:r>
              <a:rPr lang="en-US" dirty="0" err="1"/>
              <a:t>nodes.bak</a:t>
            </a:r>
            <a:r>
              <a:rPr lang="en-US" dirty="0"/>
              <a:t>'  </a:t>
            </a:r>
          </a:p>
          <a:p>
            <a:pPr>
              <a:lnSpc>
                <a:spcPct val="100000"/>
              </a:lnSpc>
              <a:spcBef>
                <a:spcPts val="0"/>
              </a:spcBef>
            </a:pPr>
            <a:r>
              <a:rPr lang="en-US" dirty="0"/>
              <a:t>  </a:t>
            </a:r>
            <a:r>
              <a:rPr lang="en-US" dirty="0" err="1"/>
              <a:t>not_if</a:t>
            </a:r>
            <a:r>
              <a:rPr lang="en-US" dirty="0"/>
              <a:t> 'test-path ~/data/</a:t>
            </a:r>
            <a:r>
              <a:rPr lang="en-US" dirty="0" err="1"/>
              <a:t>nodes.bak</a:t>
            </a:r>
            <a:r>
              <a:rPr lang="en-US" dirty="0"/>
              <a:t>’</a:t>
            </a:r>
          </a:p>
          <a:p>
            <a:pPr>
              <a:lnSpc>
                <a:spcPct val="100000"/>
              </a:lnSpc>
              <a:spcBef>
                <a:spcPts val="0"/>
              </a:spcBef>
            </a:pPr>
            <a:r>
              <a:rPr lang="en-US" dirty="0" smtClean="0"/>
              <a:t>end</a:t>
            </a:r>
            <a:endParaRPr lang="en-US" dirty="0"/>
          </a:p>
        </p:txBody>
      </p:sp>
    </p:spTree>
    <p:extLst>
      <p:ext uri="{BB962C8B-B14F-4D97-AF65-F5344CB8AC3E}">
        <p14:creationId xmlns:p14="http://schemas.microsoft.com/office/powerpoint/2010/main" val="4269438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dsc_script</a:t>
            </a:r>
            <a:r>
              <a:rPr lang="en-US" sz="4400" dirty="0" smtClean="0"/>
              <a:t> 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dsc_script</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to embed snippets of DSC commands within Chef recipes</a:t>
              </a:r>
            </a:p>
            <a:p>
              <a:pPr marL="1371600" lvl="2" indent="-457200">
                <a:buFont typeface="Wingdings" charset="2"/>
                <a:buChar char="§"/>
              </a:pPr>
              <a:r>
                <a:rPr lang="en-US" sz="2800" dirty="0" smtClean="0">
                  <a:solidFill>
                    <a:srgbClr val="000000"/>
                  </a:solidFill>
                </a:rPr>
                <a:t>Generates a configuration document on the node that is sent to LCM</a:t>
              </a:r>
            </a:p>
            <a:p>
              <a:pPr marL="1371600" lvl="2" indent="-457200">
                <a:buFont typeface="Wingdings" charset="2"/>
                <a:buChar char="§"/>
              </a:pPr>
              <a:r>
                <a:rPr lang="en-US" sz="2800" dirty="0" smtClean="0">
                  <a:solidFill>
                    <a:srgbClr val="000000"/>
                  </a:solidFill>
                </a:rPr>
                <a:t>Keeps the last </a:t>
              </a:r>
              <a:r>
                <a:rPr lang="en-US" sz="2800" dirty="0" err="1" smtClean="0">
                  <a:solidFill>
                    <a:srgbClr val="000000"/>
                  </a:solidFill>
                </a:rPr>
                <a:t>dsc_script</a:t>
              </a:r>
              <a:r>
                <a:rPr lang="en-US" sz="2800" dirty="0" smtClean="0">
                  <a:solidFill>
                    <a:srgbClr val="000000"/>
                  </a:solidFill>
                </a:rPr>
                <a:t> configuration as the “current” </a:t>
              </a:r>
              <a:r>
                <a:rPr lang="en-US" sz="2800" dirty="0" err="1" smtClean="0">
                  <a:solidFill>
                    <a:srgbClr val="000000"/>
                  </a:solidFill>
                </a:rPr>
                <a:t>config</a:t>
              </a:r>
              <a:endParaRPr lang="en-US" sz="2800" dirty="0" smtClean="0">
                <a:solidFill>
                  <a:srgbClr val="000000"/>
                </a:solidFill>
              </a:endParaRPr>
            </a:p>
            <a:p>
              <a:pPr marL="1371600" lvl="2" indent="-457200">
                <a:buFont typeface="Wingdings" charset="2"/>
                <a:buChar char="§"/>
              </a:pPr>
              <a:r>
                <a:rPr lang="en-US" sz="2800" dirty="0" smtClean="0">
                  <a:solidFill>
                    <a:srgbClr val="000000"/>
                  </a:solidFill>
                </a:rPr>
                <a:t>Supports Windows Management Framework 4 and above</a:t>
              </a:r>
              <a:r>
                <a:rPr lang="en-US" sz="2800" dirty="0" smtClean="0"/>
                <a:t>	</a:t>
              </a:r>
              <a:endParaRPr lang="en-US" sz="2800" dirty="0"/>
            </a:p>
          </p:txBody>
        </p:sp>
      </p:grpSp>
    </p:spTree>
    <p:extLst>
      <p:ext uri="{BB962C8B-B14F-4D97-AF65-F5344CB8AC3E}">
        <p14:creationId xmlns:p14="http://schemas.microsoft.com/office/powerpoint/2010/main" val="9047067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example</a:t>
            </a:r>
            <a:endParaRPr lang="en-US" sz="4800" dirty="0"/>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pPr>
            <a:r>
              <a:rPr lang="en-US" dirty="0" err="1"/>
              <a:t>dsc_script</a:t>
            </a:r>
            <a:r>
              <a:rPr lang="en-US" dirty="0"/>
              <a:t> ‘Setup IIS’ do</a:t>
            </a:r>
          </a:p>
          <a:p>
            <a:pPr>
              <a:lnSpc>
                <a:spcPct val="100000"/>
              </a:lnSpc>
              <a:spcBef>
                <a:spcPts val="0"/>
              </a:spcBef>
            </a:pPr>
            <a:r>
              <a:rPr lang="en-US" dirty="0"/>
              <a:t>  imports ‘</a:t>
            </a:r>
            <a:r>
              <a:rPr lang="en-US" dirty="0" err="1"/>
              <a:t>xWebAdministration</a:t>
            </a:r>
            <a:r>
              <a:rPr lang="en-US" dirty="0"/>
              <a:t>’</a:t>
            </a:r>
          </a:p>
          <a:p>
            <a:pPr>
              <a:lnSpc>
                <a:spcPct val="100000"/>
              </a:lnSpc>
              <a:spcBef>
                <a:spcPts val="0"/>
              </a:spcBef>
            </a:pPr>
            <a:r>
              <a:rPr lang="en-US" dirty="0"/>
              <a:t>  code &lt;&lt;-SETUPIIS</a:t>
            </a:r>
          </a:p>
          <a:p>
            <a:pPr>
              <a:lnSpc>
                <a:spcPct val="100000"/>
              </a:lnSpc>
              <a:spcBef>
                <a:spcPts val="0"/>
              </a:spcBef>
            </a:pPr>
            <a:r>
              <a:rPr lang="en-US" dirty="0"/>
              <a:t>    </a:t>
            </a:r>
            <a:r>
              <a:rPr lang="en-US" dirty="0" err="1"/>
              <a:t>windowsfeature</a:t>
            </a:r>
            <a:r>
              <a:rPr lang="en-US" dirty="0"/>
              <a:t> ‘</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Name = ‘web-server’</a:t>
            </a:r>
          </a:p>
          <a:p>
            <a:pPr>
              <a:lnSpc>
                <a:spcPct val="100000"/>
              </a:lnSpc>
              <a:spcBef>
                <a:spcPts val="0"/>
              </a:spcBef>
            </a:pPr>
            <a:r>
              <a:rPr lang="en-US" dirty="0"/>
              <a:t>    }</a:t>
            </a:r>
          </a:p>
          <a:p>
            <a:pPr>
              <a:lnSpc>
                <a:spcPct val="100000"/>
              </a:lnSpc>
              <a:spcBef>
                <a:spcPts val="0"/>
              </a:spcBef>
            </a:pPr>
            <a:endParaRPr lang="en-US" dirty="0"/>
          </a:p>
          <a:p>
            <a:pPr>
              <a:lnSpc>
                <a:spcPct val="100000"/>
              </a:lnSpc>
              <a:spcBef>
                <a:spcPts val="0"/>
              </a:spcBef>
            </a:pPr>
            <a:r>
              <a:rPr lang="en-US" dirty="0"/>
              <a:t>    service ‘w3svc’</a:t>
            </a:r>
          </a:p>
          <a:p>
            <a:pPr>
              <a:lnSpc>
                <a:spcPct val="100000"/>
              </a:lnSpc>
              <a:spcBef>
                <a:spcPts val="0"/>
              </a:spcBef>
            </a:pPr>
            <a:r>
              <a:rPr lang="en-US" dirty="0"/>
              <a:t>    {</a:t>
            </a:r>
          </a:p>
          <a:p>
            <a:pPr>
              <a:lnSpc>
                <a:spcPct val="100000"/>
              </a:lnSpc>
              <a:spcBef>
                <a:spcPts val="0"/>
              </a:spcBef>
            </a:pPr>
            <a:r>
              <a:rPr lang="en-US" dirty="0"/>
              <a:t>      Name = ‘w3svc’</a:t>
            </a:r>
          </a:p>
          <a:p>
            <a:pPr>
              <a:lnSpc>
                <a:spcPct val="100000"/>
              </a:lnSpc>
              <a:spcBef>
                <a:spcPts val="0"/>
              </a:spcBef>
            </a:pPr>
            <a:r>
              <a:rPr lang="en-US" dirty="0"/>
              <a:t>      </a:t>
            </a:r>
            <a:r>
              <a:rPr lang="en-US" dirty="0" err="1"/>
              <a:t>StartupType</a:t>
            </a:r>
            <a:r>
              <a:rPr lang="en-US" dirty="0"/>
              <a:t> = ’Automatic’</a:t>
            </a:r>
          </a:p>
          <a:p>
            <a:pPr>
              <a:lnSpc>
                <a:spcPct val="100000"/>
              </a:lnSpc>
              <a:spcBef>
                <a:spcPts val="0"/>
              </a:spcBef>
            </a:pPr>
            <a:r>
              <a:rPr lang="en-US" dirty="0"/>
              <a:t>      State = ‘Running’</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a:t>
            </a:r>
            <a:r>
              <a:rPr lang="en-US" dirty="0" err="1"/>
              <a:t>xWebSite</a:t>
            </a:r>
            <a:r>
              <a:rPr lang="en-US" dirty="0"/>
              <a:t> ‘Shutdown Default Host’</a:t>
            </a:r>
          </a:p>
          <a:p>
            <a:pPr>
              <a:lnSpc>
                <a:spcPct val="100000"/>
              </a:lnSpc>
              <a:spcBef>
                <a:spcPts val="0"/>
              </a:spcBef>
            </a:pPr>
            <a:r>
              <a:rPr lang="en-US" dirty="0"/>
              <a:t>    {</a:t>
            </a:r>
          </a:p>
          <a:p>
            <a:pPr>
              <a:lnSpc>
                <a:spcPct val="100000"/>
              </a:lnSpc>
              <a:spcBef>
                <a:spcPts val="0"/>
              </a:spcBef>
            </a:pPr>
            <a:r>
              <a:rPr lang="en-US" dirty="0"/>
              <a:t>      Name = ’Default Web Host’</a:t>
            </a:r>
          </a:p>
          <a:p>
            <a:pPr>
              <a:lnSpc>
                <a:spcPct val="100000"/>
              </a:lnSpc>
              <a:spcBef>
                <a:spcPts val="0"/>
              </a:spcBef>
            </a:pPr>
            <a:r>
              <a:rPr lang="en-US" dirty="0"/>
              <a:t>      State = ‘Stopped’</a:t>
            </a:r>
          </a:p>
          <a:p>
            <a:pPr>
              <a:lnSpc>
                <a:spcPct val="100000"/>
              </a:lnSpc>
              <a:spcBef>
                <a:spcPts val="0"/>
              </a:spcBef>
            </a:pPr>
            <a:r>
              <a:rPr lang="en-US" dirty="0"/>
              <a:t>      </a:t>
            </a:r>
            <a:r>
              <a:rPr lang="en-US" dirty="0" err="1"/>
              <a:t>PhysicalPath</a:t>
            </a:r>
            <a:r>
              <a:rPr lang="en-US" dirty="0"/>
              <a:t> = ‘C:\\</a:t>
            </a:r>
            <a:r>
              <a:rPr lang="en-US" dirty="0" err="1"/>
              <a:t>inetpub</a:t>
            </a:r>
            <a:r>
              <a:rPr lang="en-US" dirty="0"/>
              <a:t>\\</a:t>
            </a:r>
            <a:r>
              <a:rPr lang="en-US" dirty="0" err="1"/>
              <a:t>wwwroot</a:t>
            </a:r>
            <a:r>
              <a:rPr lang="en-US" dirty="0"/>
              <a:t>\\’</a:t>
            </a:r>
          </a:p>
          <a:p>
            <a:pPr>
              <a:lnSpc>
                <a:spcPct val="100000"/>
              </a:lnSpc>
              <a:spcBef>
                <a:spcPts val="0"/>
              </a:spcBef>
            </a:pPr>
            <a:r>
              <a:rPr lang="en-US" dirty="0"/>
              <a:t>      </a:t>
            </a:r>
            <a:r>
              <a:rPr lang="en-US" dirty="0" err="1"/>
              <a:t>DependsOn</a:t>
            </a:r>
            <a:r>
              <a:rPr lang="en-US" dirty="0"/>
              <a:t> = ‘[</a:t>
            </a:r>
            <a:r>
              <a:rPr lang="en-US" dirty="0" err="1"/>
              <a:t>windowsfeature</a:t>
            </a:r>
            <a:r>
              <a:rPr lang="en-US" dirty="0"/>
              <a:t>]</a:t>
            </a:r>
            <a:r>
              <a:rPr lang="en-US" dirty="0" err="1"/>
              <a:t>iis</a:t>
            </a:r>
            <a:r>
              <a:rPr lang="en-US" dirty="0"/>
              <a:t>’</a:t>
            </a:r>
          </a:p>
          <a:p>
            <a:pPr>
              <a:lnSpc>
                <a:spcPct val="100000"/>
              </a:lnSpc>
              <a:spcBef>
                <a:spcPts val="0"/>
              </a:spcBef>
            </a:pPr>
            <a:r>
              <a:rPr lang="en-US" dirty="0"/>
              <a:t>    }</a:t>
            </a:r>
          </a:p>
          <a:p>
            <a:pPr>
              <a:lnSpc>
                <a:spcPct val="100000"/>
              </a:lnSpc>
              <a:spcBef>
                <a:spcPts val="0"/>
              </a:spcBef>
            </a:pPr>
            <a:r>
              <a:rPr lang="en-US" dirty="0"/>
              <a:t>  SETUPIIS</a:t>
            </a:r>
          </a:p>
          <a:p>
            <a:pPr>
              <a:lnSpc>
                <a:spcPct val="100000"/>
              </a:lnSpc>
              <a:spcBef>
                <a:spcPts val="0"/>
              </a:spcBef>
            </a:pPr>
            <a:r>
              <a:rPr lang="en-US" dirty="0" smtClean="0"/>
              <a:t>end</a:t>
            </a:r>
            <a:endParaRPr lang="en-US" dirty="0"/>
          </a:p>
        </p:txBody>
      </p:sp>
    </p:spTree>
    <p:extLst>
      <p:ext uri="{BB962C8B-B14F-4D97-AF65-F5344CB8AC3E}">
        <p14:creationId xmlns:p14="http://schemas.microsoft.com/office/powerpoint/2010/main" val="137223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dsc_script</a:t>
            </a:r>
            <a:r>
              <a:rPr lang="en-US" sz="4800" dirty="0" smtClean="0"/>
              <a:t> </a:t>
            </a:r>
            <a:r>
              <a:rPr lang="en-US" sz="4800" dirty="0"/>
              <a:t>syntax</a:t>
            </a:r>
          </a:p>
        </p:txBody>
      </p:sp>
      <p:sp>
        <p:nvSpPr>
          <p:cNvPr id="3" name="Content Placeholder 2"/>
          <p:cNvSpPr>
            <a:spLocks noGrp="1"/>
          </p:cNvSpPr>
          <p:nvPr>
            <p:ph idx="1"/>
          </p:nvPr>
        </p:nvSpPr>
        <p:spPr/>
        <p:txBody>
          <a:bodyPr/>
          <a:lstStyle/>
          <a:p>
            <a:endParaRPr lang="en-US" dirty="0" smtClean="0"/>
          </a:p>
          <a:p>
            <a:r>
              <a:rPr lang="de-DE" dirty="0" err="1" smtClean="0"/>
              <a:t>dsc_script</a:t>
            </a:r>
            <a:r>
              <a:rPr lang="de-DE" dirty="0" smtClean="0"/>
              <a:t> </a:t>
            </a:r>
            <a:r>
              <a:rPr lang="de-DE" dirty="0"/>
              <a:t>'</a:t>
            </a:r>
            <a:r>
              <a:rPr lang="de-DE" dirty="0" err="1"/>
              <a:t>name</a:t>
            </a:r>
            <a:r>
              <a:rPr lang="de-DE" dirty="0"/>
              <a:t>' do  </a:t>
            </a:r>
          </a:p>
          <a:p>
            <a:r>
              <a:rPr lang="de-DE" dirty="0"/>
              <a:t>  </a:t>
            </a:r>
            <a:r>
              <a:rPr lang="de-DE" dirty="0" err="1"/>
              <a:t>code</a:t>
            </a:r>
            <a:r>
              <a:rPr lang="de-DE" dirty="0"/>
              <a:t>       String # </a:t>
            </a:r>
            <a:r>
              <a:rPr lang="de-DE" dirty="0" err="1"/>
              <a:t>Powershell</a:t>
            </a:r>
            <a:r>
              <a:rPr lang="de-DE" dirty="0"/>
              <a:t> Script</a:t>
            </a:r>
          </a:p>
          <a:p>
            <a:r>
              <a:rPr lang="de-DE" dirty="0"/>
              <a:t>  </a:t>
            </a:r>
            <a:r>
              <a:rPr lang="de-DE" dirty="0" err="1"/>
              <a:t>action</a:t>
            </a:r>
            <a:r>
              <a:rPr lang="de-DE" dirty="0"/>
              <a:t>     Symbol # :</a:t>
            </a:r>
            <a:r>
              <a:rPr lang="de-DE" dirty="0" err="1"/>
              <a:t>run</a:t>
            </a:r>
            <a:r>
              <a:rPr lang="de-DE" dirty="0"/>
              <a:t> </a:t>
            </a:r>
            <a:r>
              <a:rPr lang="de-DE" dirty="0" err="1"/>
              <a:t>or</a:t>
            </a:r>
            <a:r>
              <a:rPr lang="de-DE" dirty="0"/>
              <a:t> :</a:t>
            </a:r>
            <a:r>
              <a:rPr lang="de-DE" dirty="0" err="1"/>
              <a:t>nothing</a:t>
            </a:r>
            <a:endParaRPr lang="de-DE" dirty="0"/>
          </a:p>
          <a:p>
            <a:r>
              <a:rPr lang="de-DE" dirty="0"/>
              <a:t>  #</a:t>
            </a:r>
            <a:r>
              <a:rPr lang="de-DE" dirty="0" err="1"/>
              <a:t>defaults</a:t>
            </a:r>
            <a:r>
              <a:rPr lang="de-DE" dirty="0"/>
              <a:t> </a:t>
            </a:r>
            <a:r>
              <a:rPr lang="de-DE" dirty="0" err="1"/>
              <a:t>to</a:t>
            </a:r>
            <a:r>
              <a:rPr lang="de-DE" dirty="0"/>
              <a:t> :</a:t>
            </a:r>
            <a:r>
              <a:rPr lang="de-DE" dirty="0" err="1"/>
              <a:t>run</a:t>
            </a:r>
            <a:r>
              <a:rPr lang="de-DE" dirty="0"/>
              <a:t> </a:t>
            </a:r>
            <a:r>
              <a:rPr lang="de-DE" dirty="0" err="1"/>
              <a:t>if</a:t>
            </a:r>
            <a:r>
              <a:rPr lang="de-DE" dirty="0"/>
              <a:t> not </a:t>
            </a:r>
            <a:r>
              <a:rPr lang="de-DE" dirty="0" err="1"/>
              <a:t>specified</a:t>
            </a:r>
            <a:endParaRPr lang="de-DE" dirty="0"/>
          </a:p>
          <a:p>
            <a:r>
              <a:rPr lang="de-DE" dirty="0" smtClean="0"/>
              <a:t>end</a:t>
            </a:r>
            <a:endParaRPr lang="en-US" dirty="0"/>
          </a:p>
        </p:txBody>
      </p:sp>
    </p:spTree>
    <p:extLst>
      <p:ext uri="{BB962C8B-B14F-4D97-AF65-F5344CB8AC3E}">
        <p14:creationId xmlns:p14="http://schemas.microsoft.com/office/powerpoint/2010/main" val="166673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569" y="0"/>
            <a:ext cx="10515600" cy="1325563"/>
          </a:xfrm>
        </p:spPr>
        <p:txBody>
          <a:bodyPr/>
          <a:lstStyle/>
          <a:p>
            <a:r>
              <a:rPr lang="en-US" dirty="0" err="1" smtClean="0"/>
              <a:t>dsc_script</a:t>
            </a:r>
            <a:r>
              <a:rPr lang="en-US" dirty="0" smtClean="0"/>
              <a: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2170782"/>
              </p:ext>
            </p:extLst>
          </p:nvPr>
        </p:nvGraphicFramePr>
        <p:xfrm>
          <a:off x="2577432" y="1185471"/>
          <a:ext cx="7010400" cy="5445261"/>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tblGrid>
              <a:tr h="445448">
                <a:tc>
                  <a:txBody>
                    <a:bodyPr/>
                    <a:lstStyle/>
                    <a:p>
                      <a:pPr algn="ctr"/>
                      <a:r>
                        <a:rPr lang="en-US" sz="1800" b="0" dirty="0" smtClean="0">
                          <a:solidFill>
                            <a:schemeClr val="bg1"/>
                          </a:solidFill>
                          <a:latin typeface="Segoe UI"/>
                          <a:cs typeface="Segoe UI"/>
                        </a:rPr>
                        <a:t>Attribute</a:t>
                      </a:r>
                      <a:endParaRPr lang="en-US" sz="1800" b="0" dirty="0">
                        <a:solidFill>
                          <a:schemeClr val="bg1"/>
                        </a:solidFill>
                        <a:latin typeface="Segoe UI"/>
                        <a:cs typeface="Segoe UI"/>
                      </a:endParaRPr>
                    </a:p>
                  </a:txBody>
                  <a:tcPr>
                    <a:solidFill>
                      <a:srgbClr val="0070C0"/>
                    </a:solidFill>
                  </a:tcPr>
                </a:tc>
                <a:tc>
                  <a:txBody>
                    <a:bodyPr/>
                    <a:lstStyle/>
                    <a:p>
                      <a:pPr algn="ctr"/>
                      <a:r>
                        <a:rPr lang="en-US" sz="1800" b="0" dirty="0" smtClean="0">
                          <a:solidFill>
                            <a:schemeClr val="bg1"/>
                          </a:solidFill>
                          <a:latin typeface="Segoe UI"/>
                          <a:cs typeface="Segoe UI"/>
                        </a:rPr>
                        <a:t>Type</a:t>
                      </a:r>
                      <a:endParaRPr lang="en-US" sz="1800" b="0" dirty="0">
                        <a:solidFill>
                          <a:schemeClr val="bg1"/>
                        </a:solidFill>
                        <a:latin typeface="Segoe UI"/>
                        <a:cs typeface="Segoe UI"/>
                      </a:endParaRPr>
                    </a:p>
                  </a:txBody>
                  <a:tcPr>
                    <a:solidFill>
                      <a:srgbClr val="0070C0"/>
                    </a:solidFill>
                  </a:tcPr>
                </a:tc>
                <a:extLst>
                  <a:ext uri="{0D108BD9-81ED-4DB2-BD59-A6C34878D82A}">
                    <a16:rowId xmlns="" xmlns:a16="http://schemas.microsoft.com/office/drawing/2014/main" val="679667022"/>
                  </a:ext>
                </a:extLst>
              </a:tr>
              <a:tr h="384601">
                <a:tc>
                  <a:txBody>
                    <a:bodyPr/>
                    <a:lstStyle/>
                    <a:p>
                      <a:pPr algn="l" rtl="0" fontAlgn="b"/>
                      <a:r>
                        <a:rPr lang="en-US" sz="1800" b="0" i="0" u="none" strike="noStrike">
                          <a:solidFill>
                            <a:srgbClr val="000000"/>
                          </a:solidFill>
                          <a:effectLst/>
                          <a:latin typeface="Segoe UI"/>
                        </a:rPr>
                        <a:t>code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2034482246"/>
                  </a:ext>
                </a:extLst>
              </a:tr>
              <a:tr h="384601">
                <a:tc>
                  <a:txBody>
                    <a:bodyPr/>
                    <a:lstStyle/>
                    <a:p>
                      <a:pPr algn="l" rtl="0" fontAlgn="b"/>
                      <a:r>
                        <a:rPr lang="en-US" sz="1800" b="0" i="0" u="none" strike="noStrike">
                          <a:solidFill>
                            <a:srgbClr val="000000"/>
                          </a:solidFill>
                          <a:effectLst/>
                          <a:latin typeface="Segoe UI"/>
                        </a:rPr>
                        <a:t>command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682465758"/>
                  </a:ext>
                </a:extLst>
              </a:tr>
              <a:tr h="384601">
                <a:tc>
                  <a:txBody>
                    <a:bodyPr/>
                    <a:lstStyle/>
                    <a:p>
                      <a:pPr algn="l" rtl="0" fontAlgn="b"/>
                      <a:r>
                        <a:rPr lang="en-US" sz="1800" b="0" i="0" u="none" strike="noStrike">
                          <a:solidFill>
                            <a:srgbClr val="000000"/>
                          </a:solidFill>
                          <a:effectLst/>
                          <a:latin typeface="Segoe UI"/>
                        </a:rPr>
                        <a:t>configuration_data</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4230228483"/>
                  </a:ext>
                </a:extLst>
              </a:tr>
              <a:tr h="384601">
                <a:tc>
                  <a:txBody>
                    <a:bodyPr/>
                    <a:lstStyle/>
                    <a:p>
                      <a:pPr algn="l" rtl="0" fontAlgn="b"/>
                      <a:r>
                        <a:rPr lang="en-US" sz="1800" b="0" i="0" u="none" strike="noStrike">
                          <a:solidFill>
                            <a:srgbClr val="000000"/>
                          </a:solidFill>
                          <a:effectLst/>
                          <a:latin typeface="Segoe UI"/>
                        </a:rPr>
                        <a:t>configuration_data_script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extLst>
                  <a:ext uri="{0D108BD9-81ED-4DB2-BD59-A6C34878D82A}">
                    <a16:rowId xmlns="" xmlns:a16="http://schemas.microsoft.com/office/drawing/2014/main" val="3329658239"/>
                  </a:ext>
                </a:extLst>
              </a:tr>
              <a:tr h="384601">
                <a:tc>
                  <a:txBody>
                    <a:bodyPr/>
                    <a:lstStyle/>
                    <a:p>
                      <a:pPr algn="l" rtl="0" fontAlgn="b"/>
                      <a:r>
                        <a:rPr lang="en-US" sz="1800" b="0" i="0" u="none" strike="noStrike">
                          <a:solidFill>
                            <a:srgbClr val="000000"/>
                          </a:solidFill>
                          <a:effectLst/>
                          <a:latin typeface="Segoe UI"/>
                        </a:rPr>
                        <a:t>configuration_name</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cwd</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String</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environment</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flags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Hash</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imports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Array</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notifies</a:t>
                      </a:r>
                    </a:p>
                  </a:txBody>
                  <a:tcPr marL="12700" marR="12700" marT="12700" marB="0" anchor="b">
                    <a:solidFill>
                      <a:schemeClr val="bg1">
                        <a:lumMod val="85000"/>
                      </a:schemeClr>
                    </a:solidFill>
                  </a:tcPr>
                </a:tc>
                <a:tc>
                  <a:txBody>
                    <a:bodyPr/>
                    <a:lstStyle/>
                    <a:p>
                      <a:pPr algn="l" rtl="0" fontAlgn="b"/>
                      <a:r>
                        <a:rPr lang="en-US" sz="1800" b="0" i="0" u="none" strike="noStrike">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subscribes</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 see description</a:t>
                      </a:r>
                    </a:p>
                  </a:txBody>
                  <a:tcPr marL="12700" marR="12700" marT="12700" marB="0" anchor="b">
                    <a:solidFill>
                      <a:schemeClr val="bg1">
                        <a:lumMod val="85000"/>
                      </a:schemeClr>
                    </a:solidFill>
                  </a:tcPr>
                </a:tc>
              </a:tr>
              <a:tr h="384601">
                <a:tc>
                  <a:txBody>
                    <a:bodyPr/>
                    <a:lstStyle/>
                    <a:p>
                      <a:pPr algn="l" rtl="0" fontAlgn="b"/>
                      <a:r>
                        <a:rPr lang="en-US" sz="1800" b="0" i="0" u="none" strike="noStrike">
                          <a:solidFill>
                            <a:srgbClr val="000000"/>
                          </a:solidFill>
                          <a:effectLst/>
                          <a:latin typeface="Segoe UI"/>
                        </a:rPr>
                        <a:t>timeout</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Integer</a:t>
                      </a:r>
                    </a:p>
                  </a:txBody>
                  <a:tcPr marL="12700" marR="12700" marT="12700" marB="0" anchor="b">
                    <a:solidFill>
                      <a:schemeClr val="bg1">
                        <a:lumMod val="85000"/>
                      </a:schemeClr>
                    </a:solidFill>
                  </a:tcPr>
                </a:tc>
              </a:tr>
              <a:tr h="384601">
                <a:tc>
                  <a:txBody>
                    <a:bodyPr/>
                    <a:lstStyle/>
                    <a:p>
                      <a:pPr algn="l" rtl="0" fontAlgn="b"/>
                      <a:r>
                        <a:rPr lang="en-US" sz="1800" b="0" i="0" u="none" strike="noStrike" dirty="0">
                          <a:solidFill>
                            <a:srgbClr val="000000"/>
                          </a:solidFill>
                          <a:effectLst/>
                          <a:latin typeface="Segoe UI"/>
                        </a:rPr>
                        <a:t>action</a:t>
                      </a:r>
                    </a:p>
                  </a:txBody>
                  <a:tcPr marL="12700" marR="12700" marT="12700" marB="0" anchor="b">
                    <a:solidFill>
                      <a:schemeClr val="bg1">
                        <a:lumMod val="85000"/>
                      </a:schemeClr>
                    </a:solidFill>
                  </a:tcPr>
                </a:tc>
                <a:tc>
                  <a:txBody>
                    <a:bodyPr/>
                    <a:lstStyle/>
                    <a:p>
                      <a:pPr algn="l" rtl="0" fontAlgn="b"/>
                      <a:r>
                        <a:rPr lang="en-US" sz="1800" b="0" i="0" u="none" strike="noStrike" dirty="0">
                          <a:solidFill>
                            <a:srgbClr val="000000"/>
                          </a:solidFill>
                          <a:effectLst/>
                          <a:latin typeface="Segoe UI"/>
                        </a:rPr>
                        <a:t>Symbol # defaults to :run</a:t>
                      </a: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2237916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597265"/>
            <a:chOff x="0" y="1950630"/>
            <a:chExt cx="12192000" cy="325992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t>
                </a:r>
                <a:r>
                  <a:rPr lang="en-US" sz="2800" kern="0" noProof="0" dirty="0" err="1" smtClean="0">
                    <a:solidFill>
                      <a:prstClr val="white"/>
                    </a:solidFill>
                    <a:latin typeface="+mj-lt"/>
                  </a:rPr>
                  <a:t>dsc</a:t>
                </a:r>
                <a:r>
                  <a:rPr lang="en-US" sz="2800" kern="0" dirty="0" smtClean="0">
                    <a:solidFill>
                      <a:prstClr val="white"/>
                    </a:solidFill>
                    <a:latin typeface="+mj-lt"/>
                  </a:rPr>
                  <a:t>_resource</a:t>
                </a:r>
                <a:r>
                  <a:rPr lang="en-US" sz="2800" kern="0" noProof="0" dirty="0" smtClean="0">
                    <a:solidFill>
                      <a:prstClr val="white"/>
                    </a:solidFill>
                    <a:latin typeface="+mj-lt"/>
                  </a:rPr>
                  <a:t>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427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Used to configure </a:t>
              </a:r>
              <a:r>
                <a:rPr lang="en-US" sz="2800" dirty="0" err="1" smtClean="0">
                  <a:solidFill>
                    <a:srgbClr val="000000"/>
                  </a:solidFill>
                </a:rPr>
                <a:t>dsc</a:t>
              </a:r>
              <a:r>
                <a:rPr lang="en-US" sz="2800" dirty="0" smtClean="0">
                  <a:solidFill>
                    <a:srgbClr val="000000"/>
                  </a:solidFill>
                </a:rPr>
                <a:t>-based resources through Chef</a:t>
              </a:r>
            </a:p>
            <a:p>
              <a:pPr marL="1371600" lvl="2" indent="-457200">
                <a:buFont typeface="Wingdings" charset="2"/>
                <a:buChar char="§"/>
              </a:pPr>
              <a:r>
                <a:rPr lang="en-US" sz="2800" dirty="0" smtClean="0">
                  <a:solidFill>
                    <a:srgbClr val="000000"/>
                  </a:solidFill>
                </a:rPr>
                <a:t>Direct resource access via LCM – faster evaluation for individual resources!</a:t>
              </a:r>
            </a:p>
            <a:p>
              <a:pPr marL="1371600" lvl="2" indent="-457200">
                <a:buFont typeface="Wingdings" charset="2"/>
                <a:buChar char="§"/>
              </a:pPr>
              <a:r>
                <a:rPr lang="en-US" sz="2800" dirty="0" smtClean="0">
                  <a:solidFill>
                    <a:srgbClr val="000000"/>
                  </a:solidFill>
                </a:rPr>
                <a:t>Can use notifications</a:t>
              </a:r>
            </a:p>
            <a:p>
              <a:pPr marL="1371600" lvl="2" indent="-457200">
                <a:buFont typeface="Wingdings" charset="2"/>
                <a:buChar char="§"/>
              </a:pPr>
              <a:r>
                <a:rPr lang="en-US" sz="2800" dirty="0" smtClean="0">
                  <a:solidFill>
                    <a:srgbClr val="000000"/>
                  </a:solidFill>
                </a:rPr>
                <a:t>Supports Windows Management Framework 5 and above	</a:t>
              </a:r>
              <a:endParaRPr lang="en-US" sz="2800" dirty="0">
                <a:solidFill>
                  <a:srgbClr val="000000"/>
                </a:solidFill>
              </a:endParaRPr>
            </a:p>
          </p:txBody>
        </p:sp>
      </p:grpSp>
    </p:spTree>
    <p:extLst>
      <p:ext uri="{BB962C8B-B14F-4D97-AF65-F5344CB8AC3E}">
        <p14:creationId xmlns:p14="http://schemas.microsoft.com/office/powerpoint/2010/main" val="1131360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example</a:t>
            </a:r>
            <a:endParaRPr lang="en-US" sz="4800" dirty="0"/>
          </a:p>
        </p:txBody>
      </p:sp>
      <p:sp>
        <p:nvSpPr>
          <p:cNvPr id="3" name="Content Placeholder 2"/>
          <p:cNvSpPr>
            <a:spLocks noGrp="1"/>
          </p:cNvSpPr>
          <p:nvPr>
            <p:ph idx="1"/>
          </p:nvPr>
        </p:nvSpPr>
        <p:spPr/>
        <p:txBody>
          <a:bodyPr/>
          <a:lstStyle/>
          <a:p>
            <a:r>
              <a:rPr lang="en-US" sz="2000" dirty="0"/>
              <a:t>//The DSC Archive resource:</a:t>
            </a:r>
          </a:p>
          <a:p>
            <a:r>
              <a:rPr lang="en-US" dirty="0"/>
              <a:t>Archive </a:t>
            </a:r>
            <a:r>
              <a:rPr lang="en-US" dirty="0" err="1"/>
              <a:t>ExampleArchive</a:t>
            </a:r>
            <a:r>
              <a:rPr lang="en-US" dirty="0"/>
              <a:t> {  </a:t>
            </a:r>
          </a:p>
          <a:p>
            <a:r>
              <a:rPr lang="en-US" dirty="0"/>
              <a:t>  Ensure = "Present"  </a:t>
            </a:r>
          </a:p>
          <a:p>
            <a:r>
              <a:rPr lang="en-US" dirty="0"/>
              <a:t>  Path = "C:\</a:t>
            </a:r>
            <a:r>
              <a:rPr lang="en-US" dirty="0" err="1"/>
              <a:t>example.zip</a:t>
            </a:r>
            <a:r>
              <a:rPr lang="en-US" dirty="0"/>
              <a:t>"  </a:t>
            </a:r>
          </a:p>
          <a:p>
            <a:r>
              <a:rPr lang="en-US" dirty="0"/>
              <a:t>  Destination = "C:\</a:t>
            </a:r>
            <a:r>
              <a:rPr lang="en-US" dirty="0" err="1"/>
              <a:t>ExtractionPath</a:t>
            </a:r>
            <a:r>
              <a:rPr lang="en-US" dirty="0"/>
              <a:t>”</a:t>
            </a:r>
          </a:p>
          <a:p>
            <a:r>
              <a:rPr lang="en-US" dirty="0"/>
              <a:t>}</a:t>
            </a:r>
          </a:p>
          <a:p>
            <a:endParaRPr lang="de-DE" sz="2000" dirty="0"/>
          </a:p>
          <a:p>
            <a:r>
              <a:rPr lang="de-DE" sz="2000" dirty="0"/>
              <a:t>//As a Chef DSC </a:t>
            </a:r>
            <a:r>
              <a:rPr lang="de-DE" sz="2000" dirty="0" err="1"/>
              <a:t>resource</a:t>
            </a:r>
            <a:r>
              <a:rPr lang="de-DE" sz="2000" dirty="0"/>
              <a:t>:</a:t>
            </a:r>
          </a:p>
          <a:p>
            <a:r>
              <a:rPr lang="de-DE" dirty="0" err="1"/>
              <a:t>dsc_resource</a:t>
            </a:r>
            <a:r>
              <a:rPr lang="de-DE" dirty="0"/>
              <a:t> '</a:t>
            </a:r>
            <a:r>
              <a:rPr lang="de-DE" dirty="0" err="1"/>
              <a:t>example</a:t>
            </a:r>
            <a:r>
              <a:rPr lang="de-DE" dirty="0"/>
              <a:t>' do   </a:t>
            </a:r>
          </a:p>
          <a:p>
            <a:r>
              <a:rPr lang="de-DE" dirty="0"/>
              <a:t>  </a:t>
            </a:r>
            <a:r>
              <a:rPr lang="de-DE" dirty="0" err="1"/>
              <a:t>resource</a:t>
            </a:r>
            <a:r>
              <a:rPr lang="de-DE" dirty="0"/>
              <a:t> :</a:t>
            </a:r>
            <a:r>
              <a:rPr lang="de-DE" dirty="0" err="1"/>
              <a:t>archive</a:t>
            </a:r>
            <a:r>
              <a:rPr lang="de-DE" dirty="0"/>
              <a:t>   </a:t>
            </a:r>
          </a:p>
          <a:p>
            <a:r>
              <a:rPr lang="de-DE" dirty="0"/>
              <a:t>  </a:t>
            </a:r>
            <a:r>
              <a:rPr lang="de-DE" dirty="0" err="1"/>
              <a:t>property</a:t>
            </a:r>
            <a:r>
              <a:rPr lang="de-DE" dirty="0"/>
              <a:t> :</a:t>
            </a:r>
            <a:r>
              <a:rPr lang="de-DE" dirty="0" err="1"/>
              <a:t>ensure</a:t>
            </a:r>
            <a:r>
              <a:rPr lang="de-DE" dirty="0"/>
              <a:t>, '</a:t>
            </a:r>
            <a:r>
              <a:rPr lang="de-DE" dirty="0" err="1"/>
              <a:t>Present</a:t>
            </a:r>
            <a:r>
              <a:rPr lang="de-DE" dirty="0"/>
              <a:t>'   </a:t>
            </a:r>
          </a:p>
          <a:p>
            <a:r>
              <a:rPr lang="de-DE" dirty="0"/>
              <a:t>  </a:t>
            </a:r>
            <a:r>
              <a:rPr lang="de-DE" dirty="0" err="1"/>
              <a:t>property</a:t>
            </a:r>
            <a:r>
              <a:rPr lang="de-DE" dirty="0"/>
              <a:t> :</a:t>
            </a:r>
            <a:r>
              <a:rPr lang="de-DE" dirty="0" err="1"/>
              <a:t>path</a:t>
            </a:r>
            <a:r>
              <a:rPr lang="de-DE" dirty="0"/>
              <a:t>, "C:\</a:t>
            </a:r>
            <a:r>
              <a:rPr lang="de-DE" dirty="0" err="1"/>
              <a:t>example.zip</a:t>
            </a:r>
            <a:r>
              <a:rPr lang="de-DE" dirty="0"/>
              <a:t>"   </a:t>
            </a:r>
          </a:p>
          <a:p>
            <a:r>
              <a:rPr lang="de-DE" dirty="0"/>
              <a:t>  </a:t>
            </a:r>
            <a:r>
              <a:rPr lang="de-DE" dirty="0" err="1"/>
              <a:t>property</a:t>
            </a:r>
            <a:r>
              <a:rPr lang="de-DE" dirty="0"/>
              <a:t> :</a:t>
            </a:r>
            <a:r>
              <a:rPr lang="de-DE" dirty="0" err="1"/>
              <a:t>destination</a:t>
            </a:r>
            <a:r>
              <a:rPr lang="de-DE" dirty="0"/>
              <a:t>, "C:\</a:t>
            </a:r>
            <a:r>
              <a:rPr lang="de-DE" dirty="0" err="1"/>
              <a:t>ExtractionPath</a:t>
            </a:r>
            <a:r>
              <a:rPr lang="de-DE" dirty="0"/>
              <a:t>" </a:t>
            </a:r>
          </a:p>
          <a:p>
            <a:r>
              <a:rPr lang="de-DE" dirty="0" smtClean="0"/>
              <a:t>end</a:t>
            </a:r>
            <a:endParaRPr lang="de-DE" dirty="0"/>
          </a:p>
        </p:txBody>
      </p:sp>
    </p:spTree>
    <p:extLst>
      <p:ext uri="{BB962C8B-B14F-4D97-AF65-F5344CB8AC3E}">
        <p14:creationId xmlns:p14="http://schemas.microsoft.com/office/powerpoint/2010/main" val="62229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a:t>
            </a:r>
            <a:r>
              <a:rPr lang="en-US" sz="4800" dirty="0"/>
              <a:t>syntax</a:t>
            </a:r>
          </a:p>
        </p:txBody>
      </p:sp>
      <p:sp>
        <p:nvSpPr>
          <p:cNvPr id="3" name="Content Placeholder 2"/>
          <p:cNvSpPr>
            <a:spLocks noGrp="1"/>
          </p:cNvSpPr>
          <p:nvPr>
            <p:ph idx="1"/>
          </p:nvPr>
        </p:nvSpPr>
        <p:spPr/>
        <p:txBody>
          <a:bodyPr/>
          <a:lstStyle/>
          <a:p>
            <a:r>
              <a:rPr lang="de-DE" dirty="0" err="1"/>
              <a:t>dsc_resource</a:t>
            </a:r>
            <a:r>
              <a:rPr lang="de-DE" dirty="0"/>
              <a:t> '</a:t>
            </a:r>
            <a:r>
              <a:rPr lang="de-DE" dirty="0" err="1"/>
              <a:t>name</a:t>
            </a:r>
            <a:r>
              <a:rPr lang="de-DE" dirty="0"/>
              <a:t>' do  </a:t>
            </a:r>
          </a:p>
          <a:p>
            <a:r>
              <a:rPr lang="en-US" dirty="0"/>
              <a:t>  </a:t>
            </a:r>
            <a:r>
              <a:rPr lang="en-US" dirty="0" err="1"/>
              <a:t>module_name</a:t>
            </a:r>
            <a:r>
              <a:rPr lang="en-US" dirty="0"/>
              <a:t>  String  </a:t>
            </a:r>
          </a:p>
          <a:p>
            <a:r>
              <a:rPr lang="en-US" dirty="0"/>
              <a:t>  notifies     # see description  </a:t>
            </a:r>
          </a:p>
          <a:p>
            <a:r>
              <a:rPr lang="en-US" dirty="0"/>
              <a:t>  property     Symbol  </a:t>
            </a:r>
          </a:p>
          <a:p>
            <a:r>
              <a:rPr lang="en-US" dirty="0"/>
              <a:t>  resource     String  </a:t>
            </a:r>
          </a:p>
          <a:p>
            <a:r>
              <a:rPr lang="en-US" dirty="0"/>
              <a:t>  subscribes   # see description</a:t>
            </a:r>
          </a:p>
          <a:p>
            <a:r>
              <a:rPr lang="en-US" dirty="0"/>
              <a:t>  action       Symbol </a:t>
            </a:r>
          </a:p>
          <a:p>
            <a:r>
              <a:rPr lang="en-US" dirty="0"/>
              <a:t>  # default action is :nothing</a:t>
            </a:r>
          </a:p>
          <a:p>
            <a:r>
              <a:rPr lang="de-DE" dirty="0" smtClean="0"/>
              <a:t>end</a:t>
            </a:r>
            <a:endParaRPr lang="en-US" dirty="0"/>
          </a:p>
        </p:txBody>
      </p:sp>
    </p:spTree>
    <p:extLst>
      <p:ext uri="{BB962C8B-B14F-4D97-AF65-F5344CB8AC3E}">
        <p14:creationId xmlns:p14="http://schemas.microsoft.com/office/powerpoint/2010/main" val="1657734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4832" y="267369"/>
            <a:ext cx="10515600" cy="1325563"/>
          </a:xfrm>
        </p:spPr>
        <p:txBody>
          <a:bodyPr/>
          <a:lstStyle/>
          <a:p>
            <a:r>
              <a:rPr lang="en-US" dirty="0" err="1" smtClean="0"/>
              <a:t>dsc_resource</a:t>
            </a:r>
            <a:r>
              <a:rPr lang="en-US" dirty="0" smtClean="0"/>
              <a:t> attributes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5651621"/>
              </p:ext>
            </p:extLst>
          </p:nvPr>
        </p:nvGraphicFramePr>
        <p:xfrm>
          <a:off x="2564063" y="1907366"/>
          <a:ext cx="7010400" cy="2377440"/>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tblGrid>
              <a:tr h="396240">
                <a:tc>
                  <a:txBody>
                    <a:bodyPr/>
                    <a:lstStyle/>
                    <a:p>
                      <a:pPr algn="ctr"/>
                      <a:r>
                        <a:rPr lang="en-US" sz="2000" b="1" dirty="0" smtClean="0">
                          <a:solidFill>
                            <a:schemeClr val="bg1"/>
                          </a:solidFill>
                          <a:latin typeface="Segoe UI"/>
                          <a:cs typeface="Segoe UI"/>
                        </a:rPr>
                        <a:t>Attribute</a:t>
                      </a:r>
                      <a:endParaRPr lang="en-US" sz="2000" b="1" dirty="0">
                        <a:solidFill>
                          <a:schemeClr val="bg1"/>
                        </a:solidFill>
                        <a:latin typeface="Segoe UI"/>
                        <a:cs typeface="Segoe UI"/>
                      </a:endParaRPr>
                    </a:p>
                  </a:txBody>
                  <a:tcPr>
                    <a:solidFill>
                      <a:srgbClr val="0070C0"/>
                    </a:solidFill>
                  </a:tcPr>
                </a:tc>
                <a:tc>
                  <a:txBody>
                    <a:bodyPr/>
                    <a:lstStyle/>
                    <a:p>
                      <a:pPr algn="ctr"/>
                      <a:r>
                        <a:rPr lang="en-US" sz="2000" b="0" dirty="0" smtClean="0">
                          <a:solidFill>
                            <a:schemeClr val="bg1"/>
                          </a:solidFill>
                          <a:latin typeface="Segoe UI"/>
                          <a:cs typeface="Segoe UI"/>
                        </a:rPr>
                        <a:t>Type</a:t>
                      </a:r>
                      <a:endParaRPr lang="en-US" sz="2000" b="0" dirty="0">
                        <a:solidFill>
                          <a:schemeClr val="bg1"/>
                        </a:solidFill>
                        <a:latin typeface="Segoe UI"/>
                        <a:cs typeface="Segoe UI"/>
                      </a:endParaRPr>
                    </a:p>
                  </a:txBody>
                  <a:tcPr>
                    <a:solidFill>
                      <a:srgbClr val="0070C0"/>
                    </a:solidFill>
                  </a:tcPr>
                </a:tc>
                <a:extLst>
                  <a:ext uri="{0D108BD9-81ED-4DB2-BD59-A6C34878D82A}">
                    <a16:rowId xmlns="" xmlns:a16="http://schemas.microsoft.com/office/drawing/2014/main" val="679667022"/>
                  </a:ext>
                </a:extLst>
              </a:tr>
              <a:tr h="396240">
                <a:tc>
                  <a:txBody>
                    <a:bodyPr/>
                    <a:lstStyle/>
                    <a:p>
                      <a:r>
                        <a:rPr lang="en-US" sz="2000" b="1" dirty="0" err="1" smtClean="0">
                          <a:latin typeface="Segoe UI"/>
                          <a:cs typeface="Segoe UI"/>
                        </a:rPr>
                        <a:t>module_name</a:t>
                      </a:r>
                      <a:endParaRPr lang="en-US" sz="20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2034482246"/>
                  </a:ext>
                </a:extLst>
              </a:tr>
              <a:tr h="396240">
                <a:tc>
                  <a:txBody>
                    <a:bodyPr/>
                    <a:lstStyle/>
                    <a:p>
                      <a:pPr algn="l" rtl="0" fontAlgn="b"/>
                      <a:r>
                        <a:rPr lang="en-US" sz="2000" b="1" i="0" u="none" strike="noStrike" dirty="0" smtClean="0">
                          <a:solidFill>
                            <a:srgbClr val="000000"/>
                          </a:solidFill>
                          <a:effectLst/>
                          <a:latin typeface="Segoe UI"/>
                          <a:cs typeface="Segoe UI"/>
                        </a:rPr>
                        <a:t>notifies</a:t>
                      </a:r>
                      <a:endParaRPr lang="en-US" sz="2000" b="1" i="0" u="none" strike="noStrike" dirty="0">
                        <a:solidFill>
                          <a:srgbClr val="000000"/>
                        </a:solidFill>
                        <a:effectLst/>
                        <a:latin typeface="Segoe UI"/>
                        <a:cs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682465758"/>
                  </a:ext>
                </a:extLst>
              </a:tr>
              <a:tr h="396240">
                <a:tc>
                  <a:txBody>
                    <a:bodyPr/>
                    <a:lstStyle/>
                    <a:p>
                      <a:pPr algn="l" rtl="0" fontAlgn="b"/>
                      <a:r>
                        <a:rPr lang="en-US" sz="2000" b="1" i="0" u="none" strike="noStrike" dirty="0" smtClean="0">
                          <a:solidFill>
                            <a:srgbClr val="000000"/>
                          </a:solidFill>
                          <a:effectLst/>
                          <a:latin typeface="Segoe UI"/>
                        </a:rPr>
                        <a:t>property</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Symbol</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4230228483"/>
                  </a:ext>
                </a:extLst>
              </a:tr>
              <a:tr h="396240">
                <a:tc>
                  <a:txBody>
                    <a:bodyPr/>
                    <a:lstStyle/>
                    <a:p>
                      <a:pPr algn="l" rtl="0" fontAlgn="b"/>
                      <a:r>
                        <a:rPr lang="en-US" sz="2000" b="1" i="0" u="none" strike="noStrike" dirty="0" smtClean="0">
                          <a:solidFill>
                            <a:srgbClr val="000000"/>
                          </a:solidFill>
                          <a:effectLst/>
                          <a:latin typeface="Segoe UI"/>
                        </a:rPr>
                        <a:t>resource</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String</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extLst>
                  <a:ext uri="{0D108BD9-81ED-4DB2-BD59-A6C34878D82A}">
                    <a16:rowId xmlns="" xmlns:a16="http://schemas.microsoft.com/office/drawing/2014/main" val="3329658239"/>
                  </a:ext>
                </a:extLst>
              </a:tr>
              <a:tr h="396240">
                <a:tc>
                  <a:txBody>
                    <a:bodyPr/>
                    <a:lstStyle/>
                    <a:p>
                      <a:pPr algn="l" rtl="0" fontAlgn="b"/>
                      <a:r>
                        <a:rPr lang="en-US" sz="2000" b="1" i="0" u="none" strike="noStrike" dirty="0" smtClean="0">
                          <a:solidFill>
                            <a:srgbClr val="000000"/>
                          </a:solidFill>
                          <a:effectLst/>
                          <a:latin typeface="Segoe UI"/>
                        </a:rPr>
                        <a:t>subscribes</a:t>
                      </a:r>
                      <a:endParaRPr lang="en-US" sz="2000" b="1" i="0" u="none" strike="noStrike" dirty="0">
                        <a:solidFill>
                          <a:srgbClr val="000000"/>
                        </a:solidFill>
                        <a:effectLst/>
                        <a:latin typeface="Segoe UI"/>
                      </a:endParaRPr>
                    </a:p>
                  </a:txBody>
                  <a:tcPr marL="12700" marR="12700" marT="12700" marB="0" anchor="b">
                    <a:solidFill>
                      <a:schemeClr val="bg1">
                        <a:lumMod val="85000"/>
                      </a:schemeClr>
                    </a:solidFill>
                  </a:tcPr>
                </a:tc>
                <a:tc>
                  <a:txBody>
                    <a:bodyPr/>
                    <a:lstStyle/>
                    <a:p>
                      <a:pPr algn="l" rtl="0" fontAlgn="b"/>
                      <a:r>
                        <a:rPr lang="en-US" sz="2000" b="0" i="0" u="none" strike="noStrike" dirty="0" smtClean="0">
                          <a:solidFill>
                            <a:srgbClr val="000000"/>
                          </a:solidFill>
                          <a:effectLst/>
                          <a:latin typeface="Segoe UI"/>
                        </a:rPr>
                        <a:t>#</a:t>
                      </a:r>
                      <a:r>
                        <a:rPr lang="en-US" sz="2000" b="0" i="0" u="none" strike="noStrike" baseline="0" dirty="0" smtClean="0">
                          <a:solidFill>
                            <a:srgbClr val="000000"/>
                          </a:solidFill>
                          <a:effectLst/>
                          <a:latin typeface="Segoe UI"/>
                        </a:rPr>
                        <a:t> see description</a:t>
                      </a:r>
                      <a:endParaRPr lang="en-US" sz="2000" b="0" i="0" u="none" strike="noStrike" dirty="0">
                        <a:solidFill>
                          <a:srgbClr val="000000"/>
                        </a:solidFill>
                        <a:effectLst/>
                        <a:latin typeface="Segoe UI"/>
                      </a:endParaRPr>
                    </a:p>
                  </a:txBody>
                  <a:tcPr marL="12700" marR="12700" marT="12700" marB="0" anchor="b">
                    <a:solidFill>
                      <a:schemeClr val="bg1">
                        <a:lumMod val="85000"/>
                      </a:schemeClr>
                    </a:solidFill>
                  </a:tcPr>
                </a:tc>
              </a:tr>
            </a:tbl>
          </a:graphicData>
        </a:graphic>
      </p:graphicFrame>
    </p:spTree>
    <p:extLst>
      <p:ext uri="{BB962C8B-B14F-4D97-AF65-F5344CB8AC3E}">
        <p14:creationId xmlns:p14="http://schemas.microsoft.com/office/powerpoint/2010/main" val="395869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a:t>What i</a:t>
            </a:r>
            <a:r>
              <a:rPr lang="en-US" sz="4400" dirty="0" smtClean="0"/>
              <a:t>s DSC?</a:t>
            </a:r>
            <a:endParaRPr lang="en-US" sz="4400" dirty="0"/>
          </a:p>
        </p:txBody>
      </p:sp>
      <p:grpSp>
        <p:nvGrpSpPr>
          <p:cNvPr id="8" name="Group 7"/>
          <p:cNvGrpSpPr/>
          <p:nvPr/>
        </p:nvGrpSpPr>
        <p:grpSpPr>
          <a:xfrm>
            <a:off x="0" y="1950630"/>
            <a:ext cx="12192000" cy="3276424"/>
            <a:chOff x="0" y="1950630"/>
            <a:chExt cx="12192000" cy="296917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Desired State Configuration is:</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136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management platform in Windows </a:t>
              </a:r>
              <a:r>
                <a:rPr lang="en-US" sz="2800" dirty="0" err="1" smtClean="0">
                  <a:solidFill>
                    <a:srgbClr val="000000"/>
                  </a:solidFill>
                </a:rPr>
                <a:t>Powershell</a:t>
              </a:r>
              <a:endParaRPr lang="en-US" sz="2800" dirty="0">
                <a:solidFill>
                  <a:srgbClr val="000000"/>
                </a:solidFill>
              </a:endParaRPr>
            </a:p>
            <a:p>
              <a:pPr marL="1371600" lvl="2" indent="-457200">
                <a:buFont typeface="Wingdings" charset="2"/>
                <a:buChar char="§"/>
              </a:pPr>
              <a:r>
                <a:rPr lang="en-US" sz="2800" dirty="0" smtClean="0">
                  <a:solidFill>
                    <a:srgbClr val="000000"/>
                  </a:solidFill>
                </a:rPr>
                <a:t>A feature of Windows Management Framework (WMF)</a:t>
              </a:r>
            </a:p>
            <a:p>
              <a:pPr marL="1371600" lvl="2" indent="-457200">
                <a:buFont typeface="Wingdings" charset="2"/>
                <a:buChar char="§"/>
              </a:pPr>
              <a:r>
                <a:rPr lang="en-US" sz="2800" dirty="0" smtClean="0">
                  <a:solidFill>
                    <a:srgbClr val="000000"/>
                  </a:solidFill>
                </a:rPr>
                <a:t>Provides a basic set of windows-specific configuration resources</a:t>
              </a:r>
              <a:endParaRPr lang="en-US" sz="2800" dirty="0">
                <a:solidFill>
                  <a:srgbClr val="000000"/>
                </a:solidFill>
              </a:endParaRPr>
            </a:p>
            <a:p>
              <a:pPr marL="1371600" lvl="2" indent="-457200">
                <a:buFont typeface="Wingdings" charset="2"/>
                <a:buChar char="§"/>
              </a:pPr>
              <a:r>
                <a:rPr lang="en-US" sz="2800" dirty="0" smtClean="0">
                  <a:solidFill>
                    <a:srgbClr val="000000"/>
                  </a:solidFill>
                </a:rPr>
                <a:t>Can be extended with custom and community resources</a:t>
              </a:r>
            </a:p>
          </p:txBody>
        </p:sp>
      </p:grpSp>
    </p:spTree>
    <p:extLst>
      <p:ext uri="{BB962C8B-B14F-4D97-AF65-F5344CB8AC3E}">
        <p14:creationId xmlns:p14="http://schemas.microsoft.com/office/powerpoint/2010/main" val="1493999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016001"/>
            <a:ext cx="10515600" cy="5617854"/>
          </a:xfrm>
          <a:prstGeom prst="rect">
            <a:avLst/>
          </a:prstGeom>
          <a:solidFill>
            <a:schemeClr val="bg1">
              <a:lumMod val="95000"/>
            </a:schemeClr>
          </a:solidFill>
          <a:ln w="19050">
            <a:noFill/>
          </a:ln>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Lucida Console" panose="020B0609040504020204" pitchFamily="49" charset="0"/>
              </a:rPr>
              <a:t>d</a:t>
            </a:r>
            <a:r>
              <a:rPr lang="en-US" sz="2000" dirty="0" err="1" smtClean="0">
                <a:latin typeface="Lucida Console" panose="020B0609040504020204" pitchFamily="49" charset="0"/>
              </a:rPr>
              <a:t>sc_resource</a:t>
            </a:r>
            <a:r>
              <a:rPr lang="en-US" sz="2000" dirty="0" smtClean="0">
                <a:latin typeface="Lucida Console" panose="020B0609040504020204" pitchFamily="49" charset="0"/>
              </a:rPr>
              <a:t> ‘Install IIS’ do</a:t>
            </a:r>
          </a:p>
          <a:p>
            <a:pPr marL="0" indent="0">
              <a:buNone/>
            </a:pPr>
            <a:r>
              <a:rPr lang="en-US" sz="2000" dirty="0" smtClean="0">
                <a:latin typeface="Lucida Console" panose="020B0609040504020204" pitchFamily="49" charset="0"/>
              </a:rPr>
              <a:t>  resource :</a:t>
            </a:r>
            <a:r>
              <a:rPr lang="en-US" sz="2000" dirty="0" err="1" smtClean="0">
                <a:latin typeface="Lucida Console" panose="020B0609040504020204" pitchFamily="49" charset="0"/>
              </a:rPr>
              <a:t>windowsfeature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‘web-server’</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smtClean="0">
              <a:latin typeface="Lucida Console" panose="020B0609040504020204" pitchFamily="49" charset="0"/>
            </a:endParaRPr>
          </a:p>
          <a:p>
            <a:pPr marL="0" indent="0">
              <a:buNone/>
            </a:pPr>
            <a:r>
              <a:rPr lang="en-US" sz="2000" dirty="0" smtClean="0">
                <a:latin typeface="Lucida Console" panose="020B0609040504020204" pitchFamily="49" charset="0"/>
              </a:rPr>
              <a:t>service ‘w3svc’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action [ :enable, :start ]</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a:p>
            <a:pPr marL="0" indent="0">
              <a:buNone/>
            </a:pPr>
            <a:endParaRPr lang="en-US" sz="2000" dirty="0">
              <a:latin typeface="Lucida Console" panose="020B0609040504020204" pitchFamily="49" charset="0"/>
            </a:endParaRPr>
          </a:p>
          <a:p>
            <a:pPr marL="0" indent="0">
              <a:buNone/>
            </a:pPr>
            <a:r>
              <a:rPr lang="en-US" sz="2000" dirty="0" err="1" smtClean="0">
                <a:latin typeface="Lucida Console" panose="020B0609040504020204" pitchFamily="49" charset="0"/>
              </a:rPr>
              <a:t>dsc_resource</a:t>
            </a:r>
            <a:r>
              <a:rPr lang="en-US" sz="2000" dirty="0" smtClean="0">
                <a:latin typeface="Lucida Console" panose="020B0609040504020204" pitchFamily="49" charset="0"/>
              </a:rPr>
              <a:t> ‘Turn off Default Host’ do</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resource :</a:t>
            </a:r>
            <a:r>
              <a:rPr lang="en-US" sz="2000" dirty="0" err="1" smtClean="0">
                <a:latin typeface="Lucida Console" panose="020B0609040504020204" pitchFamily="49" charset="0"/>
              </a:rPr>
              <a:t>xwebsite</a:t>
            </a:r>
            <a:endParaRPr lang="en-US" sz="2000" dirty="0" smtClean="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:name, ’Default Web Site’</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:state, ‘Stopped’</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property :</a:t>
            </a:r>
            <a:r>
              <a:rPr lang="en-US" sz="2000" dirty="0" err="1" smtClean="0">
                <a:latin typeface="Lucida Console" panose="020B0609040504020204" pitchFamily="49" charset="0"/>
              </a:rPr>
              <a:t>PhysicalPath</a:t>
            </a:r>
            <a:r>
              <a:rPr lang="en-US" sz="2000" dirty="0" smtClean="0">
                <a:latin typeface="Lucida Console" panose="020B0609040504020204" pitchFamily="49" charset="0"/>
              </a:rPr>
              <a:t>, ‘C:\</a:t>
            </a:r>
            <a:r>
              <a:rPr lang="en-US" sz="2000" dirty="0" err="1" smtClean="0">
                <a:latin typeface="Lucida Console" panose="020B0609040504020204" pitchFamily="49" charset="0"/>
              </a:rPr>
              <a:t>inetpub</a:t>
            </a:r>
            <a:r>
              <a:rPr lang="en-US" sz="2000" dirty="0" smtClean="0">
                <a:latin typeface="Lucida Console" panose="020B0609040504020204" pitchFamily="49" charset="0"/>
              </a:rPr>
              <a:t>\</a:t>
            </a:r>
            <a:r>
              <a:rPr lang="en-US" sz="2000" dirty="0" err="1" smtClean="0">
                <a:latin typeface="Lucida Console" panose="020B0609040504020204" pitchFamily="49" charset="0"/>
              </a:rPr>
              <a:t>wwwroot</a:t>
            </a:r>
            <a:r>
              <a:rPr lang="en-US" sz="2000" dirty="0" smtClean="0">
                <a:latin typeface="Lucida Console" panose="020B0609040504020204" pitchFamily="49" charset="0"/>
              </a:rPr>
              <a:t>’</a:t>
            </a:r>
          </a:p>
          <a:p>
            <a:pPr marL="0" indent="0">
              <a:buNone/>
            </a:pPr>
            <a:r>
              <a:rPr lang="en-US" sz="2000" dirty="0">
                <a:latin typeface="Lucida Console" panose="020B0609040504020204" pitchFamily="49" charset="0"/>
              </a:rPr>
              <a:t>e</a:t>
            </a:r>
            <a:r>
              <a:rPr lang="en-US" sz="2000" dirty="0" smtClean="0">
                <a:latin typeface="Lucida Console" panose="020B0609040504020204" pitchFamily="49" charset="0"/>
              </a:rPr>
              <a:t>nd</a:t>
            </a:r>
          </a:p>
        </p:txBody>
      </p:sp>
      <p:sp>
        <p:nvSpPr>
          <p:cNvPr id="2" name="Title 1"/>
          <p:cNvSpPr>
            <a:spLocks noGrp="1"/>
          </p:cNvSpPr>
          <p:nvPr>
            <p:ph type="title"/>
          </p:nvPr>
        </p:nvSpPr>
        <p:spPr/>
        <p:txBody>
          <a:bodyPr>
            <a:normAutofit fontScale="90000"/>
          </a:bodyPr>
          <a:lstStyle/>
          <a:p>
            <a:r>
              <a:rPr lang="en-US" sz="4800" dirty="0" err="1" smtClean="0"/>
              <a:t>dsc_resource</a:t>
            </a:r>
            <a:r>
              <a:rPr lang="en-US" sz="4800" dirty="0" smtClean="0"/>
              <a:t> recipe example</a:t>
            </a:r>
            <a:endParaRPr lang="en-US" sz="4800" dirty="0"/>
          </a:p>
        </p:txBody>
      </p:sp>
      <p:sp>
        <p:nvSpPr>
          <p:cNvPr id="3" name="TextBox 2"/>
          <p:cNvSpPr txBox="1"/>
          <p:nvPr/>
        </p:nvSpPr>
        <p:spPr>
          <a:xfrm>
            <a:off x="7617326" y="1499937"/>
            <a:ext cx="3609474" cy="369332"/>
          </a:xfrm>
          <a:prstGeom prst="rect">
            <a:avLst/>
          </a:prstGeom>
          <a:noFill/>
        </p:spPr>
        <p:txBody>
          <a:bodyPr wrap="square" rtlCol="0">
            <a:spAutoFit/>
          </a:bodyPr>
          <a:lstStyle/>
          <a:p>
            <a:r>
              <a:rPr lang="en-US" dirty="0"/>
              <a:t>M</a:t>
            </a:r>
            <a:r>
              <a:rPr lang="en-US" dirty="0" smtClean="0"/>
              <a:t>ixing </a:t>
            </a:r>
            <a:r>
              <a:rPr lang="en-US" dirty="0" err="1" smtClean="0"/>
              <a:t>dsc</a:t>
            </a:r>
            <a:r>
              <a:rPr lang="en-US" dirty="0" smtClean="0"/>
              <a:t> resources</a:t>
            </a:r>
            <a:endParaRPr lang="en-US" dirty="0"/>
          </a:p>
        </p:txBody>
      </p:sp>
      <p:cxnSp>
        <p:nvCxnSpPr>
          <p:cNvPr id="5" name="Straight Arrow Connector 4"/>
          <p:cNvCxnSpPr/>
          <p:nvPr/>
        </p:nvCxnSpPr>
        <p:spPr>
          <a:xfrm flipH="1">
            <a:off x="5308580" y="1724708"/>
            <a:ext cx="23020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5166508" y="1925053"/>
            <a:ext cx="2359913" cy="22619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7456905" y="3260138"/>
            <a:ext cx="3609474" cy="369332"/>
          </a:xfrm>
          <a:prstGeom prst="rect">
            <a:avLst/>
          </a:prstGeom>
          <a:noFill/>
        </p:spPr>
        <p:txBody>
          <a:bodyPr wrap="square" rtlCol="0">
            <a:spAutoFit/>
          </a:bodyPr>
          <a:lstStyle/>
          <a:p>
            <a:r>
              <a:rPr lang="en-US" dirty="0"/>
              <a:t>w</a:t>
            </a:r>
            <a:r>
              <a:rPr lang="en-US" dirty="0" smtClean="0"/>
              <a:t>ith Chef resources!</a:t>
            </a:r>
            <a:endParaRPr lang="en-US" dirty="0"/>
          </a:p>
        </p:txBody>
      </p:sp>
      <p:cxnSp>
        <p:nvCxnSpPr>
          <p:cNvPr id="11" name="Straight Arrow Connector 10"/>
          <p:cNvCxnSpPr/>
          <p:nvPr/>
        </p:nvCxnSpPr>
        <p:spPr>
          <a:xfrm flipH="1">
            <a:off x="5292914" y="3431436"/>
            <a:ext cx="2092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96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a:t>
            </a:r>
            <a:r>
              <a:rPr lang="en-US" sz="4400" dirty="0" err="1" smtClean="0"/>
              <a:t>dsc_resource</a:t>
            </a:r>
            <a:endParaRPr lang="en-US" sz="4400" dirty="0"/>
          </a:p>
        </p:txBody>
      </p:sp>
      <p:grpSp>
        <p:nvGrpSpPr>
          <p:cNvPr id="8" name="Group 7"/>
          <p:cNvGrpSpPr/>
          <p:nvPr/>
        </p:nvGrpSpPr>
        <p:grpSpPr>
          <a:xfrm>
            <a:off x="0" y="1950630"/>
            <a:ext cx="12192000" cy="3811159"/>
            <a:chOff x="0" y="1950630"/>
            <a:chExt cx="12192000" cy="34537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Be careful!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62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smtClean="0">
                  <a:solidFill>
                    <a:srgbClr val="000000"/>
                  </a:solidFill>
                </a:rPr>
                <a:t>If </a:t>
              </a:r>
              <a:r>
                <a:rPr lang="en-US" sz="2400" dirty="0">
                  <a:solidFill>
                    <a:srgbClr val="000000"/>
                  </a:solidFill>
                </a:rPr>
                <a:t>using chef-client 12.6 and </a:t>
              </a:r>
              <a:r>
                <a:rPr lang="en-US" sz="2400" dirty="0" err="1">
                  <a:solidFill>
                    <a:srgbClr val="000000"/>
                  </a:solidFill>
                </a:rPr>
                <a:t>Powershell</a:t>
              </a:r>
              <a:r>
                <a:rPr lang="en-US" sz="2400" dirty="0">
                  <a:solidFill>
                    <a:srgbClr val="000000"/>
                  </a:solidFill>
                </a:rPr>
                <a:t> 5.0.10586.0 or </a:t>
              </a:r>
              <a:r>
                <a:rPr lang="en-US" sz="2400" i="1" u="sng" dirty="0" smtClean="0">
                  <a:solidFill>
                    <a:srgbClr val="000000"/>
                  </a:solidFill>
                </a:rPr>
                <a:t>below</a:t>
              </a:r>
              <a:r>
                <a:rPr lang="en-US" sz="2400" dirty="0" smtClean="0">
                  <a:solidFill>
                    <a:srgbClr val="000000"/>
                  </a:solidFill>
                </a:rPr>
                <a:t> </a:t>
              </a:r>
              <a:r>
                <a:rPr lang="en-US" sz="2400" dirty="0">
                  <a:solidFill>
                    <a:srgbClr val="000000"/>
                  </a:solidFill>
                </a:rPr>
                <a:t>The </a:t>
              </a:r>
              <a:r>
                <a:rPr lang="en-US" sz="2400" dirty="0" err="1" smtClean="0">
                  <a:solidFill>
                    <a:srgbClr val="000000"/>
                  </a:solidFill>
                </a:rPr>
                <a:t>dsc_script</a:t>
              </a:r>
              <a:r>
                <a:rPr lang="en-US" sz="2400" dirty="0" smtClean="0">
                  <a:solidFill>
                    <a:srgbClr val="000000"/>
                  </a:solidFill>
                </a:rPr>
                <a:t> resource </a:t>
              </a:r>
              <a:r>
                <a:rPr lang="en-US" sz="2400" i="1" dirty="0" smtClean="0">
                  <a:solidFill>
                    <a:srgbClr val="000000"/>
                  </a:solidFill>
                </a:rPr>
                <a:t>cannot</a:t>
              </a:r>
              <a:r>
                <a:rPr lang="en-US" sz="2400" dirty="0" smtClean="0">
                  <a:solidFill>
                    <a:srgbClr val="000000"/>
                  </a:solidFill>
                </a:rPr>
                <a:t> be in the same run-list with the </a:t>
              </a:r>
              <a:r>
                <a:rPr lang="en-US" sz="2400" dirty="0" err="1" smtClean="0">
                  <a:solidFill>
                    <a:srgbClr val="000000"/>
                  </a:solidFill>
                </a:rPr>
                <a:t>dsc_resource</a:t>
              </a:r>
              <a:endParaRPr lang="en-US" sz="2400" dirty="0" smtClean="0">
                <a:solidFill>
                  <a:srgbClr val="000000"/>
                </a:solidFill>
              </a:endParaRPr>
            </a:p>
            <a:p>
              <a:pPr marL="2171700" lvl="4" indent="-342900">
                <a:buFont typeface="Wingdings" charset="2"/>
                <a:buChar char="§"/>
              </a:pPr>
              <a:r>
                <a:rPr lang="en-US" sz="2400" dirty="0" smtClean="0">
                  <a:solidFill>
                    <a:srgbClr val="000000"/>
                  </a:solidFill>
                </a:rPr>
                <a:t>This is because </a:t>
              </a:r>
              <a:r>
                <a:rPr lang="en-US" sz="2400" dirty="0" err="1" smtClean="0">
                  <a:solidFill>
                    <a:srgbClr val="000000"/>
                  </a:solidFill>
                </a:rPr>
                <a:t>dsc_script</a:t>
              </a:r>
              <a:r>
                <a:rPr lang="en-US" sz="2400" dirty="0" smtClean="0">
                  <a:solidFill>
                    <a:srgbClr val="000000"/>
                  </a:solidFill>
                </a:rPr>
                <a:t> requires the LCM’s </a:t>
              </a:r>
              <a:r>
                <a:rPr lang="en-US" sz="2400" dirty="0" err="1" smtClean="0">
                  <a:solidFill>
                    <a:srgbClr val="000000"/>
                  </a:solidFill>
                </a:rPr>
                <a:t>RefreshMode</a:t>
              </a:r>
              <a:r>
                <a:rPr lang="en-US" sz="2400" dirty="0" smtClean="0">
                  <a:solidFill>
                    <a:srgbClr val="000000"/>
                  </a:solidFill>
                </a:rPr>
                <a:t> = Push</a:t>
              </a:r>
            </a:p>
            <a:p>
              <a:pPr marL="2171700" lvl="4" indent="-342900">
                <a:buFont typeface="Wingdings" charset="2"/>
                <a:buChar char="§"/>
              </a:pPr>
              <a:r>
                <a:rPr lang="en-US" sz="2400" dirty="0" err="1" smtClean="0">
                  <a:solidFill>
                    <a:srgbClr val="000000"/>
                  </a:solidFill>
                </a:rPr>
                <a:t>vs</a:t>
              </a:r>
              <a:r>
                <a:rPr lang="en-US" sz="2400" dirty="0" smtClean="0">
                  <a:solidFill>
                    <a:srgbClr val="000000"/>
                  </a:solidFill>
                </a:rPr>
                <a:t> the </a:t>
              </a:r>
              <a:r>
                <a:rPr lang="en-US" sz="2400" dirty="0" err="1" smtClean="0">
                  <a:solidFill>
                    <a:srgbClr val="000000"/>
                  </a:solidFill>
                </a:rPr>
                <a:t>dsc_resource</a:t>
              </a:r>
              <a:r>
                <a:rPr lang="en-US" sz="2400" dirty="0" smtClean="0">
                  <a:solidFill>
                    <a:srgbClr val="000000"/>
                  </a:solidFill>
                </a:rPr>
                <a:t> requires </a:t>
              </a:r>
              <a:r>
                <a:rPr lang="en-US" sz="2400" dirty="0" err="1" smtClean="0">
                  <a:solidFill>
                    <a:srgbClr val="000000"/>
                  </a:solidFill>
                </a:rPr>
                <a:t>RefreshMode</a:t>
              </a:r>
              <a:r>
                <a:rPr lang="en-US" sz="2400" dirty="0" smtClean="0">
                  <a:solidFill>
                    <a:srgbClr val="000000"/>
                  </a:solidFill>
                </a:rPr>
                <a:t> = Disabled</a:t>
              </a:r>
            </a:p>
            <a:p>
              <a:pPr marL="1257300" lvl="2" indent="-342900">
                <a:buFont typeface="Wingdings" charset="2"/>
                <a:buChar char="§"/>
              </a:pPr>
              <a:r>
                <a:rPr lang="en-US" sz="2400" dirty="0" smtClean="0">
                  <a:solidFill>
                    <a:srgbClr val="000000"/>
                  </a:solidFill>
                </a:rPr>
                <a:t>NOTE: if using chef-client 12.6 and </a:t>
              </a:r>
              <a:r>
                <a:rPr lang="en-US" sz="2400" dirty="0" err="1" smtClean="0">
                  <a:solidFill>
                    <a:srgbClr val="000000"/>
                  </a:solidFill>
                </a:rPr>
                <a:t>Powershell</a:t>
              </a:r>
              <a:r>
                <a:rPr lang="en-US" sz="2400" dirty="0" smtClean="0">
                  <a:solidFill>
                    <a:srgbClr val="000000"/>
                  </a:solidFill>
                </a:rPr>
                <a:t> 5.0.10586.0 or </a:t>
              </a:r>
              <a:r>
                <a:rPr lang="en-US" sz="2400" i="1" u="sng" dirty="0" smtClean="0">
                  <a:solidFill>
                    <a:srgbClr val="000000"/>
                  </a:solidFill>
                </a:rPr>
                <a:t>above</a:t>
              </a:r>
              <a:r>
                <a:rPr lang="en-US" sz="2400" dirty="0" smtClean="0">
                  <a:solidFill>
                    <a:srgbClr val="000000"/>
                  </a:solidFill>
                </a:rPr>
                <a:t>, WMF 5 allows for a mixed </a:t>
              </a:r>
              <a:r>
                <a:rPr lang="en-US" sz="2400" dirty="0" err="1" smtClean="0">
                  <a:solidFill>
                    <a:srgbClr val="000000"/>
                  </a:solidFill>
                </a:rPr>
                <a:t>runlist</a:t>
              </a:r>
              <a:r>
                <a:rPr lang="en-US" sz="2400" dirty="0" smtClean="0">
                  <a:solidFill>
                    <a:srgbClr val="000000"/>
                  </a:solidFill>
                </a:rPr>
                <a:t> and LCM </a:t>
              </a:r>
              <a:r>
                <a:rPr lang="en-US" sz="2400" dirty="0" err="1" smtClean="0">
                  <a:solidFill>
                    <a:srgbClr val="000000"/>
                  </a:solidFill>
                </a:rPr>
                <a:t>RefreshMode</a:t>
              </a:r>
              <a:r>
                <a:rPr lang="en-US" sz="2400" dirty="0" smtClean="0">
                  <a:solidFill>
                    <a:srgbClr val="000000"/>
                  </a:solidFill>
                </a:rPr>
                <a:t> = Push	</a:t>
              </a:r>
              <a:endParaRPr lang="en-US" sz="2400" dirty="0">
                <a:solidFill>
                  <a:srgbClr val="000000"/>
                </a:solidFill>
              </a:endParaRPr>
            </a:p>
          </p:txBody>
        </p:sp>
      </p:grpSp>
    </p:spTree>
    <p:extLst>
      <p:ext uri="{BB962C8B-B14F-4D97-AF65-F5344CB8AC3E}">
        <p14:creationId xmlns:p14="http://schemas.microsoft.com/office/powerpoint/2010/main" val="417593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DSC resource vs Chef’s </a:t>
            </a:r>
            <a:r>
              <a:rPr lang="en-US" sz="4800" dirty="0" err="1" smtClean="0"/>
              <a:t>dsc_resource</a:t>
            </a:r>
            <a:endParaRPr lang="en-US" sz="4800" dirty="0"/>
          </a:p>
        </p:txBody>
      </p:sp>
      <p:sp>
        <p:nvSpPr>
          <p:cNvPr id="3" name="Content Placeholder 2"/>
          <p:cNvSpPr>
            <a:spLocks noGrp="1"/>
          </p:cNvSpPr>
          <p:nvPr>
            <p:ph idx="1"/>
          </p:nvPr>
        </p:nvSpPr>
        <p:spPr/>
        <p:txBody>
          <a:bodyPr>
            <a:normAutofit/>
          </a:bodyPr>
          <a:lstStyle/>
          <a:p>
            <a:r>
              <a:rPr lang="en-US" dirty="0" smtClean="0"/>
              <a:t>//DSC </a:t>
            </a:r>
            <a:r>
              <a:rPr lang="en-US" dirty="0"/>
              <a:t>example</a:t>
            </a:r>
          </a:p>
          <a:p>
            <a:r>
              <a:rPr lang="en-US" dirty="0"/>
              <a:t>file hello</a:t>
            </a:r>
          </a:p>
          <a:p>
            <a:r>
              <a:rPr lang="en-US" dirty="0"/>
              <a:t>{</a:t>
            </a:r>
          </a:p>
          <a:p>
            <a:r>
              <a:rPr lang="en-US" dirty="0"/>
              <a:t>  Ensure = “Present”</a:t>
            </a:r>
            <a:br>
              <a:rPr lang="en-US" dirty="0"/>
            </a:br>
            <a:r>
              <a:rPr lang="en-US" dirty="0"/>
              <a:t>  </a:t>
            </a:r>
            <a:r>
              <a:rPr lang="en-US" dirty="0" err="1"/>
              <a:t>DestinationPath</a:t>
            </a:r>
            <a:r>
              <a:rPr lang="en-US" dirty="0"/>
              <a:t> = “C:\\</a:t>
            </a:r>
            <a:r>
              <a:rPr lang="en-US" dirty="0" err="1"/>
              <a:t>hello.txt</a:t>
            </a:r>
            <a:r>
              <a:rPr lang="en-US" dirty="0"/>
              <a:t>”</a:t>
            </a:r>
          </a:p>
          <a:p>
            <a:r>
              <a:rPr lang="en-US" dirty="0"/>
              <a:t>  Contents = “Hello World!”</a:t>
            </a:r>
          </a:p>
          <a:p>
            <a:r>
              <a:rPr lang="en-US" dirty="0"/>
              <a:t>}</a:t>
            </a:r>
          </a:p>
          <a:p>
            <a:endParaRPr lang="en-US" dirty="0"/>
          </a:p>
          <a:p>
            <a:r>
              <a:rPr lang="en-US" dirty="0" smtClean="0"/>
              <a:t>//</a:t>
            </a:r>
            <a:r>
              <a:rPr lang="en-US" dirty="0" err="1" smtClean="0"/>
              <a:t>dsc_resource</a:t>
            </a:r>
            <a:r>
              <a:rPr lang="en-US" dirty="0" smtClean="0"/>
              <a:t> example</a:t>
            </a:r>
            <a:endParaRPr lang="en-US" dirty="0"/>
          </a:p>
          <a:p>
            <a:r>
              <a:rPr lang="en-US" dirty="0" err="1"/>
              <a:t>dsc_resource</a:t>
            </a:r>
            <a:r>
              <a:rPr lang="en-US" dirty="0"/>
              <a:t> ‘</a:t>
            </a:r>
            <a:r>
              <a:rPr lang="en-US" dirty="0" err="1"/>
              <a:t>hello.txt</a:t>
            </a:r>
            <a:r>
              <a:rPr lang="en-US" dirty="0"/>
              <a:t>’ do</a:t>
            </a:r>
          </a:p>
          <a:p>
            <a:r>
              <a:rPr lang="en-US" dirty="0"/>
              <a:t>  resource :file</a:t>
            </a:r>
          </a:p>
          <a:p>
            <a:r>
              <a:rPr lang="en-US" dirty="0"/>
              <a:t>  property :ensure, “Present”</a:t>
            </a:r>
          </a:p>
          <a:p>
            <a:r>
              <a:rPr lang="en-US" dirty="0"/>
              <a:t>  property :</a:t>
            </a:r>
            <a:r>
              <a:rPr lang="en-US" dirty="0" err="1"/>
              <a:t>destinationpath</a:t>
            </a:r>
            <a:r>
              <a:rPr lang="en-US" dirty="0"/>
              <a:t>, “C:\\</a:t>
            </a:r>
            <a:r>
              <a:rPr lang="en-US" dirty="0" err="1"/>
              <a:t>hello.txt</a:t>
            </a:r>
            <a:r>
              <a:rPr lang="en-US" dirty="0"/>
              <a:t>”</a:t>
            </a:r>
          </a:p>
          <a:p>
            <a:r>
              <a:rPr lang="en-US" dirty="0"/>
              <a:t>  property :contents, “Hello, world!”</a:t>
            </a:r>
          </a:p>
          <a:p>
            <a:r>
              <a:rPr lang="en-US" dirty="0" smtClean="0"/>
              <a:t>end</a:t>
            </a:r>
            <a:endParaRPr lang="en-US" dirty="0"/>
          </a:p>
        </p:txBody>
      </p:sp>
    </p:spTree>
    <p:extLst>
      <p:ext uri="{BB962C8B-B14F-4D97-AF65-F5344CB8AC3E}">
        <p14:creationId xmlns:p14="http://schemas.microsoft.com/office/powerpoint/2010/main" val="35124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Chef’s other useful Windows resources</a:t>
            </a:r>
            <a:endParaRPr lang="en-US" sz="4400" dirty="0"/>
          </a:p>
        </p:txBody>
      </p:sp>
      <p:grpSp>
        <p:nvGrpSpPr>
          <p:cNvPr id="8" name="Group 7"/>
          <p:cNvGrpSpPr/>
          <p:nvPr/>
        </p:nvGrpSpPr>
        <p:grpSpPr>
          <a:xfrm>
            <a:off x="0" y="1950630"/>
            <a:ext cx="12192000" cy="3503687"/>
            <a:chOff x="0" y="1950630"/>
            <a:chExt cx="12192000" cy="317512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Don’t forget about other Windows support in Chef!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342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err="1" smtClean="0">
                  <a:solidFill>
                    <a:srgbClr val="000000"/>
                  </a:solidFill>
                </a:rPr>
                <a:t>env</a:t>
              </a:r>
              <a:r>
                <a:rPr lang="en-US" sz="2800" dirty="0" smtClean="0">
                  <a:solidFill>
                    <a:srgbClr val="000000"/>
                  </a:solidFill>
                </a:rPr>
                <a:t>: manage </a:t>
              </a:r>
              <a:r>
                <a:rPr lang="en-US" sz="2800" dirty="0">
                  <a:solidFill>
                    <a:srgbClr val="000000"/>
                  </a:solidFill>
                </a:rPr>
                <a:t>environment </a:t>
              </a:r>
              <a:r>
                <a:rPr lang="en-US" sz="2800" dirty="0" smtClean="0">
                  <a:solidFill>
                    <a:srgbClr val="000000"/>
                  </a:solidFill>
                </a:rPr>
                <a:t>keys</a:t>
              </a:r>
              <a:endParaRPr lang="en-US" sz="2800" dirty="0">
                <a:solidFill>
                  <a:srgbClr val="000000"/>
                </a:solidFill>
              </a:endParaRPr>
            </a:p>
            <a:p>
              <a:pPr marL="1371600" lvl="2" indent="-457200">
                <a:buFont typeface="Wingdings" charset="2"/>
                <a:buChar char="§"/>
              </a:pPr>
              <a:r>
                <a:rPr lang="en-US" sz="2800" dirty="0" smtClean="0">
                  <a:solidFill>
                    <a:srgbClr val="000000"/>
                  </a:solidFill>
                </a:rPr>
                <a:t>batch: </a:t>
              </a:r>
              <a:r>
                <a:rPr lang="en-US" sz="2800" dirty="0">
                  <a:solidFill>
                    <a:srgbClr val="000000"/>
                  </a:solidFill>
                </a:rPr>
                <a:t>execute a batch script using the </a:t>
              </a:r>
              <a:r>
                <a:rPr lang="en-US" sz="2800" dirty="0" err="1">
                  <a:solidFill>
                    <a:srgbClr val="000000"/>
                  </a:solidFill>
                </a:rPr>
                <a:t>cmd.exe</a:t>
              </a:r>
              <a:r>
                <a:rPr lang="en-US" sz="2800" dirty="0">
                  <a:solidFill>
                    <a:srgbClr val="000000"/>
                  </a:solidFill>
                </a:rPr>
                <a:t> </a:t>
              </a:r>
              <a:r>
                <a:rPr lang="en-US" sz="2800" dirty="0" smtClean="0">
                  <a:solidFill>
                    <a:srgbClr val="000000"/>
                  </a:solidFill>
                </a:rPr>
                <a:t>interpreter</a:t>
              </a:r>
            </a:p>
            <a:p>
              <a:pPr marL="1371600" lvl="2" indent="-457200">
                <a:buFont typeface="Wingdings" charset="2"/>
                <a:buChar char="§"/>
              </a:pPr>
              <a:r>
                <a:rPr lang="en-US" sz="2800" dirty="0" err="1" smtClean="0">
                  <a:solidFill>
                    <a:srgbClr val="000000"/>
                  </a:solidFill>
                </a:rPr>
                <a:t>registry_key</a:t>
              </a:r>
              <a:r>
                <a:rPr lang="en-US" sz="2800" dirty="0" smtClean="0">
                  <a:solidFill>
                    <a:srgbClr val="000000"/>
                  </a:solidFill>
                </a:rPr>
                <a:t>: create </a:t>
              </a:r>
              <a:r>
                <a:rPr lang="en-US" sz="2800" dirty="0">
                  <a:solidFill>
                    <a:srgbClr val="000000"/>
                  </a:solidFill>
                </a:rPr>
                <a:t>and delete registry </a:t>
              </a:r>
              <a:r>
                <a:rPr lang="en-US" sz="2800" dirty="0" smtClean="0">
                  <a:solidFill>
                    <a:srgbClr val="000000"/>
                  </a:solidFill>
                </a:rPr>
                <a:t>keys</a:t>
              </a:r>
            </a:p>
            <a:p>
              <a:pPr marL="1371600" lvl="2" indent="-457200">
                <a:buFont typeface="Wingdings" charset="2"/>
                <a:buChar char="§"/>
              </a:pPr>
              <a:r>
                <a:rPr lang="en-US" sz="2800" dirty="0" err="1" smtClean="0">
                  <a:solidFill>
                    <a:srgbClr val="000000"/>
                  </a:solidFill>
                </a:rPr>
                <a:t>windows_package</a:t>
              </a:r>
              <a:r>
                <a:rPr lang="en-US" sz="2800" dirty="0" smtClean="0">
                  <a:solidFill>
                    <a:srgbClr val="000000"/>
                  </a:solidFill>
                </a:rPr>
                <a:t>: manage </a:t>
              </a:r>
              <a:r>
                <a:rPr lang="en-US" sz="2800" dirty="0">
                  <a:solidFill>
                    <a:srgbClr val="000000"/>
                  </a:solidFill>
                </a:rPr>
                <a:t>Microsoft Installer Package (MSI) </a:t>
              </a:r>
              <a:r>
                <a:rPr lang="en-US" sz="2800" dirty="0" smtClean="0">
                  <a:solidFill>
                    <a:srgbClr val="000000"/>
                  </a:solidFill>
                </a:rPr>
                <a:t>packages</a:t>
              </a:r>
              <a:endParaRPr lang="en-US" sz="2800" dirty="0">
                <a:solidFill>
                  <a:srgbClr val="000000"/>
                </a:solidFill>
              </a:endParaRPr>
            </a:p>
          </p:txBody>
        </p:sp>
      </p:grpSp>
    </p:spTree>
    <p:extLst>
      <p:ext uri="{BB962C8B-B14F-4D97-AF65-F5344CB8AC3E}">
        <p14:creationId xmlns:p14="http://schemas.microsoft.com/office/powerpoint/2010/main" val="239498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t>Summary</a:t>
            </a:r>
            <a:endParaRPr lang="en-US" sz="4400" dirty="0"/>
          </a:p>
        </p:txBody>
      </p:sp>
      <p:grpSp>
        <p:nvGrpSpPr>
          <p:cNvPr id="8" name="Group 7"/>
          <p:cNvGrpSpPr/>
          <p:nvPr/>
        </p:nvGrpSpPr>
        <p:grpSpPr>
          <a:xfrm>
            <a:off x="0" y="1950630"/>
            <a:ext cx="12192000" cy="4907370"/>
            <a:chOff x="0" y="1950630"/>
            <a:chExt cx="12192000" cy="4447178"/>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 this lesson you have learned to:</a:t>
                </a:r>
                <a:endParaRPr lang="en-US" i="0" dirty="0"/>
              </a:p>
            </p:txBody>
          </p:sp>
        </p:grpSp>
        <p:sp>
          <p:nvSpPr>
            <p:cNvPr id="7" name="Rectangle 6"/>
            <p:cNvSpPr/>
            <p:nvPr/>
          </p:nvSpPr>
          <p:spPr>
            <a:xfrm>
              <a:off x="0" y="2783542"/>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28750" lvl="2" indent="-514350">
                <a:buFont typeface="Wingdings" charset="2"/>
                <a:buChar char="§"/>
              </a:pPr>
              <a:r>
                <a:rPr lang="en-US" sz="2800" dirty="0" smtClean="0"/>
                <a:t>Explain what Desired State Configuration (DSC) does</a:t>
              </a:r>
            </a:p>
            <a:p>
              <a:pPr marL="1428750" lvl="2" indent="-514350">
                <a:buFont typeface="Wingdings" charset="2"/>
                <a:buChar char="§"/>
              </a:pPr>
              <a:r>
                <a:rPr lang="en-US" sz="2800" dirty="0" smtClean="0"/>
                <a:t>Understand the benefits of managing DSC with Chef</a:t>
              </a:r>
              <a:endParaRPr lang="en-US" sz="2800" dirty="0"/>
            </a:p>
            <a:p>
              <a:pPr marL="1428750" lvl="2" indent="-514350">
                <a:buFont typeface="Wingdings" charset="2"/>
                <a:buChar char="§"/>
              </a:pPr>
              <a:r>
                <a:rPr lang="en-US" sz="2800" dirty="0" smtClean="0"/>
                <a:t>Decide when to use Chef vs DSC resources</a:t>
              </a:r>
              <a:endParaRPr lang="en-US" sz="2800" dirty="0"/>
            </a:p>
            <a:p>
              <a:pPr marL="1428750" lvl="2" indent="-514350">
                <a:buFont typeface="Wingdings" charset="2"/>
                <a:buChar char="§"/>
              </a:pPr>
              <a:r>
                <a:rPr lang="en-US" sz="2800" dirty="0" smtClean="0"/>
                <a:t>Utilize the </a:t>
              </a:r>
              <a:r>
                <a:rPr lang="en-US" sz="2800" dirty="0" err="1" smtClean="0"/>
                <a:t>dsc_script</a:t>
              </a:r>
              <a:r>
                <a:rPr lang="en-US" sz="2800" dirty="0" smtClean="0"/>
                <a:t> and </a:t>
              </a:r>
              <a:r>
                <a:rPr lang="en-US" sz="2800" dirty="0" err="1" smtClean="0"/>
                <a:t>dsc_resource</a:t>
              </a:r>
              <a:r>
                <a:rPr lang="en-US" sz="2800" dirty="0" smtClean="0"/>
                <a:t> inside a recipe</a:t>
              </a:r>
            </a:p>
          </p:txBody>
        </p:sp>
      </p:grpSp>
    </p:spTree>
    <p:extLst>
      <p:ext uri="{BB962C8B-B14F-4D97-AF65-F5344CB8AC3E}">
        <p14:creationId xmlns:p14="http://schemas.microsoft.com/office/powerpoint/2010/main" val="37570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4225581"/>
            <a:chOff x="0" y="1950630"/>
            <a:chExt cx="12192000" cy="382932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As a management platform DSC provides: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996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standard API for configuration 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interface for deploying and managing configuration 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New language </a:t>
              </a:r>
              <a:r>
                <a:rPr lang="en-US" sz="2800" dirty="0">
                  <a:solidFill>
                    <a:srgbClr val="000000"/>
                  </a:solidFill>
                </a:rPr>
                <a:t>keywords, cmdlets and tools that allow creation </a:t>
              </a:r>
              <a:r>
                <a:rPr lang="en-US" sz="2800" dirty="0" smtClean="0">
                  <a:solidFill>
                    <a:srgbClr val="000000"/>
                  </a:solidFill>
                </a:rPr>
                <a:t>of</a:t>
              </a:r>
            </a:p>
            <a:p>
              <a:pPr marL="1371600" lvl="2" indent="-457200">
                <a:buFont typeface="Wingdings" charset="2"/>
                <a:buChar char="§"/>
              </a:pPr>
              <a:r>
                <a:rPr lang="en-US" sz="2800" dirty="0" smtClean="0">
                  <a:solidFill>
                    <a:srgbClr val="000000"/>
                  </a:solidFill>
                </a:rPr>
                <a:t>configurations</a:t>
              </a:r>
              <a:r>
                <a:rPr lang="en-US" sz="2800" dirty="0">
                  <a:solidFill>
                    <a:srgbClr val="000000"/>
                  </a:solidFill>
                </a:rPr>
                <a:t>, help build DSC resources, invoke configurations, </a:t>
              </a:r>
              <a:r>
                <a:rPr lang="en-US" sz="2800" dirty="0" smtClean="0">
                  <a:solidFill>
                    <a:srgbClr val="000000"/>
                  </a:solidFill>
                </a:rPr>
                <a:t>and manage </a:t>
              </a:r>
              <a:endParaRPr lang="en-US" sz="2800" dirty="0">
                <a:solidFill>
                  <a:srgbClr val="000000"/>
                </a:solidFill>
              </a:endParaRPr>
            </a:p>
            <a:p>
              <a:pPr marL="1371600" lvl="2" indent="-457200">
                <a:buFont typeface="Wingdings" charset="2"/>
                <a:buChar char="§"/>
              </a:pPr>
              <a:r>
                <a:rPr lang="en-US" sz="2800" dirty="0" smtClean="0">
                  <a:solidFill>
                    <a:srgbClr val="000000"/>
                  </a:solidFill>
                </a:rPr>
                <a:t>the Local Configuration Manager (LCM)</a:t>
              </a:r>
              <a:endParaRPr lang="en-US" sz="2800" dirty="0">
                <a:solidFill>
                  <a:srgbClr val="000000"/>
                </a:solidFill>
              </a:endParaRPr>
            </a:p>
          </p:txBody>
        </p:sp>
      </p:grpSp>
    </p:spTree>
    <p:extLst>
      <p:ext uri="{BB962C8B-B14F-4D97-AF65-F5344CB8AC3E}">
        <p14:creationId xmlns:p14="http://schemas.microsoft.com/office/powerpoint/2010/main" val="131739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DSC?</a:t>
            </a:r>
            <a:endParaRPr lang="en-US" sz="4400" dirty="0"/>
          </a:p>
        </p:txBody>
      </p:sp>
      <p:grpSp>
        <p:nvGrpSpPr>
          <p:cNvPr id="8" name="Group 7"/>
          <p:cNvGrpSpPr/>
          <p:nvPr/>
        </p:nvGrpSpPr>
        <p:grpSpPr>
          <a:xfrm>
            <a:off x="0" y="1950630"/>
            <a:ext cx="12192000" cy="3209582"/>
            <a:chOff x="0" y="1950630"/>
            <a:chExt cx="12192000" cy="2908601"/>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DSC Can be extended through</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2075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The DSC resource Kit (wave 10 as of this writing)</a:t>
              </a:r>
            </a:p>
            <a:p>
              <a:pPr marL="2286000" lvl="4" indent="-457200">
                <a:buFont typeface="Wingdings" charset="2"/>
                <a:buChar char="§"/>
              </a:pPr>
              <a:r>
                <a:rPr lang="en-US" sz="2800" dirty="0" smtClean="0">
                  <a:solidFill>
                    <a:srgbClr val="000000"/>
                  </a:solidFill>
                </a:rPr>
                <a:t>obtain from </a:t>
              </a:r>
              <a:r>
                <a:rPr lang="en-US" sz="2800" dirty="0">
                  <a:solidFill>
                    <a:srgbClr val="000000"/>
                  </a:solidFill>
                  <a:hlinkClick r:id="rId3"/>
                </a:rPr>
                <a:t>http://www.powershellgallery.com</a:t>
              </a:r>
              <a:r>
                <a:rPr lang="en-US" sz="2800" dirty="0" smtClean="0">
                  <a:solidFill>
                    <a:srgbClr val="000000"/>
                  </a:solidFill>
                  <a:hlinkClick r:id="rId3"/>
                </a:rPr>
                <a:t>/</a:t>
              </a:r>
              <a:endParaRPr lang="en-US" sz="2800" dirty="0">
                <a:solidFill>
                  <a:srgbClr val="000000"/>
                </a:solidFill>
              </a:endParaRPr>
            </a:p>
            <a:p>
              <a:pPr marL="1371600" lvl="2" indent="-457200">
                <a:buFont typeface="Wingdings" charset="2"/>
                <a:buChar char="§"/>
              </a:pPr>
              <a:r>
                <a:rPr lang="en-US" sz="2800" dirty="0" err="1" smtClean="0">
                  <a:solidFill>
                    <a:srgbClr val="000000"/>
                  </a:solidFill>
                </a:rPr>
                <a:t>Powershell.org</a:t>
              </a:r>
              <a:r>
                <a:rPr lang="en-US" sz="2800" dirty="0" smtClean="0">
                  <a:solidFill>
                    <a:srgbClr val="000000"/>
                  </a:solidFill>
                </a:rPr>
                <a:t> community resources</a:t>
              </a:r>
            </a:p>
          </p:txBody>
        </p:sp>
      </p:grpSp>
    </p:spTree>
    <p:extLst>
      <p:ext uri="{BB962C8B-B14F-4D97-AF65-F5344CB8AC3E}">
        <p14:creationId xmlns:p14="http://schemas.microsoft.com/office/powerpoint/2010/main" val="1707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Chef?</a:t>
            </a:r>
            <a:endParaRPr lang="en-US" sz="4400" dirty="0"/>
          </a:p>
        </p:txBody>
      </p:sp>
      <p:grpSp>
        <p:nvGrpSpPr>
          <p:cNvPr id="8" name="Group 7"/>
          <p:cNvGrpSpPr/>
          <p:nvPr/>
        </p:nvGrpSpPr>
        <p:grpSpPr>
          <a:xfrm>
            <a:off x="0" y="1950630"/>
            <a:ext cx="12192000" cy="2982317"/>
            <a:chOff x="0" y="1950630"/>
            <a:chExt cx="12192000" cy="270264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Platform-independent </a:t>
                </a:r>
                <a:r>
                  <a:rPr lang="en-US" sz="2800" kern="0" noProof="0" dirty="0" err="1" smtClean="0">
                    <a:solidFill>
                      <a:prstClr val="white"/>
                    </a:solidFill>
                    <a:latin typeface="+mj-lt"/>
                  </a:rPr>
                  <a:t>config</a:t>
                </a:r>
                <a:r>
                  <a:rPr lang="en-US" sz="2800" kern="0" noProof="0" dirty="0" smtClean="0">
                    <a:solidFill>
                      <a:prstClr val="white"/>
                    </a:solidFill>
                    <a:latin typeface="+mj-lt"/>
                  </a:rPr>
                  <a:t> management platform </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1869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A standard API for configuration management</a:t>
              </a:r>
              <a:endParaRPr lang="en-US" sz="2800" dirty="0">
                <a:solidFill>
                  <a:srgbClr val="000000"/>
                </a:solidFill>
              </a:endParaRPr>
            </a:p>
            <a:p>
              <a:pPr marL="1371600" lvl="2" indent="-457200">
                <a:buFont typeface="Wingdings" charset="2"/>
                <a:buChar char="§"/>
              </a:pPr>
              <a:r>
                <a:rPr lang="en-US" sz="2800" dirty="0" smtClean="0">
                  <a:solidFill>
                    <a:srgbClr val="000000"/>
                  </a:solidFill>
                </a:rPr>
                <a:t>An interface for deploying and managing configuration data</a:t>
              </a:r>
              <a:endParaRPr lang="en-US" sz="2800" dirty="0">
                <a:solidFill>
                  <a:srgbClr val="000000"/>
                </a:solidFill>
              </a:endParaRPr>
            </a:p>
            <a:p>
              <a:pPr marL="1371600" lvl="2" indent="-457200">
                <a:buFont typeface="Wingdings" charset="2"/>
                <a:buChar char="§"/>
              </a:pPr>
              <a:r>
                <a:rPr lang="en-US" sz="2800" dirty="0" smtClean="0">
                  <a:solidFill>
                    <a:srgbClr val="000000"/>
                  </a:solidFill>
                </a:rPr>
                <a:t>Allows for extensive environment management</a:t>
              </a:r>
            </a:p>
          </p:txBody>
        </p:sp>
      </p:grpSp>
    </p:spTree>
    <p:extLst>
      <p:ext uri="{BB962C8B-B14F-4D97-AF65-F5344CB8AC3E}">
        <p14:creationId xmlns:p14="http://schemas.microsoft.com/office/powerpoint/2010/main" val="6720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What is Chef?</a:t>
            </a:r>
            <a:endParaRPr lang="en-US" sz="4400" dirty="0"/>
          </a:p>
        </p:txBody>
      </p:sp>
      <p:grpSp>
        <p:nvGrpSpPr>
          <p:cNvPr id="8" name="Group 7"/>
          <p:cNvGrpSpPr/>
          <p:nvPr/>
        </p:nvGrpSpPr>
        <p:grpSpPr>
          <a:xfrm>
            <a:off x="0" y="1950630"/>
            <a:ext cx="12192000" cy="3169475"/>
            <a:chOff x="0" y="1950630"/>
            <a:chExt cx="12192000" cy="287225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Excellent support for: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4"/>
              <a:ext cx="12192000" cy="2039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Running </a:t>
              </a:r>
              <a:r>
                <a:rPr lang="en-US" sz="2800" dirty="0" err="1">
                  <a:solidFill>
                    <a:srgbClr val="000000"/>
                  </a:solidFill>
                </a:rPr>
                <a:t>Powershell</a:t>
              </a:r>
              <a:r>
                <a:rPr lang="en-US" sz="2800" dirty="0">
                  <a:solidFill>
                    <a:srgbClr val="000000"/>
                  </a:solidFill>
                </a:rPr>
                <a:t> </a:t>
              </a:r>
              <a:r>
                <a:rPr lang="en-US" sz="2800" dirty="0" smtClean="0">
                  <a:solidFill>
                    <a:srgbClr val="000000"/>
                  </a:solidFill>
                </a:rPr>
                <a:t>scripts</a:t>
              </a:r>
              <a:endParaRPr lang="en-US" sz="2800" dirty="0">
                <a:solidFill>
                  <a:srgbClr val="000000"/>
                </a:solidFill>
              </a:endParaRPr>
            </a:p>
            <a:p>
              <a:pPr marL="1371600" lvl="2" indent="-457200">
                <a:buFont typeface="Wingdings" charset="2"/>
                <a:buChar char="§"/>
              </a:pPr>
              <a:r>
                <a:rPr lang="en-US" sz="2800" dirty="0" smtClean="0">
                  <a:solidFill>
                    <a:srgbClr val="000000"/>
                  </a:solidFill>
                </a:rPr>
                <a:t>Executing resources independently</a:t>
              </a:r>
              <a:r>
                <a:rPr lang="en-US" sz="2800" dirty="0">
                  <a:solidFill>
                    <a:srgbClr val="000000"/>
                  </a:solidFill>
                </a:rPr>
                <a:t> </a:t>
              </a:r>
              <a:r>
                <a:rPr lang="en-US" sz="2800" dirty="0" smtClean="0">
                  <a:solidFill>
                    <a:srgbClr val="000000"/>
                  </a:solidFill>
                </a:rPr>
                <a:t>instead of in batch</a:t>
              </a:r>
            </a:p>
            <a:p>
              <a:pPr marL="1371600" lvl="2" indent="-457200">
                <a:buFont typeface="Wingdings" charset="2"/>
                <a:buChar char="§"/>
              </a:pPr>
              <a:r>
                <a:rPr lang="en-US" sz="2800" dirty="0" smtClean="0">
                  <a:solidFill>
                    <a:srgbClr val="000000"/>
                  </a:solidFill>
                </a:rPr>
                <a:t>Distributing passwords </a:t>
              </a:r>
              <a:r>
                <a:rPr lang="en-US" sz="2800" dirty="0">
                  <a:solidFill>
                    <a:srgbClr val="000000"/>
                  </a:solidFill>
                </a:rPr>
                <a:t>securely (encrypted data bags or chef-vault)</a:t>
              </a:r>
            </a:p>
            <a:p>
              <a:pPr marL="1371600" lvl="2" indent="-457200">
                <a:buFont typeface="Wingdings" charset="2"/>
                <a:buChar char="§"/>
              </a:pPr>
              <a:r>
                <a:rPr lang="en-US" sz="2800" dirty="0" smtClean="0">
                  <a:solidFill>
                    <a:srgbClr val="000000"/>
                  </a:solidFill>
                </a:rPr>
                <a:t>Running the chef-client as a service OR a task		</a:t>
              </a:r>
              <a:endParaRPr lang="en-US" sz="2800" dirty="0">
                <a:solidFill>
                  <a:srgbClr val="000000"/>
                </a:solidFill>
              </a:endParaRPr>
            </a:p>
          </p:txBody>
        </p:sp>
      </p:grpSp>
    </p:spTree>
    <p:extLst>
      <p:ext uri="{BB962C8B-B14F-4D97-AF65-F5344CB8AC3E}">
        <p14:creationId xmlns:p14="http://schemas.microsoft.com/office/powerpoint/2010/main" val="204229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Chef vs DSC</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23207625"/>
              </p:ext>
            </p:extLst>
          </p:nvPr>
        </p:nvGraphicFramePr>
        <p:xfrm>
          <a:off x="838200" y="1690688"/>
          <a:ext cx="10515600" cy="5048999"/>
        </p:xfrm>
        <a:graphic>
          <a:graphicData uri="http://schemas.openxmlformats.org/drawingml/2006/table">
            <a:tbl>
              <a:tblPr firstRow="1">
                <a:tableStyleId>{21E4AEA4-8DFA-4A89-87EB-49C32662AFE0}</a:tableStyleId>
              </a:tblPr>
              <a:tblGrid>
                <a:gridCol w="3505200">
                  <a:extLst>
                    <a:ext uri="{9D8B030D-6E8A-4147-A177-3AD203B41FA5}">
                      <a16:colId xmlns="" xmlns:a16="http://schemas.microsoft.com/office/drawing/2014/main" val="48614039"/>
                    </a:ext>
                  </a:extLst>
                </a:gridCol>
                <a:gridCol w="3505200">
                  <a:extLst>
                    <a:ext uri="{9D8B030D-6E8A-4147-A177-3AD203B41FA5}">
                      <a16:colId xmlns="" xmlns:a16="http://schemas.microsoft.com/office/drawing/2014/main" val="1124546490"/>
                    </a:ext>
                  </a:extLst>
                </a:gridCol>
                <a:gridCol w="3505200">
                  <a:extLst>
                    <a:ext uri="{9D8B030D-6E8A-4147-A177-3AD203B41FA5}">
                      <a16:colId xmlns="" xmlns:a16="http://schemas.microsoft.com/office/drawing/2014/main" val="2986980724"/>
                    </a:ext>
                  </a:extLst>
                </a:gridCol>
              </a:tblGrid>
              <a:tr h="442872">
                <a:tc>
                  <a:txBody>
                    <a:bodyPr/>
                    <a:lstStyle/>
                    <a:p>
                      <a:pPr algn="ctr"/>
                      <a:r>
                        <a:rPr lang="en-US" b="1" dirty="0" smtClean="0">
                          <a:solidFill>
                            <a:schemeClr val="bg1"/>
                          </a:solidFill>
                        </a:rPr>
                        <a:t>Feature</a:t>
                      </a:r>
                      <a:endParaRPr lang="en-US" b="1" dirty="0">
                        <a:solidFill>
                          <a:schemeClr val="bg1"/>
                        </a:solidFill>
                      </a:endParaRPr>
                    </a:p>
                  </a:txBody>
                  <a:tcPr>
                    <a:solidFill>
                      <a:srgbClr val="0070C0"/>
                    </a:solidFill>
                  </a:tcPr>
                </a:tc>
                <a:tc>
                  <a:txBody>
                    <a:bodyPr/>
                    <a:lstStyle/>
                    <a:p>
                      <a:pPr algn="ctr"/>
                      <a:r>
                        <a:rPr lang="en-US" b="0" dirty="0" smtClean="0">
                          <a:solidFill>
                            <a:schemeClr val="bg1"/>
                          </a:solidFill>
                        </a:rPr>
                        <a:t>Chef</a:t>
                      </a:r>
                      <a:endParaRPr lang="en-US" b="0" dirty="0">
                        <a:solidFill>
                          <a:schemeClr val="bg1"/>
                        </a:solidFill>
                      </a:endParaRPr>
                    </a:p>
                  </a:txBody>
                  <a:tcPr>
                    <a:solidFill>
                      <a:srgbClr val="0070C0"/>
                    </a:solidFill>
                  </a:tcPr>
                </a:tc>
                <a:tc>
                  <a:txBody>
                    <a:bodyPr/>
                    <a:lstStyle/>
                    <a:p>
                      <a:pPr algn="ctr"/>
                      <a:r>
                        <a:rPr lang="en-US" b="0" dirty="0" smtClean="0">
                          <a:solidFill>
                            <a:schemeClr val="bg1"/>
                          </a:solidFill>
                        </a:rPr>
                        <a:t>DSC</a:t>
                      </a:r>
                      <a:endParaRPr lang="en-US" b="0" dirty="0">
                        <a:solidFill>
                          <a:schemeClr val="bg1"/>
                        </a:solidFill>
                      </a:endParaRPr>
                    </a:p>
                  </a:txBody>
                  <a:tcPr>
                    <a:solidFill>
                      <a:srgbClr val="0070C0"/>
                    </a:solidFill>
                  </a:tcPr>
                </a:tc>
                <a:extLst>
                  <a:ext uri="{0D108BD9-81ED-4DB2-BD59-A6C34878D82A}">
                    <a16:rowId xmlns="" xmlns:a16="http://schemas.microsoft.com/office/drawing/2014/main" val="679667022"/>
                  </a:ext>
                </a:extLst>
              </a:tr>
              <a:tr h="442872">
                <a:tc>
                  <a:txBody>
                    <a:bodyPr/>
                    <a:lstStyle/>
                    <a:p>
                      <a:pPr algn="l"/>
                      <a:r>
                        <a:rPr lang="en-US" b="1" dirty="0" smtClean="0"/>
                        <a:t>Infrastructure as Code</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566651">
                <a:tc>
                  <a:txBody>
                    <a:bodyPr/>
                    <a:lstStyle/>
                    <a:p>
                      <a:pPr algn="l"/>
                      <a:r>
                        <a:rPr lang="en-US" b="1" dirty="0" smtClean="0"/>
                        <a:t>Uses Domain</a:t>
                      </a:r>
                      <a:r>
                        <a:rPr lang="en-US" b="1" baseline="0" dirty="0" smtClean="0"/>
                        <a:t> Specific Language</a:t>
                      </a:r>
                    </a:p>
                    <a:p>
                      <a:pPr algn="l"/>
                      <a:r>
                        <a:rPr lang="en-US" b="1" baseline="0" dirty="0" smtClean="0"/>
                        <a:t>(DSL)</a:t>
                      </a:r>
                      <a:endParaRPr lang="en-US" b="1" dirty="0"/>
                    </a:p>
                  </a:txBody>
                  <a:tcPr>
                    <a:solidFill>
                      <a:schemeClr val="bg1">
                        <a:lumMod val="85000"/>
                      </a:schemeClr>
                    </a:solidFill>
                  </a:tcPr>
                </a:tc>
                <a:tc>
                  <a:txBody>
                    <a:bodyPr/>
                    <a:lstStyle/>
                    <a:p>
                      <a:pPr algn="l"/>
                      <a:r>
                        <a:rPr lang="en-US" dirty="0" smtClean="0"/>
                        <a:t>Yes - Ruby</a:t>
                      </a:r>
                      <a:endParaRPr lang="en-US" dirty="0"/>
                    </a:p>
                  </a:txBody>
                  <a:tcPr>
                    <a:solidFill>
                      <a:schemeClr val="bg1">
                        <a:lumMod val="85000"/>
                      </a:schemeClr>
                    </a:solidFill>
                  </a:tcPr>
                </a:tc>
                <a:tc>
                  <a:txBody>
                    <a:bodyPr/>
                    <a:lstStyle/>
                    <a:p>
                      <a:pPr algn="l"/>
                      <a:r>
                        <a:rPr lang="en-US" dirty="0" smtClean="0"/>
                        <a:t>Yes - PowerShell</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42872">
                <a:tc>
                  <a:txBody>
                    <a:bodyPr/>
                    <a:lstStyle/>
                    <a:p>
                      <a:pPr algn="l"/>
                      <a:r>
                        <a:rPr lang="en-US" b="1" dirty="0" smtClean="0"/>
                        <a:t>Configures</a:t>
                      </a:r>
                      <a:r>
                        <a:rPr lang="en-US" b="1" baseline="0" dirty="0" smtClean="0"/>
                        <a:t> system</a:t>
                      </a:r>
                      <a:r>
                        <a:rPr lang="en-US" b="1" dirty="0" smtClean="0"/>
                        <a:t> “Resources”</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442872">
                <a:tc>
                  <a:txBody>
                    <a:bodyPr/>
                    <a:lstStyle/>
                    <a:p>
                      <a:pPr algn="l"/>
                      <a:r>
                        <a:rPr lang="en-US" b="1" dirty="0" err="1" smtClean="0"/>
                        <a:t>Idempotence</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442872">
                <a:tc>
                  <a:txBody>
                    <a:bodyPr/>
                    <a:lstStyle/>
                    <a:p>
                      <a:pPr algn="l"/>
                      <a:r>
                        <a:rPr lang="en-US" b="1" dirty="0" smtClean="0"/>
                        <a:t>Runtime</a:t>
                      </a:r>
                      <a:endParaRPr lang="en-US" b="1" dirty="0"/>
                    </a:p>
                  </a:txBody>
                  <a:tcPr>
                    <a:solidFill>
                      <a:schemeClr val="bg1">
                        <a:lumMod val="85000"/>
                      </a:schemeClr>
                    </a:solidFill>
                  </a:tcPr>
                </a:tc>
                <a:tc>
                  <a:txBody>
                    <a:bodyPr/>
                    <a:lstStyle/>
                    <a:p>
                      <a:pPr algn="l"/>
                      <a:r>
                        <a:rPr lang="en-US" dirty="0" smtClean="0"/>
                        <a:t>Service or Task</a:t>
                      </a:r>
                      <a:endParaRPr lang="en-US" dirty="0"/>
                    </a:p>
                  </a:txBody>
                  <a:tcPr>
                    <a:solidFill>
                      <a:schemeClr val="bg1">
                        <a:lumMod val="85000"/>
                      </a:schemeClr>
                    </a:solidFill>
                  </a:tcPr>
                </a:tc>
                <a:tc>
                  <a:txBody>
                    <a:bodyPr/>
                    <a:lstStyle/>
                    <a:p>
                      <a:pPr algn="l"/>
                      <a:r>
                        <a:rPr lang="en-US" dirty="0" smtClean="0"/>
                        <a:t>Task</a:t>
                      </a:r>
                      <a:endParaRPr lang="en-US" dirty="0"/>
                    </a:p>
                  </a:txBody>
                  <a:tcPr>
                    <a:solidFill>
                      <a:schemeClr val="bg1">
                        <a:lumMod val="85000"/>
                      </a:schemeClr>
                    </a:solidFill>
                  </a:tcPr>
                </a:tc>
              </a:tr>
              <a:tr h="566651">
                <a:tc>
                  <a:txBody>
                    <a:bodyPr/>
                    <a:lstStyle/>
                    <a:p>
                      <a:pPr algn="l"/>
                      <a:r>
                        <a:rPr lang="en-US" b="1" dirty="0" smtClean="0"/>
                        <a:t>Client</a:t>
                      </a:r>
                      <a:r>
                        <a:rPr lang="en-US" b="1" baseline="0" dirty="0" smtClean="0"/>
                        <a:t> Agent</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chef-client</a:t>
                      </a:r>
                    </a:p>
                    <a:p>
                      <a:pPr algn="l"/>
                      <a:endParaRPr lang="en-US" dirty="0"/>
                    </a:p>
                  </a:txBody>
                  <a:tcPr>
                    <a:solidFill>
                      <a:schemeClr val="bg1">
                        <a:lumMod val="85000"/>
                      </a:schemeClr>
                    </a:solidFill>
                  </a:tcPr>
                </a:tc>
                <a:tc>
                  <a:txBody>
                    <a:bodyPr/>
                    <a:lstStyle/>
                    <a:p>
                      <a:pPr algn="l"/>
                      <a:r>
                        <a:rPr lang="en-US" dirty="0" smtClean="0"/>
                        <a:t>Yes - LCM</a:t>
                      </a:r>
                      <a:endParaRPr lang="en-US" dirty="0"/>
                    </a:p>
                  </a:txBody>
                  <a:tcPr>
                    <a:solidFill>
                      <a:schemeClr val="bg1">
                        <a:lumMod val="85000"/>
                      </a:schemeClr>
                    </a:solidFill>
                  </a:tcPr>
                </a:tc>
              </a:tr>
              <a:tr h="566651">
                <a:tc>
                  <a:txBody>
                    <a:bodyPr/>
                    <a:lstStyle/>
                    <a:p>
                      <a:pPr algn="l"/>
                      <a:r>
                        <a:rPr lang="en-US" b="1" dirty="0" smtClean="0"/>
                        <a:t>Configurable</a:t>
                      </a:r>
                      <a:r>
                        <a:rPr lang="en-US" b="1" baseline="0" dirty="0" smtClean="0"/>
                        <a:t> Resource Parameters</a:t>
                      </a:r>
                      <a:endParaRPr lang="en-US" b="1"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 – “Attribute”</a:t>
                      </a:r>
                    </a:p>
                    <a:p>
                      <a:pPr algn="l"/>
                      <a:endParaRPr lang="en-US" dirty="0"/>
                    </a:p>
                  </a:txBody>
                  <a:tcPr>
                    <a:solidFill>
                      <a:schemeClr val="bg1">
                        <a:lumMod val="85000"/>
                      </a:schemeClr>
                    </a:solidFill>
                  </a:tcPr>
                </a:tc>
                <a:tc>
                  <a:txBody>
                    <a:bodyPr/>
                    <a:lstStyle/>
                    <a:p>
                      <a:pPr algn="l"/>
                      <a:r>
                        <a:rPr lang="en-US" dirty="0" smtClean="0"/>
                        <a:t>Yes – “Property” </a:t>
                      </a:r>
                      <a:endParaRPr lang="en-US" dirty="0"/>
                    </a:p>
                  </a:txBody>
                  <a:tcPr>
                    <a:solidFill>
                      <a:schemeClr val="bg1">
                        <a:lumMod val="85000"/>
                      </a:schemeClr>
                    </a:solidFill>
                  </a:tcPr>
                </a:tc>
              </a:tr>
              <a:tr h="442872">
                <a:tc>
                  <a:txBody>
                    <a:bodyPr/>
                    <a:lstStyle/>
                    <a:p>
                      <a:pPr algn="l"/>
                      <a:r>
                        <a:rPr lang="en-US" b="1" dirty="0" smtClean="0"/>
                        <a:t>Environmental</a:t>
                      </a:r>
                      <a:r>
                        <a:rPr lang="en-US" b="1" baseline="0" dirty="0" smtClean="0"/>
                        <a:t> Parameters</a:t>
                      </a:r>
                      <a:endParaRPr lang="en-US" b="1" dirty="0"/>
                    </a:p>
                  </a:txBody>
                  <a:tcPr>
                    <a:solidFill>
                      <a:schemeClr val="bg1">
                        <a:lumMod val="85000"/>
                      </a:schemeClr>
                    </a:solidFill>
                  </a:tcPr>
                </a:tc>
                <a:tc>
                  <a:txBody>
                    <a:bodyPr/>
                    <a:lstStyle/>
                    <a:p>
                      <a:pPr algn="l"/>
                      <a:r>
                        <a:rPr lang="en-US" dirty="0" smtClean="0"/>
                        <a:t>Yes</a:t>
                      </a:r>
                      <a:endParaRPr lang="en-US" dirty="0"/>
                    </a:p>
                  </a:txBody>
                  <a:tcPr>
                    <a:solidFill>
                      <a:schemeClr val="bg1">
                        <a:lumMod val="85000"/>
                      </a:schemeClr>
                    </a:solidFill>
                  </a:tcPr>
                </a:tc>
                <a:tc>
                  <a:txBody>
                    <a:bodyPr/>
                    <a:lstStyle/>
                    <a:p>
                      <a:pPr algn="l"/>
                      <a:r>
                        <a:rPr lang="en-US" dirty="0" smtClean="0"/>
                        <a:t>No</a:t>
                      </a:r>
                      <a:endParaRPr lang="en-US" dirty="0"/>
                    </a:p>
                  </a:txBody>
                  <a:tcPr>
                    <a:solidFill>
                      <a:schemeClr val="bg1">
                        <a:lumMod val="85000"/>
                      </a:schemeClr>
                    </a:solidFill>
                  </a:tcPr>
                </a:tc>
              </a:tr>
            </a:tbl>
          </a:graphicData>
        </a:graphic>
      </p:graphicFrame>
    </p:spTree>
    <p:extLst>
      <p:ext uri="{BB962C8B-B14F-4D97-AF65-F5344CB8AC3E}">
        <p14:creationId xmlns:p14="http://schemas.microsoft.com/office/powerpoint/2010/main" val="122318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537883"/>
            <a:ext cx="10214305" cy="769441"/>
          </a:xfrm>
          <a:prstGeom prst="rect">
            <a:avLst/>
          </a:prstGeom>
          <a:noFill/>
        </p:spPr>
        <p:txBody>
          <a:bodyPr wrap="square" rtlCol="0">
            <a:spAutoFit/>
          </a:bodyPr>
          <a:lstStyle/>
          <a:p>
            <a:r>
              <a:rPr lang="en-US" sz="4400" dirty="0" smtClean="0"/>
              <a:t>Chef with DSC</a:t>
            </a:r>
            <a:endParaRPr lang="en-US" sz="4400" dirty="0"/>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0" noProof="0" dirty="0" smtClean="0">
                    <a:solidFill>
                      <a:prstClr val="white"/>
                    </a:solidFill>
                    <a:latin typeface="+mj-lt"/>
                  </a:rPr>
                  <a:t>	How can these work together?</a:t>
                </a:r>
                <a:endParaRPr kumimoji="0" lang="en-US" sz="2800"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i="0" dirty="0"/>
              </a:p>
            </p:txBody>
          </p:sp>
        </p:grpSp>
        <p:sp>
          <p:nvSpPr>
            <p:cNvPr id="7" name="Rectangle 6"/>
            <p:cNvSpPr/>
            <p:nvPr/>
          </p:nvSpPr>
          <p:spPr>
            <a:xfrm>
              <a:off x="0" y="2783543"/>
              <a:ext cx="12192000" cy="361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2" indent="-457200">
                <a:buFont typeface="Wingdings" charset="2"/>
                <a:buChar char="§"/>
              </a:pPr>
              <a:r>
                <a:rPr lang="en-US" sz="2800" dirty="0" smtClean="0">
                  <a:solidFill>
                    <a:srgbClr val="000000"/>
                  </a:solidFill>
                </a:rPr>
                <a:t>Resources for Chef and DSC are comparable</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these we can use standard Chef resources like file, package, service</a:t>
              </a:r>
              <a:endParaRPr lang="en-US" sz="2800" dirty="0">
                <a:solidFill>
                  <a:srgbClr val="000000"/>
                </a:solidFill>
              </a:endParaRPr>
            </a:p>
            <a:p>
              <a:pPr marL="1371600" lvl="2" indent="-457200">
                <a:buFont typeface="Wingdings" charset="2"/>
                <a:buChar char="§"/>
              </a:pPr>
              <a:r>
                <a:rPr lang="en-US" sz="2800" dirty="0" smtClean="0">
                  <a:solidFill>
                    <a:srgbClr val="000000"/>
                  </a:solidFill>
                </a:rPr>
                <a:t>Some DSC resources do not have a direct comparison in Chef</a:t>
              </a:r>
              <a:endParaRPr lang="en-US" sz="2800" dirty="0">
                <a:solidFill>
                  <a:srgbClr val="000000"/>
                </a:solidFill>
              </a:endParaRPr>
            </a:p>
            <a:p>
              <a:pPr marL="2171700" lvl="4" indent="-342900">
                <a:buFont typeface="Wingdings" charset="2"/>
                <a:buChar char="§"/>
              </a:pPr>
              <a:r>
                <a:rPr lang="en-US" sz="2800" dirty="0" smtClean="0">
                  <a:solidFill>
                    <a:srgbClr val="000000"/>
                  </a:solidFill>
                </a:rPr>
                <a:t>For example, the Archive resource, and other custom resources. </a:t>
              </a:r>
            </a:p>
            <a:p>
              <a:pPr marL="2171700" lvl="4" indent="-342900">
                <a:buFont typeface="Wingdings" charset="2"/>
                <a:buChar char="§"/>
              </a:pPr>
              <a:r>
                <a:rPr lang="en-US" sz="2800" dirty="0" smtClean="0">
                  <a:solidFill>
                    <a:srgbClr val="000000"/>
                  </a:solidFill>
                </a:rPr>
                <a:t>These resources can be executed safely using Chef’s </a:t>
              </a:r>
              <a:r>
                <a:rPr lang="en-US" sz="2800" dirty="0" err="1" smtClean="0">
                  <a:solidFill>
                    <a:srgbClr val="000000"/>
                  </a:solidFill>
                </a:rPr>
                <a:t>dsc_script</a:t>
              </a:r>
              <a:r>
                <a:rPr lang="en-US" sz="2800" dirty="0" smtClean="0">
                  <a:solidFill>
                    <a:srgbClr val="000000"/>
                  </a:solidFill>
                </a:rPr>
                <a:t> resource	</a:t>
              </a:r>
              <a:endParaRPr lang="en-US" sz="2800" dirty="0">
                <a:solidFill>
                  <a:srgbClr val="000000"/>
                </a:solidFill>
              </a:endParaRPr>
            </a:p>
          </p:txBody>
        </p:sp>
      </p:grpSp>
    </p:spTree>
    <p:extLst>
      <p:ext uri="{BB962C8B-B14F-4D97-AF65-F5344CB8AC3E}">
        <p14:creationId xmlns:p14="http://schemas.microsoft.com/office/powerpoint/2010/main" val="1432315066"/>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5070</TotalTime>
  <Words>3589</Words>
  <Application>Microsoft Macintosh PowerPoint</Application>
  <PresentationFormat>Custom</PresentationFormat>
  <Paragraphs>641</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Clean Azure Theme</vt:lpstr>
      <vt:lpstr>DevOps</vt:lpstr>
      <vt:lpstr>PowerPoint Presentation</vt:lpstr>
      <vt:lpstr>PowerPoint Presentation</vt:lpstr>
      <vt:lpstr>PowerPoint Presentation</vt:lpstr>
      <vt:lpstr>PowerPoint Presentation</vt:lpstr>
      <vt:lpstr>PowerPoint Presentation</vt:lpstr>
      <vt:lpstr>PowerPoint Presentation</vt:lpstr>
      <vt:lpstr>Chef vs DSC</vt:lpstr>
      <vt:lpstr>PowerPoint Presentation</vt:lpstr>
      <vt:lpstr>Naming Conventions</vt:lpstr>
      <vt:lpstr>Workflow</vt:lpstr>
      <vt:lpstr>How DSC works – a common Pull architecture</vt:lpstr>
      <vt:lpstr>PowerPoint Presentation</vt:lpstr>
      <vt:lpstr>PowerPoint Presentation</vt:lpstr>
      <vt:lpstr>PowerPoint Presentation</vt:lpstr>
      <vt:lpstr>Set LCM RefreshMode</vt:lpstr>
      <vt:lpstr>PowerPoint Presentation</vt:lpstr>
      <vt:lpstr>powershell_script example</vt:lpstr>
      <vt:lpstr>powershell_script syntax</vt:lpstr>
      <vt:lpstr>powershell_script attributes</vt:lpstr>
      <vt:lpstr>guards and guard_interpreter</vt:lpstr>
      <vt:lpstr>PowerPoint Presentation</vt:lpstr>
      <vt:lpstr>dsc_script example</vt:lpstr>
      <vt:lpstr>dsc_script syntax</vt:lpstr>
      <vt:lpstr>dsc_script attributes</vt:lpstr>
      <vt:lpstr>PowerPoint Presentation</vt:lpstr>
      <vt:lpstr>dsc_resource example</vt:lpstr>
      <vt:lpstr>dsc_resource syntax</vt:lpstr>
      <vt:lpstr>dsc_resource attributes</vt:lpstr>
      <vt:lpstr>dsc_resource recipe example</vt:lpstr>
      <vt:lpstr>PowerPoint Presentation</vt:lpstr>
      <vt:lpstr>DSC resource vs Chef’s dsc_resource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237</cp:revision>
  <cp:lastPrinted>2016-05-11T04:19:31Z</cp:lastPrinted>
  <dcterms:created xsi:type="dcterms:W3CDTF">2016-04-21T18:51:19Z</dcterms:created>
  <dcterms:modified xsi:type="dcterms:W3CDTF">2016-06-30T16:14:35Z</dcterms:modified>
</cp:coreProperties>
</file>