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3"/>
  </p:notesMasterIdLst>
  <p:sldIdLst>
    <p:sldId id="256" r:id="rId3"/>
    <p:sldId id="346" r:id="rId4"/>
    <p:sldId id="318" r:id="rId5"/>
    <p:sldId id="320" r:id="rId6"/>
    <p:sldId id="321" r:id="rId7"/>
    <p:sldId id="326" r:id="rId8"/>
    <p:sldId id="322" r:id="rId9"/>
    <p:sldId id="323" r:id="rId10"/>
    <p:sldId id="347" r:id="rId11"/>
    <p:sldId id="324" r:id="rId12"/>
    <p:sldId id="325" r:id="rId13"/>
    <p:sldId id="327" r:id="rId14"/>
    <p:sldId id="328" r:id="rId15"/>
    <p:sldId id="329" r:id="rId16"/>
    <p:sldId id="330" r:id="rId17"/>
    <p:sldId id="332" r:id="rId18"/>
    <p:sldId id="348" r:id="rId19"/>
    <p:sldId id="333" r:id="rId20"/>
    <p:sldId id="338" r:id="rId21"/>
    <p:sldId id="349" r:id="rId22"/>
    <p:sldId id="337" r:id="rId23"/>
    <p:sldId id="339" r:id="rId24"/>
    <p:sldId id="340" r:id="rId25"/>
    <p:sldId id="341" r:id="rId26"/>
    <p:sldId id="342" r:id="rId27"/>
    <p:sldId id="344" r:id="rId28"/>
    <p:sldId id="345" r:id="rId29"/>
    <p:sldId id="313" r:id="rId30"/>
    <p:sldId id="343" r:id="rId31"/>
    <p:sldId id="3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77778" autoAdjust="0"/>
  </p:normalViewPr>
  <p:slideViewPr>
    <p:cSldViewPr snapToGrid="0">
      <p:cViewPr>
        <p:scale>
          <a:sx n="80" d="100"/>
          <a:sy n="80" d="100"/>
        </p:scale>
        <p:origin x="-136" y="-30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s://cordova.apache.org/docs/en/2.4.0/"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s://cordova.apache.org/docs/en/2.4.0/"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Variables are important to allow you to write code once and use it in different situations.  </a:t>
            </a:r>
            <a:endParaRPr lang="en-US" baseline="0" dirty="0" smtClean="0"/>
          </a:p>
          <a:p>
            <a:pPr marL="228600" indent="-228600">
              <a:buFont typeface="Arial"/>
              <a:buChar char="•"/>
            </a:pPr>
            <a:r>
              <a:rPr lang="en-US" baseline="0" dirty="0" smtClean="0"/>
              <a:t>Example</a:t>
            </a:r>
            <a:r>
              <a:rPr lang="en-US" baseline="0" dirty="0" smtClean="0"/>
              <a:t>: you create code that installs and configures a database, but every department in your company needs their own database with a unique username and password.  Variables allow the same code to be run to create a database for each department, but with unique values for each department’s database for username and password.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functional example of Chef</a:t>
            </a:r>
            <a:r>
              <a:rPr lang="en-US" b="0" baseline="0" dirty="0" smtClean="0"/>
              <a:t> variables, just an easy to understand example of how variables are used.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code snippet uses the variables set in the previous slide.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a:t>
            </a:r>
            <a:r>
              <a:rPr lang="en-US" b="0" dirty="0" smtClean="0"/>
              <a:t>is not a functioning</a:t>
            </a:r>
            <a:r>
              <a:rPr lang="en-US" b="0" baseline="0" dirty="0" smtClean="0"/>
              <a:t> example and is missing some key Chef specific elements that will be explained in a later lesson.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notation #{….} is how a</a:t>
            </a:r>
            <a:r>
              <a:rPr lang="en-US" b="0" baseline="0" dirty="0" smtClean="0"/>
              <a:t> variable is resolved inside of a quoted string in Ruby.  This notation allows string characters and variables that need to be resolved to co-exist within one set of quotes.  The end result reads as:</a:t>
            </a:r>
            <a:br>
              <a:rPr lang="en-US" b="0" baseline="0" dirty="0" smtClean="0"/>
            </a:br>
            <a:r>
              <a:rPr lang="en-US" b="0" baseline="0" dirty="0" smtClean="0"/>
              <a:t>file ‘c:\</a:t>
            </a:r>
            <a:r>
              <a:rPr lang="en-US" b="0" baseline="0" dirty="0" err="1" smtClean="0"/>
              <a:t>ProgramData</a:t>
            </a:r>
            <a:r>
              <a:rPr lang="en-US" b="0" baseline="0" dirty="0" smtClean="0"/>
              <a:t>\</a:t>
            </a:r>
            <a:r>
              <a:rPr lang="en-US" b="0" baseline="0" dirty="0" err="1" smtClean="0"/>
              <a:t>my.ini</a:t>
            </a:r>
            <a:r>
              <a:rPr lang="en-US" b="0" baseline="0" dirty="0" smtClean="0"/>
              <a:t>’ do</a:t>
            </a:r>
            <a:br>
              <a:rPr lang="en-US" b="0" baseline="0" dirty="0" smtClean="0"/>
            </a:br>
            <a:r>
              <a:rPr lang="en-US" b="0" baseline="0" dirty="0" smtClean="0"/>
              <a:t>content “</a:t>
            </a:r>
            <a:br>
              <a:rPr lang="en-US" b="0" baseline="0" dirty="0" smtClean="0"/>
            </a:br>
            <a:r>
              <a:rPr lang="en-US" b="0" baseline="0" dirty="0" smtClean="0"/>
              <a:t>   user=</a:t>
            </a:r>
            <a:r>
              <a:rPr lang="en-US" b="0" baseline="0" dirty="0" err="1" smtClean="0"/>
              <a:t>myDBuser</a:t>
            </a:r>
            <a:r>
              <a:rPr lang="en-US" b="0" baseline="0" dirty="0" smtClean="0"/>
              <a:t/>
            </a:r>
            <a:br>
              <a:rPr lang="en-US" b="0" baseline="0" dirty="0" smtClean="0"/>
            </a:br>
            <a:r>
              <a:rPr lang="en-US" b="0" baseline="0" dirty="0" smtClean="0"/>
              <a:t>   password=</a:t>
            </a:r>
            <a:r>
              <a:rPr lang="en-US" b="0" baseline="0" dirty="0" err="1" smtClean="0"/>
              <a:t>myDBpasswd</a:t>
            </a:r>
            <a:r>
              <a:rPr lang="en-US" b="0" baseline="0" dirty="0" smtClean="0"/>
              <a:t/>
            </a:r>
            <a:br>
              <a:rPr lang="en-US" b="0" baseline="0" dirty="0" smtClean="0"/>
            </a:b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baseline="0" dirty="0" smtClean="0"/>
              <a:t>“</a:t>
            </a:r>
            <a:r>
              <a:rPr lang="en-US" b="0" baseline="0" dirty="0" smtClean="0"/>
              <a:t>rights :read, ‘Everyone’</a:t>
            </a:r>
            <a:r>
              <a:rPr lang="en-US" b="1" baseline="0" dirty="0" smtClean="0"/>
              <a:t>” </a:t>
            </a:r>
            <a:r>
              <a:rPr lang="en-US" b="0" baseline="0" dirty="0" smtClean="0"/>
              <a:t>sets access permissions. This is a Windows notation and would be different for a Linux server</a:t>
            </a:r>
            <a:r>
              <a:rPr lang="en-US" b="1"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Because of </a:t>
            </a:r>
            <a:r>
              <a:rPr lang="en-US" baseline="0" dirty="0" err="1" smtClean="0"/>
              <a:t>Idempotence</a:t>
            </a:r>
            <a:r>
              <a:rPr lang="en-US" baseline="0" dirty="0" smtClean="0"/>
              <a:t>, if the script is applied to the server and the server is already in the desired state, then nothing happens.  If the server is not in the desired state, then the server is put into the desired state.</a:t>
            </a:r>
            <a:br>
              <a:rPr lang="en-US" baseline="0" dirty="0" smtClean="0"/>
            </a:br>
            <a:r>
              <a:rPr lang="en-US" baseline="0" dirty="0" smtClean="0"/>
              <a:t>Example: script dictates that Apache should be installed.  The first time the script is run, Apache is not installed so the client installs Apache.  The next time the script is run Apache is already installed so that step is skipped.  If someone were to manually uninstall Apache, then next time the script runs Apache will be re-installed.  This is </a:t>
            </a:r>
            <a:r>
              <a:rPr lang="en-US" baseline="0" dirty="0" err="1" smtClean="0"/>
              <a:t>Idempotence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These are the most</a:t>
            </a:r>
            <a:r>
              <a:rPr lang="en-US" baseline="0" dirty="0" smtClean="0"/>
              <a:t> popular CM platforms.</a:t>
            </a:r>
          </a:p>
          <a:p>
            <a:pPr marL="228600" indent="-228600">
              <a:buFont typeface="Arial"/>
              <a:buChar char="•"/>
            </a:pPr>
            <a:r>
              <a:rPr lang="en-US" baseline="0" dirty="0" smtClean="0"/>
              <a:t>Puppet and Chef are the top platforms.</a:t>
            </a:r>
          </a:p>
          <a:p>
            <a:pPr marL="228600" indent="-228600">
              <a:buFont typeface="Arial"/>
              <a:buChar char="•"/>
            </a:pPr>
            <a:r>
              <a:rPr lang="en-US" baseline="0" dirty="0" err="1" smtClean="0"/>
              <a:t>Rightscale</a:t>
            </a:r>
            <a:r>
              <a:rPr lang="en-US" baseline="0" dirty="0" smtClean="0"/>
              <a:t> is GUI driven</a:t>
            </a:r>
          </a:p>
          <a:p>
            <a:pPr marL="228600" indent="-228600">
              <a:buFont typeface="Arial"/>
              <a:buChar char="•"/>
            </a:pPr>
            <a:r>
              <a:rPr lang="en-US" baseline="0" dirty="0" err="1" smtClean="0"/>
              <a:t>Ansible</a:t>
            </a:r>
            <a:r>
              <a:rPr lang="en-US" baseline="0" dirty="0" smtClean="0"/>
              <a:t> and Salt are platforms with a smaller (but very loyal) user base, but aren’t really accepted in the Enterprise</a:t>
            </a:r>
          </a:p>
          <a:p>
            <a:pPr marL="228600" indent="-228600">
              <a:buFont typeface="Arial"/>
              <a:buChar char="•"/>
            </a:pPr>
            <a:r>
              <a:rPr lang="en-US" dirty="0" err="1" smtClean="0"/>
              <a:t>Cfengine</a:t>
            </a:r>
            <a:r>
              <a:rPr lang="en-US" baseline="0" dirty="0" smtClean="0"/>
              <a:t> started the CM process, but is outdated now</a:t>
            </a:r>
          </a:p>
          <a:p>
            <a:pPr marL="228600" indent="-228600">
              <a:buFont typeface="Arial"/>
              <a:buChar char="•"/>
            </a:pPr>
            <a:r>
              <a:rPr lang="en-US" baseline="0" dirty="0" smtClean="0"/>
              <a:t>DIY = Do It Yourself, writing your own scripts in BASH or another language of your choosing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DSL = Domain</a:t>
            </a:r>
            <a:r>
              <a:rPr lang="en-US" b="0" baseline="0" dirty="0" smtClean="0"/>
              <a:t> Specific Language, meaning taking an existing programming language and from within that language creating a new language</a:t>
            </a:r>
          </a:p>
          <a:p>
            <a:pPr marL="171450" indent="-171450">
              <a:buFont typeface="Arial"/>
              <a:buChar char="•"/>
            </a:pPr>
            <a:endParaRPr lang="en-US" b="0"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puppet.com</a:t>
            </a:r>
            <a:r>
              <a:rPr lang="en-US" b="0" baseline="0" dirty="0" smtClean="0"/>
              <a:t>/</a:t>
            </a:r>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DSC can be managed by Chef or Puppet, or can</a:t>
            </a:r>
            <a:r>
              <a:rPr lang="en-US" b="0" baseline="0" dirty="0" smtClean="0"/>
              <a:t> be </a:t>
            </a:r>
            <a:r>
              <a:rPr lang="en-US" b="0" dirty="0" smtClean="0"/>
              <a:t>run independently</a:t>
            </a:r>
          </a:p>
          <a:p>
            <a:pPr marL="171450" indent="-171450">
              <a:buFont typeface="Arial"/>
              <a:buChar char="•"/>
            </a:pPr>
            <a:r>
              <a:rPr lang="en-US" b="0" dirty="0" smtClean="0"/>
              <a:t>Client</a:t>
            </a:r>
            <a:r>
              <a:rPr lang="en-US" b="0" baseline="0" dirty="0" smtClean="0"/>
              <a:t> servers have to be running Windows Management Framework (WMF) version 4 </a:t>
            </a:r>
            <a:r>
              <a:rPr lang="en-US" b="0" baseline="0" smtClean="0"/>
              <a:t>or higher</a:t>
            </a:r>
            <a:endParaRPr lang="en-US" b="0" smtClean="0"/>
          </a:p>
          <a:p>
            <a:pPr marL="171450" indent="-171450">
              <a:buFont typeface="Arial"/>
              <a:buChar char="•"/>
            </a:pPr>
            <a:endParaRPr lang="en-US" b="0" baseline="0" dirty="0" smtClean="0"/>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Chef is used throughout this module for examples.</a:t>
            </a:r>
          </a:p>
          <a:p>
            <a:pPr marL="228600" indent="-228600">
              <a:buFont typeface="Arial"/>
              <a:buChar char="•"/>
            </a:pPr>
            <a:r>
              <a:rPr lang="en-US" sz="1200" dirty="0" smtClean="0">
                <a:solidFill>
                  <a:srgbClr val="000000"/>
                </a:solidFill>
              </a:rPr>
              <a:t>Chef’s large community allows you to leverage community resources instead of writing your own</a:t>
            </a:r>
            <a:endParaRPr lang="en-US" dirty="0" smtClean="0"/>
          </a:p>
          <a:p>
            <a:pPr marL="228600" indent="-228600">
              <a:buFont typeface="Arial"/>
              <a:buChar char="•"/>
            </a:pPr>
            <a:endParaRPr lang="en-US" dirty="0" smtClean="0"/>
          </a:p>
          <a:p>
            <a:pPr marL="0" indent="0">
              <a:buFont typeface="Arial"/>
              <a:buNone/>
            </a:pPr>
            <a:r>
              <a:rPr lang="en-US" b="1" dirty="0" smtClean="0"/>
              <a:t>References:</a:t>
            </a:r>
          </a:p>
          <a:p>
            <a:pPr marL="228600" indent="-228600">
              <a:buFont typeface="Arial"/>
              <a:buChar char="•"/>
            </a:pPr>
            <a:r>
              <a:rPr lang="en-US" dirty="0" smtClean="0"/>
              <a:t>https://</a:t>
            </a:r>
            <a:r>
              <a:rPr lang="en-US" dirty="0" err="1" smtClean="0"/>
              <a:t>www.chef.io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www.rightscale.com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dirty="0" smtClean="0"/>
              <a:t>Cloud computing defines compute resources that are owned by another entity (such as Microsoft Azure or Amazon Web Services) but that can be “rented” for low cost and no commitment </a:t>
            </a:r>
          </a:p>
          <a:p>
            <a:pPr marL="171450" indent="-171450">
              <a:buFont typeface="Arial"/>
              <a:buChar char="•"/>
            </a:pPr>
            <a:r>
              <a:rPr lang="en-US" sz="1200" dirty="0" smtClean="0"/>
              <a:t>Clouds enable DevOps engineers to launch thousands of servers, use them for a few hours, and then terminate those servers when no longer needed, with no upfront cost before using these resources and no additional cost after they are terminated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 cloud</a:t>
            </a:r>
            <a:r>
              <a:rPr lang="en-US" baseline="0" dirty="0" smtClean="0"/>
              <a:t> plus configuration management gives incredible flexibility to IT departments.  </a:t>
            </a:r>
            <a:r>
              <a:rPr lang="en-US" baseline="0" dirty="0" smtClean="0"/>
              <a:t>Over 1000 servers could be launched, </a:t>
            </a:r>
            <a:r>
              <a:rPr lang="en-US" baseline="0" dirty="0" smtClean="0"/>
              <a:t>all </a:t>
            </a:r>
            <a:r>
              <a:rPr lang="en-US" baseline="0" dirty="0" smtClean="0"/>
              <a:t>configured </a:t>
            </a:r>
            <a:r>
              <a:rPr lang="en-US" baseline="0" dirty="0" smtClean="0"/>
              <a:t>the same, then </a:t>
            </a:r>
            <a:r>
              <a:rPr lang="en-US" baseline="0" dirty="0" smtClean="0"/>
              <a:t>terminated </a:t>
            </a:r>
            <a:r>
              <a:rPr lang="en-US" baseline="0" dirty="0" smtClean="0"/>
              <a:t>with a single command.</a:t>
            </a:r>
          </a:p>
          <a:p>
            <a:pPr marL="228600" indent="-228600">
              <a:buFont typeface="Arial"/>
              <a:buChar char="•"/>
            </a:pPr>
            <a:r>
              <a:rPr lang="en-US" baseline="0" dirty="0" smtClean="0"/>
              <a:t>This has huge implications for </a:t>
            </a:r>
            <a:r>
              <a:rPr lang="en-US" baseline="0" dirty="0" smtClean="0"/>
              <a:t>education, research</a:t>
            </a:r>
            <a:r>
              <a:rPr lang="en-US" baseline="0" dirty="0" smtClean="0"/>
              <a:t>, </a:t>
            </a:r>
            <a:r>
              <a:rPr lang="en-US" baseline="0" dirty="0" smtClean="0"/>
              <a:t>enterprise </a:t>
            </a:r>
            <a:r>
              <a:rPr lang="en-US" baseline="0" dirty="0" smtClean="0"/>
              <a:t>and SMB businesses, allowing them to dynamically scale </a:t>
            </a:r>
            <a:r>
              <a:rPr lang="en-US" baseline="0" dirty="0" smtClean="0"/>
              <a:t>computing </a:t>
            </a:r>
            <a:r>
              <a:rPr lang="en-US" baseline="0" dirty="0" smtClean="0"/>
              <a:t>resources to match their needs in the moment, with no long-term commitments to hardware costs.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b</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The</a:t>
            </a:r>
            <a:r>
              <a:rPr lang="en-US" sz="1200" baseline="0" dirty="0" smtClean="0"/>
              <a:t> key component here is consistency:  you can write a script once, and have it applied to hundreds of virtual machines and they will be configured exactly the same.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baseline="0" dirty="0" smtClean="0"/>
              <a:t>Configuration management controls how a server is launched, how it is configured, how it is updated and how it is terminated, hence the “lifecycle.”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Testing is an important component</a:t>
            </a:r>
            <a:r>
              <a:rPr lang="en-US" sz="1200" baseline="0" dirty="0" smtClean="0"/>
              <a:t> of CM to ensure that code will work before it is rolled out to production (see the testing lesson within this module).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Using products such as DSC, Chef, Puppet, </a:t>
            </a:r>
            <a:r>
              <a:rPr lang="en-US" sz="1200" dirty="0" err="1" smtClean="0"/>
              <a:t>Ansible</a:t>
            </a:r>
            <a:r>
              <a:rPr lang="en-US" sz="1200" dirty="0" smtClean="0"/>
              <a:t>, etc. allows the use of pre-written</a:t>
            </a:r>
            <a:r>
              <a:rPr lang="en-US" sz="1200" baseline="0" dirty="0" smtClean="0"/>
              <a:t> </a:t>
            </a:r>
            <a:r>
              <a:rPr lang="en-US" sz="1200" dirty="0" smtClean="0"/>
              <a:t>code to accomplish</a:t>
            </a:r>
            <a:r>
              <a:rPr lang="en-US" sz="1200" baseline="0" dirty="0" smtClean="0"/>
              <a:t> common tasks.</a:t>
            </a: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27022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It is much</a:t>
            </a:r>
            <a:r>
              <a:rPr lang="en-US" baseline="0" dirty="0" smtClean="0"/>
              <a:t> cheaper to automate server configuration than to pay someone to manually configure a server.</a:t>
            </a:r>
          </a:p>
          <a:p>
            <a:pPr marL="228600" indent="-228600">
              <a:buFont typeface="Arial"/>
              <a:buChar char="•"/>
            </a:pPr>
            <a:r>
              <a:rPr lang="en-US" baseline="0" dirty="0" smtClean="0"/>
              <a:t>Example of a catastrophic event: A database master server is having increasing hardware failures.  With CM, a new replacement master </a:t>
            </a:r>
            <a:r>
              <a:rPr lang="en-US" baseline="0" dirty="0" err="1" smtClean="0"/>
              <a:t>Db</a:t>
            </a:r>
            <a:r>
              <a:rPr lang="en-US" baseline="0" dirty="0" smtClean="0"/>
              <a:t> can be launched and failover can be done for the new instance. The old instance can then be terminated with very little effect to customers and virtually no cost.</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 </a:t>
            </a:r>
          </a:p>
          <a:p>
            <a:pPr marL="228600" indent="-228600">
              <a:buFont typeface="Arial"/>
              <a:buChar char="•"/>
            </a:pPr>
            <a:r>
              <a:rPr lang="en-US" baseline="0" dirty="0" smtClean="0"/>
              <a:t>Example Chef script (covered later in this chapter).  This installs apache (</a:t>
            </a:r>
            <a:r>
              <a:rPr lang="en-US" baseline="0" dirty="0" err="1" smtClean="0"/>
              <a:t>httpd</a:t>
            </a:r>
            <a:r>
              <a:rPr lang="en-US" baseline="0" dirty="0" smtClean="0"/>
              <a:t>) on an </a:t>
            </a:r>
            <a:r>
              <a:rPr lang="en-US" baseline="0" dirty="0" err="1" smtClean="0"/>
              <a:t>CentOS</a:t>
            </a:r>
            <a:r>
              <a:rPr lang="en-US" baseline="0" dirty="0" smtClean="0"/>
              <a:t>/</a:t>
            </a:r>
            <a:r>
              <a:rPr lang="en-US" baseline="0" dirty="0" err="1" smtClean="0"/>
              <a:t>Redhat</a:t>
            </a:r>
            <a:r>
              <a:rPr lang="en-US" baseline="0" dirty="0" smtClean="0"/>
              <a:t> system, then writes an </a:t>
            </a:r>
            <a:r>
              <a:rPr lang="en-US" baseline="0" dirty="0" err="1" smtClean="0"/>
              <a:t>index.html</a:t>
            </a:r>
            <a:r>
              <a:rPr lang="en-US" baseline="0" dirty="0" smtClean="0"/>
              <a:t> file into the location where Apache expects to find it, then it starts Apache and configures Apache to start if the machine is rebooted.</a:t>
            </a:r>
            <a:br>
              <a:rPr lang="en-US" baseline="0" dirty="0" smtClean="0"/>
            </a:br>
            <a:r>
              <a:rPr lang="en-US" baseline="0" dirty="0" smtClean="0"/>
              <a:t/>
            </a:r>
            <a:br>
              <a:rPr lang="en-US" baseline="0" dirty="0" smtClean="0"/>
            </a:br>
            <a:r>
              <a:rPr lang="en-US" baseline="0" dirty="0" smtClean="0"/>
              <a:t>package “</a:t>
            </a:r>
            <a:r>
              <a:rPr lang="en-US" baseline="0" dirty="0" err="1" smtClean="0"/>
              <a:t>httpd</a:t>
            </a:r>
            <a:r>
              <a:rPr lang="en-US" baseline="0" dirty="0" smtClean="0"/>
              <a:t>” do</a:t>
            </a:r>
            <a:br>
              <a:rPr lang="en-US" baseline="0" dirty="0" smtClean="0"/>
            </a:br>
            <a:r>
              <a:rPr lang="en-US" baseline="0" dirty="0" smtClean="0"/>
              <a:t>   action :install</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a:t>
            </a:r>
            <a:r>
              <a:rPr lang="en-US" baseline="0" dirty="0" err="1" smtClean="0"/>
              <a:t>Hellow</a:t>
            </a:r>
            <a:r>
              <a:rPr lang="en-US" baseline="0" dirty="0" smtClean="0"/>
              <a:t> World”</a:t>
            </a:r>
            <a:br>
              <a:rPr lang="en-US" baseline="0" dirty="0" smtClean="0"/>
            </a:br>
            <a:r>
              <a:rPr lang="en-US" baseline="0" dirty="0" smtClean="0"/>
              <a:t>    action :create</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endParaRPr lang="en-US" baseline="0" dirty="0" smtClean="0"/>
          </a:p>
          <a:p>
            <a:pPr marL="0" indent="0">
              <a:buNone/>
            </a:pPr>
            <a:r>
              <a:rPr lang="en-US" b="1" baseline="0" dirty="0" smtClean="0"/>
              <a:t>References:</a:t>
            </a:r>
          </a:p>
          <a:p>
            <a:pPr marL="228600" indent="-228600">
              <a:buFont typeface="Arial"/>
              <a:buChar char="•"/>
            </a:pPr>
            <a:r>
              <a:rPr lang="en-US" baseline="0" dirty="0" smtClean="0"/>
              <a:t>See </a:t>
            </a:r>
            <a:r>
              <a:rPr lang="en-US" baseline="0" dirty="0" err="1" smtClean="0"/>
              <a:t>www.rightscale.com</a:t>
            </a:r>
            <a:r>
              <a:rPr lang="en-US" baseline="0" dirty="0" smtClean="0"/>
              <a:t> for an example of a Graphically driven Configuration Management platform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Typically</a:t>
            </a:r>
            <a:r>
              <a:rPr lang="en-US" baseline="0" dirty="0" smtClean="0"/>
              <a:t> each function would be a different script; one script for launching the instance and a separate script for installing and configuring the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err="1" smtClean="0"/>
              <a:t>Httpd</a:t>
            </a:r>
            <a:r>
              <a:rPr lang="en-US" baseline="0" dirty="0" smtClean="0"/>
              <a:t> is the package name for Apache on </a:t>
            </a:r>
            <a:r>
              <a:rPr lang="en-US" baseline="0" dirty="0" err="1" smtClean="0"/>
              <a:t>CentOS</a:t>
            </a:r>
            <a:r>
              <a:rPr lang="en-US" baseline="0" dirty="0" smtClean="0"/>
              <a:t>.  It is called “apache2” for Ubuntu.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 ’service’ block here has the simplified action “start”.  In practical examples, we </a:t>
            </a:r>
            <a:r>
              <a:rPr lang="en-US" baseline="0" dirty="0" smtClean="0"/>
              <a:t>use action </a:t>
            </a:r>
            <a:r>
              <a:rPr lang="en-US" baseline="0" dirty="0" smtClean="0"/>
              <a:t>[:enable , :start</a:t>
            </a:r>
            <a:r>
              <a:rPr lang="en-US" baseline="0" dirty="0" smtClean="0"/>
              <a:t>] so </a:t>
            </a:r>
            <a:r>
              <a:rPr lang="en-US" baseline="0" dirty="0" smtClean="0"/>
              <a:t>that it starts the Apache process now and it enables the server such that the Apache process starts if the machine is rebooted.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the Package and File resources, you could leave out the action because these resources are using the default action.  The more streamlined code would look like:</a:t>
            </a:r>
            <a:br>
              <a:rPr lang="en-US" baseline="0" dirty="0" smtClean="0"/>
            </a:br>
            <a:r>
              <a:rPr lang="en-US" baseline="0" dirty="0" smtClean="0"/>
              <a:t>package “</a:t>
            </a:r>
            <a:r>
              <a:rPr lang="en-US" baseline="0" dirty="0" err="1" smtClean="0"/>
              <a:t>httpd</a:t>
            </a:r>
            <a:r>
              <a:rPr lang="en-US" baseline="0" dirty="0" smtClean="0"/>
              <a:t>”</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“Hello World”</a:t>
            </a:r>
            <a:br>
              <a:rPr lang="en-US" baseline="0" dirty="0" smtClean="0"/>
            </a:br>
            <a:r>
              <a:rPr lang="en-US" baseline="0" dirty="0" smtClean="0"/>
              <a:t>end</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default actions, see: </a:t>
            </a:r>
            <a:r>
              <a:rPr lang="en-US" baseline="0" dirty="0" err="1" smtClean="0"/>
              <a:t>docs.chef.io</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IIS web server is installed and started, and a 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42726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0891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2784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135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7/14/16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93118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96266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49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4511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203833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387473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11456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339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72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772613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2: </a:t>
            </a:r>
            <a:endParaRPr lang="en-US" sz="4000" dirty="0">
              <a:solidFill>
                <a:srgbClr val="FFFF00"/>
              </a:solidFill>
            </a:endParaRPr>
          </a:p>
          <a:p>
            <a:r>
              <a:rPr lang="en-US" sz="4000" dirty="0" smtClean="0">
                <a:solidFill>
                  <a:srgbClr val="FFFF00"/>
                </a:solidFill>
              </a:rPr>
              <a:t>Configuration Management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Configuring Multiple Servers Identically</a:t>
            </a:r>
            <a:endParaRPr lang="en-US" sz="4400" dirty="0"/>
          </a:p>
        </p:txBody>
      </p:sp>
      <p:grpSp>
        <p:nvGrpSpPr>
          <p:cNvPr id="8" name="Group 7"/>
          <p:cNvGrpSpPr/>
          <p:nvPr/>
        </p:nvGrpSpPr>
        <p:grpSpPr>
          <a:xfrm>
            <a:off x="0" y="1950630"/>
            <a:ext cx="12192000" cy="3859620"/>
            <a:chOff x="0" y="1950630"/>
            <a:chExt cx="12192000" cy="3497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Scripts can be rolled out to thousands of servers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5"/>
              <a:ext cx="12192000" cy="2664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t>
              </a:r>
              <a:r>
                <a:rPr lang="en-US" sz="2800" dirty="0">
                  <a:solidFill>
                    <a:srgbClr val="000000"/>
                  </a:solidFill>
                </a:rPr>
                <a:t>previous code example can be applied to one server or to </a:t>
              </a:r>
              <a:r>
                <a:rPr lang="en-US" sz="2800" dirty="0" smtClean="0">
                  <a:solidFill>
                    <a:srgbClr val="000000"/>
                  </a:solidFill>
                </a:rPr>
                <a:t>ten</a:t>
              </a:r>
              <a:r>
                <a:rPr lang="en-US" sz="2800" dirty="0">
                  <a:solidFill>
                    <a:srgbClr val="000000"/>
                  </a:solidFill>
                </a:rPr>
                <a:t>-thousand servers </a:t>
              </a:r>
            </a:p>
            <a:p>
              <a:pPr marL="1371600" lvl="2" indent="-457200">
                <a:buFont typeface="Wingdings" charset="2"/>
                <a:buChar char="§"/>
              </a:pPr>
              <a:r>
                <a:rPr lang="en-US" sz="2800" dirty="0" smtClean="0">
                  <a:solidFill>
                    <a:srgbClr val="000000"/>
                  </a:solidFill>
                </a:rPr>
                <a:t>The </a:t>
              </a:r>
              <a:r>
                <a:rPr lang="en-US" sz="2800" dirty="0">
                  <a:solidFill>
                    <a:srgbClr val="000000"/>
                  </a:solidFill>
                </a:rPr>
                <a:t>end result will be that each server is configured identically, </a:t>
              </a:r>
              <a:r>
                <a:rPr lang="en-US" sz="2800" dirty="0" smtClean="0">
                  <a:solidFill>
                    <a:srgbClr val="000000"/>
                  </a:solidFill>
                </a:rPr>
                <a:t>as specified </a:t>
              </a:r>
              <a:r>
                <a:rPr lang="en-US" sz="2800" dirty="0">
                  <a:solidFill>
                    <a:srgbClr val="000000"/>
                  </a:solidFill>
                </a:rPr>
                <a:t>in the </a:t>
              </a:r>
              <a:r>
                <a:rPr lang="en-US" sz="2800" dirty="0" smtClean="0">
                  <a:solidFill>
                    <a:srgbClr val="000000"/>
                  </a:solidFill>
                </a:rPr>
                <a:t>script</a:t>
              </a:r>
              <a:endParaRPr lang="en-US" sz="2800" dirty="0">
                <a:solidFill>
                  <a:srgbClr val="000000"/>
                </a:solidFill>
              </a:endParaRPr>
            </a:p>
          </p:txBody>
        </p:sp>
      </p:grpSp>
    </p:spTree>
    <p:extLst>
      <p:ext uri="{BB962C8B-B14F-4D97-AF65-F5344CB8AC3E}">
        <p14:creationId xmlns:p14="http://schemas.microsoft.com/office/powerpoint/2010/main" val="20208788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Utilizing Variables Across Servers</a:t>
            </a:r>
            <a:endParaRPr lang="en-US" sz="4400" dirty="0"/>
          </a:p>
        </p:txBody>
      </p:sp>
      <p:grpSp>
        <p:nvGrpSpPr>
          <p:cNvPr id="8" name="Group 7"/>
          <p:cNvGrpSpPr/>
          <p:nvPr/>
        </p:nvGrpSpPr>
        <p:grpSpPr>
          <a:xfrm>
            <a:off x="0" y="1950630"/>
            <a:ext cx="12192000" cy="3923119"/>
            <a:chOff x="0" y="1950630"/>
            <a:chExt cx="12192000" cy="35552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Variables can be used for customization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Each configuration management platform has the ability to utilize variables</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allow for one script to employ unique values on each server</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can be set in the script or, more commonly, in other locations, providing global controls and portability</a:t>
              </a:r>
            </a:p>
          </p:txBody>
        </p:sp>
      </p:grpSp>
    </p:spTree>
    <p:extLst>
      <p:ext uri="{BB962C8B-B14F-4D97-AF65-F5344CB8AC3E}">
        <p14:creationId xmlns:p14="http://schemas.microsoft.com/office/powerpoint/2010/main" val="13282113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1: Variables For A Web Server</a:t>
            </a:r>
            <a:endParaRPr lang="en-US" sz="4800" dirty="0"/>
          </a:p>
        </p:txBody>
      </p:sp>
      <p:sp>
        <p:nvSpPr>
          <p:cNvPr id="3" name="Content Placeholder 2"/>
          <p:cNvSpPr>
            <a:spLocks noGrp="1"/>
          </p:cNvSpPr>
          <p:nvPr>
            <p:ph idx="1"/>
          </p:nvPr>
        </p:nvSpPr>
        <p:spPr/>
        <p:txBody>
          <a:bodyPr/>
          <a:lstStyle/>
          <a:p>
            <a:r>
              <a:rPr lang="en-US" dirty="0"/>
              <a:t>#set the variable</a:t>
            </a:r>
          </a:p>
          <a:p>
            <a:r>
              <a:rPr lang="en-US" b="1" i="1" dirty="0" err="1"/>
              <a:t>software_app</a:t>
            </a:r>
            <a:r>
              <a:rPr lang="en-US" b="1" dirty="0"/>
              <a:t> </a:t>
            </a:r>
            <a:r>
              <a:rPr lang="en-US" dirty="0"/>
              <a:t>= “</a:t>
            </a:r>
            <a:r>
              <a:rPr lang="en-US" dirty="0" err="1"/>
              <a:t>httpd</a:t>
            </a:r>
            <a:r>
              <a:rPr lang="en-US" dirty="0"/>
              <a:t>”</a:t>
            </a:r>
          </a:p>
          <a:p>
            <a:endParaRPr lang="en-US" dirty="0"/>
          </a:p>
          <a:p>
            <a:r>
              <a:rPr lang="en-US" dirty="0"/>
              <a:t>#use the variable</a:t>
            </a:r>
          </a:p>
          <a:p>
            <a:r>
              <a:rPr lang="en-US" dirty="0"/>
              <a:t>package </a:t>
            </a:r>
            <a:r>
              <a:rPr lang="en-US" b="1" i="1" dirty="0" err="1"/>
              <a:t>software_app</a:t>
            </a:r>
            <a:r>
              <a:rPr lang="en-US" b="1" dirty="0"/>
              <a:t> </a:t>
            </a:r>
            <a:r>
              <a:rPr lang="en-US" dirty="0"/>
              <a:t>do</a:t>
            </a:r>
          </a:p>
          <a:p>
            <a:r>
              <a:rPr lang="en-US" dirty="0"/>
              <a:t>  action :install</a:t>
            </a:r>
          </a:p>
          <a:p>
            <a:r>
              <a:rPr lang="en-US" dirty="0"/>
              <a:t>end</a:t>
            </a:r>
          </a:p>
          <a:p>
            <a:endParaRPr lang="en-US" dirty="0"/>
          </a:p>
          <a:p>
            <a:r>
              <a:rPr lang="en-US" dirty="0"/>
              <a:t>#this will resolve ‘</a:t>
            </a:r>
            <a:r>
              <a:rPr lang="en-US" i="1" dirty="0" err="1"/>
              <a:t>software_app</a:t>
            </a:r>
            <a:r>
              <a:rPr lang="en-US" dirty="0"/>
              <a:t>’ into ‘</a:t>
            </a:r>
            <a:r>
              <a:rPr lang="en-US" dirty="0" err="1"/>
              <a:t>httpd</a:t>
            </a:r>
            <a:r>
              <a:rPr lang="en-US" dirty="0"/>
              <a:t>’ with the result of </a:t>
            </a:r>
            <a:br>
              <a:rPr lang="en-US" dirty="0"/>
            </a:br>
            <a:r>
              <a:rPr lang="en-US" dirty="0"/>
              <a:t>#</a:t>
            </a:r>
            <a:r>
              <a:rPr lang="en-US" dirty="0" err="1"/>
              <a:t>httpd</a:t>
            </a:r>
            <a:r>
              <a:rPr lang="en-US" dirty="0"/>
              <a:t> (apache) being installed</a:t>
            </a:r>
          </a:p>
          <a:p>
            <a:endParaRPr lang="en-US" dirty="0"/>
          </a:p>
          <a:p>
            <a:endParaRPr lang="en-US" dirty="0"/>
          </a:p>
        </p:txBody>
      </p:sp>
    </p:spTree>
    <p:extLst>
      <p:ext uri="{BB962C8B-B14F-4D97-AF65-F5344CB8AC3E}">
        <p14:creationId xmlns:p14="http://schemas.microsoft.com/office/powerpoint/2010/main" val="21464375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#first we set the variables in a </a:t>
            </a:r>
            <a:r>
              <a:rPr lang="en-US" dirty="0" err="1"/>
              <a:t>config</a:t>
            </a:r>
            <a:r>
              <a:rPr lang="en-US" dirty="0"/>
              <a:t> management variable file</a:t>
            </a:r>
          </a:p>
          <a:p>
            <a:r>
              <a:rPr lang="en-US" dirty="0"/>
              <a:t/>
            </a:r>
            <a:br>
              <a:rPr lang="en-US" dirty="0"/>
            </a:br>
            <a:r>
              <a:rPr lang="en-US" dirty="0"/>
              <a:t>[“database”][“user”] = “</a:t>
            </a:r>
            <a:r>
              <a:rPr lang="en-US" dirty="0" err="1"/>
              <a:t>myDBuser</a:t>
            </a:r>
            <a:r>
              <a:rPr lang="en-US" dirty="0"/>
              <a:t>”</a:t>
            </a:r>
          </a:p>
          <a:p>
            <a:r>
              <a:rPr lang="en-US" dirty="0"/>
              <a:t>[“database”][“password”] = “</a:t>
            </a:r>
            <a:r>
              <a:rPr lang="en-US" dirty="0" err="1"/>
              <a:t>myDBpasswd</a:t>
            </a:r>
            <a:r>
              <a:rPr lang="en-US" dirty="0" smtClean="0"/>
              <a:t>”</a:t>
            </a:r>
            <a:endParaRPr lang="en-US" dirty="0"/>
          </a:p>
        </p:txBody>
      </p:sp>
    </p:spTree>
    <p:extLst>
      <p:ext uri="{BB962C8B-B14F-4D97-AF65-F5344CB8AC3E}">
        <p14:creationId xmlns:p14="http://schemas.microsoft.com/office/powerpoint/2010/main" val="27190785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#next, we use the variables when configuring the database</a:t>
            </a:r>
            <a:br>
              <a:rPr lang="en-US" dirty="0"/>
            </a:br>
            <a:endParaRPr lang="en-US" dirty="0"/>
          </a:p>
          <a:p>
            <a:r>
              <a:rPr lang="en-US" dirty="0"/>
              <a:t>file ‘C:\</a:t>
            </a:r>
            <a:r>
              <a:rPr lang="en-US" dirty="0" err="1"/>
              <a:t>ProgramData</a:t>
            </a:r>
            <a:r>
              <a:rPr lang="en-US" dirty="0"/>
              <a:t>\</a:t>
            </a:r>
            <a:r>
              <a:rPr lang="en-US" dirty="0" err="1"/>
              <a:t>my.ini</a:t>
            </a:r>
            <a:r>
              <a:rPr lang="en-US" dirty="0"/>
              <a:t>’ do </a:t>
            </a:r>
          </a:p>
          <a:p>
            <a:r>
              <a:rPr lang="en-US" dirty="0"/>
              <a:t>  content “</a:t>
            </a:r>
          </a:p>
          <a:p>
            <a:r>
              <a:rPr lang="en-US" dirty="0"/>
              <a:t>    user=#{[‘database’][‘user’]}</a:t>
            </a:r>
          </a:p>
          <a:p>
            <a:r>
              <a:rPr lang="en-US" dirty="0"/>
              <a:t>    password=#{[‘database’][‘</a:t>
            </a:r>
            <a:r>
              <a:rPr lang="en-US" dirty="0" err="1"/>
              <a:t>passwd</a:t>
            </a:r>
            <a:r>
              <a:rPr lang="en-US" dirty="0"/>
              <a:t>’]}</a:t>
            </a:r>
          </a:p>
          <a:p>
            <a:r>
              <a:rPr lang="en-US" dirty="0"/>
              <a:t>  “</a:t>
            </a:r>
          </a:p>
          <a:p>
            <a:r>
              <a:rPr lang="en-US" dirty="0"/>
              <a:t>  rights :read, ‘Everyone’</a:t>
            </a:r>
          </a:p>
          <a:p>
            <a:r>
              <a:rPr lang="en-US" dirty="0" smtClean="0"/>
              <a:t>end</a:t>
            </a:r>
            <a:endParaRPr lang="en-US" dirty="0"/>
          </a:p>
        </p:txBody>
      </p:sp>
    </p:spTree>
    <p:extLst>
      <p:ext uri="{BB962C8B-B14F-4D97-AF65-F5344CB8AC3E}">
        <p14:creationId xmlns:p14="http://schemas.microsoft.com/office/powerpoint/2010/main" val="22254752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a:t>
            </a:r>
            <a:r>
              <a:rPr lang="en-US" sz="4400" dirty="0" err="1" smtClean="0"/>
              <a:t>Idempotence</a:t>
            </a:r>
            <a:endParaRPr lang="en-US" sz="4400" dirty="0"/>
          </a:p>
        </p:txBody>
      </p:sp>
      <p:grpSp>
        <p:nvGrpSpPr>
          <p:cNvPr id="8" name="Group 7"/>
          <p:cNvGrpSpPr/>
          <p:nvPr/>
        </p:nvGrpSpPr>
        <p:grpSpPr>
          <a:xfrm>
            <a:off x="0" y="1950630"/>
            <a:ext cx="12192000" cy="4367622"/>
            <a:chOff x="0" y="1950630"/>
            <a:chExt cx="12192000" cy="395804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A </a:t>
                </a:r>
                <a:r>
                  <a:rPr lang="en-US" sz="2800" kern="0" noProof="0" dirty="0" smtClean="0">
                    <a:solidFill>
                      <a:prstClr val="white"/>
                    </a:solidFill>
                    <a:latin typeface="+mj-lt"/>
                  </a:rPr>
                  <a:t>core concept of configuration management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12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term ‘</a:t>
              </a:r>
              <a:r>
                <a:rPr lang="en-US" sz="2800" dirty="0" err="1" smtClean="0">
                  <a:solidFill>
                    <a:srgbClr val="000000"/>
                  </a:solidFill>
                </a:rPr>
                <a:t>idempotence</a:t>
              </a:r>
              <a:r>
                <a:rPr lang="en-US" sz="2800" dirty="0" smtClean="0">
                  <a:solidFill>
                    <a:srgbClr val="000000"/>
                  </a:solidFill>
                </a:rPr>
                <a:t>’ was borrowed from mathematics</a:t>
              </a:r>
            </a:p>
            <a:p>
              <a:pPr marL="1371600" lvl="2" indent="-457200">
                <a:buFont typeface="Wingdings" charset="2"/>
                <a:buChar char="§"/>
              </a:pPr>
              <a:r>
                <a:rPr lang="en-US" sz="2800" dirty="0" smtClean="0">
                  <a:solidFill>
                    <a:srgbClr val="000000"/>
                  </a:solidFill>
                </a:rPr>
                <a:t>If you apply the same instruction set a second time to a server, only</a:t>
              </a:r>
              <a:r>
                <a:rPr lang="en-US" sz="2800" dirty="0">
                  <a:solidFill>
                    <a:srgbClr val="000000"/>
                  </a:solidFill>
                </a:rPr>
                <a:t> </a:t>
              </a:r>
              <a:r>
                <a:rPr lang="en-US" sz="2800" dirty="0" smtClean="0">
                  <a:solidFill>
                    <a:srgbClr val="000000"/>
                  </a:solidFill>
                </a:rPr>
                <a:t>the changes that need to happen to bring the server into agreement with the script are implemented</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the script dictates that Apache should be installed, but Apache is already installed, this step is skipped</a:t>
              </a:r>
            </a:p>
          </p:txBody>
        </p:sp>
      </p:grpSp>
    </p:spTree>
    <p:extLst>
      <p:ext uri="{BB962C8B-B14F-4D97-AF65-F5344CB8AC3E}">
        <p14:creationId xmlns:p14="http://schemas.microsoft.com/office/powerpoint/2010/main" val="6381069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Power Of </a:t>
            </a:r>
            <a:r>
              <a:rPr lang="en-US" sz="4400" dirty="0" err="1"/>
              <a:t>Idempotence</a:t>
            </a:r>
            <a:endParaRPr lang="en-US" sz="4400" dirty="0"/>
          </a:p>
        </p:txBody>
      </p:sp>
      <p:grpSp>
        <p:nvGrpSpPr>
          <p:cNvPr id="8" name="Group 7"/>
          <p:cNvGrpSpPr/>
          <p:nvPr/>
        </p:nvGrpSpPr>
        <p:grpSpPr>
          <a:xfrm>
            <a:off x="0" y="1950630"/>
            <a:ext cx="12192000" cy="3938996"/>
            <a:chOff x="0" y="1950630"/>
            <a:chExt cx="12192000" cy="356961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Why is </a:t>
                </a:r>
                <a:r>
                  <a:rPr lang="en-US" sz="2800" kern="0" dirty="0" err="1" smtClean="0">
                    <a:solidFill>
                      <a:prstClr val="white"/>
                    </a:solidFill>
                    <a:latin typeface="+mj-lt"/>
                  </a:rPr>
                  <a:t>idempotence</a:t>
                </a:r>
                <a:r>
                  <a:rPr lang="en-US" sz="2800" kern="0" dirty="0" smtClean="0">
                    <a:solidFill>
                      <a:prstClr val="white"/>
                    </a:solidFill>
                    <a:latin typeface="+mj-lt"/>
                  </a:rPr>
                  <a:t> important?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73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If </a:t>
              </a:r>
              <a:r>
                <a:rPr lang="en-US" sz="2800" dirty="0">
                  <a:solidFill>
                    <a:srgbClr val="000000"/>
                  </a:solidFill>
                </a:rPr>
                <a:t>an unauthorized or accidental change is made to a server</a:t>
              </a:r>
              <a:r>
                <a:rPr lang="en-US" sz="2800" dirty="0" smtClean="0">
                  <a:solidFill>
                    <a:srgbClr val="000000"/>
                  </a:solidFill>
                </a:rPr>
                <a:t>, </a:t>
              </a:r>
              <a:r>
                <a:rPr lang="en-US" sz="2800" dirty="0" err="1" smtClean="0">
                  <a:solidFill>
                    <a:srgbClr val="000000"/>
                  </a:solidFill>
                </a:rPr>
                <a:t>idempotence</a:t>
              </a:r>
              <a:r>
                <a:rPr lang="en-US" sz="2800" dirty="0" smtClean="0">
                  <a:solidFill>
                    <a:srgbClr val="000000"/>
                  </a:solidFill>
                </a:rPr>
                <a:t> </a:t>
              </a:r>
              <a:r>
                <a:rPr lang="en-US" sz="2800" dirty="0">
                  <a:solidFill>
                    <a:srgbClr val="000000"/>
                  </a:solidFill>
                </a:rPr>
                <a:t>will bring it back into alignment, but if the server </a:t>
              </a:r>
              <a:r>
                <a:rPr lang="en-US" sz="2800" dirty="0" smtClean="0">
                  <a:solidFill>
                    <a:srgbClr val="000000"/>
                  </a:solidFill>
                </a:rPr>
                <a:t>is already </a:t>
              </a:r>
              <a:r>
                <a:rPr lang="en-US" sz="2800" dirty="0">
                  <a:solidFill>
                    <a:srgbClr val="000000"/>
                  </a:solidFill>
                </a:rPr>
                <a:t>adhering to the defined policy, no changes are </a:t>
              </a:r>
              <a:r>
                <a:rPr lang="en-US" sz="2800" dirty="0" smtClean="0">
                  <a:solidFill>
                    <a:srgbClr val="000000"/>
                  </a:solidFill>
                </a:rPr>
                <a:t>made</a:t>
              </a:r>
              <a:endParaRPr lang="en-US" sz="2800" dirty="0">
                <a:solidFill>
                  <a:srgbClr val="000000"/>
                </a:solidFill>
              </a:endParaRPr>
            </a:p>
            <a:p>
              <a:pPr marL="1371600" lvl="2" indent="-457200">
                <a:buFont typeface="Wingdings" charset="2"/>
                <a:buChar char="§"/>
              </a:pPr>
              <a:r>
                <a:rPr lang="en-US" sz="2800" dirty="0" smtClean="0">
                  <a:solidFill>
                    <a:srgbClr val="000000"/>
                  </a:solidFill>
                </a:rPr>
                <a:t>This </a:t>
              </a:r>
              <a:r>
                <a:rPr lang="en-US" sz="2800" dirty="0">
                  <a:solidFill>
                    <a:srgbClr val="000000"/>
                  </a:solidFill>
                </a:rPr>
                <a:t>means the policy can be applied at regular intervals to the server </a:t>
              </a:r>
              <a:r>
                <a:rPr lang="en-US" sz="2800" dirty="0" smtClean="0">
                  <a:solidFill>
                    <a:srgbClr val="000000"/>
                  </a:solidFill>
                </a:rPr>
                <a:t>with </a:t>
              </a:r>
              <a:r>
                <a:rPr lang="en-US" sz="2800" dirty="0">
                  <a:solidFill>
                    <a:srgbClr val="000000"/>
                  </a:solidFill>
                </a:rPr>
                <a:t>no effect, unless a change is needed to bring the server </a:t>
              </a:r>
              <a:r>
                <a:rPr lang="en-US" sz="2800" dirty="0" smtClean="0">
                  <a:solidFill>
                    <a:srgbClr val="000000"/>
                  </a:solidFill>
                </a:rPr>
                <a:t>into alignment </a:t>
              </a:r>
              <a:r>
                <a:rPr lang="en-US" sz="2800" dirty="0">
                  <a:solidFill>
                    <a:srgbClr val="000000"/>
                  </a:solidFill>
                </a:rPr>
                <a:t>with the defined </a:t>
              </a:r>
              <a:r>
                <a:rPr lang="en-US" sz="2800" dirty="0" smtClean="0">
                  <a:solidFill>
                    <a:srgbClr val="000000"/>
                  </a:solidFill>
                </a:rPr>
                <a:t>policy</a:t>
              </a:r>
              <a:endParaRPr lang="en-US" sz="2800" dirty="0">
                <a:solidFill>
                  <a:srgbClr val="000000"/>
                </a:solidFill>
              </a:endParaRPr>
            </a:p>
          </p:txBody>
        </p:sp>
      </p:grpSp>
    </p:spTree>
    <p:extLst>
      <p:ext uri="{BB962C8B-B14F-4D97-AF65-F5344CB8AC3E}">
        <p14:creationId xmlns:p14="http://schemas.microsoft.com/office/powerpoint/2010/main" val="35637627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Configuration As Code</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Applying the power of code to infrastructure management</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Configuration management describes the state of your </a:t>
            </a:r>
            <a:br>
              <a:rPr lang="en-US" sz="2800" dirty="0" smtClean="0">
                <a:solidFill>
                  <a:schemeClr val="tx1"/>
                </a:solidFill>
              </a:rPr>
            </a:br>
            <a:r>
              <a:rPr lang="en-US" sz="2800" dirty="0" smtClean="0">
                <a:solidFill>
                  <a:schemeClr val="tx1"/>
                </a:solidFill>
              </a:rPr>
              <a:t>infrastructure through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These policies can be versioned, tested, reproduced, </a:t>
            </a:r>
            <a:br>
              <a:rPr lang="en-US" sz="2800" dirty="0" smtClean="0">
                <a:solidFill>
                  <a:schemeClr val="tx1"/>
                </a:solidFill>
              </a:rPr>
            </a:br>
            <a:r>
              <a:rPr lang="en-US" sz="2800" dirty="0" smtClean="0">
                <a:solidFill>
                  <a:schemeClr val="tx1"/>
                </a:solidFill>
              </a:rPr>
              <a:t>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Through this code, consistency can be ensured across servers</a:t>
            </a:r>
            <a:endParaRPr lang="en-US" sz="2800" dirty="0">
              <a:solidFill>
                <a:schemeClr val="tx1"/>
              </a:solidFill>
            </a:endParaRPr>
          </a:p>
        </p:txBody>
      </p:sp>
    </p:spTree>
    <p:extLst>
      <p:ext uri="{BB962C8B-B14F-4D97-AF65-F5344CB8AC3E}">
        <p14:creationId xmlns:p14="http://schemas.microsoft.com/office/powerpoint/2010/main" val="14685786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Configuration Management Platforms</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Who are the major players in 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Azure DSC Pull Server</a:t>
              </a:r>
            </a:p>
            <a:p>
              <a:pPr marL="1371600" lvl="2" indent="-457200">
                <a:buFont typeface="Wingdings" charset="2"/>
                <a:buChar char="§"/>
              </a:pPr>
              <a:r>
                <a:rPr lang="en-US" sz="2800" dirty="0">
                  <a:solidFill>
                    <a:srgbClr val="000000"/>
                  </a:solidFill>
                </a:rPr>
                <a:t>Puppet</a:t>
              </a:r>
            </a:p>
            <a:p>
              <a:pPr marL="1371600" lvl="2" indent="-457200">
                <a:buFont typeface="Wingdings" charset="2"/>
                <a:buChar char="§"/>
              </a:pPr>
              <a:r>
                <a:rPr lang="en-US" sz="2800" dirty="0">
                  <a:solidFill>
                    <a:srgbClr val="000000"/>
                  </a:solidFill>
                </a:rPr>
                <a:t>Chef</a:t>
              </a:r>
            </a:p>
            <a:p>
              <a:pPr marL="1371600" lvl="2" indent="-457200">
                <a:buFont typeface="Wingdings" charset="2"/>
                <a:buChar char="§"/>
              </a:pPr>
              <a:r>
                <a:rPr lang="en-US" sz="2800" dirty="0" err="1">
                  <a:solidFill>
                    <a:srgbClr val="000000"/>
                  </a:solidFill>
                </a:rPr>
                <a:t>Ansible</a:t>
              </a:r>
              <a:endParaRPr lang="en-US" sz="2800" dirty="0">
                <a:solidFill>
                  <a:srgbClr val="000000"/>
                </a:solidFill>
              </a:endParaRPr>
            </a:p>
            <a:p>
              <a:pPr marL="1371600" lvl="2" indent="-457200">
                <a:buFont typeface="Wingdings" charset="2"/>
                <a:buChar char="§"/>
              </a:pPr>
              <a:r>
                <a:rPr lang="en-US" sz="2800" dirty="0">
                  <a:solidFill>
                    <a:srgbClr val="000000"/>
                  </a:solidFill>
                </a:rPr>
                <a:t>Salt</a:t>
              </a:r>
            </a:p>
            <a:p>
              <a:pPr marL="1371600" lvl="2" indent="-457200">
                <a:buFont typeface="Wingdings" charset="2"/>
                <a:buChar char="§"/>
              </a:pPr>
              <a:r>
                <a:rPr lang="en-US" sz="2800" dirty="0" err="1">
                  <a:solidFill>
                    <a:srgbClr val="000000"/>
                  </a:solidFill>
                </a:rPr>
                <a:t>RightScale</a:t>
              </a:r>
              <a:endParaRPr lang="en-US" sz="2800" dirty="0">
                <a:solidFill>
                  <a:srgbClr val="000000"/>
                </a:solidFill>
              </a:endParaRPr>
            </a:p>
            <a:p>
              <a:pPr marL="1371600" lvl="2" indent="-457200">
                <a:buFont typeface="Wingdings" charset="2"/>
                <a:buChar char="§"/>
              </a:pPr>
              <a:r>
                <a:rPr lang="en-US" sz="2800" dirty="0" err="1">
                  <a:solidFill>
                    <a:srgbClr val="000000"/>
                  </a:solidFill>
                </a:rPr>
                <a:t>CFEngine</a:t>
              </a:r>
              <a:endParaRPr lang="en-US" sz="2800" dirty="0">
                <a:solidFill>
                  <a:srgbClr val="000000"/>
                </a:solidFill>
              </a:endParaRPr>
            </a:p>
            <a:p>
              <a:pPr marL="1371600" lvl="2" indent="-457200">
                <a:buFont typeface="Wingdings" charset="2"/>
                <a:buChar char="§"/>
              </a:pPr>
              <a:r>
                <a:rPr lang="en-US" sz="2800" dirty="0">
                  <a:solidFill>
                    <a:srgbClr val="000000"/>
                  </a:solidFill>
                </a:rPr>
                <a:t>DIY</a:t>
              </a:r>
            </a:p>
          </p:txBody>
        </p:sp>
      </p:grpSp>
    </p:spTree>
    <p:extLst>
      <p:ext uri="{BB962C8B-B14F-4D97-AF65-F5344CB8AC3E}">
        <p14:creationId xmlns:p14="http://schemas.microsoft.com/office/powerpoint/2010/main" val="1149944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Puppet</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knowledge of the Puppet DSL</a:t>
              </a:r>
            </a:p>
            <a:p>
              <a:pPr marL="1371600" lvl="2" indent="-457200">
                <a:buFont typeface="Wingdings" charset="2"/>
                <a:buChar char="§"/>
              </a:pPr>
              <a:r>
                <a:rPr lang="en-US" sz="2800" dirty="0" smtClean="0">
                  <a:solidFill>
                    <a:srgbClr val="000000"/>
                  </a:solidFill>
                </a:rPr>
                <a:t>Largest installed base of any Configuration Management software</a:t>
              </a:r>
              <a:endParaRPr lang="en-US" sz="2800" dirty="0">
                <a:solidFill>
                  <a:srgbClr val="000000"/>
                </a:solidFill>
              </a:endParaRPr>
            </a:p>
            <a:p>
              <a:pPr marL="1371600" lvl="2" indent="-457200">
                <a:buFont typeface="Wingdings" charset="2"/>
                <a:buChar char="§"/>
              </a:pPr>
              <a:r>
                <a:rPr lang="en-US" sz="2800" dirty="0" smtClean="0">
                  <a:solidFill>
                    <a:srgbClr val="000000"/>
                  </a:solidFill>
                </a:rPr>
                <a:t>Significant adoption in the Enterprise space</a:t>
              </a:r>
            </a:p>
            <a:p>
              <a:pPr marL="1371600" lvl="2" indent="-457200">
                <a:buFont typeface="Wingdings" charset="2"/>
                <a:buChar char="§"/>
              </a:pPr>
              <a:r>
                <a:rPr lang="en-US" sz="2800" dirty="0" smtClean="0">
                  <a:solidFill>
                    <a:srgbClr val="000000"/>
                  </a:solidFill>
                </a:rPr>
                <a:t>Many modules already developed (so chances are high you can leverage existing software to accomplish your goals)</a:t>
              </a:r>
              <a:endParaRPr lang="en-US" sz="2800" dirty="0">
                <a:solidFill>
                  <a:srgbClr val="000000"/>
                </a:solidFill>
              </a:endParaRP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726558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DSC Pull Server</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Manages Microsoft’s Desired State Configuration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Allows multiple servers and devices across a network to be configured from a central location</a:t>
              </a:r>
            </a:p>
            <a:p>
              <a:pPr marL="1371600" lvl="2" indent="-457200">
                <a:buFont typeface="Wingdings" charset="2"/>
                <a:buChar char="§"/>
              </a:pPr>
              <a:r>
                <a:rPr lang="en-US" sz="2800" dirty="0" smtClean="0">
                  <a:solidFill>
                    <a:srgbClr val="000000"/>
                  </a:solidFill>
                </a:rPr>
                <a:t>Controls server environments, software versions and registries</a:t>
              </a:r>
            </a:p>
            <a:p>
              <a:pPr marL="1371600" lvl="2" indent="-457200">
                <a:buFont typeface="Wingdings" charset="2"/>
                <a:buChar char="§"/>
              </a:pPr>
              <a:r>
                <a:rPr lang="en-US" sz="2800" dirty="0" smtClean="0">
                  <a:solidFill>
                    <a:srgbClr val="000000"/>
                  </a:solidFill>
                </a:rPr>
                <a:t>Can also monitor DSC controlled servers</a:t>
              </a:r>
            </a:p>
            <a:p>
              <a:pPr marL="1371600" lvl="2" indent="-457200">
                <a:buFont typeface="Wingdings" charset="2"/>
                <a:buChar char="§"/>
              </a:pPr>
              <a:r>
                <a:rPr lang="en-US" sz="2800" dirty="0" smtClean="0">
                  <a:solidFill>
                    <a:srgbClr val="000000"/>
                  </a:solidFill>
                </a:rPr>
                <a:t>Stops configuration drift (the change in a server’s configuration over time)</a:t>
              </a:r>
              <a:endParaRPr lang="en-US" sz="2800" dirty="0">
                <a:solidFill>
                  <a:srgbClr val="000000"/>
                </a:solidFill>
              </a:endParaRPr>
            </a:p>
          </p:txBody>
        </p:sp>
      </p:grpSp>
    </p:spTree>
    <p:extLst>
      <p:ext uri="{BB962C8B-B14F-4D97-AF65-F5344CB8AC3E}">
        <p14:creationId xmlns:p14="http://schemas.microsoft.com/office/powerpoint/2010/main" val="17394636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a:t>
            </a:r>
            <a:endParaRPr lang="en-US" sz="4400" dirty="0"/>
          </a:p>
        </p:txBody>
      </p:sp>
      <p:grpSp>
        <p:nvGrpSpPr>
          <p:cNvPr id="8" name="Group 7"/>
          <p:cNvGrpSpPr/>
          <p:nvPr/>
        </p:nvGrpSpPr>
        <p:grpSpPr>
          <a:xfrm>
            <a:off x="0" y="1950630"/>
            <a:ext cx="12192000" cy="3716745"/>
            <a:chOff x="0" y="1950630"/>
            <a:chExt cx="12192000" cy="336820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5352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some knowledge of Ruby</a:t>
              </a:r>
            </a:p>
            <a:p>
              <a:pPr marL="1371600" lvl="2" indent="-457200">
                <a:buFont typeface="Wingdings" charset="2"/>
                <a:buChar char="§"/>
              </a:pPr>
              <a:r>
                <a:rPr lang="en-US" sz="2800" dirty="0" smtClean="0">
                  <a:solidFill>
                    <a:srgbClr val="000000"/>
                  </a:solidFill>
                </a:rPr>
                <a:t>Large community providing many </a:t>
              </a:r>
              <a:r>
                <a:rPr lang="en-US" sz="2800" dirty="0" smtClean="0">
                  <a:solidFill>
                    <a:srgbClr val="000000"/>
                  </a:solidFill>
                </a:rPr>
                <a:t>resources</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One of the top two platforms in the space with significant Enterprise adoption</a:t>
              </a: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RightScale</a:t>
            </a:r>
            <a:endParaRPr lang="en-US" sz="4400" dirty="0"/>
          </a:p>
        </p:txBody>
      </p:sp>
      <p:grpSp>
        <p:nvGrpSpPr>
          <p:cNvPr id="8" name="Group 7"/>
          <p:cNvGrpSpPr/>
          <p:nvPr/>
        </p:nvGrpSpPr>
        <p:grpSpPr>
          <a:xfrm>
            <a:off x="0" y="1950630"/>
            <a:ext cx="12192000" cy="3843746"/>
            <a:chOff x="0" y="1950630"/>
            <a:chExt cx="12192000" cy="34832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defRPr/>
                </a:pPr>
                <a:r>
                  <a:rPr lang="en-US" sz="4000" kern="0" noProof="0" dirty="0" smtClean="0">
                    <a:solidFill>
                      <a:prstClr val="white"/>
                    </a:solidFill>
                    <a:latin typeface="+mj-lt"/>
                  </a:rPr>
                  <a:t>	</a:t>
                </a:r>
                <a:r>
                  <a:rPr lang="en-US" sz="2800" kern="0" dirty="0">
                    <a:solidFill>
                      <a:prstClr val="white"/>
                    </a:solidFill>
                    <a:latin typeface="+mj-lt"/>
                  </a:rPr>
                  <a:t>Graphical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50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No programming knowledge needed</a:t>
              </a:r>
            </a:p>
            <a:p>
              <a:pPr marL="1371600" lvl="2" indent="-457200">
                <a:buFont typeface="Wingdings" charset="2"/>
                <a:buChar char="§"/>
              </a:pPr>
              <a:r>
                <a:rPr lang="en-US" sz="2800" dirty="0" smtClean="0">
                  <a:solidFill>
                    <a:srgbClr val="000000"/>
                  </a:solidFill>
                </a:rPr>
                <a:t>Powerful graphical interface for multi-cloud configuration, which translates GUI requests into cloud API commands</a:t>
              </a:r>
            </a:p>
            <a:p>
              <a:pPr marL="1371600" lvl="2" indent="-457200">
                <a:buFont typeface="Wingdings" charset="2"/>
                <a:buChar char="§"/>
              </a:pPr>
              <a:r>
                <a:rPr lang="en-US" sz="2800" dirty="0" smtClean="0">
                  <a:solidFill>
                    <a:srgbClr val="000000"/>
                  </a:solidFill>
                </a:rPr>
                <a:t>Targeted at the Enterprise</a:t>
              </a:r>
              <a:endParaRPr lang="en-US" sz="2800" dirty="0">
                <a:solidFill>
                  <a:srgbClr val="000000"/>
                </a:solidFill>
              </a:endParaRPr>
            </a:p>
          </p:txBody>
        </p:sp>
      </p:grpSp>
    </p:spTree>
    <p:extLst>
      <p:ext uri="{BB962C8B-B14F-4D97-AF65-F5344CB8AC3E}">
        <p14:creationId xmlns:p14="http://schemas.microsoft.com/office/powerpoint/2010/main" val="14204147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Ansible</a:t>
            </a:r>
            <a:r>
              <a:rPr lang="en-US" sz="4400" dirty="0" smtClean="0"/>
              <a:t> / Salt</a:t>
            </a:r>
            <a:endParaRPr lang="en-US" sz="4400" dirty="0"/>
          </a:p>
        </p:txBody>
      </p:sp>
      <p:grpSp>
        <p:nvGrpSpPr>
          <p:cNvPr id="8" name="Group 7"/>
          <p:cNvGrpSpPr/>
          <p:nvPr/>
        </p:nvGrpSpPr>
        <p:grpSpPr>
          <a:xfrm>
            <a:off x="0" y="1950630"/>
            <a:ext cx="12192000" cy="3923121"/>
            <a:chOff x="0" y="1950630"/>
            <a:chExt cx="12192000" cy="355522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R="0" lvl="0" indent="0" fontAlgn="auto">
                  <a:lnSpc>
                    <a:spcPct val="100000"/>
                  </a:lnSpc>
                  <a:spcBef>
                    <a:spcPts val="0"/>
                  </a:spcBef>
                  <a:spcAft>
                    <a:spcPts val="0"/>
                  </a:spcAft>
                  <a:buClrTx/>
                  <a:buSzTx/>
                  <a:buFont typeface="Arial" panose="020B0604020202020204" pitchFamily="34" charset="0"/>
                  <a:buNone/>
                  <a:tabLst/>
                  <a:defRPr/>
                </a:pPr>
                <a:r>
                  <a:rPr lang="en-US" sz="4000" kern="0" noProof="0" dirty="0" smtClean="0">
                    <a:solidFill>
                      <a:prstClr val="white"/>
                    </a:solidFill>
                    <a:latin typeface="+mj-lt"/>
                  </a:rPr>
                  <a:t>	</a:t>
                </a:r>
                <a:r>
                  <a:rPr lang="en-US" sz="2800" kern="0" dirty="0">
                    <a:solidFill>
                      <a:prstClr val="white"/>
                    </a:solidFill>
                    <a:latin typeface="+mj-lt"/>
                  </a:rPr>
                  <a:t>Programmatic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Both are programmatic configuration management platforms</a:t>
              </a:r>
            </a:p>
            <a:p>
              <a:pPr marL="1371600" lvl="2" indent="-457200">
                <a:buFont typeface="Wingdings" charset="2"/>
                <a:buChar char="§"/>
              </a:pPr>
              <a:r>
                <a:rPr lang="en-US" sz="2800" dirty="0" smtClean="0">
                  <a:solidFill>
                    <a:srgbClr val="000000"/>
                  </a:solidFill>
                </a:rPr>
                <a:t>Both platforms have </a:t>
              </a:r>
              <a:r>
                <a:rPr lang="en-US" sz="2800" dirty="0">
                  <a:solidFill>
                    <a:srgbClr val="000000"/>
                  </a:solidFill>
                </a:rPr>
                <a:t>a stronger focus on individual users over </a:t>
              </a:r>
              <a:r>
                <a:rPr lang="en-US" sz="2800" dirty="0" smtClean="0">
                  <a:solidFill>
                    <a:srgbClr val="000000"/>
                  </a:solidFill>
                </a:rPr>
                <a:t>enterprise customers</a:t>
              </a:r>
              <a:r>
                <a:rPr lang="en-US" sz="2800" dirty="0">
                  <a:solidFill>
                    <a:srgbClr val="000000"/>
                  </a:solidFill>
                </a:rPr>
                <a:t>, with a very loyal user base</a:t>
              </a:r>
            </a:p>
            <a:p>
              <a:pPr marL="1371600" lvl="2" indent="-457200">
                <a:buFont typeface="Wingdings" charset="2"/>
                <a:buChar char="§"/>
              </a:pPr>
              <a:r>
                <a:rPr lang="en-US" sz="2800" dirty="0" smtClean="0">
                  <a:solidFill>
                    <a:srgbClr val="000000"/>
                  </a:solidFill>
                </a:rPr>
                <a:t>Smaller, less robust configuration management platforms as compared to Chef and Puppet</a:t>
              </a:r>
            </a:p>
          </p:txBody>
        </p:sp>
      </p:grpSp>
    </p:spTree>
    <p:extLst>
      <p:ext uri="{BB962C8B-B14F-4D97-AF65-F5344CB8AC3E}">
        <p14:creationId xmlns:p14="http://schemas.microsoft.com/office/powerpoint/2010/main" val="70639717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CFEngine</a:t>
            </a:r>
            <a:endParaRPr lang="en-US" sz="4400" dirty="0"/>
          </a:p>
        </p:txBody>
      </p:sp>
      <p:grpSp>
        <p:nvGrpSpPr>
          <p:cNvPr id="8" name="Group 7"/>
          <p:cNvGrpSpPr/>
          <p:nvPr/>
        </p:nvGrpSpPr>
        <p:grpSpPr>
          <a:xfrm>
            <a:off x="0" y="1950630"/>
            <a:ext cx="12192000" cy="3732621"/>
            <a:chOff x="0" y="1950630"/>
            <a:chExt cx="12192000" cy="338259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54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original configuration management platform</a:t>
              </a:r>
              <a:endParaRPr lang="en-US" sz="2800" dirty="0">
                <a:solidFill>
                  <a:srgbClr val="000000"/>
                </a:solidFill>
              </a:endParaRPr>
            </a:p>
            <a:p>
              <a:pPr marL="1371600" lvl="2" indent="-457200">
                <a:buFont typeface="Wingdings" charset="2"/>
                <a:buChar char="§"/>
              </a:pPr>
              <a:r>
                <a:rPr lang="en-US" sz="2800" dirty="0" smtClean="0">
                  <a:solidFill>
                    <a:srgbClr val="000000"/>
                  </a:solidFill>
                </a:rPr>
                <a:t>No significant installed base at this </a:t>
              </a:r>
              <a:r>
                <a:rPr lang="en-US" sz="2800" dirty="0" smtClean="0">
                  <a:solidFill>
                    <a:srgbClr val="000000"/>
                  </a:solidFill>
                </a:rPr>
                <a:t>time</a:t>
              </a:r>
              <a:endParaRPr lang="en-US" sz="2800" dirty="0">
                <a:solidFill>
                  <a:srgbClr val="000000"/>
                </a:solidFill>
              </a:endParaRPr>
            </a:p>
            <a:p>
              <a:pPr marL="1371600" lvl="2" indent="-457200">
                <a:buFont typeface="Wingdings" charset="2"/>
                <a:buChar char="§"/>
              </a:pPr>
              <a:r>
                <a:rPr lang="en-US" sz="2800" dirty="0" err="1" smtClean="0">
                  <a:solidFill>
                    <a:srgbClr val="000000"/>
                  </a:solidFill>
                </a:rPr>
                <a:t>CFEngine</a:t>
              </a:r>
              <a:r>
                <a:rPr lang="en-US" sz="2800" dirty="0" smtClean="0">
                  <a:solidFill>
                    <a:srgbClr val="000000"/>
                  </a:solidFill>
                </a:rPr>
                <a:t> </a:t>
              </a:r>
              <a:r>
                <a:rPr lang="en-US" sz="2800" dirty="0" smtClean="0">
                  <a:solidFill>
                    <a:srgbClr val="000000"/>
                  </a:solidFill>
                </a:rPr>
                <a:t>started Configuration Management as an important component in the IT space</a:t>
              </a:r>
              <a:endParaRPr lang="en-US" sz="2800" dirty="0">
                <a:solidFill>
                  <a:srgbClr val="000000"/>
                </a:solidFill>
              </a:endParaRPr>
            </a:p>
          </p:txBody>
        </p:sp>
      </p:grpSp>
    </p:spTree>
    <p:extLst>
      <p:ext uri="{BB962C8B-B14F-4D97-AF65-F5344CB8AC3E}">
        <p14:creationId xmlns:p14="http://schemas.microsoft.com/office/powerpoint/2010/main" val="20734205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DIY (Do It Yourself)</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Developers can write their own configuration management scripts</a:t>
              </a:r>
            </a:p>
            <a:p>
              <a:pPr marL="1371600" lvl="2" indent="-457200">
                <a:buFont typeface="Wingdings" charset="2"/>
                <a:buChar char="§"/>
              </a:pPr>
              <a:r>
                <a:rPr lang="en-US" sz="2800" dirty="0" smtClean="0">
                  <a:solidFill>
                    <a:srgbClr val="000000"/>
                  </a:solidFill>
                </a:rPr>
                <a:t>Can </a:t>
              </a:r>
              <a:r>
                <a:rPr lang="en-US" sz="2800" dirty="0" smtClean="0">
                  <a:solidFill>
                    <a:srgbClr val="000000"/>
                  </a:solidFill>
                </a:rPr>
                <a:t>use BASH, PowerShell Script, Ruby or any development platform</a:t>
              </a:r>
            </a:p>
            <a:p>
              <a:pPr marL="1371600" lvl="2" indent="-457200">
                <a:buFont typeface="Wingdings" charset="2"/>
                <a:buChar char="§"/>
              </a:pPr>
              <a:r>
                <a:rPr lang="en-US" sz="2800" dirty="0" smtClean="0">
                  <a:solidFill>
                    <a:srgbClr val="000000"/>
                  </a:solidFill>
                </a:rPr>
                <a:t>Not recommended since there are so many options which are already developed and have a large community supporting them</a:t>
              </a:r>
              <a:endParaRPr lang="en-US" sz="2800" dirty="0">
                <a:solidFill>
                  <a:srgbClr val="000000"/>
                </a:solidFill>
              </a:endParaRPr>
            </a:p>
          </p:txBody>
        </p:sp>
      </p:grpSp>
    </p:spTree>
    <p:extLst>
      <p:ext uri="{BB962C8B-B14F-4D97-AF65-F5344CB8AC3E}">
        <p14:creationId xmlns:p14="http://schemas.microsoft.com/office/powerpoint/2010/main" val="49015208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161246"/>
            <a:chOff x="0" y="1950630"/>
            <a:chExt cx="12192000" cy="377102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38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Compute resources that are owned by another entity such as: </a:t>
              </a:r>
            </a:p>
            <a:p>
              <a:pPr marL="1828800" lvl="3" indent="-457200">
                <a:buFont typeface="Wingdings" charset="2"/>
                <a:buChar char="§"/>
              </a:pPr>
              <a:r>
                <a:rPr lang="en-US" sz="2800" dirty="0" smtClean="0">
                  <a:solidFill>
                    <a:srgbClr val="000000"/>
                  </a:solidFill>
                </a:rPr>
                <a:t>Microsoft Azure</a:t>
              </a:r>
            </a:p>
            <a:p>
              <a:pPr marL="1828800" lvl="3" indent="-457200">
                <a:buFont typeface="Wingdings" charset="2"/>
                <a:buChar char="§"/>
              </a:pPr>
              <a:r>
                <a:rPr lang="en-US" sz="2800" dirty="0" smtClean="0">
                  <a:solidFill>
                    <a:srgbClr val="000000"/>
                  </a:solidFill>
                </a:rPr>
                <a:t>Amazon Web Services</a:t>
              </a:r>
            </a:p>
            <a:p>
              <a:pPr marL="1371600" lvl="2" indent="-457200">
                <a:buFont typeface="Wingdings" charset="2"/>
                <a:buChar char="§"/>
              </a:pPr>
              <a:r>
                <a:rPr lang="en-US" sz="2800" dirty="0" smtClean="0">
                  <a:solidFill>
                    <a:srgbClr val="000000"/>
                  </a:solidFill>
                </a:rPr>
                <a:t>These resources can be “rented” for low cost and no commitment</a:t>
              </a:r>
            </a:p>
            <a:p>
              <a:pPr marL="1371600" lvl="2" indent="-457200">
                <a:buFont typeface="Wingdings" charset="2"/>
                <a:buChar char="§"/>
              </a:pPr>
              <a:r>
                <a:rPr lang="en-US" sz="2800" dirty="0" smtClean="0">
                  <a:solidFill>
                    <a:srgbClr val="000000"/>
                  </a:solidFill>
                </a:rPr>
                <a:t>This provides nearly unlimited resources for anyone needing on-demand compute resources </a:t>
              </a:r>
              <a:endParaRPr lang="en-US" sz="2800" dirty="0">
                <a:solidFill>
                  <a:srgbClr val="000000"/>
                </a:solidFill>
              </a:endParaRPr>
            </a:p>
          </p:txBody>
        </p:sp>
      </p:grpSp>
    </p:spTree>
    <p:extLst>
      <p:ext uri="{BB962C8B-B14F-4D97-AF65-F5344CB8AC3E}">
        <p14:creationId xmlns:p14="http://schemas.microsoft.com/office/powerpoint/2010/main" val="18407400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 </a:t>
                </a:r>
                <a:r>
                  <a:rPr lang="en-US" sz="2800" kern="0" dirty="0" smtClean="0">
                    <a:solidFill>
                      <a:prstClr val="white"/>
                    </a:solidFill>
                    <a:latin typeface="+mj-lt"/>
                  </a:rPr>
                  <a:t>    	Why use </a:t>
                </a:r>
                <a:r>
                  <a:rPr lang="en-US" sz="2800" kern="0" dirty="0" err="1" smtClean="0">
                    <a:solidFill>
                      <a:prstClr val="white"/>
                    </a:solidFill>
                    <a:latin typeface="+mj-lt"/>
                  </a:rPr>
                  <a:t>Config</a:t>
                </a:r>
                <a:r>
                  <a:rPr lang="en-US" sz="2800" kern="0" dirty="0" smtClean="0">
                    <a:solidFill>
                      <a:prstClr val="white"/>
                    </a:solidFill>
                    <a:latin typeface="+mj-lt"/>
                  </a:rPr>
                  <a:t> Management in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Provides for large-scale automation of compute resources</a:t>
              </a:r>
            </a:p>
            <a:p>
              <a:pPr marL="1371600" lvl="2" indent="-457200">
                <a:buFont typeface="Wingdings" charset="2"/>
                <a:buChar char="§"/>
              </a:pPr>
              <a:r>
                <a:rPr lang="en-US" sz="2800" dirty="0" smtClean="0">
                  <a:solidFill>
                    <a:srgbClr val="000000"/>
                  </a:solidFill>
                </a:rPr>
                <a:t>Can use the public cloud’s API, allowing for additional programmatic and graphical interfaces to be created into the cloud ecosystem</a:t>
              </a:r>
            </a:p>
            <a:p>
              <a:pPr marL="1371600" lvl="2" indent="-457200">
                <a:buFont typeface="Wingdings" charset="2"/>
                <a:buChar char="§"/>
              </a:pPr>
              <a:r>
                <a:rPr lang="en-US" sz="2800" dirty="0" smtClean="0">
                  <a:solidFill>
                    <a:srgbClr val="000000"/>
                  </a:solidFill>
                </a:rPr>
                <a:t>Abstract cloud complexity with features provided by </a:t>
              </a:r>
              <a:r>
                <a:rPr lang="en-US" sz="2800" dirty="0" err="1" smtClean="0">
                  <a:solidFill>
                    <a:srgbClr val="000000"/>
                  </a:solidFill>
                </a:rPr>
                <a:t>config</a:t>
              </a:r>
              <a:r>
                <a:rPr lang="en-US" sz="2800" dirty="0" smtClean="0">
                  <a:solidFill>
                    <a:srgbClr val="000000"/>
                  </a:solidFill>
                </a:rPr>
                <a:t> management </a:t>
              </a:r>
              <a:endParaRPr lang="en-US" sz="2800" dirty="0">
                <a:solidFill>
                  <a:srgbClr val="000000"/>
                </a:solidFill>
              </a:endParaRPr>
            </a:p>
          </p:txBody>
        </p:sp>
      </p:grpSp>
    </p:spTree>
    <p:extLst>
      <p:ext uri="{BB962C8B-B14F-4D97-AF65-F5344CB8AC3E}">
        <p14:creationId xmlns:p14="http://schemas.microsoft.com/office/powerpoint/2010/main" val="5771622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are the top configuration management platforms?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err="1" smtClean="0"/>
              <a:t>CFEngine</a:t>
            </a:r>
            <a:r>
              <a:rPr lang="en-US" sz="2400" dirty="0" smtClean="0"/>
              <a:t> and Salt</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The </a:t>
            </a:r>
            <a:r>
              <a:rPr lang="en-US" sz="2400" dirty="0"/>
              <a:t>one you write </a:t>
            </a:r>
            <a:r>
              <a:rPr lang="en-US" sz="2400" dirty="0" smtClean="0"/>
              <a:t>yourself</a:t>
            </a:r>
          </a:p>
          <a:p>
            <a:pPr marL="1371600" lvl="2" indent="-457200">
              <a:buFont typeface="+mj-lt"/>
              <a:buAutoNum type="alphaLcPeriod"/>
            </a:pPr>
            <a:endParaRPr lang="en-US" sz="2400" dirty="0"/>
          </a:p>
          <a:p>
            <a:pPr marL="1371600" lvl="2" indent="-457200">
              <a:buFont typeface="+mj-lt"/>
              <a:buAutoNum type="alphaLcPeriod"/>
            </a:pPr>
            <a:r>
              <a:rPr lang="en-US" sz="2400" dirty="0"/>
              <a:t>Puppet and </a:t>
            </a:r>
            <a:r>
              <a:rPr lang="en-US" sz="2400" dirty="0" smtClean="0"/>
              <a:t>Chef</a:t>
            </a:r>
            <a:endParaRPr lang="en-US" sz="2400" dirty="0"/>
          </a:p>
        </p:txBody>
      </p:sp>
    </p:spTree>
    <p:extLst>
      <p:ext uri="{BB962C8B-B14F-4D97-AF65-F5344CB8AC3E}">
        <p14:creationId xmlns:p14="http://schemas.microsoft.com/office/powerpoint/2010/main" val="18814796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If a configuration management platform is idempotent, this means: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It can install software without any user intervention</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If a server is already in the desired state, no actions are taken</a:t>
            </a:r>
          </a:p>
          <a:p>
            <a:pPr marL="1371600" lvl="2" indent="-457200">
              <a:buFont typeface="+mj-lt"/>
              <a:buAutoNum type="alphaLcPeriod"/>
            </a:pPr>
            <a:endParaRPr lang="en-US" sz="2400" dirty="0"/>
          </a:p>
          <a:p>
            <a:pPr marL="1371600" lvl="2" indent="-457200">
              <a:buFont typeface="+mj-lt"/>
              <a:buAutoNum type="alphaLcPeriod"/>
            </a:pPr>
            <a:r>
              <a:rPr lang="en-US" sz="2400" dirty="0" smtClean="0"/>
              <a:t>If no actions are taken from instructions in the script, alerts are sent to the user</a:t>
            </a:r>
            <a:endParaRPr lang="en-US" sz="2400" dirty="0"/>
          </a:p>
        </p:txBody>
      </p:sp>
    </p:spTree>
    <p:extLst>
      <p:ext uri="{BB962C8B-B14F-4D97-AF65-F5344CB8AC3E}">
        <p14:creationId xmlns:p14="http://schemas.microsoft.com/office/powerpoint/2010/main" val="7424437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Define configuration management and infrastructure automation</a:t>
              </a:r>
              <a:endParaRPr lang="en-US" sz="2800" dirty="0"/>
            </a:p>
            <a:p>
              <a:pPr marL="1371600" lvl="2" indent="-457200">
                <a:buFont typeface="Wingdings" charset="2"/>
                <a:buChar char="§"/>
              </a:pPr>
              <a:r>
                <a:rPr lang="en-US" sz="2800" dirty="0" smtClean="0"/>
                <a:t>Know the leading configuration management tools and platforms</a:t>
              </a:r>
              <a:endParaRPr lang="en-US" sz="2800" dirty="0"/>
            </a:p>
            <a:p>
              <a:pPr marL="1371600" lvl="2" indent="-457200">
                <a:buFont typeface="Wingdings" charset="2"/>
                <a:buChar char="§"/>
              </a:pPr>
              <a:r>
                <a:rPr lang="en-US" sz="2800" dirty="0" smtClean="0"/>
                <a:t>Explain how integration with the cloud changes implementation</a:t>
              </a:r>
              <a:endParaRPr lang="en-US" sz="2800" dirty="0"/>
            </a:p>
            <a:p>
              <a:pPr marL="1371600" lvl="2" indent="-457200">
                <a:buFont typeface="Wingdings" charset="2"/>
                <a:buChar char="§"/>
              </a:pPr>
              <a:r>
                <a:rPr lang="en-US" sz="2800" dirty="0" smtClean="0"/>
                <a:t>Review configuration management examples</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Define configuration management and infrastructure automation</a:t>
              </a:r>
            </a:p>
            <a:p>
              <a:pPr marL="1371600" lvl="2" indent="-457200">
                <a:buFont typeface="Wingdings" charset="2"/>
                <a:buChar char="§"/>
              </a:pPr>
              <a:r>
                <a:rPr lang="en-US" sz="2800" dirty="0"/>
                <a:t>Know the leading configuration management tools and platforms</a:t>
              </a:r>
            </a:p>
            <a:p>
              <a:pPr marL="1371600" lvl="2" indent="-457200">
                <a:buFont typeface="Wingdings" charset="2"/>
                <a:buChar char="§"/>
              </a:pPr>
              <a:r>
                <a:rPr lang="en-US" sz="2800" dirty="0"/>
                <a:t>Explain how integration with the cloud changes implementation</a:t>
              </a:r>
            </a:p>
            <a:p>
              <a:pPr marL="1371600" lvl="2" indent="-457200">
                <a:buFont typeface="Wingdings" charset="2"/>
                <a:buChar char="§"/>
              </a:pPr>
              <a:r>
                <a:rPr lang="en-US" sz="2800"/>
                <a:t>Review configuration management examples</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What Is Configuration Management</a:t>
            </a:r>
          </a:p>
        </p:txBody>
      </p:sp>
      <p:grpSp>
        <p:nvGrpSpPr>
          <p:cNvPr id="8" name="Group 7"/>
          <p:cNvGrpSpPr/>
          <p:nvPr/>
        </p:nvGrpSpPr>
        <p:grpSpPr>
          <a:xfrm>
            <a:off x="0" y="1950629"/>
            <a:ext cx="12192000" cy="4192996"/>
            <a:chOff x="0" y="1950630"/>
            <a:chExt cx="12192000" cy="37997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Configuration management is: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66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application of programmatic methods to create consistency in performance, function, design and the operation of compute resources</a:t>
              </a:r>
              <a:endParaRPr lang="en-US" sz="2800" dirty="0">
                <a:solidFill>
                  <a:srgbClr val="000000"/>
                </a:solidFill>
              </a:endParaRPr>
            </a:p>
            <a:p>
              <a:pPr marL="1371600" lvl="2" indent="-457200">
                <a:buFont typeface="Wingdings" charset="2"/>
                <a:buChar char="§"/>
              </a:pPr>
              <a:r>
                <a:rPr lang="en-US" sz="2800" dirty="0" smtClean="0">
                  <a:solidFill>
                    <a:srgbClr val="000000"/>
                  </a:solidFill>
                </a:rPr>
                <a:t>Applied over the life cycle of a system</a:t>
              </a:r>
            </a:p>
            <a:p>
              <a:pPr marL="1371600" lvl="2" indent="-457200">
                <a:buFont typeface="Wingdings" charset="2"/>
                <a:buChar char="§"/>
              </a:pPr>
              <a:r>
                <a:rPr lang="en-US" sz="2800" dirty="0" smtClean="0">
                  <a:solidFill>
                    <a:srgbClr val="000000"/>
                  </a:solidFill>
                </a:rPr>
                <a:t>The verification of performance as intended through testing</a:t>
              </a:r>
            </a:p>
            <a:p>
              <a:pPr marL="1371600" lvl="2" indent="-457200">
                <a:buFont typeface="Wingdings" charset="2"/>
                <a:buChar char="§"/>
              </a:pPr>
              <a:r>
                <a:rPr lang="en-US" sz="2800" dirty="0" smtClean="0">
                  <a:solidFill>
                    <a:srgbClr val="000000"/>
                  </a:solidFill>
                </a:rPr>
                <a:t>The use of pre-configured code to accomplish common tasks</a:t>
              </a:r>
            </a:p>
          </p:txBody>
        </p:sp>
      </p:grpSp>
    </p:spTree>
    <p:extLst>
      <p:ext uri="{BB962C8B-B14F-4D97-AF65-F5344CB8AC3E}">
        <p14:creationId xmlns:p14="http://schemas.microsoft.com/office/powerpoint/2010/main" val="14939994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Why Use Configuration Management?</a:t>
            </a:r>
            <a:endParaRPr lang="en-US" sz="4400" dirty="0"/>
          </a:p>
        </p:txBody>
      </p:sp>
      <p:grpSp>
        <p:nvGrpSpPr>
          <p:cNvPr id="8" name="Group 7"/>
          <p:cNvGrpSpPr/>
          <p:nvPr/>
        </p:nvGrpSpPr>
        <p:grpSpPr>
          <a:xfrm>
            <a:off x="0" y="1950630"/>
            <a:ext cx="12192000" cy="4240621"/>
            <a:chOff x="0" y="1950630"/>
            <a:chExt cx="12192000" cy="384295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Configuration should provide:</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01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solidFill>
                    <a:srgbClr val="000000"/>
                  </a:solidFill>
                </a:rPr>
                <a:t>A many times return on investment as a result of:</a:t>
              </a:r>
            </a:p>
            <a:p>
              <a:pPr marL="1828800" lvl="3" indent="-457200">
                <a:buFont typeface="Wingdings" charset="2"/>
                <a:buChar char="§"/>
              </a:pPr>
              <a:r>
                <a:rPr lang="en-US" sz="2800" dirty="0" smtClean="0">
                  <a:solidFill>
                    <a:srgbClr val="000000"/>
                  </a:solidFill>
                </a:rPr>
                <a:t>Cost avoidance</a:t>
              </a:r>
            </a:p>
            <a:p>
              <a:pPr marL="1828800" lvl="3" indent="-457200">
                <a:buFont typeface="Wingdings" charset="2"/>
                <a:buChar char="§"/>
              </a:pPr>
              <a:r>
                <a:rPr lang="en-US" sz="2800" dirty="0" smtClean="0">
                  <a:solidFill>
                    <a:srgbClr val="000000"/>
                  </a:solidFill>
                </a:rPr>
                <a:t>Prevention of catastrophic events</a:t>
              </a:r>
            </a:p>
            <a:p>
              <a:pPr marL="1828800" lvl="3" indent="-457200">
                <a:buFont typeface="Wingdings" charset="2"/>
                <a:buChar char="§"/>
              </a:pPr>
              <a:r>
                <a:rPr lang="en-US" sz="2800" dirty="0" smtClean="0">
                  <a:solidFill>
                    <a:srgbClr val="000000"/>
                  </a:solidFill>
                </a:rPr>
                <a:t>Exponential increase of time-savings in the form of reusable code</a:t>
              </a:r>
            </a:p>
            <a:p>
              <a:endParaRPr lang="en-US" sz="2800" dirty="0"/>
            </a:p>
            <a:p>
              <a:r>
                <a:rPr lang="en-US" sz="2800" dirty="0" smtClean="0"/>
                <a:t>	</a:t>
              </a:r>
              <a:endParaRPr lang="en-US" sz="2800" dirty="0"/>
            </a:p>
          </p:txBody>
        </p:sp>
      </p:grpSp>
    </p:spTree>
    <p:extLst>
      <p:ext uri="{BB962C8B-B14F-4D97-AF65-F5344CB8AC3E}">
        <p14:creationId xmlns:p14="http://schemas.microsoft.com/office/powerpoint/2010/main" val="13173959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Configuration Management</a:t>
            </a:r>
            <a:endParaRPr lang="en-US" sz="4400" dirty="0"/>
          </a:p>
        </p:txBody>
      </p:sp>
      <p:grpSp>
        <p:nvGrpSpPr>
          <p:cNvPr id="8" name="Group 7"/>
          <p:cNvGrpSpPr/>
          <p:nvPr/>
        </p:nvGrpSpPr>
        <p:grpSpPr>
          <a:xfrm>
            <a:off x="0" y="1950630"/>
            <a:ext cx="12192000" cy="3542120"/>
            <a:chOff x="0" y="1950630"/>
            <a:chExt cx="12192000" cy="32099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Examples of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7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script that defines how to install, configure and start an Apache Web Server or Internet Information Server (IIS)</a:t>
              </a:r>
              <a:endParaRPr lang="en-US" sz="2800" dirty="0">
                <a:solidFill>
                  <a:srgbClr val="000000"/>
                </a:solidFill>
              </a:endParaRPr>
            </a:p>
            <a:p>
              <a:pPr marL="1371600" lvl="2" indent="-457200">
                <a:buFont typeface="Wingdings" charset="2"/>
                <a:buChar char="§"/>
              </a:pPr>
              <a:r>
                <a:rPr lang="en-US" sz="2800" dirty="0" smtClean="0">
                  <a:solidFill>
                    <a:srgbClr val="000000"/>
                  </a:solidFill>
                </a:rPr>
                <a:t>A graphical interface that allows for the provisioning, configuration and termination of virtual or physical resources</a:t>
              </a:r>
              <a:endParaRPr lang="en-US" sz="2800" dirty="0"/>
            </a:p>
          </p:txBody>
        </p:sp>
      </p:grpSp>
    </p:spTree>
    <p:extLst>
      <p:ext uri="{BB962C8B-B14F-4D97-AF65-F5344CB8AC3E}">
        <p14:creationId xmlns:p14="http://schemas.microsoft.com/office/powerpoint/2010/main" val="170721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Example of </a:t>
            </a:r>
            <a:r>
              <a:rPr lang="en-US" sz="4400" smtClean="0"/>
              <a:t>Configuration Management</a:t>
            </a:r>
            <a:endParaRPr lang="en-US" sz="4400" dirty="0"/>
          </a:p>
        </p:txBody>
      </p:sp>
      <p:grpSp>
        <p:nvGrpSpPr>
          <p:cNvPr id="8" name="Group 7"/>
          <p:cNvGrpSpPr/>
          <p:nvPr/>
        </p:nvGrpSpPr>
        <p:grpSpPr>
          <a:xfrm>
            <a:off x="0" y="1950630"/>
            <a:ext cx="12192000" cy="3796121"/>
            <a:chOff x="0" y="1950630"/>
            <a:chExt cx="12192000" cy="3440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 template that contains everything needed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07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Launching an instance from a public cloud</a:t>
              </a:r>
            </a:p>
            <a:p>
              <a:pPr marL="1371600" lvl="2" indent="-457200">
                <a:buFont typeface="Wingdings" charset="2"/>
                <a:buChar char="§"/>
              </a:pPr>
              <a:r>
                <a:rPr lang="en-US" sz="2800" dirty="0" smtClean="0">
                  <a:solidFill>
                    <a:srgbClr val="000000"/>
                  </a:solidFill>
                </a:rPr>
                <a:t>Installing a database on that instance</a:t>
              </a:r>
            </a:p>
            <a:p>
              <a:pPr marL="1371600" lvl="2" indent="-457200">
                <a:buFont typeface="Wingdings" charset="2"/>
                <a:buChar char="§"/>
              </a:pPr>
              <a:r>
                <a:rPr lang="en-US" sz="2800" dirty="0" smtClean="0">
                  <a:solidFill>
                    <a:srgbClr val="000000"/>
                  </a:solidFill>
                </a:rPr>
                <a:t>Making that database available for access by web servers</a:t>
              </a:r>
            </a:p>
            <a:p>
              <a:pPr marL="1371600" lvl="2" indent="-457200">
                <a:buFont typeface="Wingdings" charset="2"/>
                <a:buChar char="§"/>
              </a:pPr>
              <a:r>
                <a:rPr lang="en-US" sz="2800" dirty="0" smtClean="0">
                  <a:solidFill>
                    <a:srgbClr val="000000"/>
                  </a:solidFill>
                </a:rPr>
                <a:t>Implementing </a:t>
              </a:r>
              <a:r>
                <a:rPr lang="en-US" sz="2800" dirty="0">
                  <a:solidFill>
                    <a:srgbClr val="000000"/>
                  </a:solidFill>
                </a:rPr>
                <a:t>a unique username and password for this database</a:t>
              </a:r>
              <a:r>
                <a:rPr lang="en-US" sz="2800" dirty="0" smtClean="0">
                  <a:solidFill>
                    <a:srgbClr val="000000"/>
                  </a:solidFill>
                </a:rPr>
                <a:t>, separate </a:t>
              </a:r>
              <a:r>
                <a:rPr lang="en-US" sz="2800" dirty="0">
                  <a:solidFill>
                    <a:srgbClr val="000000"/>
                  </a:solidFill>
                </a:rPr>
                <a:t>from other databases launched using the same </a:t>
              </a:r>
              <a:r>
                <a:rPr lang="en-US" sz="2800" dirty="0" smtClean="0">
                  <a:solidFill>
                    <a:srgbClr val="000000"/>
                  </a:solidFill>
                </a:rPr>
                <a:t>template</a:t>
              </a:r>
              <a:endParaRPr lang="en-US" sz="2800" dirty="0">
                <a:solidFill>
                  <a:srgbClr val="000000"/>
                </a:solidFill>
              </a:endParaRPr>
            </a:p>
          </p:txBody>
        </p:sp>
      </p:grpSp>
    </p:spTree>
    <p:extLst>
      <p:ext uri="{BB962C8B-B14F-4D97-AF65-F5344CB8AC3E}">
        <p14:creationId xmlns:p14="http://schemas.microsoft.com/office/powerpoint/2010/main" val="14592450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Apache Server Installation Example</a:t>
            </a:r>
            <a:endParaRPr lang="en-US" sz="4800" dirty="0"/>
          </a:p>
        </p:txBody>
      </p:sp>
      <p:sp>
        <p:nvSpPr>
          <p:cNvPr id="4" name="Content Placeholder 3"/>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:start</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“Hello World”</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6751920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1113155"/>
          </a:xfrm>
        </p:spPr>
        <p:txBody>
          <a:bodyPr>
            <a:normAutofit fontScale="90000"/>
          </a:bodyPr>
          <a:lstStyle/>
          <a:p>
            <a:r>
              <a:rPr lang="en-US" sz="4800" dirty="0" smtClean="0"/>
              <a:t>Internet Information Server (IIS) </a:t>
            </a:r>
            <a:br>
              <a:rPr lang="en-US" sz="4800" dirty="0" smtClean="0"/>
            </a:br>
            <a:r>
              <a:rPr lang="en-US" sz="4800" dirty="0" smtClean="0"/>
              <a:t>Installation Example</a:t>
            </a:r>
            <a:endParaRPr lang="en-US" sz="4800" dirty="0"/>
          </a:p>
        </p:txBody>
      </p:sp>
      <p:sp>
        <p:nvSpPr>
          <p:cNvPr id="4" name="Content Placeholder 3"/>
          <p:cNvSpPr>
            <a:spLocks noGrp="1"/>
          </p:cNvSpPr>
          <p:nvPr>
            <p:ph idx="1"/>
          </p:nvPr>
        </p:nvSpPr>
        <p:spPr>
          <a:xfrm>
            <a:off x="838200" y="1397000"/>
            <a:ext cx="10515600" cy="5252720"/>
          </a:xfrm>
        </p:spPr>
        <p:txBody>
          <a:bodyPr>
            <a:normAutofit fontScale="92500" lnSpcReduction="20000"/>
          </a:bodyPr>
          <a:lstStyle/>
          <a:p>
            <a:r>
              <a:rPr lang="en-US" sz="2000" dirty="0" err="1"/>
              <a:t>powershell_script</a:t>
            </a:r>
            <a:r>
              <a:rPr lang="en-US" sz="2000" dirty="0"/>
              <a:t> 'Install IIS' do</a:t>
            </a:r>
          </a:p>
          <a:p>
            <a:r>
              <a:rPr lang="en-US" sz="2000" dirty="0"/>
              <a:t>  code 'Add-</a:t>
            </a:r>
            <a:r>
              <a:rPr lang="en-US" sz="2000" dirty="0" err="1"/>
              <a:t>WindowsFeature</a:t>
            </a:r>
            <a:r>
              <a:rPr lang="en-US" sz="2000" dirty="0"/>
              <a:t> Web-Server'</a:t>
            </a:r>
          </a:p>
          <a:p>
            <a:r>
              <a:rPr lang="en-US" sz="2000" dirty="0"/>
              <a:t>  </a:t>
            </a:r>
            <a:r>
              <a:rPr lang="en-US" sz="2000" dirty="0" err="1"/>
              <a:t>guard_interpreter</a:t>
            </a:r>
            <a:r>
              <a:rPr lang="en-US" sz="2000" dirty="0"/>
              <a:t> :</a:t>
            </a:r>
            <a:r>
              <a:rPr lang="en-US" sz="2000" dirty="0" err="1"/>
              <a:t>powershell_script</a:t>
            </a:r>
            <a:endParaRPr lang="en-US" sz="2000" dirty="0"/>
          </a:p>
          <a:p>
            <a:r>
              <a:rPr lang="en-US" sz="2000" dirty="0"/>
              <a:t>  </a:t>
            </a:r>
            <a:r>
              <a:rPr lang="en-US" sz="2000" dirty="0" err="1"/>
              <a:t>not_if</a:t>
            </a:r>
            <a:r>
              <a:rPr lang="en-US" sz="2000" dirty="0"/>
              <a:t> "(Get-</a:t>
            </a:r>
            <a:r>
              <a:rPr lang="en-US" sz="2000" dirty="0" err="1"/>
              <a:t>WindowsFeature</a:t>
            </a:r>
            <a:r>
              <a:rPr lang="en-US" sz="2000" dirty="0"/>
              <a:t> -Name Web-Server).Installed"</a:t>
            </a:r>
          </a:p>
          <a:p>
            <a:r>
              <a:rPr lang="en-US" sz="2000" dirty="0"/>
              <a:t>  action :run</a:t>
            </a:r>
          </a:p>
          <a:p>
            <a:r>
              <a:rPr lang="en-US" sz="2000" dirty="0"/>
              <a:t>end</a:t>
            </a:r>
          </a:p>
          <a:p>
            <a:endParaRPr lang="en-US" sz="2000" dirty="0"/>
          </a:p>
          <a:p>
            <a:r>
              <a:rPr lang="en-US" sz="2000" dirty="0"/>
              <a:t>file 'c:\</a:t>
            </a:r>
            <a:r>
              <a:rPr lang="en-US" sz="2000" dirty="0" err="1"/>
              <a:t>inetpub</a:t>
            </a:r>
            <a:r>
              <a:rPr lang="en-US" sz="2000" dirty="0"/>
              <a:t>\</a:t>
            </a:r>
            <a:r>
              <a:rPr lang="en-US" sz="2000" dirty="0" err="1"/>
              <a:t>wwwroot</a:t>
            </a:r>
            <a:r>
              <a:rPr lang="en-US" sz="2000" dirty="0"/>
              <a:t>\</a:t>
            </a:r>
            <a:r>
              <a:rPr lang="en-US" sz="2000" dirty="0" err="1"/>
              <a:t>Default.htm</a:t>
            </a:r>
            <a:r>
              <a:rPr lang="en-US" sz="2000" dirty="0"/>
              <a:t>' do</a:t>
            </a:r>
          </a:p>
          <a:p>
            <a:r>
              <a:rPr lang="en-US" sz="2000" dirty="0"/>
              <a:t>  content '&lt;html&gt;&lt;body&gt;&lt;h1&gt;Hello World&lt;/h1&gt;&lt;/body&gt;&lt;/html&gt;'</a:t>
            </a:r>
          </a:p>
          <a:p>
            <a:r>
              <a:rPr lang="en-US" sz="2000" dirty="0"/>
              <a:t>  action :create</a:t>
            </a:r>
          </a:p>
          <a:p>
            <a:r>
              <a:rPr lang="en-US" sz="2000" dirty="0"/>
              <a:t>end</a:t>
            </a:r>
          </a:p>
          <a:p>
            <a:endParaRPr lang="en-US" sz="2000" dirty="0"/>
          </a:p>
          <a:p>
            <a:r>
              <a:rPr lang="en-US" sz="2000" dirty="0"/>
              <a:t>service 'w3svc' do</a:t>
            </a:r>
          </a:p>
          <a:p>
            <a:r>
              <a:rPr lang="en-US" sz="2000" dirty="0"/>
              <a:t>  action [:enable, :start]</a:t>
            </a:r>
          </a:p>
          <a:p>
            <a:r>
              <a:rPr lang="en-US" sz="2000" dirty="0"/>
              <a:t>end</a:t>
            </a:r>
          </a:p>
          <a:p>
            <a:endParaRPr lang="en-US" dirty="0"/>
          </a:p>
        </p:txBody>
      </p:sp>
    </p:spTree>
    <p:extLst>
      <p:ext uri="{BB962C8B-B14F-4D97-AF65-F5344CB8AC3E}">
        <p14:creationId xmlns:p14="http://schemas.microsoft.com/office/powerpoint/2010/main" val="15649066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2153</TotalTime>
  <Words>2202</Words>
  <Application>Microsoft Macintosh PowerPoint</Application>
  <PresentationFormat>Custom</PresentationFormat>
  <Paragraphs>287</Paragraphs>
  <Slides>30</Slides>
  <Notes>29</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Clean Azure Theme</vt:lpstr>
      <vt:lpstr>1_Clean Azure Theme</vt:lpstr>
      <vt:lpstr>DevOps</vt:lpstr>
      <vt:lpstr>Topics</vt:lpstr>
      <vt:lpstr>PowerPoint Presentation</vt:lpstr>
      <vt:lpstr>PowerPoint Presentation</vt:lpstr>
      <vt:lpstr>PowerPoint Presentation</vt:lpstr>
      <vt:lpstr>PowerPoint Presentation</vt:lpstr>
      <vt:lpstr>PowerPoint Presentation</vt:lpstr>
      <vt:lpstr>Apache Server Installation Example</vt:lpstr>
      <vt:lpstr>Internet Information Server (IIS)  Installation Example</vt:lpstr>
      <vt:lpstr>PowerPoint Presentation</vt:lpstr>
      <vt:lpstr>PowerPoint Presentation</vt:lpstr>
      <vt:lpstr>Example 1: Variables For A Web Server</vt:lpstr>
      <vt:lpstr>Example 2: Variables For A Database</vt:lpstr>
      <vt:lpstr>Example 2: Variables For A Database</vt:lpstr>
      <vt:lpstr>PowerPoint Presentation</vt:lpstr>
      <vt:lpstr>PowerPoint Presentation</vt:lpstr>
      <vt:lpstr>Configuration As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158</cp:revision>
  <cp:lastPrinted>2016-05-11T04:19:31Z</cp:lastPrinted>
  <dcterms:created xsi:type="dcterms:W3CDTF">2016-04-21T18:51:19Z</dcterms:created>
  <dcterms:modified xsi:type="dcterms:W3CDTF">2016-07-14T16:08:02Z</dcterms:modified>
</cp:coreProperties>
</file>