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56" r:id="rId4"/>
    <p:sldId id="343" r:id="rId5"/>
    <p:sldId id="322" r:id="rId6"/>
    <p:sldId id="298" r:id="rId7"/>
    <p:sldId id="320" r:id="rId8"/>
    <p:sldId id="344" r:id="rId9"/>
    <p:sldId id="323" r:id="rId10"/>
    <p:sldId id="332" r:id="rId11"/>
    <p:sldId id="329" r:id="rId12"/>
    <p:sldId id="324" r:id="rId13"/>
    <p:sldId id="333" r:id="rId14"/>
    <p:sldId id="334" r:id="rId15"/>
    <p:sldId id="335" r:id="rId16"/>
    <p:sldId id="336" r:id="rId17"/>
    <p:sldId id="337" r:id="rId18"/>
    <p:sldId id="345" r:id="rId19"/>
    <p:sldId id="338" r:id="rId20"/>
    <p:sldId id="339"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4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7F7F7F"/>
    <a:srgbClr val="336FC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6" autoAdjust="0"/>
    <p:restoredTop sz="77688" autoAdjust="0"/>
  </p:normalViewPr>
  <p:slideViewPr>
    <p:cSldViewPr snapToGrid="0">
      <p:cViewPr varScale="1">
        <p:scale>
          <a:sx n="78" d="100"/>
          <a:sy n="78" d="100"/>
        </p:scale>
        <p:origin x="-256" y="-12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7390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5263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workstation.html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07856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acts as a hub for configuration data.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stores cookbooks, the policies that are applied to nodes, and metadata that describes each registered node that is being managed by the chef-client.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Nodes use the chef-client to ask the Chef server for configuration details, such as recipes, templates, and file distributions.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chef-client then does as much of the configuration work as possible on the nodes themselves (and not on the Chef 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scalable approach distributes the configuration effort throughout the organization.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This means the nodes do the heavy-lifting of configuring themselves, not the Chef Server itself. The Chef Server is highly scalable because of this distributed model.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Starting with the release of Chef server 11, the front-end for the Chef server is written using </a:t>
            </a:r>
            <a:r>
              <a:rPr lang="en-US" b="0" dirty="0" err="1" smtClean="0"/>
              <a:t>Erlang</a:t>
            </a:r>
            <a:r>
              <a:rPr lang="en-US" b="0" dirty="0" smtClean="0"/>
              <a:t>, which is a programming language that first appeared in 1986, was open sourced in 1998, and is excellent with critical enterprise concerns like concurrency, fault-tolerance, and distributed environments.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 server can scale to the size of any enterprise and is sometimes referred to as </a:t>
            </a:r>
            <a:r>
              <a:rPr lang="en-US" b="0" dirty="0" err="1" smtClean="0"/>
              <a:t>Erchef</a:t>
            </a:r>
            <a:r>
              <a:rPr lang="en-US" b="0" dirty="0" smtClean="0"/>
              <a:t>.</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server_components.html</a:t>
            </a: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9644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At the core, the Chef Server is offered as an open source project freely available for anyone to deploy. Chef offers support and additional premium features.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dirty="0" smtClean="0">
                <a:solidFill>
                  <a:schemeClr val="tx1"/>
                </a:solidFill>
                <a:effectLst/>
                <a:latin typeface="+mn-lt"/>
                <a:ea typeface="+mn-ea"/>
                <a:cs typeface="+mn-cs"/>
              </a:rPr>
              <a:t>Hosted Chef Server is a multi-tenant Chef Server that organizations can host as a service. </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71730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You can easily get started with Hosted Chef, a service maintained by Chef itself,</a:t>
            </a:r>
            <a:r>
              <a:rPr lang="en-US" sz="1200" baseline="0" dirty="0" smtClean="0">
                <a:solidFill>
                  <a:schemeClr val="tx1"/>
                </a:solidFill>
              </a:rPr>
              <a:t> </a:t>
            </a:r>
            <a:r>
              <a:rPr lang="en-US" sz="1200" dirty="0" smtClean="0">
                <a:solidFill>
                  <a:schemeClr val="tx1"/>
                </a:solidFill>
              </a:rPr>
              <a:t>Visit </a:t>
            </a:r>
            <a:r>
              <a:rPr lang="en-US" sz="1200" dirty="0" err="1" smtClean="0">
                <a:solidFill>
                  <a:schemeClr val="tx1"/>
                </a:solidFill>
              </a:rPr>
              <a:t>manage.chef.io</a:t>
            </a:r>
            <a:r>
              <a:rPr lang="en-US" sz="1200" dirty="0" smtClean="0">
                <a:solidFill>
                  <a:schemeClr val="tx1"/>
                </a:solidFill>
              </a:rPr>
              <a:t> to check sign up and manage up to 25 nodes for free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Check</a:t>
            </a:r>
            <a:r>
              <a:rPr lang="en-US" b="0" baseline="0" dirty="0" smtClean="0"/>
              <a:t> </a:t>
            </a:r>
            <a:r>
              <a:rPr lang="en-US" b="0" baseline="0" dirty="0" smtClean="0"/>
              <a:t>the documentation above to learn about the different installation options. There are a robust amount of solutions here to provide as much flexibility as possible when integrating a Chef Server, whether your infrastructure runs in a cloud or on bare-metal.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To get started with learning about the interface of a Chef Server, one should sign up for an account with Hosted Chef to see how the GUI can be utilized. To practice installing and setting up a Chef Server, one should be familiar with launching a pre-configured Chef Server on a cloud like Azure or AWS, as well as the standalone installation that can be set up on a vanilla RHEL or Centos machine.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install_server.html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65521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ctl_chef_client.html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98359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“chef-client run” is the term used to describe a series of steps that are taken by the chef-client when it is configuring a node. </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above diagram </a:t>
            </a:r>
            <a:r>
              <a:rPr lang="en-US" b="0" dirty="0" smtClean="0"/>
              <a:t>shows the various stages that occur during the chef-client </a:t>
            </a:r>
            <a:r>
              <a:rPr lang="en-US" b="0" dirty="0" smtClean="0"/>
              <a:t>run:</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Gather </a:t>
            </a:r>
            <a:r>
              <a:rPr lang="en-US" b="0" baseline="0" dirty="0" err="1" smtClean="0"/>
              <a:t>Config</a:t>
            </a:r>
            <a:r>
              <a:rPr lang="en-US" b="0" baseline="0" dirty="0" smtClean="0"/>
              <a:t> Data: The chef-client gets process configuration data from the </a:t>
            </a:r>
            <a:r>
              <a:rPr lang="en-US" b="0" baseline="0" dirty="0" err="1" smtClean="0"/>
              <a:t>client.rb</a:t>
            </a:r>
            <a:r>
              <a:rPr lang="en-US" b="0" baseline="0" dirty="0" smtClean="0"/>
              <a:t> file on the node, and then gets node configuration data from </a:t>
            </a:r>
            <a:r>
              <a:rPr lang="en-US" b="0" baseline="0" dirty="0" err="1" smtClean="0"/>
              <a:t>Ohai</a:t>
            </a:r>
            <a:r>
              <a:rPr lang="en-US" b="0" baseline="0" dirty="0" smtClean="0"/>
              <a:t>. One important piece of configuration data is the name of the node, which is found in the </a:t>
            </a:r>
            <a:r>
              <a:rPr lang="en-US" b="0" baseline="0" dirty="0" err="1" smtClean="0"/>
              <a:t>node_name</a:t>
            </a:r>
            <a:r>
              <a:rPr lang="en-US" b="0" baseline="0" dirty="0" smtClean="0"/>
              <a:t> attribute in the </a:t>
            </a:r>
            <a:r>
              <a:rPr lang="en-US" b="0" baseline="0" dirty="0" err="1" smtClean="0"/>
              <a:t>client.rb</a:t>
            </a:r>
            <a:r>
              <a:rPr lang="en-US" b="0" baseline="0" dirty="0" smtClean="0"/>
              <a:t> file or is provided by </a:t>
            </a:r>
            <a:r>
              <a:rPr lang="en-US" b="0" baseline="0" dirty="0" err="1" smtClean="0"/>
              <a:t>Ohai</a:t>
            </a:r>
            <a:r>
              <a:rPr lang="en-US" b="0" baseline="0" dirty="0" smtClean="0"/>
              <a:t>. If </a:t>
            </a:r>
            <a:r>
              <a:rPr lang="en-US" b="0" baseline="0" dirty="0" err="1" smtClean="0"/>
              <a:t>Ohai</a:t>
            </a:r>
            <a:r>
              <a:rPr lang="en-US" b="0" baseline="0" dirty="0" smtClean="0"/>
              <a:t> provides the name of a node, it is typically the FQDN for the node, which is always unique within an organization.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Authenticate to Chef Server: The chef-client authenticates to the Chef server using an RSA private key and the Chef server API. The name of the node is required as part of the authentication process to the Chef server. If this is the first chef-client run for a node, the chef-validator will be used to generate the RSA private key.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Get Node Object: The chef-client pulls down the node object from the Chef server. If this is the first chef-client run for the node, there will not be a node object to pull down from the Chef server. After the node object is pulled down from the Chef server, the chef-client rebuilds the node object. If this is the first chef-client run for the node, the rebuilt node object will contain only the default run-list. For any subsequent chef-client run, the rebuilt node object will also contain the run-list from the previous chef-client run.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Expand Run-list and synchronize cookbooks: The chef-client expands the run-list from the rebuilt node object, compiling a full and complete list of roles and recipes that will be applied to the node, placing the roles and recipes in the same exact order they will be applied. (The run-list is stored in each node object’s JSON file, grouped under </a:t>
            </a:r>
            <a:r>
              <a:rPr lang="en-US" b="0" baseline="0" dirty="0" err="1" smtClean="0"/>
              <a:t>run_list</a:t>
            </a:r>
            <a:r>
              <a:rPr lang="en-US" b="0" baseline="0" dirty="0" smtClean="0"/>
              <a:t>.) The chef-client asks the Chef server for a list of all cookbook files (including recipes, templates, resources, providers, attributes, libraries, and definitions) that will be required to do every action identified in the run-list for the rebuilt node object. The Chef server provides to the chef-client a list of all of those files. The chef-client compares this list to the cookbook files cached on the node (from previous chef-client runs), and then downloads a copy of every file that has changed since the previous chef-client run, along with any new files.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Compile Recipes (aka Build Resource Collection):  The chef-client identifies each resource in the node object and builds the resource collection. Libraries are loaded first to ensure that all language extensions and Ruby classes are available to all resources. Next, attributes are loaded, followed by lightweight resources, and then all definitions (to ensure that any pseudo-resources within definitions are available). Finally, all recipes are loaded in the order specified by the expanded run-list. This is also referred to as the “compile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Converge the Node: The chef-client configures the system based on the information that has been collected. Each resource is executed in the order identified by the run-list, and then by the order in which each resource is listed in each recipe. Each resource in the resource collection is mapped to a provider. The provider examines the node, and then does the steps necessary to complete the action. And then the next resource is processed. Each action configures a specific part of the system. This process is also referred to as convergence. This is also referred to as the “execution phase”.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Update Node Object Process Event Handlers (not shown): When all of the actions identified by resources in the resource collection have been done, and when the chef-client run finished successfully, the chef-client updates the node object on the Chef server with the node object that was built during this chef-client run. (This node object will be pulled down by the chef-client during the next chef-client run.) This makes the node object (and the data in the node object) available for </a:t>
            </a:r>
            <a:r>
              <a:rPr lang="en-US" b="0" baseline="0" dirty="0" err="1" smtClean="0"/>
              <a:t>search.The</a:t>
            </a:r>
            <a:r>
              <a:rPr lang="en-US" b="0" baseline="0" dirty="0" smtClean="0"/>
              <a:t> chef-client always checks the resource collection for the presence of exception and report handlers. If any are present, each one is processed appropriately.</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Stop and Wait for Next Run (not shown): When everything is configured and the chef-client run is complete, the chef-client stops and waits until the next time it is asked to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chef_client.html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71970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87368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In Chef, a Resource is a “statement of configuration policy”. It describes the desired state of a system component or configuration item. These are the fundamental Chef building blocks.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dirty="0" smtClean="0">
                <a:solidFill>
                  <a:schemeClr val="tx1"/>
                </a:solidFill>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smtClean="0"/>
              <a:t>://</a:t>
            </a:r>
            <a:r>
              <a:rPr lang="en-US" b="0" dirty="0" err="1" smtClean="0"/>
              <a:t>docs.chef.io</a:t>
            </a:r>
            <a:r>
              <a:rPr lang="en-US" b="0" dirty="0" smtClean="0"/>
              <a:t>/</a:t>
            </a:r>
            <a:r>
              <a:rPr lang="en-US" b="0" dirty="0" err="1" smtClean="0"/>
              <a:t>resource.html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51405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contents of this block contains attributes (and other things) that help describe the state of the resource. In this instance, the content attribute here specifies the contents of the file.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resource has a type. This describes the smallest configurable elements of your system. Example types are file, package, service, template, and execute.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Name. This is the first parameter being passed to the resource. In the case of a file or a template, the name is also the relative file path. It might also refer to the name of a package available through rpm, a windows </a:t>
            </a:r>
            <a:r>
              <a:rPr lang="en-US" b="0" dirty="0" err="1" smtClean="0"/>
              <a:t>powershell</a:t>
            </a:r>
            <a:r>
              <a:rPr lang="en-US" b="0" dirty="0" smtClean="0"/>
              <a:t> feature, or a service.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Resources have actions taken on them. This involves changing a system resource into the desired state. Actions are taken with the defined attributes. For instance, in the example the file is created with the name attribute “</a:t>
            </a:r>
            <a:r>
              <a:rPr lang="en-US" b="0" dirty="0" err="1" smtClean="0"/>
              <a:t>hello.txt</a:t>
            </a:r>
            <a:r>
              <a:rPr lang="en-US" b="0" dirty="0" smtClean="0"/>
              <a:t>”, and the content attribute changes the checksum of the file to the string value “Hello, world!”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resources.html</a:t>
            </a: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9704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Domain Specific Language (DSL) for Chef is Ruby. Students will need to know the basics of Ruby to get started with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 and `end` keywords here define the beginning of a ruby block. The ruby block and all the contents of it are the second attributes to our resource, after the name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content of this block contains attributes (and other things) that help describe the state of the resource. In this instance, the content attribute here specifies the contents of the file. Service resources are often defined with two actions. The action method can only take one parameter so to provide two actions you need to specify the two actions within an Array.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laid out with the name of the attributes followed by a space and then the value for the attribute.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have ‘default’ actions. For instance, the package resource’s default action is :install.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Some resources, like service, do not have default actions.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these examples,</a:t>
            </a:r>
            <a:r>
              <a:rPr lang="en-US" b="0" baseline="0" dirty="0" smtClean="0"/>
              <a:t> we install the windows package ‘7zip’ from a local source. The ‘source’ attribute could also provide a </a:t>
            </a:r>
            <a:r>
              <a:rPr lang="en-US" b="0" baseline="0" dirty="0" err="1" smtClean="0"/>
              <a:t>url</a:t>
            </a:r>
            <a:r>
              <a:rPr lang="en-US" b="0" baseline="0" dirty="0" smtClean="0"/>
              <a:t> instead.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the second example, we configure the windows service ‘BITS’ to have a manual startup type, requiring the user to start the service manually.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windows.html#windows-package</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38436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the fundamental configuration element for any Node under management by Chef.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Recipes are essentially collections of resources and any needed Ruby logic as helper code.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They are stored and distributed with cookbooks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28681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indent="-171450">
              <a:buFont typeface="Arial"/>
              <a:buChar char="•"/>
            </a:pPr>
            <a:r>
              <a:rPr lang="en-US" sz="1200" b="0" dirty="0" smtClean="0"/>
              <a:t>Resources are included in recipes.  </a:t>
            </a:r>
          </a:p>
          <a:p>
            <a:pPr marL="171450" indent="-171450">
              <a:buFont typeface="Arial"/>
              <a:buChar char="•"/>
            </a:pPr>
            <a:r>
              <a:rPr lang="en-US" sz="1200" b="0" dirty="0" smtClean="0"/>
              <a:t>Recipes are Ruby files (.</a:t>
            </a:r>
            <a:r>
              <a:rPr lang="en-US" sz="1200" b="0" dirty="0" err="1" smtClean="0"/>
              <a:t>rb</a:t>
            </a:r>
            <a:r>
              <a:rPr lang="en-US" sz="1200" b="0" dirty="0" smtClean="0"/>
              <a:t> extension) in which you include the code that defines your infrastructure. Later we will organize our recipes using</a:t>
            </a:r>
            <a:r>
              <a:rPr lang="en-US" sz="1200" b="0" baseline="0" dirty="0" smtClean="0"/>
              <a:t> cookbooks.</a:t>
            </a:r>
            <a:endParaRPr lang="en-US" b="0" dirty="0" smtClean="0"/>
          </a:p>
          <a:p>
            <a:pPr marL="171450" indent="-171450">
              <a:buFont typeface="Arial"/>
              <a:buChar char="•"/>
            </a:pPr>
            <a:r>
              <a:rPr lang="en-US" b="0" baseline="0" dirty="0" smtClean="0"/>
              <a:t>Ruby files are read top-to-bottom, left-to-right. The resources in a recipe will be compiled and executed in the order in which they appear.</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example creates a directory with the proper permissions, like full-control</a:t>
            </a:r>
            <a:r>
              <a:rPr lang="en-US" b="0" baseline="0" dirty="0" smtClean="0"/>
              <a:t> for the Admin user. It also restarts some unspecified windows service using the “service” resource. Finally we call the ”batch” resource, which will run the command ‘</a:t>
            </a:r>
            <a:r>
              <a:rPr lang="en-US" b="0" baseline="0" dirty="0" err="1" smtClean="0"/>
              <a:t>dir</a:t>
            </a:r>
            <a:r>
              <a:rPr lang="en-US" b="0" baseline="0" dirty="0" smtClean="0"/>
              <a:t> C:’ on the command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recipes.html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resource_directory.html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postmarkapp.com</a:t>
            </a:r>
            <a:r>
              <a:rPr lang="en-US" b="0" dirty="0" smtClean="0"/>
              <a:t>/blog/using-chef-on-windows-is-easier-than-you-think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1393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chemeClr val="tx1"/>
                </a:solidFill>
              </a:rPr>
              <a:t>Chef cookbook is the fundamental unit of configuration and policy distribution.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Students</a:t>
            </a:r>
            <a:r>
              <a:rPr lang="en-US" b="0" baseline="0" dirty="0" smtClean="0"/>
              <a:t> should open the documentation and have it available as they work with Chef.</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first three paragraphs give a good understanding of the purpose of the organizational structure of a cookbook, and the various components it might contain.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documentation will be referenced often, as it provides a concise, clear view of what each Chef component is used for. Encourage students to check the docs before referring to other forms of support like online forums.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https://</a:t>
            </a:r>
            <a:r>
              <a:rPr lang="en-US" b="0" dirty="0" err="1" smtClean="0"/>
              <a:t>docs.chef.io</a:t>
            </a:r>
            <a:r>
              <a:rPr lang="en-US" b="0" dirty="0" smtClean="0"/>
              <a:t>/</a:t>
            </a:r>
            <a:r>
              <a:rPr lang="en-US" b="0" dirty="0" err="1" smtClean="0"/>
              <a:t>cookbooks.html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356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It’s important to understand that the supermarket is managed by individuals, not by Chef. Chef neither verifies or approves cookbooks. These instructions solve known infrastructure challenges, like building a proxy server or a database. However it’s important that your organization vet community code for security concerns, just like other freely available code available through places like </a:t>
            </a:r>
            <a:r>
              <a:rPr lang="en-US" b="0" dirty="0" err="1" smtClean="0"/>
              <a:t>Github</a:t>
            </a:r>
            <a:r>
              <a:rPr lang="en-US" b="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Even if a cookbook doesn’t function in its entirety for your particular ecosystem, sourcing the code can still be invaluable.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supermarket.chef.io</a:t>
            </a:r>
            <a:r>
              <a:rPr lang="en-US" b="0"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2012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47689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attributes.html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48247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32991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Ohai</a:t>
            </a:r>
            <a:r>
              <a:rPr lang="en-US" b="0" baseline="0" dirty="0" smtClean="0"/>
              <a:t> is a tool that is used to detect attributes on a node, and then provide these attributes to the chef-client at the start of every chef-client run. </a:t>
            </a:r>
            <a:r>
              <a:rPr lang="en-US" b="0" baseline="0" dirty="0" err="1" smtClean="0"/>
              <a:t>Ohai</a:t>
            </a:r>
            <a:r>
              <a:rPr lang="en-US" b="0" baseline="0" dirty="0" smtClean="0"/>
              <a:t> is required by the chef-client and must be present on a node. (</a:t>
            </a:r>
            <a:r>
              <a:rPr lang="en-US" b="0" baseline="0" dirty="0" err="1" smtClean="0"/>
              <a:t>Ohai</a:t>
            </a:r>
            <a:r>
              <a:rPr lang="en-US" b="0" baseline="0" dirty="0" smtClean="0"/>
              <a:t> is installed on a node as part of the chef-client install process.)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types of attributes </a:t>
            </a:r>
            <a:r>
              <a:rPr lang="en-US" b="0" baseline="0" dirty="0" err="1" smtClean="0"/>
              <a:t>Ohai</a:t>
            </a:r>
            <a:r>
              <a:rPr lang="en-US" b="0" baseline="0" dirty="0" smtClean="0"/>
              <a:t> collects include (but are not limited to):</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Platform details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Network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Memory usage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CPU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Kernel data</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Host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Fully qualified domain names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baseline="0" dirty="0" smtClean="0"/>
              <a:t>Other configuration details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Attributes that are collected by </a:t>
            </a:r>
            <a:r>
              <a:rPr lang="en-US" b="0" baseline="0" dirty="0" err="1" smtClean="0"/>
              <a:t>Ohai</a:t>
            </a:r>
            <a:r>
              <a:rPr lang="en-US" b="0" baseline="0" dirty="0" smtClean="0"/>
              <a:t> are automatic attributes, in that these attributes are used by the chef-client to ensure that these attributes remain unchanged after the chef-client is done configuring the node.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30950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For the chef-client, two important aspects of nodes are groups of attributes and run-lists. An attribute is a specific piece of data about the node, such as a network interface, a file system, the number of clients a service running on a node is capable of accepting, and so on. A run-list is an ordered list of recipes and/or roles that are run in an exact order. The node object consists of the run-list and node attributes, which is a JSON file that is stored on the Chef server. The chef-client gets a copy of the node object from the Chef server during each chef-client run and places an updated copy on the Chef server at the end of each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An attribute is a specific detail about a node. Attributes are used by the chef-client to understand:</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current state of the node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was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What the state of the node should be at the end of the current chef-client run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Attributes are defined by: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state of the node itself</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Cookbooks (in attribute files and/or recipes)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Roles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Environments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dirty="0" smtClean="0"/>
              <a:t>During every chef-client run, the chef-client builds the attribute list using: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Data about the node collected by </a:t>
            </a:r>
            <a:r>
              <a:rPr lang="en-US" b="0" dirty="0" err="1" smtClean="0"/>
              <a:t>Ohai</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node object that was saved to the Chef server at the end of the previous chef-client run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The rebuilt node object from the current chef-client run, after it is updated for changes to cookbooks (attribute files and/or recipes), roles, and/or environments, and updated for any changes to the state of the node itself</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After the node object is rebuilt, all of attributes are compared, and then the node is updated based on attribute precedence. At the end of every chef-client run, the node object that defines the current state of the node is uploaded to the Chef server so that it can be indexed for search.</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Attribute precedence (the 4</a:t>
            </a:r>
            <a:r>
              <a:rPr lang="en-US" b="0" baseline="30000" dirty="0" smtClean="0"/>
              <a:t>th</a:t>
            </a:r>
            <a:r>
              <a:rPr lang="en-US" b="0" baseline="0" dirty="0" smtClean="0"/>
              <a:t> bullet point in the above slide) is a more advanced topic usually not introduced to beginners. If a student asks though, an instructor should be familiar with the following docs article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nodes.html#attribute-precedence</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nodes.html#node-objects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104253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The structure of the Node Object is standard JSON, displaying a key-value pair system for hierarchically organizing the object. The top-level attributes shown above are </a:t>
            </a:r>
            <a:r>
              <a:rPr lang="en-US" b="0" baseline="0" dirty="0" err="1" smtClean="0"/>
              <a:t>cpu</a:t>
            </a:r>
            <a:r>
              <a:rPr lang="en-US" b="0" baseline="0" dirty="0" smtClean="0"/>
              <a:t>, </a:t>
            </a:r>
            <a:r>
              <a:rPr lang="en-US" b="0" baseline="0" dirty="0" err="1" smtClean="0"/>
              <a:t>ipaddress</a:t>
            </a:r>
            <a:r>
              <a:rPr lang="en-US" b="0" baseline="0" dirty="0" smtClean="0"/>
              <a:t>, hostname, and memory. While </a:t>
            </a:r>
            <a:r>
              <a:rPr lang="en-US" b="0" baseline="0" dirty="0" err="1" smtClean="0"/>
              <a:t>ipaddress</a:t>
            </a:r>
            <a:r>
              <a:rPr lang="en-US" b="0" baseline="0" dirty="0" smtClean="0"/>
              <a:t> and hostname do not have any sub-attributes, </a:t>
            </a:r>
            <a:r>
              <a:rPr lang="en-US" b="0" baseline="0" dirty="0" err="1" smtClean="0"/>
              <a:t>cpu</a:t>
            </a:r>
            <a:r>
              <a:rPr lang="en-US" b="0" baseline="0" dirty="0" smtClean="0"/>
              <a:t> and memory both have 2</a:t>
            </a:r>
            <a:r>
              <a:rPr lang="en-US" b="0" baseline="30000" dirty="0" smtClean="0"/>
              <a:t>nd</a:t>
            </a:r>
            <a:r>
              <a:rPr lang="en-US" b="0" baseline="0" dirty="0" smtClean="0"/>
              <a:t>-tier attributes, and some of these sub-attributes have further nested attributes. </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In this diagram, only the keys are shown. Each key has a corresponding value, which is sometimes another key. For example, above we see a top-level attribute called “</a:t>
            </a:r>
            <a:r>
              <a:rPr lang="en-US" b="0" baseline="0" dirty="0" err="1" smtClean="0"/>
              <a:t>cpu</a:t>
            </a:r>
            <a:r>
              <a:rPr lang="en-US" b="0" baseline="0" dirty="0" smtClean="0"/>
              <a:t>”. This key has sub-attributes, which are more keys, one for each core of the </a:t>
            </a:r>
            <a:r>
              <a:rPr lang="en-US" b="0" baseline="0" dirty="0" err="1" smtClean="0"/>
              <a:t>cpu</a:t>
            </a:r>
            <a:r>
              <a:rPr lang="en-US" b="0" baseline="0" dirty="0" smtClean="0"/>
              <a:t>. For core “0”, we again have other keys as the value for “0”. These sub-attributes, “cores” and “</a:t>
            </a:r>
            <a:r>
              <a:rPr lang="en-US" b="0" baseline="0" dirty="0" err="1" smtClean="0"/>
              <a:t>mhz</a:t>
            </a:r>
            <a:r>
              <a:rPr lang="en-US" b="0" baseline="0" dirty="0" smtClean="0"/>
              <a:t>” are both keys that have values. In this example, values for “cores” and “</a:t>
            </a:r>
            <a:r>
              <a:rPr lang="en-US" b="0" baseline="0" dirty="0" err="1" smtClean="0"/>
              <a:t>mhz</a:t>
            </a:r>
            <a:r>
              <a:rPr lang="en-US" b="0" baseline="0" dirty="0" smtClean="0"/>
              <a:t>” would be the number of cores (zero in this example) and the speed of the </a:t>
            </a:r>
            <a:r>
              <a:rPr lang="en-US" b="0" baseline="0" dirty="0" err="1" smtClean="0"/>
              <a:t>cpu</a:t>
            </a:r>
            <a:r>
              <a:rPr lang="en-US" b="0" baseline="0" dirty="0" smtClean="0"/>
              <a:t> in </a:t>
            </a:r>
            <a:r>
              <a:rPr lang="en-US" b="0" baseline="0" dirty="0" err="1" smtClean="0"/>
              <a:t>mhz</a:t>
            </a:r>
            <a:r>
              <a:rPr lang="en-US" b="0" baseline="0" dirty="0" smtClean="0"/>
              <a:t>, respectively. These are accessible with the syntax of node[‘</a:t>
            </a:r>
            <a:r>
              <a:rPr lang="en-US" b="0" baseline="0" dirty="0" err="1" smtClean="0"/>
              <a:t>cpu</a:t>
            </a:r>
            <a:r>
              <a:rPr lang="en-US" b="0" baseline="0" dirty="0" smtClean="0"/>
              <a:t>’][‘0’][‘cores’] and node[‘</a:t>
            </a:r>
            <a:r>
              <a:rPr lang="en-US" b="0" baseline="0" dirty="0" err="1" smtClean="0"/>
              <a:t>cpu</a:t>
            </a:r>
            <a:r>
              <a:rPr lang="en-US" b="0" baseline="0" dirty="0" smtClean="0"/>
              <a:t>’][‘0’][‘</a:t>
            </a:r>
            <a:r>
              <a:rPr lang="en-US" b="0" baseline="0" dirty="0" err="1" smtClean="0"/>
              <a:t>mhz</a:t>
            </a:r>
            <a:r>
              <a:rPr lang="en-US" b="0" baseline="0" dirty="0" smtClean="0"/>
              <a:t>’] . Use of single or double quotes is permitted when accessing node attributes.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b="0" baseline="0" dirty="0" smtClean="0"/>
              <a:t>https://</a:t>
            </a:r>
            <a:r>
              <a:rPr lang="en-US" b="0" baseline="0" dirty="0" err="1" smtClean="0"/>
              <a:t>docs.chef.io</a:t>
            </a:r>
            <a:r>
              <a:rPr lang="en-US" b="0" baseline="0" dirty="0" smtClean="0"/>
              <a:t>/</a:t>
            </a:r>
            <a:r>
              <a:rPr lang="en-US" b="0" baseline="0" dirty="0" err="1" smtClean="0"/>
              <a:t>nodes.html</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753849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Note: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It is not necessary to use a Chef Server.</a:t>
            </a:r>
            <a:endParaRPr lang="en-US" i="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34916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915154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From Digital Ocean:</a:t>
            </a:r>
            <a:r>
              <a:rPr lang="en-US" baseline="0" dirty="0" smtClean="0"/>
              <a:t> “</a:t>
            </a:r>
            <a:r>
              <a:rPr lang="en-US" sz="1200" b="0" i="0" kern="1200" dirty="0" smtClean="0">
                <a:solidFill>
                  <a:schemeClr val="tx1"/>
                </a:solidFill>
                <a:effectLst/>
                <a:latin typeface="+mn-lt"/>
                <a:ea typeface="+mn-ea"/>
                <a:cs typeface="+mn-cs"/>
              </a:rPr>
              <a:t>As a broader subject, configuration management (CM) refers to the process of systematically handling changes to a system in a way that it maintains integrity over time. Even though this process was not originated in the IT industry, the term is broadly used to refer to </a:t>
            </a:r>
            <a:r>
              <a:rPr lang="en-US" sz="1200" b="1" i="0" kern="1200" dirty="0" smtClean="0">
                <a:solidFill>
                  <a:schemeClr val="tx1"/>
                </a:solidFill>
                <a:effectLst/>
                <a:latin typeface="+mn-lt"/>
                <a:ea typeface="+mn-ea"/>
                <a:cs typeface="+mn-cs"/>
              </a:rPr>
              <a:t>server configuration management</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“Chef is a powerful configuration management system that can be used to programmatically control your infrastructure environment. Leveraging the Chef system allows you to easily recreate your environments in a predictable manner by automating the entire system configuration.”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www.digitalocean.com</a:t>
            </a:r>
            <a:r>
              <a:rPr lang="en-US" dirty="0" smtClean="0"/>
              <a:t>/community/tutorials/an-introduction-to-configuration-management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www.chef.io</a:t>
            </a:r>
            <a:r>
              <a:rPr lang="en-US" dirty="0" smtClean="0"/>
              <a:t>/blog/2009/01/26/9-things-to-like-about-chef/</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8751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Powershell</a:t>
            </a:r>
            <a:r>
              <a:rPr lang="en-US" b="0" dirty="0" smtClean="0"/>
              <a:t> scripts for installing and setting up IIS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Think about how many times IIS is installed. Consider platforms like Exchange and SharePoint that need IIS as prerequisite software, Web farm deployments, testing environments, and development environments. More time is spent installing IIS than people think.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Add to this the need for disaster recovery automation. Can your Web farm be brought back online in minutes? Installing and configuring IIS along with Web sites is a simple task, but it is a long and boring process if there are many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Store a list of all the server names that are going to be part of the deployment to a variable. You can create a list in notepad if you wish, and then use Windows PowerShell to read that </a:t>
            </a:r>
            <a:r>
              <a:rPr lang="en-US" b="0" baseline="0" dirty="0" err="1" smtClean="0"/>
              <a:t>list:PS</a:t>
            </a:r>
            <a:r>
              <a:rPr lang="en-US" b="0" baseline="0" dirty="0" smtClean="0"/>
              <a:t>&gt; $servers= get-content c:\</a:t>
            </a:r>
            <a:r>
              <a:rPr lang="en-US" b="0" baseline="0" dirty="0" err="1" smtClean="0"/>
              <a:t>servers.txt</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Build a session to all those servers we </a:t>
            </a:r>
            <a:r>
              <a:rPr lang="en-US" b="0" baseline="0" dirty="0" err="1" smtClean="0"/>
              <a:t>collected:PS</a:t>
            </a:r>
            <a:r>
              <a:rPr lang="en-US" b="0" baseline="0" dirty="0" smtClean="0"/>
              <a:t>&gt; $session=New-</a:t>
            </a:r>
            <a:r>
              <a:rPr lang="en-US" b="0" baseline="0" dirty="0" err="1" smtClean="0"/>
              <a:t>PSSession</a:t>
            </a:r>
            <a:r>
              <a:rPr lang="en-US" b="0" baseline="0" dirty="0" smtClean="0"/>
              <a:t> -</a:t>
            </a:r>
            <a:r>
              <a:rPr lang="en-US" b="0" baseline="0" dirty="0" err="1" smtClean="0"/>
              <a:t>ComputerName</a:t>
            </a:r>
            <a:r>
              <a:rPr lang="en-US" b="0" baseline="0" dirty="0" smtClean="0"/>
              <a:t>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 Import the Server Manager module on the remote computers. This module has the </a:t>
            </a:r>
            <a:r>
              <a:rPr lang="en-US" b="0" baseline="0" dirty="0" err="1" smtClean="0"/>
              <a:t>cmdlets</a:t>
            </a:r>
            <a:r>
              <a:rPr lang="en-US" b="0" baseline="0" dirty="0" smtClean="0"/>
              <a:t> that will install and remove server Roles and Features. We’re using the Invoke-Command </a:t>
            </a:r>
            <a:r>
              <a:rPr lang="en-US" b="0" baseline="0" dirty="0" err="1" smtClean="0"/>
              <a:t>cmdlet</a:t>
            </a:r>
            <a:r>
              <a:rPr lang="en-US" b="0" baseline="0" dirty="0" smtClean="0"/>
              <a:t> with a parameter for the session we created previously. All servers will immediately receive any instructions sent inside the script block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We want the default install and the additional components for ASP and ASP.NET. Once again, use the Invoke-Command </a:t>
            </a:r>
            <a:r>
              <a:rPr lang="en-US" b="0" baseline="0" dirty="0" err="1" smtClean="0"/>
              <a:t>cmdlet</a:t>
            </a:r>
            <a:r>
              <a:rPr lang="en-US" b="0" baseline="0" dirty="0" smtClean="0"/>
              <a:t>. Once this command is run, all servers will install IIS.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Write a </a:t>
            </a:r>
            <a:r>
              <a:rPr lang="en-US" b="0" baseline="0" dirty="0" err="1" smtClean="0"/>
              <a:t>default.htm</a:t>
            </a:r>
            <a:r>
              <a:rPr lang="en-US" b="0" baseline="0" dirty="0" smtClean="0"/>
              <a:t> and a </a:t>
            </a:r>
            <a:r>
              <a:rPr lang="en-US" b="0" baseline="0" dirty="0" err="1" smtClean="0"/>
              <a:t>testpage.asp</a:t>
            </a:r>
            <a:r>
              <a:rPr lang="en-US" b="0" baseline="0" dirty="0" smtClean="0"/>
              <a:t> file. Mapping drives to the servers and copying the files to the default Web site would take a long time. Instead, use Windows PowerShell and the server list to do the copying. In this example, the web files are located in c:\application. Copy them with the Copy-Item </a:t>
            </a:r>
            <a:r>
              <a:rPr lang="en-US" b="0" baseline="0" dirty="0" err="1" smtClean="0"/>
              <a:t>cmdlet</a:t>
            </a:r>
            <a:r>
              <a:rPr lang="en-US" b="0" baseline="0" dirty="0" smtClean="0"/>
              <a:t> to a destination that’s a UNC path. The UNC needs the server name. We passed the server list ($Servers) to the </a:t>
            </a:r>
            <a:r>
              <a:rPr lang="en-US" b="0" baseline="0" dirty="0" err="1" smtClean="0"/>
              <a:t>Foreach</a:t>
            </a:r>
            <a:r>
              <a:rPr lang="en-US" b="0" baseline="0" dirty="0" smtClean="0"/>
              <a:t>-Object </a:t>
            </a:r>
            <a:r>
              <a:rPr lang="en-US" b="0" baseline="0" dirty="0" err="1" smtClean="0"/>
              <a:t>cmdlet</a:t>
            </a:r>
            <a:r>
              <a:rPr lang="en-US" b="0" baseline="0" dirty="0" smtClean="0"/>
              <a:t>. </a:t>
            </a:r>
            <a:r>
              <a:rPr lang="en-US" b="0" baseline="0" dirty="0" err="1" smtClean="0"/>
              <a:t>Foreach</a:t>
            </a:r>
            <a:r>
              <a:rPr lang="en-US" b="0" baseline="0" dirty="0" smtClean="0"/>
              <a:t> will iterate through each server name in $Server. To fix the UNC path so that we don’t have to type in the server names, use the Windows PowerShell special variable “$_”. This variable holds the current server name from $Server: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technet.microsoft.com</a:t>
            </a:r>
            <a:r>
              <a:rPr lang="en-US" b="0" baseline="0" dirty="0" smtClean="0"/>
              <a:t>/en-us/magazine/jj149025.aspx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extLst>
      <p:ext uri="{BB962C8B-B14F-4D97-AF65-F5344CB8AC3E}">
        <p14:creationId xmlns:p14="http://schemas.microsoft.com/office/powerpoint/2010/main" val="326749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u="none" baseline="0" dirty="0" smtClean="0"/>
              <a:t>Here’s an example of installing </a:t>
            </a:r>
            <a:r>
              <a:rPr lang="en-US" b="0" u="none" baseline="0" dirty="0" err="1" smtClean="0"/>
              <a:t>Chocolatey</a:t>
            </a:r>
            <a:r>
              <a:rPr lang="en-US" b="0" u="none" baseline="0" dirty="0" smtClean="0"/>
              <a:t> </a:t>
            </a:r>
            <a:r>
              <a:rPr lang="en-US" b="0" u="none" baseline="0" dirty="0" smtClean="0"/>
              <a:t>by calling the default recipe for the Chocolatey community cookbook. This installs Chocolatey, and then installs </a:t>
            </a:r>
            <a:r>
              <a:rPr lang="en-US" b="0" u="none" baseline="0" dirty="0" err="1" smtClean="0"/>
              <a:t>Git</a:t>
            </a:r>
            <a:r>
              <a:rPr lang="en-US" b="0" u="none" baseline="0" dirty="0" smtClean="0"/>
              <a:t> 2.8.0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628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a:buNone/>
              <a:tabLst/>
              <a:defRPr/>
            </a:pPr>
            <a:r>
              <a:rPr lang="en-US" b="1" dirty="0" smtClean="0"/>
              <a:t>Notes:</a:t>
            </a:r>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dirty="0" smtClean="0"/>
              <a:t>This is the architecture used later in this course</a:t>
            </a:r>
            <a:r>
              <a:rPr lang="en-US" baseline="0" dirty="0" smtClean="0"/>
              <a:t>. </a:t>
            </a:r>
            <a:r>
              <a:rPr lang="en-US" dirty="0" smtClean="0"/>
              <a:t>When using this architecture, the Chef tools</a:t>
            </a:r>
            <a:r>
              <a:rPr lang="en-US" baseline="0" dirty="0" smtClean="0"/>
              <a:t> will be installed on students’ laptops and they will perform configurations locally before pushing them to the Chef server and ultimately to the nodes they will be managing. </a:t>
            </a:r>
            <a:endParaRPr lang="en-US" dirty="0" smtClean="0"/>
          </a:p>
          <a:p>
            <a:pPr marL="171450" marR="0" indent="-171450" algn="l" defTabSz="914363" rtl="0" eaLnBrk="1" fontAlgn="auto" latinLnBrk="0" hangingPunct="1">
              <a:lnSpc>
                <a:spcPct val="90000"/>
              </a:lnSpc>
              <a:spcBef>
                <a:spcPts val="0"/>
              </a:spcBef>
              <a:spcAft>
                <a:spcPts val="333"/>
              </a:spcAft>
              <a:buClrTx/>
              <a:buSzTx/>
              <a:buFont typeface="Arial"/>
              <a:buChar char="•"/>
              <a:tabLst/>
              <a:defRPr/>
            </a:pPr>
            <a:r>
              <a:rPr lang="en-US" baseline="0" dirty="0" smtClean="0"/>
              <a:t>In this way, when the course is completed, they will</a:t>
            </a:r>
            <a:r>
              <a:rPr lang="en-US" dirty="0" smtClean="0"/>
              <a:t> have a code repository </a:t>
            </a:r>
            <a:r>
              <a:rPr lang="en-US" baseline="0" dirty="0" smtClean="0"/>
              <a:t>on their laptops </a:t>
            </a:r>
            <a:r>
              <a:rPr lang="en-US" dirty="0" smtClean="0"/>
              <a:t>that can be used and modified to solve real business problems.</a:t>
            </a:r>
          </a:p>
          <a:p>
            <a:pPr marL="171450" indent="-171450">
              <a:buFont typeface="Arial"/>
              <a:buChar char="•"/>
            </a:pPr>
            <a:r>
              <a:rPr lang="en-US" baseline="0" dirty="0" smtClean="0"/>
              <a:t>The items in this architecture will be discussed in more detail later in this class. </a:t>
            </a:r>
            <a:r>
              <a:rPr lang="en-US" baseline="0" dirty="0" smtClean="0"/>
              <a:t>For now, let’s get set up with a workstation and write some code.</a:t>
            </a:r>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4773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304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77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179228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67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9770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633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17069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1947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72566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64467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64819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318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4867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916445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0220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56844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8105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1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368946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5103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90881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900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531288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6227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wnloads.chef.io/chef-d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3: </a:t>
            </a:r>
            <a:endParaRPr lang="en-US" sz="4000" dirty="0">
              <a:solidFill>
                <a:srgbClr val="FFFF00"/>
              </a:solidFill>
            </a:endParaRPr>
          </a:p>
          <a:p>
            <a:r>
              <a:rPr lang="en-US" sz="4000" dirty="0" smtClean="0">
                <a:solidFill>
                  <a:srgbClr val="FFFF00"/>
                </a:solidFill>
              </a:rPr>
              <a:t>Introduction to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Infrastructure as Code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There was an historical separation between the two groups	</a:t>
              </a:r>
              <a:endParaRPr lang="en-US" i="0" dirty="0"/>
            </a:p>
          </p:txBody>
        </p:sp>
      </p:grpSp>
      <p:sp>
        <p:nvSpPr>
          <p:cNvPr id="54" name="Rectangle 53"/>
          <p:cNvSpPr/>
          <p:nvPr/>
        </p:nvSpPr>
        <p:spPr>
          <a:xfrm>
            <a:off x="0" y="2225737"/>
            <a:ext cx="12192000" cy="2468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These groups did not traditionally work well together, with each group often seeing the other as an adversary, rather then an ally</a:t>
            </a:r>
            <a:endParaRPr lang="en-US" sz="2400" dirty="0">
              <a:solidFill>
                <a:schemeClr val="tx1"/>
              </a:solidFill>
            </a:endParaRPr>
          </a:p>
          <a:p>
            <a:pPr marL="800100" lvl="1" indent="-342900">
              <a:buFont typeface="Wingdings" charset="2"/>
              <a:buChar char="§"/>
            </a:pPr>
            <a:r>
              <a:rPr lang="en-US" sz="2400" dirty="0" smtClean="0">
                <a:solidFill>
                  <a:schemeClr val="tx1"/>
                </a:solidFill>
              </a:rPr>
              <a:t>This lack of communication and cooperation created frustration and delays that resulted in an expensive waste of resources for the Enterprise</a:t>
            </a:r>
            <a:endParaRPr lang="en-US" sz="2400" dirty="0">
              <a:solidFill>
                <a:schemeClr val="tx1"/>
              </a:solidFill>
            </a:endParaRPr>
          </a:p>
        </p:txBody>
      </p:sp>
    </p:spTree>
    <p:extLst>
      <p:ext uri="{BB962C8B-B14F-4D97-AF65-F5344CB8AC3E}">
        <p14:creationId xmlns:p14="http://schemas.microsoft.com/office/powerpoint/2010/main" val="4718300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Chef Architecture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When working with Chef, we’ll work with the following components:	</a:t>
              </a:r>
              <a:endParaRPr lang="en-US" i="0" dirty="0"/>
            </a:p>
          </p:txBody>
        </p:sp>
      </p:grpSp>
      <p:sp>
        <p:nvSpPr>
          <p:cNvPr id="54" name="Rectangle 53"/>
          <p:cNvSpPr/>
          <p:nvPr/>
        </p:nvSpPr>
        <p:spPr>
          <a:xfrm>
            <a:off x="0" y="2273962"/>
            <a:ext cx="12192000" cy="2178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Workstation</a:t>
            </a:r>
          </a:p>
          <a:p>
            <a:pPr marL="1257300" lvl="2" indent="-342900">
              <a:buFont typeface="Wingdings" charset="2"/>
              <a:buChar char="§"/>
            </a:pPr>
            <a:r>
              <a:rPr lang="en-US" sz="2800" dirty="0" smtClean="0">
                <a:solidFill>
                  <a:schemeClr val="tx1"/>
                </a:solidFill>
              </a:rPr>
              <a:t>Chef Server</a:t>
            </a:r>
          </a:p>
          <a:p>
            <a:pPr marL="1257300" lvl="2" indent="-342900">
              <a:buFont typeface="Wingdings" charset="2"/>
              <a:buChar char="§"/>
            </a:pPr>
            <a:r>
              <a:rPr lang="en-US" sz="2800" dirty="0" smtClean="0">
                <a:solidFill>
                  <a:schemeClr val="tx1"/>
                </a:solidFill>
              </a:rPr>
              <a:t>Nodes</a:t>
            </a:r>
            <a:endParaRPr lang="en-US" sz="2800" dirty="0">
              <a:solidFill>
                <a:schemeClr val="tx1"/>
              </a:solidFill>
            </a:endParaRPr>
          </a:p>
        </p:txBody>
      </p:sp>
    </p:spTree>
    <p:extLst>
      <p:ext uri="{BB962C8B-B14F-4D97-AF65-F5344CB8AC3E}">
        <p14:creationId xmlns:p14="http://schemas.microsoft.com/office/powerpoint/2010/main" val="6308264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Workstation</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Chef Workstation is where code is developed and tested</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Is configured with Chef command-line tools that synchronize with a local Chef repository</a:t>
            </a:r>
          </a:p>
          <a:p>
            <a:pPr marL="1257300" lvl="2" indent="-342900">
              <a:buFont typeface="Wingdings" charset="2"/>
              <a:buChar char="§"/>
            </a:pPr>
            <a:r>
              <a:rPr lang="en-US" sz="2400" dirty="0" smtClean="0">
                <a:solidFill>
                  <a:schemeClr val="tx1"/>
                </a:solidFill>
              </a:rPr>
              <a:t>Allows authoring and testing of Chef code</a:t>
            </a:r>
          </a:p>
          <a:p>
            <a:pPr marL="1257300" lvl="2" indent="-342900">
              <a:buFont typeface="Wingdings" charset="2"/>
              <a:buChar char="§"/>
            </a:pPr>
            <a:r>
              <a:rPr lang="en-US" sz="2400" dirty="0" smtClean="0">
                <a:solidFill>
                  <a:schemeClr val="tx1"/>
                </a:solidFill>
              </a:rPr>
              <a:t>Allows interaction with a Chef Server and any managed nodes</a:t>
            </a:r>
          </a:p>
          <a:p>
            <a:pPr marL="1257300" lvl="2" indent="-342900">
              <a:buFont typeface="Wingdings" charset="2"/>
              <a:buChar char="§"/>
            </a:pPr>
            <a:r>
              <a:rPr lang="en-US" sz="2400" dirty="0" smtClean="0">
                <a:solidFill>
                  <a:schemeClr val="tx1"/>
                </a:solidFill>
              </a:rPr>
              <a:t>To set up a workstation, install the Chef Development Kit (</a:t>
            </a:r>
            <a:r>
              <a:rPr lang="en-US" sz="2400" dirty="0" err="1" smtClean="0">
                <a:solidFill>
                  <a:schemeClr val="tx1"/>
                </a:solidFill>
              </a:rPr>
              <a:t>ChefDK</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Navigate </a:t>
            </a:r>
            <a:r>
              <a:rPr lang="en-US" sz="2400" dirty="0">
                <a:solidFill>
                  <a:schemeClr val="tx1"/>
                </a:solidFill>
              </a:rPr>
              <a:t>to </a:t>
            </a:r>
            <a:r>
              <a:rPr lang="en-US" sz="2400" dirty="0">
                <a:solidFill>
                  <a:schemeClr val="tx1"/>
                </a:solidFill>
                <a:hlinkClick r:id="rId3"/>
              </a:rPr>
              <a:t>https://downloads.chef.io/chef-dk</a:t>
            </a:r>
            <a:r>
              <a:rPr lang="en-US" sz="2400" dirty="0" smtClean="0">
                <a:solidFill>
                  <a:schemeClr val="tx1"/>
                </a:solidFill>
                <a:hlinkClick r:id="rId3"/>
              </a:rPr>
              <a:t>/</a:t>
            </a:r>
            <a:r>
              <a:rPr lang="en-US" sz="2400" dirty="0" smtClean="0">
                <a:solidFill>
                  <a:schemeClr val="tx1"/>
                </a:solidFill>
              </a:rPr>
              <a:t> and select the appropriate installer.</a:t>
            </a:r>
          </a:p>
        </p:txBody>
      </p:sp>
    </p:spTree>
    <p:extLst>
      <p:ext uri="{BB962C8B-B14F-4D97-AF65-F5344CB8AC3E}">
        <p14:creationId xmlns:p14="http://schemas.microsoft.com/office/powerpoint/2010/main" val="1919173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a:t>
            </a:r>
            <a:r>
              <a:rPr lang="en-US" sz="4800" dirty="0" err="1" smtClean="0"/>
              <a:t>ChefDK</a:t>
            </a:r>
            <a:endParaRPr lang="en-US" sz="4800" dirty="0"/>
          </a:p>
        </p:txBody>
      </p:sp>
      <p:grpSp>
        <p:nvGrpSpPr>
          <p:cNvPr id="30" name="Group 29"/>
          <p:cNvGrpSpPr/>
          <p:nvPr/>
        </p:nvGrpSpPr>
        <p:grpSpPr>
          <a:xfrm>
            <a:off x="1" y="1308340"/>
            <a:ext cx="12191999" cy="1159205"/>
            <a:chOff x="979715" y="1757353"/>
            <a:chExt cx="9998962" cy="1219464"/>
          </a:xfrm>
        </p:grpSpPr>
        <p:sp>
          <p:nvSpPr>
            <p:cNvPr id="33" name="Rectangle 32"/>
            <p:cNvSpPr/>
            <p:nvPr/>
          </p:nvSpPr>
          <p:spPr>
            <a:xfrm>
              <a:off x="979715" y="1757353"/>
              <a:ext cx="9998962" cy="121946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This installer includes all the tools needed to get started with Chef, including:</a:t>
              </a:r>
              <a:endParaRPr lang="en-US" i="0" dirty="0"/>
            </a:p>
          </p:txBody>
        </p:sp>
      </p:grpSp>
      <p:sp>
        <p:nvSpPr>
          <p:cNvPr id="54" name="Rectangle 53"/>
          <p:cNvSpPr/>
          <p:nvPr/>
        </p:nvSpPr>
        <p:spPr>
          <a:xfrm>
            <a:off x="0" y="2225738"/>
            <a:ext cx="12192000" cy="3223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knife – interface with your Chef Server and Nodes</a:t>
            </a:r>
          </a:p>
          <a:p>
            <a:pPr marL="1257300" lvl="2" indent="-342900">
              <a:buFont typeface="Wingdings" charset="2"/>
              <a:buChar char="§"/>
            </a:pPr>
            <a:r>
              <a:rPr lang="en-US" sz="2800" dirty="0">
                <a:solidFill>
                  <a:schemeClr val="tx1"/>
                </a:solidFill>
              </a:rPr>
              <a:t>c</a:t>
            </a:r>
            <a:r>
              <a:rPr lang="en-US" sz="2800" dirty="0" smtClean="0">
                <a:solidFill>
                  <a:schemeClr val="tx1"/>
                </a:solidFill>
              </a:rPr>
              <a:t>hef – generate Chef components, like a chef-repo, cookbooks and recipes</a:t>
            </a:r>
          </a:p>
          <a:p>
            <a:pPr marL="1257300" lvl="2" indent="-342900">
              <a:buFont typeface="Wingdings" charset="2"/>
              <a:buChar char="§"/>
            </a:pPr>
            <a:r>
              <a:rPr lang="en-US" sz="2800" dirty="0">
                <a:solidFill>
                  <a:schemeClr val="tx1"/>
                </a:solidFill>
              </a:rPr>
              <a:t>k</a:t>
            </a:r>
            <a:r>
              <a:rPr lang="en-US" sz="2800" dirty="0" smtClean="0">
                <a:solidFill>
                  <a:schemeClr val="tx1"/>
                </a:solidFill>
              </a:rPr>
              <a:t>itchen – test </a:t>
            </a:r>
            <a:r>
              <a:rPr lang="en-US" sz="2800" dirty="0" smtClean="0">
                <a:solidFill>
                  <a:schemeClr val="tx1"/>
                </a:solidFill>
              </a:rPr>
              <a:t>cookbooks </a:t>
            </a:r>
            <a:r>
              <a:rPr lang="en-US" sz="2800" dirty="0" smtClean="0">
                <a:solidFill>
                  <a:schemeClr val="tx1"/>
                </a:solidFill>
              </a:rPr>
              <a:t>inside a VM or a cloud provider</a:t>
            </a:r>
          </a:p>
          <a:p>
            <a:pPr marL="1257300" lvl="2" indent="-342900">
              <a:buFont typeface="Wingdings" charset="2"/>
              <a:buChar char="§"/>
            </a:pPr>
            <a:r>
              <a:rPr lang="en-US" sz="2800" dirty="0" err="1" smtClean="0">
                <a:solidFill>
                  <a:schemeClr val="tx1"/>
                </a:solidFill>
              </a:rPr>
              <a:t>Foodcritic</a:t>
            </a:r>
            <a:r>
              <a:rPr lang="en-US" sz="2800" dirty="0" smtClean="0">
                <a:solidFill>
                  <a:schemeClr val="tx1"/>
                </a:solidFill>
              </a:rPr>
              <a:t>, </a:t>
            </a:r>
            <a:r>
              <a:rPr lang="en-US" sz="2800" dirty="0" err="1" smtClean="0">
                <a:solidFill>
                  <a:schemeClr val="tx1"/>
                </a:solidFill>
              </a:rPr>
              <a:t>Rubocop</a:t>
            </a:r>
            <a:r>
              <a:rPr lang="en-US" sz="2800" dirty="0" smtClean="0">
                <a:solidFill>
                  <a:schemeClr val="tx1"/>
                </a:solidFill>
              </a:rPr>
              <a:t> – lint </a:t>
            </a:r>
            <a:r>
              <a:rPr lang="en-US" sz="2800" dirty="0" smtClean="0">
                <a:solidFill>
                  <a:schemeClr val="tx1"/>
                </a:solidFill>
              </a:rPr>
              <a:t>Chef </a:t>
            </a:r>
            <a:r>
              <a:rPr lang="en-US" sz="2800" dirty="0" smtClean="0">
                <a:solidFill>
                  <a:schemeClr val="tx1"/>
                </a:solidFill>
              </a:rPr>
              <a:t>Cookbooks for common errors</a:t>
            </a:r>
            <a:endParaRPr lang="en-US" sz="2800" dirty="0">
              <a:solidFill>
                <a:schemeClr val="tx1"/>
              </a:solidFill>
            </a:endParaRPr>
          </a:p>
          <a:p>
            <a:pPr marL="1257300" lvl="2" indent="-342900">
              <a:buFont typeface="Wingdings" charset="2"/>
              <a:buChar char="§"/>
            </a:pPr>
            <a:r>
              <a:rPr lang="is-IS" sz="2800" dirty="0" smtClean="0">
                <a:solidFill>
                  <a:schemeClr val="tx1"/>
                </a:solidFill>
              </a:rPr>
              <a:t>… </a:t>
            </a:r>
            <a:r>
              <a:rPr lang="en-US" sz="2800" dirty="0" smtClean="0">
                <a:solidFill>
                  <a:schemeClr val="tx1"/>
                </a:solidFill>
              </a:rPr>
              <a:t>and more!</a:t>
            </a:r>
          </a:p>
        </p:txBody>
      </p:sp>
    </p:spTree>
    <p:extLst>
      <p:ext uri="{BB962C8B-B14F-4D97-AF65-F5344CB8AC3E}">
        <p14:creationId xmlns:p14="http://schemas.microsoft.com/office/powerpoint/2010/main" val="1191480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Server is </a:t>
              </a:r>
              <a:r>
                <a:rPr lang="en-US" i="0" dirty="0" smtClean="0"/>
                <a:t>the hub </a:t>
              </a:r>
              <a:r>
                <a:rPr lang="en-US" i="0" dirty="0" smtClean="0"/>
                <a:t>for Configuration Data</a:t>
              </a:r>
              <a:endParaRPr lang="en-US" i="0" dirty="0"/>
            </a:p>
          </p:txBody>
        </p:sp>
      </p:grpSp>
      <p:sp>
        <p:nvSpPr>
          <p:cNvPr id="54" name="Rectangle 53"/>
          <p:cNvSpPr/>
          <p:nvPr/>
        </p:nvSpPr>
        <p:spPr>
          <a:xfrm>
            <a:off x="0" y="2225737"/>
            <a:ext cx="12192000" cy="3287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The Chef Server: </a:t>
            </a:r>
          </a:p>
          <a:p>
            <a:pPr marL="1257300" lvl="2" indent="-342900">
              <a:buFont typeface="Wingdings" charset="2"/>
              <a:buChar char="§"/>
            </a:pPr>
            <a:r>
              <a:rPr lang="en-US" sz="2400" dirty="0" smtClean="0">
                <a:solidFill>
                  <a:schemeClr val="tx1"/>
                </a:solidFill>
              </a:rPr>
              <a:t>Stores Cookbooks, Roles, Environments, and other Policy needed for configuration</a:t>
            </a:r>
          </a:p>
          <a:p>
            <a:pPr marL="1257300" lvl="2" indent="-342900">
              <a:buFont typeface="Wingdings" charset="2"/>
              <a:buChar char="§"/>
            </a:pPr>
            <a:r>
              <a:rPr lang="en-US" sz="2400" dirty="0" smtClean="0">
                <a:solidFill>
                  <a:schemeClr val="tx1"/>
                </a:solidFill>
              </a:rPr>
              <a:t>Indexes metadata about registered nodes, allowing for dynamic searches</a:t>
            </a:r>
          </a:p>
          <a:p>
            <a:pPr marL="1257300" lvl="2" indent="-342900">
              <a:buFont typeface="Wingdings" charset="2"/>
              <a:buChar char="§"/>
            </a:pPr>
            <a:r>
              <a:rPr lang="en-US" sz="2400" dirty="0" smtClean="0">
                <a:solidFill>
                  <a:schemeClr val="tx1"/>
                </a:solidFill>
              </a:rPr>
              <a:t>Acts as a pull server for your nodes</a:t>
            </a:r>
          </a:p>
          <a:p>
            <a:pPr marL="800100" lvl="1" indent="-342900">
              <a:buFont typeface="Wingdings" charset="2"/>
              <a:buChar char="§"/>
            </a:pPr>
            <a:r>
              <a:rPr lang="en-US" sz="2400" dirty="0" smtClean="0">
                <a:solidFill>
                  <a:schemeClr val="tx1"/>
                </a:solidFill>
              </a:rPr>
              <a:t>This means the nodes do the heavy-lifting of configuring themselves, not the Chef Server itself. The Chef Server is highly scalable because of this distributed model.</a:t>
            </a:r>
          </a:p>
        </p:txBody>
      </p:sp>
    </p:spTree>
    <p:extLst>
      <p:ext uri="{BB962C8B-B14F-4D97-AF65-F5344CB8AC3E}">
        <p14:creationId xmlns:p14="http://schemas.microsoft.com/office/powerpoint/2010/main" val="7323511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Flavors of the Chef Server</a:t>
              </a:r>
              <a:endParaRPr lang="en-US" i="0" dirty="0"/>
            </a:p>
          </p:txBody>
        </p:sp>
      </p:grpSp>
      <p:grpSp>
        <p:nvGrpSpPr>
          <p:cNvPr id="8" name="Group 7"/>
          <p:cNvGrpSpPr/>
          <p:nvPr/>
        </p:nvGrpSpPr>
        <p:grpSpPr>
          <a:xfrm>
            <a:off x="1372913" y="2546190"/>
            <a:ext cx="4194711" cy="3935292"/>
            <a:chOff x="1033343" y="2922494"/>
            <a:chExt cx="2119059" cy="3059205"/>
          </a:xfrm>
        </p:grpSpPr>
        <p:sp>
          <p:nvSpPr>
            <p:cNvPr id="9" name="Rectangle 8"/>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p>
            <a:p>
              <a:pPr marL="342900" indent="-342900">
                <a:buFont typeface="Wingdings" charset="2"/>
                <a:buChar char="§"/>
              </a:pPr>
              <a:r>
                <a:rPr lang="en-US" sz="2800" dirty="0" smtClean="0">
                  <a:solidFill>
                    <a:schemeClr val="bg1"/>
                  </a:solidFill>
                </a:rPr>
                <a:t>Purchase</a:t>
              </a:r>
            </a:p>
            <a:p>
              <a:pPr marL="800100" lvl="1" indent="-342900">
                <a:buFont typeface="Wingdings" charset="2"/>
                <a:buChar char="§"/>
              </a:pPr>
              <a:r>
                <a:rPr lang="en-US" sz="2800" dirty="0" smtClean="0">
                  <a:solidFill>
                    <a:schemeClr val="bg1"/>
                  </a:solidFill>
                </a:rPr>
                <a:t>Support</a:t>
              </a:r>
            </a:p>
            <a:p>
              <a:pPr marL="800100" lvl="1" indent="-342900">
                <a:buFont typeface="Wingdings" charset="2"/>
                <a:buChar char="§"/>
              </a:pPr>
              <a:r>
                <a:rPr lang="en-US" sz="2800" dirty="0" smtClean="0">
                  <a:solidFill>
                    <a:schemeClr val="bg1"/>
                  </a:solidFill>
                </a:rPr>
                <a:t>Premium Features</a:t>
              </a:r>
            </a:p>
          </p:txBody>
        </p:sp>
        <p:sp>
          <p:nvSpPr>
            <p:cNvPr id="10" name="TextBox 9"/>
            <p:cNvSpPr txBox="1"/>
            <p:nvPr/>
          </p:nvSpPr>
          <p:spPr>
            <a:xfrm>
              <a:off x="1142951" y="2922494"/>
              <a:ext cx="1899849" cy="407640"/>
            </a:xfrm>
            <a:prstGeom prst="rect">
              <a:avLst/>
            </a:prstGeom>
            <a:noFill/>
          </p:spPr>
          <p:txBody>
            <a:bodyPr wrap="none" rtlCol="0">
              <a:spAutoFit/>
            </a:bodyPr>
            <a:lstStyle/>
            <a:p>
              <a:pPr algn="ctr"/>
              <a:r>
                <a:rPr lang="en-US" sz="2800" dirty="0" smtClean="0"/>
                <a:t>On-Premise Chef Server</a:t>
              </a:r>
              <a:endParaRPr lang="en-US" sz="2800" dirty="0"/>
            </a:p>
          </p:txBody>
        </p:sp>
      </p:grpSp>
      <p:grpSp>
        <p:nvGrpSpPr>
          <p:cNvPr id="11" name="Group 10"/>
          <p:cNvGrpSpPr/>
          <p:nvPr/>
        </p:nvGrpSpPr>
        <p:grpSpPr>
          <a:xfrm>
            <a:off x="6283294" y="2546190"/>
            <a:ext cx="4194711" cy="3935292"/>
            <a:chOff x="1033343" y="2922494"/>
            <a:chExt cx="2119059" cy="3059205"/>
          </a:xfrm>
        </p:grpSpPr>
        <p:sp>
          <p:nvSpPr>
            <p:cNvPr id="12" name="Rectangle 11"/>
            <p:cNvSpPr/>
            <p:nvPr/>
          </p:nvSpPr>
          <p:spPr>
            <a:xfrm>
              <a:off x="1033343" y="3329944"/>
              <a:ext cx="2119059" cy="26517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charset="2"/>
                <a:buChar char="§"/>
              </a:pPr>
              <a:r>
                <a:rPr lang="en-US" sz="2800" dirty="0" smtClean="0">
                  <a:solidFill>
                    <a:schemeClr val="bg1"/>
                  </a:solidFill>
                </a:rPr>
                <a:t>Multi-Tenancy</a:t>
              </a:r>
              <a:endParaRPr lang="en-US" sz="2800" dirty="0">
                <a:solidFill>
                  <a:schemeClr val="bg1"/>
                </a:solidFill>
              </a:endParaRPr>
            </a:p>
            <a:p>
              <a:pPr marL="342900" indent="-342900">
                <a:buFont typeface="Wingdings" charset="2"/>
                <a:buChar char="§"/>
              </a:pPr>
              <a:r>
                <a:rPr lang="en-US" sz="2800" dirty="0" smtClean="0">
                  <a:solidFill>
                    <a:schemeClr val="bg1"/>
                  </a:solidFill>
                </a:rPr>
                <a:t>Included</a:t>
              </a:r>
              <a:endParaRPr lang="en-US" sz="2800" dirty="0">
                <a:solidFill>
                  <a:schemeClr val="bg1"/>
                </a:solidFill>
              </a:endParaRPr>
            </a:p>
            <a:p>
              <a:pPr marL="800100" lvl="1" indent="-342900">
                <a:buFont typeface="Wingdings" charset="2"/>
                <a:buChar char="§"/>
              </a:pPr>
              <a:r>
                <a:rPr lang="en-US" sz="2800" dirty="0">
                  <a:solidFill>
                    <a:schemeClr val="bg1"/>
                  </a:solidFill>
                </a:rPr>
                <a:t>Support</a:t>
              </a:r>
            </a:p>
            <a:p>
              <a:pPr marL="800100" lvl="1" indent="-342900">
                <a:buFont typeface="Wingdings" charset="2"/>
                <a:buChar char="§"/>
              </a:pPr>
              <a:r>
                <a:rPr lang="en-US" sz="2800" dirty="0">
                  <a:solidFill>
                    <a:schemeClr val="bg1"/>
                  </a:solidFill>
                </a:rPr>
                <a:t>Premium </a:t>
              </a:r>
              <a:r>
                <a:rPr lang="en-US" sz="2800" dirty="0" smtClean="0">
                  <a:solidFill>
                    <a:schemeClr val="bg1"/>
                  </a:solidFill>
                </a:rPr>
                <a:t>Features</a:t>
              </a:r>
            </a:p>
            <a:p>
              <a:pPr marL="800100" lvl="1" indent="-342900">
                <a:buFont typeface="Wingdings" charset="2"/>
                <a:buChar char="§"/>
              </a:pPr>
              <a:r>
                <a:rPr lang="en-US" sz="2800" dirty="0" smtClean="0">
                  <a:solidFill>
                    <a:schemeClr val="bg1"/>
                  </a:solidFill>
                </a:rPr>
                <a:t>Manage up to 25 nodes for free</a:t>
              </a:r>
            </a:p>
            <a:p>
              <a:pPr marL="800100" lvl="1" indent="-342900">
                <a:buFont typeface="Wingdings" charset="2"/>
                <a:buChar char="§"/>
              </a:pPr>
              <a:r>
                <a:rPr lang="en-US" sz="2800" dirty="0" smtClean="0">
                  <a:solidFill>
                    <a:schemeClr val="bg1"/>
                  </a:solidFill>
                </a:rPr>
                <a:t>Pay per node</a:t>
              </a:r>
              <a:endParaRPr lang="en-US" sz="2800" dirty="0">
                <a:solidFill>
                  <a:schemeClr val="bg1"/>
                </a:solidFill>
              </a:endParaRPr>
            </a:p>
          </p:txBody>
        </p:sp>
        <p:sp>
          <p:nvSpPr>
            <p:cNvPr id="13" name="TextBox 12"/>
            <p:cNvSpPr txBox="1"/>
            <p:nvPr/>
          </p:nvSpPr>
          <p:spPr>
            <a:xfrm>
              <a:off x="1317011" y="2922494"/>
              <a:ext cx="1551730" cy="407640"/>
            </a:xfrm>
            <a:prstGeom prst="rect">
              <a:avLst/>
            </a:prstGeom>
            <a:noFill/>
          </p:spPr>
          <p:txBody>
            <a:bodyPr wrap="none" rtlCol="0">
              <a:spAutoFit/>
            </a:bodyPr>
            <a:lstStyle/>
            <a:p>
              <a:pPr algn="ctr"/>
              <a:r>
                <a:rPr lang="en-US" sz="2800" dirty="0" smtClean="0"/>
                <a:t>Hosted Chef Server</a:t>
              </a:r>
              <a:endParaRPr lang="en-US" sz="2800" dirty="0"/>
            </a:p>
          </p:txBody>
        </p:sp>
      </p:grpSp>
    </p:spTree>
    <p:extLst>
      <p:ext uri="{BB962C8B-B14F-4D97-AF65-F5344CB8AC3E}">
        <p14:creationId xmlns:p14="http://schemas.microsoft.com/office/powerpoint/2010/main" val="6680408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Chef Server</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Chef Server can be manually setup, or launched from a public image</a:t>
              </a:r>
              <a:endParaRPr lang="en-US" i="0" dirty="0"/>
            </a:p>
          </p:txBody>
        </p:sp>
      </p:grpSp>
      <p:sp>
        <p:nvSpPr>
          <p:cNvPr id="54" name="Rectangle 53"/>
          <p:cNvSpPr/>
          <p:nvPr/>
        </p:nvSpPr>
        <p:spPr>
          <a:xfrm>
            <a:off x="128230" y="2323418"/>
            <a:ext cx="11935541" cy="3586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Chef Server must run on an RHEL-based instance.</a:t>
            </a:r>
          </a:p>
          <a:p>
            <a:pPr marL="1257300" lvl="2" indent="-342900">
              <a:buFont typeface="Wingdings" charset="2"/>
              <a:buChar char="§"/>
            </a:pPr>
            <a:r>
              <a:rPr lang="en-US" sz="2400" dirty="0" smtClean="0">
                <a:solidFill>
                  <a:schemeClr val="tx1"/>
                </a:solidFill>
              </a:rPr>
              <a:t>Most </a:t>
            </a:r>
            <a:r>
              <a:rPr lang="en-US" sz="2400" dirty="0" smtClean="0">
                <a:solidFill>
                  <a:schemeClr val="tx1"/>
                </a:solidFill>
              </a:rPr>
              <a:t>VPC’s, like Azure, AWS, and </a:t>
            </a:r>
            <a:r>
              <a:rPr lang="en-US" sz="2400" dirty="0" err="1" smtClean="0">
                <a:solidFill>
                  <a:schemeClr val="tx1"/>
                </a:solidFill>
              </a:rPr>
              <a:t>Openstack</a:t>
            </a:r>
            <a:r>
              <a:rPr lang="en-US" sz="2400" dirty="0" smtClean="0">
                <a:solidFill>
                  <a:schemeClr val="tx1"/>
                </a:solidFill>
              </a:rPr>
              <a:t> have public images to launch a Chef Server</a:t>
            </a:r>
          </a:p>
          <a:p>
            <a:pPr marL="1714500" lvl="3" indent="-342900">
              <a:buFont typeface="Wingdings" charset="2"/>
              <a:buChar char="§"/>
            </a:pPr>
            <a:r>
              <a:rPr lang="en-US" sz="2400" dirty="0" smtClean="0">
                <a:solidFill>
                  <a:schemeClr val="tx1"/>
                </a:solidFill>
              </a:rPr>
              <a:t>These options are priced according to the number of managed nodes.</a:t>
            </a:r>
          </a:p>
          <a:p>
            <a:pPr marL="1257300" lvl="2" indent="-342900">
              <a:buFont typeface="Wingdings" charset="2"/>
              <a:buChar char="§"/>
            </a:pPr>
            <a:r>
              <a:rPr lang="en-US" sz="2400" dirty="0" smtClean="0">
                <a:solidFill>
                  <a:schemeClr val="tx1"/>
                </a:solidFill>
              </a:rPr>
              <a:t>A standalone installation can also be performed through RPM installation</a:t>
            </a:r>
          </a:p>
          <a:p>
            <a:pPr marL="1714500" lvl="3" indent="-342900">
              <a:buFont typeface="Wingdings" charset="2"/>
              <a:buChar char="§"/>
            </a:pPr>
            <a:r>
              <a:rPr lang="en-US" sz="2400" dirty="0" err="1">
                <a:solidFill>
                  <a:schemeClr val="tx1"/>
                </a:solidFill>
              </a:rPr>
              <a:t>d</a:t>
            </a:r>
            <a:r>
              <a:rPr lang="en-US" sz="2400" dirty="0" err="1" smtClean="0">
                <a:solidFill>
                  <a:schemeClr val="tx1"/>
                </a:solidFill>
              </a:rPr>
              <a:t>ownload.chef.io</a:t>
            </a:r>
            <a:r>
              <a:rPr lang="en-US" sz="2400" dirty="0" smtClean="0">
                <a:solidFill>
                  <a:schemeClr val="tx1"/>
                </a:solidFill>
              </a:rPr>
              <a:t>/chef-server/</a:t>
            </a:r>
          </a:p>
        </p:txBody>
      </p:sp>
    </p:spTree>
    <p:extLst>
      <p:ext uri="{BB962C8B-B14F-4D97-AF65-F5344CB8AC3E}">
        <p14:creationId xmlns:p14="http://schemas.microsoft.com/office/powerpoint/2010/main" val="33151142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The Node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 node is any machine that is managed by Chef</a:t>
              </a:r>
              <a:endParaRPr lang="en-US" i="0" dirty="0"/>
            </a:p>
          </p:txBody>
        </p:sp>
      </p:grpSp>
      <p:sp>
        <p:nvSpPr>
          <p:cNvPr id="54" name="Rectangle 53"/>
          <p:cNvSpPr/>
          <p:nvPr/>
        </p:nvSpPr>
        <p:spPr>
          <a:xfrm>
            <a:off x="0" y="2225738"/>
            <a:ext cx="12192000" cy="2757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Can be physical, virtual, cloud, network devices, containers, etc.</a:t>
            </a:r>
          </a:p>
          <a:p>
            <a:pPr marL="1257300" lvl="2" indent="-342900">
              <a:buFont typeface="Wingdings" charset="2"/>
              <a:buChar char="§"/>
            </a:pPr>
            <a:r>
              <a:rPr lang="en-US" sz="2400" dirty="0" smtClean="0">
                <a:solidFill>
                  <a:schemeClr val="tx1"/>
                </a:solidFill>
              </a:rPr>
              <a:t>Use the chef-client service to pull policy from the Chef Server (“convergence”)</a:t>
            </a:r>
          </a:p>
          <a:p>
            <a:pPr marL="1257300" lvl="2" indent="-342900">
              <a:buFont typeface="Wingdings" charset="2"/>
              <a:buChar char="§"/>
            </a:pPr>
            <a:r>
              <a:rPr lang="en-US" sz="2400" dirty="0" smtClean="0">
                <a:solidFill>
                  <a:schemeClr val="tx1"/>
                </a:solidFill>
              </a:rPr>
              <a:t>Run system inventory and gather host-details with the </a:t>
            </a:r>
            <a:r>
              <a:rPr lang="en-US" sz="2400" dirty="0" err="1" smtClean="0">
                <a:solidFill>
                  <a:schemeClr val="tx1"/>
                </a:solidFill>
              </a:rPr>
              <a:t>Ohai</a:t>
            </a:r>
            <a:r>
              <a:rPr lang="en-US" sz="2400" dirty="0" smtClean="0">
                <a:solidFill>
                  <a:schemeClr val="tx1"/>
                </a:solidFill>
              </a:rPr>
              <a:t> tool</a:t>
            </a:r>
          </a:p>
        </p:txBody>
      </p:sp>
    </p:spTree>
    <p:extLst>
      <p:ext uri="{BB962C8B-B14F-4D97-AF65-F5344CB8AC3E}">
        <p14:creationId xmlns:p14="http://schemas.microsoft.com/office/powerpoint/2010/main" val="14366528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Overview – Convergence</a:t>
            </a:r>
            <a:endParaRPr lang="en-US" sz="4800" dirty="0"/>
          </a:p>
        </p:txBody>
      </p:sp>
      <p:grpSp>
        <p:nvGrpSpPr>
          <p:cNvPr id="30" name="Group 29"/>
          <p:cNvGrpSpPr/>
          <p:nvPr/>
        </p:nvGrpSpPr>
        <p:grpSpPr>
          <a:xfrm>
            <a:off x="1" y="1408934"/>
            <a:ext cx="12191999" cy="958021"/>
            <a:chOff x="979715" y="1908985"/>
            <a:chExt cx="9998962" cy="916202"/>
          </a:xfrm>
        </p:grpSpPr>
        <p:sp>
          <p:nvSpPr>
            <p:cNvPr id="33" name="Rectangle 32"/>
            <p:cNvSpPr/>
            <p:nvPr/>
          </p:nvSpPr>
          <p:spPr>
            <a:xfrm>
              <a:off x="979715" y="1908985"/>
              <a:ext cx="9998962" cy="91620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process of </a:t>
              </a:r>
              <a:r>
                <a:rPr lang="en-US" dirty="0" smtClean="0"/>
                <a:t>convergence</a:t>
              </a:r>
              <a:r>
                <a:rPr lang="en-US" i="0" dirty="0" smtClean="0"/>
                <a:t> describes bringing a node into the desired state</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When a node converges, it:</a:t>
            </a:r>
          </a:p>
          <a:p>
            <a:pPr marL="1714500" lvl="3" indent="-342900">
              <a:buFont typeface="Wingdings" charset="2"/>
              <a:buChar char="§"/>
            </a:pPr>
            <a:r>
              <a:rPr lang="en-US" sz="2400" dirty="0" smtClean="0">
                <a:solidFill>
                  <a:schemeClr val="tx1"/>
                </a:solidFill>
              </a:rPr>
              <a:t>Authenticates to the Chef Server</a:t>
            </a:r>
          </a:p>
          <a:p>
            <a:pPr marL="1714500" lvl="3" indent="-342900">
              <a:buFont typeface="Wingdings" charset="2"/>
              <a:buChar char="§"/>
            </a:pPr>
            <a:r>
              <a:rPr lang="en-US" sz="2400" dirty="0" smtClean="0">
                <a:solidFill>
                  <a:schemeClr val="tx1"/>
                </a:solidFill>
              </a:rPr>
              <a:t>Builds the “Node Object” by taking system inventory with </a:t>
            </a:r>
            <a:r>
              <a:rPr lang="en-US" sz="2400" dirty="0" err="1" smtClean="0">
                <a:solidFill>
                  <a:schemeClr val="tx1"/>
                </a:solidFill>
              </a:rPr>
              <a:t>Ohai</a:t>
            </a:r>
            <a:endParaRPr lang="en-US" sz="2400" dirty="0" smtClean="0">
              <a:solidFill>
                <a:schemeClr val="tx1"/>
              </a:solidFill>
            </a:endParaRPr>
          </a:p>
          <a:p>
            <a:pPr marL="1714500" lvl="3" indent="-342900">
              <a:buFont typeface="Wingdings" charset="2"/>
              <a:buChar char="§"/>
            </a:pPr>
            <a:r>
              <a:rPr lang="en-US" sz="2400" dirty="0" smtClean="0">
                <a:solidFill>
                  <a:schemeClr val="tx1"/>
                </a:solidFill>
              </a:rPr>
              <a:t>Synchronizes cookbooks by pulling from the Chef Server</a:t>
            </a:r>
          </a:p>
          <a:p>
            <a:pPr marL="1714500" lvl="3" indent="-342900">
              <a:buFont typeface="Wingdings" charset="2"/>
              <a:buChar char="§"/>
            </a:pPr>
            <a:r>
              <a:rPr lang="en-US" sz="2400" dirty="0" smtClean="0">
                <a:solidFill>
                  <a:schemeClr val="tx1"/>
                </a:solidFill>
              </a:rPr>
              <a:t>Compiles the “Resource Collection” by compiling your cookbooks</a:t>
            </a:r>
          </a:p>
          <a:p>
            <a:pPr marL="1714500" lvl="3" indent="-342900">
              <a:buFont typeface="Wingdings" charset="2"/>
              <a:buChar char="§"/>
            </a:pPr>
            <a:r>
              <a:rPr lang="en-US" sz="2400" dirty="0" smtClean="0">
                <a:solidFill>
                  <a:schemeClr val="tx1"/>
                </a:solidFill>
              </a:rPr>
              <a:t>Executes the Resource Collection, bringing the node into the desired state</a:t>
            </a:r>
          </a:p>
          <a:p>
            <a:pPr marL="1714500" lvl="3" indent="-342900">
              <a:buFont typeface="Wingdings" charset="2"/>
              <a:buChar char="§"/>
            </a:pPr>
            <a:r>
              <a:rPr lang="en-US" sz="2400" dirty="0" smtClean="0">
                <a:solidFill>
                  <a:schemeClr val="tx1"/>
                </a:solidFill>
              </a:rPr>
              <a:t>Uploads the Node Object to the Chef Server, where it is indexed</a:t>
            </a:r>
          </a:p>
        </p:txBody>
      </p:sp>
    </p:spTree>
    <p:extLst>
      <p:ext uri="{BB962C8B-B14F-4D97-AF65-F5344CB8AC3E}">
        <p14:creationId xmlns:p14="http://schemas.microsoft.com/office/powerpoint/2010/main" val="21446628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5"/>
          <p:cNvGrpSpPr>
            <a:grpSpLocks noChangeAspect="1"/>
          </p:cNvGrpSpPr>
          <p:nvPr/>
        </p:nvGrpSpPr>
        <p:grpSpPr bwMode="auto">
          <a:xfrm>
            <a:off x="9717576" y="636214"/>
            <a:ext cx="2297192" cy="1281876"/>
            <a:chOff x="537" y="880"/>
            <a:chExt cx="3686" cy="1412"/>
          </a:xfrm>
          <a:solidFill>
            <a:schemeClr val="bg1">
              <a:lumMod val="50000"/>
            </a:schemeClr>
          </a:solidFill>
        </p:grpSpPr>
        <p:sp>
          <p:nvSpPr>
            <p:cNvPr id="90"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solidFill>
                  <a:prstClr val="black"/>
                </a:solidFill>
                <a:latin typeface="Segoe UI"/>
              </a:endParaRPr>
            </a:p>
          </p:txBody>
        </p:sp>
        <p:sp>
          <p:nvSpPr>
            <p:cNvPr id="91"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solidFill>
                  <a:prstClr val="black"/>
                </a:solidFill>
                <a:latin typeface="Segoe UI"/>
              </a:endParaRPr>
            </a:p>
          </p:txBody>
        </p:sp>
      </p:grpSp>
      <p:sp>
        <p:nvSpPr>
          <p:cNvPr id="2" name="Title 1"/>
          <p:cNvSpPr>
            <a:spLocks noGrp="1"/>
          </p:cNvSpPr>
          <p:nvPr>
            <p:ph type="title"/>
          </p:nvPr>
        </p:nvSpPr>
        <p:spPr>
          <a:xfrm>
            <a:off x="714007" y="132381"/>
            <a:ext cx="10515600" cy="1325563"/>
          </a:xfrm>
        </p:spPr>
        <p:txBody>
          <a:bodyPr>
            <a:normAutofit/>
          </a:bodyPr>
          <a:lstStyle/>
          <a:p>
            <a:r>
              <a:rPr lang="en-US" sz="4800" dirty="0" smtClean="0"/>
              <a:t>Convergence on a Node</a:t>
            </a:r>
            <a:endParaRPr lang="en-US" sz="4800" dirty="0"/>
          </a:p>
        </p:txBody>
      </p:sp>
      <p:sp>
        <p:nvSpPr>
          <p:cNvPr id="6" name="Chevron 5"/>
          <p:cNvSpPr/>
          <p:nvPr/>
        </p:nvSpPr>
        <p:spPr>
          <a:xfrm>
            <a:off x="396167" y="324900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prstClr val="white"/>
                </a:solidFill>
                <a:latin typeface="Segoe UI"/>
              </a:rPr>
              <a:t>chef-client</a:t>
            </a:r>
          </a:p>
        </p:txBody>
      </p:sp>
      <p:sp>
        <p:nvSpPr>
          <p:cNvPr id="7" name="Rectangle 6"/>
          <p:cNvSpPr/>
          <p:nvPr/>
        </p:nvSpPr>
        <p:spPr>
          <a:xfrm>
            <a:off x="2090124" y="2823350"/>
            <a:ext cx="1452283"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Gather </a:t>
            </a:r>
            <a:r>
              <a:rPr lang="en-US" dirty="0" err="1" smtClean="0">
                <a:solidFill>
                  <a:prstClr val="white"/>
                </a:solidFill>
                <a:latin typeface="Segoe UI"/>
              </a:rPr>
              <a:t>Config</a:t>
            </a:r>
            <a:r>
              <a:rPr lang="en-US" dirty="0" smtClean="0">
                <a:solidFill>
                  <a:prstClr val="white"/>
                </a:solidFill>
                <a:latin typeface="Segoe UI"/>
              </a:rPr>
              <a:t> Data</a:t>
            </a:r>
            <a:endParaRPr lang="en-US" dirty="0">
              <a:solidFill>
                <a:prstClr val="white"/>
              </a:solidFill>
              <a:latin typeface="Segoe UI"/>
            </a:endParaRPr>
          </a:p>
        </p:txBody>
      </p:sp>
      <p:sp>
        <p:nvSpPr>
          <p:cNvPr id="8" name="Rectangle 7"/>
          <p:cNvSpPr/>
          <p:nvPr/>
        </p:nvSpPr>
        <p:spPr>
          <a:xfrm>
            <a:off x="2418418" y="5155123"/>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9" name="Rectangle 8"/>
          <p:cNvSpPr/>
          <p:nvPr/>
        </p:nvSpPr>
        <p:spPr>
          <a:xfrm>
            <a:off x="2365060" y="5094559"/>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0" name="Rectangle 9"/>
          <p:cNvSpPr/>
          <p:nvPr/>
        </p:nvSpPr>
        <p:spPr>
          <a:xfrm>
            <a:off x="2311701" y="5040441"/>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latin typeface="Segoe UI"/>
            </a:endParaRPr>
          </a:p>
        </p:txBody>
      </p:sp>
      <p:sp>
        <p:nvSpPr>
          <p:cNvPr id="11" name="TextBox 10"/>
          <p:cNvSpPr txBox="1"/>
          <p:nvPr/>
        </p:nvSpPr>
        <p:spPr>
          <a:xfrm>
            <a:off x="2235570" y="5370966"/>
            <a:ext cx="1047980"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lient.rb</a:t>
            </a:r>
            <a:endParaRPr lang="en-US" sz="2000" dirty="0">
              <a:solidFill>
                <a:prstClr val="black"/>
              </a:solidFill>
              <a:latin typeface="Segoe UI"/>
            </a:endParaRPr>
          </a:p>
        </p:txBody>
      </p:sp>
      <p:grpSp>
        <p:nvGrpSpPr>
          <p:cNvPr id="12" name="Group 11"/>
          <p:cNvGrpSpPr/>
          <p:nvPr/>
        </p:nvGrpSpPr>
        <p:grpSpPr>
          <a:xfrm>
            <a:off x="2277235" y="1391182"/>
            <a:ext cx="1031365" cy="1266906"/>
            <a:chOff x="3116302" y="2445252"/>
            <a:chExt cx="1031365" cy="1266906"/>
          </a:xfrm>
        </p:grpSpPr>
        <p:sp>
          <p:nvSpPr>
            <p:cNvPr id="13" name="Lightning Bolt 12"/>
            <p:cNvSpPr/>
            <p:nvPr/>
          </p:nvSpPr>
          <p:spPr>
            <a:xfrm>
              <a:off x="3209361" y="2445252"/>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Segoe UI"/>
              </a:endParaRPr>
            </a:p>
          </p:txBody>
        </p:sp>
        <p:sp>
          <p:nvSpPr>
            <p:cNvPr id="14" name="TextBox 13"/>
            <p:cNvSpPr txBox="1"/>
            <p:nvPr/>
          </p:nvSpPr>
          <p:spPr>
            <a:xfrm>
              <a:off x="3116302" y="3250493"/>
              <a:ext cx="834784" cy="461665"/>
            </a:xfrm>
            <a:prstGeom prst="rect">
              <a:avLst/>
            </a:prstGeom>
            <a:noFill/>
          </p:spPr>
          <p:txBody>
            <a:bodyPr wrap="none" rtlCol="0">
              <a:spAutoFit/>
            </a:bodyPr>
            <a:lstStyle/>
            <a:p>
              <a:pPr algn="r"/>
              <a:r>
                <a:rPr lang="en-US" sz="2400" dirty="0" err="1">
                  <a:solidFill>
                    <a:prstClr val="black"/>
                  </a:solidFill>
                  <a:latin typeface="Segoe UI"/>
                </a:rPr>
                <a:t>O</a:t>
              </a:r>
              <a:r>
                <a:rPr lang="en-US" sz="2400" dirty="0" err="1" smtClean="0">
                  <a:solidFill>
                    <a:prstClr val="black"/>
                  </a:solidFill>
                  <a:latin typeface="Segoe UI"/>
                </a:rPr>
                <a:t>hai</a:t>
              </a:r>
              <a:r>
                <a:rPr lang="en-US" sz="2400" dirty="0" smtClean="0">
                  <a:solidFill>
                    <a:prstClr val="black"/>
                  </a:solidFill>
                  <a:latin typeface="Segoe UI"/>
                </a:rPr>
                <a:t>  </a:t>
              </a:r>
              <a:endParaRPr lang="en-US" sz="2400" dirty="0">
                <a:solidFill>
                  <a:prstClr val="black"/>
                </a:solidFill>
                <a:latin typeface="Segoe UI"/>
              </a:endParaRPr>
            </a:p>
          </p:txBody>
        </p:sp>
      </p:grpSp>
      <p:sp>
        <p:nvSpPr>
          <p:cNvPr id="15" name="Rectangle 14"/>
          <p:cNvSpPr/>
          <p:nvPr/>
        </p:nvSpPr>
        <p:spPr>
          <a:xfrm>
            <a:off x="3661247" y="2823350"/>
            <a:ext cx="1551901"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Authenticate to Chef Server</a:t>
            </a:r>
            <a:endParaRPr lang="en-US" dirty="0">
              <a:solidFill>
                <a:prstClr val="white"/>
              </a:solidFill>
              <a:latin typeface="Segoe UI"/>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31" y="4881557"/>
            <a:ext cx="1274077" cy="1393552"/>
          </a:xfrm>
          <a:prstGeom prst="rect">
            <a:avLst/>
          </a:prstGeom>
        </p:spPr>
      </p:pic>
      <p:sp>
        <p:nvSpPr>
          <p:cNvPr id="23" name="Rectangle 22"/>
          <p:cNvSpPr/>
          <p:nvPr/>
        </p:nvSpPr>
        <p:spPr>
          <a:xfrm>
            <a:off x="5331988" y="2823350"/>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Get Node Object</a:t>
            </a:r>
            <a:endParaRPr lang="en-US" dirty="0">
              <a:solidFill>
                <a:prstClr val="white"/>
              </a:solidFill>
              <a:latin typeface="Segoe UI"/>
            </a:endParaRPr>
          </a:p>
        </p:txBody>
      </p:sp>
      <p:sp>
        <p:nvSpPr>
          <p:cNvPr id="24" name="Rectangle 23"/>
          <p:cNvSpPr/>
          <p:nvPr/>
        </p:nvSpPr>
        <p:spPr>
          <a:xfrm>
            <a:off x="6927338" y="2799331"/>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Expand Run-list and sync cookbooks</a:t>
            </a:r>
            <a:endParaRPr lang="en-US" dirty="0">
              <a:solidFill>
                <a:prstClr val="white"/>
              </a:solidFill>
              <a:latin typeface="Segoe UI"/>
            </a:endParaRPr>
          </a:p>
        </p:txBody>
      </p:sp>
      <p:sp>
        <p:nvSpPr>
          <p:cNvPr id="25" name="Rectangle 24"/>
          <p:cNvSpPr/>
          <p:nvPr/>
        </p:nvSpPr>
        <p:spPr>
          <a:xfrm>
            <a:off x="852268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prstClr val="white"/>
                </a:solidFill>
                <a:latin typeface="Segoe UI"/>
              </a:rPr>
              <a:t>Compile Recipes</a:t>
            </a:r>
            <a:endParaRPr lang="en-US" dirty="0">
              <a:solidFill>
                <a:prstClr val="white"/>
              </a:solidFill>
              <a:latin typeface="Segoe UI"/>
            </a:endParaRPr>
          </a:p>
        </p:txBody>
      </p:sp>
      <p:sp>
        <p:nvSpPr>
          <p:cNvPr id="26" name="Rectangle 25"/>
          <p:cNvSpPr/>
          <p:nvPr/>
        </p:nvSpPr>
        <p:spPr>
          <a:xfrm>
            <a:off x="10118038" y="2790215"/>
            <a:ext cx="1405969" cy="1203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latin typeface="Segoe UI"/>
              </a:rPr>
              <a:t>Converge the Node</a:t>
            </a:r>
            <a:endParaRPr lang="en-US" dirty="0">
              <a:solidFill>
                <a:prstClr val="white"/>
              </a:solidFill>
              <a:latin typeface="Segoe UI"/>
            </a:endParaRPr>
          </a:p>
        </p:txBody>
      </p:sp>
      <p:cxnSp>
        <p:nvCxnSpPr>
          <p:cNvPr id="33" name="Straight Arrow Connector 32"/>
          <p:cNvCxnSpPr/>
          <p:nvPr/>
        </p:nvCxnSpPr>
        <p:spPr>
          <a:xfrm rot="16200000" flipH="1">
            <a:off x="3926599" y="4589151"/>
            <a:ext cx="1478191" cy="601988"/>
          </a:xfrm>
          <a:prstGeom prst="bentConnector2">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2"/>
          <p:cNvCxnSpPr/>
          <p:nvPr/>
        </p:nvCxnSpPr>
        <p:spPr>
          <a:xfrm flipV="1">
            <a:off x="2785064" y="4172353"/>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89592" y="5687572"/>
            <a:ext cx="1291637" cy="400110"/>
          </a:xfrm>
          <a:prstGeom prst="rect">
            <a:avLst/>
          </a:prstGeom>
          <a:noFill/>
        </p:spPr>
        <p:txBody>
          <a:bodyPr wrap="none" rtlCol="0">
            <a:spAutoFit/>
          </a:bodyPr>
          <a:lstStyle/>
          <a:p>
            <a:pPr algn="ctr"/>
            <a:r>
              <a:rPr lang="en-US" sz="2000" dirty="0" err="1">
                <a:solidFill>
                  <a:prstClr val="black"/>
                </a:solidFill>
                <a:latin typeface="Segoe UI"/>
              </a:rPr>
              <a:t>c</a:t>
            </a:r>
            <a:r>
              <a:rPr lang="en-US" sz="2000" dirty="0" err="1" smtClean="0">
                <a:solidFill>
                  <a:prstClr val="black"/>
                </a:solidFill>
                <a:latin typeface="Segoe UI"/>
              </a:rPr>
              <a:t>lient.pem</a:t>
            </a:r>
            <a:endParaRPr lang="en-US" sz="2000" dirty="0">
              <a:solidFill>
                <a:prstClr val="black"/>
              </a:solidFill>
              <a:latin typeface="Segoe UI"/>
            </a:endParaRPr>
          </a:p>
        </p:txBody>
      </p:sp>
      <p:grpSp>
        <p:nvGrpSpPr>
          <p:cNvPr id="43" name="Group 42"/>
          <p:cNvGrpSpPr/>
          <p:nvPr/>
        </p:nvGrpSpPr>
        <p:grpSpPr>
          <a:xfrm>
            <a:off x="4977339" y="6212507"/>
            <a:ext cx="2089049" cy="290938"/>
            <a:chOff x="7740526" y="4440417"/>
            <a:chExt cx="2808026" cy="391068"/>
          </a:xfrm>
        </p:grpSpPr>
        <p:sp>
          <p:nvSpPr>
            <p:cNvPr id="45" name="Rectangle 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6" name="Oval 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7" name="Rectangle 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8" name="Rectangle 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sp>
          <p:nvSpPr>
            <p:cNvPr id="49" name="Rectangle 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Segoe UI"/>
              </a:endParaRPr>
            </a:p>
          </p:txBody>
        </p:sp>
      </p:grpSp>
      <p:cxnSp>
        <p:nvCxnSpPr>
          <p:cNvPr id="58" name="Straight Arrow Connector 32"/>
          <p:cNvCxnSpPr/>
          <p:nvPr/>
        </p:nvCxnSpPr>
        <p:spPr>
          <a:xfrm flipV="1">
            <a:off x="6034972" y="4151049"/>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32"/>
          <p:cNvCxnSpPr/>
          <p:nvPr/>
        </p:nvCxnSpPr>
        <p:spPr>
          <a:xfrm rot="5400000">
            <a:off x="6683261" y="4677320"/>
            <a:ext cx="1465431" cy="438412"/>
          </a:xfrm>
          <a:prstGeom prst="bentConnector3">
            <a:avLst>
              <a:gd name="adj1" fmla="val 99706"/>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7415976" y="4151049"/>
            <a:ext cx="3405046" cy="2235006"/>
          </a:xfrm>
          <a:prstGeom prst="bentConnector3">
            <a:avLst>
              <a:gd name="adj1" fmla="val 24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058311" y="5957866"/>
            <a:ext cx="2533642" cy="400110"/>
          </a:xfrm>
          <a:prstGeom prst="rect">
            <a:avLst/>
          </a:prstGeom>
          <a:noFill/>
        </p:spPr>
        <p:txBody>
          <a:bodyPr wrap="none" rtlCol="0">
            <a:spAutoFit/>
          </a:bodyPr>
          <a:lstStyle/>
          <a:p>
            <a:pPr algn="ctr"/>
            <a:r>
              <a:rPr lang="en-US" sz="2000" dirty="0" smtClean="0">
                <a:solidFill>
                  <a:prstClr val="black"/>
                </a:solidFill>
                <a:latin typeface="Segoe UI"/>
              </a:rPr>
              <a:t>Save new </a:t>
            </a:r>
            <a:r>
              <a:rPr lang="en-US" sz="2000" smtClean="0">
                <a:solidFill>
                  <a:prstClr val="black"/>
                </a:solidFill>
                <a:latin typeface="Segoe UI"/>
              </a:rPr>
              <a:t>Node Object</a:t>
            </a:r>
            <a:endParaRPr lang="en-US" sz="2000" dirty="0">
              <a:solidFill>
                <a:prstClr val="black"/>
              </a:solidFill>
              <a:latin typeface="Segoe UI"/>
            </a:endParaRPr>
          </a:p>
        </p:txBody>
      </p:sp>
      <p:sp>
        <p:nvSpPr>
          <p:cNvPr id="85" name="Flowchart: Magnetic Disk 26"/>
          <p:cNvSpPr/>
          <p:nvPr/>
        </p:nvSpPr>
        <p:spPr>
          <a:xfrm>
            <a:off x="10071496" y="952132"/>
            <a:ext cx="1217539" cy="876667"/>
          </a:xfrm>
          <a:prstGeom prst="flowChartMagneticDisk">
            <a:avLst/>
          </a:prstGeom>
          <a:solidFill>
            <a:srgbClr val="0070C0"/>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a:rPr>
              <a:t>Database</a:t>
            </a:r>
          </a:p>
        </p:txBody>
      </p:sp>
      <p:cxnSp>
        <p:nvCxnSpPr>
          <p:cNvPr id="86" name="Straight Arrow Connector 32"/>
          <p:cNvCxnSpPr/>
          <p:nvPr/>
        </p:nvCxnSpPr>
        <p:spPr>
          <a:xfrm flipV="1">
            <a:off x="10677043" y="1945610"/>
            <a:ext cx="0" cy="712478"/>
          </a:xfrm>
          <a:prstGeom prst="straightConnector1">
            <a:avLst/>
          </a:prstGeom>
          <a:ln w="38100" cmpd="sng">
            <a:solidFill>
              <a:srgbClr val="7F7F7F"/>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32"/>
          <p:cNvCxnSpPr/>
          <p:nvPr/>
        </p:nvCxnSpPr>
        <p:spPr>
          <a:xfrm flipV="1">
            <a:off x="10979914" y="1945610"/>
            <a:ext cx="0" cy="712478"/>
          </a:xfrm>
          <a:prstGeom prst="straightConnector1">
            <a:avLst/>
          </a:prstGeom>
          <a:ln w="38100" cmpd="sng">
            <a:solidFill>
              <a:srgbClr val="7F7F7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743034" y="292141"/>
            <a:ext cx="2155975" cy="400110"/>
          </a:xfrm>
          <a:prstGeom prst="rect">
            <a:avLst/>
          </a:prstGeom>
          <a:noFill/>
        </p:spPr>
        <p:txBody>
          <a:bodyPr wrap="none" rtlCol="0">
            <a:spAutoFit/>
          </a:bodyPr>
          <a:lstStyle/>
          <a:p>
            <a:pPr algn="ctr"/>
            <a:r>
              <a:rPr lang="en-US" sz="2000" smtClean="0">
                <a:solidFill>
                  <a:prstClr val="black"/>
                </a:solidFill>
                <a:latin typeface="Segoe UI"/>
              </a:rPr>
              <a:t>External Resources</a:t>
            </a:r>
          </a:p>
        </p:txBody>
      </p:sp>
    </p:spTree>
    <p:extLst>
      <p:ext uri="{BB962C8B-B14F-4D97-AF65-F5344CB8AC3E}">
        <p14:creationId xmlns:p14="http://schemas.microsoft.com/office/powerpoint/2010/main" val="1210958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529645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prstClr val="white"/>
                  </a:solidFill>
                  <a:latin typeface="Segoe UI"/>
                </a:rPr>
                <a:t>Core Components</a:t>
              </a:r>
              <a:endParaRPr lang="en-US" i="0" dirty="0">
                <a:solidFill>
                  <a:prstClr val="white"/>
                </a:solidFill>
                <a:latin typeface="Segoe UI"/>
              </a:endParaRPr>
            </a:p>
          </p:txBody>
        </p:sp>
      </p:grpSp>
      <p:sp>
        <p:nvSpPr>
          <p:cNvPr id="54" name="Rectangle 53"/>
          <p:cNvSpPr/>
          <p:nvPr/>
        </p:nvSpPr>
        <p:spPr>
          <a:xfrm>
            <a:off x="0" y="2225737"/>
            <a:ext cx="12192000" cy="333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2" indent="-344488">
              <a:buFont typeface="Wingdings" charset="2"/>
              <a:buChar char="§"/>
            </a:pPr>
            <a:r>
              <a:rPr lang="en-US" sz="2400" dirty="0" smtClean="0">
                <a:solidFill>
                  <a:prstClr val="black"/>
                </a:solidFill>
                <a:latin typeface="Segoe UI"/>
              </a:rPr>
              <a:t>Basic Chef Terms and Concepts:</a:t>
            </a:r>
          </a:p>
          <a:p>
            <a:pPr marL="1492250" lvl="3" indent="-344488">
              <a:buFont typeface="Wingdings" charset="2"/>
              <a:buChar char="§"/>
            </a:pPr>
            <a:r>
              <a:rPr lang="en-US" sz="2400" dirty="0" smtClean="0">
                <a:solidFill>
                  <a:prstClr val="black"/>
                </a:solidFill>
                <a:latin typeface="Segoe UI"/>
              </a:rPr>
              <a:t>Resource</a:t>
            </a:r>
          </a:p>
          <a:p>
            <a:pPr marL="1492250" lvl="3" indent="-344488">
              <a:buFont typeface="Wingdings" charset="2"/>
              <a:buChar char="§"/>
            </a:pPr>
            <a:r>
              <a:rPr lang="en-US" sz="2400" dirty="0" smtClean="0">
                <a:solidFill>
                  <a:prstClr val="black"/>
                </a:solidFill>
                <a:latin typeface="Segoe UI"/>
              </a:rPr>
              <a:t>Recipe</a:t>
            </a:r>
          </a:p>
          <a:p>
            <a:pPr marL="1492250" lvl="3" indent="-344488">
              <a:buFont typeface="Wingdings" charset="2"/>
              <a:buChar char="§"/>
            </a:pPr>
            <a:r>
              <a:rPr lang="en-US" sz="2400" dirty="0" smtClean="0">
                <a:solidFill>
                  <a:prstClr val="black"/>
                </a:solidFill>
                <a:latin typeface="Segoe UI"/>
              </a:rPr>
              <a:t>Cookbook</a:t>
            </a:r>
          </a:p>
          <a:p>
            <a:pPr marL="1492250" lvl="3" indent="-344488">
              <a:buFont typeface="Wingdings" charset="2"/>
              <a:buChar char="§"/>
            </a:pPr>
            <a:r>
              <a:rPr lang="en-US" sz="2400" dirty="0" smtClean="0">
                <a:solidFill>
                  <a:prstClr val="black"/>
                </a:solidFill>
                <a:latin typeface="Segoe UI"/>
              </a:rPr>
              <a:t>Attribute</a:t>
            </a:r>
          </a:p>
          <a:p>
            <a:pPr marL="1492250" lvl="3" indent="-344488">
              <a:buFont typeface="Wingdings" charset="2"/>
              <a:buChar char="§"/>
            </a:pPr>
            <a:r>
              <a:rPr lang="en-US" sz="2400" dirty="0" smtClean="0">
                <a:solidFill>
                  <a:prstClr val="black"/>
                </a:solidFill>
                <a:latin typeface="Segoe UI"/>
              </a:rPr>
              <a:t>The Node Object</a:t>
            </a:r>
          </a:p>
        </p:txBody>
      </p:sp>
    </p:spTree>
    <p:extLst>
      <p:ext uri="{BB962C8B-B14F-4D97-AF65-F5344CB8AC3E}">
        <p14:creationId xmlns:p14="http://schemas.microsoft.com/office/powerpoint/2010/main" val="37598521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a:t>
              </a:r>
              <a:endParaRPr lang="en-US" i="0" dirty="0"/>
            </a:p>
          </p:txBody>
        </p:sp>
      </p:grpSp>
      <p:sp>
        <p:nvSpPr>
          <p:cNvPr id="54" name="Rectangle 53"/>
          <p:cNvSpPr/>
          <p:nvPr/>
        </p:nvSpPr>
        <p:spPr>
          <a:xfrm>
            <a:off x="0" y="2225737"/>
            <a:ext cx="12192000" cy="382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Resources</a:t>
            </a:r>
            <a:r>
              <a:rPr lang="en-US" sz="2400" dirty="0" smtClean="0">
                <a:solidFill>
                  <a:schemeClr val="tx1"/>
                </a:solidFill>
              </a:rPr>
              <a:t>:</a:t>
            </a:r>
          </a:p>
          <a:p>
            <a:pPr marL="1714500" lvl="3" indent="-342900">
              <a:buFont typeface="Wingdings" charset="2"/>
              <a:buChar char="§"/>
            </a:pPr>
            <a:r>
              <a:rPr lang="en-US" sz="2400" dirty="0" smtClean="0">
                <a:solidFill>
                  <a:schemeClr val="tx1"/>
                </a:solidFill>
              </a:rPr>
              <a:t>Describe the “desired state” of a configuration item</a:t>
            </a:r>
          </a:p>
          <a:p>
            <a:pPr marL="1714500" lvl="3" indent="-342900">
              <a:buFont typeface="Wingdings" charset="2"/>
              <a:buChar char="§"/>
            </a:pPr>
            <a:r>
              <a:rPr lang="en-US" sz="2400" dirty="0" smtClean="0">
                <a:solidFill>
                  <a:schemeClr val="tx1"/>
                </a:solidFill>
              </a:rPr>
              <a:t>Declares the steps needed to bring the Resource into the desired state</a:t>
            </a:r>
          </a:p>
          <a:p>
            <a:pPr marL="1714500" lvl="3" indent="-342900">
              <a:buFont typeface="Wingdings" charset="2"/>
              <a:buChar char="§"/>
            </a:pPr>
            <a:r>
              <a:rPr lang="en-US" sz="2400" dirty="0" smtClean="0">
                <a:solidFill>
                  <a:schemeClr val="tx1"/>
                </a:solidFill>
              </a:rPr>
              <a:t>Are classified by type, i.e. package, file, service, template, </a:t>
            </a:r>
            <a:r>
              <a:rPr lang="en-US" sz="2400" dirty="0" err="1" smtClean="0">
                <a:solidFill>
                  <a:schemeClr val="tx1"/>
                </a:solidFill>
              </a:rPr>
              <a:t>registry_key</a:t>
            </a:r>
            <a:r>
              <a:rPr lang="en-US" sz="2400" dirty="0" smtClean="0">
                <a:solidFill>
                  <a:schemeClr val="tx1"/>
                </a:solidFill>
              </a:rPr>
              <a:t>, etc.</a:t>
            </a:r>
          </a:p>
          <a:p>
            <a:pPr marL="1714500" lvl="3" indent="-342900">
              <a:buFont typeface="Wingdings" charset="2"/>
              <a:buChar char="§"/>
            </a:pPr>
            <a:r>
              <a:rPr lang="en-US" sz="2400" dirty="0" smtClean="0">
                <a:solidFill>
                  <a:schemeClr val="tx1"/>
                </a:solidFill>
              </a:rPr>
              <a:t>Are grouped into Recipe files (ruby files) that are executed during convergence</a:t>
            </a:r>
          </a:p>
        </p:txBody>
      </p:sp>
    </p:spTree>
    <p:extLst>
      <p:ext uri="{BB962C8B-B14F-4D97-AF65-F5344CB8AC3E}">
        <p14:creationId xmlns:p14="http://schemas.microsoft.com/office/powerpoint/2010/main" val="13009287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a:t>
            </a:r>
            <a:r>
              <a:rPr lang="en-US" dirty="0" smtClean="0"/>
              <a:t>Resources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r>
              <a:rPr lang="en-US" dirty="0"/>
              <a:t>Resources have:</a:t>
            </a:r>
          </a:p>
          <a:p>
            <a:pPr lvl="1"/>
            <a:r>
              <a:rPr lang="en-US" sz="2400" dirty="0"/>
              <a:t>a Type – ‘file’</a:t>
            </a:r>
          </a:p>
          <a:p>
            <a:pPr lvl="1"/>
            <a:r>
              <a:rPr lang="en-US" sz="2400" dirty="0"/>
              <a:t>a Name – ‘</a:t>
            </a:r>
            <a:r>
              <a:rPr lang="en-US" sz="2400" dirty="0" err="1"/>
              <a:t>hello.txt</a:t>
            </a:r>
            <a:r>
              <a:rPr lang="en-US" sz="2400" dirty="0"/>
              <a:t>’</a:t>
            </a:r>
          </a:p>
          <a:p>
            <a:pPr lvl="1"/>
            <a:r>
              <a:rPr lang="en-US" sz="2400" dirty="0"/>
              <a:t>Attributes – ‘content’</a:t>
            </a:r>
          </a:p>
          <a:p>
            <a:pPr lvl="1"/>
            <a:r>
              <a:rPr lang="en-US" sz="2400" dirty="0"/>
              <a:t>Actions - ’create</a:t>
            </a:r>
            <a:r>
              <a:rPr lang="en-US" sz="2400" dirty="0" smtClean="0"/>
              <a:t>’</a:t>
            </a:r>
            <a:endParaRPr lang="en-US" sz="2400" dirty="0"/>
          </a:p>
        </p:txBody>
      </p:sp>
      <p:sp>
        <p:nvSpPr>
          <p:cNvPr id="3" name="Content Placeholder 2"/>
          <p:cNvSpPr>
            <a:spLocks noGrp="1"/>
          </p:cNvSpPr>
          <p:nvPr>
            <p:ph idx="13"/>
          </p:nvPr>
        </p:nvSpPr>
        <p:spPr/>
        <p:txBody>
          <a:bodyPr/>
          <a:lstStyle/>
          <a:p>
            <a:endParaRPr lang="en-US" dirty="0"/>
          </a:p>
          <a:p>
            <a:endParaRPr lang="en-US" dirty="0"/>
          </a:p>
          <a:p>
            <a:r>
              <a:rPr lang="en-US" dirty="0"/>
              <a:t>file ‘</a:t>
            </a:r>
            <a:r>
              <a:rPr lang="en-US" dirty="0" err="1"/>
              <a:t>hello.txt</a:t>
            </a:r>
            <a:r>
              <a:rPr lang="en-US" dirty="0"/>
              <a:t>’ do</a:t>
            </a:r>
          </a:p>
          <a:p>
            <a:r>
              <a:rPr lang="en-US" dirty="0"/>
              <a:t>  content ‘Hello, world!’</a:t>
            </a:r>
          </a:p>
          <a:p>
            <a:r>
              <a:rPr lang="en-US" dirty="0"/>
              <a:t>  action :create</a:t>
            </a:r>
          </a:p>
          <a:p>
            <a:r>
              <a:rPr lang="en-US" dirty="0"/>
              <a:t>end</a:t>
            </a:r>
          </a:p>
          <a:p>
            <a:endParaRPr lang="en-US" dirty="0"/>
          </a:p>
        </p:txBody>
      </p:sp>
    </p:spTree>
    <p:extLst>
      <p:ext uri="{BB962C8B-B14F-4D97-AF65-F5344CB8AC3E}">
        <p14:creationId xmlns:p14="http://schemas.microsoft.com/office/powerpoint/2010/main" val="10158598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Resources - examples</a:t>
              </a:r>
              <a:endParaRPr lang="en-US" i="0" dirty="0"/>
            </a:p>
          </p:txBody>
        </p:sp>
      </p:grpSp>
      <p:sp>
        <p:nvSpPr>
          <p:cNvPr id="9" name="Content Placeholder 4"/>
          <p:cNvSpPr txBox="1">
            <a:spLocks/>
          </p:cNvSpPr>
          <p:nvPr/>
        </p:nvSpPr>
        <p:spPr>
          <a:xfrm>
            <a:off x="936459" y="2761704"/>
            <a:ext cx="9264377" cy="3588139"/>
          </a:xfrm>
          <a:prstGeom prst="rect">
            <a:avLst/>
          </a:prstGeom>
          <a:solidFill>
            <a:srgbClr val="F2F2F2"/>
          </a:solidFill>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latin typeface="Lucida Console" panose="020B0609040504020204" pitchFamily="49" charset="0"/>
              </a:rPr>
              <a:t>windows_package</a:t>
            </a:r>
            <a:r>
              <a:rPr lang="en-US" sz="1800" dirty="0">
                <a:latin typeface="Lucida Console" panose="020B0609040504020204" pitchFamily="49" charset="0"/>
              </a:rPr>
              <a:t> ‘7zip’ do</a:t>
            </a:r>
          </a:p>
          <a:p>
            <a:pPr marL="0" indent="0">
              <a:buNone/>
            </a:pPr>
            <a:r>
              <a:rPr lang="en-US" sz="1800" dirty="0">
                <a:latin typeface="Lucida Console" panose="020B0609040504020204" pitchFamily="49" charset="0"/>
              </a:rPr>
              <a:t>  action :install</a:t>
            </a:r>
          </a:p>
          <a:p>
            <a:pPr marL="0" indent="0">
              <a:buNone/>
            </a:pPr>
            <a:r>
              <a:rPr lang="en-US" sz="1800" dirty="0">
                <a:latin typeface="Lucida Console" panose="020B0609040504020204" pitchFamily="49" charset="0"/>
              </a:rPr>
              <a:t>  source ‘</a:t>
            </a:r>
            <a:r>
              <a:rPr lang="fi-FI" sz="1800" dirty="0">
                <a:latin typeface="Lucida Console" panose="020B0609040504020204" pitchFamily="49" charset="0"/>
              </a:rPr>
              <a:t>C:\7z920.msi’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end</a:t>
            </a:r>
          </a:p>
          <a:p>
            <a:pPr marL="0" indent="0">
              <a:buNone/>
            </a:pPr>
            <a:endParaRPr lang="en-US" sz="1800" dirty="0">
              <a:latin typeface="Lucida Console" panose="020B0609040504020204" pitchFamily="49" charset="0"/>
            </a:endParaRPr>
          </a:p>
          <a:p>
            <a:pPr marL="0" indent="0">
              <a:buNone/>
            </a:pPr>
            <a:r>
              <a:rPr lang="en-US" sz="1800" dirty="0" err="1">
                <a:latin typeface="Lucida Console" panose="020B0609040504020204" pitchFamily="49" charset="0"/>
              </a:rPr>
              <a:t>windows_service</a:t>
            </a:r>
            <a:r>
              <a:rPr lang="en-US" sz="1800" dirty="0">
                <a:latin typeface="Lucida Console" panose="020B0609040504020204" pitchFamily="49" charset="0"/>
              </a:rPr>
              <a:t> ‘BITS’ do</a:t>
            </a:r>
          </a:p>
          <a:p>
            <a:pPr marL="0" indent="0">
              <a:buNone/>
            </a:pPr>
            <a:r>
              <a:rPr lang="en-US" sz="1800" dirty="0">
                <a:latin typeface="Lucida Console" panose="020B0609040504020204" pitchFamily="49" charset="0"/>
              </a:rPr>
              <a:t>  action :</a:t>
            </a:r>
            <a:r>
              <a:rPr lang="en-US" sz="1800" dirty="0" err="1">
                <a:latin typeface="Lucida Console" panose="020B0609040504020204" pitchFamily="49" charset="0"/>
              </a:rPr>
              <a:t>configure_startup</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startup_type</a:t>
            </a:r>
            <a:r>
              <a:rPr lang="en-US" sz="1800" dirty="0">
                <a:latin typeface="Lucida Console" panose="020B0609040504020204" pitchFamily="49" charset="0"/>
              </a:rPr>
              <a:t> :manual</a:t>
            </a:r>
          </a:p>
          <a:p>
            <a:pPr marL="0" indent="0">
              <a:buNone/>
            </a:pPr>
            <a:r>
              <a:rPr lang="en-US" sz="1800" dirty="0">
                <a:latin typeface="Lucida Console" panose="020B0609040504020204" pitchFamily="49" charset="0"/>
              </a:rPr>
              <a:t>end</a:t>
            </a:r>
          </a:p>
        </p:txBody>
      </p:sp>
    </p:spTree>
    <p:extLst>
      <p:ext uri="{BB962C8B-B14F-4D97-AF65-F5344CB8AC3E}">
        <p14:creationId xmlns:p14="http://schemas.microsoft.com/office/powerpoint/2010/main" val="11165323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Recipes are files that contain resources:</a:t>
              </a:r>
              <a:endParaRPr lang="en-US" i="0" dirty="0"/>
            </a:p>
          </p:txBody>
        </p:sp>
      </p:grpSp>
      <p:sp>
        <p:nvSpPr>
          <p:cNvPr id="54" name="Rectangle 53"/>
          <p:cNvSpPr/>
          <p:nvPr/>
        </p:nvSpPr>
        <p:spPr>
          <a:xfrm>
            <a:off x="1" y="2277948"/>
            <a:ext cx="12192000" cy="3713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authored </a:t>
            </a:r>
            <a:r>
              <a:rPr lang="en-US" sz="2800" dirty="0" smtClean="0">
                <a:solidFill>
                  <a:schemeClr val="tx1"/>
                </a:solidFill>
              </a:rPr>
              <a:t>using Ruby, and have a .</a:t>
            </a:r>
            <a:r>
              <a:rPr lang="en-US" sz="2800" dirty="0" err="1" smtClean="0">
                <a:solidFill>
                  <a:schemeClr val="tx1"/>
                </a:solidFill>
              </a:rPr>
              <a:t>rb</a:t>
            </a:r>
            <a:r>
              <a:rPr lang="en-US" sz="2800" dirty="0" smtClean="0">
                <a:solidFill>
                  <a:schemeClr val="tx1"/>
                </a:solidFill>
              </a:rPr>
              <a:t> file extension</a:t>
            </a:r>
          </a:p>
          <a:p>
            <a:pPr marL="1257300" lvl="2" indent="-342900">
              <a:buFont typeface="Wingdings" charset="2"/>
              <a:buChar char="§"/>
            </a:pPr>
            <a:r>
              <a:rPr lang="en-US" sz="2800" dirty="0" smtClean="0">
                <a:solidFill>
                  <a:schemeClr val="tx1"/>
                </a:solidFill>
              </a:rPr>
              <a:t>Group </a:t>
            </a:r>
            <a:r>
              <a:rPr lang="en-US" sz="2800" dirty="0" smtClean="0">
                <a:solidFill>
                  <a:schemeClr val="tx1"/>
                </a:solidFill>
              </a:rPr>
              <a:t>configuration tasks into logical units</a:t>
            </a:r>
          </a:p>
          <a:p>
            <a:pPr marL="1257300" lvl="2" indent="-342900">
              <a:buFont typeface="Wingdings" charset="2"/>
              <a:buChar char="§"/>
            </a:pPr>
            <a:r>
              <a:rPr lang="en-US" sz="2800" dirty="0" smtClean="0">
                <a:solidFill>
                  <a:schemeClr val="tx1"/>
                </a:solidFill>
              </a:rPr>
              <a:t>May include or call other recipes using the </a:t>
            </a:r>
            <a:r>
              <a:rPr lang="en-US" sz="2800" dirty="0" err="1" smtClean="0">
                <a:solidFill>
                  <a:schemeClr val="tx1"/>
                </a:solidFill>
              </a:rPr>
              <a:t>include_recipe</a:t>
            </a:r>
            <a:r>
              <a:rPr lang="en-US" sz="2800" dirty="0" smtClean="0">
                <a:solidFill>
                  <a:schemeClr val="tx1"/>
                </a:solidFill>
              </a:rPr>
              <a:t> method</a:t>
            </a:r>
          </a:p>
          <a:p>
            <a:pPr marL="1257300" lvl="2" indent="-342900">
              <a:buFont typeface="Wingdings" charset="2"/>
              <a:buChar char="§"/>
            </a:pPr>
            <a:r>
              <a:rPr lang="en-US" sz="2800" dirty="0" smtClean="0">
                <a:solidFill>
                  <a:schemeClr val="tx1"/>
                </a:solidFill>
              </a:rPr>
              <a:t>Have direct access to the Chef Server’s indexes via the search method</a:t>
            </a:r>
          </a:p>
          <a:p>
            <a:pPr marL="1257300" lvl="2" indent="-342900">
              <a:buFont typeface="Wingdings" charset="2"/>
              <a:buChar char="§"/>
            </a:pPr>
            <a:r>
              <a:rPr lang="en-US" sz="2800" dirty="0" smtClean="0">
                <a:solidFill>
                  <a:schemeClr val="tx1"/>
                </a:solidFill>
              </a:rPr>
              <a:t>added to the Run-list for any </a:t>
            </a:r>
            <a:r>
              <a:rPr lang="en-US" sz="2800" dirty="0" smtClean="0">
                <a:solidFill>
                  <a:schemeClr val="tx1"/>
                </a:solidFill>
              </a:rPr>
              <a:t>node</a:t>
            </a:r>
            <a:endParaRPr lang="en-US" sz="2800" dirty="0" smtClean="0">
              <a:solidFill>
                <a:schemeClr val="tx1"/>
              </a:solidFill>
            </a:endParaRPr>
          </a:p>
        </p:txBody>
      </p:sp>
    </p:spTree>
    <p:extLst>
      <p:ext uri="{BB962C8B-B14F-4D97-AF65-F5344CB8AC3E}">
        <p14:creationId xmlns:p14="http://schemas.microsoft.com/office/powerpoint/2010/main" val="14934916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Using Chef - Recipes</a:t>
            </a:r>
            <a:endParaRPr lang="en-US" sz="4800" dirty="0"/>
          </a:p>
        </p:txBody>
      </p:sp>
      <p:sp>
        <p:nvSpPr>
          <p:cNvPr id="6" name="Content Placeholder 3"/>
          <p:cNvSpPr>
            <a:spLocks noGrp="1"/>
          </p:cNvSpPr>
          <p:nvPr>
            <p:ph sz="half" idx="1"/>
          </p:nvPr>
        </p:nvSpPr>
        <p:spPr>
          <a:solidFill>
            <a:schemeClr val="bg1">
              <a:lumMod val="75000"/>
            </a:schemeClr>
          </a:solidFill>
        </p:spPr>
        <p:txBody>
          <a:bodyPr/>
          <a:lstStyle/>
          <a:p>
            <a:endParaRPr lang="en-US" sz="1400" dirty="0" smtClean="0"/>
          </a:p>
          <a:p>
            <a:endParaRPr lang="en-US" sz="1400" dirty="0"/>
          </a:p>
          <a:p>
            <a:r>
              <a:rPr lang="en-US" dirty="0" smtClean="0"/>
              <a:t>Recipes:</a:t>
            </a:r>
            <a:endParaRPr lang="en-US" dirty="0"/>
          </a:p>
          <a:p>
            <a:pPr lvl="1"/>
            <a:r>
              <a:rPr lang="en-US" sz="2400" dirty="0"/>
              <a:t>Are Ruby files with .</a:t>
            </a:r>
            <a:r>
              <a:rPr lang="en-US" sz="2400" dirty="0" err="1"/>
              <a:t>rb</a:t>
            </a:r>
            <a:r>
              <a:rPr lang="en-US" sz="2400" dirty="0"/>
              <a:t> extension</a:t>
            </a:r>
          </a:p>
          <a:p>
            <a:pPr lvl="1"/>
            <a:r>
              <a:rPr lang="en-US" sz="2400" dirty="0"/>
              <a:t>Include resources</a:t>
            </a:r>
          </a:p>
          <a:p>
            <a:pPr lvl="1"/>
            <a:r>
              <a:rPr lang="en-US" sz="2400" dirty="0"/>
              <a:t>Usually groups policy that define a common task</a:t>
            </a:r>
          </a:p>
          <a:p>
            <a:pPr lvl="1"/>
            <a:r>
              <a:rPr lang="en-US" sz="2400" dirty="0"/>
              <a:t>Will be organized with Cookbooks</a:t>
            </a:r>
          </a:p>
        </p:txBody>
      </p:sp>
      <p:sp>
        <p:nvSpPr>
          <p:cNvPr id="3" name="Content Placeholder 2"/>
          <p:cNvSpPr>
            <a:spLocks noGrp="1"/>
          </p:cNvSpPr>
          <p:nvPr>
            <p:ph idx="13"/>
          </p:nvPr>
        </p:nvSpPr>
        <p:spPr/>
        <p:txBody>
          <a:bodyPr/>
          <a:lstStyle/>
          <a:p>
            <a:r>
              <a:rPr lang="en-US" dirty="0"/>
              <a:t>directory '</a:t>
            </a:r>
            <a:r>
              <a:rPr lang="en-US" dirty="0" err="1"/>
              <a:t>C:MyDirectory</a:t>
            </a:r>
            <a:r>
              <a:rPr lang="en-US" dirty="0"/>
              <a:t>' do  </a:t>
            </a:r>
          </a:p>
          <a:p>
            <a:r>
              <a:rPr lang="en-US" dirty="0"/>
              <a:t>  action :create  </a:t>
            </a:r>
          </a:p>
          <a:p>
            <a:r>
              <a:rPr lang="en-US" dirty="0"/>
              <a:t>  recursive true  </a:t>
            </a:r>
          </a:p>
          <a:p>
            <a:r>
              <a:rPr lang="en-US" dirty="0"/>
              <a:t>  rights :</a:t>
            </a:r>
            <a:r>
              <a:rPr lang="en-US" dirty="0" err="1"/>
              <a:t>full_control</a:t>
            </a:r>
            <a:r>
              <a:rPr lang="en-US" dirty="0"/>
              <a:t>, "Admin”</a:t>
            </a:r>
          </a:p>
          <a:p>
            <a:r>
              <a:rPr lang="en-US" dirty="0"/>
              <a:t>end</a:t>
            </a:r>
          </a:p>
          <a:p>
            <a:endParaRPr lang="en-US" dirty="0"/>
          </a:p>
          <a:p>
            <a:r>
              <a:rPr lang="en-US" dirty="0"/>
              <a:t>service "</a:t>
            </a:r>
            <a:r>
              <a:rPr lang="en-US" dirty="0" err="1"/>
              <a:t>MyService</a:t>
            </a:r>
            <a:r>
              <a:rPr lang="en-US" dirty="0"/>
              <a:t>" do  </a:t>
            </a:r>
          </a:p>
          <a:p>
            <a:r>
              <a:rPr lang="en-US" dirty="0"/>
              <a:t>  action :restart</a:t>
            </a:r>
          </a:p>
          <a:p>
            <a:r>
              <a:rPr lang="en-US" dirty="0"/>
              <a:t>end</a:t>
            </a:r>
          </a:p>
          <a:p>
            <a:endParaRPr lang="en-US" dirty="0"/>
          </a:p>
          <a:p>
            <a:r>
              <a:rPr lang="en-US" dirty="0"/>
              <a:t>batch "Output directory list" do  </a:t>
            </a:r>
          </a:p>
          <a:p>
            <a:r>
              <a:rPr lang="en-US" dirty="0"/>
              <a:t>  code '</a:t>
            </a:r>
            <a:r>
              <a:rPr lang="en-US" dirty="0" err="1"/>
              <a:t>dir</a:t>
            </a:r>
            <a:r>
              <a:rPr lang="en-US" dirty="0"/>
              <a:t> C:'  </a:t>
            </a:r>
          </a:p>
          <a:p>
            <a:r>
              <a:rPr lang="en-US" dirty="0"/>
              <a:t>  action :run</a:t>
            </a:r>
          </a:p>
          <a:p>
            <a:r>
              <a:rPr lang="en-US" dirty="0" smtClean="0"/>
              <a:t>end</a:t>
            </a:r>
            <a:endParaRPr lang="en-US" dirty="0"/>
          </a:p>
        </p:txBody>
      </p:sp>
    </p:spTree>
    <p:extLst>
      <p:ext uri="{BB962C8B-B14F-4D97-AF65-F5344CB8AC3E}">
        <p14:creationId xmlns:p14="http://schemas.microsoft.com/office/powerpoint/2010/main" val="2271238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Cookbooks are containers for recipes and supporting policies </a:t>
              </a:r>
              <a:r>
                <a:rPr lang="en-US" i="0" dirty="0" smtClean="0"/>
                <a:t>or files</a:t>
              </a:r>
              <a:endParaRPr lang="en-US" i="0" dirty="0"/>
            </a:p>
          </p:txBody>
        </p:sp>
      </p:grpSp>
      <p:sp>
        <p:nvSpPr>
          <p:cNvPr id="54" name="Rectangle 53"/>
          <p:cNvSpPr/>
          <p:nvPr/>
        </p:nvSpPr>
        <p:spPr>
          <a:xfrm>
            <a:off x="0" y="2285380"/>
            <a:ext cx="12192000" cy="3542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76313" lvl="2" indent="-292100">
              <a:buFont typeface="Wingdings" charset="2"/>
              <a:buChar char="§"/>
            </a:pPr>
            <a:r>
              <a:rPr lang="en-US" sz="2800" dirty="0" smtClean="0">
                <a:solidFill>
                  <a:schemeClr val="tx1"/>
                </a:solidFill>
              </a:rPr>
              <a:t>May </a:t>
            </a:r>
            <a:r>
              <a:rPr lang="en-US" sz="2800" dirty="0" smtClean="0">
                <a:solidFill>
                  <a:schemeClr val="tx1"/>
                </a:solidFill>
              </a:rPr>
              <a:t>contain many recipes</a:t>
            </a:r>
          </a:p>
          <a:p>
            <a:pPr marL="976313" lvl="2" indent="-292100">
              <a:buFont typeface="Wingdings" charset="2"/>
              <a:buChar char="§"/>
            </a:pPr>
            <a:r>
              <a:rPr lang="en-US" sz="2800" dirty="0" smtClean="0">
                <a:solidFill>
                  <a:schemeClr val="tx1"/>
                </a:solidFill>
              </a:rPr>
              <a:t>Define a scenario, and contain all the components needed to support that scenario</a:t>
            </a:r>
          </a:p>
          <a:p>
            <a:pPr marL="1485900" lvl="3" indent="-342900">
              <a:buFont typeface="Wingdings" charset="2"/>
              <a:buChar char="§"/>
            </a:pPr>
            <a:r>
              <a:rPr lang="en-US" sz="2800" dirty="0" smtClean="0">
                <a:solidFill>
                  <a:schemeClr val="tx1"/>
                </a:solidFill>
              </a:rPr>
              <a:t>For example, all the components and instructions for setting up MySQL</a:t>
            </a:r>
          </a:p>
          <a:p>
            <a:pPr marL="979488" lvl="2" indent="-342900">
              <a:buFont typeface="Wingdings" charset="2"/>
              <a:buChar char="§"/>
            </a:pPr>
            <a:r>
              <a:rPr lang="en-US" sz="2800" dirty="0" smtClean="0">
                <a:solidFill>
                  <a:schemeClr val="tx1"/>
                </a:solidFill>
              </a:rPr>
              <a:t>Are distributed to all managed nodes who should apply that policy, either manually or by a Chef Server</a:t>
            </a:r>
          </a:p>
        </p:txBody>
      </p:sp>
    </p:spTree>
    <p:extLst>
      <p:ext uri="{BB962C8B-B14F-4D97-AF65-F5344CB8AC3E}">
        <p14:creationId xmlns:p14="http://schemas.microsoft.com/office/powerpoint/2010/main" val="21962657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125" y="1111298"/>
            <a:ext cx="6728657" cy="5622451"/>
          </a:xfrm>
          <a:prstGeom prst="rect">
            <a:avLst/>
          </a:prstGeom>
          <a:ln>
            <a:solidFill>
              <a:srgbClr val="D9D9D9"/>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The Supermarket</a:t>
            </a:r>
            <a:endParaRPr lang="en-US" sz="4800" dirty="0"/>
          </a:p>
        </p:txBody>
      </p:sp>
      <p:sp>
        <p:nvSpPr>
          <p:cNvPr id="54" name="Rectangle 53"/>
          <p:cNvSpPr/>
          <p:nvPr/>
        </p:nvSpPr>
        <p:spPr>
          <a:xfrm>
            <a:off x="475590" y="1304736"/>
            <a:ext cx="4722471"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A cookbook can be built from scratch, </a:t>
            </a:r>
            <a:r>
              <a:rPr lang="en-US" sz="2400" dirty="0" smtClean="0">
                <a:solidFill>
                  <a:schemeClr val="tx1"/>
                </a:solidFill>
              </a:rPr>
              <a:t>or found </a:t>
            </a:r>
            <a:r>
              <a:rPr lang="en-US" sz="2400" dirty="0" smtClean="0">
                <a:solidFill>
                  <a:schemeClr val="tx1"/>
                </a:solidFill>
              </a:rPr>
              <a:t>in </a:t>
            </a:r>
            <a:r>
              <a:rPr lang="en-US" sz="2400" dirty="0" smtClean="0">
                <a:solidFill>
                  <a:schemeClr val="tx1"/>
                </a:solidFill>
              </a:rPr>
              <a:t>the </a:t>
            </a:r>
            <a:r>
              <a:rPr lang="en-US" sz="2400" dirty="0">
                <a:solidFill>
                  <a:schemeClr val="tx1"/>
                </a:solidFill>
              </a:rPr>
              <a:t>vast </a:t>
            </a:r>
            <a:r>
              <a:rPr lang="en-US" sz="2400" dirty="0" smtClean="0">
                <a:solidFill>
                  <a:schemeClr val="tx1"/>
                </a:solidFill>
              </a:rPr>
              <a:t>community </a:t>
            </a:r>
            <a:r>
              <a:rPr lang="en-US" sz="2400" dirty="0">
                <a:solidFill>
                  <a:schemeClr val="tx1"/>
                </a:solidFill>
              </a:rPr>
              <a:t>cookbooks </a:t>
            </a:r>
            <a:r>
              <a:rPr lang="en-US" sz="2400" dirty="0" smtClean="0">
                <a:solidFill>
                  <a:schemeClr val="tx1"/>
                </a:solidFill>
              </a:rPr>
              <a:t>in the </a:t>
            </a:r>
            <a:r>
              <a:rPr lang="en-US" sz="2400" dirty="0" smtClean="0">
                <a:solidFill>
                  <a:schemeClr val="tx1"/>
                </a:solidFill>
              </a:rPr>
              <a:t>Chef </a:t>
            </a:r>
            <a:r>
              <a:rPr lang="en-US" sz="2400" dirty="0" smtClean="0">
                <a:solidFill>
                  <a:schemeClr val="tx1"/>
                </a:solidFill>
              </a:rPr>
              <a:t>Supermarket.</a:t>
            </a:r>
            <a:endParaRPr lang="en-US" sz="2400" dirty="0">
              <a:solidFill>
                <a:schemeClr val="tx1"/>
              </a:solidFill>
            </a:endParaRPr>
          </a:p>
          <a:p>
            <a:pPr marL="800100" lvl="1" indent="-342900">
              <a:buFont typeface="Wingdings" charset="2"/>
              <a:buChar char="§"/>
            </a:pPr>
            <a:r>
              <a:rPr lang="en-US" sz="2400" dirty="0" smtClean="0">
                <a:solidFill>
                  <a:schemeClr val="tx1"/>
                </a:solidFill>
              </a:rPr>
              <a:t>Community code helps </a:t>
            </a:r>
            <a:r>
              <a:rPr lang="en-US" sz="2400" dirty="0" smtClean="0">
                <a:solidFill>
                  <a:schemeClr val="tx1"/>
                </a:solidFill>
              </a:rPr>
              <a:t>save </a:t>
            </a:r>
            <a:r>
              <a:rPr lang="en-US" sz="2400" dirty="0" smtClean="0">
                <a:solidFill>
                  <a:schemeClr val="tx1"/>
                </a:solidFill>
              </a:rPr>
              <a:t>time, and can get you started on the right path.</a:t>
            </a:r>
            <a:endParaRPr lang="en-US" sz="2400" dirty="0">
              <a:solidFill>
                <a:schemeClr val="tx1"/>
              </a:solidFill>
            </a:endParaRPr>
          </a:p>
          <a:p>
            <a:pPr marL="800100" lvl="1" indent="-342900">
              <a:buFont typeface="Wingdings" charset="2"/>
              <a:buChar char="§"/>
            </a:pPr>
            <a:r>
              <a:rPr lang="en-US" sz="2400" dirty="0" smtClean="0">
                <a:solidFill>
                  <a:schemeClr val="tx1"/>
                </a:solidFill>
              </a:rPr>
              <a:t>Remember, like GitHub, the Supermarket is managed by individuals, not Chef!</a:t>
            </a:r>
          </a:p>
        </p:txBody>
      </p:sp>
    </p:spTree>
    <p:extLst>
      <p:ext uri="{BB962C8B-B14F-4D97-AF65-F5344CB8AC3E}">
        <p14:creationId xmlns:p14="http://schemas.microsoft.com/office/powerpoint/2010/main" val="684108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Attributes </a:t>
              </a:r>
              <a:r>
                <a:rPr lang="en-US" i="0" dirty="0" smtClean="0"/>
                <a:t>contain </a:t>
              </a:r>
              <a:r>
                <a:rPr lang="en-US" i="0" dirty="0"/>
                <a:t>the details of specific </a:t>
              </a:r>
              <a:r>
                <a:rPr lang="en-US" i="0" dirty="0" smtClean="0"/>
                <a:t>nodes</a:t>
              </a:r>
              <a:endParaRPr lang="en-US" i="0" dirty="0"/>
            </a:p>
          </p:txBody>
        </p:sp>
      </p:grpSp>
      <p:sp>
        <p:nvSpPr>
          <p:cNvPr id="54" name="Rectangle 53"/>
          <p:cNvSpPr/>
          <p:nvPr/>
        </p:nvSpPr>
        <p:spPr>
          <a:xfrm>
            <a:off x="0" y="2291752"/>
            <a:ext cx="12192000" cy="4024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5050" lvl="1" indent="-342900">
              <a:buFont typeface="Wingdings" charset="2"/>
              <a:buChar char="§"/>
            </a:pPr>
            <a:r>
              <a:rPr lang="en-US" sz="2800" dirty="0" smtClean="0">
                <a:solidFill>
                  <a:schemeClr val="tx1"/>
                </a:solidFill>
              </a:rPr>
              <a:t>Reflect </a:t>
            </a:r>
            <a:r>
              <a:rPr lang="en-US" sz="2800" dirty="0" smtClean="0">
                <a:solidFill>
                  <a:schemeClr val="tx1"/>
                </a:solidFill>
              </a:rPr>
              <a:t>the current state of the node the attribute belongs to</a:t>
            </a:r>
          </a:p>
          <a:p>
            <a:pPr marL="1035050" lvl="1" indent="-342900">
              <a:buFont typeface="Wingdings" charset="2"/>
              <a:buChar char="§"/>
            </a:pPr>
            <a:r>
              <a:rPr lang="en-US" sz="2800" dirty="0" smtClean="0">
                <a:solidFill>
                  <a:schemeClr val="tx1"/>
                </a:solidFill>
              </a:rPr>
              <a:t>Inventory host-specific details, such as IP Address, hostname, memory, CPU speed</a:t>
            </a:r>
          </a:p>
          <a:p>
            <a:pPr marL="1035050" lvl="1" indent="-342900">
              <a:buFont typeface="Wingdings" charset="2"/>
              <a:buChar char="§"/>
            </a:pPr>
            <a:r>
              <a:rPr lang="en-US" sz="2800" dirty="0" smtClean="0">
                <a:solidFill>
                  <a:schemeClr val="tx1"/>
                </a:solidFill>
              </a:rPr>
              <a:t>Are stored and indexed by a Chef Server</a:t>
            </a:r>
          </a:p>
          <a:p>
            <a:pPr marL="1035050" lvl="1" indent="-342900">
              <a:buFont typeface="Wingdings" charset="2"/>
              <a:buChar char="§"/>
            </a:pPr>
            <a:r>
              <a:rPr lang="en-US" sz="2800" dirty="0" smtClean="0">
                <a:solidFill>
                  <a:schemeClr val="tx1"/>
                </a:solidFill>
              </a:rPr>
              <a:t>Can be utilized and referenced (often as variables) inside of recipes and resources</a:t>
            </a:r>
            <a:endParaRPr lang="en-US" sz="2400" dirty="0" smtClean="0">
              <a:solidFill>
                <a:schemeClr val="tx1"/>
              </a:solidFill>
            </a:endParaRPr>
          </a:p>
        </p:txBody>
      </p:sp>
    </p:spTree>
    <p:extLst>
      <p:ext uri="{BB962C8B-B14F-4D97-AF65-F5344CB8AC3E}">
        <p14:creationId xmlns:p14="http://schemas.microsoft.com/office/powerpoint/2010/main" val="32582266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Attributes and the chef-client</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smtClean="0">
                <a:solidFill>
                  <a:schemeClr val="tx1"/>
                </a:solidFill>
              </a:rPr>
              <a:t>During every chef-client run (converging a node), an attribute list for a node is built using:</a:t>
            </a:r>
          </a:p>
          <a:p>
            <a:pPr marL="1493838" lvl="3" indent="-342900">
              <a:buFont typeface="Wingdings" charset="2"/>
              <a:buChar char="§"/>
            </a:pPr>
            <a:r>
              <a:rPr lang="en-US" sz="2400" dirty="0" smtClean="0">
                <a:solidFill>
                  <a:schemeClr val="tx1"/>
                </a:solidFill>
              </a:rPr>
              <a:t>Host-specific details collected by a tool called </a:t>
            </a:r>
            <a:r>
              <a:rPr lang="en-US" sz="2400" dirty="0" err="1" smtClean="0">
                <a:solidFill>
                  <a:schemeClr val="tx1"/>
                </a:solidFill>
              </a:rPr>
              <a:t>Ohai</a:t>
            </a:r>
            <a:r>
              <a:rPr lang="en-US" sz="2400" dirty="0" smtClean="0">
                <a:solidFill>
                  <a:schemeClr val="tx1"/>
                </a:solidFill>
              </a:rPr>
              <a:t> (included with every </a:t>
            </a:r>
            <a:r>
              <a:rPr lang="en-US" sz="2400" dirty="0">
                <a:solidFill>
                  <a:schemeClr val="tx1"/>
                </a:solidFill>
              </a:rPr>
              <a:t>C</a:t>
            </a:r>
            <a:r>
              <a:rPr lang="en-US" sz="2400" dirty="0" smtClean="0">
                <a:solidFill>
                  <a:schemeClr val="tx1"/>
                </a:solidFill>
              </a:rPr>
              <a:t>hef installation)</a:t>
            </a:r>
          </a:p>
          <a:p>
            <a:pPr marL="1493838" lvl="3" indent="-342900">
              <a:buFont typeface="Wingdings" charset="2"/>
              <a:buChar char="§"/>
            </a:pPr>
            <a:r>
              <a:rPr lang="en-US" sz="2400" dirty="0" smtClean="0">
                <a:solidFill>
                  <a:schemeClr val="tx1"/>
                </a:solidFill>
              </a:rPr>
              <a:t>The Node Object that was </a:t>
            </a:r>
          </a:p>
          <a:p>
            <a:pPr marL="1493838" lvl="3" indent="-342900">
              <a:buFont typeface="Wingdings" charset="2"/>
              <a:buChar char="§"/>
            </a:pPr>
            <a:r>
              <a:rPr lang="en-US" sz="2400" dirty="0" smtClean="0">
                <a:solidFill>
                  <a:schemeClr val="tx1"/>
                </a:solidFill>
              </a:rPr>
              <a:t>Are stored and indexed by a Chef Server</a:t>
            </a:r>
          </a:p>
          <a:p>
            <a:pPr marL="1493838" lvl="3" indent="-342900">
              <a:buFont typeface="Wingdings" charset="2"/>
              <a:buChar char="§"/>
            </a:pPr>
            <a:r>
              <a:rPr lang="en-US" sz="2400" dirty="0" smtClean="0">
                <a:solidFill>
                  <a:schemeClr val="tx1"/>
                </a:solidFill>
              </a:rPr>
              <a:t>Can be utilized and referenced (often as variables) inside of recipes and resources</a:t>
            </a:r>
          </a:p>
        </p:txBody>
      </p:sp>
    </p:spTree>
    <p:extLst>
      <p:ext uri="{BB962C8B-B14F-4D97-AF65-F5344CB8AC3E}">
        <p14:creationId xmlns:p14="http://schemas.microsoft.com/office/powerpoint/2010/main" val="26510306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1550"/>
            <a:ext cx="10515600" cy="2852737"/>
          </a:xfrm>
        </p:spPr>
        <p:txBody>
          <a:bodyPr>
            <a:normAutofit/>
          </a:bodyPr>
          <a:lstStyle/>
          <a:p>
            <a:r>
              <a:rPr lang="en-US" dirty="0" smtClean="0"/>
              <a:t>What is Chef?</a:t>
            </a:r>
            <a:endParaRPr lang="en-US" dirty="0"/>
          </a:p>
        </p:txBody>
      </p:sp>
      <p:sp>
        <p:nvSpPr>
          <p:cNvPr id="3" name="Text Placeholder 2"/>
          <p:cNvSpPr>
            <a:spLocks noGrp="1"/>
          </p:cNvSpPr>
          <p:nvPr>
            <p:ph type="body" idx="1"/>
          </p:nvPr>
        </p:nvSpPr>
        <p:spPr>
          <a:xfrm>
            <a:off x="831850" y="3594287"/>
            <a:ext cx="10515600" cy="1500187"/>
          </a:xfrm>
        </p:spPr>
        <p:txBody>
          <a:bodyPr/>
          <a:lstStyle/>
          <a:p>
            <a:r>
              <a:rPr lang="en-US" dirty="0" smtClean="0"/>
              <a:t>Solving Configuration Management Obstacles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494" y="438794"/>
            <a:ext cx="4900706" cy="5360262"/>
          </a:xfrm>
          <a:prstGeom prst="rect">
            <a:avLst/>
          </a:prstGeom>
        </p:spPr>
      </p:pic>
    </p:spTree>
    <p:extLst>
      <p:ext uri="{BB962C8B-B14F-4D97-AF65-F5344CB8AC3E}">
        <p14:creationId xmlns:p14="http://schemas.microsoft.com/office/powerpoint/2010/main" val="11010579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smtClean="0"/>
                <a:t>Ohai</a:t>
              </a:r>
              <a:endParaRPr lang="en-US" i="0" dirty="0"/>
            </a:p>
          </p:txBody>
        </p:sp>
      </p:grpSp>
      <p:sp>
        <p:nvSpPr>
          <p:cNvPr id="5" name="Rectangle 4"/>
          <p:cNvSpPr/>
          <p:nvPr/>
        </p:nvSpPr>
        <p:spPr>
          <a:xfrm>
            <a:off x="5620001" y="1841242"/>
            <a:ext cx="6445579" cy="5016758"/>
          </a:xfrm>
          <a:prstGeom prst="rect">
            <a:avLst/>
          </a:prstGeom>
          <a:solidFill>
            <a:schemeClr val="tx1">
              <a:lumMod val="50000"/>
            </a:schemeClr>
          </a:solidFill>
          <a:effectLst>
            <a:softEdge rad="31750"/>
          </a:effectLst>
        </p:spPr>
        <p:txBody>
          <a:bodyPr wrap="square">
            <a:spAutoFit/>
          </a:bodyPr>
          <a:lstStyle/>
          <a:p>
            <a:r>
              <a:rPr lang="en-US" sz="1600" noProof="1" smtClean="0">
                <a:solidFill>
                  <a:schemeClr val="bg1"/>
                </a:solidFill>
                <a:latin typeface="Lucida Console" charset="0"/>
                <a:ea typeface="Lucida Console" charset="0"/>
                <a:cs typeface="Lucida Console" charset="0"/>
              </a:rPr>
              <a:t>C:\Users\Administrator&gt; ohai</a:t>
            </a:r>
          </a:p>
          <a:p>
            <a:r>
              <a:rPr lang="de-DE" sz="1600" noProof="1">
                <a:solidFill>
                  <a:schemeClr val="bg1"/>
                </a:solidFill>
                <a:latin typeface="Lucida Console" charset="0"/>
                <a:ea typeface="Lucida Console" charset="0"/>
                <a:cs typeface="Lucida Console" charset="0"/>
              </a:rPr>
              <a:t>{</a:t>
            </a:r>
          </a:p>
          <a:p>
            <a:r>
              <a:rPr lang="de-DE" sz="1600" noProof="1">
                <a:solidFill>
                  <a:schemeClr val="bg1"/>
                </a:solidFill>
                <a:latin typeface="Lucida Console" charset="0"/>
                <a:ea typeface="Lucida Console" charset="0"/>
                <a:cs typeface="Lucida Console" charset="0"/>
              </a:rPr>
              <a:t>  "cpu": {</a:t>
            </a:r>
          </a:p>
          <a:p>
            <a:r>
              <a:rPr lang="de-DE" sz="1600" noProof="1">
                <a:solidFill>
                  <a:schemeClr val="bg1"/>
                </a:solidFill>
                <a:latin typeface="Lucida Console" charset="0"/>
                <a:ea typeface="Lucida Console" charset="0"/>
                <a:cs typeface="Lucida Console" charset="0"/>
              </a:rPr>
              <a:t>    "0": {</a:t>
            </a:r>
          </a:p>
          <a:p>
            <a:r>
              <a:rPr lang="de-DE" sz="1600" noProof="1">
                <a:solidFill>
                  <a:schemeClr val="bg1"/>
                </a:solidFill>
                <a:latin typeface="Lucida Console" charset="0"/>
                <a:ea typeface="Lucida Console" charset="0"/>
                <a:cs typeface="Lucida Console" charset="0"/>
              </a:rPr>
              <a:t>      "cores": 1,</a:t>
            </a:r>
          </a:p>
          <a:p>
            <a:r>
              <a:rPr lang="de-DE" sz="1600" noProof="1">
                <a:solidFill>
                  <a:schemeClr val="bg1"/>
                </a:solidFill>
                <a:latin typeface="Lucida Console" charset="0"/>
                <a:ea typeface="Lucida Console" charset="0"/>
                <a:cs typeface="Lucida Console" charset="0"/>
              </a:rPr>
              <a:t>      "vendor_id": "GenuineIntel",</a:t>
            </a:r>
          </a:p>
          <a:p>
            <a:r>
              <a:rPr lang="de-DE" sz="1600" noProof="1">
                <a:solidFill>
                  <a:schemeClr val="bg1"/>
                </a:solidFill>
                <a:latin typeface="Lucida Console" charset="0"/>
                <a:ea typeface="Lucida Console" charset="0"/>
                <a:cs typeface="Lucida Console" charset="0"/>
              </a:rPr>
              <a:t>      "family": "1",</a:t>
            </a:r>
          </a:p>
          <a:p>
            <a:r>
              <a:rPr lang="de-DE" sz="1600" noProof="1">
                <a:solidFill>
                  <a:schemeClr val="bg1"/>
                </a:solidFill>
                <a:latin typeface="Lucida Console" charset="0"/>
                <a:ea typeface="Lucida Console" charset="0"/>
                <a:cs typeface="Lucida Console" charset="0"/>
              </a:rPr>
              <a:t>      "model": "16130",</a:t>
            </a:r>
          </a:p>
          <a:p>
            <a:r>
              <a:rPr lang="de-DE" sz="1600" noProof="1">
                <a:solidFill>
                  <a:schemeClr val="bg1"/>
                </a:solidFill>
                <a:latin typeface="Lucida Console" charset="0"/>
                <a:ea typeface="Lucida Console" charset="0"/>
                <a:cs typeface="Lucida Console" charset="0"/>
              </a:rPr>
              <a:t>      "stepping": "2",</a:t>
            </a:r>
          </a:p>
          <a:p>
            <a:r>
              <a:rPr lang="de-DE" sz="1600" noProof="1">
                <a:solidFill>
                  <a:schemeClr val="bg1"/>
                </a:solidFill>
                <a:latin typeface="Lucida Console" charset="0"/>
                <a:ea typeface="Lucida Console" charset="0"/>
                <a:cs typeface="Lucida Console" charset="0"/>
              </a:rPr>
              <a:t>      "physical_id": "CPU0",</a:t>
            </a:r>
          </a:p>
          <a:p>
            <a:r>
              <a:rPr lang="de-DE" sz="1600" noProof="1">
                <a:solidFill>
                  <a:schemeClr val="bg1"/>
                </a:solidFill>
                <a:latin typeface="Lucida Console" charset="0"/>
                <a:ea typeface="Lucida Console" charset="0"/>
                <a:cs typeface="Lucida Console" charset="0"/>
              </a:rPr>
              <a:t>      "model_name": "Intel64 Family 6 Model </a:t>
            </a:r>
            <a:r>
              <a:rPr lang="de-DE" sz="1600" noProof="1" smtClean="0">
                <a:solidFill>
                  <a:schemeClr val="bg1"/>
                </a:solidFill>
                <a:latin typeface="Lucida Console" charset="0"/>
                <a:ea typeface="Lucida Console" charset="0"/>
                <a:cs typeface="Lucida Console" charset="0"/>
              </a:rPr>
              <a:t>63"</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"mhz": "2394",</a:t>
            </a:r>
          </a:p>
          <a:p>
            <a:r>
              <a:rPr lang="de-DE" sz="1600" noProof="1">
                <a:solidFill>
                  <a:schemeClr val="bg1"/>
                </a:solidFill>
                <a:latin typeface="Lucida Console" charset="0"/>
                <a:ea typeface="Lucida Console" charset="0"/>
                <a:cs typeface="Lucida Console" charset="0"/>
              </a:rPr>
              <a:t>      "cache_size": " KB"</a:t>
            </a:r>
          </a:p>
          <a:p>
            <a:r>
              <a:rPr lang="de-DE" sz="1600" noProof="1">
                <a:solidFill>
                  <a:schemeClr val="bg1"/>
                </a:solidFill>
                <a:latin typeface="Lucida Console" charset="0"/>
                <a:ea typeface="Lucida Console" charset="0"/>
                <a:cs typeface="Lucida Console" charset="0"/>
              </a:rPr>
              <a:t>    },</a:t>
            </a:r>
          </a:p>
          <a:p>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a:p>
            <a:r>
              <a:rPr lang="de-DE" sz="1600" noProof="1">
                <a:solidFill>
                  <a:schemeClr val="bg1"/>
                </a:solidFill>
                <a:latin typeface="Lucida Console" charset="0"/>
                <a:ea typeface="Lucida Console" charset="0"/>
                <a:cs typeface="Lucida Console" charset="0"/>
              </a:rPr>
              <a:t>  "filesystem": {</a:t>
            </a:r>
          </a:p>
          <a:p>
            <a:r>
              <a:rPr lang="de-DE" sz="1600" noProof="1">
                <a:solidFill>
                  <a:schemeClr val="bg1"/>
                </a:solidFill>
                <a:latin typeface="Lucida Console" charset="0"/>
                <a:ea typeface="Lucida Console" charset="0"/>
                <a:cs typeface="Lucida Console" charset="0"/>
              </a:rPr>
              <a:t>    "C:": {</a:t>
            </a:r>
          </a:p>
          <a:p>
            <a:r>
              <a:rPr lang="de-DE" sz="1600" noProof="1">
                <a:solidFill>
                  <a:schemeClr val="bg1"/>
                </a:solidFill>
                <a:latin typeface="Lucida Console" charset="0"/>
                <a:ea typeface="Lucida Console" charset="0"/>
                <a:cs typeface="Lucida Console" charset="0"/>
              </a:rPr>
              <a:t>      "kb_size": 31843151,</a:t>
            </a:r>
          </a:p>
          <a:p>
            <a:r>
              <a:rPr lang="de-DE" sz="1600" noProof="1">
                <a:solidFill>
                  <a:schemeClr val="bg1"/>
                </a:solidFill>
                <a:latin typeface="Lucida Console" charset="0"/>
                <a:ea typeface="Lucida Console" charset="0"/>
                <a:cs typeface="Lucida Console" charset="0"/>
              </a:rPr>
              <a:t>      "kb_available": </a:t>
            </a:r>
            <a:r>
              <a:rPr lang="de-DE" sz="1600" noProof="1" smtClean="0">
                <a:solidFill>
                  <a:schemeClr val="bg1"/>
                </a:solidFill>
                <a:latin typeface="Lucida Console" charset="0"/>
                <a:ea typeface="Lucida Console" charset="0"/>
                <a:cs typeface="Lucida Console" charset="0"/>
              </a:rPr>
              <a:t>779137,</a:t>
            </a:r>
          </a:p>
          <a:p>
            <a:r>
              <a:rPr lang="de-DE" sz="1600" noProof="1">
                <a:solidFill>
                  <a:schemeClr val="bg1"/>
                </a:solidFill>
                <a:latin typeface="Lucida Console" charset="0"/>
                <a:ea typeface="Lucida Console" charset="0"/>
                <a:cs typeface="Lucida Console" charset="0"/>
              </a:rPr>
              <a:t>	</a:t>
            </a:r>
            <a:r>
              <a:rPr lang="de-DE" sz="1600" noProof="1" smtClean="0">
                <a:solidFill>
                  <a:schemeClr val="bg1"/>
                </a:solidFill>
                <a:latin typeface="Lucida Console" charset="0"/>
                <a:ea typeface="Lucida Console" charset="0"/>
                <a:cs typeface="Lucida Console" charset="0"/>
              </a:rPr>
              <a:t>...</a:t>
            </a:r>
            <a:endParaRPr lang="de-DE" sz="1600" noProof="1">
              <a:solidFill>
                <a:schemeClr val="bg1"/>
              </a:solidFill>
              <a:latin typeface="Lucida Console" charset="0"/>
              <a:ea typeface="Lucida Console" charset="0"/>
              <a:cs typeface="Lucida Console" charset="0"/>
            </a:endParaRPr>
          </a:p>
        </p:txBody>
      </p:sp>
      <p:sp>
        <p:nvSpPr>
          <p:cNvPr id="18" name="TextBox 17"/>
          <p:cNvSpPr txBox="1"/>
          <p:nvPr/>
        </p:nvSpPr>
        <p:spPr>
          <a:xfrm>
            <a:off x="358892" y="1964353"/>
            <a:ext cx="4714753" cy="4893647"/>
          </a:xfrm>
          <a:prstGeom prst="rect">
            <a:avLst/>
          </a:prstGeom>
          <a:noFill/>
        </p:spPr>
        <p:txBody>
          <a:bodyPr wrap="square" rtlCol="0">
            <a:spAutoFit/>
          </a:bodyPr>
          <a:lstStyle/>
          <a:p>
            <a:pPr marL="342900" indent="-342900">
              <a:buFont typeface="Wingdings" charset="2"/>
              <a:buChar char="§"/>
            </a:pPr>
            <a:r>
              <a:rPr lang="en-US" sz="2400" dirty="0" err="1" smtClean="0"/>
              <a:t>Ohai</a:t>
            </a:r>
            <a:r>
              <a:rPr lang="en-US" sz="2400" dirty="0" smtClean="0"/>
              <a:t> is a command-line application included with any installation of the chef-client or </a:t>
            </a:r>
            <a:r>
              <a:rPr lang="en-US" sz="2400" dirty="0" err="1" smtClean="0"/>
              <a:t>ChefDK</a:t>
            </a:r>
            <a:r>
              <a:rPr lang="en-US" sz="2400" dirty="0" smtClean="0"/>
              <a:t>.</a:t>
            </a:r>
            <a:endParaRPr lang="en-US" sz="2400" dirty="0"/>
          </a:p>
          <a:p>
            <a:pPr marL="342900" indent="-342900">
              <a:buFont typeface="Wingdings" charset="2"/>
              <a:buChar char="§"/>
            </a:pPr>
            <a:r>
              <a:rPr lang="en-US" sz="2400" dirty="0" smtClean="0"/>
              <a:t>Every time a node converges, an </a:t>
            </a:r>
            <a:r>
              <a:rPr lang="en-US" sz="2400" dirty="0" err="1" smtClean="0"/>
              <a:t>ohai</a:t>
            </a:r>
            <a:r>
              <a:rPr lang="en-US" sz="2400" dirty="0" smtClean="0"/>
              <a:t> is executed automatically and the base of the Node Object is build out of the resulting attributes.</a:t>
            </a:r>
            <a:endParaRPr lang="en-US" sz="2400" dirty="0"/>
          </a:p>
          <a:p>
            <a:pPr marL="342900" indent="-342900">
              <a:buFont typeface="Wingdings" charset="2"/>
              <a:buChar char="§"/>
            </a:pPr>
            <a:r>
              <a:rPr lang="en-US" sz="2400" dirty="0" smtClean="0"/>
              <a:t>Additional Attributes are then appended to the Node Object from your Cookbooks, Roles, and Environments.</a:t>
            </a:r>
            <a:endParaRPr lang="en-US" sz="2400" dirty="0"/>
          </a:p>
        </p:txBody>
      </p:sp>
    </p:spTree>
    <p:extLst>
      <p:ext uri="{BB962C8B-B14F-4D97-AF65-F5344CB8AC3E}">
        <p14:creationId xmlns:p14="http://schemas.microsoft.com/office/powerpoint/2010/main" val="156348413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Node Object</a:t>
              </a:r>
              <a:endParaRPr lang="en-US" i="0" dirty="0"/>
            </a:p>
          </p:txBody>
        </p:sp>
      </p:grpSp>
      <p:sp>
        <p:nvSpPr>
          <p:cNvPr id="54" name="Rectangle 53"/>
          <p:cNvSpPr/>
          <p:nvPr/>
        </p:nvSpPr>
        <p:spPr>
          <a:xfrm>
            <a:off x="0" y="2225737"/>
            <a:ext cx="12192000" cy="463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0613" lvl="1" indent="-342900">
              <a:buFont typeface="Wingdings" charset="2"/>
              <a:buChar char="§"/>
            </a:pPr>
            <a:r>
              <a:rPr lang="en-US" sz="2400" dirty="0" smtClean="0">
                <a:solidFill>
                  <a:schemeClr val="tx1"/>
                </a:solidFill>
              </a:rPr>
              <a:t>Attributes that are defined and gathered during a chef-client run are stored in a JSON object called the Node Object. It is accessible inside of recipes, and is indexed by a Chef Server.</a:t>
            </a:r>
          </a:p>
          <a:p>
            <a:pPr marL="1035050" lvl="1" indent="-342900">
              <a:buFont typeface="Wingdings" charset="2"/>
              <a:buChar char="§"/>
            </a:pPr>
            <a:r>
              <a:rPr lang="en-US" sz="2400" dirty="0" smtClean="0">
                <a:solidFill>
                  <a:schemeClr val="tx1"/>
                </a:solidFill>
              </a:rPr>
              <a:t>The Node Object:</a:t>
            </a:r>
          </a:p>
          <a:p>
            <a:pPr marL="1492250" lvl="2" indent="-344488">
              <a:buFont typeface="Wingdings" charset="2"/>
              <a:buChar char="§"/>
            </a:pPr>
            <a:r>
              <a:rPr lang="en-US" sz="2400" dirty="0" smtClean="0">
                <a:solidFill>
                  <a:schemeClr val="tx1"/>
                </a:solidFill>
              </a:rPr>
              <a:t>Is rebuilt during every chef-client run</a:t>
            </a:r>
          </a:p>
          <a:p>
            <a:pPr marL="1492250" lvl="2" indent="-342900">
              <a:buFont typeface="Wingdings" charset="2"/>
              <a:buChar char="§"/>
            </a:pPr>
            <a:r>
              <a:rPr lang="en-US" sz="2400" dirty="0">
                <a:solidFill>
                  <a:schemeClr val="tx1"/>
                </a:solidFill>
              </a:rPr>
              <a:t>Is a JSON object, accessible inside of recipes with node[“attribute”][“sub-attribute”]</a:t>
            </a:r>
          </a:p>
          <a:p>
            <a:pPr marL="1492250" lvl="2" indent="-342900">
              <a:buFont typeface="Wingdings" charset="2"/>
              <a:buChar char="§"/>
            </a:pPr>
            <a:r>
              <a:rPr lang="en-US" sz="2400" dirty="0">
                <a:solidFill>
                  <a:schemeClr val="tx1"/>
                </a:solidFill>
              </a:rPr>
              <a:t>Contains host-specific details that cannot be modified (automatic attributes)</a:t>
            </a:r>
          </a:p>
          <a:p>
            <a:pPr marL="1492250" lvl="2" indent="-342900">
              <a:buFont typeface="Wingdings" charset="2"/>
              <a:buChar char="§"/>
            </a:pPr>
            <a:r>
              <a:rPr lang="en-US" sz="2400" dirty="0">
                <a:solidFill>
                  <a:schemeClr val="tx1"/>
                </a:solidFill>
              </a:rPr>
              <a:t>Can have attributes appended to it from inside Recipes, Cookbook attributes files, Roles, and Environments. Depending on where the attribute is defined, precedence is used to determine the attribute that will appear on the Node Object.</a:t>
            </a:r>
          </a:p>
        </p:txBody>
      </p:sp>
    </p:spTree>
    <p:extLst>
      <p:ext uri="{BB962C8B-B14F-4D97-AF65-F5344CB8AC3E}">
        <p14:creationId xmlns:p14="http://schemas.microsoft.com/office/powerpoint/2010/main" val="15988109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Using Chef</a:t>
            </a:r>
            <a:endParaRPr lang="en-US" sz="4800" dirty="0"/>
          </a:p>
        </p:txBody>
      </p:sp>
      <p:grpSp>
        <p:nvGrpSpPr>
          <p:cNvPr id="30" name="Group 29"/>
          <p:cNvGrpSpPr/>
          <p:nvPr/>
        </p:nvGrpSpPr>
        <p:grpSpPr>
          <a:xfrm>
            <a:off x="0" y="100418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Structure of the Node Object</a:t>
              </a:r>
              <a:endParaRPr lang="en-US" i="0" dirty="0"/>
            </a:p>
          </p:txBody>
        </p:sp>
      </p:grpSp>
      <p:grpSp>
        <p:nvGrpSpPr>
          <p:cNvPr id="45" name="Group 44"/>
          <p:cNvGrpSpPr/>
          <p:nvPr/>
        </p:nvGrpSpPr>
        <p:grpSpPr>
          <a:xfrm>
            <a:off x="1408156" y="2107379"/>
            <a:ext cx="9196598" cy="4552639"/>
            <a:chOff x="1408156" y="2107379"/>
            <a:chExt cx="9196598" cy="4552639"/>
          </a:xfrm>
        </p:grpSpPr>
        <p:sp>
          <p:nvSpPr>
            <p:cNvPr id="6" name="TextBox 5"/>
            <p:cNvSpPr txBox="1"/>
            <p:nvPr/>
          </p:nvSpPr>
          <p:spPr>
            <a:xfrm>
              <a:off x="7325976"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“total”</a:t>
              </a:r>
            </a:p>
          </p:txBody>
        </p:sp>
        <p:sp>
          <p:nvSpPr>
            <p:cNvPr id="11" name="TextBox 10"/>
            <p:cNvSpPr txBox="1"/>
            <p:nvPr/>
          </p:nvSpPr>
          <p:spPr>
            <a:xfrm>
              <a:off x="9218114" y="4339804"/>
              <a:ext cx="1386640" cy="369332"/>
            </a:xfrm>
            <a:prstGeom prst="rect">
              <a:avLst/>
            </a:prstGeom>
            <a:solidFill>
              <a:srgbClr val="336FC0"/>
            </a:solidFill>
          </p:spPr>
          <p:txBody>
            <a:bodyPr wrap="square" rtlCol="0">
              <a:spAutoFit/>
            </a:bodyPr>
            <a:lstStyle/>
            <a:p>
              <a:pPr algn="ctr"/>
              <a:r>
                <a:rPr lang="en-US" dirty="0" smtClean="0">
                  <a:solidFill>
                    <a:schemeClr val="bg1"/>
                  </a:solidFill>
                </a:rPr>
                <a:t>“cached”</a:t>
              </a:r>
            </a:p>
          </p:txBody>
        </p:sp>
        <p:sp>
          <p:nvSpPr>
            <p:cNvPr id="13" name="TextBox 12"/>
            <p:cNvSpPr txBox="1"/>
            <p:nvPr/>
          </p:nvSpPr>
          <p:spPr>
            <a:xfrm>
              <a:off x="3447571"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a:t>
              </a:r>
              <a:r>
                <a:rPr lang="en-US" dirty="0" err="1" smtClean="0">
                  <a:solidFill>
                    <a:schemeClr val="bg1"/>
                  </a:solidFill>
                </a:rPr>
                <a:t>mhz</a:t>
              </a:r>
              <a:r>
                <a:rPr lang="en-US" dirty="0" smtClean="0">
                  <a:solidFill>
                    <a:schemeClr val="bg1"/>
                  </a:solidFill>
                </a:rPr>
                <a:t>”</a:t>
              </a:r>
            </a:p>
          </p:txBody>
        </p:sp>
        <p:sp>
          <p:nvSpPr>
            <p:cNvPr id="14" name="TextBox 13"/>
            <p:cNvSpPr txBox="1"/>
            <p:nvPr/>
          </p:nvSpPr>
          <p:spPr>
            <a:xfrm>
              <a:off x="2427864" y="4201151"/>
              <a:ext cx="1386640" cy="369332"/>
            </a:xfrm>
            <a:prstGeom prst="rect">
              <a:avLst/>
            </a:prstGeom>
            <a:solidFill>
              <a:srgbClr val="336FC0"/>
            </a:solidFill>
          </p:spPr>
          <p:txBody>
            <a:bodyPr wrap="square" rtlCol="0">
              <a:spAutoFit/>
            </a:bodyPr>
            <a:lstStyle/>
            <a:p>
              <a:pPr algn="ctr"/>
              <a:r>
                <a:rPr lang="en-US" dirty="0" smtClean="0">
                  <a:solidFill>
                    <a:schemeClr val="bg1"/>
                  </a:solidFill>
                </a:rPr>
                <a:t>“0”</a:t>
              </a:r>
            </a:p>
          </p:txBody>
        </p:sp>
        <p:sp>
          <p:nvSpPr>
            <p:cNvPr id="15" name="TextBox 14"/>
            <p:cNvSpPr txBox="1"/>
            <p:nvPr/>
          </p:nvSpPr>
          <p:spPr>
            <a:xfrm>
              <a:off x="1408156" y="5004194"/>
              <a:ext cx="1386640" cy="369332"/>
            </a:xfrm>
            <a:prstGeom prst="rect">
              <a:avLst/>
            </a:prstGeom>
            <a:solidFill>
              <a:srgbClr val="336FC0"/>
            </a:solidFill>
          </p:spPr>
          <p:txBody>
            <a:bodyPr wrap="square" rtlCol="0">
              <a:spAutoFit/>
            </a:bodyPr>
            <a:lstStyle/>
            <a:p>
              <a:pPr algn="ctr"/>
              <a:r>
                <a:rPr lang="en-US" dirty="0" smtClean="0">
                  <a:solidFill>
                    <a:schemeClr val="bg1"/>
                  </a:solidFill>
                </a:rPr>
                <a:t>“cores”</a:t>
              </a:r>
            </a:p>
          </p:txBody>
        </p:sp>
        <p:sp>
          <p:nvSpPr>
            <p:cNvPr id="16" name="Rectangular Callout 15"/>
            <p:cNvSpPr/>
            <p:nvPr/>
          </p:nvSpPr>
          <p:spPr>
            <a:xfrm>
              <a:off x="5547397" y="5370700"/>
              <a:ext cx="4226011" cy="1289318"/>
            </a:xfrm>
            <a:prstGeom prst="wedgeRectCallout">
              <a:avLst>
                <a:gd name="adj1" fmla="val -37710"/>
                <a:gd name="adj2" fmla="val -8117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Node Object’s attributes are accessible inside of a recipe with the syntax:</a:t>
              </a:r>
              <a:endParaRPr lang="en-US" dirty="0">
                <a:solidFill>
                  <a:schemeClr val="tx1"/>
                </a:solidFill>
              </a:endParaRPr>
            </a:p>
            <a:p>
              <a:pPr algn="ctr"/>
              <a:r>
                <a:rPr lang="en-US" dirty="0">
                  <a:solidFill>
                    <a:schemeClr val="tx1"/>
                  </a:solidFill>
                </a:rPr>
                <a:t>n</a:t>
              </a:r>
              <a:r>
                <a:rPr lang="en-US" dirty="0" smtClean="0">
                  <a:solidFill>
                    <a:schemeClr val="tx1"/>
                  </a:solidFill>
                </a:rPr>
                <a:t>ode[‘</a:t>
              </a:r>
              <a:r>
                <a:rPr lang="en-US" dirty="0" err="1" smtClean="0">
                  <a:solidFill>
                    <a:schemeClr val="tx1"/>
                  </a:solidFill>
                </a:rPr>
                <a:t>cpu</a:t>
              </a:r>
              <a:r>
                <a:rPr lang="en-US" dirty="0" smtClean="0">
                  <a:solidFill>
                    <a:schemeClr val="tx1"/>
                  </a:solidFill>
                </a:rPr>
                <a:t>’][‘0’][‘</a:t>
              </a:r>
              <a:r>
                <a:rPr lang="en-US" dirty="0" err="1" smtClean="0">
                  <a:solidFill>
                    <a:schemeClr val="tx1"/>
                  </a:solidFill>
                </a:rPr>
                <a:t>mhz</a:t>
              </a:r>
              <a:r>
                <a:rPr lang="en-US" dirty="0" smtClean="0">
                  <a:solidFill>
                    <a:schemeClr val="tx1"/>
                  </a:solidFill>
                </a:rPr>
                <a:t>’]</a:t>
              </a:r>
              <a:endParaRPr lang="en-US" dirty="0">
                <a:solidFill>
                  <a:schemeClr val="tx1"/>
                </a:solidFill>
              </a:endParaRPr>
            </a:p>
          </p:txBody>
        </p:sp>
        <p:sp>
          <p:nvSpPr>
            <p:cNvPr id="20" name="TextBox 19"/>
            <p:cNvSpPr txBox="1"/>
            <p:nvPr/>
          </p:nvSpPr>
          <p:spPr>
            <a:xfrm>
              <a:off x="5322075" y="2107379"/>
              <a:ext cx="1465127" cy="584776"/>
            </a:xfrm>
            <a:prstGeom prst="rect">
              <a:avLst/>
            </a:prstGeom>
            <a:solidFill>
              <a:srgbClr val="336FC0"/>
            </a:solidFill>
          </p:spPr>
          <p:txBody>
            <a:bodyPr wrap="square" rtlCol="0">
              <a:spAutoFit/>
            </a:bodyPr>
            <a:lstStyle/>
            <a:p>
              <a:pPr algn="ctr"/>
              <a:r>
                <a:rPr lang="en-US" sz="3200" dirty="0" smtClean="0">
                  <a:solidFill>
                    <a:schemeClr val="bg1"/>
                  </a:solidFill>
                </a:rPr>
                <a:t>Node</a:t>
              </a:r>
              <a:endParaRPr lang="en-US" sz="3200" dirty="0">
                <a:solidFill>
                  <a:schemeClr val="bg1"/>
                </a:solidFill>
              </a:endParaRPr>
            </a:p>
          </p:txBody>
        </p:sp>
        <p:sp>
          <p:nvSpPr>
            <p:cNvPr id="7" name="TextBox 6"/>
            <p:cNvSpPr txBox="1"/>
            <p:nvPr/>
          </p:nvSpPr>
          <p:spPr>
            <a:xfrm>
              <a:off x="238862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cpu</a:t>
              </a:r>
              <a:r>
                <a:rPr lang="en-US" sz="2000" dirty="0" smtClean="0">
                  <a:solidFill>
                    <a:schemeClr val="bg1"/>
                  </a:solidFill>
                </a:rPr>
                <a:t>”</a:t>
              </a:r>
              <a:endParaRPr lang="en-US" sz="2000" dirty="0">
                <a:solidFill>
                  <a:schemeClr val="bg1"/>
                </a:solidFill>
              </a:endParaRPr>
            </a:p>
          </p:txBody>
        </p:sp>
        <p:sp>
          <p:nvSpPr>
            <p:cNvPr id="17" name="TextBox 16"/>
            <p:cNvSpPr txBox="1"/>
            <p:nvPr/>
          </p:nvSpPr>
          <p:spPr>
            <a:xfrm>
              <a:off x="4348737"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a:t>
              </a:r>
              <a:r>
                <a:rPr lang="en-US" sz="2000" dirty="0" err="1" smtClean="0">
                  <a:solidFill>
                    <a:schemeClr val="bg1"/>
                  </a:solidFill>
                </a:rPr>
                <a:t>ipaddress</a:t>
              </a:r>
              <a:r>
                <a:rPr lang="en-US" sz="2000" dirty="0" smtClean="0">
                  <a:solidFill>
                    <a:schemeClr val="bg1"/>
                  </a:solidFill>
                </a:rPr>
                <a:t>”</a:t>
              </a:r>
              <a:endParaRPr lang="en-US" sz="2000" dirty="0">
                <a:solidFill>
                  <a:schemeClr val="bg1"/>
                </a:solidFill>
              </a:endParaRPr>
            </a:p>
          </p:txBody>
        </p:sp>
        <p:sp>
          <p:nvSpPr>
            <p:cNvPr id="18" name="TextBox 17"/>
            <p:cNvSpPr txBox="1"/>
            <p:nvPr/>
          </p:nvSpPr>
          <p:spPr>
            <a:xfrm>
              <a:off x="8242090"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“memory”</a:t>
              </a:r>
              <a:endParaRPr lang="en-US" sz="2000" dirty="0">
                <a:solidFill>
                  <a:schemeClr val="bg1"/>
                </a:solidFill>
              </a:endParaRPr>
            </a:p>
          </p:txBody>
        </p:sp>
        <p:sp>
          <p:nvSpPr>
            <p:cNvPr id="19" name="TextBox 18"/>
            <p:cNvSpPr txBox="1"/>
            <p:nvPr/>
          </p:nvSpPr>
          <p:spPr>
            <a:xfrm>
              <a:off x="6295414" y="3184226"/>
              <a:ext cx="1465127" cy="400110"/>
            </a:xfrm>
            <a:prstGeom prst="rect">
              <a:avLst/>
            </a:prstGeom>
            <a:solidFill>
              <a:srgbClr val="336FC0"/>
            </a:solidFill>
          </p:spPr>
          <p:txBody>
            <a:bodyPr wrap="square" rtlCol="0">
              <a:spAutoFit/>
            </a:bodyPr>
            <a:lstStyle/>
            <a:p>
              <a:pPr algn="ctr"/>
              <a:r>
                <a:rPr lang="en-US" sz="2000" dirty="0" smtClean="0">
                  <a:solidFill>
                    <a:schemeClr val="bg1"/>
                  </a:solidFill>
                </a:rPr>
                <a:t>“hostname”</a:t>
              </a:r>
              <a:endParaRPr lang="en-US" sz="2000" dirty="0">
                <a:solidFill>
                  <a:schemeClr val="bg1"/>
                </a:solidFill>
              </a:endParaRPr>
            </a:p>
          </p:txBody>
        </p:sp>
        <p:cxnSp>
          <p:nvCxnSpPr>
            <p:cNvPr id="5" name="Straight Connector 4"/>
            <p:cNvCxnSpPr>
              <a:stCxn id="20" idx="2"/>
              <a:endCxn id="7" idx="0"/>
            </p:cNvCxnSpPr>
            <p:nvPr/>
          </p:nvCxnSpPr>
          <p:spPr>
            <a:xfrm rot="5400000">
              <a:off x="4341877" y="1471463"/>
              <a:ext cx="492071" cy="293345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0" idx="2"/>
              <a:endCxn id="17" idx="0"/>
            </p:cNvCxnSpPr>
            <p:nvPr/>
          </p:nvCxnSpPr>
          <p:spPr>
            <a:xfrm rot="5400000">
              <a:off x="5321935" y="2451521"/>
              <a:ext cx="492071" cy="973338"/>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0" idx="2"/>
              <a:endCxn id="19" idx="0"/>
            </p:cNvCxnSpPr>
            <p:nvPr/>
          </p:nvCxnSpPr>
          <p:spPr>
            <a:xfrm rot="16200000" flipH="1">
              <a:off x="6295273" y="2451520"/>
              <a:ext cx="492071" cy="973339"/>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20" idx="2"/>
              <a:endCxn id="18" idx="0"/>
            </p:cNvCxnSpPr>
            <p:nvPr/>
          </p:nvCxnSpPr>
          <p:spPr>
            <a:xfrm rot="16200000" flipH="1">
              <a:off x="7268611" y="1478182"/>
              <a:ext cx="492071" cy="2920015"/>
            </a:xfrm>
            <a:prstGeom prst="bentConnector3">
              <a:avLst>
                <a:gd name="adj1" fmla="val 50000"/>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6" idx="3"/>
            </p:cNvCxnSpPr>
            <p:nvPr/>
          </p:nvCxnSpPr>
          <p:spPr>
            <a:xfrm rot="5400000">
              <a:off x="8373568" y="3923384"/>
              <a:ext cx="940134" cy="26203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8" idx="2"/>
              <a:endCxn id="11" idx="1"/>
            </p:cNvCxnSpPr>
            <p:nvPr/>
          </p:nvCxnSpPr>
          <p:spPr>
            <a:xfrm rot="16200000" flipH="1">
              <a:off x="8626317" y="3932673"/>
              <a:ext cx="940134" cy="243460"/>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7" idx="2"/>
              <a:endCxn id="14" idx="0"/>
            </p:cNvCxnSpPr>
            <p:nvPr/>
          </p:nvCxnSpPr>
          <p:spPr>
            <a:xfrm>
              <a:off x="3121184" y="3584336"/>
              <a:ext cx="0" cy="616815"/>
            </a:xfrm>
            <a:prstGeom prst="line">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5" idx="3"/>
            </p:cNvCxnSpPr>
            <p:nvPr/>
          </p:nvCxnSpPr>
          <p:spPr>
            <a:xfrm rot="5400000">
              <a:off x="2648802" y="4716477"/>
              <a:ext cx="618377" cy="326388"/>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4" idx="2"/>
              <a:endCxn id="13" idx="1"/>
            </p:cNvCxnSpPr>
            <p:nvPr/>
          </p:nvCxnSpPr>
          <p:spPr>
            <a:xfrm rot="16200000" flipH="1">
              <a:off x="2975189" y="4716477"/>
              <a:ext cx="618377" cy="326387"/>
            </a:xfrm>
            <a:prstGeom prst="bentConnector2">
              <a:avLst/>
            </a:prstGeom>
            <a:ln w="57150" cmpd="sng">
              <a:solidFill>
                <a:srgbClr val="7F7F7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346164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The Chef Ecosphere</a:t>
            </a:r>
            <a:endParaRPr lang="en-US" sz="4800" dirty="0"/>
          </a:p>
        </p:txBody>
      </p:sp>
      <p:grpSp>
        <p:nvGrpSpPr>
          <p:cNvPr id="30" name="Group 29"/>
          <p:cNvGrpSpPr/>
          <p:nvPr/>
        </p:nvGrpSpPr>
        <p:grpSpPr>
          <a:xfrm>
            <a:off x="1" y="1492067"/>
            <a:ext cx="12191999" cy="1365721"/>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 primary components of a Chef Architecture include the Workstation, the Chef Server, and any of its managed </a:t>
              </a:r>
              <a:r>
                <a:rPr lang="en-US" i="0" dirty="0" smtClean="0"/>
                <a:t>nodes</a:t>
              </a:r>
              <a:endParaRPr lang="en-US" i="0" dirty="0"/>
            </a:p>
          </p:txBody>
        </p:sp>
      </p:grpSp>
      <p:sp>
        <p:nvSpPr>
          <p:cNvPr id="54" name="Rectangle 53"/>
          <p:cNvSpPr/>
          <p:nvPr/>
        </p:nvSpPr>
        <p:spPr>
          <a:xfrm>
            <a:off x="0" y="2225737"/>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chemeClr val="tx1"/>
                </a:solidFill>
              </a:rPr>
              <a:t>The Workstation is where </a:t>
            </a:r>
            <a:r>
              <a:rPr lang="en-US" sz="2400" dirty="0" smtClean="0">
                <a:solidFill>
                  <a:schemeClr val="tx1"/>
                </a:solidFill>
              </a:rPr>
              <a:t>Chef </a:t>
            </a:r>
            <a:r>
              <a:rPr lang="en-US" sz="2400" dirty="0" smtClean="0">
                <a:solidFill>
                  <a:schemeClr val="tx1"/>
                </a:solidFill>
              </a:rPr>
              <a:t>code </a:t>
            </a:r>
            <a:r>
              <a:rPr lang="en-US" sz="2400" dirty="0" smtClean="0">
                <a:solidFill>
                  <a:schemeClr val="tx1"/>
                </a:solidFill>
              </a:rPr>
              <a:t>(</a:t>
            </a:r>
            <a:r>
              <a:rPr lang="en-US" sz="2400" dirty="0">
                <a:solidFill>
                  <a:schemeClr val="tx1"/>
                </a:solidFill>
              </a:rPr>
              <a:t>policy) </a:t>
            </a:r>
            <a:r>
              <a:rPr lang="en-US" sz="2400" dirty="0" smtClean="0">
                <a:solidFill>
                  <a:schemeClr val="tx1"/>
                </a:solidFill>
              </a:rPr>
              <a:t>is authored </a:t>
            </a:r>
            <a:r>
              <a:rPr lang="en-US" sz="2400" dirty="0">
                <a:solidFill>
                  <a:schemeClr val="tx1"/>
                </a:solidFill>
              </a:rPr>
              <a:t>and </a:t>
            </a:r>
            <a:r>
              <a:rPr lang="en-US" sz="2400" dirty="0" smtClean="0">
                <a:solidFill>
                  <a:schemeClr val="tx1"/>
                </a:solidFill>
              </a:rPr>
              <a:t>tested </a:t>
            </a:r>
            <a:endParaRPr lang="en-US" sz="2400" dirty="0" smtClean="0">
              <a:solidFill>
                <a:schemeClr val="tx1"/>
              </a:solidFill>
            </a:endParaRPr>
          </a:p>
          <a:p>
            <a:pPr marL="1257300" lvl="2" indent="-342900">
              <a:buFont typeface="Wingdings" charset="2"/>
              <a:buChar char="§"/>
            </a:pPr>
            <a:r>
              <a:rPr lang="en-US" sz="2400" dirty="0" smtClean="0">
                <a:solidFill>
                  <a:schemeClr val="tx1"/>
                </a:solidFill>
              </a:rPr>
              <a:t>After testing, </a:t>
            </a:r>
            <a:r>
              <a:rPr lang="en-US" sz="2400" dirty="0" smtClean="0">
                <a:solidFill>
                  <a:schemeClr val="tx1"/>
                </a:solidFill>
              </a:rPr>
              <a:t>code </a:t>
            </a:r>
            <a:r>
              <a:rPr lang="en-US" sz="2400" dirty="0" smtClean="0">
                <a:solidFill>
                  <a:schemeClr val="tx1"/>
                </a:solidFill>
              </a:rPr>
              <a:t>is uploaded to and stored by a Chef Server</a:t>
            </a:r>
          </a:p>
          <a:p>
            <a:pPr marL="1257300" lvl="2" indent="-342900">
              <a:buFont typeface="Wingdings" charset="2"/>
              <a:buChar char="§"/>
            </a:pPr>
            <a:r>
              <a:rPr lang="en-US" sz="2400" dirty="0" smtClean="0">
                <a:solidFill>
                  <a:schemeClr val="tx1"/>
                </a:solidFill>
              </a:rPr>
              <a:t>The Chef Server then distributes </a:t>
            </a:r>
            <a:r>
              <a:rPr lang="en-US" sz="2400" dirty="0" smtClean="0">
                <a:solidFill>
                  <a:schemeClr val="tx1"/>
                </a:solidFill>
              </a:rPr>
              <a:t>th</a:t>
            </a:r>
            <a:r>
              <a:rPr lang="en-US" sz="2400" dirty="0" smtClean="0">
                <a:solidFill>
                  <a:schemeClr val="tx1"/>
                </a:solidFill>
              </a:rPr>
              <a:t>e </a:t>
            </a:r>
            <a:r>
              <a:rPr lang="en-US" sz="2400" dirty="0" smtClean="0">
                <a:solidFill>
                  <a:schemeClr val="tx1"/>
                </a:solidFill>
              </a:rPr>
              <a:t>policy </a:t>
            </a:r>
            <a:r>
              <a:rPr lang="en-US" sz="2400" dirty="0" smtClean="0">
                <a:solidFill>
                  <a:schemeClr val="tx1"/>
                </a:solidFill>
              </a:rPr>
              <a:t>to any managed nodes</a:t>
            </a:r>
          </a:p>
          <a:p>
            <a:pPr marL="1257300" lvl="2" indent="-342900">
              <a:buFont typeface="Wingdings" charset="2"/>
              <a:buChar char="§"/>
            </a:pPr>
            <a:r>
              <a:rPr lang="en-US" sz="2400" dirty="0" smtClean="0">
                <a:solidFill>
                  <a:schemeClr val="tx1"/>
                </a:solidFill>
              </a:rPr>
              <a:t>When a node converges, it synchronizes with the server and grabs updates to any policy</a:t>
            </a:r>
          </a:p>
        </p:txBody>
      </p:sp>
    </p:spTree>
    <p:extLst>
      <p:ext uri="{BB962C8B-B14F-4D97-AF65-F5344CB8AC3E}">
        <p14:creationId xmlns:p14="http://schemas.microsoft.com/office/powerpoint/2010/main" val="12172889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Where </a:t>
            </a:r>
            <a:r>
              <a:rPr lang="en-US" sz="4800" dirty="0" smtClean="0"/>
              <a:t>To </a:t>
            </a:r>
            <a:r>
              <a:rPr lang="en-US" sz="4800" dirty="0"/>
              <a:t>G</a:t>
            </a:r>
            <a:r>
              <a:rPr lang="en-US" sz="4800" dirty="0" smtClean="0"/>
              <a:t>o </a:t>
            </a:r>
            <a:r>
              <a:rPr lang="en-US" sz="4800" dirty="0"/>
              <a:t>F</a:t>
            </a:r>
            <a:r>
              <a:rPr lang="en-US" sz="4800" dirty="0" smtClean="0"/>
              <a:t>rom </a:t>
            </a:r>
            <a:r>
              <a:rPr lang="en-US" sz="4800" dirty="0"/>
              <a:t>H</a:t>
            </a:r>
            <a:r>
              <a:rPr lang="en-US" sz="4800" dirty="0" smtClean="0"/>
              <a:t>ere</a:t>
            </a:r>
            <a:endParaRPr lang="en-US" sz="4800" dirty="0"/>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rPr>
                <a:t>There are many resources available in learning to Use Chef:</a:t>
              </a:r>
            </a:p>
          </p:txBody>
        </p:sp>
      </p:grpSp>
      <p:sp>
        <p:nvSpPr>
          <p:cNvPr id="54" name="Rectangle 53"/>
          <p:cNvSpPr/>
          <p:nvPr/>
        </p:nvSpPr>
        <p:spPr>
          <a:xfrm>
            <a:off x="0" y="2225738"/>
            <a:ext cx="12192000" cy="2992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36638" lvl="2" indent="-342900">
              <a:buFont typeface="Wingdings" charset="2"/>
              <a:buChar char="§"/>
            </a:pPr>
            <a:r>
              <a:rPr lang="en-US" sz="2400" dirty="0" err="1" smtClean="0">
                <a:solidFill>
                  <a:schemeClr val="tx1"/>
                </a:solidFill>
              </a:rPr>
              <a:t>learn.chef.io</a:t>
            </a:r>
            <a:r>
              <a:rPr lang="en-US" sz="2400" dirty="0" smtClean="0">
                <a:solidFill>
                  <a:schemeClr val="tx1"/>
                </a:solidFill>
              </a:rPr>
              <a:t> – Over 20 hours in tutorials available</a:t>
            </a:r>
          </a:p>
          <a:p>
            <a:pPr marL="1036638" lvl="2" indent="-342900">
              <a:buFont typeface="Wingdings" charset="2"/>
              <a:buChar char="§"/>
            </a:pPr>
            <a:r>
              <a:rPr lang="en-US" sz="2400" dirty="0" err="1">
                <a:solidFill>
                  <a:schemeClr val="tx1"/>
                </a:solidFill>
              </a:rPr>
              <a:t>t</a:t>
            </a:r>
            <a:r>
              <a:rPr lang="en-US" sz="2400" dirty="0" err="1" smtClean="0">
                <a:solidFill>
                  <a:schemeClr val="tx1"/>
                </a:solidFill>
              </a:rPr>
              <a:t>raining.chef.io</a:t>
            </a:r>
            <a:r>
              <a:rPr lang="en-US" sz="2400" dirty="0" smtClean="0">
                <a:solidFill>
                  <a:schemeClr val="tx1"/>
                </a:solidFill>
              </a:rPr>
              <a:t> – Public/Private training</a:t>
            </a:r>
          </a:p>
          <a:p>
            <a:pPr marL="1036638" lvl="2" indent="-342900">
              <a:buFont typeface="Wingdings" charset="2"/>
              <a:buChar char="§"/>
            </a:pPr>
            <a:r>
              <a:rPr lang="en-US" sz="2400" dirty="0" err="1" smtClean="0">
                <a:solidFill>
                  <a:schemeClr val="tx1"/>
                </a:solidFill>
              </a:rPr>
              <a:t>docs.chef.io</a:t>
            </a:r>
            <a:r>
              <a:rPr lang="en-US" sz="2400" dirty="0" smtClean="0">
                <a:solidFill>
                  <a:schemeClr val="tx1"/>
                </a:solidFill>
              </a:rPr>
              <a:t> – the docs are always available 24/7</a:t>
            </a:r>
          </a:p>
          <a:p>
            <a:pPr marL="1036638" lvl="2" indent="-342900">
              <a:buFont typeface="Wingdings" charset="2"/>
              <a:buChar char="§"/>
            </a:pPr>
            <a:r>
              <a:rPr lang="en-US" sz="2400" dirty="0" err="1" smtClean="0">
                <a:solidFill>
                  <a:schemeClr val="tx1"/>
                </a:solidFill>
              </a:rPr>
              <a:t>Youtube</a:t>
            </a:r>
            <a:r>
              <a:rPr lang="en-US" sz="2400" dirty="0" smtClean="0">
                <a:solidFill>
                  <a:schemeClr val="tx1"/>
                </a:solidFill>
              </a:rPr>
              <a:t>: </a:t>
            </a:r>
            <a:r>
              <a:rPr lang="en-US" sz="2400" dirty="0" err="1" smtClean="0">
                <a:solidFill>
                  <a:schemeClr val="tx1"/>
                </a:solidFill>
              </a:rPr>
              <a:t>getchef</a:t>
            </a:r>
            <a:r>
              <a:rPr lang="en-US" sz="2400" dirty="0" smtClean="0">
                <a:solidFill>
                  <a:schemeClr val="tx1"/>
                </a:solidFill>
              </a:rPr>
              <a:t> – All </a:t>
            </a:r>
            <a:r>
              <a:rPr lang="en-US" sz="2400" dirty="0" err="1" smtClean="0">
                <a:solidFill>
                  <a:schemeClr val="tx1"/>
                </a:solidFill>
              </a:rPr>
              <a:t>ChefConf</a:t>
            </a:r>
            <a:r>
              <a:rPr lang="en-US" sz="2400" dirty="0" smtClean="0">
                <a:solidFill>
                  <a:schemeClr val="tx1"/>
                </a:solidFill>
              </a:rPr>
              <a:t> talks/tutorials available</a:t>
            </a:r>
          </a:p>
          <a:p>
            <a:pPr marL="1036638" lvl="2" indent="-342900">
              <a:buFont typeface="Wingdings" charset="2"/>
              <a:buChar char="§"/>
            </a:pPr>
            <a:r>
              <a:rPr lang="en-US" sz="2400" dirty="0" smtClean="0">
                <a:solidFill>
                  <a:schemeClr val="tx1"/>
                </a:solidFill>
              </a:rPr>
              <a:t>Learning Chef by Mischa Taylor and Seth </a:t>
            </a:r>
            <a:r>
              <a:rPr lang="en-US" sz="2400" dirty="0" err="1" smtClean="0">
                <a:solidFill>
                  <a:schemeClr val="tx1"/>
                </a:solidFill>
              </a:rPr>
              <a:t>Vargo</a:t>
            </a:r>
            <a:r>
              <a:rPr lang="en-US" sz="2400" dirty="0" smtClean="0">
                <a:solidFill>
                  <a:schemeClr val="tx1"/>
                </a:solidFill>
              </a:rPr>
              <a:t> – O’Reilly Publications</a:t>
            </a:r>
          </a:p>
        </p:txBody>
      </p:sp>
    </p:spTree>
    <p:extLst>
      <p:ext uri="{BB962C8B-B14F-4D97-AF65-F5344CB8AC3E}">
        <p14:creationId xmlns:p14="http://schemas.microsoft.com/office/powerpoint/2010/main" val="37657194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a:t>
                </a:r>
                <a:r>
                  <a:rPr lang="en-US" i="0" dirty="0"/>
                  <a:t>lesson </a:t>
                </a:r>
                <a:r>
                  <a:rPr lang="en-US" i="0" dirty="0" smtClean="0"/>
                  <a:t>you have learned how to</a:t>
                </a:r>
                <a:r>
                  <a:rPr lang="en-US" i="0" dirty="0"/>
                  <a:t>:</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Explain Chef terminology and architecture</a:t>
              </a:r>
            </a:p>
            <a:p>
              <a:pPr marL="1371600" lvl="2" indent="-457200">
                <a:buFont typeface="Wingdings" charset="2"/>
                <a:buChar char="§"/>
              </a:pPr>
              <a:r>
                <a:rPr lang="en-US" sz="2800" dirty="0"/>
                <a:t>Build basic cookbooks and recipes</a:t>
              </a:r>
            </a:p>
            <a:p>
              <a:pPr marL="1371600" lvl="2" indent="-457200">
                <a:buFont typeface="Wingdings" charset="2"/>
                <a:buChar char="§"/>
              </a:pPr>
              <a:r>
                <a:rPr lang="en-US" sz="2800" dirty="0"/>
                <a:t>Utilize windows resources like </a:t>
              </a:r>
              <a:r>
                <a:rPr lang="en-US" sz="2800" dirty="0" err="1"/>
                <a:t>powershell_script</a:t>
              </a:r>
              <a:r>
                <a:rPr lang="en-US" sz="2800" dirty="0"/>
                <a:t> and </a:t>
              </a:r>
              <a:r>
                <a:rPr lang="en-US" sz="2800" dirty="0" err="1"/>
                <a:t>registry_key</a:t>
              </a:r>
              <a:endParaRPr lang="en-US" sz="2800" dirty="0"/>
            </a:p>
            <a:p>
              <a:pPr marL="1371600" lvl="2" indent="-457200">
                <a:buFont typeface="Wingdings" charset="2"/>
                <a:buChar char="§"/>
              </a:pPr>
              <a:r>
                <a:rPr lang="en-US" sz="2800" dirty="0"/>
                <a:t>Understand how to interface with a Chef Server</a:t>
              </a:r>
            </a:p>
          </p:txBody>
        </p:sp>
      </p:grpSp>
    </p:spTree>
    <p:extLst>
      <p:ext uri="{BB962C8B-B14F-4D97-AF65-F5344CB8AC3E}">
        <p14:creationId xmlns:p14="http://schemas.microsoft.com/office/powerpoint/2010/main" val="28542786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What is Configuration Management?</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Systematically handling changes to infrastructure with integrity through time</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Chef accomplishes this by describing your infrastructure as </a:t>
            </a:r>
            <a:r>
              <a:rPr lang="en-US" sz="2800" dirty="0" smtClean="0">
                <a:solidFill>
                  <a:schemeClr val="tx1"/>
                </a:solidFill>
              </a:rPr>
              <a:t>code</a:t>
            </a:r>
            <a:endParaRPr lang="en-US" sz="2800" dirty="0">
              <a:solidFill>
                <a:schemeClr val="tx1"/>
              </a:solidFill>
            </a:endParaRPr>
          </a:p>
          <a:p>
            <a:pPr marL="1257300" lvl="2" indent="-342900">
              <a:buFont typeface="Wingdings" charset="2"/>
              <a:buChar char="§"/>
            </a:pPr>
            <a:r>
              <a:rPr lang="en-US" sz="2800" dirty="0" smtClean="0">
                <a:solidFill>
                  <a:schemeClr val="tx1"/>
                </a:solidFill>
              </a:rPr>
              <a:t>Policy can be versioned, tested, reproduced, 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Integrates with existing VPCs and APIs</a:t>
            </a:r>
            <a:endParaRPr lang="en-US" sz="2800" dirty="0">
              <a:solidFill>
                <a:schemeClr val="tx1"/>
              </a:solidFill>
            </a:endParaRPr>
          </a:p>
          <a:p>
            <a:pPr marL="1257300" lvl="2" indent="-342900">
              <a:buFont typeface="Wingdings" charset="2"/>
              <a:buChar char="§"/>
            </a:pPr>
            <a:r>
              <a:rPr lang="en-US" sz="2800" dirty="0" smtClean="0">
                <a:solidFill>
                  <a:schemeClr val="tx1"/>
                </a:solidFill>
              </a:rPr>
              <a:t>Implements consistency across servers (no more snowflakes) and critical event recovery</a:t>
            </a:r>
            <a:endParaRPr lang="en-US" sz="2800" dirty="0">
              <a:solidFill>
                <a:schemeClr val="tx1"/>
              </a:solidFill>
            </a:endParaRP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As an Open Source company, Chef</a:t>
            </a:r>
          </a:p>
        </p:txBody>
      </p:sp>
      <p:sp>
        <p:nvSpPr>
          <p:cNvPr id="4" name="Content Placeholder 3"/>
          <p:cNvSpPr>
            <a:spLocks noGrp="1"/>
          </p:cNvSpPr>
          <p:nvPr>
            <p:ph sz="half" idx="1"/>
          </p:nvPr>
        </p:nvSpPr>
        <p:spPr/>
        <p:txBody>
          <a:bodyPr>
            <a:normAutofit fontScale="85000" lnSpcReduction="10000"/>
          </a:bodyPr>
          <a:lstStyle/>
          <a:p>
            <a:pPr>
              <a:lnSpc>
                <a:spcPct val="100000"/>
              </a:lnSpc>
              <a:spcBef>
                <a:spcPts val="0"/>
              </a:spcBef>
            </a:pPr>
            <a:r>
              <a:rPr lang="en-US" dirty="0" smtClean="0"/>
              <a:t>“is </a:t>
            </a:r>
            <a:r>
              <a:rPr lang="en-US" dirty="0"/>
              <a:t>dedicated to the idea that the best way for us to preserve our rights is to give those same rights to the community. We wanted to make sure that everyone who wants to use Chef (or </a:t>
            </a:r>
            <a:r>
              <a:rPr lang="en-US" dirty="0" err="1"/>
              <a:t>Ohai</a:t>
            </a:r>
            <a:r>
              <a:rPr lang="en-US" dirty="0"/>
              <a:t>) can use it in as many places, and as many ways, as possible. If you write automation with Chef, or link to it directly as a library, there are no limitations on what you do with </a:t>
            </a:r>
            <a:r>
              <a:rPr lang="en-US" dirty="0" smtClean="0"/>
              <a:t>your code.”</a:t>
            </a:r>
          </a:p>
          <a:p>
            <a:pPr algn="r">
              <a:lnSpc>
                <a:spcPct val="100000"/>
              </a:lnSpc>
              <a:spcBef>
                <a:spcPts val="0"/>
              </a:spcBef>
            </a:pPr>
            <a:r>
              <a:rPr lang="en-US" i="0" dirty="0" smtClean="0"/>
              <a:t>- Adam Jacob</a:t>
            </a:r>
          </a:p>
        </p:txBody>
      </p:sp>
    </p:spTree>
    <p:extLst>
      <p:ext uri="{BB962C8B-B14F-4D97-AF65-F5344CB8AC3E}">
        <p14:creationId xmlns:p14="http://schemas.microsoft.com/office/powerpoint/2010/main" val="17456541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t>
            </a:r>
            <a:r>
              <a:rPr lang="en-US" dirty="0" smtClean="0"/>
              <a:t>Script </a:t>
            </a:r>
            <a:r>
              <a:rPr lang="en-US" dirty="0"/>
              <a:t>with Chef</a:t>
            </a:r>
          </a:p>
        </p:txBody>
      </p:sp>
      <p:sp>
        <p:nvSpPr>
          <p:cNvPr id="3" name="Content Placeholder 2"/>
          <p:cNvSpPr>
            <a:spLocks noGrp="1"/>
          </p:cNvSpPr>
          <p:nvPr>
            <p:ph sz="half" idx="1"/>
          </p:nvPr>
        </p:nvSpPr>
        <p:spPr/>
        <p:txBody>
          <a:bodyPr>
            <a:normAutofit fontScale="92500" lnSpcReduction="10000"/>
          </a:bodyPr>
          <a:lstStyle/>
          <a:p>
            <a:pPr marL="342900" indent="-342900"/>
            <a:r>
              <a:rPr lang="en-US" dirty="0"/>
              <a:t>Log in to Server 2012 R2 and open </a:t>
            </a:r>
            <a:r>
              <a:rPr lang="en-US" dirty="0" err="1"/>
              <a:t>Powershell</a:t>
            </a:r>
            <a:endParaRPr lang="en-US" dirty="0"/>
          </a:p>
          <a:p>
            <a:pPr marL="342900" indent="-342900"/>
            <a:r>
              <a:rPr lang="en-US" dirty="0"/>
              <a:t>Save a list of server names in a text file and store them In a a local variable</a:t>
            </a:r>
          </a:p>
          <a:p>
            <a:pPr marL="342900" indent="-342900"/>
            <a:r>
              <a:rPr lang="en-US" dirty="0"/>
              <a:t>Build a session to all collected servers</a:t>
            </a:r>
          </a:p>
          <a:p>
            <a:pPr marL="342900" indent="-342900"/>
            <a:r>
              <a:rPr lang="en-US" dirty="0"/>
              <a:t>Import the Server Manager module </a:t>
            </a:r>
            <a:r>
              <a:rPr lang="en-US" dirty="0" err="1"/>
              <a:t>cmdlets</a:t>
            </a:r>
            <a:r>
              <a:rPr lang="en-US" dirty="0"/>
              <a:t> for installing server Roles and Features.</a:t>
            </a:r>
          </a:p>
          <a:p>
            <a:pPr marL="288925" indent="-288925"/>
            <a:r>
              <a:rPr lang="en-US" dirty="0"/>
              <a:t>Install web server components using the Add-</a:t>
            </a:r>
            <a:r>
              <a:rPr lang="en-US" dirty="0" err="1"/>
              <a:t>WindowsFeature</a:t>
            </a:r>
            <a:r>
              <a:rPr lang="en-US" dirty="0"/>
              <a:t> </a:t>
            </a:r>
            <a:r>
              <a:rPr lang="en-US" dirty="0" err="1"/>
              <a:t>cmdlet</a:t>
            </a:r>
            <a:endParaRPr lang="en-US" dirty="0"/>
          </a:p>
          <a:p>
            <a:pPr marL="342900" indent="-342900"/>
            <a:r>
              <a:rPr lang="en-US" dirty="0"/>
              <a:t>Copy application to </a:t>
            </a:r>
            <a:r>
              <a:rPr lang="en-US" dirty="0" err="1"/>
              <a:t>wwwroot</a:t>
            </a:r>
            <a:r>
              <a:rPr lang="en-US" dirty="0"/>
              <a:t> on all web </a:t>
            </a:r>
            <a:r>
              <a:rPr lang="en-US" dirty="0" smtClean="0"/>
              <a:t>servers</a:t>
            </a:r>
            <a:endParaRPr lang="en-US" dirty="0"/>
          </a:p>
        </p:txBody>
      </p:sp>
      <p:sp>
        <p:nvSpPr>
          <p:cNvPr id="4" name="Content Placeholder 3"/>
          <p:cNvSpPr>
            <a:spLocks noGrp="1"/>
          </p:cNvSpPr>
          <p:nvPr>
            <p:ph idx="13"/>
          </p:nvPr>
        </p:nvSpPr>
        <p:spPr/>
        <p:txBody>
          <a:bodyPr/>
          <a:lstStyle/>
          <a:p>
            <a:r>
              <a:rPr lang="en-US" dirty="0" smtClean="0"/>
              <a:t>//</a:t>
            </a:r>
            <a:r>
              <a:rPr lang="en-US" dirty="0"/>
              <a:t>Typical Server </a:t>
            </a:r>
            <a:r>
              <a:rPr lang="en-US" dirty="0" err="1"/>
              <a:t>DeploymentWorkflow</a:t>
            </a:r>
            <a:r>
              <a:rPr lang="en-US" dirty="0"/>
              <a:t> </a:t>
            </a:r>
            <a:r>
              <a:rPr lang="en-US" dirty="0" smtClean="0"/>
              <a:t>– IIS</a:t>
            </a:r>
          </a:p>
          <a:p>
            <a:r>
              <a:rPr lang="en-US" dirty="0"/>
              <a:t>RDP into remote </a:t>
            </a:r>
            <a:r>
              <a:rPr lang="en-US" dirty="0" smtClean="0"/>
              <a:t>system</a:t>
            </a:r>
          </a:p>
          <a:p>
            <a:endParaRPr lang="en-US" dirty="0"/>
          </a:p>
          <a:p>
            <a:r>
              <a:rPr lang="en-US" dirty="0"/>
              <a:t>PS&gt; $servers= get-content c:\</a:t>
            </a:r>
            <a:r>
              <a:rPr lang="en-US" dirty="0" err="1"/>
              <a:t>servers.txt</a:t>
            </a:r>
            <a:endParaRPr lang="en-US" dirty="0"/>
          </a:p>
          <a:p>
            <a:endParaRPr lang="en-US" dirty="0"/>
          </a:p>
          <a:p>
            <a:r>
              <a:rPr lang="en-US" dirty="0"/>
              <a:t>PS&gt; $session=New-</a:t>
            </a:r>
            <a:r>
              <a:rPr lang="en-US" dirty="0" err="1"/>
              <a:t>PSSession</a:t>
            </a:r>
            <a:r>
              <a:rPr lang="en-US" dirty="0"/>
              <a:t> -</a:t>
            </a:r>
            <a:r>
              <a:rPr lang="en-US" dirty="0" err="1"/>
              <a:t>ComputerName</a:t>
            </a:r>
            <a:r>
              <a:rPr lang="en-US" dirty="0"/>
              <a:t> $servers</a:t>
            </a:r>
          </a:p>
          <a:p>
            <a:endParaRPr lang="en-US" dirty="0"/>
          </a:p>
          <a:p>
            <a:r>
              <a:rPr lang="en-US" dirty="0"/>
              <a:t>PS&gt; Invoke-Command -Session $session {Import-module </a:t>
            </a:r>
            <a:r>
              <a:rPr lang="en-US" dirty="0" err="1"/>
              <a:t>ServerManager</a:t>
            </a:r>
            <a:r>
              <a:rPr lang="en-US" dirty="0"/>
              <a:t>}</a:t>
            </a:r>
          </a:p>
          <a:p>
            <a:endParaRPr lang="en-US" dirty="0"/>
          </a:p>
          <a:p>
            <a:r>
              <a:rPr lang="en-US" dirty="0"/>
              <a:t>PS&gt; Invoke-Command -Session $session {Add-</a:t>
            </a:r>
            <a:r>
              <a:rPr lang="en-US" dirty="0" err="1"/>
              <a:t>WindowsFeature</a:t>
            </a:r>
            <a:r>
              <a:rPr lang="en-US" dirty="0"/>
              <a:t> web-</a:t>
            </a:r>
            <a:r>
              <a:rPr lang="en-US" dirty="0" err="1"/>
              <a:t>server,web</a:t>
            </a:r>
            <a:r>
              <a:rPr lang="en-US" dirty="0"/>
              <a:t>-</a:t>
            </a:r>
            <a:r>
              <a:rPr lang="en-US" dirty="0" err="1"/>
              <a:t>asp,web</a:t>
            </a:r>
            <a:r>
              <a:rPr lang="en-US" dirty="0"/>
              <a:t>-asp-net}</a:t>
            </a:r>
          </a:p>
          <a:p>
            <a:endParaRPr lang="en-US" dirty="0"/>
          </a:p>
          <a:p>
            <a:r>
              <a:rPr lang="en-US" dirty="0"/>
              <a:t>PS&gt; $servers | </a:t>
            </a:r>
            <a:r>
              <a:rPr lang="en-US" dirty="0" err="1"/>
              <a:t>foreach</a:t>
            </a:r>
            <a:r>
              <a:rPr lang="en-US" dirty="0"/>
              <a:t>{copy-item -Path c:\application\*.* -Destination </a:t>
            </a:r>
            <a:r>
              <a:rPr lang="en-US" dirty="0" smtClean="0"/>
              <a:t>"\</a:t>
            </a:r>
            <a:r>
              <a:rPr lang="en-US" dirty="0"/>
              <a:t>\$_\c$\</a:t>
            </a:r>
            <a:r>
              <a:rPr lang="en-US" dirty="0" err="1"/>
              <a:t>inetpub</a:t>
            </a:r>
            <a:r>
              <a:rPr lang="en-US" dirty="0"/>
              <a:t>\</a:t>
            </a:r>
            <a:r>
              <a:rPr lang="en-US" dirty="0" err="1" smtClean="0"/>
              <a:t>wwwroot</a:t>
            </a:r>
            <a:r>
              <a:rPr lang="en-US" dirty="0" smtClean="0"/>
              <a:t>"}</a:t>
            </a:r>
            <a:endParaRPr lang="en-US" dirty="0"/>
          </a:p>
        </p:txBody>
      </p:sp>
    </p:spTree>
    <p:extLst>
      <p:ext uri="{BB962C8B-B14F-4D97-AF65-F5344CB8AC3E}">
        <p14:creationId xmlns:p14="http://schemas.microsoft.com/office/powerpoint/2010/main" val="71151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Infrastructure as Code</a:t>
            </a:r>
            <a:endParaRPr lang="en-US" sz="4800" dirty="0"/>
          </a:p>
        </p:txBody>
      </p:sp>
      <p:grpSp>
        <p:nvGrpSpPr>
          <p:cNvPr id="30" name="Group 29"/>
          <p:cNvGrpSpPr/>
          <p:nvPr/>
        </p:nvGrpSpPr>
        <p:grpSpPr>
          <a:xfrm>
            <a:off x="1" y="1408932"/>
            <a:ext cx="12191999" cy="958021"/>
            <a:chOff x="979715" y="1863174"/>
            <a:chExt cx="9998962" cy="1007822"/>
          </a:xfrm>
        </p:grpSpPr>
        <p:sp>
          <p:nvSpPr>
            <p:cNvPr id="33" name="Rectangle 32"/>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425088"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Chef DSL is platform agnostic and manages any system component</a:t>
              </a:r>
              <a:endParaRPr lang="en-US" i="0" dirty="0"/>
            </a:p>
          </p:txBody>
        </p:sp>
      </p:grpSp>
      <p:sp>
        <p:nvSpPr>
          <p:cNvPr id="54" name="Rectangle 53"/>
          <p:cNvSpPr/>
          <p:nvPr/>
        </p:nvSpPr>
        <p:spPr>
          <a:xfrm>
            <a:off x="0" y="228382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System Resources: </a:t>
            </a:r>
          </a:p>
          <a:p>
            <a:pPr marL="1257300" lvl="2" indent="-342900">
              <a:buFont typeface="Wingdings" charset="2"/>
              <a:buChar char="§"/>
            </a:pPr>
            <a:r>
              <a:rPr lang="en-US" sz="2400" dirty="0" smtClean="0">
                <a:solidFill>
                  <a:schemeClr val="tx1"/>
                </a:solidFill>
              </a:rPr>
              <a:t>packages, files, services, users, groups, mount points, </a:t>
            </a:r>
            <a:r>
              <a:rPr lang="en-US" sz="2400" dirty="0" err="1" smtClean="0">
                <a:solidFill>
                  <a:schemeClr val="tx1"/>
                </a:solidFill>
              </a:rPr>
              <a:t>symlinks</a:t>
            </a:r>
            <a:r>
              <a:rPr lang="en-US" sz="2400" dirty="0" smtClean="0">
                <a:solidFill>
                  <a:schemeClr val="tx1"/>
                </a:solidFill>
              </a:rPr>
              <a:t>, networking components, registry keys, </a:t>
            </a:r>
            <a:r>
              <a:rPr lang="en-US" sz="2400" dirty="0" err="1" smtClean="0">
                <a:solidFill>
                  <a:schemeClr val="tx1"/>
                </a:solidFill>
              </a:rPr>
              <a:t>Powershell</a:t>
            </a:r>
            <a:r>
              <a:rPr lang="en-US" sz="2400" dirty="0" smtClean="0">
                <a:solidFill>
                  <a:schemeClr val="tx1"/>
                </a:solidFill>
              </a:rPr>
              <a:t> scripts</a:t>
            </a:r>
            <a:r>
              <a:rPr lang="is-IS" sz="2400" dirty="0" smtClean="0">
                <a:solidFill>
                  <a:schemeClr val="tx1"/>
                </a:solidFill>
              </a:rPr>
              <a:t>….</a:t>
            </a:r>
            <a:endParaRPr lang="en-US" sz="2400" dirty="0" smtClean="0">
              <a:solidFill>
                <a:schemeClr val="tx1"/>
              </a:solidFill>
            </a:endParaRPr>
          </a:p>
          <a:p>
            <a:pPr marL="800100" lvl="1" indent="-342900">
              <a:buFont typeface="Wingdings" charset="2"/>
              <a:buChar char="§"/>
            </a:pPr>
            <a:r>
              <a:rPr lang="en-US" sz="2400" dirty="0" smtClean="0">
                <a:solidFill>
                  <a:schemeClr val="tx1"/>
                </a:solidFill>
              </a:rPr>
              <a:t>Resources </a:t>
            </a:r>
            <a:r>
              <a:rPr lang="en-US" sz="2400" dirty="0" smtClean="0">
                <a:solidFill>
                  <a:schemeClr val="tx1"/>
                </a:solidFill>
              </a:rPr>
              <a:t>are represented as code components, and are stored in version control</a:t>
            </a:r>
            <a:endParaRPr lang="en-US" sz="2400" dirty="0">
              <a:solidFill>
                <a:schemeClr val="tx1"/>
              </a:solidFill>
            </a:endParaRPr>
          </a:p>
          <a:p>
            <a:pPr marL="800100" lvl="1" indent="-342900">
              <a:buFont typeface="Wingdings" charset="2"/>
              <a:buChar char="§"/>
            </a:pPr>
            <a:r>
              <a:rPr lang="en-US" sz="2400" dirty="0" smtClean="0">
                <a:solidFill>
                  <a:schemeClr val="tx1"/>
                </a:solidFill>
              </a:rPr>
              <a:t>Your infrastructure becomes </a:t>
            </a:r>
            <a:r>
              <a:rPr lang="en-US" sz="2400" dirty="0" err="1" smtClean="0">
                <a:solidFill>
                  <a:schemeClr val="tx1"/>
                </a:solidFill>
              </a:rPr>
              <a:t>versionable</a:t>
            </a:r>
            <a:r>
              <a:rPr lang="en-US" sz="2400" dirty="0" smtClean="0">
                <a:solidFill>
                  <a:schemeClr val="tx1"/>
                </a:solidFill>
              </a:rPr>
              <a:t>, testable, and repeatable, while abstracting complex implementation details out</a:t>
            </a:r>
          </a:p>
        </p:txBody>
      </p:sp>
    </p:spTree>
    <p:extLst>
      <p:ext uri="{BB962C8B-B14F-4D97-AF65-F5344CB8AC3E}">
        <p14:creationId xmlns:p14="http://schemas.microsoft.com/office/powerpoint/2010/main" val="28989649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97" y="-29349"/>
            <a:ext cx="10515600" cy="1325563"/>
          </a:xfrm>
        </p:spPr>
        <p:txBody>
          <a:bodyPr>
            <a:normAutofit/>
          </a:bodyPr>
          <a:lstStyle/>
          <a:p>
            <a:r>
              <a:rPr lang="en-US" sz="4800" dirty="0" smtClean="0"/>
              <a:t>Automation</a:t>
            </a:r>
            <a:endParaRPr lang="en-US" sz="4800" dirty="0"/>
          </a:p>
        </p:txBody>
      </p:sp>
      <p:grpSp>
        <p:nvGrpSpPr>
          <p:cNvPr id="30" name="Group 29"/>
          <p:cNvGrpSpPr/>
          <p:nvPr/>
        </p:nvGrpSpPr>
        <p:grpSpPr>
          <a:xfrm>
            <a:off x="0" y="1357830"/>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With Chef, we can automate configuration tasks</a:t>
              </a:r>
              <a:endParaRPr lang="en-US" i="0" dirty="0"/>
            </a:p>
          </p:txBody>
        </p:sp>
      </p:grpSp>
      <p:sp>
        <p:nvSpPr>
          <p:cNvPr id="13" name="Rectangle 12"/>
          <p:cNvSpPr/>
          <p:nvPr/>
        </p:nvSpPr>
        <p:spPr>
          <a:xfrm>
            <a:off x="0" y="2186722"/>
            <a:ext cx="12192000" cy="1703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charset="2"/>
              <a:buChar char="§"/>
            </a:pPr>
            <a:r>
              <a:rPr lang="en-US" sz="2400" dirty="0" smtClean="0">
                <a:solidFill>
                  <a:schemeClr val="tx1"/>
                </a:solidFill>
              </a:rPr>
              <a:t>Chef has built-in resources, like package, that can manage MSI packages.</a:t>
            </a:r>
            <a:endParaRPr lang="en-US" sz="2400" dirty="0">
              <a:solidFill>
                <a:schemeClr val="tx1"/>
              </a:solidFill>
            </a:endParaRPr>
          </a:p>
          <a:p>
            <a:pPr marL="800100" lvl="1" indent="-342900">
              <a:buFont typeface="Wingdings" charset="2"/>
              <a:buChar char="§"/>
            </a:pPr>
            <a:r>
              <a:rPr lang="en-US" sz="2400" dirty="0" smtClean="0">
                <a:solidFill>
                  <a:schemeClr val="tx1"/>
                </a:solidFill>
              </a:rPr>
              <a:t>Custom resources can also be utilized, such as the </a:t>
            </a:r>
            <a:r>
              <a:rPr lang="en-US" sz="2400" dirty="0" err="1" smtClean="0">
                <a:solidFill>
                  <a:schemeClr val="tx1"/>
                </a:solidFill>
              </a:rPr>
              <a:t>Chocolatey</a:t>
            </a:r>
            <a:r>
              <a:rPr lang="en-US" sz="2400" dirty="0" smtClean="0">
                <a:solidFill>
                  <a:schemeClr val="tx1"/>
                </a:solidFill>
              </a:rPr>
              <a:t> </a:t>
            </a:r>
            <a:r>
              <a:rPr lang="en-US" sz="2400" dirty="0" smtClean="0">
                <a:solidFill>
                  <a:schemeClr val="tx1"/>
                </a:solidFill>
              </a:rPr>
              <a:t>package manager</a:t>
            </a:r>
            <a:endParaRPr lang="en-US" sz="2400" dirty="0">
              <a:solidFill>
                <a:schemeClr val="tx1"/>
              </a:solidFill>
            </a:endParaRPr>
          </a:p>
        </p:txBody>
      </p:sp>
      <p:sp>
        <p:nvSpPr>
          <p:cNvPr id="10" name="Content Placeholder 2"/>
          <p:cNvSpPr txBox="1">
            <a:spLocks/>
          </p:cNvSpPr>
          <p:nvPr/>
        </p:nvSpPr>
        <p:spPr>
          <a:xfrm>
            <a:off x="990600" y="3713327"/>
            <a:ext cx="10515600" cy="287981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Wingdings" charset="2"/>
              <a:buNone/>
              <a:defRPr sz="18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Wingdings" charset="2"/>
              <a:buNone/>
              <a:defRPr sz="18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smtClean="0">
                <a:latin typeface="Lucida Console" charset="0"/>
                <a:ea typeface="Lucida Console" charset="0"/>
                <a:cs typeface="Lucida Console" charset="0"/>
              </a:rPr>
              <a:t> include_recipe "chocolatey"</a:t>
            </a:r>
          </a:p>
          <a:p>
            <a:endParaRPr lang="en-US" noProof="1" smtClean="0">
              <a:latin typeface="Lucida Console" charset="0"/>
              <a:ea typeface="Lucida Console" charset="0"/>
              <a:cs typeface="Lucida Console" charset="0"/>
            </a:endParaRPr>
          </a:p>
          <a:p>
            <a:r>
              <a:rPr lang="en-US" noProof="1" smtClean="0">
                <a:latin typeface="Lucida Console" charset="0"/>
                <a:ea typeface="Lucida Console" charset="0"/>
                <a:cs typeface="Lucida Console" charset="0"/>
              </a:rPr>
              <a:t> chocolatey_package 'git.install' do  </a:t>
            </a:r>
          </a:p>
          <a:p>
            <a:r>
              <a:rPr lang="en-US" noProof="1" smtClean="0">
                <a:latin typeface="Lucida Console" charset="0"/>
                <a:ea typeface="Lucida Console" charset="0"/>
                <a:cs typeface="Lucida Console" charset="0"/>
              </a:rPr>
              <a:t>   options "-params '\"/GitAndUnixToolsOnPath/NoAutoCrlf\"'"  </a:t>
            </a:r>
          </a:p>
          <a:p>
            <a:r>
              <a:rPr lang="en-US" noProof="1" smtClean="0">
                <a:latin typeface="Lucida Console" charset="0"/>
                <a:ea typeface="Lucida Console" charset="0"/>
                <a:cs typeface="Lucida Console" charset="0"/>
              </a:rPr>
              <a:t>   version '2.8.0'  </a:t>
            </a:r>
          </a:p>
          <a:p>
            <a:r>
              <a:rPr lang="en-US" noProof="1" smtClean="0">
                <a:latin typeface="Lucida Console" charset="0"/>
                <a:ea typeface="Lucida Console" charset="0"/>
                <a:cs typeface="Lucida Console" charset="0"/>
              </a:rPr>
              <a:t>   action  :install</a:t>
            </a:r>
          </a:p>
          <a:p>
            <a:r>
              <a:rPr lang="en-US" noProof="1" smtClean="0">
                <a:latin typeface="Lucida Console" charset="0"/>
                <a:ea typeface="Lucida Console" charset="0"/>
                <a:cs typeface="Lucida Console" charset="0"/>
              </a:rPr>
              <a:t> end</a:t>
            </a:r>
            <a:endParaRPr lang="en-US" noProof="1">
              <a:latin typeface="Lucida Console" charset="0"/>
              <a:ea typeface="Lucida Console" charset="0"/>
              <a:cs typeface="Lucida Console" charset="0"/>
            </a:endParaRPr>
          </a:p>
        </p:txBody>
      </p:sp>
    </p:spTree>
    <p:extLst>
      <p:ext uri="{BB962C8B-B14F-4D97-AF65-F5344CB8AC3E}">
        <p14:creationId xmlns:p14="http://schemas.microsoft.com/office/powerpoint/2010/main" val="1504384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Chef Architecture </a:t>
            </a:r>
            <a:endParaRPr lang="en-US" dirty="0"/>
          </a:p>
        </p:txBody>
      </p:sp>
      <p:grpSp>
        <p:nvGrpSpPr>
          <p:cNvPr id="42" name="Group 41"/>
          <p:cNvGrpSpPr/>
          <p:nvPr/>
        </p:nvGrpSpPr>
        <p:grpSpPr>
          <a:xfrm>
            <a:off x="244384" y="2847558"/>
            <a:ext cx="2356460" cy="1341263"/>
            <a:chOff x="2865713" y="3390900"/>
            <a:chExt cx="2833699" cy="1612901"/>
          </a:xfrm>
        </p:grpSpPr>
        <p:sp>
          <p:nvSpPr>
            <p:cNvPr id="43" name="Parallelogram 4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Parallelogram 45"/>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Parallelogram 46"/>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Parallelogram 47"/>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56" name="Parallelogram 5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3" name="TextBox 2"/>
          <p:cNvSpPr txBox="1"/>
          <p:nvPr/>
        </p:nvSpPr>
        <p:spPr>
          <a:xfrm>
            <a:off x="428160" y="4690377"/>
            <a:ext cx="1966288" cy="461665"/>
          </a:xfrm>
          <a:prstGeom prst="rect">
            <a:avLst/>
          </a:prstGeom>
          <a:noFill/>
        </p:spPr>
        <p:txBody>
          <a:bodyPr wrap="square" rtlCol="0">
            <a:spAutoFit/>
          </a:bodyPr>
          <a:lstStyle/>
          <a:p>
            <a:pPr algn="ctr"/>
            <a:r>
              <a:rPr lang="en-US" sz="2400" dirty="0" smtClean="0"/>
              <a:t>Workstation</a:t>
            </a:r>
            <a:endParaRPr lang="en-US" sz="2400" dirty="0"/>
          </a:p>
        </p:txBody>
      </p:sp>
      <p:cxnSp>
        <p:nvCxnSpPr>
          <p:cNvPr id="57" name="Elbow Connector 56"/>
          <p:cNvCxnSpPr/>
          <p:nvPr/>
        </p:nvCxnSpPr>
        <p:spPr>
          <a:xfrm>
            <a:off x="2289192" y="4113377"/>
            <a:ext cx="2344368" cy="698135"/>
          </a:xfrm>
          <a:prstGeom prst="bentConnector3">
            <a:avLst>
              <a:gd name="adj1" fmla="val 1615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758" y="1999286"/>
            <a:ext cx="2718484" cy="2973406"/>
          </a:xfrm>
          <a:prstGeom prst="rect">
            <a:avLst/>
          </a:prstGeom>
        </p:spPr>
      </p:pic>
      <p:grpSp>
        <p:nvGrpSpPr>
          <p:cNvPr id="59" name="Group 58"/>
          <p:cNvGrpSpPr/>
          <p:nvPr/>
        </p:nvGrpSpPr>
        <p:grpSpPr>
          <a:xfrm>
            <a:off x="4842165" y="5113592"/>
            <a:ext cx="2500690" cy="1054751"/>
            <a:chOff x="8146690" y="3993528"/>
            <a:chExt cx="2808026" cy="811720"/>
          </a:xfrm>
        </p:grpSpPr>
        <p:grpSp>
          <p:nvGrpSpPr>
            <p:cNvPr id="60" name="Group 59"/>
            <p:cNvGrpSpPr/>
            <p:nvPr/>
          </p:nvGrpSpPr>
          <p:grpSpPr>
            <a:xfrm>
              <a:off x="8146690" y="3993528"/>
              <a:ext cx="2808026" cy="391068"/>
              <a:chOff x="7740526" y="4440417"/>
              <a:chExt cx="2808026" cy="391068"/>
            </a:xfrm>
          </p:grpSpPr>
          <p:sp>
            <p:nvSpPr>
              <p:cNvPr id="62" name="Rectangle 6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Oval 6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Rectangle 6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
          <p:nvSpPr>
            <p:cNvPr id="61" name="TextBox 60"/>
            <p:cNvSpPr txBox="1"/>
            <p:nvPr/>
          </p:nvSpPr>
          <p:spPr>
            <a:xfrm>
              <a:off x="9002474" y="4449958"/>
              <a:ext cx="1109169" cy="355290"/>
            </a:xfrm>
            <a:prstGeom prst="rect">
              <a:avLst/>
            </a:prstGeom>
            <a:noFill/>
          </p:spPr>
          <p:txBody>
            <a:bodyPr wrap="none" rtlCol="0">
              <a:spAutoFit/>
            </a:bodyPr>
            <a:lstStyle/>
            <a:p>
              <a:pPr algn="ctr"/>
              <a:r>
                <a:rPr lang="en-US" sz="2400" dirty="0" smtClean="0"/>
                <a:t>Server</a:t>
              </a:r>
              <a:endParaRPr lang="en-US" sz="2400" dirty="0"/>
            </a:p>
          </p:txBody>
        </p:sp>
      </p:grpSp>
      <p:cxnSp>
        <p:nvCxnSpPr>
          <p:cNvPr id="67" name="Elbow Connector 66"/>
          <p:cNvCxnSpPr/>
          <p:nvPr/>
        </p:nvCxnSpPr>
        <p:spPr>
          <a:xfrm flipV="1">
            <a:off x="7558440" y="1288952"/>
            <a:ext cx="3042944" cy="1420667"/>
          </a:xfrm>
          <a:prstGeom prst="bentConnector3">
            <a:avLst>
              <a:gd name="adj1" fmla="val 32889"/>
            </a:avLst>
          </a:prstGeom>
          <a:ln w="38100">
            <a:solidFill>
              <a:schemeClr val="bg1">
                <a:lumMod val="65000"/>
              </a:schemeClr>
            </a:solidFill>
            <a:headEnd type="none" w="med" len="med"/>
            <a:tailEnd type="triangle"/>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578653" y="4931866"/>
            <a:ext cx="702364" cy="1854789"/>
            <a:chOff x="7653540" y="2295205"/>
            <a:chExt cx="1485900" cy="2676850"/>
          </a:xfrm>
        </p:grpSpPr>
        <p:sp>
          <p:nvSpPr>
            <p:cNvPr id="78" name="Rectangle 7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Oval 7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6" name="Rectangle 8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4" name="Group 93"/>
          <p:cNvGrpSpPr/>
          <p:nvPr/>
        </p:nvGrpSpPr>
        <p:grpSpPr>
          <a:xfrm>
            <a:off x="10283994" y="2610357"/>
            <a:ext cx="702364" cy="1854789"/>
            <a:chOff x="7653540" y="2295205"/>
            <a:chExt cx="1485900" cy="2676850"/>
          </a:xfrm>
        </p:grpSpPr>
        <p:sp>
          <p:nvSpPr>
            <p:cNvPr id="95" name="Rectangle 9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Oval 9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Rectangle 10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3" name="Rectangle 10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4" name="Rectangle 10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Rectangle 10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6" name="Rectangle 10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7" name="Rectangle 10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8" name="Rectangle 10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9" name="Rectangle 10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0" name="Rectangle 10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1" name="Group 110"/>
          <p:cNvGrpSpPr/>
          <p:nvPr/>
        </p:nvGrpSpPr>
        <p:grpSpPr>
          <a:xfrm>
            <a:off x="10994605" y="361557"/>
            <a:ext cx="702364" cy="1854789"/>
            <a:chOff x="7653540" y="2295205"/>
            <a:chExt cx="1485900" cy="2676850"/>
          </a:xfrm>
        </p:grpSpPr>
        <p:sp>
          <p:nvSpPr>
            <p:cNvPr id="112" name="Rectangle 11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3" name="Oval 11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Rectangle 11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5" name="Rectangle 11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6" name="Rectangle 11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8" name="Rectangle 11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Rectangle 11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1" name="Rectangle 12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2" name="Rectangle 12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3" name="Rectangle 12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4" name="Rectangle 12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 name="Rectangle 12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6" name="Rectangle 12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Rectangle 12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29" name="Elbow Connector 128"/>
          <p:cNvCxnSpPr/>
          <p:nvPr/>
        </p:nvCxnSpPr>
        <p:spPr>
          <a:xfrm>
            <a:off x="7546923" y="3823119"/>
            <a:ext cx="1808136" cy="1397593"/>
          </a:xfrm>
          <a:prstGeom prst="bentConnector3">
            <a:avLst>
              <a:gd name="adj1" fmla="val 31408"/>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7534989" y="3254002"/>
            <a:ext cx="2545519" cy="24734"/>
          </a:xfrm>
          <a:prstGeom prst="straightConnector1">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002616" y="4410558"/>
            <a:ext cx="921719" cy="369332"/>
          </a:xfrm>
          <a:prstGeom prst="rect">
            <a:avLst/>
          </a:prstGeom>
          <a:noFill/>
        </p:spPr>
        <p:txBody>
          <a:bodyPr wrap="square" rtlCol="0">
            <a:spAutoFit/>
          </a:bodyPr>
          <a:lstStyle/>
          <a:p>
            <a:r>
              <a:rPr lang="en-US" smtClean="0"/>
              <a:t>Policy</a:t>
            </a:r>
            <a:endParaRPr lang="en-US" dirty="0"/>
          </a:p>
        </p:txBody>
      </p:sp>
      <p:sp>
        <p:nvSpPr>
          <p:cNvPr id="142" name="TextBox 141"/>
          <p:cNvSpPr txBox="1"/>
          <p:nvPr/>
        </p:nvSpPr>
        <p:spPr>
          <a:xfrm>
            <a:off x="8306636" y="2824886"/>
            <a:ext cx="809837" cy="369332"/>
          </a:xfrm>
          <a:prstGeom prst="rect">
            <a:avLst/>
          </a:prstGeom>
          <a:noFill/>
        </p:spPr>
        <p:txBody>
          <a:bodyPr wrap="none" rtlCol="0">
            <a:spAutoFit/>
          </a:bodyPr>
          <a:lstStyle/>
          <a:p>
            <a:r>
              <a:rPr lang="en-US" dirty="0" smtClean="0"/>
              <a:t>Node2</a:t>
            </a:r>
            <a:endParaRPr lang="en-US" dirty="0"/>
          </a:p>
        </p:txBody>
      </p:sp>
      <p:sp>
        <p:nvSpPr>
          <p:cNvPr id="143" name="TextBox 142"/>
          <p:cNvSpPr txBox="1"/>
          <p:nvPr/>
        </p:nvSpPr>
        <p:spPr>
          <a:xfrm>
            <a:off x="8306636" y="4648553"/>
            <a:ext cx="982961" cy="369332"/>
          </a:xfrm>
          <a:prstGeom prst="rect">
            <a:avLst/>
          </a:prstGeom>
          <a:noFill/>
        </p:spPr>
        <p:txBody>
          <a:bodyPr wrap="none" rtlCol="0">
            <a:spAutoFit/>
          </a:bodyPr>
          <a:lstStyle/>
          <a:p>
            <a:r>
              <a:rPr lang="en-US" dirty="0" smtClean="0"/>
              <a:t>Node3</a:t>
            </a:r>
            <a:r>
              <a:rPr lang="is-IS" dirty="0" smtClean="0"/>
              <a:t>…</a:t>
            </a:r>
            <a:endParaRPr lang="en-US" dirty="0"/>
          </a:p>
        </p:txBody>
      </p:sp>
      <p:sp>
        <p:nvSpPr>
          <p:cNvPr id="146" name="TextBox 145"/>
          <p:cNvSpPr txBox="1"/>
          <p:nvPr/>
        </p:nvSpPr>
        <p:spPr>
          <a:xfrm>
            <a:off x="9125903" y="902384"/>
            <a:ext cx="809837" cy="369332"/>
          </a:xfrm>
          <a:prstGeom prst="rect">
            <a:avLst/>
          </a:prstGeom>
          <a:noFill/>
        </p:spPr>
        <p:txBody>
          <a:bodyPr wrap="none" rtlCol="0">
            <a:spAutoFit/>
          </a:bodyPr>
          <a:lstStyle/>
          <a:p>
            <a:r>
              <a:rPr lang="en-US" dirty="0" smtClean="0"/>
              <a:t>Node1</a:t>
            </a:r>
            <a:endParaRPr lang="en-US" dirty="0"/>
          </a:p>
        </p:txBody>
      </p:sp>
      <p:sp>
        <p:nvSpPr>
          <p:cNvPr id="148" name="TextBox 147"/>
          <p:cNvSpPr txBox="1"/>
          <p:nvPr/>
        </p:nvSpPr>
        <p:spPr>
          <a:xfrm>
            <a:off x="2499919" y="4883570"/>
            <a:ext cx="2134805" cy="646331"/>
          </a:xfrm>
          <a:prstGeom prst="rect">
            <a:avLst/>
          </a:prstGeom>
          <a:noFill/>
        </p:spPr>
        <p:txBody>
          <a:bodyPr wrap="square" rtlCol="0">
            <a:spAutoFit/>
          </a:bodyPr>
          <a:lstStyle/>
          <a:p>
            <a:r>
              <a:rPr lang="en-US" dirty="0" smtClean="0"/>
              <a:t>Recipes, Cookbooks, </a:t>
            </a:r>
            <a:r>
              <a:rPr lang="en-US" dirty="0" err="1" smtClean="0"/>
              <a:t>etc</a:t>
            </a:r>
            <a:r>
              <a:rPr lang="is-IS" dirty="0" smtClean="0"/>
              <a:t>…</a:t>
            </a:r>
            <a:endParaRPr lang="en-US" dirty="0"/>
          </a:p>
        </p:txBody>
      </p:sp>
      <p:sp>
        <p:nvSpPr>
          <p:cNvPr id="149" name="TextBox 148"/>
          <p:cNvSpPr txBox="1"/>
          <p:nvPr/>
        </p:nvSpPr>
        <p:spPr>
          <a:xfrm>
            <a:off x="10557342" y="5017885"/>
            <a:ext cx="1545491" cy="1200329"/>
          </a:xfrm>
          <a:prstGeom prst="rect">
            <a:avLst/>
          </a:prstGeom>
          <a:noFill/>
        </p:spPr>
        <p:txBody>
          <a:bodyPr wrap="square" rtlCol="0">
            <a:spAutoFit/>
          </a:bodyPr>
          <a:lstStyle/>
          <a:p>
            <a:pPr algn="ctr"/>
            <a:r>
              <a:rPr lang="en-US" sz="2400" dirty="0" smtClean="0"/>
              <a:t>Physical,</a:t>
            </a:r>
          </a:p>
          <a:p>
            <a:pPr algn="ctr"/>
            <a:r>
              <a:rPr lang="en-US" sz="2400" dirty="0" smtClean="0"/>
              <a:t>Virtual, </a:t>
            </a:r>
          </a:p>
          <a:p>
            <a:pPr algn="ctr"/>
            <a:r>
              <a:rPr lang="en-US" sz="2400" dirty="0" smtClean="0"/>
              <a:t>Cloud</a:t>
            </a:r>
            <a:endParaRPr lang="en-US" sz="2400" dirty="0"/>
          </a:p>
        </p:txBody>
      </p:sp>
    </p:spTree>
    <p:extLst>
      <p:ext uri="{BB962C8B-B14F-4D97-AF65-F5344CB8AC3E}">
        <p14:creationId xmlns:p14="http://schemas.microsoft.com/office/powerpoint/2010/main" val="1012548553"/>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cmpd="sng">
          <a:solidFill>
            <a:srgbClr val="7F7F7F"/>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4768</TotalTime>
  <Words>6197</Words>
  <Application>Microsoft Macintosh PowerPoint</Application>
  <PresentationFormat>Custom</PresentationFormat>
  <Paragraphs>526</Paragraphs>
  <Slides>35</Slides>
  <Notes>35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Clean Azure Theme</vt:lpstr>
      <vt:lpstr>Office Theme</vt:lpstr>
      <vt:lpstr>1_Office Theme</vt:lpstr>
      <vt:lpstr>DevOps</vt:lpstr>
      <vt:lpstr>PowerPoint Presentation</vt:lpstr>
      <vt:lpstr>What is Chef?</vt:lpstr>
      <vt:lpstr>What is Configuration Management?</vt:lpstr>
      <vt:lpstr>As an Open Source company, Chef</vt:lpstr>
      <vt:lpstr>Why Script with Chef</vt:lpstr>
      <vt:lpstr>Infrastructure as Code</vt:lpstr>
      <vt:lpstr>Automation</vt:lpstr>
      <vt:lpstr>Overview of Chef Architecture </vt:lpstr>
      <vt:lpstr>Overview – Infrastructure as Code</vt:lpstr>
      <vt:lpstr>Overview – Chef Architecture</vt:lpstr>
      <vt:lpstr>Overview – The Workstation</vt:lpstr>
      <vt:lpstr>Overview – The ChefDK</vt:lpstr>
      <vt:lpstr>Overview – The Chef Server</vt:lpstr>
      <vt:lpstr>Overview – The Chef Server</vt:lpstr>
      <vt:lpstr>Overview – The Chef Server</vt:lpstr>
      <vt:lpstr>Overview – The Node</vt:lpstr>
      <vt:lpstr>Overview – Convergence</vt:lpstr>
      <vt:lpstr>Convergence on a Node</vt:lpstr>
      <vt:lpstr>Using Chef</vt:lpstr>
      <vt:lpstr>Using Chef</vt:lpstr>
      <vt:lpstr>Using Chef - Resources</vt:lpstr>
      <vt:lpstr>Using Chef</vt:lpstr>
      <vt:lpstr>Using Chef</vt:lpstr>
      <vt:lpstr>Using Chef - Recipes</vt:lpstr>
      <vt:lpstr>Using Chef</vt:lpstr>
      <vt:lpstr>The Supermarket</vt:lpstr>
      <vt:lpstr>Using Chef</vt:lpstr>
      <vt:lpstr>Using Chef</vt:lpstr>
      <vt:lpstr>Using Chef</vt:lpstr>
      <vt:lpstr>Using Chef</vt:lpstr>
      <vt:lpstr>Using Chef</vt:lpstr>
      <vt:lpstr>The Chef Ecosphere</vt:lpstr>
      <vt:lpstr>Where To Go From Here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148</cp:revision>
  <cp:lastPrinted>2016-05-11T04:19:31Z</cp:lastPrinted>
  <dcterms:created xsi:type="dcterms:W3CDTF">2016-04-21T18:51:19Z</dcterms:created>
  <dcterms:modified xsi:type="dcterms:W3CDTF">2016-07-14T16:35:29Z</dcterms:modified>
</cp:coreProperties>
</file>