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297" r:id="rId5"/>
    <p:sldId id="298" r:id="rId6"/>
    <p:sldId id="333" r:id="rId7"/>
    <p:sldId id="302" r:id="rId8"/>
    <p:sldId id="303" r:id="rId9"/>
    <p:sldId id="307" r:id="rId10"/>
    <p:sldId id="334" r:id="rId11"/>
    <p:sldId id="306" r:id="rId12"/>
    <p:sldId id="311" r:id="rId13"/>
    <p:sldId id="312" r:id="rId14"/>
    <p:sldId id="313" r:id="rId15"/>
    <p:sldId id="328" r:id="rId16"/>
    <p:sldId id="315" r:id="rId17"/>
    <p:sldId id="335" r:id="rId18"/>
    <p:sldId id="329" r:id="rId19"/>
    <p:sldId id="317" r:id="rId20"/>
    <p:sldId id="319" r:id="rId21"/>
    <p:sldId id="321" r:id="rId22"/>
    <p:sldId id="32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0" clrIdx="6"/>
  <p:cmAuthor id="1" name="Gavin Gear" initials="GG" lastIdx="8" clrIdx="0">
    <p:extLst/>
  </p:cmAuthor>
  <p:cmAuthor id="2" name="Kamren Z" initials="KZ" lastIdx="3" clrIdx="1">
    <p:extLst/>
  </p:cmAuthor>
  <p:cmAuthor id="3" name="Kamren Z" initials="KZ [2]" lastIdx="1" clrIdx="2">
    <p:extLst/>
  </p:cmAuthor>
  <p:cmAuthor id="4" name="Kamren Z" initials="KZ [3]" lastIdx="1" clrIdx="3">
    <p:extLst/>
  </p:cmAuthor>
  <p:cmAuthor id="5" name="Kamren Z" initials="KZ [4]" lastIdx="1" clrIdx="4">
    <p:extLst/>
  </p:cmAuthor>
  <p:cmAuthor id="6" name="Kamren Z" initials="KZ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35888"/>
    <a:srgbClr val="CC9B00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1053" autoAdjust="0"/>
  </p:normalViewPr>
  <p:slideViewPr>
    <p:cSldViewPr snapToGrid="0">
      <p:cViewPr varScale="1">
        <p:scale>
          <a:sx n="74" d="100"/>
          <a:sy n="74" d="100"/>
        </p:scale>
        <p:origin x="-2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16T21:08:05.367" idx="2">
    <p:pos x="-9" y="10"/>
    <p:text>Jongwook is this graphic a good graphic representation?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There</a:t>
            </a:r>
            <a:r>
              <a:rPr lang="en-US" altLang="ko-KR" baseline="0" dirty="0"/>
              <a:t> are two core components in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: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Store component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Compute component</a:t>
            </a:r>
            <a:endParaRPr lang="en-US" altLang="ko-KR" dirty="0"/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Hadoop Resource Management is performed by MapReduce (v1) or YARN (v2)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More detailed features about HDFS and YARN</a:t>
            </a:r>
            <a:r>
              <a:rPr lang="en-US" altLang="ko-KR" baseline="0" dirty="0"/>
              <a:t> are discussed in the next lesson.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HDFS (</a:t>
            </a:r>
            <a:r>
              <a:rPr lang="en-US" dirty="0" err="1"/>
              <a:t>Hadoop</a:t>
            </a:r>
            <a:r>
              <a:rPr lang="en-US" dirty="0"/>
              <a:t> Distributed File System) - Stores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MapReduce</a:t>
            </a:r>
            <a:r>
              <a:rPr lang="en-US" dirty="0"/>
              <a:t> - Processes</a:t>
            </a:r>
            <a:r>
              <a:rPr lang="en-US" baseline="0" dirty="0"/>
              <a:t>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YARN (Yet Another Resource Negotiator) - Manages cluster resources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In HADOOP</a:t>
            </a:r>
            <a:r>
              <a:rPr lang="en-US" altLang="ko-KR" baseline="0" dirty="0"/>
              <a:t> 2.0, </a:t>
            </a:r>
            <a:r>
              <a:rPr lang="en-US" altLang="ko-KR" dirty="0"/>
              <a:t>YARN supports multiple processing models in addition to MapReduce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YARN is separated into two modules for processing engine and resource management of MapReduce in Hadoop 1.0.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Hadoop 2.0 brings significant performance improvements over </a:t>
            </a:r>
            <a:r>
              <a:rPr lang="en-US" altLang="ko-KR" dirty="0" err="1"/>
              <a:t>Hadoop</a:t>
            </a:r>
            <a:r>
              <a:rPr lang="en-US" altLang="ko-KR" baseline="0" dirty="0"/>
              <a:t> 1.0, including support to scale up to 10000 nodes.</a:t>
            </a:r>
          </a:p>
          <a:p>
            <a:pPr marL="171450" indent="-171450">
              <a:buFont typeface="Arial" charset="0"/>
              <a:buChar char="•"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i="0" baseline="0" dirty="0"/>
              <a:t>  </a:t>
            </a:r>
            <a:r>
              <a:rPr lang="en-US" i="0" dirty="0"/>
              <a:t>Input data is split into independent chunks.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/>
              <a:t>Map</a:t>
            </a:r>
            <a:r>
              <a:rPr lang="en-US" sz="1200" baseline="0" dirty="0" err="1"/>
              <a:t>Reduce</a:t>
            </a:r>
            <a:r>
              <a:rPr lang="en-US" sz="1200" baseline="0" dirty="0"/>
              <a:t> </a:t>
            </a:r>
            <a:r>
              <a:rPr lang="en-US" sz="1200" dirty="0"/>
              <a:t>is an</a:t>
            </a:r>
            <a:r>
              <a:rPr lang="en-US" sz="1200" baseline="0" dirty="0"/>
              <a:t> </a:t>
            </a:r>
            <a:r>
              <a:rPr lang="en-US" sz="1200" dirty="0"/>
              <a:t>abstraction that hides the “housekeeping” away from the developer.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Supported</a:t>
            </a:r>
            <a:r>
              <a:rPr lang="en-US" sz="1200" baseline="0" dirty="0"/>
              <a:t> languages other than Java: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Ruby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Pig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Other scripting languages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i="0" dirty="0"/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In Mapper Stage, the data to be processed is typically split into HDFS block sizes.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Developer doesn’t have to worry about </a:t>
            </a:r>
            <a:r>
              <a:rPr lang="en-US" altLang="ko-KR" sz="1200" baseline="0" dirty="0"/>
              <a:t>shuffle and sort states. This is performed by system.</a:t>
            </a: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This slide</a:t>
            </a:r>
            <a:r>
              <a:rPr lang="en-US" altLang="ko-KR" baseline="0" dirty="0"/>
              <a:t> shows the Apache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 ecosystem. 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The blue block is the core system of Hadoop.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Features of the ecosystem will be discussed in the subsequent slides.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zookeeper.apache.org</a:t>
            </a:r>
            <a:r>
              <a:rPr lang="en-US" altLang="ko-KR" dirty="0"/>
              <a:t>/doc/trunk/</a:t>
            </a:r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Flume is a distributed, reliable, and available service for efficiently collecting, aggregating, and moving large amounts of log data.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Sqoop</a:t>
            </a:r>
            <a:r>
              <a:rPr lang="en-US" altLang="ko-KR" baseline="0" dirty="0"/>
              <a:t> supports incremental loads and is written in Java.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Squoop</a:t>
            </a:r>
            <a:r>
              <a:rPr lang="en-US" altLang="ko-KR" baseline="0" dirty="0"/>
              <a:t> gets data from RDBMS, data warehouses, and </a:t>
            </a:r>
            <a:r>
              <a:rPr lang="en-US" altLang="ko-KR" baseline="0" dirty="0" err="1"/>
              <a:t>NoSQL</a:t>
            </a:r>
            <a:r>
              <a:rPr lang="en-US" altLang="ko-KR" baseline="0" dirty="0"/>
              <a:t> databases.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Examples:  </a:t>
            </a:r>
            <a:r>
              <a:rPr lang="en-US" sz="2400" dirty="0" err="1"/>
              <a:t>Teradata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</a:t>
            </a:r>
            <a:r>
              <a:rPr lang="en-US" sz="2400" dirty="0" err="1"/>
              <a:t>PostgreSQL</a:t>
            </a:r>
            <a:r>
              <a:rPr lang="en-US" sz="2400" dirty="0"/>
              <a:t>, Oracle, </a:t>
            </a:r>
            <a:r>
              <a:rPr lang="en-US" sz="2400" dirty="0" err="1"/>
              <a:t>Netezza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to </a:t>
            </a:r>
            <a:r>
              <a:rPr lang="en-US" sz="2400" dirty="0" err="1"/>
              <a:t>Hadoop</a:t>
            </a:r>
            <a:r>
              <a:rPr lang="en-US" sz="2400" dirty="0"/>
              <a:t> ecosystem (Hive, </a:t>
            </a:r>
            <a:r>
              <a:rPr lang="en-US" sz="2400" dirty="0" err="1"/>
              <a:t>Hbase</a:t>
            </a:r>
            <a:r>
              <a:rPr lang="en-US" sz="2400" dirty="0"/>
              <a:t>, etc.)</a:t>
            </a:r>
            <a:endParaRPr lang="en-US" altLang="ko-KR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/>
              <a:t>New features of Sqoop2: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Install is now done on server instead of client.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There are both web and command line access interfaces.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Spark is now replacing </a:t>
            </a:r>
            <a:r>
              <a:rPr lang="en-US" altLang="ko-KR" dirty="0" err="1"/>
              <a:t>MapReduce</a:t>
            </a:r>
            <a:r>
              <a:rPr lang="en-US" altLang="ko-KR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Organizations new to Hadoop will typically start with Spark and bypass MapReduce.</a:t>
            </a:r>
          </a:p>
          <a:p>
            <a:pPr marL="171450" indent="-171450">
              <a:buFont typeface="Arial" charset="0"/>
              <a:buChar char="•"/>
            </a:pPr>
            <a:r>
              <a:rPr lang="is-IS" altLang="ko-KR" dirty="0"/>
              <a:t>Examples of uses for Spark: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Machine learning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Interactive analytics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Batch applications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Business intelligence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dirty="0"/>
          </a:p>
          <a:p>
            <a:pPr marL="0" lvl="0" indent="0">
              <a:buFont typeface="Arial" charset="0"/>
              <a:buNone/>
            </a:pPr>
            <a:r>
              <a:rPr lang="en-US" altLang="ko-KR" b="1" dirty="0"/>
              <a:t>References:</a:t>
            </a:r>
          </a:p>
          <a:p>
            <a:pPr marL="171450" lvl="0" indent="-171450">
              <a:buFont typeface="Arial"/>
              <a:buChar char="•"/>
            </a:pPr>
            <a:r>
              <a:rPr lang="en-US" altLang="ko-KR" b="0" dirty="0"/>
              <a:t>Image</a:t>
            </a:r>
            <a:r>
              <a:rPr lang="en-US" altLang="ko-KR" b="0" baseline="0" dirty="0"/>
              <a:t> Source: </a:t>
            </a:r>
            <a:r>
              <a:rPr lang="en-US" altLang="ko-KR" b="0" dirty="0"/>
              <a:t>http://</a:t>
            </a:r>
            <a:r>
              <a:rPr lang="en-US" altLang="ko-KR" b="0" dirty="0" err="1"/>
              <a:t>spark.apache.org</a:t>
            </a:r>
            <a:r>
              <a:rPr lang="en-US" altLang="ko-KR" b="0" dirty="0"/>
              <a:t>/images/spark-logo-</a:t>
            </a:r>
            <a:r>
              <a:rPr lang="en-US" altLang="ko-KR" b="0" dirty="0" err="1"/>
              <a:t>trademark.png</a:t>
            </a:r>
            <a:endParaRPr lang="en-US" altLang="ko-KR" b="0" dirty="0"/>
          </a:p>
          <a:p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Notes: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Hive is an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</a:t>
            </a:r>
            <a:r>
              <a:rPr lang="en-US" sz="2800" dirty="0" err="1"/>
              <a:t>HiveQL</a:t>
            </a:r>
            <a:r>
              <a:rPr lang="en-US" sz="2800" dirty="0"/>
              <a:t>, a SQL-like language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2800" baseline="0" dirty="0"/>
              <a:t>More detailed features of Hive will be discussed later.</a:t>
            </a: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Pig is another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a scripting language interface (Pig Latin)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0" lvl="0" indent="0">
              <a:buFont typeface="Arial" charset="0"/>
              <a:buNone/>
            </a:pPr>
            <a:r>
              <a:rPr lang="en-US" sz="2800" b="1" dirty="0" err="1"/>
              <a:t>Refrences</a:t>
            </a:r>
            <a:r>
              <a:rPr lang="en-US" sz="2800" b="1" dirty="0"/>
              <a:t>: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pig.apache.org</a:t>
            </a:r>
            <a:r>
              <a:rPr lang="en-US" sz="2800" dirty="0"/>
              <a:t>/docs/r0.14.0/</a:t>
            </a:r>
            <a:r>
              <a:rPr lang="en-US" sz="2800" dirty="0" err="1"/>
              <a:t>index.html</a:t>
            </a:r>
            <a:endParaRPr lang="en-US" sz="12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upload.wikimedia.org</a:t>
            </a:r>
            <a:r>
              <a:rPr lang="en-US" sz="2800" dirty="0"/>
              <a:t>/</a:t>
            </a:r>
            <a:r>
              <a:rPr lang="en-US" sz="2800" dirty="0" err="1"/>
              <a:t>wikipedia</a:t>
            </a:r>
            <a:r>
              <a:rPr lang="en-US" sz="2800" dirty="0"/>
              <a:t>/commons/thumb/b/bb/</a:t>
            </a:r>
            <a:r>
              <a:rPr lang="en-US" sz="2800" dirty="0" err="1"/>
              <a:t>Apache_Hive_logo.svg</a:t>
            </a:r>
            <a:r>
              <a:rPr lang="en-US" sz="2800" dirty="0"/>
              <a:t>/2000px-Apache_Hive_logo.svg.png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hortonworks.com</a:t>
            </a:r>
            <a:r>
              <a:rPr lang="en-US" sz="2800" dirty="0"/>
              <a:t>/</a:t>
            </a:r>
            <a:r>
              <a:rPr lang="en-US" sz="2800" dirty="0" err="1"/>
              <a:t>wp</a:t>
            </a:r>
            <a:r>
              <a:rPr lang="en-US" sz="2800" dirty="0"/>
              <a:t>-content/uploads/2013/10/</a:t>
            </a:r>
            <a:r>
              <a:rPr lang="en-US" sz="2800" dirty="0" err="1"/>
              <a:t>pig.gif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Because most problems can not be solved with a single MapReduce job, it’s very useful to use workflow of complex jobs in </a:t>
            </a:r>
            <a:r>
              <a:rPr lang="en-US" altLang="ko-KR" dirty="0" err="1"/>
              <a:t>Oozie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can create </a:t>
            </a:r>
            <a:r>
              <a:rPr lang="en-US" altLang="ko-KR" baseline="0" dirty="0" err="1"/>
              <a:t>petabytes</a:t>
            </a:r>
            <a:r>
              <a:rPr lang="en-US" altLang="ko-KR" baseline="0" dirty="0"/>
              <a:t> of data (2</a:t>
            </a:r>
            <a:r>
              <a:rPr lang="en-US" altLang="ko-KR" sz="1200" baseline="0" dirty="0">
                <a:effectLst/>
              </a:rPr>
              <a:t> to the 50</a:t>
            </a:r>
            <a:r>
              <a:rPr lang="en-US" altLang="ko-KR" sz="1200" baseline="30000" dirty="0">
                <a:effectLst/>
              </a:rPr>
              <a:t>th</a:t>
            </a:r>
            <a:r>
              <a:rPr lang="en-US" altLang="ko-KR" sz="1200" baseline="0" dirty="0">
                <a:effectLst/>
              </a:rPr>
              <a:t> power)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Can do millions of inserts or updates per second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There is no wasted space for empty columns in tables.</a:t>
            </a:r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has a</a:t>
            </a:r>
            <a:r>
              <a:rPr lang="en-US" altLang="ko-KR" dirty="0"/>
              <a:t> limited access model: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Single row transactions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Index on row-key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Limited to </a:t>
            </a:r>
            <a:r>
              <a:rPr lang="en-US" altLang="ko-KR" dirty="0" err="1"/>
              <a:t>HiveQL</a:t>
            </a:r>
            <a:endParaRPr lang="en-US" altLang="ko-KR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Optimized for lookup of a row by key rather than full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More details of </a:t>
            </a:r>
            <a:r>
              <a:rPr lang="en-US" altLang="ko-KR" baseline="0" dirty="0" err="1"/>
              <a:t>Hbase</a:t>
            </a:r>
            <a:r>
              <a:rPr lang="en-US" altLang="ko-KR" baseline="0" dirty="0"/>
              <a:t> operation will be covered in a later lesson.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hbase.apache.org</a:t>
            </a:r>
            <a:r>
              <a:rPr lang="en-US" altLang="ko-KR" dirty="0"/>
              <a:t>/</a:t>
            </a:r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  <a:endParaRPr lang="en-US" altLang="ko-KR" b="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r>
              <a:rPr lang="en-US" altLang="ko-KR" b="0" baseline="0" dirty="0"/>
              <a:t> storage models include document, key-value, columnar, and graph models.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SQL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Records must conform to fixed schema.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Columns must be decided upon and locked before data entry.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must contain data for each column (even if null).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Changing schema is difficult and expensive.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endParaRPr lang="en-US" altLang="ko-KR" b="0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Information can be added to databases on the fly.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do not have to contain data for each column.</a:t>
            </a:r>
            <a:endParaRPr lang="en-US" altLang="ko-K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Vertical Scalability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Adding additional nodes to the cluster does not help.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Must add more powerful computers with better computing power and more memory, etc.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Typically this is a much more expensive proposition.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Horizontal 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Adding additional computing resources (i.e. nodes) to the cluster extends computing power and database storage capability.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Horizontal scalability is much cheaper since you just need to add more nodes to increase your capacity.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ACID compliance: 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dirty="0"/>
              <a:t>Atomicity</a:t>
            </a:r>
            <a:r>
              <a:rPr lang="en-US" altLang="ko-KR" dirty="0"/>
              <a:t>:</a:t>
            </a:r>
            <a:r>
              <a:rPr lang="en-US" altLang="ko-KR" baseline="0" dirty="0"/>
              <a:t> Transactions need to be all or nothing.  No partially executed transactions that leave the DB in a incorrect state.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for double-entry accounting, the DB can not fail after having recorded the Debit without recording the accompanying Credit.  Either record both must be recorded or neither.	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Consistency</a:t>
            </a:r>
            <a:r>
              <a:rPr lang="en-US" altLang="ko-KR" baseline="0" dirty="0"/>
              <a:t>: Transaction must bring the DB from one valid state to another, as defined by the rules and constraints of the DB.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a Winter sale event, the calculated discounted price can not be less than the set minimum price for that item.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Isolation</a:t>
            </a:r>
            <a:r>
              <a:rPr lang="en-US" altLang="ko-KR" baseline="0" dirty="0"/>
              <a:t>:  Concurrent execution of a transaction results in a system state that would be the same if they were executed serially.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Calculating the net profit of the company is the same whether the net profits of branch A and branch B are calculated simultaneously and summed, or calculated consecutively and summed.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Durability</a:t>
            </a:r>
            <a:r>
              <a:rPr lang="en-US" altLang="ko-KR" baseline="0" dirty="0"/>
              <a:t>: Once a transaction has been committed, it stays committed even in the face of crashes, errors, or power loss, etc. 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Once money is withdrawn from an ATM, a sudden power loss doesn’t result in the customer having more money.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  <a:r>
              <a:rPr lang="en-US" b="1" baseline="0" dirty="0" smtClean="0"/>
              <a:t>: 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The Module 4 Lesson 1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https://</a:t>
            </a:r>
            <a:r>
              <a:rPr lang="en-US" b="0" baseline="0" dirty="0" err="1" smtClean="0"/>
              <a:t>github.com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MSFTImagine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computerscience</a:t>
            </a:r>
            <a:r>
              <a:rPr lang="en-US" b="0" baseline="0" smtClean="0"/>
              <a:t>/tree/master/Complimentary%20Course%20Content/Module4/Labs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“Big Data” is a term for the collection of data sets so large and complex that they cannot easily be managed by traditional data handling technologies.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high volume, high velocity, and high variety information.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Big Data is based on data sources and opportunities to integrate non-relational data from outside of an enterprise into its business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ly, ERP/CRM was designed to be a central repository for all data in a company.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Web 2.0 data, the data is more diverse than for ERP/CRM.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process in existing technology and scale up. 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technology cannot handle Big Data.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collected extremely frequently from a variety of sources.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sources include business transactions, social media, and information from sensors.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 include: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numeric data in traditional databases 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Unstructured data from text documents, email, video, audio, stock ticker, and financial transactions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Acronyms: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RFID – Radio Frequency Identification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– Enterprise Resource Planning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 – Customer Relationship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3V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- </a:t>
            </a:r>
            <a:r>
              <a:rPr lang="en-US" altLang="ko-KR" dirty="0"/>
              <a:t>Exponential growth in data collection from a large variety of sources.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Velocity - Data streams in at an unprecedented rate.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- Data comes in all types of formats and is both structured and unstructured.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Today, there are many</a:t>
            </a:r>
            <a:r>
              <a:rPr lang="en-US" altLang="ko-KR" baseline="0" dirty="0"/>
              <a:t> use cases for Big Data analysis.</a:t>
            </a:r>
            <a:endParaRPr lang="en-US" altLang="ko-KR" dirty="0"/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For example, Big Data is used to improve many aspects of our cities and countries. It allows cities to optimize traffic flows based on real-time traffic information, as well as social media and weather data.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In South Korea, the midnight bus</a:t>
            </a:r>
            <a:r>
              <a:rPr lang="en-US" altLang="ko-KR" baseline="0" dirty="0"/>
              <a:t> route project utilized Big Data analysis to determine frequency of credit card use and taxis to determine where more public transportation was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application processing are protected against hardware failure in Hadoop.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node goes down, jobs are automatically redirected to other nodes to make sure the distributed computing does not fail.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challenges: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Bring the computation to the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Fault tolerance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Hide all the complexity so developers can focus on the data</a:t>
            </a: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by adding more nodes, systems can easily be grown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Apache Hadoop is an open-source solution framework that supports data-intensive distributed applications on large clusters of commodity hardware.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It provides massive storage for any kind of data, enormous processing power, and the ability to handle virtually limitless concurrent tasks or jobs.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dirty="0"/>
              <a:t>Hadoop’s framework and ecosystem of technologies are managed and maintained by Apache Software Foundation (ASF).</a:t>
            </a:r>
          </a:p>
          <a:p>
            <a:pPr lvl="0"/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Distributed parallel computing platform based on commodity H/W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Fault-tolerance is built in with the assumption that hardware failure is common.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Relatively simple programming paradigm for distributed parallel processing.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Provides tools that analysts are already familiar with: SQL, Script, and BI. </a:t>
            </a:r>
            <a:endParaRPr lang="en-US" altLang="ko-KR" sz="11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100" dirty="0"/>
          </a:p>
          <a:p>
            <a:pPr marL="171450" lvl="0" indent="-171450">
              <a:buFont typeface="Arial" charset="0"/>
              <a:buNone/>
            </a:pPr>
            <a:r>
              <a:rPr lang="en-US" altLang="ko-KR" sz="1200" b="1" dirty="0"/>
              <a:t>Acronyms:</a:t>
            </a:r>
          </a:p>
          <a:p>
            <a:pPr marL="171450" lvl="0" indent="-171450">
              <a:buFont typeface="Arial" charset="0"/>
              <a:buNone/>
            </a:pPr>
            <a:r>
              <a:rPr lang="en-US" altLang="ko-KR" sz="1200" b="0" dirty="0"/>
              <a:t>HDFS:</a:t>
            </a:r>
            <a:r>
              <a:rPr lang="en-US" altLang="ko-KR" sz="1200" b="0" baseline="0" dirty="0"/>
              <a:t> </a:t>
            </a:r>
            <a:r>
              <a:rPr lang="en-US" altLang="ko-KR" sz="1200" b="0" baseline="0" dirty="0" err="1"/>
              <a:t>Hadoop</a:t>
            </a:r>
            <a:r>
              <a:rPr lang="en-US" altLang="ko-KR" sz="1200" b="0" baseline="0" dirty="0"/>
              <a:t> Distributed File System.</a:t>
            </a:r>
            <a:endParaRPr lang="en-US" altLang="ko-K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1:</a:t>
            </a:r>
          </a:p>
          <a:p>
            <a:pPr fontAlgn="base"/>
            <a:r>
              <a:rPr lang="en-US" dirty="0"/>
              <a:t>Big Data and Hadoop Overview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 Basic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Store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HDFS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Compute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MapReduce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YARN</a:t>
            </a:r>
          </a:p>
        </p:txBody>
      </p:sp>
      <p:grpSp>
        <p:nvGrpSpPr>
          <p:cNvPr id="18" name="그룹 7"/>
          <p:cNvGrpSpPr/>
          <p:nvPr/>
        </p:nvGrpSpPr>
        <p:grpSpPr>
          <a:xfrm>
            <a:off x="6884923" y="2617255"/>
            <a:ext cx="4786243" cy="3127612"/>
            <a:chOff x="6795545" y="3398651"/>
            <a:chExt cx="4786243" cy="3127612"/>
          </a:xfrm>
        </p:grpSpPr>
        <p:sp>
          <p:nvSpPr>
            <p:cNvPr id="20" name="모서리가 둥근 직사각형 8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 (STORE)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2" name="그룹 9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35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3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3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직선 화살표 연결선 10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11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12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31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모서리가 접힌 도형 14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모서리가 접힌 도형 15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모서리가 접힌 도형 16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3" name="직사각형 39"/>
          <p:cNvSpPr/>
          <p:nvPr/>
        </p:nvSpPr>
        <p:spPr>
          <a:xfrm>
            <a:off x="9396253" y="325435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Evolution of Hadoop Platform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40" y="2246848"/>
            <a:ext cx="11106119" cy="2961256"/>
            <a:chOff x="542940" y="2246848"/>
            <a:chExt cx="11106119" cy="2961256"/>
          </a:xfrm>
        </p:grpSpPr>
        <p:grpSp>
          <p:nvGrpSpPr>
            <p:cNvPr id="3" name="Group 2"/>
            <p:cNvGrpSpPr/>
            <p:nvPr/>
          </p:nvGrpSpPr>
          <p:grpSpPr>
            <a:xfrm>
              <a:off x="542940" y="2652404"/>
              <a:ext cx="4779735" cy="2297284"/>
              <a:chOff x="559705" y="2743966"/>
              <a:chExt cx="4779735" cy="22972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9705" y="2743966"/>
                <a:ext cx="4779735" cy="2297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12729" y="3451994"/>
                <a:ext cx="3273686" cy="6840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MapReduce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12729" y="4123256"/>
                <a:ext cx="3273686" cy="6995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HDFS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798412" y="2246848"/>
              <a:ext cx="4850647" cy="29612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794207" y="2937590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7056" y="289207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1.0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5731" y="2908858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MapReduce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43389" y="2919866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(data processing)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3920" y="23752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2.0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6790" y="4349440"/>
              <a:ext cx="3273686" cy="6840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6790" y="3671629"/>
            <a:ext cx="3273686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YARN</a:t>
            </a:r>
          </a:p>
        </p:txBody>
      </p:sp>
      <p:sp>
        <p:nvSpPr>
          <p:cNvPr id="9" name="Down Arrow 8"/>
          <p:cNvSpPr/>
          <p:nvPr/>
        </p:nvSpPr>
        <p:spPr>
          <a:xfrm>
            <a:off x="8202579" y="3552361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752261" y="3565614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MapReduce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502" y="2148392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Click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5740"/>
            <a:ext cx="108785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Developers concentrate on writing the Map and Reduce functions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Usually written in Java; however, other languages are supported through Hadoop Streaming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782871"/>
            <a:ext cx="12192000" cy="915873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i="0" dirty="0"/>
                <a:t> </a:t>
              </a:r>
              <a:r>
                <a:rPr lang="en-US" i="0" dirty="0"/>
                <a:t>MapReduce is a software framework for parallel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Stages of </a:t>
            </a:r>
            <a:r>
              <a:rPr lang="en-US" altLang="ko-KR" dirty="0" err="1"/>
              <a:t>MapReduce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542"/>
              </p:ext>
            </p:extLst>
          </p:nvPr>
        </p:nvGraphicFramePr>
        <p:xfrm>
          <a:off x="862222" y="1920926"/>
          <a:ext cx="10491578" cy="406787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21592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69986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610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Mapper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Consumes input data, analyzes it, and emits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(key-value pairs).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Shuffle and Sort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Sorts the intermediate data by system.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Reducer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on the intermediate data to produce the final output</a:t>
                      </a:r>
                      <a:r>
                        <a:rPr lang="en-US" altLang="ko-KR" sz="180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85" y="513290"/>
            <a:ext cx="10582072" cy="1052997"/>
          </a:xfrm>
        </p:spPr>
        <p:txBody>
          <a:bodyPr>
            <a:normAutofit/>
          </a:bodyPr>
          <a:lstStyle/>
          <a:p>
            <a:r>
              <a:rPr lang="en-US" altLang="ko-KR" dirty="0"/>
              <a:t>The Hadoop Ecosystem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98341" y="2143594"/>
            <a:ext cx="7456359" cy="4012063"/>
            <a:chOff x="1560556" y="1584708"/>
            <a:chExt cx="7273396" cy="3913616"/>
          </a:xfrm>
        </p:grpSpPr>
        <p:sp>
          <p:nvSpPr>
            <p:cNvPr id="16" name="Rectangle 15"/>
            <p:cNvSpPr/>
            <p:nvPr/>
          </p:nvSpPr>
          <p:spPr>
            <a:xfrm>
              <a:off x="1560556" y="2157290"/>
              <a:ext cx="859254" cy="1665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Sqoop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0556" y="3803845"/>
              <a:ext cx="859254" cy="16944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schemeClr val="bg1"/>
                  </a:solidFill>
                </a:rPr>
                <a:t>Flume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394" y="2146379"/>
              <a:ext cx="859254" cy="335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ZooKeeper</a:t>
              </a:r>
              <a:r>
                <a:rPr lang="en-US" altLang="ko-KR" dirty="0">
                  <a:solidFill>
                    <a:schemeClr val="bg1"/>
                  </a:solidFill>
                </a:rPr>
                <a:t> (Coordinator)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3169" y="2146378"/>
              <a:ext cx="859254" cy="1865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OOZIE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9476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5780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HIVE (SQL)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1233" y="2142580"/>
              <a:ext cx="859254" cy="1872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HBASE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57537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4698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3169" y="407695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YARN &amp; </a:t>
              </a:r>
              <a:r>
                <a:rPr lang="en-US" dirty="0" err="1">
                  <a:solidFill>
                    <a:schemeClr val="bg1"/>
                  </a:solidFill>
                </a:rPr>
                <a:t>MapReduce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93169" y="481429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 (Hadoop </a:t>
              </a:r>
              <a:r>
                <a:rPr lang="en-US" dirty="0" err="1">
                  <a:solidFill>
                    <a:schemeClr val="bg1"/>
                  </a:solidFill>
                </a:rPr>
                <a:t>Distrubuted</a:t>
              </a:r>
              <a:r>
                <a:rPr lang="en-US" dirty="0">
                  <a:solidFill>
                    <a:schemeClr val="bg1"/>
                  </a:solidFill>
                </a:rPr>
                <a:t> File System)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93169" y="1584708"/>
              <a:ext cx="269186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496" y="1595909"/>
              <a:ext cx="268345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ETL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Coordination - Zookeeper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coordination service system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6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</a:t>
            </a:r>
            <a:r>
              <a:rPr lang="en-US" sz="2400" dirty="0" err="1">
                <a:solidFill>
                  <a:srgbClr val="292929"/>
                </a:solidFill>
              </a:rPr>
              <a:t>NameNodes</a:t>
            </a:r>
            <a:r>
              <a:rPr lang="en-US" sz="2400" dirty="0">
                <a:solidFill>
                  <a:srgbClr val="292929"/>
                </a:solidFill>
              </a:rPr>
              <a:t> rely on Zookeeper for failover control</a:t>
            </a:r>
            <a:endParaRPr lang="en-US" altLang="ko-KR" sz="2400" dirty="0">
              <a:solidFill>
                <a:srgbClr val="292929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Used in a distributed computing system for: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Distributed configuration</a:t>
            </a:r>
          </a:p>
          <a:p>
            <a:pPr marL="1825625" indent="-342900" defTabSz="909638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Synchronization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Naming registry for distributed systems</a:t>
            </a:r>
          </a:p>
          <a:p>
            <a:pPr lvl="4" indent="-34607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Storing and mediating updates to important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79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648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Flume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043" y="2001052"/>
            <a:ext cx="10283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351314"/>
            <a:ext cx="12192000" cy="251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Flume Architecture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Simple and flexible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Based on streaming data flows: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Source : Listens for events, and writes events to channel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Channel : Queues event data as transactions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Sink : Writes event data to target and removes event from queue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592" y="1380034"/>
            <a:ext cx="13030200" cy="791753"/>
            <a:chOff x="1384300" y="1950630"/>
            <a:chExt cx="10097577" cy="832911"/>
          </a:xfrm>
        </p:grpSpPr>
        <p:sp>
          <p:nvSpPr>
            <p:cNvPr id="10" name="Rectangle 9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.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Flume – Integration of data from 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351314"/>
            <a:ext cx="12192000" cy="135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Sqoop</a:t>
            </a:r>
            <a:r>
              <a:rPr lang="en-US" sz="2400" dirty="0">
                <a:solidFill>
                  <a:srgbClr val="292929"/>
                </a:solidFill>
              </a:rPr>
              <a:t> is a tool to automate data transfer between </a:t>
            </a: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and structured </a:t>
            </a:r>
            <a:r>
              <a:rPr lang="en-US" sz="2400" dirty="0" err="1">
                <a:solidFill>
                  <a:srgbClr val="292929"/>
                </a:solidFill>
              </a:rPr>
              <a:t>datastores</a:t>
            </a:r>
            <a:r>
              <a:rPr lang="en-US" sz="2400" dirty="0">
                <a:solidFill>
                  <a:srgbClr val="292929"/>
                </a:solidFill>
              </a:rPr>
              <a:t> such as a relational databases (RDBMS).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29" name="Rectangle 28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Sqoop</a:t>
              </a:r>
              <a:r>
                <a:rPr lang="en-US" altLang="ko-KR" i="0" dirty="0"/>
                <a:t> – SQL to </a:t>
              </a:r>
              <a:r>
                <a:rPr lang="en-US" altLang="ko-KR" i="0" dirty="0" err="1"/>
                <a:t>Hadoop</a:t>
              </a:r>
              <a:endParaRPr lang="en-US" altLang="ko-KR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23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</a:t>
            </a:r>
            <a:r>
              <a:rPr lang="en-US" altLang="ko-KR" dirty="0" err="1"/>
              <a:t>Sqoop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1188" y="4065815"/>
            <a:ext cx="5769625" cy="1428750"/>
            <a:chOff x="2958036" y="4065815"/>
            <a:chExt cx="5769625" cy="1428750"/>
          </a:xfrm>
        </p:grpSpPr>
        <p:sp>
          <p:nvSpPr>
            <p:cNvPr id="17" name="Flowchart: Magnetic Disk 26"/>
            <p:cNvSpPr/>
            <p:nvPr/>
          </p:nvSpPr>
          <p:spPr>
            <a:xfrm>
              <a:off x="2958036" y="4208690"/>
              <a:ext cx="1353312" cy="114300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Datasource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gnetic Disk 26"/>
            <p:cNvSpPr/>
            <p:nvPr/>
          </p:nvSpPr>
          <p:spPr>
            <a:xfrm>
              <a:off x="7378492" y="4219177"/>
              <a:ext cx="1349169" cy="1122026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Hadoop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155508" y="4065815"/>
              <a:ext cx="1378823" cy="1428750"/>
              <a:chOff x="5829300" y="2847975"/>
              <a:chExt cx="1117600" cy="1158068"/>
            </a:xfrm>
          </p:grpSpPr>
          <p:sp>
            <p:nvSpPr>
              <p:cNvPr id="33" name="Circular Arrow 3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ircular Arrow 3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886" y="3271006"/>
                <a:ext cx="630424" cy="29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Sqoop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Processing - Spark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7752"/>
            <a:ext cx="12192000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Apache Spark is a large-scale processing engine.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4"/>
            <a:ext cx="12192000" cy="202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Faster than MapReduce due to in-memory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Easier to develop than </a:t>
            </a:r>
            <a:r>
              <a:rPr lang="en-US" sz="2400" dirty="0" err="1">
                <a:solidFill>
                  <a:srgbClr val="292929"/>
                </a:solidFill>
              </a:rPr>
              <a:t>MapReduce</a:t>
            </a:r>
            <a:endParaRPr lang="en-US" sz="2400" dirty="0">
              <a:solidFill>
                <a:srgbClr val="292929"/>
              </a:solidFill>
            </a:endParaRP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Spark Streaming provides real-time data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Well-suited for iterative processing algorithms</a:t>
            </a:r>
          </a:p>
        </p:txBody>
      </p:sp>
      <p:pic>
        <p:nvPicPr>
          <p:cNvPr id="4" name="Picture 3" descr="spark-logo-trade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527160"/>
            <a:ext cx="342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Analysis: Hive and Pig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08311"/>
            <a:ext cx="12192000" cy="1029701"/>
            <a:chOff x="1384300" y="1834473"/>
            <a:chExt cx="9423400" cy="1219464"/>
          </a:xfrm>
        </p:grpSpPr>
        <p:sp>
          <p:nvSpPr>
            <p:cNvPr id="20" name="Rectangle 19"/>
            <p:cNvSpPr/>
            <p:nvPr/>
          </p:nvSpPr>
          <p:spPr>
            <a:xfrm>
              <a:off x="1384300" y="1834473"/>
              <a:ext cx="9423400" cy="1219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963233" y="1950630"/>
              <a:ext cx="884446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i="0" dirty="0"/>
                <a:t>Think of Hive and Pig as interpreters to convert SQL or Scripts to </a:t>
              </a:r>
              <a:r>
                <a:rPr lang="en-US" i="0" dirty="0" err="1"/>
                <a:t>MapReduce</a:t>
              </a:r>
              <a:r>
                <a:rPr lang="en-US" i="0" dirty="0"/>
                <a:t> programs.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640" y="3429762"/>
            <a:ext cx="11018165" cy="1351843"/>
            <a:chOff x="410640" y="3429762"/>
            <a:chExt cx="11018165" cy="1351843"/>
          </a:xfrm>
        </p:grpSpPr>
        <p:grpSp>
          <p:nvGrpSpPr>
            <p:cNvPr id="3" name="Group 2"/>
            <p:cNvGrpSpPr/>
            <p:nvPr/>
          </p:nvGrpSpPr>
          <p:grpSpPr>
            <a:xfrm>
              <a:off x="6672606" y="3432232"/>
              <a:ext cx="2947441" cy="1346903"/>
              <a:chOff x="3293655" y="2614519"/>
              <a:chExt cx="5181598" cy="13469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Pig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15383" y="3432232"/>
              <a:ext cx="2947441" cy="1346903"/>
              <a:chOff x="3293655" y="2614519"/>
              <a:chExt cx="5181598" cy="13469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pic>
          <p:nvPicPr>
            <p:cNvPr id="4" name="Picture 3" descr="Apache_Hive_logo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40" y="3432951"/>
              <a:ext cx="1494961" cy="1345465"/>
            </a:xfrm>
            <a:prstGeom prst="rect">
              <a:avLst/>
            </a:prstGeom>
          </p:spPr>
        </p:pic>
        <p:pic>
          <p:nvPicPr>
            <p:cNvPr id="5" name="Picture 4" descr="pig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0" y="3429762"/>
              <a:ext cx="898975" cy="1351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Big Data?</a:t>
              </a:r>
            </a:p>
            <a:p>
              <a:pPr marL="460374" indent="-457200" algn="l"/>
              <a:r>
                <a:rPr lang="en-US" i="0" dirty="0"/>
                <a:t>Big Data on Hadoop</a:t>
              </a:r>
            </a:p>
            <a:p>
              <a:pPr marL="460374" indent="-457200" algn="l"/>
              <a:r>
                <a:rPr lang="en-US" i="0" dirty="0"/>
                <a:t>Hadoop Basic Concepts</a:t>
              </a:r>
            </a:p>
            <a:p>
              <a:pPr marL="460374" indent="-457200" algn="l"/>
              <a:r>
                <a:rPr lang="en-US" i="0" dirty="0"/>
                <a:t>Hadoop Ecosystem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418" y="537883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Tool -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9" y="2948233"/>
            <a:ext cx="5166815" cy="38145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Defines dependencies between jobs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Runs workflows including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Hive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Pig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Sqoop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err="1"/>
              <a:t>MapReduce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1950630"/>
            <a:ext cx="12192001" cy="83291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 err="1"/>
                <a:t>Oozie</a:t>
              </a:r>
              <a:r>
                <a:rPr lang="en-US" i="0" dirty="0"/>
                <a:t> serves as a workflow engine for </a:t>
              </a:r>
              <a:r>
                <a:rPr lang="en-US" i="0" dirty="0" err="1"/>
                <a:t>MapReduce</a:t>
              </a:r>
              <a:r>
                <a:rPr lang="en-US" i="0" dirty="0"/>
                <a:t> jobs.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3717" y="3370018"/>
            <a:ext cx="6321272" cy="2926105"/>
            <a:chOff x="5464979" y="3228888"/>
            <a:chExt cx="6321272" cy="2926105"/>
          </a:xfrm>
        </p:grpSpPr>
        <p:sp>
          <p:nvSpPr>
            <p:cNvPr id="15" name="Flowchart: Connector 5"/>
            <p:cNvSpPr/>
            <p:nvPr/>
          </p:nvSpPr>
          <p:spPr>
            <a:xfrm>
              <a:off x="10697039" y="4400819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12" name="Flowchart: Connector 2"/>
            <p:cNvSpPr/>
            <p:nvPr/>
          </p:nvSpPr>
          <p:spPr>
            <a:xfrm>
              <a:off x="5464979" y="3228888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3" name="Flowchart: Data 6"/>
            <p:cNvSpPr/>
            <p:nvPr/>
          </p:nvSpPr>
          <p:spPr>
            <a:xfrm>
              <a:off x="6904555" y="3352376"/>
              <a:ext cx="187898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RunHiveScript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lowchart: Data 6"/>
            <p:cNvSpPr/>
            <p:nvPr/>
          </p:nvSpPr>
          <p:spPr>
            <a:xfrm>
              <a:off x="8999648" y="3352376"/>
              <a:ext cx="216496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RunSqoopExport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5"/>
            <p:cNvSpPr/>
            <p:nvPr/>
          </p:nvSpPr>
          <p:spPr>
            <a:xfrm>
              <a:off x="9352405" y="5065781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Kill</a:t>
              </a:r>
            </a:p>
          </p:txBody>
        </p:sp>
        <p:cxnSp>
          <p:nvCxnSpPr>
            <p:cNvPr id="17" name="Elbow Connector 16"/>
            <p:cNvCxnSpPr>
              <a:stCxn id="14" idx="5"/>
              <a:endCxn id="15" idx="0"/>
            </p:cNvCxnSpPr>
            <p:nvPr/>
          </p:nvCxnSpPr>
          <p:spPr>
            <a:xfrm>
              <a:off x="10948113" y="3785885"/>
              <a:ext cx="293532" cy="614934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6" idx="0"/>
            </p:cNvCxnSpPr>
            <p:nvPr/>
          </p:nvCxnSpPr>
          <p:spPr>
            <a:xfrm>
              <a:off x="9865632" y="4219393"/>
              <a:ext cx="31379" cy="846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13" idx="2"/>
            </p:cNvCxnSpPr>
            <p:nvPr/>
          </p:nvCxnSpPr>
          <p:spPr>
            <a:xfrm>
              <a:off x="6554191" y="3773494"/>
              <a:ext cx="538262" cy="123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3" idx="4"/>
              <a:endCxn id="16" idx="2"/>
            </p:cNvCxnSpPr>
            <p:nvPr/>
          </p:nvCxnSpPr>
          <p:spPr>
            <a:xfrm rot="16200000" flipH="1">
              <a:off x="7902728" y="4160710"/>
              <a:ext cx="1390994" cy="1508359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5"/>
              <a:endCxn id="14" idx="2"/>
            </p:cNvCxnSpPr>
            <p:nvPr/>
          </p:nvCxnSpPr>
          <p:spPr>
            <a:xfrm>
              <a:off x="8595638" y="3785885"/>
              <a:ext cx="62050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9709" y="3385963"/>
              <a:ext cx="6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0859" y="3419434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8830" y="5280611"/>
              <a:ext cx="78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82885" y="4110389"/>
              <a:ext cx="461665" cy="681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93233" y="3413062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Storage: </a:t>
            </a:r>
            <a:r>
              <a:rPr lang="en-US" altLang="ko-KR" dirty="0" err="1"/>
              <a:t>HBase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507445"/>
            <a:ext cx="12192000" cy="832911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err="1"/>
                <a:t>HBase</a:t>
              </a:r>
              <a:r>
                <a:rPr lang="en-US" i="0" dirty="0"/>
                <a:t> is the database storage for </a:t>
              </a:r>
              <a:r>
                <a:rPr lang="en-US" i="0" dirty="0" err="1"/>
                <a:t>Hadoop</a:t>
              </a:r>
              <a:r>
                <a:rPr lang="en-US" i="0" dirty="0"/>
                <a:t>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330617"/>
            <a:ext cx="12192000" cy="2016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‘NoSQL’ </a:t>
            </a:r>
            <a:r>
              <a:rPr lang="en-US" sz="2400" dirty="0" err="1">
                <a:solidFill>
                  <a:srgbClr val="292929"/>
                </a:solidFill>
              </a:rPr>
              <a:t>datastore</a:t>
            </a:r>
            <a:endParaRPr lang="en-US" sz="2400" dirty="0">
              <a:solidFill>
                <a:srgbClr val="292929"/>
              </a:solidFill>
            </a:endParaRP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Able to create massive amounts of data	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Scales to support very high throughput read/write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Tables can have thousands of columns with sparse data</a:t>
            </a:r>
          </a:p>
        </p:txBody>
      </p:sp>
    </p:spTree>
    <p:extLst>
      <p:ext uri="{BB962C8B-B14F-4D97-AF65-F5344CB8AC3E}">
        <p14:creationId xmlns:p14="http://schemas.microsoft.com/office/powerpoint/2010/main" val="606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NoSQL?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6184"/>
              </p:ext>
            </p:extLst>
          </p:nvPr>
        </p:nvGraphicFramePr>
        <p:xfrm>
          <a:off x="841642" y="2419471"/>
          <a:ext cx="10515600" cy="34250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86742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4523658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986980724"/>
                    </a:ext>
                  </a:extLst>
                </a:gridCol>
              </a:tblGrid>
              <a:tr h="54117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NoSQL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 Storage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Relational model with rows and columns.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storage models.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Schemas</a:t>
                      </a:r>
                      <a:r>
                        <a:rPr lang="en-US" b="0" baseline="0" dirty="0"/>
                        <a:t> and Flexibility</a:t>
                      </a:r>
                      <a:endParaRPr 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schema</a:t>
                      </a:r>
                      <a:r>
                        <a:rPr lang="en-US" baseline="0" dirty="0"/>
                        <a:t> with little flexibility.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and flexible schema.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Scalability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vertical.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horizontal.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ACID compliance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ACID compliant.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sacrifice</a:t>
                      </a:r>
                      <a:r>
                        <a:rPr lang="en-US" baseline="0" dirty="0"/>
                        <a:t> ACID for performance and scalability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447250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NoSQL is “Not Only SQL” and not “No SQL”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914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What Big Data is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Why </a:t>
            </a:r>
            <a:r>
              <a:rPr lang="en-US" sz="2800" dirty="0" err="1"/>
              <a:t>Hadoop</a:t>
            </a:r>
            <a:r>
              <a:rPr lang="en-US" sz="2800" dirty="0"/>
              <a:t> is needed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The basic concepts of Hadoop core system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Features of the </a:t>
            </a:r>
            <a:r>
              <a:rPr lang="en-US" sz="2800" dirty="0" err="1"/>
              <a:t>Hadoop</a:t>
            </a:r>
            <a:r>
              <a:rPr lang="en-US" sz="2800" dirty="0"/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16727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600890"/>
            <a:chOff x="0" y="1950630"/>
            <a:chExt cx="12192000" cy="360089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27679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Big Data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Understand why </a:t>
              </a:r>
              <a:r>
                <a:rPr lang="en-US" sz="2800" dirty="0" err="1"/>
                <a:t>Hadoop</a:t>
              </a:r>
              <a:r>
                <a:rPr lang="en-US" sz="2800" dirty="0"/>
                <a:t> is used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Describe the core concepts of </a:t>
              </a:r>
              <a:r>
                <a:rPr lang="en-US" sz="2800" dirty="0" err="1"/>
                <a:t>Hadoop</a:t>
              </a:r>
              <a:r>
                <a:rPr lang="en-US" sz="2800" dirty="0"/>
                <a:t> 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Recognize the features of the </a:t>
              </a:r>
              <a:r>
                <a:rPr lang="en-US" sz="2800" dirty="0" err="1"/>
                <a:t>Hadoop</a:t>
              </a:r>
              <a:r>
                <a:rPr lang="en-US" sz="2800" dirty="0"/>
                <a:t> ecosystem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7298" y="2157843"/>
            <a:ext cx="9671821" cy="3379745"/>
            <a:chOff x="1267298" y="2157843"/>
            <a:chExt cx="9671821" cy="3379745"/>
          </a:xfrm>
        </p:grpSpPr>
        <p:sp>
          <p:nvSpPr>
            <p:cNvPr id="33" name="Rectangle 32"/>
            <p:cNvSpPr/>
            <p:nvPr/>
          </p:nvSpPr>
          <p:spPr>
            <a:xfrm>
              <a:off x="1267298" y="3309024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Collecting data from SNS, blogs, chats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2168" y="330902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tool to help increase sales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01832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better understand clients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7356" y="215784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mining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7298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predict the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/>
          <a:lstStyle/>
          <a:p>
            <a:r>
              <a:rPr lang="en-US" altLang="ko-KR" dirty="0"/>
              <a:t>Computing Today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41" y="1521126"/>
            <a:ext cx="11809318" cy="5275384"/>
            <a:chOff x="169686" y="1416539"/>
            <a:chExt cx="11809318" cy="5275384"/>
          </a:xfrm>
        </p:grpSpPr>
        <p:grpSp>
          <p:nvGrpSpPr>
            <p:cNvPr id="8" name="Group 7"/>
            <p:cNvGrpSpPr/>
            <p:nvPr/>
          </p:nvGrpSpPr>
          <p:grpSpPr>
            <a:xfrm>
              <a:off x="1186098" y="1420398"/>
              <a:ext cx="10792906" cy="4726328"/>
              <a:chOff x="1225175" y="1860014"/>
              <a:chExt cx="10792906" cy="47263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5175" y="1860014"/>
                <a:ext cx="10743927" cy="4726328"/>
              </a:xfrm>
              <a:prstGeom prst="rect">
                <a:avLst/>
              </a:prstGeom>
              <a:solidFill>
                <a:srgbClr val="031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25176" y="2968831"/>
                <a:ext cx="8307294" cy="3617511"/>
              </a:xfrm>
              <a:prstGeom prst="rect">
                <a:avLst/>
              </a:prstGeom>
              <a:solidFill>
                <a:srgbClr val="145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25176" y="4041106"/>
                <a:ext cx="5423648" cy="2545236"/>
              </a:xfrm>
              <a:prstGeom prst="rect">
                <a:avLst/>
              </a:prstGeom>
              <a:solidFill>
                <a:srgbClr val="249E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2085" y="4075065"/>
                <a:ext cx="207701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ERP/CRM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2165" y="4604251"/>
                <a:ext cx="1239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Payables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2165" y="5220448"/>
                <a:ext cx="968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Payroll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82165" y="5836643"/>
                <a:ext cx="123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Inventory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8704" y="4604251"/>
                <a:ext cx="119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Contacts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8704" y="5220448"/>
                <a:ext cx="1752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Deal Tracking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8704" y="5836643"/>
                <a:ext cx="1810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Sales Pipeline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82167" y="3078377"/>
                <a:ext cx="1466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Advertising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Mobile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5643" y="4297474"/>
                <a:ext cx="232304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Web Logs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Digital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Search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09088" y="3079312"/>
                <a:ext cx="16959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Collaboration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eCommerce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4688" y="3173131"/>
                <a:ext cx="170551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Web 2.0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52812" y="2132556"/>
                <a:ext cx="175861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Big Data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3452" y="2037802"/>
                <a:ext cx="16382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Click Stream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Wikis/Blogs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18831" y="2049098"/>
                <a:ext cx="2736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Sensors/RFID devices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96930" y="2037802"/>
                <a:ext cx="2109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Social Sentiment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Audio/Video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52454" y="2790948"/>
                <a:ext cx="23656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Log Files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Spatial &amp; GPS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Coordinates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Data Market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eGov</a:t>
                </a:r>
                <a:r>
                  <a:rPr lang="en-US" sz="2000" dirty="0">
                    <a:solidFill>
                      <a:schemeClr val="bg1"/>
                    </a:solidFill>
                  </a:rPr>
                  <a:t>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Weather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Text/image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384" y="1611923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Peta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384" y="2731477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Tera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384" y="4333630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Giga</a:t>
              </a:r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686" y="5496169"/>
              <a:ext cx="76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Mega</a:t>
              </a:r>
            </a:p>
            <a:p>
              <a:r>
                <a:rPr lang="en-US" dirty="0"/>
                <a:t>bytes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6462" y="1416539"/>
              <a:ext cx="0" cy="4845538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67154" y="6291386"/>
              <a:ext cx="10912231" cy="0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10232" y="6322591"/>
              <a:ext cx="391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complexity: variety and 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Variety, Velocity, and Volume (3V)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11"/>
              </p:ext>
            </p:extLst>
          </p:nvPr>
        </p:nvGraphicFramePr>
        <p:xfrm>
          <a:off x="970851" y="2616705"/>
          <a:ext cx="10250298" cy="2883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3600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614293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Volume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Huge amounts of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Variety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 mixture of structured and unstructured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Velocity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New data generated extremely frequently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526204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Big Data is too large, complex, or fast for analysis in traditional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 Use Cases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13"/>
              </p:ext>
            </p:extLst>
          </p:nvPr>
        </p:nvGraphicFramePr>
        <p:xfrm>
          <a:off x="904944" y="1690688"/>
          <a:ext cx="10448856" cy="477542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Financial Institution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Trading decisions and reduction of fraudulent transactions.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Government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Improving and optimizing services.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Health</a:t>
                      </a:r>
                      <a:r>
                        <a:rPr lang="en-US" sz="1800" b="0" baseline="0" dirty="0"/>
                        <a:t> Care</a:t>
                      </a:r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Uncovering hidden insights to improve patient care and public health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Manufacturing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Optimizing machine and device performance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Retail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Customer relationship-building strategy</a:t>
                      </a:r>
                    </a:p>
                    <a:p>
                      <a:pPr algn="ctr"/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Why Hadoop?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10097577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Exponential growth in data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04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Distributed computing is difficult!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addresses distributed computing challenges.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Core Hadoop system has lead to proliferation of tools and </a:t>
            </a: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ecosystem.</a:t>
            </a:r>
          </a:p>
        </p:txBody>
      </p:sp>
    </p:spTree>
    <p:extLst>
      <p:ext uri="{BB962C8B-B14F-4D97-AF65-F5344CB8AC3E}">
        <p14:creationId xmlns:p14="http://schemas.microsoft.com/office/powerpoint/2010/main" val="136988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on Hadoop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690688"/>
            <a:ext cx="12192000" cy="1092853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	Hadoop - A collection of hardware and software solutions to store and 	process Big Data datasets.</a:t>
              </a:r>
            </a:p>
          </p:txBody>
        </p:sp>
      </p:grpSp>
      <p:grpSp>
        <p:nvGrpSpPr>
          <p:cNvPr id="45" name="그룹 56"/>
          <p:cNvGrpSpPr/>
          <p:nvPr/>
        </p:nvGrpSpPr>
        <p:grpSpPr>
          <a:xfrm>
            <a:off x="5090616" y="2770497"/>
            <a:ext cx="6810232" cy="3643952"/>
            <a:chOff x="5475221" y="2610198"/>
            <a:chExt cx="6657303" cy="2061556"/>
          </a:xfrm>
        </p:grpSpPr>
        <p:sp>
          <p:nvSpPr>
            <p:cNvPr id="46" name="설명선 1 55"/>
            <p:cNvSpPr/>
            <p:nvPr/>
          </p:nvSpPr>
          <p:spPr bwMode="auto">
            <a:xfrm>
              <a:off x="5475221" y="2610198"/>
              <a:ext cx="6657303" cy="2061556"/>
            </a:xfrm>
            <a:prstGeom prst="borderCallout1">
              <a:avLst>
                <a:gd name="adj1" fmla="val 48501"/>
                <a:gd name="adj2" fmla="val -122"/>
                <a:gd name="adj3" fmla="val 114356"/>
                <a:gd name="adj4" fmla="val -2476"/>
              </a:avLst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7" name="그림 10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8" y="2875723"/>
              <a:ext cx="6419850" cy="1582103"/>
            </a:xfrm>
            <a:prstGeom prst="rect">
              <a:avLst/>
            </a:prstGeom>
            <a:effectLst>
              <a:outerShdw blurRad="50800" dist="50800" dir="5400000" algn="ctr" rotWithShape="0">
                <a:srgbClr val="005297"/>
              </a:outerShdw>
            </a:effectLst>
          </p:spPr>
        </p:pic>
      </p:grpSp>
      <p:grpSp>
        <p:nvGrpSpPr>
          <p:cNvPr id="48" name="그룹 45"/>
          <p:cNvGrpSpPr/>
          <p:nvPr/>
        </p:nvGrpSpPr>
        <p:grpSpPr>
          <a:xfrm>
            <a:off x="163773" y="3267976"/>
            <a:ext cx="4786243" cy="3127612"/>
            <a:chOff x="6795545" y="3398651"/>
            <a:chExt cx="4786243" cy="3127612"/>
          </a:xfrm>
        </p:grpSpPr>
        <p:sp>
          <p:nvSpPr>
            <p:cNvPr id="49" name="모서리가 둥근 직사각형 11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0" name="그룹 20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62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0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6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1" name="직선 화살표 연결선 34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37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38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58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모서리가 접힌 도형 36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모서리가 접힌 도형 46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모서리가 접힌 도형 47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0" name="직사각형 48"/>
          <p:cNvSpPr/>
          <p:nvPr/>
        </p:nvSpPr>
        <p:spPr>
          <a:xfrm>
            <a:off x="1514901" y="4904669"/>
            <a:ext cx="145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81" name="직사각형 57"/>
          <p:cNvSpPr/>
          <p:nvPr/>
        </p:nvSpPr>
        <p:spPr>
          <a:xfrm>
            <a:off x="8027694" y="6488668"/>
            <a:ext cx="107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13758</TotalTime>
  <Words>2142</Words>
  <Application>Microsoft Macintosh PowerPoint</Application>
  <PresentationFormat>Custom</PresentationFormat>
  <Paragraphs>408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Analysis using Hadoop</vt:lpstr>
      <vt:lpstr>PowerPoint Presentation</vt:lpstr>
      <vt:lpstr>PowerPoint Presentation</vt:lpstr>
      <vt:lpstr>What is Big Data?</vt:lpstr>
      <vt:lpstr>Computing Today</vt:lpstr>
      <vt:lpstr>Variety, Velocity, and Volume (3V)</vt:lpstr>
      <vt:lpstr>Big Data Use Cases</vt:lpstr>
      <vt:lpstr>Why Hadoop?</vt:lpstr>
      <vt:lpstr>Big Data on Hadoop</vt:lpstr>
      <vt:lpstr>Hadoop Basic Concept</vt:lpstr>
      <vt:lpstr>Evolution of Hadoop Platform</vt:lpstr>
      <vt:lpstr>What is MapReduce?</vt:lpstr>
      <vt:lpstr>The Three Stages of MapReduce</vt:lpstr>
      <vt:lpstr>The Hadoop Ecosystem</vt:lpstr>
      <vt:lpstr>Coordination - Zookeeper</vt:lpstr>
      <vt:lpstr>Data Integration – Flume</vt:lpstr>
      <vt:lpstr>Data Integration – Sqoop</vt:lpstr>
      <vt:lpstr>Data Processing - Spark</vt:lpstr>
      <vt:lpstr>Data Analysis: Hive and Pig</vt:lpstr>
      <vt:lpstr>Workflow Tool - Oozie</vt:lpstr>
      <vt:lpstr>Data Storage: HBase</vt:lpstr>
      <vt:lpstr>What is NoSQL?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221</cp:revision>
  <cp:lastPrinted>2016-05-09T20:48:17Z</cp:lastPrinted>
  <dcterms:created xsi:type="dcterms:W3CDTF">2016-04-21T18:51:19Z</dcterms:created>
  <dcterms:modified xsi:type="dcterms:W3CDTF">2016-07-13T21:25:32Z</dcterms:modified>
</cp:coreProperties>
</file>