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 id="2147483814" r:id="rId7"/>
  </p:sldMasterIdLst>
  <p:notesMasterIdLst>
    <p:notesMasterId r:id="rId39"/>
  </p:notesMasterIdLst>
  <p:sldIdLst>
    <p:sldId id="406" r:id="rId8"/>
    <p:sldId id="407" r:id="rId9"/>
    <p:sldId id="408" r:id="rId10"/>
    <p:sldId id="483" r:id="rId11"/>
    <p:sldId id="484" r:id="rId12"/>
    <p:sldId id="435" r:id="rId13"/>
    <p:sldId id="460" r:id="rId14"/>
    <p:sldId id="463" r:id="rId15"/>
    <p:sldId id="464" r:id="rId16"/>
    <p:sldId id="465" r:id="rId17"/>
    <p:sldId id="466" r:id="rId18"/>
    <p:sldId id="485" r:id="rId19"/>
    <p:sldId id="467" r:id="rId20"/>
    <p:sldId id="468" r:id="rId21"/>
    <p:sldId id="469" r:id="rId22"/>
    <p:sldId id="470" r:id="rId23"/>
    <p:sldId id="471" r:id="rId24"/>
    <p:sldId id="472" r:id="rId25"/>
    <p:sldId id="473" r:id="rId26"/>
    <p:sldId id="474" r:id="rId27"/>
    <p:sldId id="475" r:id="rId28"/>
    <p:sldId id="476" r:id="rId29"/>
    <p:sldId id="478" r:id="rId30"/>
    <p:sldId id="479" r:id="rId31"/>
    <p:sldId id="480" r:id="rId32"/>
    <p:sldId id="486" r:id="rId33"/>
    <p:sldId id="481" r:id="rId34"/>
    <p:sldId id="487" r:id="rId35"/>
    <p:sldId id="482" r:id="rId36"/>
    <p:sldId id="488" r:id="rId37"/>
    <p:sldId id="4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483"/>
            <p14:sldId id="484"/>
            <p14:sldId id="435"/>
            <p14:sldId id="460"/>
            <p14:sldId id="463"/>
            <p14:sldId id="464"/>
            <p14:sldId id="465"/>
            <p14:sldId id="466"/>
            <p14:sldId id="485"/>
            <p14:sldId id="467"/>
            <p14:sldId id="468"/>
            <p14:sldId id="469"/>
            <p14:sldId id="470"/>
            <p14:sldId id="471"/>
            <p14:sldId id="472"/>
            <p14:sldId id="473"/>
            <p14:sldId id="474"/>
            <p14:sldId id="475"/>
            <p14:sldId id="476"/>
            <p14:sldId id="478"/>
            <p14:sldId id="479"/>
            <p14:sldId id="480"/>
            <p14:sldId id="486"/>
            <p14:sldId id="481"/>
            <p14:sldId id="487"/>
            <p14:sldId id="482"/>
            <p14:sldId id="488"/>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2" clrIdx="3"/>
  <p:cmAuthor id="5" name="Mary Kate Reid" initials="MR" lastIdx="8" clrIdx="4">
    <p:extLst/>
  </p:cmAuthor>
  <p:cmAuthor id="6" name="Azat Mardan" initials="AM" lastIdx="4" clrIdx="5"/>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6" autoAdjust="0"/>
    <p:restoredTop sz="80247" autoAdjust="0"/>
  </p:normalViewPr>
  <p:slideViewPr>
    <p:cSldViewPr snapToGrid="0">
      <p:cViewPr varScale="1">
        <p:scale>
          <a:sx n="76" d="100"/>
          <a:sy n="76" d="100"/>
        </p:scale>
        <p:origin x="1544" y="200"/>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9" Type="http://schemas.openxmlformats.org/officeDocument/2006/relationships/slide" Target="slides/slide2.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notesMaster" Target="notesMasters/notes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Walk thru the code, show that requests must be processed manually and pay loads must be parsed in board-</a:t>
            </a:r>
            <a:r>
              <a:rPr lang="en-US" b="0" dirty="0" err="1"/>
              <a:t>api</a:t>
            </a:r>
            <a:r>
              <a:rPr lang="en-US" b="0" dirty="0"/>
              <a:t> because core http module won't do it on its own—that's a framework is needed!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The only advantage of http is that you don’t need to install</a:t>
            </a:r>
            <a:r>
              <a:rPr lang="en-US" b="0" baseline="0" dirty="0" smtClean="0"/>
              <a:t> it with npm because it’s already part of Node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b="0" baseline="0" dirty="0" smtClean="0"/>
              <a:t>Downsides are that http is very rudimentary and low-level. You’ll need to implement a lot of things yourself or use modules from npm (or roll your own modules)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Vast number of plugins (middleware) for: sessions, validations, data sources, security, static content, etc.</a:t>
            </a:r>
          </a:p>
          <a:p>
            <a:pPr marL="171450" indent="-171450">
              <a:buFont typeface="Arial"/>
              <a:buChar char="•"/>
            </a:pPr>
            <a:r>
              <a:rPr lang="en-US" b="0" dirty="0"/>
              <a:t>Basically, using a framework is almost always a better choice.</a:t>
            </a:r>
          </a:p>
          <a:p>
            <a:pPr marL="628650" lvl="1" indent="-171450">
              <a:buFont typeface="Arial"/>
              <a:buChar char="•"/>
            </a:pPr>
            <a:r>
              <a:rPr lang="en-US" b="0" dirty="0"/>
              <a:t>No need to re-invent the wheel.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endParaRPr lang="en-US" b="1" dirty="0"/>
          </a:p>
          <a:p>
            <a:pPr marL="171450" indent="-171450">
              <a:buFont typeface="Arial"/>
              <a:buChar char="•"/>
            </a:pPr>
            <a:r>
              <a:rPr lang="en-US" b="0" dirty="0" smtClean="0"/>
              <a:t>Two separate packages.</a:t>
            </a:r>
            <a:r>
              <a:rPr lang="en-US" b="0" baseline="0" dirty="0" smtClean="0"/>
              <a:t> Never install dependency express globally!</a:t>
            </a:r>
            <a:endParaRPr lang="en-US" b="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Dependency:</a:t>
            </a:r>
            <a:endParaRPr lang="en-US" b="0" dirty="0"/>
          </a:p>
          <a:p>
            <a:pPr marL="628650" lvl="1" indent="-171450">
              <a:buFont typeface="Arial"/>
              <a:buChar char="•"/>
            </a:pPr>
            <a:r>
              <a:rPr lang="en-US" b="0" dirty="0"/>
              <a:t>Stress to students</a:t>
            </a:r>
            <a:r>
              <a:rPr lang="en-US" b="0" baseline="0" dirty="0"/>
              <a:t> that they</a:t>
            </a:r>
            <a:r>
              <a:rPr lang="en-US" b="0" dirty="0"/>
              <a:t> never want to install express globally (repeat it 2x if there are Java developers in the class, because they learned to install dependencies globally to save space... which sadly leads to conflicts).</a:t>
            </a:r>
          </a:p>
          <a:p>
            <a:pPr marL="171450" lvl="0" indent="-171450">
              <a:buFont typeface="Arial"/>
              <a:buChar char="•"/>
            </a:pPr>
            <a:r>
              <a:rPr lang="en-US" b="0" dirty="0"/>
              <a:t>Scaffolding:</a:t>
            </a:r>
          </a:p>
          <a:p>
            <a:pPr marL="628650" lvl="1" indent="-171450">
              <a:buFont typeface="Arial"/>
              <a:buChar char="•"/>
            </a:pPr>
            <a:r>
              <a:rPr lang="en-US" b="0" dirty="0"/>
              <a:t>Express generator is a separate module from express, but it is used with the express command.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3308091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b="0" dirty="0"/>
          </a:p>
          <a:p>
            <a:pPr marL="171450" indent="-171450">
              <a:buFont typeface="Arial"/>
              <a:buChar char="•"/>
            </a:pPr>
            <a:r>
              <a:rPr lang="en-US" b="0" dirty="0"/>
              <a:t>Go through all aspects of the generated app and point out various features. </a:t>
            </a:r>
          </a:p>
          <a:p>
            <a:pPr marL="628650" lvl="1" indent="-171450">
              <a:buFont typeface="Arial"/>
              <a:buChar char="•"/>
            </a:pPr>
            <a:r>
              <a:rPr lang="en-US" b="0" dirty="0"/>
              <a:t>Specifically talk about </a:t>
            </a:r>
            <a:r>
              <a:rPr lang="en-US" b="0" dirty="0" err="1"/>
              <a:t>app.js</a:t>
            </a:r>
            <a:r>
              <a:rPr lang="en-US" b="0" dirty="0"/>
              <a:t> and how it abstracts away some things for </a:t>
            </a:r>
            <a:r>
              <a:rPr lang="en-US" b="0" dirty="0" smtClean="0"/>
              <a:t>testing</a:t>
            </a:r>
          </a:p>
          <a:p>
            <a:pPr marL="628650" lvl="1" indent="-171450">
              <a:buFont typeface="Arial"/>
              <a:buChar char="•"/>
            </a:pPr>
            <a:r>
              <a:rPr lang="en-US" b="0" dirty="0" smtClean="0"/>
              <a:t>Make sure</a:t>
            </a:r>
            <a:r>
              <a:rPr lang="en-US" b="0" baseline="0" dirty="0" smtClean="0"/>
              <a:t> the students follow you along with this command</a:t>
            </a:r>
          </a:p>
          <a:p>
            <a:pPr marL="628650" lvl="1"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1421728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a:buFont typeface="Arial" pitchFamily="34" charset="0"/>
              <a:buChar char="•"/>
            </a:pPr>
            <a:r>
              <a:rPr lang="en-US" b="0" dirty="0"/>
              <a:t> The Express server is configured through the ‘set’ method.</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3572548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Notes:</a:t>
            </a:r>
            <a:endParaRPr lang="en-US" b="0" dirty="0"/>
          </a:p>
          <a:p>
            <a:pPr>
              <a:buFont typeface="Arial" pitchFamily="34" charset="0"/>
              <a:buChar char="•"/>
            </a:pPr>
            <a:r>
              <a:rPr lang="en-US" b="0" dirty="0"/>
              <a:t> In Node.js, this often means a series of functions.</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35511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In Express, we use app.use to apply a middleware (function). Express implements the middleware manager</a:t>
            </a:r>
            <a:r>
              <a:rPr lang="en-US" baseline="0" dirty="0" smtClean="0"/>
              <a:t> for us so all we need to do is to define a middleware or use a middleware from an npm module (body-parser, </a:t>
            </a:r>
            <a:r>
              <a:rPr lang="en-US" baseline="0" dirty="0" err="1" smtClean="0"/>
              <a:t>morgan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3152526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order in which you define</a:t>
            </a:r>
            <a:r>
              <a:rPr lang="en-US" baseline="0" dirty="0" smtClean="0"/>
              <a:t> middleware will dictate the order in which they will be executed during the lifecycle of the incoming HTTP(S) request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41412945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Basically, using a framework is almost always a better </a:t>
            </a:r>
            <a:r>
              <a:rPr lang="en-US" b="0" dirty="0" smtClean="0"/>
              <a:t>choice</a:t>
            </a:r>
            <a:r>
              <a:rPr lang="en-US" b="0" baseline="0" dirty="0" smtClean="0"/>
              <a:t> even something lightweight as Express or Connect. </a:t>
            </a:r>
          </a:p>
          <a:p>
            <a:pPr marL="171450" indent="-171450">
              <a:buFont typeface="Arial"/>
              <a:buChar char="•"/>
            </a:pPr>
            <a:r>
              <a:rPr lang="en-US" b="0" baseline="0" dirty="0" smtClean="0"/>
              <a:t>You can tap into vast ecosystem of open-source plugins (middleware). They’ll do almost everything for you: parsing, file uploads, request data validation, sessions, OAuth.</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436938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References:</a:t>
            </a:r>
          </a:p>
          <a:p>
            <a:pPr marL="171450" indent="-171450">
              <a:buFont typeface="Arial"/>
              <a:buChar char="•"/>
            </a:pPr>
            <a:r>
              <a:rPr lang="en-US" b="0" dirty="0"/>
              <a:t>body-parser:</a:t>
            </a:r>
            <a:r>
              <a:rPr lang="en-US" b="0" baseline="0" dirty="0"/>
              <a:t> </a:t>
            </a:r>
            <a:r>
              <a:rPr lang="en-US" b="0" dirty="0"/>
              <a:t>https://</a:t>
            </a:r>
            <a:r>
              <a:rPr lang="en-US" b="0" dirty="0" err="1"/>
              <a:t>github.com</a:t>
            </a:r>
            <a:r>
              <a:rPr lang="en-US" b="0" dirty="0"/>
              <a:t>/</a:t>
            </a:r>
            <a:r>
              <a:rPr lang="en-US" b="0" dirty="0" err="1"/>
              <a:t>expressjs</a:t>
            </a:r>
            <a:r>
              <a:rPr lang="en-US" b="0" dirty="0"/>
              <a:t>/body-parser</a:t>
            </a:r>
          </a:p>
          <a:p>
            <a:pPr marL="171450" indent="-171450">
              <a:buFont typeface="Arial"/>
              <a:buChar char="•"/>
            </a:pPr>
            <a:r>
              <a:rPr lang="en-US" b="0" dirty="0"/>
              <a:t>Compression:</a:t>
            </a:r>
            <a:r>
              <a:rPr lang="en-US" b="0" baseline="0" dirty="0"/>
              <a:t> </a:t>
            </a:r>
            <a:r>
              <a:rPr lang="en-US" b="0" dirty="0"/>
              <a:t>https://</a:t>
            </a:r>
            <a:r>
              <a:rPr lang="en-US" b="0" dirty="0" err="1"/>
              <a:t>github.com</a:t>
            </a:r>
            <a:r>
              <a:rPr lang="en-US" b="0" dirty="0"/>
              <a:t>/</a:t>
            </a:r>
            <a:r>
              <a:rPr lang="en-US" b="0" dirty="0" err="1"/>
              <a:t>expressjs</a:t>
            </a:r>
            <a:r>
              <a:rPr lang="en-US" b="0" dirty="0"/>
              <a:t>/compression</a:t>
            </a:r>
          </a:p>
          <a:p>
            <a:pPr marL="171450" indent="-171450">
              <a:buFont typeface="Arial"/>
              <a:buChar char="•"/>
            </a:pPr>
            <a:r>
              <a:rPr lang="en-US" b="0" dirty="0"/>
              <a:t>connect-timeout:</a:t>
            </a:r>
            <a:r>
              <a:rPr lang="en-US" b="0" baseline="0" dirty="0"/>
              <a:t> </a:t>
            </a:r>
            <a:r>
              <a:rPr lang="en-US" b="0" dirty="0"/>
              <a:t>https://</a:t>
            </a:r>
            <a:r>
              <a:rPr lang="en-US" b="0" dirty="0" err="1"/>
              <a:t>github.com</a:t>
            </a:r>
            <a:r>
              <a:rPr lang="en-US" b="0" dirty="0"/>
              <a:t>/</a:t>
            </a:r>
            <a:r>
              <a:rPr lang="en-US" b="0" dirty="0" err="1"/>
              <a:t>expressjs</a:t>
            </a:r>
            <a:r>
              <a:rPr lang="en-US" b="0" dirty="0"/>
              <a:t>/timeout</a:t>
            </a:r>
          </a:p>
          <a:p>
            <a:pPr marL="171450" indent="-171450">
              <a:buFont typeface="Arial"/>
              <a:buChar char="•"/>
            </a:pPr>
            <a:r>
              <a:rPr lang="en-US" b="0" dirty="0"/>
              <a:t>cookie-parser:</a:t>
            </a:r>
            <a:r>
              <a:rPr lang="en-US" b="0" baseline="0" dirty="0"/>
              <a:t> </a:t>
            </a:r>
            <a:r>
              <a:rPr lang="en-US" b="0" dirty="0"/>
              <a:t>https://</a:t>
            </a:r>
            <a:r>
              <a:rPr lang="en-US" b="0" dirty="0" err="1"/>
              <a:t>github.com</a:t>
            </a:r>
            <a:r>
              <a:rPr lang="en-US" b="0" dirty="0"/>
              <a:t>/</a:t>
            </a:r>
            <a:r>
              <a:rPr lang="en-US" b="0" dirty="0" err="1"/>
              <a:t>expressjs</a:t>
            </a:r>
            <a:r>
              <a:rPr lang="en-US" b="0" dirty="0"/>
              <a:t>/cookie-parser</a:t>
            </a:r>
          </a:p>
          <a:p>
            <a:pPr marL="171450" indent="-171450">
              <a:buFont typeface="Arial"/>
              <a:buChar char="•"/>
            </a:pPr>
            <a:r>
              <a:rPr lang="en-US" b="0" dirty="0"/>
              <a:t>cookie-session:</a:t>
            </a:r>
            <a:r>
              <a:rPr lang="en-US" b="0" baseline="0" dirty="0"/>
              <a:t> </a:t>
            </a:r>
            <a:r>
              <a:rPr lang="en-US" b="0" dirty="0"/>
              <a:t>https://</a:t>
            </a:r>
            <a:r>
              <a:rPr lang="en-US" b="0" dirty="0" err="1"/>
              <a:t>github.com</a:t>
            </a:r>
            <a:r>
              <a:rPr lang="en-US" b="0" dirty="0"/>
              <a:t>/</a:t>
            </a:r>
            <a:r>
              <a:rPr lang="en-US" b="0" dirty="0" err="1"/>
              <a:t>expressjs</a:t>
            </a:r>
            <a:r>
              <a:rPr lang="en-US" b="0" dirty="0"/>
              <a:t>/cookie-session</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4217284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A favicon</a:t>
            </a:r>
            <a:r>
              <a:rPr lang="en-US" b="0" baseline="0" dirty="0"/>
              <a:t> is a visual cue that client software like browsers use to identify a site.</a:t>
            </a:r>
          </a:p>
          <a:p>
            <a:pPr marL="171450" indent="-171450">
              <a:buFont typeface="Arial"/>
              <a:buChar char="•"/>
            </a:pPr>
            <a:endParaRPr lang="en-US" b="0" dirty="0"/>
          </a:p>
          <a:p>
            <a:r>
              <a:rPr lang="en-US" b="1" dirty="0"/>
              <a:t>References:</a:t>
            </a:r>
          </a:p>
          <a:p>
            <a:pPr marL="171450" indent="-171450">
              <a:buFont typeface="Arial"/>
              <a:buChar char="•"/>
            </a:pPr>
            <a:r>
              <a:rPr lang="en-US" b="0" dirty="0" err="1"/>
              <a:t>csurf</a:t>
            </a:r>
            <a:r>
              <a:rPr lang="en-US" b="0" dirty="0"/>
              <a:t>: https://</a:t>
            </a:r>
            <a:r>
              <a:rPr lang="en-US" b="0" dirty="0" err="1"/>
              <a:t>github.com</a:t>
            </a:r>
            <a:r>
              <a:rPr lang="en-US" b="0" dirty="0"/>
              <a:t>/</a:t>
            </a:r>
            <a:r>
              <a:rPr lang="en-US" b="0" dirty="0" err="1"/>
              <a:t>expressjs</a:t>
            </a:r>
            <a:r>
              <a:rPr lang="en-US" b="0" dirty="0"/>
              <a:t>/</a:t>
            </a:r>
            <a:r>
              <a:rPr lang="en-US" b="0" dirty="0" err="1"/>
              <a:t>csurf</a:t>
            </a:r>
            <a:endParaRPr lang="en-US" b="0" dirty="0"/>
          </a:p>
          <a:p>
            <a:pPr marL="171450" indent="-171450">
              <a:buFont typeface="Arial"/>
              <a:buChar char="•"/>
            </a:pPr>
            <a:r>
              <a:rPr lang="en-US" b="0" dirty="0" err="1"/>
              <a:t>errorhandler</a:t>
            </a:r>
            <a:r>
              <a:rPr lang="en-US" b="0" dirty="0"/>
              <a:t>: https://</a:t>
            </a:r>
            <a:r>
              <a:rPr lang="en-US" b="0" dirty="0" err="1"/>
              <a:t>github.com</a:t>
            </a:r>
            <a:r>
              <a:rPr lang="en-US" b="0" dirty="0"/>
              <a:t>/</a:t>
            </a:r>
            <a:r>
              <a:rPr lang="en-US" b="0" dirty="0" err="1"/>
              <a:t>expressjs</a:t>
            </a:r>
            <a:r>
              <a:rPr lang="en-US" b="0" dirty="0"/>
              <a:t>/</a:t>
            </a:r>
            <a:r>
              <a:rPr lang="en-US" b="0" dirty="0" err="1"/>
              <a:t>errorhandler</a:t>
            </a:r>
            <a:endParaRPr lang="en-US" b="0" dirty="0"/>
          </a:p>
          <a:p>
            <a:pPr marL="171450" indent="-171450">
              <a:buFont typeface="Arial"/>
              <a:buChar char="•"/>
            </a:pPr>
            <a:r>
              <a:rPr lang="en-US" b="0" dirty="0"/>
              <a:t>express-session: https://</a:t>
            </a:r>
            <a:r>
              <a:rPr lang="en-US" b="0" dirty="0" err="1"/>
              <a:t>github.com</a:t>
            </a:r>
            <a:r>
              <a:rPr lang="en-US" b="0" dirty="0"/>
              <a:t>/</a:t>
            </a:r>
            <a:r>
              <a:rPr lang="en-US" b="0" dirty="0" err="1"/>
              <a:t>expressjs</a:t>
            </a:r>
            <a:r>
              <a:rPr lang="en-US" b="0" dirty="0"/>
              <a:t>/session</a:t>
            </a:r>
          </a:p>
          <a:p>
            <a:pPr marL="171450" indent="-171450">
              <a:buFont typeface="Arial"/>
              <a:buChar char="•"/>
            </a:pPr>
            <a:r>
              <a:rPr lang="en-US" b="0" dirty="0"/>
              <a:t>method-override: https://</a:t>
            </a:r>
            <a:r>
              <a:rPr lang="en-US" b="0" dirty="0" err="1"/>
              <a:t>github.com</a:t>
            </a:r>
            <a:r>
              <a:rPr lang="en-US" b="0" dirty="0"/>
              <a:t>/</a:t>
            </a:r>
            <a:r>
              <a:rPr lang="en-US" b="0" dirty="0" err="1"/>
              <a:t>expressjs</a:t>
            </a:r>
            <a:r>
              <a:rPr lang="en-US" b="0" dirty="0"/>
              <a:t>/method-override</a:t>
            </a:r>
          </a:p>
          <a:p>
            <a:pPr marL="171450" indent="-171450">
              <a:buFont typeface="Arial"/>
              <a:buChar char="•"/>
            </a:pPr>
            <a:r>
              <a:rPr lang="en-US" b="0" dirty="0" err="1"/>
              <a:t>morgan</a:t>
            </a:r>
            <a:r>
              <a:rPr lang="en-US" b="0" dirty="0"/>
              <a:t>: https://</a:t>
            </a:r>
            <a:r>
              <a:rPr lang="en-US" b="0" dirty="0" err="1"/>
              <a:t>github.com</a:t>
            </a:r>
            <a:r>
              <a:rPr lang="en-US" b="0" dirty="0"/>
              <a:t>/</a:t>
            </a:r>
            <a:r>
              <a:rPr lang="en-US" b="0" dirty="0" err="1"/>
              <a:t>expressjs</a:t>
            </a:r>
            <a:r>
              <a:rPr lang="en-US" b="0" dirty="0"/>
              <a:t>/</a:t>
            </a:r>
            <a:r>
              <a:rPr lang="en-US" b="0" dirty="0" err="1"/>
              <a:t>morgan</a:t>
            </a:r>
            <a:endParaRPr lang="en-US" b="0" dirty="0"/>
          </a:p>
          <a:p>
            <a:pPr marL="171450" indent="-171450">
              <a:buFont typeface="Arial"/>
              <a:buChar char="•"/>
            </a:pPr>
            <a:r>
              <a:rPr lang="en-US" b="0" dirty="0"/>
              <a:t>response-time: https://</a:t>
            </a:r>
            <a:r>
              <a:rPr lang="en-US" b="0" dirty="0" err="1"/>
              <a:t>github.com</a:t>
            </a:r>
            <a:r>
              <a:rPr lang="en-US" b="0" dirty="0"/>
              <a:t>/</a:t>
            </a:r>
            <a:r>
              <a:rPr lang="en-US" b="0" dirty="0" err="1"/>
              <a:t>expressjs</a:t>
            </a:r>
            <a:r>
              <a:rPr lang="en-US" b="0" dirty="0"/>
              <a:t>/response-time</a:t>
            </a:r>
          </a:p>
          <a:p>
            <a:pPr marL="171450" indent="-171450">
              <a:buFont typeface="Arial"/>
              <a:buChar char="•"/>
            </a:pPr>
            <a:r>
              <a:rPr lang="en-US" b="0" dirty="0"/>
              <a:t>serve-favicon: https://</a:t>
            </a:r>
            <a:r>
              <a:rPr lang="en-US" b="0" dirty="0" err="1"/>
              <a:t>github.com</a:t>
            </a:r>
            <a:r>
              <a:rPr lang="en-US" b="0" dirty="0"/>
              <a:t>/</a:t>
            </a:r>
            <a:r>
              <a:rPr lang="en-US" b="0" dirty="0" err="1"/>
              <a:t>expressjs</a:t>
            </a:r>
            <a:r>
              <a:rPr lang="en-US" b="0" dirty="0"/>
              <a:t>/serve-favicon</a:t>
            </a:r>
          </a:p>
          <a:p>
            <a:pPr marL="171450" indent="-171450">
              <a:buFont typeface="Arial"/>
              <a:buChar char="•"/>
            </a:pPr>
            <a:r>
              <a:rPr lang="en-US" b="0" dirty="0"/>
              <a:t>serve-index: https://</a:t>
            </a:r>
            <a:r>
              <a:rPr lang="en-US" b="0" dirty="0" err="1"/>
              <a:t>github.com</a:t>
            </a:r>
            <a:r>
              <a:rPr lang="en-US" b="0" dirty="0"/>
              <a:t>/</a:t>
            </a:r>
            <a:r>
              <a:rPr lang="en-US" b="0" dirty="0" err="1"/>
              <a:t>expressjs</a:t>
            </a:r>
            <a:r>
              <a:rPr lang="en-US" b="0" dirty="0"/>
              <a:t>/serve-index</a:t>
            </a:r>
          </a:p>
          <a:p>
            <a:pPr marL="171450" indent="-171450">
              <a:buFont typeface="Arial"/>
              <a:buChar char="•"/>
            </a:pPr>
            <a:r>
              <a:rPr lang="en-US" b="0" dirty="0"/>
              <a:t>serve-static: https://</a:t>
            </a:r>
            <a:r>
              <a:rPr lang="en-US" b="0" dirty="0" err="1"/>
              <a:t>github.com</a:t>
            </a:r>
            <a:r>
              <a:rPr lang="en-US" b="0" dirty="0"/>
              <a:t>/</a:t>
            </a:r>
            <a:r>
              <a:rPr lang="en-US" b="0" dirty="0" err="1"/>
              <a:t>expressjs</a:t>
            </a:r>
            <a:r>
              <a:rPr lang="en-US" b="0" dirty="0"/>
              <a:t>/serve-static</a:t>
            </a:r>
          </a:p>
          <a:p>
            <a:pPr marL="171450" indent="-171450">
              <a:buFont typeface="Arial"/>
              <a:buChar char="•"/>
            </a:pPr>
            <a:r>
              <a:rPr lang="en-US" b="0" dirty="0" err="1"/>
              <a:t>vhost</a:t>
            </a:r>
            <a:r>
              <a:rPr lang="en-US" b="0" dirty="0"/>
              <a:t>: https://</a:t>
            </a:r>
            <a:r>
              <a:rPr lang="en-US" b="0" dirty="0" err="1"/>
              <a:t>github.com</a:t>
            </a:r>
            <a:r>
              <a:rPr lang="en-US" b="0" dirty="0"/>
              <a:t>/</a:t>
            </a:r>
            <a:r>
              <a:rPr lang="en-US" b="0" dirty="0" err="1"/>
              <a:t>expressjs</a:t>
            </a:r>
            <a:r>
              <a:rPr lang="en-US" b="0" dirty="0"/>
              <a:t>/</a:t>
            </a:r>
            <a:r>
              <a:rPr lang="en-US" b="0" dirty="0" err="1"/>
              <a:t>vhost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42172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More info in the Express </a:t>
            </a:r>
            <a:r>
              <a:rPr lang="en-US" dirty="0" err="1" smtClean="0"/>
              <a:t>cheatsheet</a:t>
            </a:r>
            <a:r>
              <a:rPr lang="en-US" dirty="0" smtClean="0"/>
              <a:t> https://</a:t>
            </a:r>
            <a:r>
              <a:rPr lang="en-US" dirty="0" err="1" smtClean="0"/>
              <a:t>github.com</a:t>
            </a:r>
            <a:r>
              <a:rPr lang="en-US" dirty="0" smtClean="0"/>
              <a:t>/azat-co/</a:t>
            </a:r>
            <a:r>
              <a:rPr lang="en-US" dirty="0" err="1" smtClean="0"/>
              <a:t>cheatsheets</a:t>
            </a:r>
            <a:r>
              <a:rPr lang="en-US" dirty="0" smtClean="0"/>
              <a:t>/tree/master/express4</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1177798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b="1" dirty="0" smtClean="0"/>
              <a:t>:</a:t>
            </a:r>
            <a:endParaRPr lang="en-US" b="0" dirty="0" smtClean="0"/>
          </a:p>
          <a:p>
            <a:pPr marL="171450" indent="-171450">
              <a:buFont typeface="Arial"/>
              <a:buChar char="•"/>
            </a:pPr>
            <a:r>
              <a:rPr lang="en-US" b="0" dirty="0" smtClean="0"/>
              <a:t>The value of view engine is the npm module name of the library that you want to use.</a:t>
            </a:r>
          </a:p>
          <a:p>
            <a:pPr marL="171450" indent="-171450">
              <a:buFont typeface="Arial"/>
              <a:buChar char="•"/>
            </a:pPr>
            <a:r>
              <a:rPr lang="en-US" b="0" dirty="0" smtClean="0"/>
              <a:t>It’s also the extension of the files in your “views” folder.</a:t>
            </a:r>
          </a:p>
          <a:p>
            <a:pPr marL="171450" indent="-171450">
              <a:buFont typeface="Arial"/>
              <a:buChar char="•"/>
            </a:pPr>
            <a:r>
              <a:rPr lang="en-US" b="0" dirty="0" smtClean="0"/>
              <a:t>Custom </a:t>
            </a:r>
            <a:r>
              <a:rPr lang="en-US" b="0" dirty="0"/>
              <a:t>callbacks are useful if the template engine doesn't export an **__express** </a:t>
            </a:r>
            <a:r>
              <a:rPr lang="en-US" b="0" dirty="0" smtClean="0"/>
              <a:t>function</a:t>
            </a:r>
          </a:p>
          <a:p>
            <a:pPr marL="171450" indent="-171450">
              <a:buFont typeface="Arial"/>
              <a:buChar char="•"/>
            </a:pPr>
            <a:r>
              <a:rPr lang="en-US" b="0" dirty="0" smtClean="0"/>
              <a:t>This is a good post on Jade and</a:t>
            </a:r>
            <a:r>
              <a:rPr lang="en-US" b="0" baseline="0" dirty="0" smtClean="0"/>
              <a:t> Handlebars in Express from </a:t>
            </a:r>
            <a:r>
              <a:rPr lang="en-US" b="0" i="1" baseline="0" dirty="0" smtClean="0"/>
              <a:t>Practical Node</a:t>
            </a:r>
            <a:r>
              <a:rPr lang="en-US" b="0" i="0" baseline="0" dirty="0" smtClean="0"/>
              <a:t> http://</a:t>
            </a:r>
            <a:r>
              <a:rPr lang="en-US" b="0" i="0" baseline="0" dirty="0" err="1" smtClean="0"/>
              <a:t>webapplog.com</a:t>
            </a:r>
            <a:r>
              <a:rPr lang="en-US" b="0" i="0" baseline="0" dirty="0" smtClean="0"/>
              <a:t>/jade-handlebars-express/</a:t>
            </a:r>
          </a:p>
          <a:p>
            <a:pPr marL="17145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548836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Creating a simple GET route for root (/) and for all URLs. </a:t>
            </a:r>
          </a:p>
          <a:p>
            <a:pPr marL="171450" indent="-171450">
              <a:buFont typeface="Arial"/>
              <a:buChar char="•"/>
            </a:pPr>
            <a:r>
              <a:rPr lang="en-US" b="0" dirty="0"/>
              <a:t>Highlight that * should not be placed in the beginning or nothing will be executed after this route.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045443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Middleware and request handler are very similar. </a:t>
            </a:r>
          </a:p>
          <a:p>
            <a:pPr marL="628650" lvl="1" indent="-171450">
              <a:buFont typeface="Arial"/>
              <a:buChar char="•"/>
            </a:pPr>
            <a:r>
              <a:rPr lang="en-US" b="0" dirty="0"/>
              <a:t>They</a:t>
            </a:r>
            <a:r>
              <a:rPr lang="en-US" b="0" baseline="0" dirty="0"/>
              <a:t> u</a:t>
            </a:r>
            <a:r>
              <a:rPr lang="en-US" b="0" dirty="0"/>
              <a:t>se the same signatures.</a:t>
            </a:r>
          </a:p>
          <a:p>
            <a:pPr marL="628650" lvl="1" indent="-171450">
              <a:buFont typeface="Arial"/>
              <a:buChar char="•"/>
            </a:pPr>
            <a:r>
              <a:rPr lang="en-US" b="0" dirty="0"/>
              <a:t>In request handlers next() is optional if it's the last request handler for the route</a:t>
            </a:r>
          </a:p>
          <a:p>
            <a:pPr marL="628650" lvl="1" indent="-171450">
              <a:buFont typeface="Arial"/>
              <a:buChar char="•"/>
            </a:pPr>
            <a:r>
              <a:rPr lang="en-US" b="0" dirty="0"/>
              <a:t>Middleware must have a</a:t>
            </a:r>
            <a:r>
              <a:rPr lang="en-US" b="0" baseline="0" dirty="0"/>
              <a:t> </a:t>
            </a:r>
            <a:r>
              <a:rPr lang="en-US" b="0" dirty="0"/>
              <a:t>finish or provide a response;</a:t>
            </a:r>
            <a:r>
              <a:rPr lang="en-US" b="0" baseline="0" dirty="0"/>
              <a:t> </a:t>
            </a:r>
            <a:r>
              <a:rPr lang="en-US" b="0" dirty="0"/>
              <a:t>without,</a:t>
            </a:r>
            <a:r>
              <a:rPr lang="en-US" b="0" baseline="0" dirty="0"/>
              <a:t> </a:t>
            </a:r>
            <a:r>
              <a:rPr lang="en-US" b="0" dirty="0"/>
              <a:t>this the request will never end and eventually timeout</a:t>
            </a:r>
            <a:r>
              <a:rPr lang="en-US" b="0" dirty="0" smtClean="0"/>
              <a:t>.</a:t>
            </a:r>
          </a:p>
          <a:p>
            <a:pPr marL="628650" lvl="1" indent="-171450">
              <a:buFont typeface="Arial"/>
              <a:buChar char="•"/>
            </a:pPr>
            <a:endParaRPr lang="en-US" b="0" dirty="0" smtClean="0"/>
          </a:p>
          <a:p>
            <a:pPr marL="171450" lvl="0" indent="-171450">
              <a:buFont typeface="Arial"/>
              <a:buChar char="•"/>
            </a:pPr>
            <a:r>
              <a:rPr lang="en-US" b="0" dirty="0" smtClean="0"/>
              <a:t>This is a good post on URL parameters and routing in Express: http://</a:t>
            </a:r>
            <a:r>
              <a:rPr lang="en-US" b="0" dirty="0" err="1" smtClean="0"/>
              <a:t>webapplog.com</a:t>
            </a:r>
            <a:r>
              <a:rPr lang="en-US" b="0" dirty="0" smtClean="0"/>
              <a:t>/</a:t>
            </a:r>
            <a:r>
              <a:rPr lang="en-US" b="0" dirty="0" err="1" smtClean="0"/>
              <a:t>url</a:t>
            </a:r>
            <a:r>
              <a:rPr lang="en-US" b="0" dirty="0" smtClean="0"/>
              <a:t>-parameters-and-routing-in-express-</a:t>
            </a:r>
            <a:r>
              <a:rPr lang="en-US" b="0" dirty="0" err="1" smtClean="0"/>
              <a:t>js</a:t>
            </a:r>
            <a:r>
              <a:rPr lang="en-US" b="0" dirty="0" smtClean="0"/>
              <a:t>/</a:t>
            </a:r>
          </a:p>
          <a:p>
            <a:pPr marL="171450" lvl="0" indent="-171450">
              <a:buFont typeface="Arial"/>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20222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Defining Error</a:t>
            </a:r>
            <a:r>
              <a:rPr lang="en-US" b="0" baseline="0" dirty="0" smtClean="0"/>
              <a:t> handlers is very easy. You just need to add error as the first argument in the handler</a:t>
            </a:r>
          </a:p>
          <a:p>
            <a:pPr marL="171450" indent="-171450">
              <a:buFont typeface="Arial"/>
              <a:buChar char="•"/>
            </a:pPr>
            <a:r>
              <a:rPr lang="en-US" b="0" baseline="0" dirty="0" smtClean="0"/>
              <a:t>The order matters, because you can call next to pass to subsequent (down) error handlers</a:t>
            </a:r>
          </a:p>
          <a:p>
            <a:pPr marL="171450" indent="-171450">
              <a:buFont typeface="Arial"/>
              <a:buChar char="•"/>
            </a:pPr>
            <a:r>
              <a:rPr lang="en-US" b="0" baseline="0" dirty="0" smtClean="0"/>
              <a:t>To call an error handler, pass an error object to next (callback) in request handler</a:t>
            </a:r>
          </a:p>
          <a:p>
            <a:pPr marL="171450" indent="-171450">
              <a:buFont typeface="Arial"/>
              <a:buChar char="•"/>
            </a:pPr>
            <a:r>
              <a:rPr lang="en-US" b="0" baseline="0" dirty="0" smtClean="0"/>
              <a:t>This will stop the normal routes and middleware chain and jump to error handler(s)</a:t>
            </a:r>
            <a:endParaRPr lang="en-US" b="0" dirty="0" smtClean="0"/>
          </a:p>
          <a:p>
            <a:pPr marL="171450" lvl="0" indent="-171450">
              <a:buFont typeface="Arial"/>
              <a:buChar char="•"/>
            </a:pPr>
            <a:r>
              <a:rPr lang="en-US" b="0" dirty="0" smtClean="0"/>
              <a:t>This is a good post on error handling in Express: http://</a:t>
            </a:r>
            <a:r>
              <a:rPr lang="en-US" b="0" dirty="0" err="1" smtClean="0"/>
              <a:t>webapplog.com</a:t>
            </a:r>
            <a:r>
              <a:rPr lang="en-US" b="0" dirty="0" smtClean="0"/>
              <a:t>/error-handling-and-running-an-express-</a:t>
            </a:r>
            <a:r>
              <a:rPr lang="en-US" b="0" dirty="0" err="1" smtClean="0"/>
              <a:t>js</a:t>
            </a:r>
            <a:r>
              <a:rPr lang="en-US" b="0" dirty="0" smtClean="0"/>
              <a:t>-app/</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2202226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 uses a core http module but could use </a:t>
            </a:r>
            <a:r>
              <a:rPr lang="en-US" b="0" dirty="0" err="1"/>
              <a:t>app.listen</a:t>
            </a:r>
            <a:r>
              <a:rPr lang="en-US" b="0" dirty="0"/>
              <a:t> directly. </a:t>
            </a:r>
          </a:p>
          <a:p>
            <a:pPr marL="171450" indent="-171450">
              <a:buFont typeface="Arial"/>
              <a:buChar char="•"/>
            </a:pPr>
            <a:r>
              <a:rPr lang="en-US" b="0" dirty="0"/>
              <a:t>https can be used as well. </a:t>
            </a:r>
          </a:p>
          <a:p>
            <a:pPr marL="628650" lvl="1" indent="-171450">
              <a:buFont typeface="Arial"/>
              <a:buChar char="•"/>
            </a:pPr>
            <a:r>
              <a:rPr lang="en-US" b="0" dirty="0"/>
              <a:t>To do this, load certificates and then replace http with https. </a:t>
            </a:r>
            <a:endParaRPr lang="en-US" b="0" dirty="0" smtClean="0"/>
          </a:p>
          <a:p>
            <a:pPr marL="628650" lvl="1" indent="-171450">
              <a:buFont typeface="Arial"/>
              <a:buChar char="•"/>
            </a:pPr>
            <a:endParaRPr lang="en-US" b="0" dirty="0"/>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smtClean="0"/>
              <a:t>http.html</a:t>
            </a:r>
            <a:endParaRPr lang="en-US" b="0" dirty="0" smtClean="0"/>
          </a:p>
          <a:p>
            <a:pPr marL="171450" indent="-171450">
              <a:buFont typeface="Arial"/>
              <a:buChar char="•"/>
            </a:pPr>
            <a:r>
              <a:rPr lang="en-US" b="0" dirty="0" smtClean="0"/>
              <a:t>http://</a:t>
            </a:r>
            <a:r>
              <a:rPr lang="en-US" b="0" dirty="0" err="1" smtClean="0"/>
              <a:t>expressjs.com</a:t>
            </a:r>
            <a:r>
              <a:rPr lang="en-US" b="0" dirty="0" smtClean="0"/>
              <a:t>/en/</a:t>
            </a:r>
            <a:r>
              <a:rPr lang="en-US" b="0" dirty="0" err="1" smtClean="0"/>
              <a:t>api.html#app.listen</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950247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smtClean="0"/>
              <a:t>Create or download certificate and the key</a:t>
            </a:r>
          </a:p>
          <a:p>
            <a:pPr marL="171450" indent="-171450">
              <a:buFont typeface="Arial"/>
              <a:buChar char="•"/>
            </a:pPr>
            <a:r>
              <a:rPr lang="en-US" b="0" dirty="0" smtClean="0"/>
              <a:t>Use https instead of http by providing</a:t>
            </a:r>
            <a:r>
              <a:rPr lang="en-US" b="0" baseline="0" dirty="0" smtClean="0"/>
              <a:t> the key and cert</a:t>
            </a:r>
          </a:p>
          <a:p>
            <a:pPr marL="171450" indent="-171450">
              <a:buFont typeface="Arial"/>
              <a:buChar char="•"/>
            </a:pPr>
            <a:r>
              <a:rPr lang="en-US" b="0" baseline="0" dirty="0" smtClean="0"/>
              <a:t>Launch the app with listen</a:t>
            </a:r>
            <a:r>
              <a:rPr lang="en-US" b="0" dirty="0" smtClean="0"/>
              <a:t>. </a:t>
            </a:r>
            <a:endParaRPr lang="en-US" b="0" dirty="0"/>
          </a:p>
          <a:p>
            <a:pPr marL="171450" indent="-171450">
              <a:buFont typeface="Arial"/>
              <a:buChar char="•"/>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smtClean="0"/>
              <a:t>https.html</a:t>
            </a:r>
            <a:endParaRPr lang="en-US" b="0" dirty="0" smtClean="0"/>
          </a:p>
          <a:p>
            <a:pPr marL="171450" indent="-171450">
              <a:buFont typeface="Arial"/>
              <a:buChar char="•"/>
            </a:pPr>
            <a:r>
              <a:rPr lang="en-US" b="0" dirty="0" smtClean="0"/>
              <a:t>Good blog on HTTPS with Express: http://</a:t>
            </a:r>
            <a:r>
              <a:rPr lang="en-US" b="0" dirty="0" err="1" smtClean="0"/>
              <a:t>blog.mgechev.com</a:t>
            </a:r>
            <a:r>
              <a:rPr lang="en-US" b="0" dirty="0" smtClean="0"/>
              <a:t>/2014/02/19/create-https-</a:t>
            </a:r>
            <a:r>
              <a:rPr lang="en-US" b="0" dirty="0" err="1" smtClean="0"/>
              <a:t>tls</a:t>
            </a:r>
            <a:r>
              <a:rPr lang="en-US" b="0" dirty="0" smtClean="0"/>
              <a:t>-</a:t>
            </a:r>
            <a:r>
              <a:rPr lang="en-US" b="0" dirty="0" err="1" smtClean="0"/>
              <a:t>ssl</a:t>
            </a:r>
            <a:r>
              <a:rPr lang="en-US" b="0" dirty="0" smtClean="0"/>
              <a:t>-application-with-express-</a:t>
            </a:r>
            <a:r>
              <a:rPr lang="en-US" b="0" dirty="0" err="1" smtClean="0"/>
              <a:t>nodejs</a:t>
            </a:r>
            <a:r>
              <a:rPr lang="en-US" b="0" dirty="0" smtClean="0"/>
              <a:t>/</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950247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457200" indent="-457200">
              <a:buFont typeface="Wingdings" charset="2"/>
              <a:buChar char="§"/>
            </a:pPr>
            <a:r>
              <a:rPr lang="en-US" sz="1200" dirty="0" smtClean="0">
                <a:solidFill>
                  <a:srgbClr val="FFFFFF"/>
                </a:solidFill>
              </a:rPr>
              <a:t>Select first problem</a:t>
            </a:r>
          </a:p>
          <a:p>
            <a:pPr marL="457200" indent="-457200">
              <a:buFont typeface="Wingdings" charset="2"/>
              <a:buChar char="§"/>
            </a:pPr>
            <a:r>
              <a:rPr lang="en-US" sz="1200" dirty="0" smtClean="0">
                <a:solidFill>
                  <a:srgbClr val="FFFFFF"/>
                </a:solidFill>
              </a:rPr>
              <a:t>Read the problem (without hints) and</a:t>
            </a:r>
          </a:p>
          <a:p>
            <a:pPr marL="457200" indent="-457200">
              <a:buFont typeface="Wingdings" charset="2"/>
              <a:buChar char="§"/>
            </a:pPr>
            <a:r>
              <a:rPr lang="en-US" sz="1200" dirty="0" smtClean="0">
                <a:solidFill>
                  <a:srgbClr val="FFFFFF"/>
                </a:solidFill>
              </a:rPr>
              <a:t>Try solving it</a:t>
            </a:r>
          </a:p>
          <a:p>
            <a:pPr marL="457200" indent="-457200">
              <a:buFont typeface="Wingdings" charset="2"/>
              <a:buChar char="§"/>
            </a:pPr>
            <a:r>
              <a:rPr lang="en-US" sz="1200" dirty="0" smtClean="0">
                <a:solidFill>
                  <a:srgbClr val="FFFFFF"/>
                </a:solidFill>
              </a:rPr>
              <a:t>Use “</a:t>
            </a:r>
            <a:r>
              <a:rPr lang="en-US" sz="1200" dirty="0" err="1" smtClean="0">
                <a:solidFill>
                  <a:srgbClr val="FFFFFF"/>
                </a:solidFill>
              </a:rPr>
              <a:t>expressworks</a:t>
            </a:r>
            <a:r>
              <a:rPr lang="en-US" sz="1200" dirty="0" smtClean="0">
                <a:solidFill>
                  <a:srgbClr val="FFFFFF"/>
                </a:solidFill>
              </a:rPr>
              <a:t> verify </a:t>
            </a:r>
            <a:r>
              <a:rPr lang="en-US" sz="1200" dirty="0" err="1" smtClean="0">
                <a:solidFill>
                  <a:srgbClr val="FFFFFF"/>
                </a:solidFill>
              </a:rPr>
              <a:t>name.js</a:t>
            </a:r>
            <a:r>
              <a:rPr lang="en-US" sz="1200" dirty="0" smtClean="0">
                <a:solidFill>
                  <a:srgbClr val="FFFFFF"/>
                </a:solidFill>
              </a:rPr>
              <a:t>” and “</a:t>
            </a:r>
            <a:r>
              <a:rPr lang="en-US" sz="1200" dirty="0" err="1" smtClean="0">
                <a:solidFill>
                  <a:srgbClr val="FFFFFF"/>
                </a:solidFill>
              </a:rPr>
              <a:t>expressworks</a:t>
            </a:r>
            <a:r>
              <a:rPr lang="en-US" sz="1200" dirty="0" smtClean="0">
                <a:solidFill>
                  <a:srgbClr val="FFFFFF"/>
                </a:solidFill>
              </a:rPr>
              <a:t> run </a:t>
            </a:r>
            <a:r>
              <a:rPr lang="en-US" sz="1200" dirty="0" err="1" smtClean="0">
                <a:solidFill>
                  <a:srgbClr val="FFFFFF"/>
                </a:solidFill>
              </a:rPr>
              <a:t>name.js</a:t>
            </a:r>
            <a:r>
              <a:rPr lang="en-US" sz="1200" dirty="0" smtClean="0">
                <a:solidFill>
                  <a:srgbClr val="FFFFFF"/>
                </a:solidFill>
              </a:rPr>
              <a:t>”</a:t>
            </a:r>
          </a:p>
          <a:p>
            <a:pPr marL="457200" indent="-457200">
              <a:buFont typeface="Wingdings" charset="2"/>
              <a:buChar char="§"/>
            </a:pPr>
            <a:r>
              <a:rPr lang="en-US" sz="1200" dirty="0" smtClean="0">
                <a:solidFill>
                  <a:srgbClr val="FFFFFF"/>
                </a:solidFill>
              </a:rPr>
              <a:t>Watch video with</a:t>
            </a:r>
            <a:r>
              <a:rPr lang="en-US" sz="1200" baseline="0" dirty="0" smtClean="0">
                <a:solidFill>
                  <a:srgbClr val="FFFFFF"/>
                </a:solidFill>
              </a:rPr>
              <a:t> the official solution</a:t>
            </a:r>
            <a:endParaRPr lang="en-US" sz="1200" dirty="0" smtClean="0">
              <a:solidFill>
                <a:srgbClr val="FFFFFF"/>
              </a:solidFill>
            </a:endParaRPr>
          </a:p>
          <a:p>
            <a:pPr marL="457200" indent="-457200">
              <a:buFont typeface="Wingdings" charset="2"/>
              <a:buChar char="§"/>
            </a:pPr>
            <a:endParaRPr lang="en-US" sz="1200" dirty="0" smtClean="0">
              <a:solidFill>
                <a:srgbClr val="FFFFFF"/>
              </a:solidFill>
            </a:endParaRPr>
          </a:p>
          <a:p>
            <a:pPr marL="0" indent="0">
              <a:buFont typeface="Arial"/>
              <a:buNone/>
            </a:pPr>
            <a:endParaRPr lang="en-US" b="0" dirty="0"/>
          </a:p>
          <a:p>
            <a:r>
              <a:rPr lang="en-US" b="1" dirty="0"/>
              <a:t>References</a:t>
            </a:r>
            <a:r>
              <a:rPr lang="en-US" b="1" dirty="0" smtClean="0"/>
              <a:t>:</a:t>
            </a:r>
          </a:p>
          <a:p>
            <a:pPr marL="171450" indent="-171450">
              <a:buFont typeface="Arial"/>
              <a:buChar char="•"/>
            </a:pPr>
            <a:r>
              <a:rPr lang="en-US" dirty="0" smtClean="0"/>
              <a:t>Videos: http://</a:t>
            </a:r>
            <a:r>
              <a:rPr lang="en-US" dirty="0" err="1" smtClean="0"/>
              <a:t>webapplog.com</a:t>
            </a:r>
            <a:r>
              <a:rPr lang="en-US" dirty="0" smtClean="0"/>
              <a:t>/express/</a:t>
            </a:r>
          </a:p>
          <a:p>
            <a:pPr marL="171450" indent="-171450">
              <a:buFont typeface="Arial"/>
              <a:buChar char="•"/>
            </a:pPr>
            <a:r>
              <a:rPr lang="en-US" dirty="0" smtClean="0"/>
              <a:t>Workshop instructions: https://</a:t>
            </a:r>
            <a:r>
              <a:rPr lang="en-US" dirty="0" err="1" smtClean="0"/>
              <a:t>github.com</a:t>
            </a:r>
            <a:r>
              <a:rPr lang="en-US" dirty="0" smtClean="0"/>
              <a:t>/azat-co/</a:t>
            </a:r>
            <a:r>
              <a:rPr lang="en-US" dirty="0" err="1" smtClean="0"/>
              <a:t>expressworks</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922003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There are more advanced frameworks like Sails and Loopback but they extend Express, so it's good to start learning with Express because the knowledge can be applied and reused later</a:t>
            </a:r>
            <a:r>
              <a:rPr lang="en-US" b="0" dirty="0" smtClean="0"/>
              <a:t>.</a:t>
            </a:r>
          </a:p>
          <a:p>
            <a:pPr marL="171450" indent="-171450">
              <a:buFont typeface="Arial"/>
              <a:buChar char="•"/>
            </a:pPr>
            <a:r>
              <a:rPr lang="en-US" b="0" dirty="0" smtClean="0"/>
              <a:t>Loopback and Sails use</a:t>
            </a:r>
            <a:r>
              <a:rPr lang="en-US" b="0" baseline="0" dirty="0" smtClean="0"/>
              <a:t> Express and its middleware. That’s why it’s important to know Express!</a:t>
            </a:r>
          </a:p>
          <a:p>
            <a:pPr marL="171450" indent="-171450">
              <a:buFont typeface="Arial"/>
              <a:buChar char="•"/>
            </a:pPr>
            <a:r>
              <a:rPr lang="en-US" b="0" baseline="0" dirty="0" err="1" smtClean="0"/>
              <a:t>Restify</a:t>
            </a:r>
            <a:r>
              <a:rPr lang="en-US" b="0" baseline="0" dirty="0" smtClean="0"/>
              <a:t> is a minimal framework just for RESTful APIs, no templates</a:t>
            </a:r>
          </a:p>
          <a:p>
            <a:pPr marL="171450" indent="-171450">
              <a:buFont typeface="Arial"/>
              <a:buChar char="•"/>
            </a:pPr>
            <a:r>
              <a:rPr lang="en-US" b="0" baseline="0" dirty="0" smtClean="0"/>
              <a:t>Hapi is different from Express. It prefers configuration and might be better suited for enterprises.</a:t>
            </a:r>
            <a:endParaRPr lang="en-US" b="0" dirty="0"/>
          </a:p>
          <a:p>
            <a:pPr marL="0" indent="0">
              <a:buFont typeface="Arial"/>
              <a:buNone/>
            </a:pPr>
            <a:endParaRPr lang="en-US" b="0" dirty="0"/>
          </a:p>
          <a:p>
            <a:r>
              <a:rPr lang="en-US" b="1" dirty="0"/>
              <a:t>References:</a:t>
            </a:r>
          </a:p>
          <a:p>
            <a:pPr marL="171450" indent="-171450">
              <a:buFont typeface="Arial"/>
              <a:buChar char="•"/>
            </a:pPr>
            <a:r>
              <a:rPr lang="en-US" dirty="0"/>
              <a:t>Registry of hand-picked Node frameworks: http://</a:t>
            </a:r>
            <a:r>
              <a:rPr lang="en-US" dirty="0" err="1"/>
              <a:t>nodeframeworks.com</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922003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31</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smtClean="0"/>
              <a:t>Thick</a:t>
            </a:r>
            <a:r>
              <a:rPr lang="en-US" baseline="0" dirty="0" smtClean="0"/>
              <a:t> servers: 1990-2000; almost not used today except when performance really maters, in this case the pages generated ahead of time and stored as plain HTML files. Examples: HTML files on Apache http server or </a:t>
            </a:r>
            <a:r>
              <a:rPr lang="en-US" baseline="0" dirty="0" err="1" smtClean="0"/>
              <a:t>nginx</a:t>
            </a:r>
            <a:r>
              <a:rPr lang="en-US" baseline="0" dirty="0" smtClean="0"/>
              <a:t>, </a:t>
            </a:r>
            <a:r>
              <a:rPr lang="en-US" baseline="0" dirty="0" err="1" smtClean="0"/>
              <a:t>Wintersmith</a:t>
            </a:r>
            <a:r>
              <a:rPr lang="en-US" baseline="0" dirty="0" smtClean="0"/>
              <a:t> or Jekyll. Advantages: easy to maintain, fast and SEO friendly. Disadvantage: terrible user experience because a user has to wait for all page to reload; large bandwidth.</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Mostly server-side rendering with client JS to format, add some interactivity/logic. Examples: </a:t>
            </a:r>
            <a:r>
              <a:rPr lang="en-US" baseline="0" dirty="0" err="1" smtClean="0"/>
              <a:t>WordPress</a:t>
            </a:r>
            <a:r>
              <a:rPr lang="en-US" baseline="0" dirty="0" smtClean="0"/>
              <a:t>. Advantages: still easy to implement and maintain, and SEO friendly. Disadvantage: terrible user experience (but somewhat better than thick server); large bandwidth.</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Thick client: Most popular approach for great UX. 100% rendering and most of the logic happens in the browser. 2002-2016+. Examples: Gmail, </a:t>
            </a:r>
            <a:r>
              <a:rPr lang="en-US" baseline="0" dirty="0" err="1" smtClean="0"/>
              <a:t>Gdocs</a:t>
            </a:r>
            <a:r>
              <a:rPr lang="en-US" baseline="0" dirty="0" smtClean="0"/>
              <a:t>, </a:t>
            </a:r>
            <a:r>
              <a:rPr lang="en-US" baseline="0" dirty="0" err="1" smtClean="0"/>
              <a:t>OneDrive</a:t>
            </a:r>
            <a:r>
              <a:rPr lang="en-US" baseline="0" dirty="0" smtClean="0"/>
              <a:t>, YouTube. Advantages: great UX, almost like desktop apps. In fact, companies started to use this approach to build desktop apps with Electron or </a:t>
            </a:r>
            <a:r>
              <a:rPr lang="en-US" baseline="0" dirty="0" err="1" smtClean="0"/>
              <a:t>NodeKit</a:t>
            </a:r>
            <a:r>
              <a:rPr lang="en-US" baseline="0" dirty="0" smtClean="0"/>
              <a:t> (Node-based projects), e.g., Slack, Atom. Small bandwidth. Disadvantages: harder to maintain because you need to duplicate some code and logic on the server (templates, validation, routes). No SEO, that’s why this approach is often used for restricted access apps like Gmail where you don’t need SEO.</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This is the best approach so far. By sharing code between client and browser we can get the same great UX and low bandwidth as with thick client without the troubles of duplicating code for the server. We can also increase performance by pre-loading data or rendering the first page load on the server.</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smtClean="0"/>
              <a:t>Notes:</a:t>
            </a:r>
          </a:p>
          <a:p>
            <a:pPr marL="228600" indent="-228600">
              <a:buFont typeface="+mj-lt"/>
              <a:buAutoNum type="arabicPeriod"/>
            </a:pPr>
            <a:r>
              <a:rPr lang="en-US" dirty="0" smtClean="0"/>
              <a:t>User sends a request</a:t>
            </a:r>
          </a:p>
          <a:p>
            <a:pPr marL="228600" indent="-228600">
              <a:buFont typeface="+mj-lt"/>
              <a:buAutoNum type="arabicPeriod"/>
            </a:pPr>
            <a:r>
              <a:rPr lang="en-US" dirty="0" smtClean="0"/>
              <a:t>Browser sends</a:t>
            </a:r>
            <a:r>
              <a:rPr lang="en-US" baseline="0" dirty="0" smtClean="0"/>
              <a:t> a request to the server</a:t>
            </a:r>
          </a:p>
          <a:p>
            <a:pPr marL="228600" indent="-228600">
              <a:buFont typeface="+mj-lt"/>
              <a:buAutoNum type="arabicPeriod"/>
            </a:pPr>
            <a:r>
              <a:rPr lang="en-US" baseline="0" dirty="0" smtClean="0"/>
              <a:t>Server responds with static assets such as HTML (skeleton, that is without main data), CSS, JavaScript</a:t>
            </a:r>
          </a:p>
          <a:p>
            <a:pPr marL="228600" indent="-228600">
              <a:buFont typeface="+mj-lt"/>
              <a:buAutoNum type="arabicPeriod"/>
            </a:pPr>
            <a:r>
              <a:rPr lang="en-US" baseline="0" dirty="0" smtClean="0"/>
              <a:t>Browser renders static assets. At this step the user typically sees “Loading…” or a spinner because there’s not actual data, just the skeleton structure</a:t>
            </a:r>
          </a:p>
          <a:p>
            <a:pPr marL="228600" indent="-228600">
              <a:buFont typeface="+mj-lt"/>
              <a:buAutoNum type="arabicPeriod"/>
            </a:pPr>
            <a:r>
              <a:rPr lang="en-US" baseline="0" dirty="0" smtClean="0"/>
              <a:t>Browser JavaScript SPA code executes a request to the server to gets the data (typically based on the URL). Server sends back JSON or XML data, not HTML</a:t>
            </a:r>
          </a:p>
          <a:p>
            <a:pPr marL="228600" indent="-228600">
              <a:buFont typeface="+mj-lt"/>
              <a:buAutoNum type="arabicPeriod"/>
            </a:pPr>
            <a:r>
              <a:rPr lang="en-US" baseline="0" dirty="0" smtClean="0"/>
              <a:t>SPA code in the browser renders full HTML by combining templates and data</a:t>
            </a:r>
          </a:p>
          <a:p>
            <a:pPr marL="228600" indent="-228600">
              <a:buFont typeface="+mj-lt"/>
              <a:buAutoNum type="arabicPeriod"/>
            </a:pPr>
            <a:r>
              <a:rPr lang="en-US" baseline="0" dirty="0" smtClean="0"/>
              <a:t>User see web page with data (Loading… is gone)</a:t>
            </a:r>
          </a:p>
          <a:p>
            <a:pPr marL="228600" indent="-228600">
              <a:buFont typeface="+mj-lt"/>
              <a:buAutoNum type="arabicPeriod"/>
            </a:pPr>
            <a:r>
              <a:rPr lang="en-US" baseline="0" dirty="0" smtClean="0"/>
              <a:t>User submits another request or interacts, this might trigger 1-7 again or just 5-7.</a:t>
            </a:r>
          </a:p>
          <a:p>
            <a:pPr marL="228600" indent="-228600">
              <a:buFont typeface="+mj-lt"/>
              <a:buAutoNum type="arabicPeriod"/>
            </a:pPr>
            <a:endParaRPr lang="en-US" baseline="0" dirty="0" smtClean="0"/>
          </a:p>
          <a:p>
            <a:pPr marL="171450" indent="-171450">
              <a:buFont typeface="Arial"/>
              <a:buChar char="•"/>
            </a:pPr>
            <a:r>
              <a:rPr lang="en-US" baseline="0" dirty="0" smtClean="0"/>
              <a:t>We will be using this approach and implement Node server and React SPA client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090106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Talk about static (HTML files) and dynamic content (apps that generate HTML).</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Static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Inclusive of things like image files, static html files that are already put together, and other related content that is stored on some style of drive storage and available for immediate return to a requestor via general response.</a:t>
            </a:r>
          </a:p>
          <a:p>
            <a:pPr marL="228600" marR="0" indent="-228600" algn="l" defTabSz="914400" rtl="0" eaLnBrk="1" fontAlgn="auto" latinLnBrk="0" hangingPunct="1">
              <a:lnSpc>
                <a:spcPct val="100000"/>
              </a:lnSpc>
              <a:spcBef>
                <a:spcPts val="0"/>
              </a:spcBef>
              <a:spcAft>
                <a:spcPts val="0"/>
              </a:spcAft>
              <a:buClrTx/>
              <a:buSzTx/>
              <a:buFont typeface="Arial"/>
              <a:buChar char="•"/>
              <a:tabLst/>
              <a:defRPr/>
            </a:pPr>
            <a:r>
              <a:rPr lang="en-US" dirty="0"/>
              <a:t>Dynamic content: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The content that is put together - or generated - by code pulling together data from data sources or by other means, and then provided to the requestor.</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For static content like image files and related content it is actually a great benefit to hand that off to server software that can handle the specific OS level request.</a:t>
            </a:r>
          </a:p>
          <a:p>
            <a:pPr marL="685800" marR="0" lvl="1" indent="-228600" algn="l" defTabSz="914400" rtl="0" eaLnBrk="1" fontAlgn="auto" latinLnBrk="0" hangingPunct="1">
              <a:lnSpc>
                <a:spcPct val="100000"/>
              </a:lnSpc>
              <a:spcBef>
                <a:spcPts val="0"/>
              </a:spcBef>
              <a:spcAft>
                <a:spcPts val="0"/>
              </a:spcAft>
              <a:buClrTx/>
              <a:buSzTx/>
              <a:buFont typeface="Arial"/>
              <a:buChar char="•"/>
              <a:tabLst/>
              <a:defRPr/>
            </a:pPr>
            <a:r>
              <a:rPr lang="en-US" dirty="0"/>
              <a:t>Node.js can absolutely handle these requests, but it is often better to offload to servers that specifically handle this static content like CDNs, OS-level call systems, or object stores.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90349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err="1"/>
              <a:t>createServer</a:t>
            </a:r>
            <a:r>
              <a:rPr lang="en-US" b="0" dirty="0"/>
              <a:t> callback is called each time there's a request.</a:t>
            </a:r>
          </a:p>
          <a:p>
            <a:pPr marL="171450" indent="-171450">
              <a:buFont typeface="Arial"/>
              <a:buChar char="•"/>
            </a:pPr>
            <a:r>
              <a:rPr lang="en-US" b="0" dirty="0"/>
              <a:t>There are no </a:t>
            </a:r>
            <a:r>
              <a:rPr lang="en-US" b="0" dirty="0" err="1"/>
              <a:t>npm</a:t>
            </a:r>
            <a:r>
              <a:rPr lang="en-US" b="0" dirty="0"/>
              <a:t> modules in this example. </a:t>
            </a:r>
          </a:p>
          <a:p>
            <a:pPr marL="0" indent="0">
              <a:buFont typeface="Arial"/>
              <a:buNone/>
            </a:pPr>
            <a:endParaRPr lang="en-US" b="0" dirty="0"/>
          </a:p>
          <a:p>
            <a:pPr marL="0" indent="0">
              <a:buFont typeface="Arial"/>
              <a:buNone/>
            </a:pPr>
            <a:r>
              <a:rPr lang="en-US" b="1" dirty="0"/>
              <a:t>References:</a:t>
            </a:r>
          </a:p>
          <a:p>
            <a:pPr marL="171450" indent="-171450">
              <a:buFont typeface="Arial"/>
              <a:buChar char="•"/>
            </a:pPr>
            <a:r>
              <a:rPr lang="en-US" b="0" dirty="0"/>
              <a:t>http://</a:t>
            </a:r>
            <a:r>
              <a:rPr lang="en-US" b="0" dirty="0" err="1"/>
              <a:t>nodejs.org</a:t>
            </a:r>
            <a:r>
              <a:rPr lang="en-US" b="0" dirty="0"/>
              <a:t>/</a:t>
            </a:r>
            <a:r>
              <a:rPr lang="en-US" b="0" dirty="0" err="1"/>
              <a:t>api</a:t>
            </a:r>
            <a:r>
              <a:rPr lang="en-US" b="0" dirty="0"/>
              <a:t>/</a:t>
            </a:r>
            <a:r>
              <a:rPr lang="en-US" b="0" dirty="0" err="1"/>
              <a:t>http.html</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07235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Demo running the app</a:t>
            </a:r>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809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Http object:</a:t>
            </a:r>
          </a:p>
          <a:p>
            <a:pPr marL="628650" lvl="1" indent="-171450">
              <a:buFont typeface="Arial"/>
              <a:buChar char="•"/>
            </a:pPr>
            <a:r>
              <a:rPr lang="en-US" b="0" dirty="0"/>
              <a:t>Explain the options</a:t>
            </a:r>
            <a:r>
              <a:rPr lang="en-US" b="0" baseline="0" dirty="0"/>
              <a:t> of </a:t>
            </a:r>
            <a:r>
              <a:rPr lang="en-US" b="0" baseline="0" dirty="0" err="1"/>
              <a:t>createServer</a:t>
            </a:r>
            <a:r>
              <a:rPr lang="en-US" b="0" baseline="0" dirty="0"/>
              <a:t> and listen</a:t>
            </a:r>
          </a:p>
          <a:p>
            <a:pPr marL="171450" indent="-171450">
              <a:buFont typeface="Arial"/>
              <a:buChar char="•"/>
            </a:pPr>
            <a:r>
              <a:rPr lang="en-US" b="0" baseline="0" dirty="0"/>
              <a:t>Http response:</a:t>
            </a:r>
          </a:p>
          <a:p>
            <a:pPr marL="628650" lvl="1" indent="-171450">
              <a:buFont typeface="Arial"/>
              <a:buChar char="•"/>
            </a:pPr>
            <a:r>
              <a:rPr lang="en-US" b="0" baseline="0" dirty="0"/>
              <a:t>Explain how to send status code and headers</a:t>
            </a:r>
          </a:p>
          <a:p>
            <a:pPr marL="171450" lvl="0" indent="-171450">
              <a:buFont typeface="Arial"/>
              <a:buChar char="•"/>
            </a:pPr>
            <a:r>
              <a:rPr lang="en-US" b="0" baseline="0" dirty="0"/>
              <a:t>Reading HTTP request:</a:t>
            </a:r>
          </a:p>
          <a:p>
            <a:pPr marL="628650" lvl="1" indent="-171450">
              <a:buFont typeface="Arial"/>
              <a:buChar char="•"/>
            </a:pPr>
            <a:r>
              <a:rPr lang="en-US" b="0" baseline="0" dirty="0"/>
              <a:t>Explain how request argument in the request handler has all the information needed</a:t>
            </a:r>
          </a:p>
          <a:p>
            <a:pPr marL="171450" indent="-171450">
              <a:buFont typeface="Arial"/>
              <a:buChar char="•"/>
            </a:pPr>
            <a:endParaRPr lang="en-US" b="0" dirty="0"/>
          </a:p>
          <a:p>
            <a:r>
              <a:rPr lang="en-US" b="1" dirty="0"/>
              <a:t>References:</a:t>
            </a:r>
          </a:p>
          <a:p>
            <a:pPr marL="171450" indent="-171450">
              <a:buFont typeface="Arial"/>
              <a:buChar char="•"/>
            </a:pPr>
            <a:r>
              <a:rPr lang="en-US" dirty="0"/>
              <a:t>https://</a:t>
            </a:r>
            <a:r>
              <a:rPr lang="en-US" dirty="0" err="1"/>
              <a:t>nodejs.org</a:t>
            </a:r>
            <a:r>
              <a:rPr lang="en-US" dirty="0"/>
              <a:t>/</a:t>
            </a:r>
            <a:r>
              <a:rPr lang="en-US" dirty="0" err="1"/>
              <a:t>api</a:t>
            </a:r>
            <a:r>
              <a:rPr lang="en-US" dirty="0"/>
              <a:t>/</a:t>
            </a:r>
            <a:r>
              <a:rPr lang="en-US" dirty="0" err="1"/>
              <a:t>http.html</a:t>
            </a:r>
            <a:endParaRPr lang="en-US" dirty="0"/>
          </a:p>
          <a:p>
            <a:pPr marL="171450" indent="-171450">
              <a:buFont typeface="Arial"/>
              <a:buChar char="•"/>
            </a:pPr>
            <a:r>
              <a:rPr lang="en-US" dirty="0"/>
              <a:t>https://</a:t>
            </a:r>
            <a:r>
              <a:rPr lang="en-US" dirty="0" err="1"/>
              <a:t>nodejs.org</a:t>
            </a:r>
            <a:r>
              <a:rPr lang="en-US" dirty="0"/>
              <a:t>/</a:t>
            </a:r>
            <a:r>
              <a:rPr lang="en-US" dirty="0" err="1"/>
              <a:t>api</a:t>
            </a:r>
            <a:r>
              <a:rPr lang="en-US" dirty="0"/>
              <a:t>/</a:t>
            </a:r>
            <a:r>
              <a:rPr lang="en-US" dirty="0" err="1"/>
              <a:t>http.html#http_class_http_server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357254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12/20/16</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3072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5296826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1586015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6371764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03064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609264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4165070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9169307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14637921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0824369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8849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10496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74304565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4201133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7178973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20643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12/20/16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119.xml"/><Relationship Id="rId12" Type="http://schemas.openxmlformats.org/officeDocument/2006/relationships/slideLayout" Target="../slideLayouts/slideLayout120.xml"/><Relationship Id="rId13" Type="http://schemas.openxmlformats.org/officeDocument/2006/relationships/slideLayout" Target="../slideLayouts/slideLayout121.xml"/><Relationship Id="rId14" Type="http://schemas.openxmlformats.org/officeDocument/2006/relationships/slideLayout" Target="../slideLayouts/slideLayout122.xml"/><Relationship Id="rId15" Type="http://schemas.openxmlformats.org/officeDocument/2006/relationships/slideLayout" Target="../slideLayouts/slideLayout123.xml"/><Relationship Id="rId16" Type="http://schemas.openxmlformats.org/officeDocument/2006/relationships/slideLayout" Target="../slideLayouts/slideLayout124.xml"/><Relationship Id="rId17" Type="http://schemas.openxmlformats.org/officeDocument/2006/relationships/theme" Target="../theme/theme7.xml"/><Relationship Id="rId1" Type="http://schemas.openxmlformats.org/officeDocument/2006/relationships/slideLayout" Target="../slideLayouts/slideLayout109.xml"/><Relationship Id="rId2" Type="http://schemas.openxmlformats.org/officeDocument/2006/relationships/slideLayout" Target="../slideLayouts/slideLayout110.xml"/><Relationship Id="rId3" Type="http://schemas.openxmlformats.org/officeDocument/2006/relationships/slideLayout" Target="../slideLayouts/slideLayout111.xml"/><Relationship Id="rId4" Type="http://schemas.openxmlformats.org/officeDocument/2006/relationships/slideLayout" Target="../slideLayouts/slideLayout112.xml"/><Relationship Id="rId5" Type="http://schemas.openxmlformats.org/officeDocument/2006/relationships/slideLayout" Target="../slideLayouts/slideLayout113.xml"/><Relationship Id="rId6" Type="http://schemas.openxmlformats.org/officeDocument/2006/relationships/slideLayout" Target="../slideLayouts/slideLayout114.xml"/><Relationship Id="rId7" Type="http://schemas.openxmlformats.org/officeDocument/2006/relationships/slideLayout" Target="../slideLayouts/slideLayout115.xml"/><Relationship Id="rId8" Type="http://schemas.openxmlformats.org/officeDocument/2006/relationships/slideLayout" Target="../slideLayouts/slideLayout116.xml"/><Relationship Id="rId9" Type="http://schemas.openxmlformats.org/officeDocument/2006/relationships/slideLayout" Target="../slideLayouts/slideLayout117.xml"/><Relationship Id="rId10"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12/20/16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314180"/>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a:t>Web Development</a:t>
            </a:r>
          </a:p>
        </p:txBody>
      </p:sp>
      <p:sp>
        <p:nvSpPr>
          <p:cNvPr id="5" name="Subtitle 4"/>
          <p:cNvSpPr>
            <a:spLocks noGrp="1"/>
          </p:cNvSpPr>
          <p:nvPr>
            <p:ph type="subTitle" idx="1"/>
          </p:nvPr>
        </p:nvSpPr>
        <p:spPr/>
        <p:txBody>
          <a:bodyPr>
            <a:noAutofit/>
          </a:bodyPr>
          <a:lstStyle/>
          <a:p>
            <a:r>
              <a:rPr lang="en-US" sz="4000" dirty="0">
                <a:solidFill>
                  <a:srgbClr val="FFFF00"/>
                </a:solidFill>
              </a:rPr>
              <a:t>Module </a:t>
            </a:r>
            <a:r>
              <a:rPr lang="en-US" dirty="0"/>
              <a:t>2</a:t>
            </a:r>
            <a:r>
              <a:rPr lang="en-US" sz="4000" dirty="0">
                <a:solidFill>
                  <a:srgbClr val="FFFF00"/>
                </a:solidFill>
              </a:rPr>
              <a:t>, Lesson </a:t>
            </a:r>
            <a:r>
              <a:rPr lang="en-US" dirty="0"/>
              <a:t>4</a:t>
            </a:r>
            <a:r>
              <a:rPr lang="en-US" sz="4000" dirty="0" smtClean="0">
                <a:solidFill>
                  <a:srgbClr val="FFFF00"/>
                </a:solidFill>
              </a:rPr>
              <a:t>: </a:t>
            </a:r>
            <a:endParaRPr lang="en-US" sz="4000" dirty="0">
              <a:solidFill>
                <a:srgbClr val="FFFF00"/>
              </a:solidFill>
            </a:endParaRPr>
          </a:p>
          <a:p>
            <a:r>
              <a:rPr lang="en-US" dirty="0">
                <a:latin typeface="Segoe UI" panose="020B0502040204020203" pitchFamily="34" charset="0"/>
                <a:cs typeface="Segoe UI" panose="020B0502040204020203" pitchFamily="34" charset="0"/>
              </a:rPr>
              <a:t>Building a Web Server with Express</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How-to Example</a:t>
            </a:r>
          </a:p>
        </p:txBody>
      </p:sp>
      <p:sp>
        <p:nvSpPr>
          <p:cNvPr id="3" name="Content Placeholder 2"/>
          <p:cNvSpPr>
            <a:spLocks noGrp="1"/>
          </p:cNvSpPr>
          <p:nvPr>
            <p:ph idx="1"/>
          </p:nvPr>
        </p:nvSpPr>
        <p:spPr>
          <a:xfrm>
            <a:off x="838200" y="2880687"/>
            <a:ext cx="10515600" cy="3296276"/>
          </a:xfrm>
        </p:spPr>
        <p:txBody>
          <a:bodyPr/>
          <a:lstStyle/>
          <a:p>
            <a:pPr marL="457200" indent="-457200">
              <a:buFont typeface="+mj-lt"/>
              <a:buAutoNum type="arabicPeriod"/>
            </a:pPr>
            <a:r>
              <a:rPr lang="en-US" dirty="0" err="1"/>
              <a:t>nodejs-app.js</a:t>
            </a:r>
            <a:r>
              <a:rPr lang="en-US" dirty="0"/>
              <a:t>: Simple HTTP web server</a:t>
            </a:r>
          </a:p>
          <a:p>
            <a:pPr marL="457200" indent="-457200">
              <a:buFont typeface="+mj-lt"/>
              <a:buAutoNum type="arabicPeriod"/>
            </a:pPr>
            <a:r>
              <a:rPr lang="en-US" dirty="0" err="1"/>
              <a:t>nodejs-socket.js</a:t>
            </a:r>
            <a:r>
              <a:rPr lang="en-US" dirty="0"/>
              <a:t>: Web server with sockets (not HTTP)</a:t>
            </a:r>
          </a:p>
          <a:p>
            <a:pPr marL="457200" indent="-457200">
              <a:buFont typeface="+mj-lt"/>
              <a:buAutoNum type="arabicPeriod"/>
            </a:pPr>
            <a:r>
              <a:rPr lang="en-US" dirty="0"/>
              <a:t>board-</a:t>
            </a:r>
            <a:r>
              <a:rPr lang="en-US" dirty="0" err="1"/>
              <a:t>api</a:t>
            </a:r>
            <a:r>
              <a:rPr lang="en-US" dirty="0"/>
              <a:t>: </a:t>
            </a:r>
            <a:r>
              <a:rPr lang="en-US" dirty="0" err="1"/>
              <a:t>RESTful</a:t>
            </a:r>
            <a:r>
              <a:rPr lang="en-US" dirty="0"/>
              <a:t> API written with core http module</a:t>
            </a:r>
          </a:p>
        </p:txBody>
      </p:sp>
      <p:grpSp>
        <p:nvGrpSpPr>
          <p:cNvPr id="4" name="Group 3"/>
          <p:cNvGrpSpPr/>
          <p:nvPr/>
        </p:nvGrpSpPr>
        <p:grpSpPr>
          <a:xfrm>
            <a:off x="0" y="1789301"/>
            <a:ext cx="12192000" cy="775582"/>
            <a:chOff x="0" y="1697643"/>
            <a:chExt cx="12192000" cy="775582"/>
          </a:xfrm>
        </p:grpSpPr>
        <p:sp>
          <p:nvSpPr>
            <p:cNvPr id="5" name="Rectangle 4"/>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Sample Code code/lesson3:</a:t>
              </a:r>
            </a:p>
          </p:txBody>
        </p:sp>
      </p:grpSp>
    </p:spTree>
    <p:extLst>
      <p:ext uri="{BB962C8B-B14F-4D97-AF65-F5344CB8AC3E}">
        <p14:creationId xmlns:p14="http://schemas.microsoft.com/office/powerpoint/2010/main" val="175953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http Module</a:t>
            </a:r>
            <a:endParaRPr lang="en-US" dirty="0"/>
          </a:p>
        </p:txBody>
      </p:sp>
      <p:sp>
        <p:nvSpPr>
          <p:cNvPr id="3" name="Content Placeholder 2"/>
          <p:cNvSpPr>
            <a:spLocks noGrp="1"/>
          </p:cNvSpPr>
          <p:nvPr>
            <p:ph idx="1"/>
          </p:nvPr>
        </p:nvSpPr>
        <p:spPr>
          <a:xfrm>
            <a:off x="838200" y="2880686"/>
            <a:ext cx="10515600" cy="3483013"/>
          </a:xfrm>
        </p:spPr>
        <p:txBody>
          <a:bodyPr>
            <a:normAutofit/>
          </a:bodyPr>
          <a:lstStyle/>
          <a:p>
            <a:pPr>
              <a:buFont typeface="Wingdings" charset="2"/>
              <a:buChar char="§"/>
            </a:pPr>
            <a:r>
              <a:rPr lang="en-US" dirty="0" smtClean="0"/>
              <a:t>Advantages</a:t>
            </a:r>
          </a:p>
          <a:p>
            <a:pPr lvl="1">
              <a:buFont typeface="Wingdings" charset="2"/>
              <a:buChar char="§"/>
            </a:pPr>
            <a:r>
              <a:rPr lang="en-US" dirty="0" smtClean="0"/>
              <a:t>No need to install it with npm (part of the core)</a:t>
            </a:r>
          </a:p>
          <a:p>
            <a:pPr>
              <a:buFont typeface="Wingdings" charset="2"/>
              <a:buChar char="§"/>
            </a:pPr>
            <a:r>
              <a:rPr lang="en-US" dirty="0" smtClean="0"/>
              <a:t>Downsides</a:t>
            </a:r>
          </a:p>
          <a:p>
            <a:pPr lvl="1">
              <a:buFont typeface="Wingdings" charset="2"/>
              <a:buChar char="§"/>
            </a:pPr>
            <a:r>
              <a:rPr lang="en-US" dirty="0"/>
              <a:t>No request body parsing</a:t>
            </a:r>
          </a:p>
          <a:p>
            <a:pPr lvl="1">
              <a:buFont typeface="Wingdings" charset="2"/>
              <a:buChar char="§"/>
            </a:pPr>
            <a:r>
              <a:rPr lang="en-US" dirty="0" smtClean="0"/>
              <a:t>No query string parsing</a:t>
            </a:r>
          </a:p>
          <a:p>
            <a:pPr lvl="1">
              <a:buFont typeface="Wingdings" charset="2"/>
              <a:buChar char="§"/>
            </a:pPr>
            <a:r>
              <a:rPr lang="en-US" dirty="0" smtClean="0"/>
              <a:t>No URL matching</a:t>
            </a:r>
          </a:p>
          <a:p>
            <a:pPr lvl="1">
              <a:buFont typeface="Wingdings" charset="2"/>
              <a:buChar char="§"/>
            </a:pPr>
            <a:r>
              <a:rPr lang="en-US" dirty="0" smtClean="0"/>
              <a:t>No structure to organize code</a:t>
            </a:r>
          </a:p>
          <a:p>
            <a:pPr lvl="1">
              <a:buFont typeface="Wingdings" charset="2"/>
              <a:buChar char="§"/>
            </a:pPr>
            <a:r>
              <a:rPr lang="en-US" dirty="0" smtClean="0"/>
              <a:t>No plugins	</a:t>
            </a:r>
          </a:p>
        </p:txBody>
      </p:sp>
      <p:grpSp>
        <p:nvGrpSpPr>
          <p:cNvPr id="4" name="Group 3"/>
          <p:cNvGrpSpPr/>
          <p:nvPr/>
        </p:nvGrpSpPr>
        <p:grpSpPr>
          <a:xfrm>
            <a:off x="0" y="1628068"/>
            <a:ext cx="12192000" cy="853141"/>
            <a:chOff x="0" y="1277669"/>
            <a:chExt cx="12192000" cy="1249083"/>
          </a:xfrm>
        </p:grpSpPr>
        <p:sp>
          <p:nvSpPr>
            <p:cNvPr id="5" name="Rectangle 4"/>
            <p:cNvSpPr/>
            <p:nvPr/>
          </p:nvSpPr>
          <p:spPr bwMode="auto">
            <a:xfrm>
              <a:off x="0" y="1277669"/>
              <a:ext cx="12192000" cy="12490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766046"/>
            </a:xfrm>
            <a:prstGeom prst="rect">
              <a:avLst/>
            </a:prstGeom>
            <a:noFill/>
          </p:spPr>
          <p:txBody>
            <a:bodyPr wrap="square" rtlCol="0">
              <a:spAutoFit/>
            </a:bodyPr>
            <a:lstStyle/>
            <a:p>
              <a:r>
                <a:rPr lang="en-US" sz="2800" dirty="0" smtClean="0">
                  <a:solidFill>
                    <a:srgbClr val="FFFFFF"/>
                  </a:solidFill>
                </a:rPr>
                <a:t>Node’s core http module allows us to build HTTP(S) web apps</a:t>
              </a:r>
              <a:endParaRPr lang="en-US" sz="2800" dirty="0">
                <a:solidFill>
                  <a:srgbClr val="FFFFFF"/>
                </a:solidFill>
              </a:endParaRPr>
            </a:p>
          </p:txBody>
        </p:sp>
      </p:grpSp>
    </p:spTree>
    <p:extLst>
      <p:ext uri="{BB962C8B-B14F-4D97-AF65-F5344CB8AC3E}">
        <p14:creationId xmlns:p14="http://schemas.microsoft.com/office/powerpoint/2010/main" val="625729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a:t>
            </a:r>
          </a:p>
        </p:txBody>
      </p:sp>
      <p:sp>
        <p:nvSpPr>
          <p:cNvPr id="3" name="Content Placeholder 2"/>
          <p:cNvSpPr>
            <a:spLocks noGrp="1"/>
          </p:cNvSpPr>
          <p:nvPr>
            <p:ph idx="1"/>
          </p:nvPr>
        </p:nvSpPr>
        <p:spPr>
          <a:xfrm>
            <a:off x="838200" y="2880686"/>
            <a:ext cx="10515600" cy="3483013"/>
          </a:xfrm>
        </p:spPr>
        <p:txBody>
          <a:bodyPr>
            <a:normAutofit/>
          </a:bodyPr>
          <a:lstStyle/>
          <a:p>
            <a:pPr>
              <a:buFont typeface="Wingdings" charset="2"/>
              <a:buChar char="§"/>
            </a:pPr>
            <a:r>
              <a:rPr lang="en-US" dirty="0"/>
              <a:t>Most popular web application framework for Node</a:t>
            </a:r>
          </a:p>
          <a:p>
            <a:pPr>
              <a:buFont typeface="Wingdings" charset="2"/>
              <a:buChar char="§"/>
            </a:pPr>
            <a:r>
              <a:rPr lang="en-US" dirty="0"/>
              <a:t>Easy to work with as it ties into Node's functional paradigm:</a:t>
            </a:r>
          </a:p>
          <a:p>
            <a:pPr lvl="1">
              <a:buFont typeface="Wingdings" charset="2"/>
              <a:buChar char="§"/>
            </a:pPr>
            <a:r>
              <a:rPr lang="en-US" dirty="0"/>
              <a:t>Modularizes business logic</a:t>
            </a:r>
          </a:p>
          <a:p>
            <a:pPr lvl="1">
              <a:buFont typeface="Wingdings" charset="2"/>
              <a:buChar char="§"/>
            </a:pPr>
            <a:r>
              <a:rPr lang="en-US" dirty="0"/>
              <a:t>Renders HTML or composes APIs</a:t>
            </a:r>
          </a:p>
          <a:p>
            <a:pPr lvl="1">
              <a:buFont typeface="Wingdings" charset="2"/>
              <a:buChar char="§"/>
            </a:pPr>
            <a:r>
              <a:rPr lang="en-US" dirty="0"/>
              <a:t>Parses payload, cookies, query strings</a:t>
            </a:r>
          </a:p>
          <a:p>
            <a:pPr lvl="1">
              <a:buFont typeface="Wingdings" charset="2"/>
              <a:buChar char="§"/>
            </a:pPr>
            <a:r>
              <a:rPr lang="en-US" dirty="0"/>
              <a:t>Matches URL and HTTP methods to route definitions</a:t>
            </a:r>
          </a:p>
        </p:txBody>
      </p:sp>
      <p:grpSp>
        <p:nvGrpSpPr>
          <p:cNvPr id="4" name="Group 3"/>
          <p:cNvGrpSpPr/>
          <p:nvPr/>
        </p:nvGrpSpPr>
        <p:grpSpPr>
          <a:xfrm>
            <a:off x="0" y="1628068"/>
            <a:ext cx="12192000" cy="853141"/>
            <a:chOff x="0" y="1277669"/>
            <a:chExt cx="12192000" cy="1249083"/>
          </a:xfrm>
        </p:grpSpPr>
        <p:sp>
          <p:nvSpPr>
            <p:cNvPr id="5" name="Rectangle 4"/>
            <p:cNvSpPr/>
            <p:nvPr/>
          </p:nvSpPr>
          <p:spPr bwMode="auto">
            <a:xfrm>
              <a:off x="0" y="1277669"/>
              <a:ext cx="12192000" cy="124908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766046"/>
            </a:xfrm>
            <a:prstGeom prst="rect">
              <a:avLst/>
            </a:prstGeom>
            <a:noFill/>
          </p:spPr>
          <p:txBody>
            <a:bodyPr wrap="square" rtlCol="0">
              <a:spAutoFit/>
            </a:bodyPr>
            <a:lstStyle/>
            <a:p>
              <a:r>
                <a:rPr lang="en-US" sz="2800" dirty="0">
                  <a:solidFill>
                    <a:srgbClr val="FFFFFF"/>
                  </a:solidFill>
                </a:rPr>
                <a:t>Express is a web application framework for Node</a:t>
              </a:r>
            </a:p>
          </p:txBody>
        </p:sp>
      </p:grpSp>
    </p:spTree>
    <p:extLst>
      <p:ext uri="{BB962C8B-B14F-4D97-AF65-F5344CB8AC3E}">
        <p14:creationId xmlns:p14="http://schemas.microsoft.com/office/powerpoint/2010/main" val="140495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Dependency and Scaffolding</a:t>
            </a:r>
          </a:p>
        </p:txBody>
      </p:sp>
      <p:sp>
        <p:nvSpPr>
          <p:cNvPr id="4" name="Content Placeholder 3"/>
          <p:cNvSpPr>
            <a:spLocks noGrp="1"/>
          </p:cNvSpPr>
          <p:nvPr>
            <p:ph idx="1"/>
          </p:nvPr>
        </p:nvSpPr>
        <p:spPr/>
        <p:txBody>
          <a:bodyPr>
            <a:normAutofit/>
          </a:bodyPr>
          <a:lstStyle/>
          <a:p>
            <a:r>
              <a:rPr lang="en-US" sz="2000" dirty="0"/>
              <a:t>//Dependency:</a:t>
            </a:r>
          </a:p>
          <a:p>
            <a:endParaRPr lang="en-US" sz="2000" dirty="0"/>
          </a:p>
          <a:p>
            <a:r>
              <a:rPr lang="en-US" sz="2000" dirty="0"/>
              <a:t>$ </a:t>
            </a:r>
            <a:r>
              <a:rPr lang="en-US" sz="2000" dirty="0" err="1"/>
              <a:t>npm</a:t>
            </a:r>
            <a:r>
              <a:rPr lang="en-US" sz="2000" dirty="0"/>
              <a:t> install express --save</a:t>
            </a:r>
          </a:p>
          <a:p>
            <a:endParaRPr lang="en-US" sz="2000" dirty="0"/>
          </a:p>
          <a:p>
            <a:r>
              <a:rPr lang="en-US" sz="2000" dirty="0"/>
              <a:t>//Scaffolding:</a:t>
            </a:r>
          </a:p>
          <a:p>
            <a:r>
              <a:rPr lang="en-US" sz="2000" dirty="0"/>
              <a:t>//Install </a:t>
            </a:r>
            <a:r>
              <a:rPr lang="en-US" sz="2000" dirty="0" err="1"/>
              <a:t>Express.js</a:t>
            </a:r>
            <a:r>
              <a:rPr lang="en-US" sz="2000" dirty="0"/>
              <a:t> command-line generator:</a:t>
            </a:r>
          </a:p>
          <a:p>
            <a:endParaRPr lang="en-US" sz="2000" dirty="0"/>
          </a:p>
          <a:p>
            <a:r>
              <a:rPr lang="en-US" sz="2000" dirty="0"/>
              <a:t>$ </a:t>
            </a:r>
            <a:r>
              <a:rPr lang="en-US" sz="2000" dirty="0" err="1"/>
              <a:t>npm</a:t>
            </a:r>
            <a:r>
              <a:rPr lang="en-US" sz="2000" dirty="0"/>
              <a:t> install –g express-generator</a:t>
            </a:r>
          </a:p>
        </p:txBody>
      </p:sp>
    </p:spTree>
    <p:extLst>
      <p:ext uri="{BB962C8B-B14F-4D97-AF65-F5344CB8AC3E}">
        <p14:creationId xmlns:p14="http://schemas.microsoft.com/office/powerpoint/2010/main" val="156682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Generator</a:t>
            </a:r>
          </a:p>
        </p:txBody>
      </p:sp>
      <p:sp>
        <p:nvSpPr>
          <p:cNvPr id="3" name="Content Placeholder 2"/>
          <p:cNvSpPr>
            <a:spLocks noGrp="1"/>
          </p:cNvSpPr>
          <p:nvPr>
            <p:ph idx="1"/>
          </p:nvPr>
        </p:nvSpPr>
        <p:spPr>
          <a:xfrm>
            <a:off x="838200" y="2680434"/>
            <a:ext cx="10515600" cy="815673"/>
          </a:xfrm>
        </p:spPr>
        <p:txBody>
          <a:bodyPr>
            <a:normAutofit/>
          </a:bodyPr>
          <a:lstStyle/>
          <a:p>
            <a:r>
              <a:rPr lang="en-US" sz="2000" dirty="0"/>
              <a:t>$ express </a:t>
            </a:r>
            <a:r>
              <a:rPr lang="en-US" sz="2000" dirty="0" err="1"/>
              <a:t>todo</a:t>
            </a:r>
            <a:r>
              <a:rPr lang="en-US" sz="2000" dirty="0"/>
              <a:t>-list-app</a:t>
            </a:r>
          </a:p>
        </p:txBody>
      </p:sp>
      <p:grpSp>
        <p:nvGrpSpPr>
          <p:cNvPr id="5" name="Group 4"/>
          <p:cNvGrpSpPr/>
          <p:nvPr/>
        </p:nvGrpSpPr>
        <p:grpSpPr>
          <a:xfrm>
            <a:off x="0" y="1789301"/>
            <a:ext cx="12192000" cy="775582"/>
            <a:chOff x="0" y="1697643"/>
            <a:chExt cx="12192000" cy="775582"/>
          </a:xfrm>
        </p:grpSpPr>
        <p:sp>
          <p:nvSpPr>
            <p:cNvPr id="6" name="Rectangle 5"/>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Generate Scaffolding</a:t>
              </a:r>
            </a:p>
          </p:txBody>
        </p:sp>
      </p:grpSp>
      <p:graphicFrame>
        <p:nvGraphicFramePr>
          <p:cNvPr id="8" name="Table 7"/>
          <p:cNvGraphicFramePr>
            <a:graphicFrameLocks noGrp="1"/>
          </p:cNvGraphicFramePr>
          <p:nvPr>
            <p:extLst>
              <p:ext uri="{D42A27DB-BD31-4B8C-83A1-F6EECF244321}">
                <p14:modId xmlns:p14="http://schemas.microsoft.com/office/powerpoint/2010/main" val="202350500"/>
              </p:ext>
            </p:extLst>
          </p:nvPr>
        </p:nvGraphicFramePr>
        <p:xfrm>
          <a:off x="1509798" y="3579036"/>
          <a:ext cx="9172405" cy="3200400"/>
        </p:xfrm>
        <a:graphic>
          <a:graphicData uri="http://schemas.openxmlformats.org/drawingml/2006/table">
            <a:tbl>
              <a:tblPr firstRow="1">
                <a:tableStyleId>{21E4AEA4-8DFA-4A89-87EB-49C32662AFE0}</a:tableStyleId>
              </a:tblPr>
              <a:tblGrid>
                <a:gridCol w="2677300">
                  <a:extLst>
                    <a:ext uri="{9D8B030D-6E8A-4147-A177-3AD203B41FA5}">
                      <a16:colId xmlns:a16="http://schemas.microsoft.com/office/drawing/2014/main" xmlns="" val="48614039"/>
                    </a:ext>
                  </a:extLst>
                </a:gridCol>
                <a:gridCol w="6495105">
                  <a:extLst>
                    <a:ext uri="{9D8B030D-6E8A-4147-A177-3AD203B41FA5}">
                      <a16:colId xmlns:a16="http://schemas.microsoft.com/office/drawing/2014/main" xmlns="" val="1124546490"/>
                    </a:ext>
                  </a:extLst>
                </a:gridCol>
              </a:tblGrid>
              <a:tr h="370840">
                <a:tc>
                  <a:txBody>
                    <a:bodyPr/>
                    <a:lstStyle/>
                    <a:p>
                      <a:pPr algn="ctr"/>
                      <a:r>
                        <a:rPr lang="en-US" b="1" dirty="0">
                          <a:solidFill>
                            <a:schemeClr val="bg1"/>
                          </a:solidFill>
                        </a:rPr>
                        <a:t>Generated</a:t>
                      </a:r>
                      <a:r>
                        <a:rPr lang="en-US" b="1" baseline="0" dirty="0">
                          <a:solidFill>
                            <a:schemeClr val="bg1"/>
                          </a:solidFill>
                        </a:rPr>
                        <a:t> </a:t>
                      </a:r>
                      <a:r>
                        <a:rPr lang="en-US" b="1" dirty="0">
                          <a:solidFill>
                            <a:schemeClr val="bg1"/>
                          </a:solidFill>
                        </a:rPr>
                        <a:t>File</a:t>
                      </a:r>
                      <a:r>
                        <a:rPr lang="en-US" b="1" baseline="0" dirty="0">
                          <a:solidFill>
                            <a:schemeClr val="bg1"/>
                          </a:solidFill>
                        </a:rPr>
                        <a:t>s and Directories</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40080">
                <a:tc>
                  <a:txBody>
                    <a:bodyPr/>
                    <a:lstStyle/>
                    <a:p>
                      <a:pPr algn="l"/>
                      <a:r>
                        <a:rPr lang="en-US" b="1" dirty="0" err="1"/>
                        <a:t>app.js</a:t>
                      </a:r>
                      <a:endParaRPr lang="en-US" b="1" dirty="0"/>
                    </a:p>
                  </a:txBody>
                  <a:tcPr>
                    <a:solidFill>
                      <a:schemeClr val="bg1">
                        <a:lumMod val="85000"/>
                      </a:schemeClr>
                    </a:solidFill>
                  </a:tcPr>
                </a:tc>
                <a:tc>
                  <a:txBody>
                    <a:bodyPr/>
                    <a:lstStyle/>
                    <a:p>
                      <a:pPr algn="l"/>
                      <a:r>
                        <a:rPr lang="en-US" sz="1800" dirty="0"/>
                        <a:t>main file, houses the embedded server and application logic</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l"/>
                      <a:r>
                        <a:rPr lang="en-US" b="1" dirty="0"/>
                        <a:t>public/</a:t>
                      </a:r>
                    </a:p>
                  </a:txBody>
                  <a:tcPr>
                    <a:solidFill>
                      <a:schemeClr val="bg1">
                        <a:lumMod val="85000"/>
                      </a:schemeClr>
                    </a:solidFill>
                  </a:tcPr>
                </a:tc>
                <a:tc>
                  <a:txBody>
                    <a:bodyPr/>
                    <a:lstStyle/>
                    <a:p>
                      <a:pPr algn="l"/>
                      <a:r>
                        <a:rPr lang="en-US" dirty="0"/>
                        <a:t>contains static files to be served by the embedded server</a:t>
                      </a:r>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l"/>
                      <a:r>
                        <a:rPr lang="en-US" b="1" dirty="0"/>
                        <a:t>routes/</a:t>
                      </a:r>
                    </a:p>
                  </a:txBody>
                  <a:tcPr>
                    <a:solidFill>
                      <a:schemeClr val="bg1">
                        <a:lumMod val="85000"/>
                      </a:schemeClr>
                    </a:solidFill>
                  </a:tcPr>
                </a:tc>
                <a:tc>
                  <a:txBody>
                    <a:bodyPr/>
                    <a:lstStyle/>
                    <a:p>
                      <a:pPr algn="l"/>
                      <a:r>
                        <a:rPr lang="en-US" dirty="0"/>
                        <a:t>houses custom routing for the embedded server</a:t>
                      </a:r>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pPr algn="l"/>
                      <a:r>
                        <a:rPr lang="en-US" b="1" dirty="0"/>
                        <a:t>views/</a:t>
                      </a:r>
                    </a:p>
                  </a:txBody>
                  <a:tcPr>
                    <a:solidFill>
                      <a:schemeClr val="bg1">
                        <a:lumMod val="85000"/>
                      </a:schemeClr>
                    </a:solidFill>
                  </a:tcPr>
                </a:tc>
                <a:tc>
                  <a:txBody>
                    <a:bodyPr/>
                    <a:lstStyle/>
                    <a:p>
                      <a:pPr algn="l"/>
                      <a:r>
                        <a:rPr lang="en-US" dirty="0"/>
                        <a:t>contains templates that can be processed by a template engine</a:t>
                      </a:r>
                    </a:p>
                  </a:txBody>
                  <a:tcPr>
                    <a:solidFill>
                      <a:schemeClr val="bg1">
                        <a:lumMod val="85000"/>
                      </a:schemeClr>
                    </a:solidFill>
                  </a:tcPr>
                </a:tc>
                <a:extLst>
                  <a:ext uri="{0D108BD9-81ED-4DB2-BD59-A6C34878D82A}">
                    <a16:rowId xmlns:a16="http://schemas.microsoft.com/office/drawing/2014/main" xmlns="" val="3329658239"/>
                  </a:ext>
                </a:extLst>
              </a:tr>
            </a:tbl>
          </a:graphicData>
        </a:graphic>
      </p:graphicFrame>
    </p:spTree>
    <p:extLst>
      <p:ext uri="{BB962C8B-B14F-4D97-AF65-F5344CB8AC3E}">
        <p14:creationId xmlns:p14="http://schemas.microsoft.com/office/powerpoint/2010/main" val="411521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Express</a:t>
            </a:r>
          </a:p>
        </p:txBody>
      </p:sp>
      <p:sp>
        <p:nvSpPr>
          <p:cNvPr id="4" name="Content Placeholder 3"/>
          <p:cNvSpPr>
            <a:spLocks noGrp="1"/>
          </p:cNvSpPr>
          <p:nvPr>
            <p:ph sz="half" idx="1"/>
          </p:nvPr>
        </p:nvSpPr>
        <p:spPr>
          <a:xfrm>
            <a:off x="442823" y="1167442"/>
            <a:ext cx="4019909" cy="5492149"/>
          </a:xfrm>
        </p:spPr>
        <p:txBody>
          <a:bodyPr anchor="ctr"/>
          <a:lstStyle/>
          <a:p>
            <a:pPr>
              <a:buFont typeface="Wingdings" charset="2"/>
              <a:buChar char="§"/>
            </a:pPr>
            <a:r>
              <a:rPr lang="en-US" dirty="0"/>
              <a:t>The Express server needs to be configured before it can start</a:t>
            </a:r>
          </a:p>
        </p:txBody>
      </p:sp>
      <p:sp>
        <p:nvSpPr>
          <p:cNvPr id="6" name="Content Placeholder 5"/>
          <p:cNvSpPr>
            <a:spLocks noGrp="1"/>
          </p:cNvSpPr>
          <p:nvPr>
            <p:ph idx="13"/>
          </p:nvPr>
        </p:nvSpPr>
        <p:spPr/>
        <p:txBody>
          <a:bodyPr>
            <a:normAutofit/>
          </a:bodyPr>
          <a:lstStyle/>
          <a:p>
            <a:r>
              <a:rPr lang="en-US" sz="2000" dirty="0" err="1"/>
              <a:t>var</a:t>
            </a:r>
            <a:r>
              <a:rPr lang="en-US" sz="2000" dirty="0"/>
              <a:t> app = express();</a:t>
            </a:r>
          </a:p>
          <a:p>
            <a:r>
              <a:rPr lang="en-US" sz="2000" dirty="0" err="1"/>
              <a:t>app.set</a:t>
            </a:r>
            <a:r>
              <a:rPr lang="en-US" sz="2000" dirty="0"/>
              <a:t>('port', </a:t>
            </a:r>
            <a:r>
              <a:rPr lang="en-US" sz="2000" dirty="0" err="1"/>
              <a:t>process.env.PORT</a:t>
            </a:r>
            <a:r>
              <a:rPr lang="en-US" sz="2000" dirty="0"/>
              <a:t> || 3000);</a:t>
            </a:r>
          </a:p>
          <a:p>
            <a:r>
              <a:rPr lang="en-US" sz="2000" dirty="0" err="1"/>
              <a:t>app.set</a:t>
            </a:r>
            <a:r>
              <a:rPr lang="en-US" sz="2000" dirty="0"/>
              <a:t>('views', 'views'); // the directory the templates are stored in</a:t>
            </a:r>
          </a:p>
          <a:p>
            <a:r>
              <a:rPr lang="en-US" sz="2000" dirty="0" err="1"/>
              <a:t>app.set</a:t>
            </a:r>
            <a:r>
              <a:rPr lang="en-US" sz="2000" dirty="0"/>
              <a:t>('view engine', 'jade');</a:t>
            </a:r>
          </a:p>
        </p:txBody>
      </p:sp>
    </p:spTree>
    <p:extLst>
      <p:ext uri="{BB962C8B-B14F-4D97-AF65-F5344CB8AC3E}">
        <p14:creationId xmlns:p14="http://schemas.microsoft.com/office/powerpoint/2010/main" val="387981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Node.js</a:t>
            </a:r>
            <a:r>
              <a:rPr lang="en-US" dirty="0"/>
              <a:t> Middleware Pattern</a:t>
            </a:r>
          </a:p>
        </p:txBody>
      </p:sp>
      <p:sp>
        <p:nvSpPr>
          <p:cNvPr id="3" name="Content Placeholder 2"/>
          <p:cNvSpPr>
            <a:spLocks noGrp="1"/>
          </p:cNvSpPr>
          <p:nvPr>
            <p:ph sz="half" idx="1"/>
          </p:nvPr>
        </p:nvSpPr>
        <p:spPr/>
        <p:txBody>
          <a:bodyPr/>
          <a:lstStyle/>
          <a:p>
            <a:pPr>
              <a:buFont typeface="Wingdings" charset="2"/>
              <a:buChar char="§"/>
            </a:pPr>
            <a:r>
              <a:rPr lang="en-US" dirty="0"/>
              <a:t>Middleware pattern is a series of processing units connected together, where the output of one unit is the input for the next one. </a:t>
            </a:r>
          </a:p>
        </p:txBody>
      </p:sp>
      <p:sp>
        <p:nvSpPr>
          <p:cNvPr id="4" name="Content Placeholder 3"/>
          <p:cNvSpPr>
            <a:spLocks noGrp="1"/>
          </p:cNvSpPr>
          <p:nvPr>
            <p:ph idx="13"/>
          </p:nvPr>
        </p:nvSpPr>
        <p:spPr/>
        <p:txBody>
          <a:bodyPr>
            <a:normAutofit/>
          </a:bodyPr>
          <a:lstStyle/>
          <a:p>
            <a:r>
              <a:rPr lang="en-US" sz="2000" dirty="0"/>
              <a:t>function(</a:t>
            </a:r>
            <a:r>
              <a:rPr lang="en-US" sz="2000" dirty="0" err="1"/>
              <a:t>args</a:t>
            </a:r>
            <a:r>
              <a:rPr lang="en-US" sz="2000" dirty="0"/>
              <a:t>, next) {</a:t>
            </a:r>
          </a:p>
          <a:p>
            <a:r>
              <a:rPr lang="en-US" sz="2000" dirty="0"/>
              <a:t>  next(output) // error or real output</a:t>
            </a:r>
          </a:p>
          <a:p>
            <a:r>
              <a:rPr lang="en-US" sz="2000" dirty="0"/>
              <a:t>}</a:t>
            </a:r>
          </a:p>
        </p:txBody>
      </p:sp>
    </p:spTree>
    <p:extLst>
      <p:ext uri="{BB962C8B-B14F-4D97-AF65-F5344CB8AC3E}">
        <p14:creationId xmlns:p14="http://schemas.microsoft.com/office/powerpoint/2010/main" val="271930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Ordering Middleware</a:t>
            </a:r>
          </a:p>
        </p:txBody>
      </p:sp>
      <p:sp>
        <p:nvSpPr>
          <p:cNvPr id="3" name="Content Placeholder 2"/>
          <p:cNvSpPr>
            <a:spLocks noGrp="1"/>
          </p:cNvSpPr>
          <p:nvPr>
            <p:ph sz="half" idx="1"/>
          </p:nvPr>
        </p:nvSpPr>
        <p:spPr/>
        <p:txBody>
          <a:bodyPr/>
          <a:lstStyle/>
          <a:p>
            <a:pPr>
              <a:buFont typeface="Wingdings" charset="2"/>
              <a:buChar char="§"/>
            </a:pPr>
            <a:r>
              <a:rPr lang="en-US" dirty="0"/>
              <a:t>Custom middleware is easy to create</a:t>
            </a:r>
          </a:p>
          <a:p>
            <a:pPr>
              <a:buFont typeface="Wingdings" charset="2"/>
              <a:buChar char="§"/>
            </a:pPr>
            <a:endParaRPr lang="en-US" dirty="0"/>
          </a:p>
          <a:p>
            <a:pPr>
              <a:buFont typeface="Wingdings" charset="2"/>
              <a:buChar char="§"/>
            </a:pPr>
            <a:endParaRPr lang="en-US" dirty="0"/>
          </a:p>
          <a:p>
            <a:pPr marL="0" indent="0">
              <a:buNone/>
            </a:pPr>
            <a:endParaRPr lang="en-US" dirty="0"/>
          </a:p>
          <a:p>
            <a:pPr marL="0" indent="0">
              <a:buNone/>
            </a:pPr>
            <a:endParaRPr lang="en-US" dirty="0"/>
          </a:p>
          <a:p>
            <a:pPr>
              <a:buFont typeface="Wingdings" charset="2"/>
              <a:buChar char="§"/>
            </a:pPr>
            <a:r>
              <a:rPr lang="en-US" dirty="0"/>
              <a:t>Middleware is executed in the order specified</a:t>
            </a:r>
          </a:p>
          <a:p>
            <a:pPr marL="0" indent="0">
              <a:buNone/>
            </a:pPr>
            <a:endParaRPr lang="en-US" dirty="0"/>
          </a:p>
        </p:txBody>
      </p:sp>
      <p:sp>
        <p:nvSpPr>
          <p:cNvPr id="4" name="Content Placeholder 3"/>
          <p:cNvSpPr>
            <a:spLocks noGrp="1"/>
          </p:cNvSpPr>
          <p:nvPr>
            <p:ph idx="13"/>
          </p:nvPr>
        </p:nvSpPr>
        <p:spPr/>
        <p:txBody>
          <a:bodyPr>
            <a:normAutofit/>
          </a:bodyPr>
          <a:lstStyle/>
          <a:p>
            <a:r>
              <a:rPr lang="en-US" sz="2000" dirty="0"/>
              <a:t>//Create:</a:t>
            </a:r>
          </a:p>
          <a:p>
            <a:r>
              <a:rPr lang="en-US" sz="2000" dirty="0" err="1"/>
              <a:t>app.use</a:t>
            </a:r>
            <a:r>
              <a:rPr lang="en-US" sz="2000" dirty="0"/>
              <a:t>(function (</a:t>
            </a:r>
            <a:r>
              <a:rPr lang="en-US" sz="2000" dirty="0" err="1"/>
              <a:t>req</a:t>
            </a:r>
            <a:r>
              <a:rPr lang="en-US" sz="2000" dirty="0"/>
              <a:t>, res, next) {</a:t>
            </a:r>
          </a:p>
          <a:p>
            <a:r>
              <a:rPr lang="en-US" sz="2000" dirty="0"/>
              <a:t>  // modify </a:t>
            </a:r>
            <a:r>
              <a:rPr lang="en-US" sz="2000" dirty="0" err="1"/>
              <a:t>req</a:t>
            </a:r>
            <a:r>
              <a:rPr lang="en-US" sz="2000" dirty="0"/>
              <a:t> or res</a:t>
            </a:r>
          </a:p>
          <a:p>
            <a:r>
              <a:rPr lang="en-US" sz="2000" dirty="0"/>
              <a:t>  // execute the callback when done</a:t>
            </a:r>
          </a:p>
          <a:p>
            <a:r>
              <a:rPr lang="en-US" sz="2000" dirty="0"/>
              <a:t>  next(</a:t>
            </a:r>
            <a:r>
              <a:rPr lang="en-US" sz="2000" dirty="0" smtClean="0"/>
              <a:t>)</a:t>
            </a:r>
            <a:endParaRPr lang="en-US" sz="2000" dirty="0"/>
          </a:p>
          <a:p>
            <a:r>
              <a:rPr lang="en-US" sz="2000" dirty="0"/>
              <a:t>}</a:t>
            </a:r>
            <a:r>
              <a:rPr lang="en-US" sz="2000" dirty="0" smtClean="0"/>
              <a:t>)</a:t>
            </a:r>
            <a:endParaRPr lang="en-US" sz="2000" dirty="0"/>
          </a:p>
          <a:p>
            <a:endParaRPr lang="en-US" sz="2000" dirty="0"/>
          </a:p>
          <a:p>
            <a:r>
              <a:rPr lang="en-US" sz="2000" dirty="0"/>
              <a:t>//Order</a:t>
            </a:r>
            <a:r>
              <a:rPr lang="en-US" sz="2000" dirty="0" smtClean="0"/>
              <a:t>:</a:t>
            </a:r>
          </a:p>
          <a:p>
            <a:r>
              <a:rPr lang="en-US" sz="2000" dirty="0"/>
              <a:t>l</a:t>
            </a:r>
            <a:r>
              <a:rPr lang="en-US" sz="2000" dirty="0" smtClean="0"/>
              <a:t>et logger = require(‘</a:t>
            </a:r>
            <a:r>
              <a:rPr lang="en-US" sz="2000" dirty="0" err="1" smtClean="0"/>
              <a:t>morgan</a:t>
            </a:r>
            <a:r>
              <a:rPr lang="en-US" sz="2000" dirty="0" smtClean="0"/>
              <a:t>’)</a:t>
            </a:r>
          </a:p>
          <a:p>
            <a:r>
              <a:rPr lang="en-US" sz="2000" dirty="0"/>
              <a:t>l</a:t>
            </a:r>
            <a:r>
              <a:rPr lang="en-US" sz="2000" dirty="0" smtClean="0"/>
              <a:t>et </a:t>
            </a:r>
            <a:r>
              <a:rPr lang="en-US" sz="2000" dirty="0" err="1" smtClean="0"/>
              <a:t>bodyParser</a:t>
            </a:r>
            <a:r>
              <a:rPr lang="en-US" sz="2000" dirty="0" smtClean="0"/>
              <a:t> = require(‘body-parser’)</a:t>
            </a:r>
            <a:endParaRPr lang="en-US" sz="2000" dirty="0"/>
          </a:p>
          <a:p>
            <a:r>
              <a:rPr lang="en-US" sz="2000" dirty="0"/>
              <a:t>app.use</a:t>
            </a:r>
            <a:r>
              <a:rPr lang="en-US" sz="2000" dirty="0" smtClean="0"/>
              <a:t>(logger</a:t>
            </a:r>
            <a:r>
              <a:rPr lang="en-US" sz="2000" dirty="0"/>
              <a:t>('dev')</a:t>
            </a:r>
            <a:r>
              <a:rPr lang="en-US" sz="2000" dirty="0" smtClean="0"/>
              <a:t>)</a:t>
            </a:r>
            <a:endParaRPr lang="en-US" sz="2000" dirty="0"/>
          </a:p>
          <a:p>
            <a:r>
              <a:rPr lang="en-US" sz="2000" dirty="0" smtClean="0"/>
              <a:t>app.use(</a:t>
            </a:r>
            <a:r>
              <a:rPr lang="en-US" sz="2000" dirty="0" err="1" smtClean="0"/>
              <a:t>bodyParser.json</a:t>
            </a:r>
            <a:r>
              <a:rPr lang="en-US" sz="2000" dirty="0"/>
              <a:t>()</a:t>
            </a:r>
            <a:r>
              <a:rPr lang="en-US" sz="2000" dirty="0" smtClean="0"/>
              <a:t>)</a:t>
            </a:r>
            <a:endParaRPr lang="en-US" sz="2000" dirty="0"/>
          </a:p>
        </p:txBody>
      </p:sp>
    </p:spTree>
    <p:extLst>
      <p:ext uri="{BB962C8B-B14F-4D97-AF65-F5344CB8AC3E}">
        <p14:creationId xmlns:p14="http://schemas.microsoft.com/office/powerpoint/2010/main" val="291042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Middleware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app.use</a:t>
            </a:r>
            <a:r>
              <a:rPr lang="en-US" sz="2000" dirty="0"/>
              <a:t>(function middleware1(</a:t>
            </a:r>
            <a:r>
              <a:rPr lang="en-US" sz="2000" dirty="0" err="1"/>
              <a:t>req</a:t>
            </a:r>
            <a:r>
              <a:rPr lang="en-US" sz="2000" dirty="0"/>
              <a:t>, res, next) {</a:t>
            </a:r>
          </a:p>
          <a:p>
            <a:r>
              <a:rPr lang="en-US" sz="2000" dirty="0"/>
              <a:t>  // middleware 1</a:t>
            </a:r>
          </a:p>
          <a:p>
            <a:r>
              <a:rPr lang="en-US" sz="2000" dirty="0"/>
              <a:t>  next();</a:t>
            </a:r>
          </a:p>
          <a:p>
            <a:r>
              <a:rPr lang="en-US" sz="2000" dirty="0"/>
              <a:t>});</a:t>
            </a:r>
          </a:p>
          <a:p>
            <a:r>
              <a:rPr lang="en-US" sz="2000" dirty="0" err="1"/>
              <a:t>app.use</a:t>
            </a:r>
            <a:r>
              <a:rPr lang="en-US" sz="2000" dirty="0"/>
              <a:t>(function middleware2(</a:t>
            </a:r>
            <a:r>
              <a:rPr lang="en-US" sz="2000" dirty="0" err="1"/>
              <a:t>req</a:t>
            </a:r>
            <a:r>
              <a:rPr lang="en-US" sz="2000" dirty="0"/>
              <a:t>, res, next) {</a:t>
            </a:r>
          </a:p>
          <a:p>
            <a:r>
              <a:rPr lang="en-US" sz="2000" dirty="0"/>
              <a:t>  // middleware 2</a:t>
            </a:r>
          </a:p>
          <a:p>
            <a:r>
              <a:rPr lang="en-US" sz="2000" dirty="0"/>
              <a:t>  next();</a:t>
            </a:r>
          </a:p>
          <a:p>
            <a:r>
              <a:rPr lang="en-US" sz="2000" dirty="0"/>
              <a:t>});</a:t>
            </a:r>
          </a:p>
        </p:txBody>
      </p:sp>
    </p:spTree>
    <p:extLst>
      <p:ext uri="{BB962C8B-B14F-4D97-AF65-F5344CB8AC3E}">
        <p14:creationId xmlns:p14="http://schemas.microsoft.com/office/powerpoint/2010/main" val="261593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Framework</a:t>
            </a:r>
          </a:p>
        </p:txBody>
      </p:sp>
      <p:grpSp>
        <p:nvGrpSpPr>
          <p:cNvPr id="4" name="Group 3"/>
          <p:cNvGrpSpPr/>
          <p:nvPr/>
        </p:nvGrpSpPr>
        <p:grpSpPr>
          <a:xfrm>
            <a:off x="0" y="1979201"/>
            <a:ext cx="12192000" cy="2121642"/>
            <a:chOff x="0" y="1432983"/>
            <a:chExt cx="12192000" cy="938455"/>
          </a:xfrm>
        </p:grpSpPr>
        <p:sp>
          <p:nvSpPr>
            <p:cNvPr id="5" name="Rectangle 4"/>
            <p:cNvSpPr/>
            <p:nvPr/>
          </p:nvSpPr>
          <p:spPr bwMode="auto">
            <a:xfrm>
              <a:off x="0" y="1432983"/>
              <a:ext cx="12192000" cy="938455"/>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519187"/>
              <a:ext cx="10267510" cy="80321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Express leverages the Connect framework to provide middleware functionality.</a:t>
              </a:r>
            </a:p>
            <a:p>
              <a:pPr marL="457200" indent="-457200">
                <a:buFont typeface="Wingdings" charset="2"/>
                <a:buChar char="§"/>
              </a:pPr>
              <a:r>
                <a:rPr lang="en-US" sz="2800" dirty="0">
                  <a:solidFill>
                    <a:srgbClr val="FFFFFF"/>
                  </a:solidFill>
                </a:rPr>
                <a:t>Middleware is used to manage how a request should be handled.</a:t>
              </a:r>
            </a:p>
          </p:txBody>
        </p:sp>
      </p:grpSp>
    </p:spTree>
    <p:extLst>
      <p:ext uri="{BB962C8B-B14F-4D97-AF65-F5344CB8AC3E}">
        <p14:creationId xmlns:p14="http://schemas.microsoft.com/office/powerpoint/2010/main" val="309880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0" y="1950629"/>
            <a:chExt cx="12192000" cy="832912"/>
          </a:xfrm>
        </p:grpSpPr>
        <p:sp>
          <p:nvSpPr>
            <p:cNvPr id="11" name="Rectangle 10"/>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a:t>Web Content</a:t>
              </a:r>
            </a:p>
            <a:p>
              <a:pPr marL="3174" algn="l"/>
              <a:r>
                <a:rPr lang="en-US" altLang="ko-KR" i="0" dirty="0"/>
                <a:t>Node</a:t>
              </a:r>
            </a:p>
            <a:p>
              <a:pPr marL="3174" algn="l"/>
              <a:r>
                <a:rPr lang="en-US" altLang="ko-KR" i="0" dirty="0"/>
                <a:t>Express</a:t>
              </a:r>
            </a:p>
            <a:p>
              <a:pPr marL="3174" algn="l"/>
              <a:r>
                <a:rPr lang="en-US" altLang="ko-KR" i="0" dirty="0"/>
                <a:t>Middleware</a:t>
              </a:r>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a:t>Topics</a:t>
            </a:r>
          </a:p>
        </p:txBody>
      </p:sp>
    </p:spTree>
    <p:extLst>
      <p:ext uri="{BB962C8B-B14F-4D97-AF65-F5344CB8AC3E}">
        <p14:creationId xmlns:p14="http://schemas.microsoft.com/office/powerpoint/2010/main" val="38003024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Connect/Express Middleware</a:t>
            </a:r>
          </a:p>
        </p:txBody>
      </p:sp>
      <p:sp>
        <p:nvSpPr>
          <p:cNvPr id="3" name="Content Placeholder 2"/>
          <p:cNvSpPr>
            <a:spLocks noGrp="1"/>
          </p:cNvSpPr>
          <p:nvPr>
            <p:ph idx="1"/>
          </p:nvPr>
        </p:nvSpPr>
        <p:spPr>
          <a:xfrm>
            <a:off x="838200" y="2261425"/>
            <a:ext cx="10515600" cy="815673"/>
          </a:xfrm>
        </p:spPr>
        <p:txBody>
          <a:bodyPr>
            <a:normAutofit/>
          </a:bodyPr>
          <a:lstStyle/>
          <a:p>
            <a:r>
              <a:rPr lang="en-US" sz="2000" dirty="0"/>
              <a:t>$ </a:t>
            </a:r>
            <a:r>
              <a:rPr lang="en-US" sz="2000" dirty="0" err="1"/>
              <a:t>npm</a:t>
            </a:r>
            <a:r>
              <a:rPr lang="en-US" sz="2000" dirty="0"/>
              <a:t> install &lt;</a:t>
            </a:r>
            <a:r>
              <a:rPr lang="en-US" sz="2000" dirty="0" err="1"/>
              <a:t>package_name</a:t>
            </a:r>
            <a:r>
              <a:rPr lang="en-US" sz="2000" dirty="0"/>
              <a:t>&gt; --save</a:t>
            </a:r>
          </a:p>
        </p:txBody>
      </p:sp>
      <p:grpSp>
        <p:nvGrpSpPr>
          <p:cNvPr id="5" name="Group 4"/>
          <p:cNvGrpSpPr/>
          <p:nvPr/>
        </p:nvGrpSpPr>
        <p:grpSpPr>
          <a:xfrm>
            <a:off x="0" y="1331010"/>
            <a:ext cx="12192000" cy="775582"/>
            <a:chOff x="0" y="1697643"/>
            <a:chExt cx="12192000" cy="775582"/>
          </a:xfrm>
        </p:grpSpPr>
        <p:sp>
          <p:nvSpPr>
            <p:cNvPr id="6" name="Rectangle 5"/>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latin typeface="Segoe UI"/>
              </a:endParaRPr>
            </a:p>
          </p:txBody>
        </p:sp>
        <p:sp>
          <p:nvSpPr>
            <p:cNvPr id="7" name="TextBox 6"/>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latin typeface="Segoe UI"/>
                </a:rPr>
                <a:t>Most Popular and Useful</a:t>
              </a:r>
            </a:p>
          </p:txBody>
        </p:sp>
      </p:grpSp>
      <p:graphicFrame>
        <p:nvGraphicFramePr>
          <p:cNvPr id="8" name="Table 7"/>
          <p:cNvGraphicFramePr>
            <a:graphicFrameLocks noGrp="1"/>
          </p:cNvGraphicFramePr>
          <p:nvPr>
            <p:extLst>
              <p:ext uri="{D42A27DB-BD31-4B8C-83A1-F6EECF244321}">
                <p14:modId xmlns:p14="http://schemas.microsoft.com/office/powerpoint/2010/main" val="2929761370"/>
              </p:ext>
            </p:extLst>
          </p:nvPr>
        </p:nvGraphicFramePr>
        <p:xfrm>
          <a:off x="2791301" y="3182008"/>
          <a:ext cx="6609398" cy="3571240"/>
        </p:xfrm>
        <a:graphic>
          <a:graphicData uri="http://schemas.openxmlformats.org/drawingml/2006/table">
            <a:tbl>
              <a:tblPr firstRow="1">
                <a:tableStyleId>{21E4AEA4-8DFA-4A89-87EB-49C32662AFE0}</a:tableStyleId>
              </a:tblPr>
              <a:tblGrid>
                <a:gridCol w="3304699">
                  <a:extLst>
                    <a:ext uri="{9D8B030D-6E8A-4147-A177-3AD203B41FA5}">
                      <a16:colId xmlns:a16="http://schemas.microsoft.com/office/drawing/2014/main" xmlns="" val="48614039"/>
                    </a:ext>
                  </a:extLst>
                </a:gridCol>
                <a:gridCol w="3304699">
                  <a:extLst>
                    <a:ext uri="{9D8B030D-6E8A-4147-A177-3AD203B41FA5}">
                      <a16:colId xmlns:a16="http://schemas.microsoft.com/office/drawing/2014/main" xmlns="" val="20001"/>
                    </a:ext>
                  </a:extLst>
                </a:gridCol>
              </a:tblGrid>
              <a:tr h="370840">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640080">
                <a:tc>
                  <a:txBody>
                    <a:bodyPr/>
                    <a:lstStyle/>
                    <a:p>
                      <a:pPr algn="l"/>
                      <a:r>
                        <a:rPr lang="en-US" b="1" dirty="0"/>
                        <a:t>body-parser</a:t>
                      </a:r>
                    </a:p>
                  </a:txBody>
                  <a:tcPr>
                    <a:solidFill>
                      <a:schemeClr val="bg1">
                        <a:lumMod val="85000"/>
                      </a:schemeClr>
                    </a:solidFill>
                  </a:tcPr>
                </a:tc>
                <a:tc>
                  <a:txBody>
                    <a:bodyPr/>
                    <a:lstStyle/>
                    <a:p>
                      <a:pPr algn="l"/>
                      <a:r>
                        <a:rPr lang="en-US" dirty="0"/>
                        <a:t>Request payload</a:t>
                      </a:r>
                    </a:p>
                  </a:txBody>
                  <a:tcPr>
                    <a:solidFill>
                      <a:schemeClr val="bg1">
                        <a:lumMod val="85000"/>
                      </a:schemeClr>
                    </a:solidFill>
                  </a:tcPr>
                </a:tc>
                <a:extLst>
                  <a:ext uri="{0D108BD9-81ED-4DB2-BD59-A6C34878D82A}">
                    <a16:rowId xmlns:a16="http://schemas.microsoft.com/office/drawing/2014/main" xmlns="" val="2034482246"/>
                  </a:ext>
                </a:extLst>
              </a:tr>
              <a:tr h="640080">
                <a:tc>
                  <a:txBody>
                    <a:bodyPr/>
                    <a:lstStyle/>
                    <a:p>
                      <a:pPr algn="l"/>
                      <a:r>
                        <a:rPr lang="en-US" b="1" dirty="0"/>
                        <a:t>compression</a:t>
                      </a:r>
                    </a:p>
                  </a:txBody>
                  <a:tcPr>
                    <a:solidFill>
                      <a:schemeClr val="bg1">
                        <a:lumMod val="85000"/>
                      </a:schemeClr>
                    </a:solidFill>
                  </a:tcPr>
                </a:tc>
                <a:tc>
                  <a:txBody>
                    <a:bodyPr/>
                    <a:lstStyle/>
                    <a:p>
                      <a:pPr algn="l"/>
                      <a:r>
                        <a:rPr lang="en-US" dirty="0" err="1"/>
                        <a:t>gzip</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640080">
                <a:tc>
                  <a:txBody>
                    <a:bodyPr/>
                    <a:lstStyle/>
                    <a:p>
                      <a:pPr algn="l"/>
                      <a:r>
                        <a:rPr lang="en-US" b="1" dirty="0"/>
                        <a:t>connect-timeout</a:t>
                      </a:r>
                    </a:p>
                  </a:txBody>
                  <a:tcPr>
                    <a:solidFill>
                      <a:schemeClr val="bg1">
                        <a:lumMod val="85000"/>
                      </a:schemeClr>
                    </a:solidFill>
                  </a:tcPr>
                </a:tc>
                <a:tc>
                  <a:txBody>
                    <a:bodyPr/>
                    <a:lstStyle/>
                    <a:p>
                      <a:pPr algn="l"/>
                      <a:r>
                        <a:rPr lang="en-US" dirty="0"/>
                        <a:t>Set</a:t>
                      </a:r>
                      <a:r>
                        <a:rPr lang="en-US" baseline="0" dirty="0"/>
                        <a:t> request timeout</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640080">
                <a:tc>
                  <a:txBody>
                    <a:bodyPr/>
                    <a:lstStyle/>
                    <a:p>
                      <a:pPr algn="l"/>
                      <a:r>
                        <a:rPr lang="en-US" b="1" dirty="0"/>
                        <a:t>cookie</a:t>
                      </a:r>
                      <a:r>
                        <a:rPr lang="en-US" b="1" baseline="0" dirty="0"/>
                        <a:t>-parser</a:t>
                      </a:r>
                      <a:endParaRPr lang="en-US" b="1" dirty="0"/>
                    </a:p>
                  </a:txBody>
                  <a:tcPr>
                    <a:solidFill>
                      <a:schemeClr val="bg1">
                        <a:lumMod val="85000"/>
                      </a:schemeClr>
                    </a:solidFill>
                  </a:tcPr>
                </a:tc>
                <a:tc>
                  <a:txBody>
                    <a:bodyPr/>
                    <a:lstStyle/>
                    <a:p>
                      <a:pPr algn="l"/>
                      <a:r>
                        <a:rPr lang="en-US" dirty="0"/>
                        <a:t>Cookies</a:t>
                      </a:r>
                    </a:p>
                  </a:txBody>
                  <a:tcPr>
                    <a:solidFill>
                      <a:schemeClr val="bg1">
                        <a:lumMod val="85000"/>
                      </a:schemeClr>
                    </a:solidFill>
                  </a:tcPr>
                </a:tc>
                <a:extLst>
                  <a:ext uri="{0D108BD9-81ED-4DB2-BD59-A6C34878D82A}">
                    <a16:rowId xmlns:a16="http://schemas.microsoft.com/office/drawing/2014/main" xmlns="" val="3329658239"/>
                  </a:ext>
                </a:extLst>
              </a:tr>
              <a:tr h="640080">
                <a:tc>
                  <a:txBody>
                    <a:bodyPr/>
                    <a:lstStyle/>
                    <a:p>
                      <a:pPr algn="l"/>
                      <a:r>
                        <a:rPr lang="en-US" b="1" dirty="0"/>
                        <a:t>cookie-session</a:t>
                      </a:r>
                    </a:p>
                  </a:txBody>
                  <a:tcPr>
                    <a:solidFill>
                      <a:schemeClr val="bg1">
                        <a:lumMod val="85000"/>
                      </a:schemeClr>
                    </a:solidFill>
                  </a:tcPr>
                </a:tc>
                <a:tc>
                  <a:txBody>
                    <a:bodyPr/>
                    <a:lstStyle/>
                    <a:p>
                      <a:pPr algn="l"/>
                      <a:r>
                        <a:rPr lang="en-US" dirty="0"/>
                        <a:t>Session via Cookies</a:t>
                      </a:r>
                      <a:r>
                        <a:rPr lang="en-US" baseline="0" dirty="0"/>
                        <a:t> store</a:t>
                      </a:r>
                      <a:endParaRPr lang="en-US" dirty="0"/>
                    </a:p>
                  </a:txBody>
                  <a:tcPr>
                    <a:solidFill>
                      <a:schemeClr val="bg1">
                        <a:lumMod val="85000"/>
                      </a:scheme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1372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Connect/Express Middleware</a:t>
            </a:r>
          </a:p>
        </p:txBody>
      </p:sp>
      <p:graphicFrame>
        <p:nvGraphicFramePr>
          <p:cNvPr id="9" name="Table 8"/>
          <p:cNvGraphicFramePr>
            <a:graphicFrameLocks noGrp="1"/>
          </p:cNvGraphicFramePr>
          <p:nvPr>
            <p:extLst>
              <p:ext uri="{D42A27DB-BD31-4B8C-83A1-F6EECF244321}">
                <p14:modId xmlns:p14="http://schemas.microsoft.com/office/powerpoint/2010/main" val="3178614740"/>
              </p:ext>
            </p:extLst>
          </p:nvPr>
        </p:nvGraphicFramePr>
        <p:xfrm>
          <a:off x="1387759" y="1479627"/>
          <a:ext cx="9216824" cy="4621970"/>
        </p:xfrm>
        <a:graphic>
          <a:graphicData uri="http://schemas.openxmlformats.org/drawingml/2006/table">
            <a:tbl>
              <a:tblPr firstRow="1">
                <a:tableStyleId>{21E4AEA4-8DFA-4A89-87EB-49C32662AFE0}</a:tableStyleId>
              </a:tblPr>
              <a:tblGrid>
                <a:gridCol w="4608412">
                  <a:extLst>
                    <a:ext uri="{9D8B030D-6E8A-4147-A177-3AD203B41FA5}">
                      <a16:colId xmlns:a16="http://schemas.microsoft.com/office/drawing/2014/main" xmlns="" val="48614039"/>
                    </a:ext>
                  </a:extLst>
                </a:gridCol>
                <a:gridCol w="4608412">
                  <a:extLst>
                    <a:ext uri="{9D8B030D-6E8A-4147-A177-3AD203B41FA5}">
                      <a16:colId xmlns:a16="http://schemas.microsoft.com/office/drawing/2014/main" xmlns="" val="20001"/>
                    </a:ext>
                  </a:extLst>
                </a:gridCol>
              </a:tblGrid>
              <a:tr h="326697">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425621">
                <a:tc>
                  <a:txBody>
                    <a:bodyPr/>
                    <a:lstStyle/>
                    <a:p>
                      <a:pPr algn="l"/>
                      <a:r>
                        <a:rPr lang="en-US" b="1" dirty="0" err="1"/>
                        <a:t>csurf</a:t>
                      </a:r>
                      <a:endParaRPr lang="en-US" b="1" dirty="0"/>
                    </a:p>
                  </a:txBody>
                  <a:tcPr>
                    <a:solidFill>
                      <a:schemeClr val="bg1">
                        <a:lumMod val="85000"/>
                      </a:schemeClr>
                    </a:solidFill>
                  </a:tcPr>
                </a:tc>
                <a:tc>
                  <a:txBody>
                    <a:bodyPr/>
                    <a:lstStyle/>
                    <a:p>
                      <a:pPr algn="l"/>
                      <a:r>
                        <a:rPr lang="en-US" dirty="0"/>
                        <a:t>CSRF</a:t>
                      </a:r>
                    </a:p>
                  </a:txBody>
                  <a:tcPr>
                    <a:solidFill>
                      <a:schemeClr val="bg1">
                        <a:lumMod val="85000"/>
                      </a:schemeClr>
                    </a:solidFill>
                  </a:tcPr>
                </a:tc>
                <a:extLst>
                  <a:ext uri="{0D108BD9-81ED-4DB2-BD59-A6C34878D82A}">
                    <a16:rowId xmlns:a16="http://schemas.microsoft.com/office/drawing/2014/main" xmlns="" val="2034482246"/>
                  </a:ext>
                </a:extLst>
              </a:tr>
              <a:tr h="425621">
                <a:tc>
                  <a:txBody>
                    <a:bodyPr/>
                    <a:lstStyle/>
                    <a:p>
                      <a:pPr algn="l"/>
                      <a:r>
                        <a:rPr lang="en-US" b="1" dirty="0" err="1"/>
                        <a:t>errorhandler</a:t>
                      </a:r>
                      <a:endParaRPr lang="en-US" b="1" dirty="0"/>
                    </a:p>
                  </a:txBody>
                  <a:tcPr>
                    <a:solidFill>
                      <a:schemeClr val="bg1">
                        <a:lumMod val="85000"/>
                      </a:schemeClr>
                    </a:solidFill>
                  </a:tcPr>
                </a:tc>
                <a:tc>
                  <a:txBody>
                    <a:bodyPr/>
                    <a:lstStyle/>
                    <a:p>
                      <a:pPr algn="l"/>
                      <a:r>
                        <a:rPr lang="en-US" dirty="0"/>
                        <a:t>Error handler</a:t>
                      </a:r>
                    </a:p>
                  </a:txBody>
                  <a:tcPr>
                    <a:solidFill>
                      <a:schemeClr val="bg1">
                        <a:lumMod val="85000"/>
                      </a:schemeClr>
                    </a:solidFill>
                  </a:tcPr>
                </a:tc>
                <a:extLst>
                  <a:ext uri="{0D108BD9-81ED-4DB2-BD59-A6C34878D82A}">
                    <a16:rowId xmlns:a16="http://schemas.microsoft.com/office/drawing/2014/main" xmlns="" val="682465758"/>
                  </a:ext>
                </a:extLst>
              </a:tr>
              <a:tr h="425621">
                <a:tc>
                  <a:txBody>
                    <a:bodyPr/>
                    <a:lstStyle/>
                    <a:p>
                      <a:pPr algn="l"/>
                      <a:r>
                        <a:rPr lang="en-US" b="1" dirty="0"/>
                        <a:t>express-session</a:t>
                      </a:r>
                    </a:p>
                  </a:txBody>
                  <a:tcPr>
                    <a:solidFill>
                      <a:schemeClr val="bg1">
                        <a:lumMod val="85000"/>
                      </a:schemeClr>
                    </a:solidFill>
                  </a:tcPr>
                </a:tc>
                <a:tc>
                  <a:txBody>
                    <a:bodyPr/>
                    <a:lstStyle/>
                    <a:p>
                      <a:pPr algn="l"/>
                      <a:r>
                        <a:rPr lang="en-US" dirty="0"/>
                        <a:t>Session via</a:t>
                      </a:r>
                      <a:r>
                        <a:rPr lang="en-US" baseline="0" dirty="0"/>
                        <a:t> in-memory or other store</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425621">
                <a:tc>
                  <a:txBody>
                    <a:bodyPr/>
                    <a:lstStyle/>
                    <a:p>
                      <a:pPr algn="l"/>
                      <a:r>
                        <a:rPr lang="en-US" b="1" dirty="0"/>
                        <a:t>method-override</a:t>
                      </a:r>
                    </a:p>
                  </a:txBody>
                  <a:tcPr>
                    <a:solidFill>
                      <a:schemeClr val="bg1">
                        <a:lumMod val="85000"/>
                      </a:schemeClr>
                    </a:solidFill>
                  </a:tcPr>
                </a:tc>
                <a:tc>
                  <a:txBody>
                    <a:bodyPr/>
                    <a:lstStyle/>
                    <a:p>
                      <a:pPr algn="l"/>
                      <a:r>
                        <a:rPr lang="en-US" dirty="0"/>
                        <a:t>HTTP method override</a:t>
                      </a:r>
                    </a:p>
                  </a:txBody>
                  <a:tcPr>
                    <a:solidFill>
                      <a:schemeClr val="bg1">
                        <a:lumMod val="85000"/>
                      </a:schemeClr>
                    </a:solidFill>
                  </a:tcPr>
                </a:tc>
                <a:extLst>
                  <a:ext uri="{0D108BD9-81ED-4DB2-BD59-A6C34878D82A}">
                    <a16:rowId xmlns:a16="http://schemas.microsoft.com/office/drawing/2014/main" xmlns="" val="3329658239"/>
                  </a:ext>
                </a:extLst>
              </a:tr>
              <a:tr h="425621">
                <a:tc>
                  <a:txBody>
                    <a:bodyPr/>
                    <a:lstStyle/>
                    <a:p>
                      <a:pPr algn="l"/>
                      <a:r>
                        <a:rPr lang="en-US" b="1" dirty="0" err="1"/>
                        <a:t>morgan</a:t>
                      </a:r>
                      <a:endParaRPr lang="en-US" b="1" dirty="0"/>
                    </a:p>
                  </a:txBody>
                  <a:tcPr>
                    <a:solidFill>
                      <a:schemeClr val="bg1">
                        <a:lumMod val="85000"/>
                      </a:schemeClr>
                    </a:solidFill>
                  </a:tcPr>
                </a:tc>
                <a:tc>
                  <a:txBody>
                    <a:bodyPr/>
                    <a:lstStyle/>
                    <a:p>
                      <a:pPr algn="l"/>
                      <a:r>
                        <a:rPr lang="en-US" dirty="0"/>
                        <a:t>Server logs</a:t>
                      </a:r>
                    </a:p>
                  </a:txBody>
                  <a:tcPr>
                    <a:solidFill>
                      <a:schemeClr val="bg1">
                        <a:lumMod val="85000"/>
                      </a:schemeClr>
                    </a:solidFill>
                  </a:tcPr>
                </a:tc>
                <a:extLst>
                  <a:ext uri="{0D108BD9-81ED-4DB2-BD59-A6C34878D82A}">
                    <a16:rowId xmlns:a16="http://schemas.microsoft.com/office/drawing/2014/main" xmlns="" val="10005"/>
                  </a:ext>
                </a:extLst>
              </a:tr>
              <a:tr h="425621">
                <a:tc>
                  <a:txBody>
                    <a:bodyPr/>
                    <a:lstStyle/>
                    <a:p>
                      <a:pPr algn="l"/>
                      <a:r>
                        <a:rPr lang="en-US" b="1" dirty="0"/>
                        <a:t>response-time</a:t>
                      </a:r>
                    </a:p>
                  </a:txBody>
                  <a:tcPr>
                    <a:solidFill>
                      <a:schemeClr val="bg1">
                        <a:lumMod val="85000"/>
                      </a:schemeClr>
                    </a:solidFill>
                  </a:tcPr>
                </a:tc>
                <a:tc>
                  <a:txBody>
                    <a:bodyPr/>
                    <a:lstStyle/>
                    <a:p>
                      <a:pPr algn="l"/>
                      <a:r>
                        <a:rPr lang="en-US" dirty="0"/>
                        <a:t>Records request response</a:t>
                      </a:r>
                      <a:r>
                        <a:rPr lang="en-US" baseline="0" dirty="0"/>
                        <a:t> time</a:t>
                      </a:r>
                      <a:endParaRPr lang="en-US" dirty="0"/>
                    </a:p>
                  </a:txBody>
                  <a:tcPr>
                    <a:solidFill>
                      <a:schemeClr val="bg1">
                        <a:lumMod val="85000"/>
                      </a:schemeClr>
                    </a:solidFill>
                  </a:tcPr>
                </a:tc>
                <a:extLst>
                  <a:ext uri="{0D108BD9-81ED-4DB2-BD59-A6C34878D82A}">
                    <a16:rowId xmlns:a16="http://schemas.microsoft.com/office/drawing/2014/main" xmlns="" val="10006"/>
                  </a:ext>
                </a:extLst>
              </a:tr>
              <a:tr h="425621">
                <a:tc>
                  <a:txBody>
                    <a:bodyPr/>
                    <a:lstStyle/>
                    <a:p>
                      <a:pPr algn="l"/>
                      <a:r>
                        <a:rPr lang="en-US" b="1" dirty="0"/>
                        <a:t>serve-favicon</a:t>
                      </a:r>
                    </a:p>
                  </a:txBody>
                  <a:tcPr>
                    <a:solidFill>
                      <a:schemeClr val="bg1">
                        <a:lumMod val="85000"/>
                      </a:schemeClr>
                    </a:solidFill>
                  </a:tcPr>
                </a:tc>
                <a:tc>
                  <a:txBody>
                    <a:bodyPr/>
                    <a:lstStyle/>
                    <a:p>
                      <a:pPr algn="l"/>
                      <a:r>
                        <a:rPr lang="en-US" dirty="0"/>
                        <a:t>Serves</a:t>
                      </a:r>
                      <a:r>
                        <a:rPr lang="en-US" baseline="0" dirty="0"/>
                        <a:t> a </a:t>
                      </a:r>
                      <a:r>
                        <a:rPr lang="en-US" dirty="0"/>
                        <a:t>favicon</a:t>
                      </a:r>
                    </a:p>
                  </a:txBody>
                  <a:tcPr>
                    <a:solidFill>
                      <a:schemeClr val="bg1">
                        <a:lumMod val="85000"/>
                      </a:schemeClr>
                    </a:solidFill>
                  </a:tcPr>
                </a:tc>
                <a:extLst>
                  <a:ext uri="{0D108BD9-81ED-4DB2-BD59-A6C34878D82A}">
                    <a16:rowId xmlns:a16="http://schemas.microsoft.com/office/drawing/2014/main" xmlns="" val="10007"/>
                  </a:ext>
                </a:extLst>
              </a:tr>
              <a:tr h="425621">
                <a:tc>
                  <a:txBody>
                    <a:bodyPr/>
                    <a:lstStyle/>
                    <a:p>
                      <a:pPr algn="l"/>
                      <a:r>
                        <a:rPr lang="en-US" b="1" dirty="0"/>
                        <a:t>serve-index</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Serves</a:t>
                      </a:r>
                      <a:r>
                        <a:rPr lang="en-US" baseline="0" dirty="0"/>
                        <a:t> directory listings for a given path</a:t>
                      </a:r>
                      <a:endParaRPr lang="en-US" dirty="0"/>
                    </a:p>
                  </a:txBody>
                  <a:tcPr>
                    <a:solidFill>
                      <a:schemeClr val="bg1">
                        <a:lumMod val="85000"/>
                      </a:schemeClr>
                    </a:solidFill>
                  </a:tcPr>
                </a:tc>
                <a:extLst>
                  <a:ext uri="{0D108BD9-81ED-4DB2-BD59-A6C34878D82A}">
                    <a16:rowId xmlns:a16="http://schemas.microsoft.com/office/drawing/2014/main" xmlns="" val="10008"/>
                  </a:ext>
                </a:extLst>
              </a:tr>
              <a:tr h="425621">
                <a:tc>
                  <a:txBody>
                    <a:bodyPr/>
                    <a:lstStyle/>
                    <a:p>
                      <a:pPr algn="l"/>
                      <a:r>
                        <a:rPr lang="en-US" b="1" dirty="0"/>
                        <a:t>serve-static</a:t>
                      </a:r>
                    </a:p>
                  </a:txBody>
                  <a:tcPr>
                    <a:solidFill>
                      <a:schemeClr val="bg1">
                        <a:lumMod val="85000"/>
                      </a:schemeClr>
                    </a:solidFill>
                  </a:tcPr>
                </a:tc>
                <a:tc>
                  <a:txBody>
                    <a:bodyPr/>
                    <a:lstStyle/>
                    <a:p>
                      <a:pPr algn="l"/>
                      <a:r>
                        <a:rPr lang="en-US" dirty="0"/>
                        <a:t>Static</a:t>
                      </a:r>
                      <a:r>
                        <a:rPr lang="en-US" baseline="0" dirty="0"/>
                        <a:t> content</a:t>
                      </a:r>
                      <a:endParaRPr lang="en-US" dirty="0"/>
                    </a:p>
                  </a:txBody>
                  <a:tcPr>
                    <a:solidFill>
                      <a:schemeClr val="bg1">
                        <a:lumMod val="85000"/>
                      </a:schemeClr>
                    </a:solidFill>
                  </a:tcPr>
                </a:tc>
                <a:extLst>
                  <a:ext uri="{0D108BD9-81ED-4DB2-BD59-A6C34878D82A}">
                    <a16:rowId xmlns:a16="http://schemas.microsoft.com/office/drawing/2014/main" xmlns="" val="10009"/>
                  </a:ext>
                </a:extLst>
              </a:tr>
              <a:tr h="425621">
                <a:tc>
                  <a:txBody>
                    <a:bodyPr/>
                    <a:lstStyle/>
                    <a:p>
                      <a:pPr algn="l"/>
                      <a:r>
                        <a:rPr lang="en-US" b="1" dirty="0" err="1"/>
                        <a:t>vhost</a:t>
                      </a:r>
                      <a:endParaRPr lang="en-US" b="1" dirty="0"/>
                    </a:p>
                  </a:txBody>
                  <a:tcPr>
                    <a:solidFill>
                      <a:schemeClr val="bg1">
                        <a:lumMod val="85000"/>
                      </a:schemeClr>
                    </a:solidFill>
                  </a:tcPr>
                </a:tc>
                <a:tc>
                  <a:txBody>
                    <a:bodyPr/>
                    <a:lstStyle/>
                    <a:p>
                      <a:pPr algn="l"/>
                      <a:r>
                        <a:rPr lang="en-US" dirty="0"/>
                        <a:t>Hands </a:t>
                      </a:r>
                      <a:r>
                        <a:rPr lang="en-US" baseline="0" dirty="0"/>
                        <a:t>off request to handle based on host</a:t>
                      </a:r>
                      <a:endParaRPr lang="en-US" dirty="0"/>
                    </a:p>
                  </a:txBody>
                  <a:tcPr>
                    <a:solidFill>
                      <a:schemeClr val="bg1">
                        <a:lumMod val="85000"/>
                      </a:schemeClr>
                    </a:solid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73941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Popular Middleware</a:t>
            </a:r>
          </a:p>
        </p:txBody>
      </p:sp>
      <p:graphicFrame>
        <p:nvGraphicFramePr>
          <p:cNvPr id="3" name="Table 2"/>
          <p:cNvGraphicFramePr>
            <a:graphicFrameLocks noGrp="1"/>
          </p:cNvGraphicFramePr>
          <p:nvPr>
            <p:extLst>
              <p:ext uri="{D42A27DB-BD31-4B8C-83A1-F6EECF244321}">
                <p14:modId xmlns:p14="http://schemas.microsoft.com/office/powerpoint/2010/main" val="2430079333"/>
              </p:ext>
            </p:extLst>
          </p:nvPr>
        </p:nvGraphicFramePr>
        <p:xfrm>
          <a:off x="1487588" y="1417728"/>
          <a:ext cx="9216824" cy="5440272"/>
        </p:xfrm>
        <a:graphic>
          <a:graphicData uri="http://schemas.openxmlformats.org/drawingml/2006/table">
            <a:tbl>
              <a:tblPr firstRow="1">
                <a:tableStyleId>{21E4AEA4-8DFA-4A89-87EB-49C32662AFE0}</a:tableStyleId>
              </a:tblPr>
              <a:tblGrid>
                <a:gridCol w="4608412">
                  <a:extLst>
                    <a:ext uri="{9D8B030D-6E8A-4147-A177-3AD203B41FA5}">
                      <a16:colId xmlns:a16="http://schemas.microsoft.com/office/drawing/2014/main" xmlns="" val="48614039"/>
                    </a:ext>
                  </a:extLst>
                </a:gridCol>
                <a:gridCol w="4608412">
                  <a:extLst>
                    <a:ext uri="{9D8B030D-6E8A-4147-A177-3AD203B41FA5}">
                      <a16:colId xmlns:a16="http://schemas.microsoft.com/office/drawing/2014/main" xmlns="" val="20001"/>
                    </a:ext>
                  </a:extLst>
                </a:gridCol>
              </a:tblGrid>
              <a:tr h="338830">
                <a:tc>
                  <a:txBody>
                    <a:bodyPr/>
                    <a:lstStyle/>
                    <a:p>
                      <a:pPr algn="ctr"/>
                      <a:r>
                        <a:rPr lang="en-US" b="1" dirty="0">
                          <a:solidFill>
                            <a:schemeClr val="bg1"/>
                          </a:solidFill>
                        </a:rPr>
                        <a:t>Package</a:t>
                      </a:r>
                      <a:r>
                        <a:rPr lang="en-US" b="1" baseline="0" dirty="0">
                          <a:solidFill>
                            <a:schemeClr val="bg1"/>
                          </a:solidFill>
                        </a:rPr>
                        <a:t> Name</a:t>
                      </a:r>
                      <a:endParaRPr lang="en-US" b="1" dirty="0">
                        <a:solidFill>
                          <a:schemeClr val="bg1"/>
                        </a:solidFill>
                      </a:endParaRP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a16="http://schemas.microsoft.com/office/drawing/2014/main" xmlns="" val="679667022"/>
                  </a:ext>
                </a:extLst>
              </a:tr>
              <a:tr h="592953">
                <a:tc>
                  <a:txBody>
                    <a:bodyPr/>
                    <a:lstStyle/>
                    <a:p>
                      <a:pPr algn="l"/>
                      <a:r>
                        <a:rPr lang="en-US" b="1" dirty="0"/>
                        <a:t>cookies </a:t>
                      </a:r>
                    </a:p>
                    <a:p>
                      <a:pPr algn="l"/>
                      <a:r>
                        <a:rPr lang="en-US" b="1" dirty="0" err="1"/>
                        <a:t>keygrip</a:t>
                      </a:r>
                      <a:endParaRPr lang="en-US" b="1" dirty="0"/>
                    </a:p>
                  </a:txBody>
                  <a:tcPr>
                    <a:solidFill>
                      <a:schemeClr val="bg1">
                        <a:lumMod val="85000"/>
                      </a:schemeClr>
                    </a:solidFill>
                  </a:tcPr>
                </a:tc>
                <a:tc>
                  <a:txBody>
                    <a:bodyPr/>
                    <a:lstStyle/>
                    <a:p>
                      <a:pPr algn="l"/>
                      <a:r>
                        <a:rPr lang="en-US" dirty="0"/>
                        <a:t>Analogous</a:t>
                      </a:r>
                      <a:r>
                        <a:rPr lang="en-US" baseline="0" dirty="0"/>
                        <a:t> to cookie-parser</a:t>
                      </a:r>
                      <a:endParaRPr lang="en-US" dirty="0"/>
                    </a:p>
                  </a:txBody>
                  <a:tcPr>
                    <a:solidFill>
                      <a:schemeClr val="bg1">
                        <a:lumMod val="85000"/>
                      </a:schemeClr>
                    </a:solidFill>
                  </a:tcPr>
                </a:tc>
                <a:extLst>
                  <a:ext uri="{0D108BD9-81ED-4DB2-BD59-A6C34878D82A}">
                    <a16:rowId xmlns:a16="http://schemas.microsoft.com/office/drawing/2014/main" xmlns="" val="2034482246"/>
                  </a:ext>
                </a:extLst>
              </a:tr>
              <a:tr h="394284">
                <a:tc>
                  <a:txBody>
                    <a:bodyPr/>
                    <a:lstStyle/>
                    <a:p>
                      <a:pPr algn="l"/>
                      <a:r>
                        <a:rPr lang="en-US" b="1" dirty="0"/>
                        <a:t>raw-body</a:t>
                      </a:r>
                    </a:p>
                  </a:txBody>
                  <a:tcPr>
                    <a:solidFill>
                      <a:schemeClr val="bg1">
                        <a:lumMod val="85000"/>
                      </a:schemeClr>
                    </a:solidFill>
                  </a:tcPr>
                </a:tc>
                <a:tc>
                  <a:txBody>
                    <a:bodyPr/>
                    <a:lstStyle/>
                    <a:p>
                      <a:pPr algn="l"/>
                      <a:r>
                        <a:rPr lang="en-US" dirty="0"/>
                        <a:t>Get and</a:t>
                      </a:r>
                      <a:r>
                        <a:rPr lang="en-US" baseline="0" dirty="0"/>
                        <a:t> validate raw body of a stream</a:t>
                      </a:r>
                      <a:endParaRPr lang="en-US" dirty="0"/>
                    </a:p>
                  </a:txBody>
                  <a:tcPr>
                    <a:solidFill>
                      <a:schemeClr val="bg1">
                        <a:lumMod val="85000"/>
                      </a:schemeClr>
                    </a:solidFill>
                  </a:tcPr>
                </a:tc>
                <a:extLst>
                  <a:ext uri="{0D108BD9-81ED-4DB2-BD59-A6C34878D82A}">
                    <a16:rowId xmlns:a16="http://schemas.microsoft.com/office/drawing/2014/main" xmlns="" val="682465758"/>
                  </a:ext>
                </a:extLst>
              </a:tr>
              <a:tr h="592953">
                <a:tc>
                  <a:txBody>
                    <a:bodyPr/>
                    <a:lstStyle/>
                    <a:p>
                      <a:pPr algn="l"/>
                      <a:r>
                        <a:rPr lang="en-US" b="1" dirty="0"/>
                        <a:t>connect-multiparty</a:t>
                      </a:r>
                    </a:p>
                    <a:p>
                      <a:pPr algn="l"/>
                      <a:r>
                        <a:rPr lang="en-US" b="1" dirty="0"/>
                        <a:t>connect-busboy</a:t>
                      </a:r>
                    </a:p>
                  </a:txBody>
                  <a:tcPr>
                    <a:solidFill>
                      <a:schemeClr val="bg1">
                        <a:lumMod val="85000"/>
                      </a:schemeClr>
                    </a:solidFill>
                  </a:tcPr>
                </a:tc>
                <a:tc>
                  <a:txBody>
                    <a:bodyPr/>
                    <a:lstStyle/>
                    <a:p>
                      <a:pPr algn="l"/>
                      <a:r>
                        <a:rPr lang="en-US" dirty="0"/>
                        <a:t>Connect</a:t>
                      </a:r>
                      <a:r>
                        <a:rPr lang="en-US" baseline="0" dirty="0"/>
                        <a:t> middleware</a:t>
                      </a:r>
                      <a:endParaRPr lang="en-US" dirty="0"/>
                    </a:p>
                  </a:txBody>
                  <a:tcPr>
                    <a:solidFill>
                      <a:schemeClr val="bg1">
                        <a:lumMod val="85000"/>
                      </a:schemeClr>
                    </a:solidFill>
                  </a:tcPr>
                </a:tc>
                <a:extLst>
                  <a:ext uri="{0D108BD9-81ED-4DB2-BD59-A6C34878D82A}">
                    <a16:rowId xmlns:a16="http://schemas.microsoft.com/office/drawing/2014/main" xmlns="" val="4230228483"/>
                  </a:ext>
                </a:extLst>
              </a:tr>
              <a:tr h="394284">
                <a:tc>
                  <a:txBody>
                    <a:bodyPr/>
                    <a:lstStyle/>
                    <a:p>
                      <a:pPr algn="l"/>
                      <a:r>
                        <a:rPr lang="en-US" b="1" dirty="0" err="1"/>
                        <a:t>qs</a:t>
                      </a:r>
                      <a:endParaRPr lang="en-US" b="1" dirty="0"/>
                    </a:p>
                  </a:txBody>
                  <a:tcPr>
                    <a:solidFill>
                      <a:schemeClr val="bg1">
                        <a:lumMod val="85000"/>
                      </a:schemeClr>
                    </a:solidFill>
                  </a:tcPr>
                </a:tc>
                <a:tc>
                  <a:txBody>
                    <a:bodyPr/>
                    <a:lstStyle/>
                    <a:p>
                      <a:pPr algn="l"/>
                      <a:r>
                        <a:rPr lang="en-US" dirty="0"/>
                        <a:t>Analogous</a:t>
                      </a:r>
                      <a:r>
                        <a:rPr lang="en-US" baseline="0" dirty="0"/>
                        <a:t> to query</a:t>
                      </a:r>
                      <a:endParaRPr lang="en-US" dirty="0"/>
                    </a:p>
                  </a:txBody>
                  <a:tcPr>
                    <a:solidFill>
                      <a:schemeClr val="bg1">
                        <a:lumMod val="85000"/>
                      </a:schemeClr>
                    </a:solidFill>
                  </a:tcPr>
                </a:tc>
                <a:extLst>
                  <a:ext uri="{0D108BD9-81ED-4DB2-BD59-A6C34878D82A}">
                    <a16:rowId xmlns:a16="http://schemas.microsoft.com/office/drawing/2014/main" xmlns="" val="3329658239"/>
                  </a:ext>
                </a:extLst>
              </a:tr>
              <a:tr h="592953">
                <a:tc>
                  <a:txBody>
                    <a:bodyPr/>
                    <a:lstStyle/>
                    <a:p>
                      <a:pPr algn="l"/>
                      <a:r>
                        <a:rPr lang="en-US" b="1" dirty="0" err="1"/>
                        <a:t>st</a:t>
                      </a:r>
                      <a:endParaRPr lang="en-US" b="1" dirty="0"/>
                    </a:p>
                    <a:p>
                      <a:pPr algn="l"/>
                      <a:r>
                        <a:rPr lang="en-US" b="1" dirty="0"/>
                        <a:t>connect-static</a:t>
                      </a:r>
                    </a:p>
                  </a:txBody>
                  <a:tcPr>
                    <a:solidFill>
                      <a:schemeClr val="bg1">
                        <a:lumMod val="85000"/>
                      </a:schemeClr>
                    </a:solidFill>
                  </a:tcPr>
                </a:tc>
                <a:tc>
                  <a:txBody>
                    <a:bodyPr/>
                    <a:lstStyle/>
                    <a:p>
                      <a:pPr algn="l"/>
                      <a:r>
                        <a:rPr lang="en-US" dirty="0"/>
                        <a:t>Analogous</a:t>
                      </a:r>
                      <a:r>
                        <a:rPr lang="en-US" baseline="0" dirty="0"/>
                        <a:t> to </a:t>
                      </a:r>
                      <a:r>
                        <a:rPr lang="en-US" baseline="0" dirty="0" err="1"/>
                        <a:t>staticCache</a:t>
                      </a:r>
                      <a:endParaRPr lang="en-US" dirty="0"/>
                    </a:p>
                  </a:txBody>
                  <a:tcPr>
                    <a:solidFill>
                      <a:schemeClr val="bg1">
                        <a:lumMod val="85000"/>
                      </a:schemeClr>
                    </a:solidFill>
                  </a:tcPr>
                </a:tc>
                <a:extLst>
                  <a:ext uri="{0D108BD9-81ED-4DB2-BD59-A6C34878D82A}">
                    <a16:rowId xmlns:a16="http://schemas.microsoft.com/office/drawing/2014/main" xmlns="" val="10005"/>
                  </a:ext>
                </a:extLst>
              </a:tr>
              <a:tr h="394284">
                <a:tc>
                  <a:txBody>
                    <a:bodyPr/>
                    <a:lstStyle/>
                    <a:p>
                      <a:pPr algn="l"/>
                      <a:r>
                        <a:rPr lang="en-US" b="1" dirty="0"/>
                        <a:t>express-validator</a:t>
                      </a:r>
                    </a:p>
                  </a:txBody>
                  <a:tcPr>
                    <a:solidFill>
                      <a:schemeClr val="bg1">
                        <a:lumMod val="85000"/>
                      </a:schemeClr>
                    </a:solidFill>
                  </a:tcPr>
                </a:tc>
                <a:tc>
                  <a:txBody>
                    <a:bodyPr/>
                    <a:lstStyle/>
                    <a:p>
                      <a:pPr algn="l"/>
                      <a:r>
                        <a:rPr lang="en-US" dirty="0"/>
                        <a:t>validation</a:t>
                      </a:r>
                    </a:p>
                  </a:txBody>
                  <a:tcPr>
                    <a:solidFill>
                      <a:schemeClr val="bg1">
                        <a:lumMod val="85000"/>
                      </a:schemeClr>
                    </a:solidFill>
                  </a:tcPr>
                </a:tc>
                <a:extLst>
                  <a:ext uri="{0D108BD9-81ED-4DB2-BD59-A6C34878D82A}">
                    <a16:rowId xmlns:a16="http://schemas.microsoft.com/office/drawing/2014/main" xmlns="" val="10006"/>
                  </a:ext>
                </a:extLst>
              </a:tr>
              <a:tr h="394284">
                <a:tc>
                  <a:txBody>
                    <a:bodyPr/>
                    <a:lstStyle/>
                    <a:p>
                      <a:pPr algn="l"/>
                      <a:r>
                        <a:rPr lang="en-US" b="1" dirty="0"/>
                        <a:t>less</a:t>
                      </a:r>
                    </a:p>
                  </a:txBody>
                  <a:tcPr>
                    <a:solidFill>
                      <a:schemeClr val="bg1">
                        <a:lumMod val="85000"/>
                      </a:schemeClr>
                    </a:solidFill>
                  </a:tcPr>
                </a:tc>
                <a:tc>
                  <a:txBody>
                    <a:bodyPr/>
                    <a:lstStyle/>
                    <a:p>
                      <a:pPr algn="l"/>
                      <a:r>
                        <a:rPr lang="en-US" dirty="0"/>
                        <a:t>LESS CSS</a:t>
                      </a:r>
                    </a:p>
                  </a:txBody>
                  <a:tcPr>
                    <a:solidFill>
                      <a:schemeClr val="bg1">
                        <a:lumMod val="85000"/>
                      </a:schemeClr>
                    </a:solidFill>
                  </a:tcPr>
                </a:tc>
                <a:extLst>
                  <a:ext uri="{0D108BD9-81ED-4DB2-BD59-A6C34878D82A}">
                    <a16:rowId xmlns:a16="http://schemas.microsoft.com/office/drawing/2014/main" xmlns="" val="10007"/>
                  </a:ext>
                </a:extLst>
              </a:tr>
              <a:tr h="394284">
                <a:tc>
                  <a:txBody>
                    <a:bodyPr/>
                    <a:lstStyle/>
                    <a:p>
                      <a:pPr algn="l"/>
                      <a:r>
                        <a:rPr lang="en-US" b="1" dirty="0"/>
                        <a:t>passport</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Authentication library</a:t>
                      </a:r>
                    </a:p>
                  </a:txBody>
                  <a:tcPr>
                    <a:solidFill>
                      <a:schemeClr val="bg1">
                        <a:lumMod val="85000"/>
                      </a:schemeClr>
                    </a:solidFill>
                  </a:tcPr>
                </a:tc>
                <a:extLst>
                  <a:ext uri="{0D108BD9-81ED-4DB2-BD59-A6C34878D82A}">
                    <a16:rowId xmlns:a16="http://schemas.microsoft.com/office/drawing/2014/main" xmlns="" val="10008"/>
                  </a:ext>
                </a:extLst>
              </a:tr>
              <a:tr h="394284">
                <a:tc>
                  <a:txBody>
                    <a:bodyPr/>
                    <a:lstStyle/>
                    <a:p>
                      <a:pPr algn="l"/>
                      <a:r>
                        <a:rPr lang="en-US" b="1" dirty="0"/>
                        <a:t>helmet</a:t>
                      </a:r>
                    </a:p>
                  </a:txBody>
                  <a:tcPr>
                    <a:solidFill>
                      <a:schemeClr val="bg1">
                        <a:lumMod val="85000"/>
                      </a:schemeClr>
                    </a:solidFill>
                  </a:tcPr>
                </a:tc>
                <a:tc>
                  <a:txBody>
                    <a:bodyPr/>
                    <a:lstStyle/>
                    <a:p>
                      <a:pPr algn="l"/>
                      <a:r>
                        <a:rPr lang="en-US" dirty="0"/>
                        <a:t>Security headers</a:t>
                      </a:r>
                    </a:p>
                  </a:txBody>
                  <a:tcPr>
                    <a:solidFill>
                      <a:schemeClr val="bg1">
                        <a:lumMod val="85000"/>
                      </a:schemeClr>
                    </a:solidFill>
                  </a:tcPr>
                </a:tc>
                <a:extLst>
                  <a:ext uri="{0D108BD9-81ED-4DB2-BD59-A6C34878D82A}">
                    <a16:rowId xmlns:a16="http://schemas.microsoft.com/office/drawing/2014/main" xmlns="" val="10009"/>
                  </a:ext>
                </a:extLst>
              </a:tr>
              <a:tr h="394284">
                <a:tc>
                  <a:txBody>
                    <a:bodyPr/>
                    <a:lstStyle/>
                    <a:p>
                      <a:pPr algn="l"/>
                      <a:r>
                        <a:rPr lang="en-US" b="1" dirty="0"/>
                        <a:t>connect-</a:t>
                      </a:r>
                      <a:r>
                        <a:rPr lang="en-US" b="1" dirty="0" err="1"/>
                        <a:t>cors</a:t>
                      </a:r>
                      <a:endParaRPr lang="en-US" b="1" dirty="0"/>
                    </a:p>
                  </a:txBody>
                  <a:tcPr>
                    <a:solidFill>
                      <a:schemeClr val="bg1">
                        <a:lumMod val="85000"/>
                      </a:schemeClr>
                    </a:solidFill>
                  </a:tcPr>
                </a:tc>
                <a:tc>
                  <a:txBody>
                    <a:bodyPr/>
                    <a:lstStyle/>
                    <a:p>
                      <a:pPr algn="l"/>
                      <a:r>
                        <a:rPr lang="en-US" dirty="0"/>
                        <a:t>CORS</a:t>
                      </a:r>
                    </a:p>
                  </a:txBody>
                  <a:tcPr>
                    <a:solidFill>
                      <a:schemeClr val="bg1">
                        <a:lumMod val="85000"/>
                      </a:schemeClr>
                    </a:solidFill>
                  </a:tcPr>
                </a:tc>
                <a:extLst>
                  <a:ext uri="{0D108BD9-81ED-4DB2-BD59-A6C34878D82A}">
                    <a16:rowId xmlns:a16="http://schemas.microsoft.com/office/drawing/2014/main" xmlns="" val="10010"/>
                  </a:ext>
                </a:extLst>
              </a:tr>
              <a:tr h="394284">
                <a:tc>
                  <a:txBody>
                    <a:bodyPr/>
                    <a:lstStyle/>
                    <a:p>
                      <a:pPr algn="l"/>
                      <a:r>
                        <a:rPr lang="en-US" b="1" dirty="0"/>
                        <a:t>connect-</a:t>
                      </a:r>
                      <a:r>
                        <a:rPr lang="en-US" b="1" dirty="0" err="1"/>
                        <a:t>redis</a:t>
                      </a:r>
                      <a:endParaRPr lang="en-US" b="1" dirty="0"/>
                    </a:p>
                  </a:txBody>
                  <a:tcPr>
                    <a:solidFill>
                      <a:schemeClr val="bg1">
                        <a:lumMod val="85000"/>
                      </a:schemeClr>
                    </a:solidFill>
                  </a:tcPr>
                </a:tc>
                <a:tc>
                  <a:txBody>
                    <a:bodyPr/>
                    <a:lstStyle/>
                    <a:p>
                      <a:pPr algn="l"/>
                      <a:r>
                        <a:rPr lang="en-US" dirty="0" err="1"/>
                        <a:t>Redis</a:t>
                      </a:r>
                      <a:r>
                        <a:rPr lang="en-US" dirty="0"/>
                        <a:t> session</a:t>
                      </a:r>
                      <a:r>
                        <a:rPr lang="en-US" baseline="0" dirty="0"/>
                        <a:t> store for Connect</a:t>
                      </a:r>
                      <a:endParaRPr lang="en-US" dirty="0"/>
                    </a:p>
                  </a:txBody>
                  <a:tcPr>
                    <a:solidFill>
                      <a:schemeClr val="bg1">
                        <a:lumMod val="85000"/>
                      </a:schemeClr>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017567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Template Engine</a:t>
            </a:r>
          </a:p>
        </p:txBody>
      </p:sp>
      <p:sp>
        <p:nvSpPr>
          <p:cNvPr id="3" name="Content Placeholder 2"/>
          <p:cNvSpPr>
            <a:spLocks noGrp="1"/>
          </p:cNvSpPr>
          <p:nvPr>
            <p:ph sz="half" idx="1"/>
          </p:nvPr>
        </p:nvSpPr>
        <p:spPr>
          <a:xfrm>
            <a:off x="442824" y="1125416"/>
            <a:ext cx="3273392" cy="5534176"/>
          </a:xfrm>
        </p:spPr>
        <p:txBody>
          <a:bodyPr/>
          <a:lstStyle/>
          <a:p>
            <a:pPr>
              <a:buFont typeface="Wingdings" charset="2"/>
              <a:buChar char="§"/>
            </a:pPr>
            <a:r>
              <a:rPr lang="en-US" dirty="0"/>
              <a:t>Setting the view engine variable to jade (for example) would trigger the function call internally</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Custom callbacks can be defined to parse templates</a:t>
            </a:r>
          </a:p>
        </p:txBody>
      </p:sp>
      <p:sp>
        <p:nvSpPr>
          <p:cNvPr id="4" name="Content Placeholder 3"/>
          <p:cNvSpPr>
            <a:spLocks noGrp="1"/>
          </p:cNvSpPr>
          <p:nvPr>
            <p:ph idx="13"/>
          </p:nvPr>
        </p:nvSpPr>
        <p:spPr>
          <a:xfrm>
            <a:off x="3716215" y="1289538"/>
            <a:ext cx="8073219" cy="5370053"/>
          </a:xfrm>
        </p:spPr>
        <p:txBody>
          <a:bodyPr/>
          <a:lstStyle/>
          <a:p>
            <a:endParaRPr lang="en-US" dirty="0"/>
          </a:p>
          <a:p>
            <a:r>
              <a:rPr lang="en-US" sz="2000" dirty="0" err="1"/>
              <a:t>app.set</a:t>
            </a:r>
            <a:r>
              <a:rPr lang="en-US" sz="2000" dirty="0"/>
              <a:t>('view engine', 'jade'); // shorthand</a:t>
            </a:r>
          </a:p>
          <a:p>
            <a:endParaRPr lang="en-US" sz="2000" dirty="0"/>
          </a:p>
          <a:p>
            <a:r>
              <a:rPr lang="en-US" sz="2000" dirty="0"/>
              <a:t>// does the same as the above</a:t>
            </a:r>
          </a:p>
          <a:p>
            <a:r>
              <a:rPr lang="en-US" sz="2000" dirty="0" err="1"/>
              <a:t>app.engine</a:t>
            </a:r>
            <a:r>
              <a:rPr lang="en-US" sz="2000" dirty="0"/>
              <a:t>('jade', require('jade').__express);</a:t>
            </a:r>
          </a:p>
          <a:p>
            <a:endParaRPr lang="en-US" sz="2000" dirty="0"/>
          </a:p>
          <a:p>
            <a:endParaRPr lang="en-US" sz="2000" dirty="0"/>
          </a:p>
          <a:p>
            <a:endParaRPr lang="en-US" sz="2000" dirty="0"/>
          </a:p>
          <a:p>
            <a:endParaRPr lang="en-US" sz="2000" dirty="0"/>
          </a:p>
          <a:p>
            <a:r>
              <a:rPr lang="en-US" sz="2000" dirty="0" err="1"/>
              <a:t>app.engine</a:t>
            </a:r>
            <a:r>
              <a:rPr lang="en-US" sz="2000" dirty="0"/>
              <a:t>([format], function (path, options, callback) {</a:t>
            </a:r>
          </a:p>
          <a:p>
            <a:r>
              <a:rPr lang="en-US" sz="2000" dirty="0"/>
              <a:t>  // template parsing logic goes here</a:t>
            </a:r>
          </a:p>
          <a:p>
            <a:r>
              <a:rPr lang="en-US" sz="2000" dirty="0"/>
              <a:t>});</a:t>
            </a:r>
          </a:p>
        </p:txBody>
      </p:sp>
    </p:spTree>
    <p:extLst>
      <p:ext uri="{BB962C8B-B14F-4D97-AF65-F5344CB8AC3E}">
        <p14:creationId xmlns:p14="http://schemas.microsoft.com/office/powerpoint/2010/main" val="142898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 Routes</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//Home Page:</a:t>
            </a:r>
          </a:p>
          <a:p>
            <a:r>
              <a:rPr lang="en-US" sz="2000" dirty="0" err="1"/>
              <a:t>app.get</a:t>
            </a:r>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a:p>
            <a:endParaRPr lang="en-US" sz="2000" dirty="0"/>
          </a:p>
          <a:p>
            <a:r>
              <a:rPr lang="en-US" sz="2000" dirty="0"/>
              <a:t>//Catch all wild card:</a:t>
            </a:r>
          </a:p>
          <a:p>
            <a:r>
              <a:rPr lang="en-US" sz="2000" dirty="0" err="1"/>
              <a:t>app.get</a:t>
            </a:r>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p:txBody>
      </p:sp>
    </p:spTree>
    <p:extLst>
      <p:ext uri="{BB962C8B-B14F-4D97-AF65-F5344CB8AC3E}">
        <p14:creationId xmlns:p14="http://schemas.microsoft.com/office/powerpoint/2010/main" val="696560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 function(</a:t>
            </a:r>
            <a:r>
              <a:rPr lang="en-US" sz="2000" dirty="0" err="1"/>
              <a:t>req</a:t>
            </a:r>
            <a:r>
              <a:rPr lang="en-US" sz="2000" dirty="0"/>
              <a:t>, res, next) {</a:t>
            </a:r>
          </a:p>
          <a:p>
            <a:r>
              <a:rPr lang="en-US" sz="2000" dirty="0"/>
              <a:t>  // authorize the request</a:t>
            </a:r>
          </a:p>
          <a:p>
            <a:r>
              <a:rPr lang="en-US" sz="2000" dirty="0"/>
              <a:t>  </a:t>
            </a:r>
            <a:r>
              <a:rPr lang="en-US" sz="2000" dirty="0" err="1"/>
              <a:t>req.auth</a:t>
            </a:r>
            <a:r>
              <a:rPr lang="en-US" sz="2000" dirty="0"/>
              <a:t> = true</a:t>
            </a:r>
          </a:p>
          <a:p>
            <a:r>
              <a:rPr lang="en-US" sz="2000" dirty="0"/>
              <a:t>  next()</a:t>
            </a:r>
          </a:p>
          <a:p>
            <a:r>
              <a:rPr lang="en-US" sz="2000" dirty="0"/>
              <a:t>}, function(</a:t>
            </a:r>
            <a:r>
              <a:rPr lang="en-US" sz="2000" dirty="0" err="1"/>
              <a:t>req</a:t>
            </a:r>
            <a:r>
              <a:rPr lang="en-US" sz="2000" dirty="0"/>
              <a:t>, res){</a:t>
            </a:r>
          </a:p>
          <a:p>
            <a:r>
              <a:rPr lang="en-US" sz="2000" dirty="0"/>
              <a:t>  </a:t>
            </a:r>
            <a:r>
              <a:rPr lang="en-US" sz="2000" dirty="0" err="1"/>
              <a:t>res.send</a:t>
            </a:r>
            <a:r>
              <a:rPr lang="en-US" sz="2000" dirty="0"/>
              <a:t>('Hello World')[</a:t>
            </a:r>
          </a:p>
          <a:p>
            <a:r>
              <a:rPr lang="en-US" sz="2000" dirty="0"/>
              <a:t>});</a:t>
            </a:r>
          </a:p>
        </p:txBody>
      </p:sp>
    </p:spTree>
    <p:extLst>
      <p:ext uri="{BB962C8B-B14F-4D97-AF65-F5344CB8AC3E}">
        <p14:creationId xmlns:p14="http://schemas.microsoft.com/office/powerpoint/2010/main" val="925397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app.get</a:t>
            </a:r>
            <a:r>
              <a:rPr lang="en-US" sz="2000" dirty="0"/>
              <a:t>('/', function(</a:t>
            </a:r>
            <a:r>
              <a:rPr lang="en-US" sz="2000" dirty="0" err="1"/>
              <a:t>req</a:t>
            </a:r>
            <a:r>
              <a:rPr lang="en-US" sz="2000" dirty="0"/>
              <a:t>, res, next) {</a:t>
            </a:r>
          </a:p>
          <a:p>
            <a:r>
              <a:rPr lang="en-US" sz="2000" dirty="0" smtClean="0"/>
              <a:t>  next(new Error(‘</a:t>
            </a:r>
            <a:r>
              <a:rPr lang="en-US" sz="2000" dirty="0" err="1" smtClean="0"/>
              <a:t>ooops</a:t>
            </a:r>
            <a:r>
              <a:rPr lang="en-US" sz="2000" dirty="0" smtClean="0"/>
              <a:t>’))</a:t>
            </a:r>
            <a:endParaRPr lang="en-US" sz="2000" dirty="0"/>
          </a:p>
          <a:p>
            <a:r>
              <a:rPr lang="en-US" sz="2000" dirty="0" smtClean="0"/>
              <a:t>})</a:t>
            </a:r>
            <a:endParaRPr lang="en-US" sz="2000" dirty="0"/>
          </a:p>
          <a:p>
            <a:endParaRPr lang="en-US" sz="2000" dirty="0"/>
          </a:p>
          <a:p>
            <a:r>
              <a:rPr lang="en-US" sz="2000" dirty="0" smtClean="0"/>
              <a:t>app.use(function(error, request, response, next){</a:t>
            </a:r>
          </a:p>
          <a:p>
            <a:r>
              <a:rPr lang="en-US" sz="2000" dirty="0"/>
              <a:t> </a:t>
            </a:r>
            <a:r>
              <a:rPr lang="en-US" sz="2000" dirty="0" smtClean="0"/>
              <a:t> </a:t>
            </a:r>
            <a:r>
              <a:rPr lang="en-US" sz="2000" dirty="0" err="1" smtClean="0"/>
              <a:t>response.status</a:t>
            </a:r>
            <a:r>
              <a:rPr lang="en-US" sz="2000" dirty="0" smtClean="0"/>
              <a:t>(500).send({error: ‘We had an error’})</a:t>
            </a:r>
          </a:p>
          <a:p>
            <a:r>
              <a:rPr lang="en-US" sz="2000" dirty="0" smtClean="0"/>
              <a:t>})</a:t>
            </a:r>
            <a:endParaRPr lang="en-US" sz="2000" dirty="0"/>
          </a:p>
        </p:txBody>
      </p:sp>
    </p:spTree>
    <p:extLst>
      <p:ext uri="{BB962C8B-B14F-4D97-AF65-F5344CB8AC3E}">
        <p14:creationId xmlns:p14="http://schemas.microsoft.com/office/powerpoint/2010/main" val="458593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HTTP Express Server</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err="1"/>
              <a:t>var</a:t>
            </a:r>
            <a:r>
              <a:rPr lang="en-US" sz="2000" dirty="0"/>
              <a:t> http = require('http'),</a:t>
            </a:r>
          </a:p>
          <a:p>
            <a:r>
              <a:rPr lang="en-US" sz="2000" dirty="0"/>
              <a:t>    express = require('</a:t>
            </a:r>
            <a:r>
              <a:rPr lang="en-US" sz="2000" dirty="0" smtClean="0"/>
              <a:t>express’)</a:t>
            </a:r>
            <a:endParaRPr lang="en-US" sz="2000" dirty="0"/>
          </a:p>
          <a:p>
            <a:endParaRPr lang="en-US" sz="2000" dirty="0"/>
          </a:p>
          <a:p>
            <a:r>
              <a:rPr lang="en-US" sz="2000" dirty="0"/>
              <a:t>var app = express(</a:t>
            </a:r>
            <a:r>
              <a:rPr lang="en-US" sz="2000" dirty="0" smtClean="0"/>
              <a:t>)</a:t>
            </a:r>
            <a:endParaRPr lang="en-US" sz="2000" dirty="0"/>
          </a:p>
          <a:p>
            <a:endParaRPr lang="en-US" sz="2000" dirty="0"/>
          </a:p>
          <a:p>
            <a:r>
              <a:rPr lang="en-US" sz="2000" dirty="0"/>
              <a:t>// ...</a:t>
            </a:r>
          </a:p>
          <a:p>
            <a:endParaRPr lang="en-US" sz="2000" dirty="0"/>
          </a:p>
          <a:p>
            <a:r>
              <a:rPr lang="en-US" sz="2000" dirty="0"/>
              <a:t>var server = </a:t>
            </a:r>
            <a:r>
              <a:rPr lang="en-US" sz="2000" dirty="0" err="1"/>
              <a:t>http.createServer</a:t>
            </a:r>
            <a:r>
              <a:rPr lang="en-US" sz="2000" dirty="0"/>
              <a:t>(app</a:t>
            </a:r>
            <a:r>
              <a:rPr lang="en-US" sz="2000" dirty="0" smtClean="0"/>
              <a:t>)</a:t>
            </a:r>
            <a:endParaRPr lang="en-US" sz="2000" dirty="0"/>
          </a:p>
          <a:p>
            <a:r>
              <a:rPr lang="en-US" sz="2000" dirty="0" err="1"/>
              <a:t>server.listen</a:t>
            </a:r>
            <a:r>
              <a:rPr lang="en-US" sz="2000" dirty="0"/>
              <a:t>(</a:t>
            </a:r>
            <a:r>
              <a:rPr lang="en-US" sz="2000" dirty="0" err="1"/>
              <a:t>app.get</a:t>
            </a:r>
            <a:r>
              <a:rPr lang="en-US" sz="2000" dirty="0"/>
              <a:t>('port'), function () {</a:t>
            </a:r>
          </a:p>
          <a:p>
            <a:r>
              <a:rPr lang="en-US" sz="2000" dirty="0"/>
              <a:t>  // Do something... maybe log some info?</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475526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smtClean="0"/>
              <a:t>HTTPS Express</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a:t>var </a:t>
            </a:r>
            <a:r>
              <a:rPr lang="en-US" sz="2000" dirty="0" smtClean="0"/>
              <a:t>https </a:t>
            </a:r>
            <a:r>
              <a:rPr lang="en-US" sz="2000" dirty="0"/>
              <a:t>= require('</a:t>
            </a:r>
            <a:r>
              <a:rPr lang="en-US" sz="2000" dirty="0" smtClean="0"/>
              <a:t>https'</a:t>
            </a:r>
            <a:r>
              <a:rPr lang="en-US" sz="2000" dirty="0"/>
              <a:t>),</a:t>
            </a:r>
          </a:p>
          <a:p>
            <a:r>
              <a:rPr lang="en-US" sz="2000" dirty="0"/>
              <a:t>    express = require('</a:t>
            </a:r>
            <a:r>
              <a:rPr lang="en-US" sz="2000" dirty="0" smtClean="0"/>
              <a:t>express’)</a:t>
            </a:r>
            <a:endParaRPr lang="en-US" sz="2000" dirty="0"/>
          </a:p>
          <a:p>
            <a:endParaRPr lang="en-US" sz="2000" dirty="0"/>
          </a:p>
          <a:p>
            <a:r>
              <a:rPr lang="en-US" sz="2000" dirty="0"/>
              <a:t>var app = express(</a:t>
            </a:r>
            <a:r>
              <a:rPr lang="en-US" sz="2000" dirty="0" smtClean="0"/>
              <a:t>)</a:t>
            </a:r>
            <a:endParaRPr lang="en-US" sz="2000" dirty="0"/>
          </a:p>
          <a:p>
            <a:r>
              <a:rPr lang="en-US" sz="2000" dirty="0"/>
              <a:t>// </a:t>
            </a:r>
            <a:r>
              <a:rPr lang="en-US" sz="2000" dirty="0" smtClean="0"/>
              <a:t>…</a:t>
            </a:r>
            <a:endParaRPr lang="en-US" sz="2000" dirty="0"/>
          </a:p>
          <a:p>
            <a:r>
              <a:rPr lang="en-US" sz="2000" dirty="0"/>
              <a:t>var server = </a:t>
            </a:r>
            <a:r>
              <a:rPr lang="en-US" sz="2000" dirty="0" err="1" smtClean="0"/>
              <a:t>https.createServer</a:t>
            </a:r>
            <a:r>
              <a:rPr lang="en-US" sz="2000" dirty="0"/>
              <a:t>({</a:t>
            </a:r>
          </a:p>
          <a:p>
            <a:r>
              <a:rPr lang="en-US" sz="2000" dirty="0" smtClean="0"/>
              <a:t>  key</a:t>
            </a:r>
            <a:r>
              <a:rPr lang="en-US" sz="2000" dirty="0"/>
              <a:t>: </a:t>
            </a:r>
            <a:r>
              <a:rPr lang="en-US" sz="2000" dirty="0" err="1"/>
              <a:t>fs.readFileSync</a:t>
            </a:r>
            <a:r>
              <a:rPr lang="en-US" sz="2000" dirty="0"/>
              <a:t>('</a:t>
            </a:r>
            <a:r>
              <a:rPr lang="en-US" sz="2000" dirty="0" err="1"/>
              <a:t>key.pem</a:t>
            </a:r>
            <a:r>
              <a:rPr lang="en-US" sz="2000" dirty="0"/>
              <a:t>'),</a:t>
            </a:r>
          </a:p>
          <a:p>
            <a:r>
              <a:rPr lang="en-US" sz="2000" dirty="0" smtClean="0"/>
              <a:t>  cert</a:t>
            </a:r>
            <a:r>
              <a:rPr lang="en-US" sz="2000" dirty="0"/>
              <a:t>: </a:t>
            </a:r>
            <a:r>
              <a:rPr lang="en-US" sz="2000" dirty="0" err="1"/>
              <a:t>fs.readFileSync</a:t>
            </a:r>
            <a:r>
              <a:rPr lang="en-US" sz="2000" dirty="0"/>
              <a:t>('</a:t>
            </a:r>
            <a:r>
              <a:rPr lang="en-US" sz="2000" dirty="0" err="1"/>
              <a:t>cert.pem</a:t>
            </a:r>
            <a:r>
              <a:rPr lang="en-US" sz="2000" dirty="0"/>
              <a:t>')</a:t>
            </a:r>
          </a:p>
          <a:p>
            <a:r>
              <a:rPr lang="en-US" sz="2000" dirty="0" smtClean="0"/>
              <a:t>}, app)</a:t>
            </a:r>
          </a:p>
          <a:p>
            <a:r>
              <a:rPr lang="en-US" sz="2000" dirty="0" err="1" smtClean="0"/>
              <a:t>server.listen</a:t>
            </a:r>
            <a:r>
              <a:rPr lang="en-US" sz="2000" dirty="0"/>
              <a:t>(</a:t>
            </a:r>
            <a:r>
              <a:rPr lang="en-US" sz="2000" dirty="0" err="1"/>
              <a:t>app.get</a:t>
            </a:r>
            <a:r>
              <a:rPr lang="en-US" sz="2000" dirty="0"/>
              <a:t>('port'), function () {</a:t>
            </a:r>
          </a:p>
          <a:p>
            <a:r>
              <a:rPr lang="en-US" sz="2000" dirty="0"/>
              <a:t>  // Do something... maybe log some info?</a:t>
            </a:r>
          </a:p>
          <a:p>
            <a:r>
              <a:rPr lang="en-US" sz="2000" dirty="0"/>
              <a:t>}</a:t>
            </a:r>
            <a:r>
              <a:rPr lang="en-US" sz="2000" dirty="0" smtClean="0"/>
              <a:t>)</a:t>
            </a:r>
            <a:endParaRPr lang="en-US" sz="2000" dirty="0"/>
          </a:p>
        </p:txBody>
      </p:sp>
    </p:spTree>
    <p:extLst>
      <p:ext uri="{BB962C8B-B14F-4D97-AF65-F5344CB8AC3E}">
        <p14:creationId xmlns:p14="http://schemas.microsoft.com/office/powerpoint/2010/main" val="1125182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ExpressWorks</a:t>
            </a:r>
            <a:r>
              <a:rPr lang="en-US" dirty="0" smtClean="0"/>
              <a:t> Auto Workshop</a:t>
            </a:r>
            <a:endParaRPr lang="en-US" dirty="0"/>
          </a:p>
        </p:txBody>
      </p:sp>
      <p:grpSp>
        <p:nvGrpSpPr>
          <p:cNvPr id="4" name="Group 3"/>
          <p:cNvGrpSpPr/>
          <p:nvPr/>
        </p:nvGrpSpPr>
        <p:grpSpPr>
          <a:xfrm>
            <a:off x="0" y="1756426"/>
            <a:ext cx="12192000" cy="850795"/>
            <a:chOff x="0" y="1334445"/>
            <a:chExt cx="12192000" cy="376328"/>
          </a:xfrm>
        </p:grpSpPr>
        <p:sp>
          <p:nvSpPr>
            <p:cNvPr id="5" name="Rectangle 4"/>
            <p:cNvSpPr/>
            <p:nvPr/>
          </p:nvSpPr>
          <p:spPr bwMode="auto">
            <a:xfrm>
              <a:off x="0" y="1334445"/>
              <a:ext cx="12192000" cy="376328"/>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42959" y="1405309"/>
              <a:ext cx="10386796" cy="231433"/>
            </a:xfrm>
            <a:prstGeom prst="rect">
              <a:avLst/>
            </a:prstGeom>
            <a:noFill/>
          </p:spPr>
          <p:txBody>
            <a:bodyPr wrap="square" rtlCol="0">
              <a:spAutoFit/>
            </a:bodyPr>
            <a:lstStyle/>
            <a:p>
              <a:r>
                <a:rPr lang="en-US" sz="2800" dirty="0" smtClean="0">
                  <a:solidFill>
                    <a:srgbClr val="FFFFFF"/>
                  </a:solidFill>
                </a:rPr>
                <a:t>Solve series of problems by building Express apps</a:t>
              </a:r>
            </a:p>
          </p:txBody>
        </p:sp>
      </p:grpSp>
      <p:pic>
        <p:nvPicPr>
          <p:cNvPr id="3" name="Picture 2" descr="68747470733a2f2f7261772e6769746875622e636f6d2f617a61742d636f2f65787072657373776f726b732f6d61737465722f696d616765732f73637265656e2e706e6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3042" y="2709379"/>
            <a:ext cx="6451600" cy="3924300"/>
          </a:xfrm>
          <a:prstGeom prst="rect">
            <a:avLst/>
          </a:prstGeom>
        </p:spPr>
      </p:pic>
      <p:sp>
        <p:nvSpPr>
          <p:cNvPr id="7" name="Rectangle 6"/>
          <p:cNvSpPr/>
          <p:nvPr/>
        </p:nvSpPr>
        <p:spPr>
          <a:xfrm>
            <a:off x="842960" y="2813646"/>
            <a:ext cx="4495782" cy="954107"/>
          </a:xfrm>
          <a:prstGeom prst="rect">
            <a:avLst/>
          </a:prstGeom>
        </p:spPr>
        <p:txBody>
          <a:bodyPr wrap="square">
            <a:spAutoFit/>
          </a:bodyPr>
          <a:lstStyle/>
          <a:p>
            <a:pPr marL="457200" lvl="0" indent="-457200">
              <a:buFont typeface="Wingdings" charset="2"/>
              <a:buChar char="§"/>
            </a:pPr>
            <a:r>
              <a:rPr lang="en-US" sz="2800" dirty="0" err="1"/>
              <a:t>npm</a:t>
            </a:r>
            <a:r>
              <a:rPr lang="en-US" sz="2800" dirty="0"/>
              <a:t> </a:t>
            </a:r>
            <a:r>
              <a:rPr lang="en-US" sz="2800" dirty="0" err="1"/>
              <a:t>i</a:t>
            </a:r>
            <a:r>
              <a:rPr lang="en-US" sz="2800" dirty="0"/>
              <a:t> –g </a:t>
            </a:r>
            <a:r>
              <a:rPr lang="en-US" sz="2800" dirty="0" err="1"/>
              <a:t>expressworks</a:t>
            </a:r>
            <a:endParaRPr lang="en-US" sz="2800" dirty="0"/>
          </a:p>
          <a:p>
            <a:pPr marL="457200" lvl="0" indent="-457200">
              <a:buFont typeface="Wingdings" charset="2"/>
              <a:buChar char="§"/>
            </a:pPr>
            <a:r>
              <a:rPr lang="en-US" sz="2800" dirty="0" err="1"/>
              <a:t>expressworks</a:t>
            </a:r>
            <a:endParaRPr lang="en-US" sz="2800" dirty="0"/>
          </a:p>
        </p:txBody>
      </p:sp>
    </p:spTree>
    <p:extLst>
      <p:ext uri="{BB962C8B-B14F-4D97-AF65-F5344CB8AC3E}">
        <p14:creationId xmlns:p14="http://schemas.microsoft.com/office/powerpoint/2010/main" val="426708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Objectives</a:t>
            </a: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should be able to:</a:t>
                </a: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Understand the difference between static and dynamic content</a:t>
              </a:r>
            </a:p>
            <a:p>
              <a:pPr marL="1316038" indent="-457200">
                <a:buFont typeface="Wingdings" charset="2"/>
                <a:buChar char="§"/>
              </a:pPr>
              <a:r>
                <a:rPr lang="en-US" sz="2800" dirty="0">
                  <a:solidFill>
                    <a:srgbClr val="FFFFFF"/>
                  </a:solidFill>
                </a:rPr>
                <a:t>Use Node’s middleware</a:t>
              </a:r>
            </a:p>
            <a:p>
              <a:pPr marL="1316038" indent="-457200">
                <a:buFont typeface="Wingdings" charset="2"/>
                <a:buChar char="§"/>
              </a:pPr>
              <a:r>
                <a:rPr lang="en-US" sz="2800" dirty="0">
                  <a:solidFill>
                    <a:srgbClr val="FFFFFF"/>
                  </a:solidFill>
                </a:rPr>
                <a:t>Run Express</a:t>
              </a:r>
            </a:p>
          </p:txBody>
        </p:sp>
      </p:grpSp>
    </p:spTree>
    <p:extLst>
      <p:ext uri="{BB962C8B-B14F-4D97-AF65-F5344CB8AC3E}">
        <p14:creationId xmlns:p14="http://schemas.microsoft.com/office/powerpoint/2010/main" val="4841047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Express</a:t>
            </a:r>
          </a:p>
        </p:txBody>
      </p:sp>
      <p:sp>
        <p:nvSpPr>
          <p:cNvPr id="6" name="TextBox 5"/>
          <p:cNvSpPr txBox="1"/>
          <p:nvPr/>
        </p:nvSpPr>
        <p:spPr>
          <a:xfrm>
            <a:off x="962245" y="1900149"/>
            <a:ext cx="3837003" cy="2246769"/>
          </a:xfrm>
          <a:prstGeom prst="rect">
            <a:avLst/>
          </a:prstGeom>
          <a:noFill/>
        </p:spPr>
        <p:txBody>
          <a:bodyPr wrap="square" rtlCol="0">
            <a:spAutoFit/>
          </a:bodyPr>
          <a:lstStyle/>
          <a:p>
            <a:pPr marL="457200" indent="-457200">
              <a:buFont typeface="Wingdings" charset="2"/>
              <a:buChar char="§"/>
            </a:pPr>
            <a:r>
              <a:rPr lang="en-US" sz="2800" dirty="0">
                <a:solidFill>
                  <a:srgbClr val="000000"/>
                </a:solidFill>
              </a:rPr>
              <a:t>Sails</a:t>
            </a:r>
          </a:p>
          <a:p>
            <a:pPr marL="457200" indent="-457200">
              <a:buFont typeface="Wingdings" charset="2"/>
              <a:buChar char="§"/>
            </a:pPr>
            <a:r>
              <a:rPr lang="en-US" sz="2800" dirty="0" err="1">
                <a:solidFill>
                  <a:srgbClr val="000000"/>
                </a:solidFill>
              </a:rPr>
              <a:t>LoopBack</a:t>
            </a:r>
            <a:endParaRPr lang="en-US" sz="2800" dirty="0">
              <a:solidFill>
                <a:srgbClr val="000000"/>
              </a:solidFill>
            </a:endParaRPr>
          </a:p>
          <a:p>
            <a:pPr marL="457200" indent="-457200">
              <a:buFont typeface="Wingdings" charset="2"/>
              <a:buChar char="§"/>
            </a:pPr>
            <a:r>
              <a:rPr lang="en-US" sz="2800" dirty="0">
                <a:solidFill>
                  <a:srgbClr val="000000"/>
                </a:solidFill>
              </a:rPr>
              <a:t>Meteor</a:t>
            </a:r>
          </a:p>
          <a:p>
            <a:pPr marL="457200" indent="-457200">
              <a:buFont typeface="Wingdings" charset="2"/>
              <a:buChar char="§"/>
            </a:pPr>
            <a:r>
              <a:rPr lang="en-US" sz="2800" dirty="0" err="1">
                <a:solidFill>
                  <a:srgbClr val="000000"/>
                </a:solidFill>
              </a:rPr>
              <a:t>Hapi</a:t>
            </a:r>
            <a:endParaRPr lang="en-US" sz="2800" dirty="0">
              <a:solidFill>
                <a:srgbClr val="000000"/>
              </a:solidFill>
            </a:endParaRPr>
          </a:p>
          <a:p>
            <a:pPr marL="457200" indent="-457200">
              <a:buFont typeface="Wingdings" charset="2"/>
              <a:buChar char="§"/>
            </a:pPr>
            <a:r>
              <a:rPr lang="en-US" sz="2800" dirty="0" err="1">
                <a:solidFill>
                  <a:srgbClr val="000000"/>
                </a:solidFill>
              </a:rPr>
              <a:t>Restify</a:t>
            </a:r>
            <a:endParaRPr lang="en-US" sz="2800" dirty="0">
              <a:solidFill>
                <a:srgbClr val="000000"/>
              </a:solidFill>
            </a:endParaRPr>
          </a:p>
        </p:txBody>
      </p:sp>
      <p:pic>
        <p:nvPicPr>
          <p:cNvPr id="3" name="Picture 2" descr="Screenshot 2016-06-17 19.36.4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683" y="1900149"/>
            <a:ext cx="7066485" cy="4188836"/>
          </a:xfrm>
          <a:prstGeom prst="rect">
            <a:avLst/>
          </a:prstGeom>
        </p:spPr>
      </p:pic>
    </p:spTree>
    <p:extLst>
      <p:ext uri="{BB962C8B-B14F-4D97-AF65-F5344CB8AC3E}">
        <p14:creationId xmlns:p14="http://schemas.microsoft.com/office/powerpoint/2010/main" val="587498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a:solidFill>
                  <a:srgbClr val="292929"/>
                </a:solidFill>
                <a:latin typeface="Segoe UI"/>
              </a:rPr>
              <a:t>Summary</a:t>
            </a: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In this lesson, you have learned</a:t>
                </a: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solidFill>
                    <a:srgbClr val="FFFFFF"/>
                  </a:solidFill>
                </a:rPr>
                <a:t>The difference between static and dynamic content</a:t>
              </a:r>
            </a:p>
            <a:p>
              <a:pPr marL="1316038" indent="-457200">
                <a:buFont typeface="Wingdings" charset="2"/>
                <a:buChar char="§"/>
              </a:pPr>
              <a:r>
                <a:rPr lang="en-US" sz="2800" dirty="0">
                  <a:solidFill>
                    <a:srgbClr val="FFFFFF"/>
                  </a:solidFill>
                </a:rPr>
                <a:t>Using Node’s Middleware</a:t>
              </a:r>
            </a:p>
            <a:p>
              <a:pPr marL="1316038" indent="-457200">
                <a:buFont typeface="Wingdings" charset="2"/>
                <a:buChar char="§"/>
              </a:pPr>
              <a:r>
                <a:rPr lang="en-US" sz="2800" dirty="0">
                  <a:solidFill>
                    <a:srgbClr val="FFFFFF"/>
                  </a:solidFill>
                </a:rPr>
                <a:t>Running Express</a:t>
              </a:r>
            </a:p>
          </p:txBody>
        </p:sp>
      </p:grpSp>
    </p:spTree>
    <p:extLst>
      <p:ext uri="{BB962C8B-B14F-4D97-AF65-F5344CB8AC3E}">
        <p14:creationId xmlns:p14="http://schemas.microsoft.com/office/powerpoint/2010/main" val="16240351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App Architectures</a:t>
            </a:r>
            <a:endParaRPr lang="en-US" dirty="0"/>
          </a:p>
        </p:txBody>
      </p:sp>
      <p:sp>
        <p:nvSpPr>
          <p:cNvPr id="5" name="Content Placeholder 4"/>
          <p:cNvSpPr>
            <a:spLocks noGrp="1"/>
          </p:cNvSpPr>
          <p:nvPr>
            <p:ph idx="1"/>
          </p:nvPr>
        </p:nvSpPr>
        <p:spPr>
          <a:xfrm>
            <a:off x="838200" y="3277282"/>
            <a:ext cx="10515600" cy="2755646"/>
          </a:xfrm>
        </p:spPr>
        <p:txBody>
          <a:bodyPr>
            <a:normAutofit lnSpcReduction="10000"/>
          </a:bodyPr>
          <a:lstStyle/>
          <a:p>
            <a:pPr>
              <a:buFont typeface="Wingdings" charset="2"/>
              <a:buChar char="§"/>
            </a:pPr>
            <a:r>
              <a:rPr lang="en-US" dirty="0" smtClean="0"/>
              <a:t>Thick server: Server-side rendering and no client code</a:t>
            </a:r>
            <a:endParaRPr lang="en-US" dirty="0"/>
          </a:p>
          <a:p>
            <a:pPr>
              <a:buFont typeface="Wingdings" charset="2"/>
              <a:buChar char="§"/>
            </a:pPr>
            <a:r>
              <a:rPr lang="en-US" dirty="0" smtClean="0"/>
              <a:t>Server-side rendering and bits of JavaScript on the client</a:t>
            </a:r>
            <a:endParaRPr lang="en-US" dirty="0"/>
          </a:p>
          <a:p>
            <a:pPr>
              <a:buFont typeface="Wingdings" charset="2"/>
              <a:buChar char="§"/>
            </a:pPr>
            <a:r>
              <a:rPr lang="en-US" dirty="0" smtClean="0"/>
              <a:t>Thick client: Browser-side rendering typically as a single-page applications (SPAs) and RESTful API on the server</a:t>
            </a:r>
          </a:p>
          <a:p>
            <a:pPr>
              <a:buFont typeface="Wingdings" charset="2"/>
              <a:buChar char="§"/>
            </a:pPr>
            <a:r>
              <a:rPr lang="en-US" dirty="0" smtClean="0"/>
              <a:t>Isomorphic/universal apps: thick client with reusing client code on the server-side for rendering, routes, data caching, etc.</a:t>
            </a:r>
          </a:p>
        </p:txBody>
      </p:sp>
      <p:grpSp>
        <p:nvGrpSpPr>
          <p:cNvPr id="3" name="Group 2"/>
          <p:cNvGrpSpPr/>
          <p:nvPr/>
        </p:nvGrpSpPr>
        <p:grpSpPr>
          <a:xfrm>
            <a:off x="0" y="1789301"/>
            <a:ext cx="12192000" cy="775582"/>
            <a:chOff x="0" y="1697643"/>
            <a:chExt cx="12192000" cy="775582"/>
          </a:xfrm>
        </p:grpSpPr>
        <p:sp>
          <p:nvSpPr>
            <p:cNvPr id="7" name="Rectangle 6"/>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smtClean="0">
                  <a:solidFill>
                    <a:srgbClr val="FFFFFF"/>
                  </a:solidFill>
                </a:rPr>
                <a:t>Main approaches to building web apps</a:t>
              </a:r>
              <a:endParaRPr lang="en-US" sz="2800" dirty="0">
                <a:solidFill>
                  <a:srgbClr val="FFFFFF"/>
                </a:solidFill>
              </a:endParaRPr>
            </a:p>
          </p:txBody>
        </p:sp>
      </p:grpSp>
    </p:spTree>
    <p:extLst>
      <p:ext uri="{BB962C8B-B14F-4D97-AF65-F5344CB8AC3E}">
        <p14:creationId xmlns:p14="http://schemas.microsoft.com/office/powerpoint/2010/main" val="294028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Thick Client Architecture</a:t>
            </a:r>
            <a:endParaRPr lang="en-US" dirty="0"/>
          </a:p>
        </p:txBody>
      </p:sp>
      <p:grpSp>
        <p:nvGrpSpPr>
          <p:cNvPr id="5" name="Group 4"/>
          <p:cNvGrpSpPr/>
          <p:nvPr/>
        </p:nvGrpSpPr>
        <p:grpSpPr>
          <a:xfrm>
            <a:off x="1206096" y="1468603"/>
            <a:ext cx="9779808" cy="5095711"/>
            <a:chOff x="2412192" y="922421"/>
            <a:chExt cx="9779808" cy="5095711"/>
          </a:xfrm>
        </p:grpSpPr>
        <p:grpSp>
          <p:nvGrpSpPr>
            <p:cNvPr id="6" name="Group 5"/>
            <p:cNvGrpSpPr>
              <a:grpSpLocks noChangeAspect="1"/>
            </p:cNvGrpSpPr>
            <p:nvPr/>
          </p:nvGrpSpPr>
          <p:grpSpPr>
            <a:xfrm>
              <a:off x="2802418" y="3691102"/>
              <a:ext cx="1668376" cy="1728788"/>
              <a:chOff x="5829300" y="2847975"/>
              <a:chExt cx="1117600" cy="1158068"/>
            </a:xfrm>
          </p:grpSpPr>
          <p:sp>
            <p:nvSpPr>
              <p:cNvPr id="43" name="Circular Arrow 42"/>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 name="Circular Arrow 43"/>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 name="TextBox 44"/>
              <p:cNvSpPr txBox="1"/>
              <p:nvPr/>
            </p:nvSpPr>
            <p:spPr>
              <a:xfrm>
                <a:off x="5897262" y="3271006"/>
                <a:ext cx="981674" cy="299361"/>
              </a:xfrm>
              <a:prstGeom prst="rect">
                <a:avLst/>
              </a:prstGeom>
              <a:noFill/>
            </p:spPr>
            <p:txBody>
              <a:bodyPr wrap="none" rtlCol="0">
                <a:spAutoFit/>
              </a:bodyPr>
              <a:lstStyle/>
              <a:p>
                <a:pPr algn="ctr"/>
                <a:r>
                  <a:rPr lang="en-US" dirty="0" smtClean="0"/>
                  <a:t>Input &amp; UI</a:t>
                </a:r>
                <a:endParaRPr lang="en-US" dirty="0"/>
              </a:p>
            </p:txBody>
          </p:sp>
        </p:grpSp>
        <p:grpSp>
          <p:nvGrpSpPr>
            <p:cNvPr id="7" name="Group 6"/>
            <p:cNvGrpSpPr/>
            <p:nvPr/>
          </p:nvGrpSpPr>
          <p:grpSpPr>
            <a:xfrm>
              <a:off x="2412192" y="1925547"/>
              <a:ext cx="780288" cy="1071948"/>
              <a:chOff x="1182205" y="2391863"/>
              <a:chExt cx="780288" cy="1071948"/>
            </a:xfrm>
          </p:grpSpPr>
          <p:sp>
            <p:nvSpPr>
              <p:cNvPr id="41" name="TextBox 40"/>
              <p:cNvSpPr txBox="1"/>
              <p:nvPr/>
            </p:nvSpPr>
            <p:spPr>
              <a:xfrm>
                <a:off x="1236335" y="3094479"/>
                <a:ext cx="672029" cy="369332"/>
              </a:xfrm>
              <a:prstGeom prst="rect">
                <a:avLst/>
              </a:prstGeom>
              <a:noFill/>
            </p:spPr>
            <p:txBody>
              <a:bodyPr wrap="none" rtlCol="0">
                <a:spAutoFit/>
              </a:bodyPr>
              <a:lstStyle/>
              <a:p>
                <a:r>
                  <a:rPr lang="en-US" dirty="0" smtClean="0"/>
                  <a:t>User</a:t>
                </a:r>
                <a:endParaRPr lang="en-US" dirty="0"/>
              </a:p>
            </p:txBody>
          </p:sp>
          <p:pic>
            <p:nvPicPr>
              <p:cNvPr id="42" name="Picture 41" descr="Us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2205" y="2391863"/>
                <a:ext cx="780288" cy="780288"/>
              </a:xfrm>
              <a:prstGeom prst="rect">
                <a:avLst/>
              </a:prstGeom>
            </p:spPr>
          </p:pic>
        </p:grpSp>
        <p:sp>
          <p:nvSpPr>
            <p:cNvPr id="8" name="Oval 7"/>
            <p:cNvSpPr>
              <a:spLocks noChangeAspect="1"/>
            </p:cNvSpPr>
            <p:nvPr/>
          </p:nvSpPr>
          <p:spPr>
            <a:xfrm>
              <a:off x="3273774" y="1816101"/>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1</a:t>
              </a:r>
            </a:p>
          </p:txBody>
        </p:sp>
        <p:grpSp>
          <p:nvGrpSpPr>
            <p:cNvPr id="9" name="Group 8"/>
            <p:cNvGrpSpPr/>
            <p:nvPr/>
          </p:nvGrpSpPr>
          <p:grpSpPr>
            <a:xfrm>
              <a:off x="7964935" y="1353553"/>
              <a:ext cx="2442670" cy="4664579"/>
              <a:chOff x="7947925" y="1353553"/>
              <a:chExt cx="2442670" cy="4664579"/>
            </a:xfrm>
          </p:grpSpPr>
          <p:grpSp>
            <p:nvGrpSpPr>
              <p:cNvPr id="32" name="Group 31"/>
              <p:cNvGrpSpPr>
                <a:grpSpLocks noChangeAspect="1"/>
              </p:cNvGrpSpPr>
              <p:nvPr/>
            </p:nvGrpSpPr>
            <p:grpSpPr>
              <a:xfrm>
                <a:off x="7947925" y="3487013"/>
                <a:ext cx="2442670" cy="2531119"/>
                <a:chOff x="5829300" y="2847975"/>
                <a:chExt cx="1117600" cy="1158068"/>
              </a:xfrm>
            </p:grpSpPr>
            <p:sp>
              <p:nvSpPr>
                <p:cNvPr id="38" name="Circular Arrow 37"/>
                <p:cNvSpPr/>
                <p:nvPr/>
              </p:nvSpPr>
              <p:spPr>
                <a:xfrm>
                  <a:off x="5829300" y="2847975"/>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9" name="Circular Arrow 38"/>
                <p:cNvSpPr/>
                <p:nvPr/>
              </p:nvSpPr>
              <p:spPr>
                <a:xfrm rot="10800000">
                  <a:off x="5829300" y="2888443"/>
                  <a:ext cx="1117600" cy="1117600"/>
                </a:xfrm>
                <a:prstGeom prst="circular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 name="TextBox 39"/>
                <p:cNvSpPr txBox="1"/>
                <p:nvPr/>
              </p:nvSpPr>
              <p:spPr>
                <a:xfrm>
                  <a:off x="6037623" y="3132181"/>
                  <a:ext cx="700954" cy="549189"/>
                </a:xfrm>
                <a:prstGeom prst="rect">
                  <a:avLst/>
                </a:prstGeom>
                <a:noFill/>
              </p:spPr>
              <p:txBody>
                <a:bodyPr wrap="square" rtlCol="0">
                  <a:spAutoFit/>
                </a:bodyPr>
                <a:lstStyle/>
                <a:p>
                  <a:pPr algn="ctr"/>
                  <a:r>
                    <a:rPr lang="en-US" dirty="0" smtClean="0"/>
                    <a:t>Data Request </a:t>
                  </a:r>
                </a:p>
                <a:p>
                  <a:pPr algn="ctr"/>
                  <a:r>
                    <a:rPr lang="en-US" dirty="0" smtClean="0"/>
                    <a:t>&amp;</a:t>
                  </a:r>
                </a:p>
                <a:p>
                  <a:pPr algn="ctr"/>
                  <a:r>
                    <a:rPr lang="en-US" dirty="0" smtClean="0"/>
                    <a:t>Response</a:t>
                  </a:r>
                  <a:endParaRPr lang="en-US" dirty="0"/>
                </a:p>
              </p:txBody>
            </p:sp>
          </p:grpSp>
          <p:sp>
            <p:nvSpPr>
              <p:cNvPr id="33" name="Chevron 32"/>
              <p:cNvSpPr>
                <a:spLocks noChangeAspect="1"/>
              </p:cNvSpPr>
              <p:nvPr/>
            </p:nvSpPr>
            <p:spPr>
              <a:xfrm>
                <a:off x="8309518" y="2093220"/>
                <a:ext cx="1460480" cy="387248"/>
              </a:xfrm>
              <a:prstGeom prst="chevron">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Request</a:t>
                </a:r>
              </a:p>
            </p:txBody>
          </p:sp>
          <p:sp>
            <p:nvSpPr>
              <p:cNvPr id="34" name="Chevron 33"/>
              <p:cNvSpPr>
                <a:spLocks noChangeAspect="1"/>
              </p:cNvSpPr>
              <p:nvPr/>
            </p:nvSpPr>
            <p:spPr>
              <a:xfrm flipH="1">
                <a:off x="8309518" y="2748403"/>
                <a:ext cx="1460480" cy="387248"/>
              </a:xfrm>
              <a:prstGeom prst="chevron">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Assets</a:t>
                </a:r>
              </a:p>
            </p:txBody>
          </p:sp>
          <p:sp>
            <p:nvSpPr>
              <p:cNvPr id="35" name="Oval 34"/>
              <p:cNvSpPr>
                <a:spLocks noChangeAspect="1"/>
              </p:cNvSpPr>
              <p:nvPr/>
            </p:nvSpPr>
            <p:spPr>
              <a:xfrm>
                <a:off x="8653227" y="1353553"/>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US" dirty="0" smtClean="0">
                  <a:solidFill>
                    <a:schemeClr val="bg1"/>
                  </a:solidFill>
                </a:endParaRPr>
              </a:p>
            </p:txBody>
          </p:sp>
          <p:sp>
            <p:nvSpPr>
              <p:cNvPr id="36" name="Oval 35"/>
              <p:cNvSpPr>
                <a:spLocks noChangeAspect="1"/>
              </p:cNvSpPr>
              <p:nvPr/>
            </p:nvSpPr>
            <p:spPr>
              <a:xfrm>
                <a:off x="9736069" y="2690396"/>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3</a:t>
                </a:r>
              </a:p>
            </p:txBody>
          </p:sp>
          <p:sp>
            <p:nvSpPr>
              <p:cNvPr id="37" name="Oval 36"/>
              <p:cNvSpPr>
                <a:spLocks noChangeAspect="1"/>
              </p:cNvSpPr>
              <p:nvPr/>
            </p:nvSpPr>
            <p:spPr>
              <a:xfrm>
                <a:off x="8960701" y="3305342"/>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5</a:t>
                </a:r>
              </a:p>
            </p:txBody>
          </p:sp>
        </p:grpSp>
        <p:grpSp>
          <p:nvGrpSpPr>
            <p:cNvPr id="10" name="Group 9"/>
            <p:cNvGrpSpPr/>
            <p:nvPr/>
          </p:nvGrpSpPr>
          <p:grpSpPr>
            <a:xfrm>
              <a:off x="4634397" y="922421"/>
              <a:ext cx="3370469" cy="4913745"/>
              <a:chOff x="4634397" y="922421"/>
              <a:chExt cx="3370469" cy="4913745"/>
            </a:xfrm>
          </p:grpSpPr>
          <p:grpSp>
            <p:nvGrpSpPr>
              <p:cNvPr id="17" name="Group 16"/>
              <p:cNvGrpSpPr/>
              <p:nvPr/>
            </p:nvGrpSpPr>
            <p:grpSpPr>
              <a:xfrm>
                <a:off x="4634397" y="922421"/>
                <a:ext cx="3370469" cy="4913745"/>
                <a:chOff x="4634397" y="1471641"/>
                <a:chExt cx="3370469" cy="4364525"/>
              </a:xfrm>
            </p:grpSpPr>
            <p:sp>
              <p:nvSpPr>
                <p:cNvPr id="30" name="Rectangle 29"/>
                <p:cNvSpPr/>
                <p:nvPr/>
              </p:nvSpPr>
              <p:spPr>
                <a:xfrm>
                  <a:off x="4634397" y="1471641"/>
                  <a:ext cx="3370469" cy="4364525"/>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Browser</a:t>
                  </a:r>
                </a:p>
              </p:txBody>
            </p:sp>
            <p:sp>
              <p:nvSpPr>
                <p:cNvPr id="31" name="Rectangle 30"/>
                <p:cNvSpPr/>
                <p:nvPr/>
              </p:nvSpPr>
              <p:spPr>
                <a:xfrm>
                  <a:off x="5539101" y="2029416"/>
                  <a:ext cx="1561060" cy="44681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Static Assets</a:t>
                  </a:r>
                </a:p>
              </p:txBody>
            </p:sp>
          </p:grpSp>
          <p:grpSp>
            <p:nvGrpSpPr>
              <p:cNvPr id="18" name="Group 17"/>
              <p:cNvGrpSpPr/>
              <p:nvPr/>
            </p:nvGrpSpPr>
            <p:grpSpPr>
              <a:xfrm>
                <a:off x="4727125" y="3175117"/>
                <a:ext cx="3185013" cy="2560251"/>
                <a:chOff x="4727125" y="3175117"/>
                <a:chExt cx="3185013" cy="2560251"/>
              </a:xfrm>
            </p:grpSpPr>
            <p:sp>
              <p:nvSpPr>
                <p:cNvPr id="23" name="Rectangle 22"/>
                <p:cNvSpPr/>
                <p:nvPr/>
              </p:nvSpPr>
              <p:spPr>
                <a:xfrm>
                  <a:off x="4727125" y="3175117"/>
                  <a:ext cx="3185013" cy="256025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SPA Code</a:t>
                  </a:r>
                </a:p>
              </p:txBody>
            </p:sp>
            <p:grpSp>
              <p:nvGrpSpPr>
                <p:cNvPr id="24" name="Group 23"/>
                <p:cNvGrpSpPr>
                  <a:grpSpLocks noChangeAspect="1"/>
                </p:cNvGrpSpPr>
                <p:nvPr/>
              </p:nvGrpSpPr>
              <p:grpSpPr>
                <a:xfrm>
                  <a:off x="4787415" y="3499508"/>
                  <a:ext cx="1668376" cy="1728788"/>
                  <a:chOff x="5829300" y="2847975"/>
                  <a:chExt cx="1117600" cy="1158068"/>
                </a:xfrm>
              </p:grpSpPr>
              <p:sp>
                <p:nvSpPr>
                  <p:cNvPr id="27" name="Circular Arrow 26"/>
                  <p:cNvSpPr/>
                  <p:nvPr/>
                </p:nvSpPr>
                <p:spPr>
                  <a:xfrm>
                    <a:off x="5829300" y="2847975"/>
                    <a:ext cx="1117600" cy="1117600"/>
                  </a:xfrm>
                  <a:prstGeom prst="circularArrow">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8" name="Circular Arrow 27"/>
                  <p:cNvSpPr/>
                  <p:nvPr/>
                </p:nvSpPr>
                <p:spPr>
                  <a:xfrm rot="10800000">
                    <a:off x="5829300" y="2888443"/>
                    <a:ext cx="1117600" cy="1117600"/>
                  </a:xfrm>
                  <a:prstGeom prst="circularArrow">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9" name="TextBox 28"/>
                  <p:cNvSpPr txBox="1"/>
                  <p:nvPr/>
                </p:nvSpPr>
                <p:spPr>
                  <a:xfrm>
                    <a:off x="5976251" y="3271006"/>
                    <a:ext cx="837198" cy="247405"/>
                  </a:xfrm>
                  <a:prstGeom prst="rect">
                    <a:avLst/>
                  </a:prstGeom>
                  <a:noFill/>
                </p:spPr>
                <p:txBody>
                  <a:bodyPr wrap="none" rtlCol="0">
                    <a:spAutoFit/>
                  </a:bodyPr>
                  <a:lstStyle/>
                  <a:p>
                    <a:pPr algn="ctr"/>
                    <a:r>
                      <a:rPr lang="en-US" dirty="0" smtClean="0">
                        <a:solidFill>
                          <a:srgbClr val="FFFFFF"/>
                        </a:solidFill>
                      </a:rPr>
                      <a:t>Rendering</a:t>
                    </a:r>
                    <a:endParaRPr lang="en-US" dirty="0">
                      <a:solidFill>
                        <a:srgbClr val="FFFFFF"/>
                      </a:solidFill>
                    </a:endParaRPr>
                  </a:p>
                </p:txBody>
              </p:sp>
            </p:grpSp>
            <p:sp>
              <p:nvSpPr>
                <p:cNvPr id="25" name="Rectangle 24"/>
                <p:cNvSpPr/>
                <p:nvPr/>
              </p:nvSpPr>
              <p:spPr>
                <a:xfrm>
                  <a:off x="5176857" y="5185577"/>
                  <a:ext cx="2285548" cy="446810"/>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User Interface</a:t>
                  </a:r>
                </a:p>
              </p:txBody>
            </p:sp>
            <p:sp>
              <p:nvSpPr>
                <p:cNvPr id="26" name="Rectangle 25"/>
                <p:cNvSpPr/>
                <p:nvPr/>
              </p:nvSpPr>
              <p:spPr>
                <a:xfrm>
                  <a:off x="6584075" y="3899219"/>
                  <a:ext cx="1207383" cy="852195"/>
                </a:xfrm>
                <a:prstGeom prst="rect">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Data</a:t>
                  </a:r>
                </a:p>
              </p:txBody>
            </p:sp>
          </p:grpSp>
          <p:sp>
            <p:nvSpPr>
              <p:cNvPr id="19" name="Chevron 18"/>
              <p:cNvSpPr>
                <a:spLocks noChangeAspect="1"/>
              </p:cNvSpPr>
              <p:nvPr/>
            </p:nvSpPr>
            <p:spPr>
              <a:xfrm rot="16200000" flipH="1">
                <a:off x="5396633" y="2466204"/>
                <a:ext cx="906844" cy="240450"/>
              </a:xfrm>
              <a:prstGeom prst="chevron">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20" name="Oval 19"/>
              <p:cNvSpPr>
                <a:spLocks noChangeAspect="1"/>
              </p:cNvSpPr>
              <p:nvPr/>
            </p:nvSpPr>
            <p:spPr>
              <a:xfrm>
                <a:off x="6019647" y="2289343"/>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4</a:t>
                </a:r>
              </a:p>
            </p:txBody>
          </p:sp>
          <p:sp>
            <p:nvSpPr>
              <p:cNvPr id="21" name="Oval 20"/>
              <p:cNvSpPr>
                <a:spLocks noChangeAspect="1"/>
              </p:cNvSpPr>
              <p:nvPr/>
            </p:nvSpPr>
            <p:spPr>
              <a:xfrm>
                <a:off x="4963543" y="3439028"/>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US" dirty="0" smtClean="0">
                  <a:solidFill>
                    <a:schemeClr val="bg1"/>
                  </a:solidFill>
                </a:endParaRPr>
              </a:p>
            </p:txBody>
          </p:sp>
          <p:sp>
            <p:nvSpPr>
              <p:cNvPr id="22" name="Oval 21"/>
              <p:cNvSpPr>
                <a:spLocks noChangeAspect="1"/>
              </p:cNvSpPr>
              <p:nvPr/>
            </p:nvSpPr>
            <p:spPr>
              <a:xfrm>
                <a:off x="7089121" y="5056607"/>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7</a:t>
                </a:r>
              </a:p>
            </p:txBody>
          </p:sp>
        </p:grpSp>
        <p:sp>
          <p:nvSpPr>
            <p:cNvPr id="11" name="Oval 10"/>
            <p:cNvSpPr>
              <a:spLocks noChangeAspect="1"/>
            </p:cNvSpPr>
            <p:nvPr/>
          </p:nvSpPr>
          <p:spPr>
            <a:xfrm>
              <a:off x="3827227" y="5283870"/>
              <a:ext cx="479322" cy="485273"/>
            </a:xfrm>
            <a:prstGeom prst="ellipse">
              <a:avLst/>
            </a:prstGeom>
            <a:solidFill>
              <a:srgbClr val="120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8</a:t>
              </a:r>
              <a:endParaRPr lang="en-US" dirty="0" smtClean="0">
                <a:solidFill>
                  <a:schemeClr val="bg1"/>
                </a:solidFill>
              </a:endParaRPr>
            </a:p>
          </p:txBody>
        </p:sp>
        <p:grpSp>
          <p:nvGrpSpPr>
            <p:cNvPr id="12" name="Group 11"/>
            <p:cNvGrpSpPr/>
            <p:nvPr/>
          </p:nvGrpSpPr>
          <p:grpSpPr>
            <a:xfrm>
              <a:off x="10367673" y="923107"/>
              <a:ext cx="1824327" cy="4919472"/>
              <a:chOff x="10367673" y="923107"/>
              <a:chExt cx="1824327" cy="4919472"/>
            </a:xfrm>
          </p:grpSpPr>
          <p:sp>
            <p:nvSpPr>
              <p:cNvPr id="13" name="Rectangle 12"/>
              <p:cNvSpPr/>
              <p:nvPr/>
            </p:nvSpPr>
            <p:spPr>
              <a:xfrm>
                <a:off x="10367673" y="923107"/>
                <a:ext cx="1824327" cy="4919472"/>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Server</a:t>
                </a:r>
              </a:p>
            </p:txBody>
          </p:sp>
          <p:sp>
            <p:nvSpPr>
              <p:cNvPr id="14" name="Rectangle 13"/>
              <p:cNvSpPr/>
              <p:nvPr/>
            </p:nvSpPr>
            <p:spPr>
              <a:xfrm>
                <a:off x="10485937" y="1796364"/>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Static Assets</a:t>
                </a:r>
              </a:p>
            </p:txBody>
          </p:sp>
          <p:sp>
            <p:nvSpPr>
              <p:cNvPr id="15" name="Rectangle 14"/>
              <p:cNvSpPr/>
              <p:nvPr/>
            </p:nvSpPr>
            <p:spPr>
              <a:xfrm>
                <a:off x="10485937" y="4903185"/>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Service</a:t>
                </a:r>
              </a:p>
            </p:txBody>
          </p:sp>
          <p:sp>
            <p:nvSpPr>
              <p:cNvPr id="16" name="Rectangle 15"/>
              <p:cNvSpPr/>
              <p:nvPr/>
            </p:nvSpPr>
            <p:spPr>
              <a:xfrm>
                <a:off x="10512675" y="3349775"/>
                <a:ext cx="1561060" cy="503035"/>
              </a:xfrm>
              <a:prstGeom prst="rect">
                <a:avLst/>
              </a:prstGeom>
              <a:solidFill>
                <a:srgbClr val="249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App Logic</a:t>
                </a:r>
              </a:p>
            </p:txBody>
          </p:sp>
        </p:grpSp>
      </p:grpSp>
    </p:spTree>
    <p:extLst>
      <p:ext uri="{BB962C8B-B14F-4D97-AF65-F5344CB8AC3E}">
        <p14:creationId xmlns:p14="http://schemas.microsoft.com/office/powerpoint/2010/main" val="175123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Content</a:t>
            </a:r>
          </a:p>
        </p:txBody>
      </p:sp>
      <p:sp>
        <p:nvSpPr>
          <p:cNvPr id="5" name="Content Placeholder 4"/>
          <p:cNvSpPr>
            <a:spLocks noGrp="1"/>
          </p:cNvSpPr>
          <p:nvPr>
            <p:ph idx="1"/>
          </p:nvPr>
        </p:nvSpPr>
        <p:spPr>
          <a:xfrm>
            <a:off x="838199" y="2692905"/>
            <a:ext cx="10515600" cy="2755646"/>
          </a:xfrm>
        </p:spPr>
        <p:txBody>
          <a:bodyPr>
            <a:normAutofit/>
          </a:bodyPr>
          <a:lstStyle/>
          <a:p>
            <a:pPr>
              <a:buFont typeface="Wingdings" charset="2"/>
              <a:buChar char="§"/>
            </a:pPr>
            <a:r>
              <a:rPr lang="en-US" dirty="0"/>
              <a:t>Static</a:t>
            </a:r>
          </a:p>
          <a:p>
            <a:pPr>
              <a:buFont typeface="Wingdings" charset="2"/>
              <a:buChar char="§"/>
            </a:pPr>
            <a:r>
              <a:rPr lang="en-US" dirty="0"/>
              <a:t>Dynamic</a:t>
            </a:r>
          </a:p>
          <a:p>
            <a:pPr lvl="1">
              <a:buFont typeface="Wingdings" charset="2"/>
              <a:buChar char="§"/>
            </a:pPr>
            <a:r>
              <a:rPr lang="en-US" dirty="0"/>
              <a:t>Node’s non-blocking I/O is excellent at dynamic generation</a:t>
            </a:r>
          </a:p>
        </p:txBody>
      </p:sp>
      <p:grpSp>
        <p:nvGrpSpPr>
          <p:cNvPr id="3" name="Group 2"/>
          <p:cNvGrpSpPr/>
          <p:nvPr/>
        </p:nvGrpSpPr>
        <p:grpSpPr>
          <a:xfrm>
            <a:off x="0" y="1789301"/>
            <a:ext cx="12192000" cy="775582"/>
            <a:chOff x="0" y="1697643"/>
            <a:chExt cx="12192000" cy="775582"/>
          </a:xfrm>
        </p:grpSpPr>
        <p:sp>
          <p:nvSpPr>
            <p:cNvPr id="7" name="Rectangle 6"/>
            <p:cNvSpPr/>
            <p:nvPr/>
          </p:nvSpPr>
          <p:spPr bwMode="auto">
            <a:xfrm>
              <a:off x="0" y="1697643"/>
              <a:ext cx="12192000" cy="775582"/>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TextBox 5"/>
            <p:cNvSpPr txBox="1"/>
            <p:nvPr/>
          </p:nvSpPr>
          <p:spPr>
            <a:xfrm>
              <a:off x="874781" y="1823824"/>
              <a:ext cx="10267510" cy="523220"/>
            </a:xfrm>
            <a:prstGeom prst="rect">
              <a:avLst/>
            </a:prstGeom>
            <a:noFill/>
          </p:spPr>
          <p:txBody>
            <a:bodyPr wrap="square" rtlCol="0">
              <a:spAutoFit/>
            </a:bodyPr>
            <a:lstStyle/>
            <a:p>
              <a:r>
                <a:rPr lang="en-US" sz="2800" dirty="0">
                  <a:solidFill>
                    <a:srgbClr val="FFFFFF"/>
                  </a:solidFill>
                </a:rPr>
                <a:t>Types of web content</a:t>
              </a:r>
            </a:p>
          </p:txBody>
        </p:sp>
      </p:grpSp>
    </p:spTree>
    <p:extLst>
      <p:ext uri="{BB962C8B-B14F-4D97-AF65-F5344CB8AC3E}">
        <p14:creationId xmlns:p14="http://schemas.microsoft.com/office/powerpoint/2010/main" val="121497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server, request, and response Objects</a:t>
            </a:r>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err="1"/>
              <a:t>var</a:t>
            </a:r>
            <a:r>
              <a:rPr lang="en-US" sz="1800" dirty="0"/>
              <a:t> http = require('http');</a:t>
            </a:r>
          </a:p>
          <a:p>
            <a:endParaRPr lang="en-US" sz="1800" dirty="0"/>
          </a:p>
          <a:p>
            <a:r>
              <a:rPr lang="en-US" sz="1800" dirty="0" err="1"/>
              <a:t>http.createServer</a:t>
            </a:r>
            <a:r>
              <a:rPr lang="en-US" sz="1800" dirty="0"/>
              <a:t>(function (</a:t>
            </a:r>
            <a:r>
              <a:rPr lang="en-US" sz="1800" dirty="0" err="1"/>
              <a:t>req</a:t>
            </a:r>
            <a:r>
              <a:rPr lang="en-US" sz="1800" dirty="0"/>
              <a:t>, res) {</a:t>
            </a:r>
          </a:p>
          <a:p>
            <a:r>
              <a:rPr lang="en-US" sz="1800" dirty="0"/>
              <a:t>  </a:t>
            </a:r>
            <a:r>
              <a:rPr lang="en-US" sz="1800" dirty="0" err="1"/>
              <a:t>res.writeHead</a:t>
            </a:r>
            <a:r>
              <a:rPr lang="en-US" sz="1800" dirty="0"/>
              <a:t>(200, {'Content-Type': 'text/plain'});</a:t>
            </a:r>
          </a:p>
          <a:p>
            <a:r>
              <a:rPr lang="en-US" sz="1800" dirty="0"/>
              <a:t>  </a:t>
            </a:r>
            <a:r>
              <a:rPr lang="en-US" sz="1800" dirty="0" err="1"/>
              <a:t>res.end</a:t>
            </a:r>
            <a:r>
              <a:rPr lang="en-US" sz="1800" dirty="0"/>
              <a:t>('Hello World\n');</a:t>
            </a:r>
          </a:p>
          <a:p>
            <a:r>
              <a:rPr lang="en-US" sz="1800" dirty="0"/>
              <a:t>}).listen(1337, '127.0.0.1');</a:t>
            </a:r>
          </a:p>
          <a:p>
            <a:endParaRPr lang="en-US" sz="1800" dirty="0"/>
          </a:p>
          <a:p>
            <a:r>
              <a:rPr lang="en-US" sz="1800" dirty="0" err="1"/>
              <a:t>console.log</a:t>
            </a:r>
            <a:r>
              <a:rPr lang="en-US" sz="1800" dirty="0"/>
              <a:t>('Server running at http://127.0.0.1:1337/');</a:t>
            </a:r>
          </a:p>
        </p:txBody>
      </p:sp>
    </p:spTree>
    <p:extLst>
      <p:ext uri="{BB962C8B-B14F-4D97-AF65-F5344CB8AC3E}">
        <p14:creationId xmlns:p14="http://schemas.microsoft.com/office/powerpoint/2010/main" val="382425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App</a:t>
            </a:r>
          </a:p>
        </p:txBody>
      </p:sp>
      <p:sp>
        <p:nvSpPr>
          <p:cNvPr id="4" name="Content Placeholder 3"/>
          <p:cNvSpPr>
            <a:spLocks noGrp="1"/>
          </p:cNvSpPr>
          <p:nvPr>
            <p:ph idx="1"/>
          </p:nvPr>
        </p:nvSpPr>
        <p:spPr/>
        <p:txBody>
          <a:bodyPr>
            <a:normAutofit/>
          </a:bodyPr>
          <a:lstStyle/>
          <a:p>
            <a:r>
              <a:rPr lang="en-US" sz="2000" dirty="0"/>
              <a:t>//Run with:</a:t>
            </a:r>
          </a:p>
          <a:p>
            <a:endParaRPr lang="en-US" sz="2000" dirty="0"/>
          </a:p>
          <a:p>
            <a:r>
              <a:rPr lang="en-US" sz="2000" dirty="0"/>
              <a:t>$ node </a:t>
            </a:r>
            <a:r>
              <a:rPr lang="en-US" sz="2000" dirty="0" err="1"/>
              <a:t>server.js</a:t>
            </a:r>
            <a:endParaRPr lang="en-US" sz="2000" dirty="0"/>
          </a:p>
          <a:p>
            <a:endParaRPr lang="en-US" sz="2000" dirty="0"/>
          </a:p>
          <a:p>
            <a:r>
              <a:rPr lang="en-US" sz="2000" dirty="0"/>
              <a:t>//Send requests:</a:t>
            </a:r>
          </a:p>
          <a:p>
            <a:endParaRPr lang="en-US" sz="2000" dirty="0"/>
          </a:p>
          <a:p>
            <a:r>
              <a:rPr lang="en-US" sz="2000" dirty="0"/>
              <a:t>$ curl http://localhost:1337</a:t>
            </a:r>
          </a:p>
          <a:p>
            <a:endParaRPr lang="en-US" sz="2000" dirty="0"/>
          </a:p>
          <a:p>
            <a:r>
              <a:rPr lang="en-US" sz="2000" dirty="0"/>
              <a:t>//Or:</a:t>
            </a:r>
          </a:p>
          <a:p>
            <a:endParaRPr lang="en-US" sz="2000" dirty="0"/>
          </a:p>
          <a:p>
            <a:r>
              <a:rPr lang="en-US" sz="2000" dirty="0"/>
              <a:t>&lt;http://localhost:1337&gt;</a:t>
            </a:r>
          </a:p>
          <a:p>
            <a:endParaRPr lang="en-US" sz="1800" dirty="0"/>
          </a:p>
        </p:txBody>
      </p:sp>
    </p:spTree>
    <p:extLst>
      <p:ext uri="{BB962C8B-B14F-4D97-AF65-F5344CB8AC3E}">
        <p14:creationId xmlns:p14="http://schemas.microsoft.com/office/powerpoint/2010/main" val="340072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 Object and Response</a:t>
            </a:r>
          </a:p>
        </p:txBody>
      </p:sp>
      <p:sp>
        <p:nvSpPr>
          <p:cNvPr id="4" name="Content Placeholder 3"/>
          <p:cNvSpPr>
            <a:spLocks noGrp="1"/>
          </p:cNvSpPr>
          <p:nvPr>
            <p:ph sz="half" idx="1"/>
          </p:nvPr>
        </p:nvSpPr>
        <p:spPr>
          <a:xfrm>
            <a:off x="442823" y="1167442"/>
            <a:ext cx="4019909" cy="5492149"/>
          </a:xfrm>
        </p:spPr>
        <p:txBody>
          <a:bodyPr anchor="t"/>
          <a:lstStyle/>
          <a:p>
            <a:pPr marL="0" indent="0">
              <a:buNone/>
            </a:pPr>
            <a:endParaRPr lang="en-US" dirty="0"/>
          </a:p>
          <a:p>
            <a:pPr marL="0" indent="0">
              <a:buNone/>
            </a:pPr>
            <a:endParaRPr lang="en-US" sz="1100" dirty="0"/>
          </a:p>
          <a:p>
            <a:pPr>
              <a:buFont typeface="Wingdings" charset="2"/>
              <a:buChar char="§"/>
            </a:pPr>
            <a:r>
              <a:rPr lang="en-US" dirty="0"/>
              <a:t>HTTP object</a:t>
            </a:r>
          </a:p>
          <a:p>
            <a:pPr marL="0" indent="0">
              <a:buNone/>
            </a:pPr>
            <a:endParaRPr lang="en-US" dirty="0"/>
          </a:p>
          <a:p>
            <a:pPr marL="0" indent="0">
              <a:buNone/>
            </a:pPr>
            <a:endParaRPr lang="en-US" dirty="0"/>
          </a:p>
          <a:p>
            <a:pPr>
              <a:buFont typeface="Wingdings" charset="2"/>
              <a:buChar char="§"/>
            </a:pPr>
            <a:r>
              <a:rPr lang="en-US" dirty="0"/>
              <a:t>HTTP response</a:t>
            </a:r>
          </a:p>
          <a:p>
            <a:pPr>
              <a:buFont typeface="Wingdings" charset="2"/>
              <a:buChar char="§"/>
            </a:pPr>
            <a:endParaRPr lang="en-US" dirty="0"/>
          </a:p>
          <a:p>
            <a:pPr>
              <a:buFont typeface="Wingdings" charset="2"/>
              <a:buChar char="§"/>
            </a:pPr>
            <a:endParaRPr lang="en-US" dirty="0"/>
          </a:p>
          <a:p>
            <a:pPr>
              <a:buFont typeface="Wingdings" charset="2"/>
              <a:buChar char="§"/>
            </a:pPr>
            <a:endParaRPr lang="en-US" dirty="0"/>
          </a:p>
          <a:p>
            <a:pPr>
              <a:buFont typeface="Wingdings" charset="2"/>
              <a:buChar char="§"/>
            </a:pPr>
            <a:r>
              <a:rPr lang="en-US" dirty="0"/>
              <a:t>Reading from an HTTP request</a:t>
            </a:r>
          </a:p>
        </p:txBody>
      </p:sp>
      <p:sp>
        <p:nvSpPr>
          <p:cNvPr id="6" name="Content Placeholder 5"/>
          <p:cNvSpPr>
            <a:spLocks noGrp="1"/>
          </p:cNvSpPr>
          <p:nvPr>
            <p:ph idx="13"/>
          </p:nvPr>
        </p:nvSpPr>
        <p:spPr/>
        <p:txBody>
          <a:bodyPr/>
          <a:lstStyle/>
          <a:p>
            <a:r>
              <a:rPr lang="en-US" sz="2000" dirty="0" err="1"/>
              <a:t>var</a:t>
            </a:r>
            <a:r>
              <a:rPr lang="en-US" sz="2000" dirty="0"/>
              <a:t> server = </a:t>
            </a:r>
            <a:r>
              <a:rPr lang="en-US" sz="2000" dirty="0" err="1"/>
              <a:t>http.createServer</a:t>
            </a:r>
            <a:r>
              <a:rPr lang="en-US" sz="2000" dirty="0"/>
              <a:t>([</a:t>
            </a:r>
            <a:r>
              <a:rPr lang="en-US" sz="2000" dirty="0" err="1"/>
              <a:t>requestListener</a:t>
            </a:r>
            <a:r>
              <a:rPr lang="en-US" sz="2000" dirty="0"/>
              <a:t>])</a:t>
            </a:r>
          </a:p>
          <a:p>
            <a:r>
              <a:rPr lang="en-US" sz="2000" dirty="0" err="1"/>
              <a:t>server.listen</a:t>
            </a:r>
            <a:r>
              <a:rPr lang="en-US" sz="2000" dirty="0"/>
              <a:t>(port[, hostname][, backlog][, callback])</a:t>
            </a:r>
          </a:p>
          <a:p>
            <a:endParaRPr lang="en-US" sz="2000" dirty="0"/>
          </a:p>
          <a:p>
            <a:endParaRPr lang="en-US" sz="2000" dirty="0"/>
          </a:p>
          <a:p>
            <a:r>
              <a:rPr lang="en-US" sz="2000" dirty="0" err="1"/>
              <a:t>response.writeHead</a:t>
            </a:r>
            <a:r>
              <a:rPr lang="en-US" sz="2000" dirty="0"/>
              <a:t>(200, {</a:t>
            </a:r>
          </a:p>
          <a:p>
            <a:r>
              <a:rPr lang="en-US" sz="2000" dirty="0"/>
              <a:t>  'Content-Length': </a:t>
            </a:r>
            <a:r>
              <a:rPr lang="en-US" sz="2000" dirty="0" err="1"/>
              <a:t>body.length</a:t>
            </a:r>
            <a:r>
              <a:rPr lang="en-US" sz="2000" dirty="0"/>
              <a:t>,</a:t>
            </a:r>
          </a:p>
          <a:p>
            <a:r>
              <a:rPr lang="en-US" sz="2000" dirty="0"/>
              <a:t>  'Content-Type': 'text/plain' });</a:t>
            </a:r>
          </a:p>
          <a:p>
            <a:endParaRPr lang="en-US" sz="2000" dirty="0"/>
          </a:p>
          <a:p>
            <a:r>
              <a:rPr lang="en-US" sz="2000" dirty="0" err="1"/>
              <a:t>request.url</a:t>
            </a:r>
            <a:endParaRPr lang="en-US" sz="2000" dirty="0"/>
          </a:p>
          <a:p>
            <a:r>
              <a:rPr lang="en-US" sz="2000" dirty="0" err="1"/>
              <a:t>request.method</a:t>
            </a:r>
            <a:endParaRPr lang="en-US" sz="2000" dirty="0"/>
          </a:p>
          <a:p>
            <a:endParaRPr lang="en-US" dirty="0"/>
          </a:p>
          <a:p>
            <a:endParaRPr lang="en-US" dirty="0"/>
          </a:p>
        </p:txBody>
      </p:sp>
      <p:cxnSp>
        <p:nvCxnSpPr>
          <p:cNvPr id="7" name="Straight Arrow Connector 6"/>
          <p:cNvCxnSpPr/>
          <p:nvPr/>
        </p:nvCxnSpPr>
        <p:spPr>
          <a:xfrm flipV="1">
            <a:off x="2683877" y="2108139"/>
            <a:ext cx="1734802"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113124" y="3614709"/>
            <a:ext cx="1293832" cy="10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961479" y="5243376"/>
            <a:ext cx="45720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00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3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10364</TotalTime>
  <Words>2921</Words>
  <Application>Microsoft Macintosh PowerPoint</Application>
  <PresentationFormat>Widescreen</PresentationFormat>
  <Paragraphs>513</Paragraphs>
  <Slides>31</Slides>
  <Notes>31</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31</vt:i4>
      </vt:variant>
    </vt:vector>
  </HeadingPairs>
  <TitlesOfParts>
    <vt:vector size="46" baseType="lpstr">
      <vt:lpstr>Arial</vt:lpstr>
      <vt:lpstr>Calibri</vt:lpstr>
      <vt:lpstr>Consolas</vt:lpstr>
      <vt:lpstr>Lucida Console</vt:lpstr>
      <vt:lpstr>Segoe UI</vt:lpstr>
      <vt:lpstr>Segoe UI Light</vt:lpstr>
      <vt:lpstr>Segoe UI Semibold</vt:lpstr>
      <vt:lpstr>Wingdings</vt:lpstr>
      <vt:lpstr>1_MS1444_Windows Azure Template 16x9_r08a</vt:lpstr>
      <vt:lpstr>2_MS1444_Windows Azure Template 16x9_r08a</vt:lpstr>
      <vt:lpstr>Office Theme</vt:lpstr>
      <vt:lpstr>1_Office Theme</vt:lpstr>
      <vt:lpstr>2_Office Theme</vt:lpstr>
      <vt:lpstr>4_MS1444_Windows Azure Template 16x9_r08a</vt:lpstr>
      <vt:lpstr>3_Office Theme</vt:lpstr>
      <vt:lpstr>Web Development</vt:lpstr>
      <vt:lpstr>PowerPoint Presentation</vt:lpstr>
      <vt:lpstr>PowerPoint Presentation</vt:lpstr>
      <vt:lpstr>Web App Architectures</vt:lpstr>
      <vt:lpstr>Thick Client Architecture</vt:lpstr>
      <vt:lpstr>Web Content</vt:lpstr>
      <vt:lpstr>The server, request, and response Objects</vt:lpstr>
      <vt:lpstr>Running the App</vt:lpstr>
      <vt:lpstr>HTTP Object and Response</vt:lpstr>
      <vt:lpstr>How-to Example</vt:lpstr>
      <vt:lpstr>Core http Module</vt:lpstr>
      <vt:lpstr>Express</vt:lpstr>
      <vt:lpstr>Installing Dependency and Scaffolding</vt:lpstr>
      <vt:lpstr>Using the Generator</vt:lpstr>
      <vt:lpstr>Configuring Express</vt:lpstr>
      <vt:lpstr>Node.js Middleware Pattern</vt:lpstr>
      <vt:lpstr>Creating and Ordering Middleware</vt:lpstr>
      <vt:lpstr>Connecting Middleware</vt:lpstr>
      <vt:lpstr>Connect Framework</vt:lpstr>
      <vt:lpstr>Connect/Express Middleware</vt:lpstr>
      <vt:lpstr>Connect/Express Middleware</vt:lpstr>
      <vt:lpstr>Other Popular Middleware</vt:lpstr>
      <vt:lpstr>Template Engine</vt:lpstr>
      <vt:lpstr>Express Routes</vt:lpstr>
      <vt:lpstr>Home Page</vt:lpstr>
      <vt:lpstr>Error Handling</vt:lpstr>
      <vt:lpstr>Running HTTP Express Server</vt:lpstr>
      <vt:lpstr>Running HTTPS Express</vt:lpstr>
      <vt:lpstr>ExpressWorks Auto Workshop</vt:lpstr>
      <vt:lpstr>Alternatives to Express</vt:lpstr>
      <vt:lpstr>PowerPoint Presentation</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Severin Leonard</cp:lastModifiedBy>
  <cp:revision>825</cp:revision>
  <dcterms:created xsi:type="dcterms:W3CDTF">2015-09-13T19:29:02Z</dcterms:created>
  <dcterms:modified xsi:type="dcterms:W3CDTF">2016-12-20T19:36:31Z</dcterms:modified>
</cp:coreProperties>
</file>