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43" r:id="rId4"/>
  </p:sldMasterIdLst>
  <p:notesMasterIdLst>
    <p:notesMasterId r:id="rId39"/>
  </p:notesMasterIdLst>
  <p:sldIdLst>
    <p:sldId id="406" r:id="rId5"/>
    <p:sldId id="407" r:id="rId6"/>
    <p:sldId id="408" r:id="rId7"/>
    <p:sldId id="483" r:id="rId8"/>
    <p:sldId id="512" r:id="rId9"/>
    <p:sldId id="435" r:id="rId10"/>
    <p:sldId id="526" r:id="rId11"/>
    <p:sldId id="528" r:id="rId12"/>
    <p:sldId id="513" r:id="rId13"/>
    <p:sldId id="484" r:id="rId14"/>
    <p:sldId id="485" r:id="rId15"/>
    <p:sldId id="486" r:id="rId16"/>
    <p:sldId id="514" r:id="rId17"/>
    <p:sldId id="515" r:id="rId18"/>
    <p:sldId id="487" r:id="rId19"/>
    <p:sldId id="488" r:id="rId20"/>
    <p:sldId id="489" r:id="rId21"/>
    <p:sldId id="516" r:id="rId22"/>
    <p:sldId id="490" r:id="rId23"/>
    <p:sldId id="491" r:id="rId24"/>
    <p:sldId id="517" r:id="rId25"/>
    <p:sldId id="529" r:id="rId26"/>
    <p:sldId id="492" r:id="rId27"/>
    <p:sldId id="530" r:id="rId28"/>
    <p:sldId id="518" r:id="rId29"/>
    <p:sldId id="519" r:id="rId30"/>
    <p:sldId id="520" r:id="rId31"/>
    <p:sldId id="521" r:id="rId32"/>
    <p:sldId id="522" r:id="rId33"/>
    <p:sldId id="523" r:id="rId34"/>
    <p:sldId id="524" r:id="rId35"/>
    <p:sldId id="525" r:id="rId36"/>
    <p:sldId id="527"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2"/>
            <p14:sldId id="435"/>
            <p14:sldId id="526"/>
            <p14:sldId id="528"/>
            <p14:sldId id="513"/>
            <p14:sldId id="484"/>
            <p14:sldId id="485"/>
            <p14:sldId id="486"/>
            <p14:sldId id="514"/>
            <p14:sldId id="515"/>
            <p14:sldId id="487"/>
            <p14:sldId id="488"/>
            <p14:sldId id="489"/>
            <p14:sldId id="516"/>
            <p14:sldId id="490"/>
            <p14:sldId id="491"/>
            <p14:sldId id="517"/>
            <p14:sldId id="529"/>
            <p14:sldId id="492"/>
            <p14:sldId id="530"/>
            <p14:sldId id="518"/>
            <p14:sldId id="519"/>
            <p14:sldId id="520"/>
            <p14:sldId id="521"/>
            <p14:sldId id="522"/>
            <p14:sldId id="523"/>
            <p14:sldId id="524"/>
            <p14:sldId id="525"/>
            <p14:sldId id="527"/>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4" clrIdx="4">
    <p:extLst/>
  </p:cmAuthor>
  <p:cmAuthor id="6" name="Azat Mardan" initials="AM" lastIdx="3"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0" autoAdjust="0"/>
    <p:restoredTop sz="68547" autoAdjust="0"/>
  </p:normalViewPr>
  <p:slideViewPr>
    <p:cSldViewPr snapToGrid="0">
      <p:cViewPr varScale="1">
        <p:scale>
          <a:sx n="63" d="100"/>
          <a:sy n="63" d="100"/>
        </p:scale>
        <p:origin x="-504"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Tables don't enforce a schema on entities, which means a single table can contain entities that have different sets of properties. </a:t>
            </a:r>
            <a:endParaRPr lang="en-US" baseline="0" dirty="0"/>
          </a:p>
          <a:p>
            <a:pPr marL="171450" indent="-171450">
              <a:buFont typeface="Arial"/>
              <a:buChar char="•"/>
            </a:pPr>
            <a:r>
              <a:rPr lang="en-US" b="0" dirty="0"/>
              <a:t>Entities</a:t>
            </a:r>
          </a:p>
          <a:p>
            <a:pPr marL="628650" lvl="1" indent="-171450">
              <a:buFont typeface="Arial"/>
              <a:buChar char="•"/>
            </a:pPr>
            <a:r>
              <a:rPr lang="en-US" b="0" dirty="0"/>
              <a:t>An entity is a set of properties, similar to a database row. </a:t>
            </a:r>
          </a:p>
          <a:p>
            <a:pPr marL="628650" lvl="1" indent="-171450">
              <a:buFont typeface="Arial"/>
              <a:buChar char="•"/>
            </a:pPr>
            <a:r>
              <a:rPr lang="en-US" b="0" dirty="0"/>
              <a:t>An entity can be up to 1MB in size.</a:t>
            </a:r>
          </a:p>
          <a:p>
            <a:pPr marL="628650" lvl="1" indent="-171450">
              <a:buFont typeface="Arial"/>
              <a:buChar char="•"/>
            </a:pPr>
            <a:r>
              <a:rPr lang="en-US" b="0" dirty="0"/>
              <a:t>Each entity can include up to 252 properties to store data. </a:t>
            </a:r>
          </a:p>
          <a:p>
            <a:pPr marL="628650" lvl="1" indent="-171450">
              <a:buFont typeface="Arial"/>
              <a:buChar char="•"/>
            </a:pPr>
            <a:r>
              <a:rPr lang="en-US" b="0" dirty="0"/>
              <a:t>Each entity also has 3 system properties that specify a partition key, a row key, and a timestamp. </a:t>
            </a:r>
          </a:p>
          <a:p>
            <a:pPr marL="628650" lvl="1" indent="-171450">
              <a:buFont typeface="Arial"/>
              <a:buChar char="•"/>
            </a:pPr>
            <a:r>
              <a:rPr lang="en-US" b="0" dirty="0"/>
              <a:t>Entities with the same partition key can be queried more quickly, and inserted/updated in atomic operations. </a:t>
            </a:r>
          </a:p>
          <a:p>
            <a:pPr marL="628650" lvl="1" indent="-171450">
              <a:buFont typeface="Arial"/>
              <a:buChar char="•"/>
            </a:pPr>
            <a:r>
              <a:rPr lang="en-US" b="0" dirty="0"/>
              <a:t>An entity's row key is its unique identifier within a partition.</a:t>
            </a:r>
          </a:p>
          <a:p>
            <a:pPr marL="0" indent="0">
              <a:buFont typeface="Arial"/>
              <a:buNone/>
            </a:pPr>
            <a:endParaRPr lang="en-US" b="0" dirty="0"/>
          </a:p>
          <a:p>
            <a:pPr marL="171450" indent="-171450">
              <a:buFont typeface="Arial"/>
              <a:buChar char="•"/>
            </a:pPr>
            <a:r>
              <a:rPr lang="en-US" b="0" dirty="0"/>
              <a:t>Partition Key</a:t>
            </a:r>
          </a:p>
          <a:p>
            <a:pPr marL="628650" lvl="1" indent="-171450">
              <a:buFont typeface="Arial"/>
              <a:buChar char="•"/>
            </a:pPr>
            <a:r>
              <a:rPr lang="en-US" b="0" dirty="0"/>
              <a:t>Entity within the same partition can be queried more quickly. For example, posts on JavaScript and posts on Java can have partition keys "</a:t>
            </a:r>
            <a:r>
              <a:rPr lang="en-US" b="0" dirty="0" err="1"/>
              <a:t>javascript</a:t>
            </a:r>
            <a:r>
              <a:rPr lang="en-US" b="0" dirty="0"/>
              <a:t>" and "java" respectively.</a:t>
            </a:r>
          </a:p>
          <a:p>
            <a:pPr marL="0" indent="0">
              <a:buFont typeface="Arial"/>
              <a:buNone/>
            </a:pPr>
            <a:endParaRPr lang="en-US" b="0" dirty="0"/>
          </a:p>
          <a:p>
            <a:pPr marL="171450" indent="-171450">
              <a:buFont typeface="Arial"/>
              <a:buChar char="•"/>
            </a:pPr>
            <a:r>
              <a:rPr lang="en-US" b="0" dirty="0"/>
              <a:t>Row Key</a:t>
            </a:r>
          </a:p>
          <a:p>
            <a:pPr marL="628650" lvl="1" indent="-171450">
              <a:buFont typeface="Arial"/>
              <a:buChar char="•"/>
            </a:pPr>
            <a:r>
              <a:rPr lang="en-US" b="0" dirty="0"/>
              <a:t>For example, 001, 002, 003. </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We will</a:t>
            </a:r>
            <a:r>
              <a:rPr lang="en-US" b="0" baseline="0" dirty="0" smtClean="0"/>
              <a:t> interact with the tickets entities via these endpoints (as an example)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514350" indent="-514350">
              <a:buFont typeface="+mj-lt"/>
              <a:buAutoNum type="arabicPeriod"/>
            </a:pPr>
            <a:r>
              <a:rPr lang="en-US" dirty="0"/>
              <a:t>Sign up for Azure to access portal.azure.com</a:t>
            </a:r>
          </a:p>
          <a:p>
            <a:pPr marL="514350" indent="-514350">
              <a:buFont typeface="+mj-lt"/>
              <a:buAutoNum type="arabicPeriod"/>
            </a:pPr>
            <a:r>
              <a:rPr lang="en-US" dirty="0"/>
              <a:t>Select a subscription, e.g., free trial, pay-as-you-go, etc.</a:t>
            </a:r>
          </a:p>
          <a:p>
            <a:pPr marL="514350" indent="-514350">
              <a:buFont typeface="+mj-lt"/>
              <a:buAutoNum type="arabicPeriod"/>
            </a:pPr>
            <a:r>
              <a:rPr lang="en-US" dirty="0"/>
              <a:t>Select New -&gt; Data + Storage -&gt; Storage account to create a new storage account</a:t>
            </a:r>
          </a:p>
          <a:p>
            <a:pPr marL="514350" indent="-514350">
              <a:buFont typeface="+mj-lt"/>
              <a:buAutoNum type="arabicPeriod"/>
            </a:pPr>
            <a:r>
              <a:rPr lang="en-US" dirty="0"/>
              <a:t>Configure the settings</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are recommended settings for the course projects.</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/en-us/documentation/articles/storage-premium-storage/</a:t>
            </a:r>
          </a:p>
          <a:p>
            <a:pPr marL="171450" indent="-171450">
              <a:buFont typeface="Arial"/>
              <a:buChar char="•"/>
            </a:pPr>
            <a:r>
              <a:rPr lang="en-US" b="0" dirty="0"/>
              <a:t>https://</a:t>
            </a:r>
            <a:r>
              <a:rPr lang="en-US" b="0" dirty="0" err="1"/>
              <a:t>azure.microsoft.com</a:t>
            </a:r>
            <a:r>
              <a:rPr lang="en-US" b="0" dirty="0"/>
              <a:t>/en-us/documentation/articles/resource-group-portal/</a:t>
            </a:r>
          </a:p>
          <a:p>
            <a:pPr marL="171450" indent="-171450">
              <a:buFont typeface="Arial"/>
              <a:buChar char="•"/>
            </a:pPr>
            <a:r>
              <a:rPr lang="en-US" b="0" dirty="0"/>
              <a:t>https://</a:t>
            </a:r>
            <a:r>
              <a:rPr lang="en-US" b="0" dirty="0" err="1"/>
              <a:t>azure.microsoft.com</a:t>
            </a:r>
            <a:r>
              <a:rPr lang="en-US" b="0" dirty="0"/>
              <a:t>/en-us/documentation/articles/storage-redundancy/</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Name will be a part of the URL endpoint as well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Students can substitute name and key for their own values. </a:t>
            </a:r>
          </a:p>
          <a:p>
            <a:pPr marL="171450" indent="-171450">
              <a:buFont typeface="Arial"/>
              <a:buChar char="•"/>
            </a:pPr>
            <a:r>
              <a:rPr lang="en-US" b="0" dirty="0"/>
              <a:t>This shell script will launch express.js. </a:t>
            </a:r>
          </a:p>
          <a:p>
            <a:pPr marL="171450" indent="-171450">
              <a:buFont typeface="Arial"/>
              <a:buChar char="•"/>
            </a:pPr>
            <a:r>
              <a:rPr lang="en-US" b="0" dirty="0"/>
              <a:t>Students can use a different name for their files. </a:t>
            </a:r>
          </a:p>
          <a:p>
            <a:pPr marL="171450" indent="-171450">
              <a:buFont typeface="Arial"/>
              <a:buChar char="•"/>
            </a:pPr>
            <a:r>
              <a:rPr lang="en-US" b="0" dirty="0"/>
              <a:t>Remember, there's no spaces before "=" </a:t>
            </a:r>
            <a:r>
              <a:rPr lang="en-US" b="0" dirty="0" smtClean="0"/>
              <a:t>and after,</a:t>
            </a:r>
            <a:r>
              <a:rPr lang="en-US" b="0" baseline="0" dirty="0" smtClean="0"/>
              <a:t> </a:t>
            </a:r>
            <a:r>
              <a:rPr lang="en-US" b="0" dirty="0" smtClean="0"/>
              <a:t>and </a:t>
            </a:r>
            <a:r>
              <a:rPr lang="en-US" b="0" dirty="0"/>
              <a:t>no new line </a:t>
            </a:r>
            <a:r>
              <a:rPr lang="en-US" b="0" dirty="0" smtClean="0"/>
              <a:t>symbols (just one line).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This course works with v1.0.1, later or earlier versions are not guaranteed to work as described.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azure.microsoft.com</a:t>
            </a:r>
            <a:r>
              <a:rPr lang="en-US" b="0" dirty="0"/>
              <a:t>/en-us/documentation/articles/storage-</a:t>
            </a:r>
            <a:r>
              <a:rPr lang="en-US" b="0" dirty="0" err="1"/>
              <a:t>nodejs</a:t>
            </a:r>
            <a:r>
              <a:rPr lang="en-US" b="0"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dirty="0">
              <a:solidFill>
                <a:srgbClr val="FFFF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a:t>
            </a:r>
            <a:r>
              <a:rPr lang="en-US" b="0" dirty="0" err="1"/>
              <a:t>result.created</a:t>
            </a:r>
            <a:r>
              <a:rPr lang="en-US" b="0" dirty="0"/>
              <a:t> will be true if a new table is created, and false if the table already exists.</a:t>
            </a:r>
          </a:p>
          <a:p>
            <a:pPr marL="171450" indent="-171450">
              <a:buFont typeface="Arial"/>
              <a:buChar char="•"/>
            </a:pPr>
            <a:r>
              <a:rPr lang="en-US" b="0" dirty="0"/>
              <a:t>The response will contain information about the request.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There is also a Timestamp field for each record, which is set by Azure when an entity is inserted or updated.</a:t>
            </a:r>
          </a:p>
          <a:p>
            <a:pPr marL="171450" indent="-171450">
              <a:buFont typeface="Arial"/>
              <a:buChar char="•"/>
            </a:pPr>
            <a:r>
              <a:rPr lang="en-US" dirty="0"/>
              <a:t>Alternatively, helper function </a:t>
            </a:r>
            <a:r>
              <a:rPr lang="en-US" dirty="0" err="1"/>
              <a:t>entityGenerator</a:t>
            </a:r>
            <a:r>
              <a:rPr lang="en-US" dirty="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7086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There is also a Timestamp field for each record, which is set by Azure when an entity is inserted or updated.</a:t>
            </a:r>
          </a:p>
          <a:p>
            <a:pPr marL="171450" indent="-171450">
              <a:buFont typeface="Arial"/>
              <a:buChar char="•"/>
            </a:pPr>
            <a:r>
              <a:rPr lang="en-US" dirty="0" smtClean="0"/>
              <a:t>Alternatively, helper function </a:t>
            </a:r>
            <a:r>
              <a:rPr lang="en-US" dirty="0" err="1" smtClean="0"/>
              <a:t>entityGenerator</a:t>
            </a:r>
            <a:r>
              <a:rPr lang="en-US" dirty="0" smtClean="0"/>
              <a:t> can be used.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4423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Insert</a:t>
            </a:r>
            <a:r>
              <a:rPr lang="en-US" b="0" baseline="0" dirty="0"/>
              <a:t> only:</a:t>
            </a:r>
          </a:p>
          <a:p>
            <a:pPr marL="628650" lvl="1" indent="-171450">
              <a:buFont typeface="Arial"/>
              <a:buChar char="•"/>
            </a:pPr>
            <a:r>
              <a:rPr lang="en-US" b="0" dirty="0"/>
              <a:t>If the operation is successful, result will contain the </a:t>
            </a:r>
            <a:r>
              <a:rPr lang="en-US" b="0" dirty="0" err="1"/>
              <a:t>ETag</a:t>
            </a:r>
            <a:r>
              <a:rPr lang="en-US" b="0" dirty="0"/>
              <a:t> of the inserted record and response will contain information about the operation</a:t>
            </a:r>
          </a:p>
          <a:p>
            <a:pPr marL="171450" indent="-171450">
              <a:buFont typeface="Arial"/>
              <a:buChar char="•"/>
            </a:pPr>
            <a:r>
              <a:rPr lang="en-US" b="0" dirty="0"/>
              <a:t>```</a:t>
            </a:r>
            <a:r>
              <a:rPr lang="en-US" b="0" dirty="0" err="1"/>
              <a:t>js</a:t>
            </a:r>
            <a:endParaRPr lang="en-US" b="0" dirty="0"/>
          </a:p>
          <a:p>
            <a:pPr marL="171450" indent="-171450">
              <a:buFont typeface="Arial"/>
              <a:buChar char="•"/>
            </a:pPr>
            <a:r>
              <a:rPr lang="en-US" b="0" dirty="0" err="1"/>
              <a:t>tableSvc.insertEntity</a:t>
            </a:r>
            <a:r>
              <a:rPr lang="en-US" b="0" dirty="0"/>
              <a:t>('</a:t>
            </a:r>
            <a:r>
              <a:rPr lang="en-US" b="0" dirty="0" err="1"/>
              <a:t>mytable</a:t>
            </a:r>
            <a:r>
              <a:rPr lang="en-US" b="0" dirty="0"/>
              <a:t>',</a:t>
            </a:r>
          </a:p>
          <a:p>
            <a:pPr marL="171450" indent="-171450">
              <a:buFont typeface="Arial"/>
              <a:buChar char="•"/>
            </a:pPr>
            <a:r>
              <a:rPr lang="en-US" b="0" dirty="0"/>
              <a:t>  task,</a:t>
            </a:r>
          </a:p>
          <a:p>
            <a:pPr marL="171450" indent="-171450">
              <a:buFont typeface="Arial"/>
              <a:buChar char="•"/>
            </a:pPr>
            <a:r>
              <a:rPr lang="en-US" b="0" dirty="0"/>
              <a:t>  {</a:t>
            </a:r>
            <a:r>
              <a:rPr lang="en-US" b="0" dirty="0" err="1"/>
              <a:t>echoContent</a:t>
            </a:r>
            <a:r>
              <a:rPr lang="en-US" b="0" dirty="0"/>
              <a:t>: true},</a:t>
            </a:r>
          </a:p>
          <a:p>
            <a:pPr marL="171450" indent="-171450">
              <a:buFont typeface="Arial"/>
              <a:buChar char="•"/>
            </a:pPr>
            <a:r>
              <a:rPr lang="en-US" b="0" dirty="0"/>
              <a:t>  function (error, result, response) {</a:t>
            </a:r>
          </a:p>
          <a:p>
            <a:pPr marL="171450" indent="-171450">
              <a:buFont typeface="Arial"/>
              <a:buChar char="•"/>
            </a:pPr>
            <a:r>
              <a:rPr lang="en-US" b="0" dirty="0"/>
              <a:t>    if(!error){</a:t>
            </a:r>
          </a:p>
          <a:p>
            <a:pPr marL="171450" indent="-171450">
              <a:buFont typeface="Arial"/>
              <a:buChar char="•"/>
            </a:pPr>
            <a:r>
              <a:rPr lang="en-US" b="0" dirty="0"/>
              <a:t>      // Entity inserted</a:t>
            </a:r>
          </a:p>
          <a:p>
            <a:pPr marL="171450" indent="-171450">
              <a:buFont typeface="Arial"/>
              <a:buChar char="•"/>
            </a:pPr>
            <a:r>
              <a:rPr lang="en-US" b="0" dirty="0"/>
              <a:t>    }</a:t>
            </a:r>
          </a:p>
          <a:p>
            <a:pPr marL="171450" indent="-171450">
              <a:buFont typeface="Arial"/>
              <a:buChar char="•"/>
            </a:pPr>
            <a:r>
              <a:rPr lang="en-US" b="0" dirty="0"/>
              <a:t>  }</a:t>
            </a:r>
          </a:p>
          <a:p>
            <a:pPr marL="171450" indent="-171450">
              <a:buFont typeface="Arial"/>
              <a:buChar char="•"/>
            </a:pPr>
            <a:r>
              <a:rPr lang="en-US" b="0" dirty="0"/>
              <a:t>);</a:t>
            </a:r>
          </a:p>
          <a:p>
            <a:pPr marL="171450" indent="-171450">
              <a:buFont typeface="Arial"/>
              <a:buChar char="•"/>
            </a:pPr>
            <a:r>
              <a:rPr lang="en-US" b="0" dirty="0"/>
              <a:t>```</a:t>
            </a:r>
          </a:p>
          <a:p>
            <a:pPr marL="171450" indent="-171450">
              <a:buFont typeface="Arial"/>
              <a:buChar char="•"/>
            </a:pPr>
            <a:endParaRPr lang="en-US" b="0" dirty="0"/>
          </a:p>
          <a:p>
            <a:pPr marL="171450" indent="-171450">
              <a:buFont typeface="Arial"/>
              <a:buChar char="•"/>
            </a:pPr>
            <a:r>
              <a:rPr lang="en-US" b="0" dirty="0" smtClean="0"/>
              <a:t>By </a:t>
            </a:r>
            <a:r>
              <a:rPr lang="en-US" b="0" dirty="0"/>
              <a:t>default, </a:t>
            </a:r>
            <a:r>
              <a:rPr lang="en-US" b="0" dirty="0" err="1"/>
              <a:t>insertEntity</a:t>
            </a:r>
            <a:r>
              <a:rPr lang="en-US" b="0" dirty="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Insert</a:t>
            </a:r>
            <a:r>
              <a:rPr lang="en-US" b="0" baseline="0" dirty="0" smtClean="0"/>
              <a:t> only:</a:t>
            </a:r>
          </a:p>
          <a:p>
            <a:pPr marL="628650" lvl="1" indent="-171450">
              <a:buFont typeface="Arial"/>
              <a:buChar char="•"/>
            </a:pPr>
            <a:r>
              <a:rPr lang="en-US" b="0" dirty="0" smtClean="0"/>
              <a:t>If the operation is successful, result will contain the </a:t>
            </a:r>
            <a:r>
              <a:rPr lang="en-US" b="0" dirty="0" err="1" smtClean="0"/>
              <a:t>ETag</a:t>
            </a:r>
            <a:r>
              <a:rPr lang="en-US" b="0" dirty="0" smtClean="0"/>
              <a:t> of the inserted record and response will contain information about the operation</a:t>
            </a:r>
          </a:p>
          <a:p>
            <a:pPr marL="171450" indent="-171450">
              <a:buFont typeface="Arial"/>
              <a:buChar char="•"/>
            </a:pPr>
            <a:r>
              <a:rPr lang="en-US" b="0" dirty="0" smtClean="0"/>
              <a:t>```</a:t>
            </a:r>
            <a:r>
              <a:rPr lang="en-US" b="0" dirty="0" err="1" smtClean="0"/>
              <a:t>js</a:t>
            </a:r>
            <a:endParaRPr lang="en-US" b="0" dirty="0" smtClean="0"/>
          </a:p>
          <a:p>
            <a:pPr marL="171450" indent="-171450">
              <a:buFont typeface="Arial"/>
              <a:buChar char="•"/>
            </a:pPr>
            <a:r>
              <a:rPr lang="en-US" b="0" dirty="0" err="1" smtClean="0"/>
              <a:t>tableSvc.insertEntity</a:t>
            </a:r>
            <a:r>
              <a:rPr lang="en-US" b="0" dirty="0" smtClean="0"/>
              <a:t>('</a:t>
            </a:r>
            <a:r>
              <a:rPr lang="en-US" b="0" dirty="0" err="1" smtClean="0"/>
              <a:t>mytable</a:t>
            </a:r>
            <a:r>
              <a:rPr lang="en-US" b="0" dirty="0" smtClean="0"/>
              <a:t>',</a:t>
            </a:r>
          </a:p>
          <a:p>
            <a:pPr marL="171450" indent="-171450">
              <a:buFont typeface="Arial"/>
              <a:buChar char="•"/>
            </a:pPr>
            <a:r>
              <a:rPr lang="en-US" b="0" dirty="0" smtClean="0"/>
              <a:t>  task,</a:t>
            </a:r>
          </a:p>
          <a:p>
            <a:pPr marL="171450" indent="-171450">
              <a:buFont typeface="Arial"/>
              <a:buChar char="•"/>
            </a:pPr>
            <a:r>
              <a:rPr lang="en-US" b="0" dirty="0" smtClean="0"/>
              <a:t>  {</a:t>
            </a:r>
            <a:r>
              <a:rPr lang="en-US" b="0" dirty="0" err="1" smtClean="0"/>
              <a:t>echoContent</a:t>
            </a:r>
            <a:r>
              <a:rPr lang="en-US" b="0" dirty="0" smtClean="0"/>
              <a:t>: true},</a:t>
            </a:r>
          </a:p>
          <a:p>
            <a:pPr marL="171450" indent="-171450">
              <a:buFont typeface="Arial"/>
              <a:buChar char="•"/>
            </a:pPr>
            <a:r>
              <a:rPr lang="en-US" b="0" dirty="0" smtClean="0"/>
              <a:t>  function (error, result, response) {</a:t>
            </a:r>
          </a:p>
          <a:p>
            <a:pPr marL="171450" indent="-171450">
              <a:buFont typeface="Arial"/>
              <a:buChar char="•"/>
            </a:pPr>
            <a:r>
              <a:rPr lang="en-US" b="0" dirty="0" smtClean="0"/>
              <a:t>    if(!error){</a:t>
            </a:r>
          </a:p>
          <a:p>
            <a:pPr marL="171450" indent="-171450">
              <a:buFont typeface="Arial"/>
              <a:buChar char="•"/>
            </a:pPr>
            <a:r>
              <a:rPr lang="en-US" b="0" dirty="0" smtClean="0"/>
              <a:t>      // Entity inserted</a:t>
            </a:r>
          </a:p>
          <a:p>
            <a:pPr marL="171450" indent="-171450">
              <a:buFont typeface="Arial"/>
              <a:buChar char="•"/>
            </a:pPr>
            <a:r>
              <a:rPr lang="en-US" b="0" dirty="0" smtClean="0"/>
              <a:t>    }</a:t>
            </a:r>
          </a:p>
          <a:p>
            <a:pPr marL="171450" indent="-171450">
              <a:buFont typeface="Arial"/>
              <a:buChar char="•"/>
            </a:pPr>
            <a:r>
              <a:rPr lang="en-US" b="0" dirty="0" smtClean="0"/>
              <a:t>  }</a:t>
            </a:r>
          </a:p>
          <a:p>
            <a:pPr marL="171450" indent="-171450">
              <a:buFont typeface="Arial"/>
              <a:buChar char="•"/>
            </a:pPr>
            <a:r>
              <a:rPr lang="en-US" b="0" dirty="0" smtClean="0"/>
              <a:t>);</a:t>
            </a:r>
          </a:p>
          <a:p>
            <a:pPr marL="171450" indent="-171450">
              <a:buFont typeface="Arial"/>
              <a:buChar char="•"/>
            </a:pPr>
            <a:r>
              <a:rPr lang="en-US" b="0" dirty="0" smtClean="0"/>
              <a:t>```</a:t>
            </a:r>
          </a:p>
          <a:p>
            <a:pPr marL="171450" indent="-171450">
              <a:buFont typeface="Arial"/>
              <a:buChar char="•"/>
            </a:pPr>
            <a:endParaRPr lang="en-US" b="0" dirty="0" smtClean="0"/>
          </a:p>
          <a:p>
            <a:pPr marL="171450" indent="-171450">
              <a:buFont typeface="Arial"/>
              <a:buChar char="•"/>
            </a:pPr>
            <a:r>
              <a:rPr lang="en-US" b="0" dirty="0" smtClean="0"/>
              <a:t>By default, </a:t>
            </a:r>
            <a:r>
              <a:rPr lang="en-US" b="0" dirty="0" err="1" smtClean="0"/>
              <a:t>insertEntity</a:t>
            </a:r>
            <a:r>
              <a:rPr lang="en-US" b="0" dirty="0" smtClean="0"/>
              <a:t> does not return the inserted entity as part of the response information. If you plan on performing other operations on this entity, or wish to cache the information, it can be useful to have it returned as part of the result. You can do this by enabling </a:t>
            </a:r>
            <a:r>
              <a:rPr lang="en-US" b="0" dirty="0" err="1" smtClean="0"/>
              <a:t>echoContent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727563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a:t>
            </a:r>
          </a:p>
          <a:p>
            <a:pPr marL="628650" lvl="1" indent="-171450">
              <a:buFont typeface="Arial"/>
              <a:buChar char="•"/>
            </a:pPr>
            <a:r>
              <a:rPr lang="en-US" b="0" dirty="0"/>
              <a:t>select - the fields to be returned from the query</a:t>
            </a:r>
          </a:p>
          <a:p>
            <a:pPr marL="628650" lvl="1" indent="-171450">
              <a:buFont typeface="Arial"/>
              <a:buChar char="•"/>
            </a:pPr>
            <a:r>
              <a:rPr lang="en-US" b="0" dirty="0"/>
              <a:t>where - the where clause</a:t>
            </a:r>
          </a:p>
          <a:p>
            <a:pPr marL="628650" lvl="1" indent="-171450">
              <a:buFont typeface="Arial"/>
              <a:buChar char="•"/>
            </a:pPr>
            <a:r>
              <a:rPr lang="en-US" b="0" dirty="0"/>
              <a:t>and - an and where condition</a:t>
            </a:r>
          </a:p>
          <a:p>
            <a:pPr marL="628650" lvl="1" indent="-171450">
              <a:buFont typeface="Arial"/>
              <a:buChar char="•"/>
            </a:pPr>
            <a:r>
              <a:rPr lang="en-US" b="0" dirty="0"/>
              <a:t>or - an or where condition</a:t>
            </a:r>
          </a:p>
          <a:p>
            <a:pPr marL="628650" lvl="1" indent="-171450">
              <a:buFont typeface="Arial"/>
              <a:buChar char="•"/>
            </a:pPr>
            <a:r>
              <a:rPr lang="en-US" b="0" dirty="0"/>
              <a:t>top - the number of items to fetch</a:t>
            </a:r>
          </a:p>
          <a:p>
            <a:pPr marL="171450" indent="-171450">
              <a:buFont typeface="Arial"/>
              <a:buChar char="•"/>
            </a:pPr>
            <a:r>
              <a:rPr lang="en-US" b="0" dirty="0"/>
              <a:t>Executing:</a:t>
            </a:r>
          </a:p>
          <a:p>
            <a:pPr marL="628650" lvl="1" indent="-171450">
              <a:buFont typeface="Arial"/>
              <a:buChar char="•"/>
            </a:pPr>
            <a:r>
              <a:rPr lang="en-US" b="0" dirty="0"/>
              <a:t>3rd argument is continuation token. if top limited the number of entities returned (there are more entities than the query returned), another query can be executed query with </a:t>
            </a:r>
            <a:r>
              <a:rPr lang="en-US" b="0" dirty="0" err="1"/>
              <a:t>result.continuationToken</a:t>
            </a:r>
            <a:r>
              <a:rPr lang="en-US" b="0" dirty="0"/>
              <a:t> as the 3rd argument to fetch next set of results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 is better for performance. </a:t>
            </a:r>
          </a:p>
          <a:p>
            <a:pPr marL="171450" indent="-171450">
              <a:buFont typeface="Arial"/>
              <a:buChar char="•"/>
            </a:pPr>
            <a:r>
              <a:rPr lang="en-US" b="0" dirty="0"/>
              <a:t>It will return only description and </a:t>
            </a:r>
            <a:r>
              <a:rPr lang="en-US" b="0" dirty="0" err="1"/>
              <a:t>dueDate</a:t>
            </a:r>
            <a:r>
              <a:rPr lang="en-US" b="0" dirty="0"/>
              <a:t> fields.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142138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If </a:t>
            </a:r>
            <a:r>
              <a:rPr lang="en-US" dirty="0" err="1"/>
              <a:t>PartitionKey</a:t>
            </a:r>
            <a:r>
              <a:rPr lang="en-US" dirty="0"/>
              <a:t> and </a:t>
            </a:r>
            <a:r>
              <a:rPr lang="en-US" dirty="0" err="1"/>
              <a:t>RowKey</a:t>
            </a:r>
            <a:r>
              <a:rPr lang="en-US" dirty="0"/>
              <a:t>, which together create a unique identifier for an entity in a table, are known, then the entity can be retrieved.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56857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1554845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err="1"/>
              <a:t>replaceEntity</a:t>
            </a:r>
            <a:r>
              <a:rPr lang="en-US" dirty="0"/>
              <a:t> updates an existing entity by replacing it</a:t>
            </a:r>
          </a:p>
          <a:p>
            <a:pPr marL="171450" indent="-171450">
              <a:buFont typeface="Arial"/>
              <a:buChar char="•"/>
            </a:pPr>
            <a:r>
              <a:rPr lang="en-US" dirty="0" err="1"/>
              <a:t>mergeEntity</a:t>
            </a:r>
            <a:r>
              <a:rPr lang="en-US" dirty="0"/>
              <a:t> updates an existing entity by merging new property values into the existing entity--similar to partial update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14908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batch ensures atomic processing by the server. </a:t>
            </a:r>
          </a:p>
          <a:p>
            <a:pPr marL="171450" indent="-171450">
              <a:buFont typeface="Arial"/>
              <a:buChar char="•"/>
            </a:pPr>
            <a:r>
              <a:rPr lang="en-US" b="0" dirty="0"/>
              <a:t>For successful batch operations, result will contain information for each operation in the batch.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339350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Consider using </a:t>
            </a:r>
            <a:r>
              <a:rPr lang="en-US" dirty="0" err="1"/>
              <a:t>ETags</a:t>
            </a:r>
            <a:r>
              <a:rPr lang="en-US" dirty="0"/>
              <a:t> when deleting items, to ensure that the item hasn't been modified by another process. </a:t>
            </a:r>
          </a:p>
          <a:p>
            <a:pPr marL="171450" indent="-171450">
              <a:buFont typeface="Arial"/>
              <a:buChar char="•"/>
            </a:pPr>
            <a:r>
              <a:rPr lang="en-US" dirty="0"/>
              <a:t>See Update an Entity for information on using </a:t>
            </a:r>
            <a:r>
              <a:rPr lang="en-US" dirty="0" err="1"/>
              <a:t>ETags</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919019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Our</a:t>
            </a:r>
            <a:r>
              <a:rPr lang="en-US" baseline="0" dirty="0" smtClean="0"/>
              <a:t> data won’t be lost when the app is restarted or when it crashes</a:t>
            </a:r>
          </a:p>
          <a:p>
            <a:pPr marL="171450" indent="-171450">
              <a:buFont typeface="Arial"/>
              <a:buChar char="•"/>
            </a:pPr>
            <a:r>
              <a:rPr lang="en-US" baseline="0" dirty="0" smtClean="0"/>
              <a:t>By using hosted cloud storage such Azure we don’t need to configure our own instance of the database in the cloud.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2207553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Azure</a:t>
            </a:r>
            <a:r>
              <a:rPr lang="en-US" b="0" baseline="0" dirty="0" smtClean="0"/>
              <a:t> offers many storage options for different purposes</a:t>
            </a:r>
            <a:endParaRPr lang="en-US" b="0" dirty="0" smtClean="0"/>
          </a:p>
          <a:p>
            <a:pPr marL="171450" indent="-171450">
              <a:buFont typeface="Arial"/>
              <a:buChar char="•"/>
            </a:pPr>
            <a:r>
              <a:rPr lang="en-US" b="0" dirty="0" smtClean="0"/>
              <a:t>Containers better suited for binary data</a:t>
            </a:r>
          </a:p>
          <a:p>
            <a:pPr marL="171450" indent="-171450">
              <a:buFont typeface="Arial"/>
              <a:buChar char="•"/>
            </a:pPr>
            <a:r>
              <a:rPr lang="en-US" b="0" dirty="0" smtClean="0"/>
              <a:t>Share for files</a:t>
            </a:r>
          </a:p>
          <a:p>
            <a:pPr marL="171450" indent="-171450">
              <a:buFont typeface="Arial"/>
              <a:buChar char="•"/>
            </a:pPr>
            <a:r>
              <a:rPr lang="en-US" b="0" dirty="0" smtClean="0"/>
              <a:t>Queue for messages</a:t>
            </a:r>
          </a:p>
          <a:p>
            <a:pPr marL="171450" indent="-171450">
              <a:buFont typeface="Arial"/>
              <a:buChar char="•"/>
            </a:pPr>
            <a:r>
              <a:rPr lang="en-US" b="0" dirty="0" smtClean="0"/>
              <a:t>Tables for structured entities</a:t>
            </a:r>
            <a:r>
              <a:rPr lang="en-US" b="0" baseline="0" dirty="0" smtClean="0"/>
              <a:t> (</a:t>
            </a:r>
            <a:r>
              <a:rPr lang="en-US" b="0" baseline="0" dirty="0" err="1" smtClean="0"/>
              <a:t>noSQL</a:t>
            </a:r>
            <a:r>
              <a:rPr lang="en-US" b="0" baseline="0" dirty="0" smtClean="0"/>
              <a:t>)</a:t>
            </a:r>
            <a:endParaRPr lang="en-US" b="0" dirty="0" smtClean="0"/>
          </a:p>
          <a:p>
            <a:r>
              <a:rPr lang="en-US" b="1" dirty="0" smtClean="0"/>
              <a:t>References</a:t>
            </a:r>
            <a:r>
              <a:rPr lang="en-US" b="1" dirty="0"/>
              <a:t>:</a:t>
            </a:r>
            <a:endParaRPr lang="en-US" b="0" dirty="0"/>
          </a:p>
          <a:p>
            <a:pPr marL="171450" indent="-171450">
              <a:buFont typeface="Arial"/>
              <a:buChar char="•"/>
            </a:pPr>
            <a:r>
              <a:rPr lang="en-US" b="0" dirty="0"/>
              <a:t>https://</a:t>
            </a:r>
            <a:r>
              <a:rPr lang="en-US" b="0" dirty="0" err="1"/>
              <a:t>azure.microsoft.com</a:t>
            </a:r>
            <a:r>
              <a:rPr lang="en-US" b="0" dirty="0"/>
              <a:t>/en-us/documentation/articles/storage-introduction/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Table Storage</a:t>
            </a:r>
            <a:r>
              <a:rPr lang="en-US" b="0" baseline="0" dirty="0"/>
              <a:t> – </a:t>
            </a:r>
            <a:r>
              <a:rPr lang="en-US" b="0" baseline="0" dirty="0" err="1"/>
              <a:t>NoSQL</a:t>
            </a:r>
            <a:r>
              <a:rPr lang="en-US" b="0" baseline="0" dirty="0"/>
              <a:t> key attributed data store </a:t>
            </a:r>
            <a:r>
              <a:rPr lang="en-US" b="0" dirty="0"/>
              <a:t>allows for rapid development and fast access to large quantities of data.</a:t>
            </a:r>
          </a:p>
          <a:p>
            <a:pPr marL="171450" indent="-171450">
              <a:buFont typeface="Arial"/>
              <a:buChar char="•"/>
            </a:pPr>
            <a:r>
              <a:rPr lang="en-US" b="0" dirty="0"/>
              <a:t>File Storage:</a:t>
            </a:r>
            <a:r>
              <a:rPr lang="en-US" b="0" baseline="0" dirty="0"/>
              <a:t> </a:t>
            </a:r>
          </a:p>
          <a:p>
            <a:pPr marL="628650" lvl="1" indent="-171450">
              <a:buFont typeface="Arial"/>
              <a:buChar char="•"/>
            </a:pPr>
            <a:r>
              <a:rPr lang="en-US" b="0" dirty="0"/>
              <a:t>Azure virtual machines and cloud services can share file data across application components via mounted shares </a:t>
            </a:r>
          </a:p>
          <a:p>
            <a:pPr marL="628650" lvl="1" indent="-171450">
              <a:buFont typeface="Arial"/>
              <a:buChar char="•"/>
            </a:pPr>
            <a:r>
              <a:rPr lang="en-US" b="0" dirty="0"/>
              <a:t>On-premises applications can access file data in a share via the File service REST API.</a:t>
            </a:r>
          </a:p>
          <a:p>
            <a:pPr marL="171450" indent="-171450">
              <a:buFont typeface="Arial"/>
              <a:buChar char="•"/>
            </a:pPr>
            <a:endParaRPr lang="en-US" b="0" dirty="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azure.microsoft.com</a:t>
            </a:r>
            <a:r>
              <a:rPr lang="en-US" dirty="0"/>
              <a:t>/en-us/documentation/articles/storage-</a:t>
            </a:r>
            <a:r>
              <a:rPr lang="en-US" dirty="0" err="1"/>
              <a:t>nodejs</a:t>
            </a:r>
            <a:r>
              <a:rPr lang="en-US" dirty="0"/>
              <a:t>-how-to-use-table-storage/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CAP</a:t>
            </a:r>
            <a:r>
              <a:rPr lang="en-US" baseline="0" dirty="0" smtClean="0"/>
              <a:t> Theorem: You can have 2 our of 3 (Consistency, availability and partition). </a:t>
            </a:r>
          </a:p>
          <a:p>
            <a:pPr marL="171450" indent="-171450">
              <a:buFont typeface="Arial"/>
              <a:buChar char="•"/>
            </a:pPr>
            <a:r>
              <a:rPr lang="en-US" baseline="0" dirty="0" smtClean="0"/>
              <a:t>RDBMS is CA and </a:t>
            </a:r>
            <a:r>
              <a:rPr lang="en-US" baseline="0" dirty="0" err="1" smtClean="0"/>
              <a:t>NoSQL</a:t>
            </a:r>
            <a:r>
              <a:rPr lang="en-US" baseline="0" dirty="0" smtClean="0"/>
              <a:t> is AP</a:t>
            </a:r>
          </a:p>
          <a:p>
            <a:pPr marL="171450" indent="-171450">
              <a:buFont typeface="Arial"/>
              <a:buChar char="•"/>
            </a:pPr>
            <a:r>
              <a:rPr lang="en-US" dirty="0" smtClean="0"/>
              <a:t>RDBMS encounter architectural challenges to overcome some combination of performance bottlenecks, scalability, operational complexity, and increasing administration and support costs.</a:t>
            </a:r>
          </a:p>
          <a:p>
            <a:pPr marL="171450" indent="-171450">
              <a:buFont typeface="Arial"/>
              <a:buChar char="•"/>
            </a:pPr>
            <a:r>
              <a:rPr lang="en-US" dirty="0" smtClean="0"/>
              <a:t>BASE (Basic availability,</a:t>
            </a:r>
            <a:r>
              <a:rPr lang="en-US" baseline="0" dirty="0" smtClean="0"/>
              <a:t> </a:t>
            </a:r>
            <a:r>
              <a:rPr lang="en-US" dirty="0" smtClean="0"/>
              <a:t>soft state and eventual consistency) over ACID (Atomic,</a:t>
            </a:r>
            <a:r>
              <a:rPr lang="en-US" baseline="0" dirty="0" smtClean="0"/>
              <a:t> Consistent, isolated, durable)</a:t>
            </a:r>
            <a:endParaRPr lang="en-US" dirty="0" smtClean="0"/>
          </a:p>
          <a:p>
            <a:endParaRPr lang="en-US" dirty="0" smtClean="0"/>
          </a:p>
          <a:p>
            <a:r>
              <a:rPr lang="en-US" b="1" dirty="0" smtClean="0"/>
              <a:t>References:</a:t>
            </a:r>
          </a:p>
          <a:p>
            <a:pPr marL="171450" indent="-171450">
              <a:buFont typeface="Arial"/>
              <a:buChar char="•"/>
            </a:pPr>
            <a:r>
              <a:rPr lang="en-US" dirty="0" smtClean="0"/>
              <a:t>http://neo4j.com/blog/acid-</a:t>
            </a:r>
            <a:r>
              <a:rPr lang="en-US" dirty="0" err="1" smtClean="0"/>
              <a:t>vs</a:t>
            </a:r>
            <a:r>
              <a:rPr lang="en-US" dirty="0" smtClean="0"/>
              <a:t>-base-consistency-models-explained/</a:t>
            </a:r>
          </a:p>
          <a:p>
            <a:pPr marL="171450" indent="-171450">
              <a:buFont typeface="Arial"/>
              <a:buChar char="•"/>
            </a:pPr>
            <a:r>
              <a:rPr lang="en-US" dirty="0" smtClean="0"/>
              <a:t>https://</a:t>
            </a:r>
            <a:r>
              <a:rPr lang="en-US" dirty="0" err="1" smtClean="0"/>
              <a:t>aws.amazon.com</a:t>
            </a:r>
            <a:r>
              <a:rPr lang="en-US" dirty="0" smtClean="0"/>
              <a:t>/</a:t>
            </a:r>
            <a:r>
              <a:rPr lang="en-US" dirty="0" err="1" smtClean="0"/>
              <a:t>nosql</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www.compose.io</a:t>
            </a:r>
            <a:r>
              <a:rPr lang="en-US" dirty="0" smtClean="0"/>
              <a:t>/</a:t>
            </a:r>
            <a:r>
              <a:rPr lang="en-US" dirty="0" err="1" smtClean="0"/>
              <a:t>mongodb</a:t>
            </a:r>
            <a:r>
              <a:rPr lang="en-US" dirty="0" smtClean="0"/>
              <a:t>/</a:t>
            </a:r>
          </a:p>
          <a:p>
            <a:pPr marL="171450" indent="-171450">
              <a:buFont typeface="Arial"/>
              <a:buChar char="•"/>
            </a:pPr>
            <a:r>
              <a:rPr lang="en-US" dirty="0" smtClean="0"/>
              <a:t>https://</a:t>
            </a:r>
            <a:r>
              <a:rPr lang="en-US" dirty="0" err="1" smtClean="0"/>
              <a:t>mlab.com</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aws.amazon.com</a:t>
            </a:r>
            <a:r>
              <a:rPr lang="en-US" dirty="0" smtClean="0"/>
              <a:t>/</a:t>
            </a:r>
            <a:r>
              <a:rPr lang="en-US" dirty="0" err="1" smtClean="0"/>
              <a:t>dynamodb</a:t>
            </a:r>
            <a:r>
              <a:rPr lang="en-US" dirty="0" smtClean="0"/>
              <a:t>/</a:t>
            </a:r>
          </a:p>
          <a:p>
            <a:pPr marL="171450" indent="-171450">
              <a:buFont typeface="Arial"/>
              <a:buChar char="•"/>
            </a:pPr>
            <a:r>
              <a:rPr lang="en-US" dirty="0" smtClean="0"/>
              <a:t>http://</a:t>
            </a:r>
            <a:r>
              <a:rPr lang="en-US" dirty="0" err="1" smtClean="0"/>
              <a:t>aws.amazon.com</a:t>
            </a:r>
            <a:r>
              <a:rPr lang="en-US" dirty="0" smtClean="0"/>
              <a:t>/</a:t>
            </a:r>
            <a:r>
              <a:rPr lang="en-US" dirty="0" err="1" smtClean="0"/>
              <a:t>simpledb</a:t>
            </a:r>
            <a:r>
              <a:rPr lang="en-US" dirty="0" smtClean="0"/>
              <a:t>/</a:t>
            </a:r>
          </a:p>
          <a:p>
            <a:pPr marL="171450" indent="-171450">
              <a:buFont typeface="Arial"/>
              <a:buChar char="•"/>
            </a:pPr>
            <a:endParaRPr lang="en-US" dirty="0" smtClean="0"/>
          </a:p>
          <a:p>
            <a:pPr marL="171450" indent="-171450">
              <a:buFont typeface="Arial"/>
              <a:buChar char="•"/>
            </a:pPr>
            <a:r>
              <a:rPr lang="en-US" dirty="0" smtClean="0"/>
              <a:t>https://</a:t>
            </a:r>
            <a:r>
              <a:rPr lang="en-US" dirty="0" err="1" smtClean="0"/>
              <a:t>cloudant.com</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1234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 Table service can be used to store and query huge sets of structured, non-relational data, and tables will scale as demand increases.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7/1/16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7/1/16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slideLayout" Target="../slideLayouts/slideLayout87.xml"/><Relationship Id="rId23" Type="http://schemas.openxmlformats.org/officeDocument/2006/relationships/slideLayout" Target="../slideLayouts/slideLayout88.xml"/><Relationship Id="rId24" Type="http://schemas.openxmlformats.org/officeDocument/2006/relationships/slideLayout" Target="../slideLayouts/slideLayout89.xml"/><Relationship Id="rId25" Type="http://schemas.openxmlformats.org/officeDocument/2006/relationships/slideLayout" Target="../slideLayouts/slideLayout90.xml"/><Relationship Id="rId26" Type="http://schemas.openxmlformats.org/officeDocument/2006/relationships/slideLayout" Target="../slideLayouts/slideLayout91.xml"/><Relationship Id="rId27"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731" r:id="rId12"/>
    <p:sldLayoutId id="2147483732" r:id="rId13"/>
    <p:sldLayoutId id="2147483733" r:id="rId14"/>
    <p:sldLayoutId id="2147483734" r:id="rId15"/>
    <p:sldLayoutId id="2147483735" r:id="rId16"/>
    <p:sldLayoutId id="2147483760" r:id="rId17"/>
    <p:sldLayoutId id="2147483761" r:id="rId18"/>
    <p:sldLayoutId id="2147483762" r:id="rId19"/>
    <p:sldLayoutId id="2147483763" r:id="rId20"/>
    <p:sldLayoutId id="2147483764" r:id="rId21"/>
    <p:sldLayoutId id="2147483818" r:id="rId22"/>
    <p:sldLayoutId id="2147483819" r:id="rId23"/>
    <p:sldLayoutId id="2147483820" r:id="rId24"/>
    <p:sldLayoutId id="2147483821" r:id="rId25"/>
    <p:sldLayoutId id="2147483822"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5</a:t>
            </a:r>
            <a:r>
              <a:rPr lang="en-US" sz="4000" dirty="0">
                <a:solidFill>
                  <a:srgbClr val="FFFF00"/>
                </a:solidFill>
              </a:rPr>
              <a:t>: </a:t>
            </a:r>
          </a:p>
          <a:p>
            <a:r>
              <a:rPr lang="en-US" dirty="0">
                <a:latin typeface="Segoe UI" panose="020B0502040204020203" pitchFamily="34" charset="0"/>
                <a:cs typeface="Segoe UI" panose="020B0502040204020203" pitchFamily="34" charset="0"/>
              </a:rPr>
              <a:t>Working with </a:t>
            </a:r>
            <a:r>
              <a:rPr lang="en-US" dirty="0" err="1">
                <a:latin typeface="Segoe UI" panose="020B0502040204020203" pitchFamily="34" charset="0"/>
                <a:cs typeface="Segoe UI" panose="020B0502040204020203" pitchFamily="34" charset="0"/>
              </a:rPr>
              <a:t>Node.js</a:t>
            </a:r>
            <a:r>
              <a:rPr lang="en-US" dirty="0">
                <a:latin typeface="Segoe UI" panose="020B0502040204020203" pitchFamily="34" charset="0"/>
                <a:cs typeface="Segoe UI" panose="020B0502040204020203" pitchFamily="34" charset="0"/>
              </a:rPr>
              <a:t> and Azure Table Storage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Entities, Properties, and Keys</a:t>
            </a:r>
          </a:p>
        </p:txBody>
      </p:sp>
      <p:graphicFrame>
        <p:nvGraphicFramePr>
          <p:cNvPr id="8" name="Table 7"/>
          <p:cNvGraphicFramePr>
            <a:graphicFrameLocks noGrp="1"/>
          </p:cNvGraphicFramePr>
          <p:nvPr>
            <p:extLst>
              <p:ext uri="{D42A27DB-BD31-4B8C-83A1-F6EECF244321}">
                <p14:modId xmlns:p14="http://schemas.microsoft.com/office/powerpoint/2010/main" val="1161652741"/>
              </p:ext>
            </p:extLst>
          </p:nvPr>
        </p:nvGraphicFramePr>
        <p:xfrm>
          <a:off x="664308" y="1690386"/>
          <a:ext cx="10687538" cy="4712405"/>
        </p:xfrm>
        <a:graphic>
          <a:graphicData uri="http://schemas.openxmlformats.org/drawingml/2006/table">
            <a:tbl>
              <a:tblPr firstRow="1">
                <a:tableStyleId>{21E4AEA4-8DFA-4A89-87EB-49C32662AFE0}</a:tableStyleId>
              </a:tblPr>
              <a:tblGrid>
                <a:gridCol w="2487584">
                  <a:extLst>
                    <a:ext uri="{9D8B030D-6E8A-4147-A177-3AD203B41FA5}">
                      <a16:colId xmlns:a16="http://schemas.microsoft.com/office/drawing/2014/main" xmlns="" val="48614039"/>
                    </a:ext>
                  </a:extLst>
                </a:gridCol>
                <a:gridCol w="4099977">
                  <a:extLst>
                    <a:ext uri="{9D8B030D-6E8A-4147-A177-3AD203B41FA5}">
                      <a16:colId xmlns:a16="http://schemas.microsoft.com/office/drawing/2014/main" xmlns="" val="20001"/>
                    </a:ext>
                  </a:extLst>
                </a:gridCol>
                <a:gridCol w="4099977">
                  <a:extLst>
                    <a:ext uri="{9D8B030D-6E8A-4147-A177-3AD203B41FA5}">
                      <a16:colId xmlns:a16="http://schemas.microsoft.com/office/drawing/2014/main" xmlns="" val="20002"/>
                    </a:ext>
                  </a:extLst>
                </a:gridCol>
              </a:tblGrid>
              <a:tr h="443065">
                <a:tc>
                  <a:txBody>
                    <a:bodyPr/>
                    <a:lstStyle/>
                    <a:p>
                      <a:pPr algn="ctr"/>
                      <a:r>
                        <a:rPr lang="en-US" b="1"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tc>
                  <a:txBody>
                    <a:bodyPr/>
                    <a:lstStyle/>
                    <a:p>
                      <a:pPr algn="ctr"/>
                      <a:r>
                        <a:rPr lang="en-US" b="0" dirty="0">
                          <a:solidFill>
                            <a:schemeClr val="bg1"/>
                          </a:solidFill>
                        </a:rPr>
                        <a:t>Size</a:t>
                      </a:r>
                    </a:p>
                  </a:txBody>
                  <a:tcPr>
                    <a:solidFill>
                      <a:srgbClr val="0070C0"/>
                    </a:solidFill>
                  </a:tcPr>
                </a:tc>
                <a:extLst>
                  <a:ext uri="{0D108BD9-81ED-4DB2-BD59-A6C34878D82A}">
                    <a16:rowId xmlns:a16="http://schemas.microsoft.com/office/drawing/2014/main" xmlns="" val="679667022"/>
                  </a:ext>
                </a:extLst>
              </a:tr>
              <a:tr h="853868">
                <a:tc>
                  <a:txBody>
                    <a:bodyPr/>
                    <a:lstStyle/>
                    <a:p>
                      <a:r>
                        <a:rPr lang="en-US" b="1" dirty="0"/>
                        <a:t>Tables</a:t>
                      </a:r>
                    </a:p>
                  </a:txBody>
                  <a:tcPr>
                    <a:solidFill>
                      <a:schemeClr val="bg1">
                        <a:lumMod val="85000"/>
                      </a:schemeClr>
                    </a:solidFill>
                  </a:tcPr>
                </a:tc>
                <a:tc>
                  <a:txBody>
                    <a:bodyPr/>
                    <a:lstStyle/>
                    <a:p>
                      <a:pPr algn="l"/>
                      <a:r>
                        <a:rPr lang="en-US" b="0" dirty="0"/>
                        <a:t>A table is a collection of entities. </a:t>
                      </a:r>
                      <a:endParaRPr lang="en-US" baseline="0" dirty="0"/>
                    </a:p>
                  </a:txBody>
                  <a:tcPr>
                    <a:solidFill>
                      <a:schemeClr val="bg1">
                        <a:lumMod val="85000"/>
                      </a:schemeClr>
                    </a:solidFill>
                  </a:tcPr>
                </a:tc>
                <a:tc>
                  <a:txBody>
                    <a:bodyPr/>
                    <a:lstStyle/>
                    <a:p>
                      <a:pPr algn="l"/>
                      <a:r>
                        <a:rPr lang="en-US" dirty="0"/>
                        <a:t>Only limited</a:t>
                      </a:r>
                      <a:r>
                        <a:rPr lang="en-US" baseline="0" dirty="0"/>
                        <a:t> by account capacity</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853868">
                <a:tc>
                  <a:txBody>
                    <a:bodyPr/>
                    <a:lstStyle/>
                    <a:p>
                      <a:r>
                        <a:rPr lang="en-US" b="1" dirty="0"/>
                        <a:t>Entities</a:t>
                      </a:r>
                    </a:p>
                  </a:txBody>
                  <a:tcPr>
                    <a:solidFill>
                      <a:schemeClr val="bg1">
                        <a:lumMod val="85000"/>
                      </a:schemeClr>
                    </a:solidFill>
                  </a:tcPr>
                </a:tc>
                <a:tc>
                  <a:txBody>
                    <a:bodyPr/>
                    <a:lstStyle/>
                    <a:p>
                      <a:pPr algn="l"/>
                      <a:r>
                        <a:rPr lang="en-US" b="0" dirty="0"/>
                        <a:t>An entity is a set of properties, similar to a database row. </a:t>
                      </a:r>
                    </a:p>
                  </a:txBody>
                  <a:tcPr>
                    <a:solidFill>
                      <a:schemeClr val="bg1">
                        <a:lumMod val="85000"/>
                      </a:schemeClr>
                    </a:solidFill>
                  </a:tcPr>
                </a:tc>
                <a:tc>
                  <a:txBody>
                    <a:bodyPr/>
                    <a:lstStyle/>
                    <a:p>
                      <a:pPr algn="l"/>
                      <a:r>
                        <a:rPr lang="en-US" b="0" dirty="0"/>
                        <a:t>Up to 1 MB</a:t>
                      </a:r>
                    </a:p>
                  </a:txBody>
                  <a:tcPr>
                    <a:solidFill>
                      <a:schemeClr val="bg1">
                        <a:lumMod val="85000"/>
                      </a:schemeClr>
                    </a:solidFill>
                  </a:tcPr>
                </a:tc>
                <a:extLst>
                  <a:ext uri="{0D108BD9-81ED-4DB2-BD59-A6C34878D82A}">
                    <a16:rowId xmlns:a16="http://schemas.microsoft.com/office/drawing/2014/main" xmlns="" val="682465758"/>
                  </a:ext>
                </a:extLst>
              </a:tr>
              <a:tr h="853868">
                <a:tc>
                  <a:txBody>
                    <a:bodyPr/>
                    <a:lstStyle/>
                    <a:p>
                      <a:r>
                        <a:rPr lang="en-US" b="1" dirty="0"/>
                        <a:t>Properties</a:t>
                      </a:r>
                    </a:p>
                  </a:txBody>
                  <a:tcPr>
                    <a:solidFill>
                      <a:schemeClr val="bg1">
                        <a:lumMod val="85000"/>
                      </a:schemeClr>
                    </a:solidFill>
                  </a:tcPr>
                </a:tc>
                <a:tc>
                  <a:txBody>
                    <a:bodyPr/>
                    <a:lstStyle/>
                    <a:p>
                      <a:pPr algn="l"/>
                      <a:r>
                        <a:rPr lang="en-US" b="0" dirty="0"/>
                        <a:t>A property is a name-value pair.</a:t>
                      </a:r>
                    </a:p>
                  </a:txBody>
                  <a:tcPr>
                    <a:solidFill>
                      <a:schemeClr val="bg1">
                        <a:lumMod val="85000"/>
                      </a:schemeClr>
                    </a:solidFill>
                  </a:tcPr>
                </a:tc>
                <a:tc>
                  <a:txBody>
                    <a:bodyPr/>
                    <a:lstStyle/>
                    <a:p>
                      <a:pPr algn="l"/>
                      <a:r>
                        <a:rPr lang="en-US" dirty="0"/>
                        <a:t>Up</a:t>
                      </a:r>
                      <a:r>
                        <a:rPr lang="en-US" baseline="0" dirty="0"/>
                        <a:t> to 252 per entity</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853868">
                <a:tc>
                  <a:txBody>
                    <a:bodyPr/>
                    <a:lstStyle/>
                    <a:p>
                      <a:r>
                        <a:rPr lang="en-US" b="1" dirty="0"/>
                        <a:t>Partition</a:t>
                      </a:r>
                      <a:r>
                        <a:rPr lang="en-US" b="1" baseline="0" dirty="0"/>
                        <a:t> Keys</a:t>
                      </a:r>
                      <a:endParaRPr lang="en-US" b="1" dirty="0"/>
                    </a:p>
                  </a:txBody>
                  <a:tcPr>
                    <a:solidFill>
                      <a:schemeClr val="bg1">
                        <a:lumMod val="85000"/>
                      </a:schemeClr>
                    </a:solidFill>
                  </a:tcPr>
                </a:tc>
                <a:tc>
                  <a:txBody>
                    <a:bodyPr/>
                    <a:lstStyle/>
                    <a:p>
                      <a:pPr algn="l"/>
                      <a:r>
                        <a:rPr lang="en-US" b="0" dirty="0"/>
                        <a:t>Part of a unique identifier for the entity. </a:t>
                      </a:r>
                      <a:r>
                        <a:rPr lang="en-US" b="0" baseline="0" dirty="0"/>
                        <a:t>M</a:t>
                      </a:r>
                      <a:r>
                        <a:rPr lang="en-US" b="0" dirty="0"/>
                        <a:t>ust be a string value.</a:t>
                      </a:r>
                      <a:endParaRPr lang="en-US" dirty="0"/>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a16="http://schemas.microsoft.com/office/drawing/2014/main" xmlns="" val="3329658239"/>
                  </a:ext>
                </a:extLst>
              </a:tr>
              <a:tr h="853868">
                <a:tc>
                  <a:txBody>
                    <a:bodyPr/>
                    <a:lstStyle/>
                    <a:p>
                      <a:r>
                        <a:rPr lang="en-US" b="1" dirty="0"/>
                        <a:t>Row Keys</a:t>
                      </a: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a:t>Unique entity identifier within the partition. Must be a string value.</a:t>
                      </a:r>
                    </a:p>
                  </a:txBody>
                  <a:tcPr>
                    <a:solidFill>
                      <a:schemeClr val="bg1">
                        <a:lumMod val="85000"/>
                      </a:schemeClr>
                    </a:solidFill>
                  </a:tcPr>
                </a:tc>
                <a:tc>
                  <a:txBody>
                    <a:bodyPr/>
                    <a:lstStyle/>
                    <a:p>
                      <a:pPr algn="l"/>
                      <a:r>
                        <a:rPr lang="en-US" dirty="0"/>
                        <a:t>--</a:t>
                      </a:r>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6056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600"/>
              </a:spcAft>
            </a:pPr>
            <a:r>
              <a:rPr lang="en-US" sz="2000" dirty="0"/>
              <a:t>GET    /tickets</a:t>
            </a:r>
          </a:p>
          <a:p>
            <a:pPr>
              <a:lnSpc>
                <a:spcPct val="100000"/>
              </a:lnSpc>
              <a:spcBef>
                <a:spcPts val="600"/>
              </a:spcBef>
              <a:spcAft>
                <a:spcPts val="600"/>
              </a:spcAft>
            </a:pPr>
            <a:r>
              <a:rPr lang="en-US" sz="2000" dirty="0"/>
              <a:t>GET    /tickets/12</a:t>
            </a:r>
          </a:p>
          <a:p>
            <a:pPr>
              <a:lnSpc>
                <a:spcPct val="100000"/>
              </a:lnSpc>
              <a:spcBef>
                <a:spcPts val="60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2400"/>
              </a:spcBef>
              <a:spcAft>
                <a:spcPts val="600"/>
              </a:spcAft>
            </a:pPr>
            <a:r>
              <a:rPr lang="en-US" sz="2000" dirty="0"/>
              <a:t>OPTIONS /tickets/12</a:t>
            </a:r>
          </a:p>
          <a:p>
            <a:pPr>
              <a:lnSpc>
                <a:spcPct val="100000"/>
              </a:lnSpc>
              <a:spcBef>
                <a:spcPts val="2400"/>
              </a:spcBef>
              <a:spcAft>
                <a:spcPts val="6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zure-new-storage.png"/>
          <p:cNvPicPr>
            <a:picLocks noChangeAspect="1"/>
          </p:cNvPicPr>
          <p:nvPr/>
        </p:nvPicPr>
        <p:blipFill rotWithShape="1">
          <a:blip r:embed="rId3" cstate="print">
            <a:extLst>
              <a:ext uri="{28A0092B-C50C-407E-A947-70E740481C1C}">
                <a14:useLocalDpi xmlns:a14="http://schemas.microsoft.com/office/drawing/2010/main" val="0"/>
              </a:ext>
            </a:extLst>
          </a:blip>
          <a:srcRect r="2018" b="3210"/>
          <a:stretch/>
        </p:blipFill>
        <p:spPr>
          <a:xfrm>
            <a:off x="1788158" y="1059526"/>
            <a:ext cx="7050331" cy="5632219"/>
          </a:xfrm>
          <a:prstGeom prst="rect">
            <a:avLst/>
          </a:prstGeom>
        </p:spPr>
      </p:pic>
      <p:sp>
        <p:nvSpPr>
          <p:cNvPr id="2" name="Title 1"/>
          <p:cNvSpPr>
            <a:spLocks noGrp="1"/>
          </p:cNvSpPr>
          <p:nvPr>
            <p:ph type="title"/>
          </p:nvPr>
        </p:nvSpPr>
        <p:spPr>
          <a:xfrm>
            <a:off x="838200" y="268144"/>
            <a:ext cx="10515600" cy="909492"/>
          </a:xfrm>
        </p:spPr>
        <p:txBody>
          <a:bodyPr/>
          <a:lstStyle/>
          <a:p>
            <a:r>
              <a:rPr lang="en-US" dirty="0"/>
              <a:t>Creating an Azure Storage Account</a:t>
            </a:r>
          </a:p>
        </p:txBody>
      </p:sp>
    </p:spTree>
    <p:extLst>
      <p:ext uri="{BB962C8B-B14F-4D97-AF65-F5344CB8AC3E}">
        <p14:creationId xmlns:p14="http://schemas.microsoft.com/office/powerpoint/2010/main" val="116768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Settings</a:t>
            </a:r>
          </a:p>
        </p:txBody>
      </p:sp>
      <p:sp>
        <p:nvSpPr>
          <p:cNvPr id="3" name="Content Placeholder 2"/>
          <p:cNvSpPr>
            <a:spLocks noGrp="1"/>
          </p:cNvSpPr>
          <p:nvPr>
            <p:ph sz="half" idx="1"/>
          </p:nvPr>
        </p:nvSpPr>
        <p:spPr>
          <a:xfrm>
            <a:off x="468921" y="1592881"/>
            <a:ext cx="7209694" cy="5265119"/>
          </a:xfrm>
        </p:spPr>
        <p:txBody>
          <a:bodyPr>
            <a:normAutofit/>
          </a:bodyPr>
          <a:lstStyle/>
          <a:p>
            <a:pPr marL="514350" indent="-514350">
              <a:buFont typeface="+mj-lt"/>
              <a:buAutoNum type="arabicPeriod"/>
            </a:pPr>
            <a:r>
              <a:rPr lang="en-US" dirty="0"/>
              <a:t>Name: unique name for your storage (microblog1 in this example)</a:t>
            </a:r>
          </a:p>
          <a:p>
            <a:pPr marL="514350" indent="-514350">
              <a:buFont typeface="+mj-lt"/>
              <a:buAutoNum type="arabicPeriod"/>
            </a:pPr>
            <a:r>
              <a:rPr lang="en-US" dirty="0"/>
              <a:t>Deployment model: Resource manager</a:t>
            </a:r>
          </a:p>
          <a:p>
            <a:pPr marL="514350" indent="-514350">
              <a:buFont typeface="+mj-lt"/>
              <a:buAutoNum type="arabicPeriod"/>
            </a:pPr>
            <a:r>
              <a:rPr lang="en-US" dirty="0"/>
              <a:t>Account kind: General purpose</a:t>
            </a:r>
          </a:p>
          <a:p>
            <a:pPr marL="514350" indent="-514350">
              <a:buFont typeface="+mj-lt"/>
              <a:buAutoNum type="arabicPeriod"/>
            </a:pPr>
            <a:r>
              <a:rPr lang="en-US" dirty="0"/>
              <a:t>Performance: Standard</a:t>
            </a:r>
          </a:p>
          <a:p>
            <a:pPr marL="514350" indent="-514350">
              <a:buFont typeface="+mj-lt"/>
              <a:buAutoNum type="arabicPeriod"/>
            </a:pPr>
            <a:r>
              <a:rPr lang="en-US" dirty="0"/>
              <a:t>Replication: RA-GRS</a:t>
            </a:r>
          </a:p>
          <a:p>
            <a:pPr marL="514350" indent="-514350">
              <a:buFont typeface="+mj-lt"/>
              <a:buAutoNum type="arabicPeriod"/>
            </a:pPr>
            <a:r>
              <a:rPr lang="en-US" dirty="0"/>
              <a:t>Subscription: Free Trial</a:t>
            </a:r>
          </a:p>
          <a:p>
            <a:pPr marL="514350" indent="-514350">
              <a:buFont typeface="+mj-lt"/>
              <a:buAutoNum type="arabicPeriod" startAt="7"/>
            </a:pPr>
            <a:r>
              <a:rPr lang="en-US" dirty="0"/>
              <a:t>Resource group: New</a:t>
            </a:r>
          </a:p>
          <a:p>
            <a:pPr marL="514350" indent="-514350">
              <a:buFont typeface="+mj-lt"/>
              <a:buAutoNum type="arabicPeriod" startAt="7"/>
            </a:pPr>
            <a:r>
              <a:rPr lang="en-US" dirty="0"/>
              <a:t>Location: West US</a:t>
            </a:r>
          </a:p>
          <a:p>
            <a:pPr marL="514350" indent="-514350">
              <a:buFont typeface="+mj-lt"/>
              <a:buAutoNum type="arabicPeriod" startAt="7"/>
            </a:pPr>
            <a:r>
              <a:rPr lang="en-US" dirty="0"/>
              <a:t>Pin to Dashboard</a:t>
            </a:r>
          </a:p>
        </p:txBody>
      </p:sp>
      <p:pic>
        <p:nvPicPr>
          <p:cNvPr id="4" name="Picture 3" descr="storage-settings.png"/>
          <p:cNvPicPr>
            <a:picLocks noChangeAspect="1"/>
          </p:cNvPicPr>
          <p:nvPr/>
        </p:nvPicPr>
        <p:blipFill rotWithShape="1">
          <a:blip r:embed="rId3" cstate="print">
            <a:extLst>
              <a:ext uri="{28A0092B-C50C-407E-A947-70E740481C1C}">
                <a14:useLocalDpi xmlns:a14="http://schemas.microsoft.com/office/drawing/2010/main" val="0"/>
              </a:ext>
            </a:extLst>
          </a:blip>
          <a:srcRect l="13680" t="3419" r="6527"/>
          <a:stretch/>
        </p:blipFill>
        <p:spPr>
          <a:xfrm>
            <a:off x="8105868" y="0"/>
            <a:ext cx="2933363" cy="6858000"/>
          </a:xfrm>
          <a:prstGeom prst="rect">
            <a:avLst/>
          </a:prstGeom>
        </p:spPr>
      </p:pic>
    </p:spTree>
    <p:extLst>
      <p:ext uri="{BB962C8B-B14F-4D97-AF65-F5344CB8AC3E}">
        <p14:creationId xmlns:p14="http://schemas.microsoft.com/office/powerpoint/2010/main" val="24077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Storage Programmatically</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Name</a:t>
            </a:r>
          </a:p>
          <a:p>
            <a:pPr marL="344488" indent="-344488">
              <a:buFont typeface="Wingdings" charset="2"/>
              <a:buChar char="§"/>
            </a:pPr>
            <a:r>
              <a:rPr lang="en-US" dirty="0"/>
              <a:t>Key</a:t>
            </a:r>
          </a:p>
        </p:txBody>
      </p:sp>
      <p:grpSp>
        <p:nvGrpSpPr>
          <p:cNvPr id="4" name="Group 3"/>
          <p:cNvGrpSpPr/>
          <p:nvPr/>
        </p:nvGrpSpPr>
        <p:grpSpPr>
          <a:xfrm>
            <a:off x="0" y="1893082"/>
            <a:ext cx="12192000" cy="938455"/>
            <a:chOff x="0" y="1801424"/>
            <a:chExt cx="12192000" cy="938455"/>
          </a:xfrm>
        </p:grpSpPr>
        <p:sp>
          <p:nvSpPr>
            <p:cNvPr id="5" name="Rectangle 4"/>
            <p:cNvSpPr/>
            <p:nvPr/>
          </p:nvSpPr>
          <p:spPr bwMode="auto">
            <a:xfrm>
              <a:off x="0" y="1801424"/>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009041"/>
              <a:ext cx="10267510" cy="523220"/>
            </a:xfrm>
            <a:prstGeom prst="rect">
              <a:avLst/>
            </a:prstGeom>
            <a:noFill/>
          </p:spPr>
          <p:txBody>
            <a:bodyPr wrap="square" rtlCol="0">
              <a:spAutoFit/>
            </a:bodyPr>
            <a:lstStyle/>
            <a:p>
              <a:r>
                <a:rPr lang="en-US" sz="2800" dirty="0">
                  <a:solidFill>
                    <a:srgbClr val="FFFFFF"/>
                  </a:solidFill>
                </a:rPr>
                <a:t>To access storage with Node.js remotely, we'll need:</a:t>
              </a:r>
            </a:p>
          </p:txBody>
        </p:sp>
      </p:grpSp>
    </p:spTree>
    <p:extLst>
      <p:ext uri="{BB962C8B-B14F-4D97-AF65-F5344CB8AC3E}">
        <p14:creationId xmlns:p14="http://schemas.microsoft.com/office/powerpoint/2010/main" val="25326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Access Key</a:t>
            </a:r>
          </a:p>
        </p:txBody>
      </p:sp>
      <p:pic>
        <p:nvPicPr>
          <p:cNvPr id="8" name="Picture 7" descr="azure-storage-ke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0455" y="1461042"/>
            <a:ext cx="8032638" cy="5204992"/>
          </a:xfrm>
          <a:prstGeom prst="rect">
            <a:avLst/>
          </a:prstGeom>
        </p:spPr>
      </p:pic>
    </p:spTree>
    <p:extLst>
      <p:ext uri="{BB962C8B-B14F-4D97-AF65-F5344CB8AC3E}">
        <p14:creationId xmlns:p14="http://schemas.microsoft.com/office/powerpoint/2010/main" val="385967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Keys to </a:t>
            </a:r>
            <a:r>
              <a:rPr lang="en-US" dirty="0" err="1"/>
              <a:t>Node.js</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a:t>Add to .</a:t>
            </a:r>
            <a:r>
              <a:rPr lang="en-US" dirty="0" err="1"/>
              <a:t>gitignore</a:t>
            </a:r>
            <a:r>
              <a:rPr lang="en-US" dirty="0"/>
              <a:t>:</a:t>
            </a:r>
          </a:p>
          <a:p>
            <a:pPr lvl="1">
              <a:buFont typeface="Wingdings" charset="2"/>
              <a:buChar char="§"/>
            </a:pPr>
            <a:r>
              <a:rPr lang="en-US" sz="2800" dirty="0" err="1"/>
              <a:t>start.sh</a:t>
            </a:r>
            <a:endParaRPr lang="en-US" sz="2800" dirty="0"/>
          </a:p>
          <a:p>
            <a:pPr>
              <a:buFont typeface="Wingdings" charset="2"/>
              <a:buChar char="§"/>
            </a:pPr>
            <a:r>
              <a:rPr lang="en-US" dirty="0"/>
              <a:t>Create </a:t>
            </a:r>
            <a:r>
              <a:rPr lang="en-US" dirty="0" err="1"/>
              <a:t>start.sh</a:t>
            </a:r>
            <a:r>
              <a:rPr lang="en-US" dirty="0"/>
              <a:t>:</a:t>
            </a:r>
          </a:p>
          <a:p>
            <a:pPr lvl="1">
              <a:buFont typeface="Wingdings" charset="2"/>
              <a:buChar char="§"/>
            </a:pPr>
            <a:r>
              <a:rPr lang="en-US" sz="2800" dirty="0" smtClean="0"/>
              <a:t>AZURE_STORAGE_ACCOUNT=name AZURE_STORAGE_ACCESS_KEY=key </a:t>
            </a:r>
            <a:r>
              <a:rPr lang="en-US" sz="2800" dirty="0"/>
              <a:t>node </a:t>
            </a:r>
            <a:r>
              <a:rPr lang="en-US" sz="2800" dirty="0" err="1"/>
              <a:t>express.js</a:t>
            </a:r>
            <a:endParaRPr lang="en-US" sz="2800" dirty="0"/>
          </a:p>
          <a:p>
            <a:pPr>
              <a:buFont typeface="Wingdings" charset="2"/>
              <a:buChar char="§"/>
            </a:pPr>
            <a:r>
              <a:rPr lang="en-US" dirty="0"/>
              <a:t>Run </a:t>
            </a:r>
            <a:r>
              <a:rPr lang="en-US" dirty="0" err="1"/>
              <a:t>express.js</a:t>
            </a:r>
            <a:r>
              <a:rPr lang="en-US" dirty="0"/>
              <a:t> with </a:t>
            </a:r>
            <a:r>
              <a:rPr lang="en-US" dirty="0" err="1"/>
              <a:t>sh</a:t>
            </a:r>
            <a:r>
              <a:rPr lang="en-US" dirty="0"/>
              <a:t> </a:t>
            </a:r>
            <a:r>
              <a:rPr lang="en-US" dirty="0" err="1"/>
              <a:t>start.sh</a:t>
            </a:r>
            <a:endParaRPr lang="en-US" dirty="0"/>
          </a:p>
        </p:txBody>
      </p:sp>
    </p:spTree>
    <p:extLst>
      <p:ext uri="{BB962C8B-B14F-4D97-AF65-F5344CB8AC3E}">
        <p14:creationId xmlns:p14="http://schemas.microsoft.com/office/powerpoint/2010/main" val="403245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and </a:t>
            </a:r>
            <a:r>
              <a:rPr lang="en-US" dirty="0" err="1"/>
              <a:t>Node.js</a:t>
            </a:r>
            <a:endParaRPr lang="en-US" dirty="0"/>
          </a:p>
        </p:txBody>
      </p:sp>
      <p:sp>
        <p:nvSpPr>
          <p:cNvPr id="9" name="Content Placeholder 5"/>
          <p:cNvSpPr>
            <a:spLocks noGrp="1"/>
          </p:cNvSpPr>
          <p:nvPr/>
        </p:nvSpPr>
        <p:spPr>
          <a:xfrm>
            <a:off x="833414" y="4357775"/>
            <a:ext cx="10305241" cy="912995"/>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var</a:t>
            </a:r>
            <a:r>
              <a:rPr lang="en-US" sz="2000" dirty="0"/>
              <a:t> azure = require('azure-storage');</a:t>
            </a:r>
          </a:p>
        </p:txBody>
      </p:sp>
      <p:sp>
        <p:nvSpPr>
          <p:cNvPr id="7" name="TextBox 6"/>
          <p:cNvSpPr txBox="1"/>
          <p:nvPr/>
        </p:nvSpPr>
        <p:spPr>
          <a:xfrm>
            <a:off x="683846" y="2071077"/>
            <a:ext cx="2069797" cy="2246769"/>
          </a:xfrm>
          <a:prstGeom prst="rect">
            <a:avLst/>
          </a:prstGeom>
          <a:noFill/>
        </p:spPr>
        <p:txBody>
          <a:bodyPr wrap="none" rtlCol="0">
            <a:spAutoFit/>
          </a:bodyPr>
          <a:lstStyle/>
          <a:p>
            <a:pPr marL="457200" indent="-457200">
              <a:buFont typeface="Wingdings" charset="2"/>
              <a:buChar char="§"/>
            </a:pPr>
            <a:r>
              <a:rPr lang="en-US" sz="2800" dirty="0"/>
              <a:t>Terminal:</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r>
              <a:rPr lang="en-US" sz="2800" dirty="0" err="1"/>
              <a:t>Node.js</a:t>
            </a:r>
            <a:r>
              <a:rPr lang="en-US" sz="2800" dirty="0"/>
              <a:t>:</a:t>
            </a:r>
          </a:p>
        </p:txBody>
      </p:sp>
      <p:sp>
        <p:nvSpPr>
          <p:cNvPr id="10" name="Content Placeholder 3"/>
          <p:cNvSpPr txBox="1">
            <a:spLocks/>
          </p:cNvSpPr>
          <p:nvPr/>
        </p:nvSpPr>
        <p:spPr>
          <a:xfrm>
            <a:off x="834292" y="2652981"/>
            <a:ext cx="10515600" cy="96119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install azure-storage@1.0.1</a:t>
            </a:r>
          </a:p>
        </p:txBody>
      </p:sp>
    </p:spTree>
    <p:extLst>
      <p:ext uri="{BB962C8B-B14F-4D97-AF65-F5344CB8AC3E}">
        <p14:creationId xmlns:p14="http://schemas.microsoft.com/office/powerpoint/2010/main" val="322660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and Key</a:t>
            </a:r>
          </a:p>
        </p:txBody>
      </p:sp>
      <p:sp>
        <p:nvSpPr>
          <p:cNvPr id="3" name="Content Placeholder 2"/>
          <p:cNvSpPr>
            <a:spLocks noGrp="1"/>
          </p:cNvSpPr>
          <p:nvPr>
            <p:ph idx="1"/>
          </p:nvPr>
        </p:nvSpPr>
        <p:spPr>
          <a:xfrm>
            <a:off x="799123" y="4019730"/>
            <a:ext cx="10515600" cy="2435238"/>
          </a:xfrm>
        </p:spPr>
        <p:txBody>
          <a:bodyPr>
            <a:normAutofit/>
          </a:bodyPr>
          <a:lstStyle/>
          <a:p>
            <a:pPr marL="344488" indent="-344488">
              <a:buFont typeface="Wingdings" charset="2"/>
              <a:buChar char="§"/>
            </a:pPr>
            <a:r>
              <a:rPr lang="en-US" dirty="0"/>
              <a:t>Starting with start.sh as described earlier, these values will be populated</a:t>
            </a:r>
          </a:p>
        </p:txBody>
      </p:sp>
      <p:grpSp>
        <p:nvGrpSpPr>
          <p:cNvPr id="4" name="Group 3"/>
          <p:cNvGrpSpPr/>
          <p:nvPr/>
        </p:nvGrpSpPr>
        <p:grpSpPr>
          <a:xfrm>
            <a:off x="0" y="1858226"/>
            <a:ext cx="12192000" cy="1828783"/>
            <a:chOff x="0" y="1766568"/>
            <a:chExt cx="12192000" cy="1828783"/>
          </a:xfrm>
        </p:grpSpPr>
        <p:sp>
          <p:nvSpPr>
            <p:cNvPr id="5" name="Rectangle 4"/>
            <p:cNvSpPr/>
            <p:nvPr/>
          </p:nvSpPr>
          <p:spPr bwMode="auto">
            <a:xfrm>
              <a:off x="0" y="1766568"/>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1384995"/>
            </a:xfrm>
            <a:prstGeom prst="rect">
              <a:avLst/>
            </a:prstGeom>
            <a:noFill/>
          </p:spPr>
          <p:txBody>
            <a:bodyPr wrap="square" rtlCol="0">
              <a:spAutoFit/>
            </a:bodyPr>
            <a:lstStyle/>
            <a:p>
              <a:r>
                <a:rPr lang="en-US" sz="2800" dirty="0">
                  <a:solidFill>
                    <a:srgbClr val="FFFFFF"/>
                  </a:solidFill>
                </a:rPr>
                <a:t>AZURE_STORAGE_ACCOUNT and AZURE_STORAGE_ACCESS_KEY must be set in the environment variables (</a:t>
              </a:r>
              <a:r>
                <a:rPr lang="en-US" sz="2800" dirty="0" err="1">
                  <a:solidFill>
                    <a:srgbClr val="FFFFFF"/>
                  </a:solidFill>
                </a:rPr>
                <a:t>process.env</a:t>
              </a:r>
              <a:r>
                <a:rPr lang="en-US" sz="2800" dirty="0">
                  <a:solidFill>
                    <a:srgbClr val="FFFFFF"/>
                  </a:solidFill>
                </a:rPr>
                <a:t>)</a:t>
              </a:r>
            </a:p>
          </p:txBody>
        </p:sp>
      </p:grpSp>
    </p:spTree>
    <p:extLst>
      <p:ext uri="{BB962C8B-B14F-4D97-AF65-F5344CB8AC3E}">
        <p14:creationId xmlns:p14="http://schemas.microsoft.com/office/powerpoint/2010/main" val="23540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Connection and a Table</a:t>
            </a:r>
          </a:p>
        </p:txBody>
      </p:sp>
      <p:sp>
        <p:nvSpPr>
          <p:cNvPr id="4" name="Content Placeholder 3"/>
          <p:cNvSpPr>
            <a:spLocks noGrp="1"/>
          </p:cNvSpPr>
          <p:nvPr>
            <p:ph sz="half" idx="1"/>
          </p:nvPr>
        </p:nvSpPr>
        <p:spPr/>
        <p:txBody>
          <a:bodyPr anchor="ctr"/>
          <a:lstStyle/>
          <a:p>
            <a:pPr>
              <a:buFont typeface="Wingdings" charset="2"/>
              <a:buChar char="§"/>
            </a:pPr>
            <a:r>
              <a:rPr lang="en-US" dirty="0"/>
              <a:t>Creating Connection</a:t>
            </a:r>
          </a:p>
          <a:p>
            <a:pPr marL="0" indent="0">
              <a:buNone/>
            </a:pPr>
            <a:endParaRPr lang="en-US" dirty="0"/>
          </a:p>
          <a:p>
            <a:pPr>
              <a:buFont typeface="Wingdings" charset="2"/>
              <a:buChar char="§"/>
            </a:pPr>
            <a:endParaRPr lang="en-US" dirty="0"/>
          </a:p>
          <a:p>
            <a:pPr>
              <a:buFont typeface="Wingdings" charset="2"/>
              <a:buChar char="§"/>
            </a:pPr>
            <a:r>
              <a:rPr lang="en-US" dirty="0"/>
              <a:t>Creating a Table</a:t>
            </a:r>
          </a:p>
          <a:p>
            <a:pPr marL="0" indent="0">
              <a:buNone/>
            </a:pPr>
            <a:endParaRPr lang="en-US" dirty="0"/>
          </a:p>
        </p:txBody>
      </p:sp>
      <p:sp>
        <p:nvSpPr>
          <p:cNvPr id="6" name="Content Placeholder 5"/>
          <p:cNvSpPr>
            <a:spLocks noGrp="1"/>
          </p:cNvSpPr>
          <p:nvPr>
            <p:ph idx="13"/>
          </p:nvPr>
        </p:nvSpPr>
        <p:spPr/>
        <p:txBody>
          <a:bodyPr>
            <a:normAutofit lnSpcReduction="10000"/>
          </a:bodyPr>
          <a:lstStyle/>
          <a:p>
            <a:endParaRPr lang="en-US" dirty="0"/>
          </a:p>
          <a:p>
            <a:endParaRPr lang="en-US" dirty="0"/>
          </a:p>
          <a:p>
            <a:endParaRPr lang="en-US" dirty="0" smtClean="0"/>
          </a:p>
          <a:p>
            <a:endParaRPr lang="en-US" dirty="0"/>
          </a:p>
          <a:p>
            <a:endParaRPr lang="en-US" dirty="0"/>
          </a:p>
          <a:p>
            <a:r>
              <a:rPr lang="en-US" sz="2000" dirty="0" err="1"/>
              <a:t>var</a:t>
            </a:r>
            <a:r>
              <a:rPr lang="en-US" sz="2000" dirty="0"/>
              <a:t> </a:t>
            </a:r>
            <a:r>
              <a:rPr lang="en-US" sz="2000" dirty="0" err="1"/>
              <a:t>tableSvc</a:t>
            </a:r>
            <a:r>
              <a:rPr lang="en-US" sz="2000" dirty="0"/>
              <a:t> = </a:t>
            </a:r>
            <a:r>
              <a:rPr lang="en-US" sz="2000" dirty="0" err="1"/>
              <a:t>azure.createTableService</a:t>
            </a:r>
            <a:r>
              <a:rPr lang="en-US" sz="2000" dirty="0"/>
              <a:t>();</a:t>
            </a:r>
          </a:p>
          <a:p>
            <a:endParaRPr lang="en-US" dirty="0"/>
          </a:p>
          <a:p>
            <a:endParaRPr lang="en-US" dirty="0"/>
          </a:p>
          <a:p>
            <a:endParaRPr lang="en-US" dirty="0"/>
          </a:p>
          <a:p>
            <a:r>
              <a:rPr lang="en-US" sz="2000" dirty="0" err="1"/>
              <a:t>tableSvc.createTableIfNotExists</a:t>
            </a:r>
            <a:r>
              <a:rPr lang="en-US" sz="2000" dirty="0"/>
              <a:t>('</a:t>
            </a:r>
            <a:r>
              <a:rPr lang="en-US" sz="2000" dirty="0" err="1"/>
              <a:t>mytable</a:t>
            </a:r>
            <a:r>
              <a:rPr lang="en-US" sz="2000" dirty="0"/>
              <a:t>', function(error, result, response){</a:t>
            </a:r>
          </a:p>
          <a:p>
            <a:r>
              <a:rPr lang="en-US" sz="2000" dirty="0"/>
              <a:t>  if(!error){</a:t>
            </a:r>
          </a:p>
          <a:p>
            <a:r>
              <a:rPr lang="en-US" sz="2000" dirty="0"/>
              <a:t>    // Table exists or created</a:t>
            </a:r>
          </a:p>
          <a:p>
            <a:r>
              <a:rPr lang="en-US" sz="2000" dirty="0"/>
              <a:t>  }</a:t>
            </a:r>
          </a:p>
          <a:p>
            <a:r>
              <a:rPr lang="en-US" sz="2000" dirty="0"/>
              <a:t>});</a:t>
            </a:r>
          </a:p>
          <a:p>
            <a:endParaRPr lang="en-US" dirty="0"/>
          </a:p>
        </p:txBody>
      </p:sp>
    </p:spTree>
    <p:extLst>
      <p:ext uri="{BB962C8B-B14F-4D97-AF65-F5344CB8AC3E}">
        <p14:creationId xmlns:p14="http://schemas.microsoft.com/office/powerpoint/2010/main" val="182391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pPr marL="3174"/>
            <a:r>
              <a:rPr lang="en-US" altLang="ko-KR" dirty="0"/>
              <a:t>Types of Storage</a:t>
            </a:r>
          </a:p>
          <a:p>
            <a:pPr marL="3174"/>
            <a:r>
              <a:rPr lang="en-US" altLang="ko-KR" dirty="0"/>
              <a:t>Azure Table Storage</a:t>
            </a:r>
          </a:p>
          <a:p>
            <a:pPr marL="3174"/>
            <a:r>
              <a:rPr lang="en-US" altLang="ko-KR" dirty="0"/>
              <a:t>Azure and </a:t>
            </a:r>
            <a:r>
              <a:rPr lang="en-US" altLang="ko-KR" dirty="0" err="1" smtClean="0"/>
              <a:t>Node.js</a:t>
            </a:r>
            <a:endParaRPr lang="en-US" altLang="ko-KR"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 Filters and Allying Filters</a:t>
            </a:r>
          </a:p>
        </p:txBody>
      </p:sp>
      <p:sp>
        <p:nvSpPr>
          <p:cNvPr id="9" name="Content Placeholder 5"/>
          <p:cNvSpPr>
            <a:spLocks noGrp="1"/>
          </p:cNvSpPr>
          <p:nvPr/>
        </p:nvSpPr>
        <p:spPr>
          <a:xfrm>
            <a:off x="833414" y="4924548"/>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retryOperations</a:t>
            </a:r>
            <a:r>
              <a:rPr lang="en-US" sz="2000" dirty="0">
                <a:solidFill>
                  <a:prstClr val="black"/>
                </a:solidFill>
              </a:rPr>
              <a:t> = new </a:t>
            </a:r>
            <a:r>
              <a:rPr lang="en-US" sz="2000" dirty="0" err="1">
                <a:solidFill>
                  <a:prstClr val="black"/>
                </a:solidFill>
              </a:rPr>
              <a:t>azure.ExponentialRetryPolicyFilter</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var</a:t>
            </a:r>
            <a:r>
              <a:rPr lang="en-US" sz="2000" dirty="0">
                <a:solidFill>
                  <a:prstClr val="black"/>
                </a:solidFill>
              </a:rPr>
              <a:t> </a:t>
            </a:r>
            <a:r>
              <a:rPr lang="en-US" sz="2000" dirty="0" err="1">
                <a:solidFill>
                  <a:prstClr val="black"/>
                </a:solidFill>
              </a:rPr>
              <a:t>tableSvc</a:t>
            </a:r>
            <a:r>
              <a:rPr lang="en-US" sz="2000" dirty="0">
                <a:solidFill>
                  <a:prstClr val="black"/>
                </a:solidFill>
              </a:rPr>
              <a:t> = azure</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createTableService</a:t>
            </a:r>
            <a:r>
              <a:rPr lang="en-US" sz="2000" dirty="0">
                <a:solidFill>
                  <a:prstClr val="black"/>
                </a:solidFill>
              </a:rPr>
              <a: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withFilter</a:t>
            </a:r>
            <a:r>
              <a:rPr lang="en-US" sz="2000" dirty="0">
                <a:solidFill>
                  <a:prstClr val="black"/>
                </a:solidFill>
              </a:rPr>
              <a:t>(</a:t>
            </a:r>
            <a:r>
              <a:rPr lang="en-US" sz="2000" dirty="0" err="1">
                <a:solidFill>
                  <a:prstClr val="black"/>
                </a:solidFill>
              </a:rPr>
              <a:t>retryOperations</a:t>
            </a:r>
            <a:r>
              <a:rPr lang="en-US" sz="2000" dirty="0">
                <a:solidFill>
                  <a:prstClr val="black"/>
                </a:solidFill>
              </a:rPr>
              <a:t>);</a:t>
            </a:r>
          </a:p>
        </p:txBody>
      </p:sp>
      <p:grpSp>
        <p:nvGrpSpPr>
          <p:cNvPr id="7" name="Group 6"/>
          <p:cNvGrpSpPr/>
          <p:nvPr/>
        </p:nvGrpSpPr>
        <p:grpSpPr>
          <a:xfrm>
            <a:off x="0" y="1647445"/>
            <a:ext cx="12192000" cy="1373992"/>
            <a:chOff x="0" y="2020239"/>
            <a:chExt cx="12192000" cy="1373992"/>
          </a:xfrm>
        </p:grpSpPr>
        <p:sp>
          <p:nvSpPr>
            <p:cNvPr id="8" name="Rectangle 7"/>
            <p:cNvSpPr/>
            <p:nvPr/>
          </p:nvSpPr>
          <p:spPr bwMode="auto">
            <a:xfrm>
              <a:off x="0" y="2020239"/>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2233520"/>
              <a:ext cx="10267510" cy="954107"/>
            </a:xfrm>
            <a:prstGeom prst="rect">
              <a:avLst/>
            </a:prstGeom>
            <a:noFill/>
          </p:spPr>
          <p:txBody>
            <a:bodyPr wrap="square" rtlCol="0">
              <a:spAutoFit/>
            </a:bodyPr>
            <a:lstStyle/>
            <a:p>
              <a:r>
                <a:rPr lang="en-US" sz="2800" dirty="0">
                  <a:solidFill>
                    <a:srgbClr val="FFFFFF"/>
                  </a:solidFill>
                </a:rPr>
                <a:t>Two filters that implement retry logic are included with the Azure SDK for Node.js</a:t>
              </a:r>
            </a:p>
          </p:txBody>
        </p:sp>
      </p:grpSp>
      <p:sp>
        <p:nvSpPr>
          <p:cNvPr id="3" name="TextBox 2"/>
          <p:cNvSpPr txBox="1"/>
          <p:nvPr/>
        </p:nvSpPr>
        <p:spPr>
          <a:xfrm>
            <a:off x="840154" y="3087077"/>
            <a:ext cx="5596404" cy="1815882"/>
          </a:xfrm>
          <a:prstGeom prst="rect">
            <a:avLst/>
          </a:prstGeom>
          <a:noFill/>
        </p:spPr>
        <p:txBody>
          <a:bodyPr wrap="none" rtlCol="0">
            <a:spAutoFit/>
          </a:bodyPr>
          <a:lstStyle/>
          <a:p>
            <a:pPr marL="914400" lvl="1" indent="-457200">
              <a:buFont typeface="Wingdings" charset="2"/>
              <a:buChar char="§"/>
            </a:pPr>
            <a:r>
              <a:rPr lang="en-US" sz="2800" dirty="0" err="1"/>
              <a:t>ExponentialRetryPolicyFilter</a:t>
            </a:r>
            <a:endParaRPr lang="en-US" sz="2800" dirty="0"/>
          </a:p>
          <a:p>
            <a:pPr marL="914400" lvl="1" indent="-457200">
              <a:buFont typeface="Wingdings" charset="2"/>
              <a:buChar char="§"/>
            </a:pPr>
            <a:r>
              <a:rPr lang="en-US" sz="2800" dirty="0" err="1"/>
              <a:t>LinearRetryPolicyFilter</a:t>
            </a:r>
            <a:endParaRPr lang="en-US" sz="2800" dirty="0"/>
          </a:p>
          <a:p>
            <a:pPr marL="457200" indent="-457200">
              <a:buFont typeface="Wingdings" charset="2"/>
              <a:buChar char="§"/>
            </a:pPr>
            <a:endParaRPr lang="en-US" sz="2800" dirty="0"/>
          </a:p>
          <a:p>
            <a:pPr marL="457200" indent="-457200">
              <a:buFont typeface="Wingdings" charset="2"/>
              <a:buChar char="§"/>
            </a:pPr>
            <a:r>
              <a:rPr lang="en-US" sz="2800" dirty="0"/>
              <a:t>Allying Filters:</a:t>
            </a:r>
          </a:p>
        </p:txBody>
      </p:sp>
    </p:spTree>
    <p:extLst>
      <p:ext uri="{BB962C8B-B14F-4D97-AF65-F5344CB8AC3E}">
        <p14:creationId xmlns:p14="http://schemas.microsoft.com/office/powerpoint/2010/main" val="22158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Entity</a:t>
            </a:r>
          </a:p>
        </p:txBody>
      </p:sp>
      <p:sp>
        <p:nvSpPr>
          <p:cNvPr id="3" name="Content Placeholder 2"/>
          <p:cNvSpPr>
            <a:spLocks noGrp="1"/>
          </p:cNvSpPr>
          <p:nvPr>
            <p:ph idx="1"/>
          </p:nvPr>
        </p:nvSpPr>
        <p:spPr>
          <a:xfrm>
            <a:off x="838200" y="942109"/>
            <a:ext cx="10515600" cy="5721927"/>
          </a:xfrm>
        </p:spPr>
        <p:txBody>
          <a:bodyPr>
            <a:noAutofit/>
          </a:bodyPr>
          <a:lstStyle/>
          <a:p>
            <a:r>
              <a:rPr lang="en-US" sz="2000" dirty="0" err="1"/>
              <a:t>var</a:t>
            </a:r>
            <a:r>
              <a:rPr lang="en-US" sz="2000" dirty="0"/>
              <a:t> task = {</a:t>
            </a:r>
          </a:p>
          <a:p>
            <a:r>
              <a:rPr lang="en-US" sz="2000" dirty="0"/>
              <a:t>  </a:t>
            </a:r>
            <a:r>
              <a:rPr lang="en-US" sz="2000" dirty="0" err="1"/>
              <a:t>PartitionKey</a:t>
            </a:r>
            <a:r>
              <a:rPr lang="en-US" sz="2000" dirty="0"/>
              <a:t>: {'_':'</a:t>
            </a:r>
            <a:r>
              <a:rPr lang="en-US" sz="2000" dirty="0" err="1"/>
              <a:t>hometasks</a:t>
            </a:r>
            <a:r>
              <a:rPr lang="en-US" sz="2000" dirty="0"/>
              <a:t>'},</a:t>
            </a:r>
          </a:p>
          <a:p>
            <a:r>
              <a:rPr lang="en-US" sz="2000" dirty="0"/>
              <a:t>  </a:t>
            </a:r>
            <a:r>
              <a:rPr lang="en-US" sz="2000" dirty="0" err="1"/>
              <a:t>RowKey</a:t>
            </a:r>
            <a:r>
              <a:rPr lang="en-US" sz="2000" dirty="0"/>
              <a:t>: {'_': '1'},</a:t>
            </a:r>
          </a:p>
          <a:p>
            <a:r>
              <a:rPr lang="en-US" sz="2000" dirty="0"/>
              <a:t>  description: {'_':'take out the trash'},</a:t>
            </a:r>
          </a:p>
          <a:p>
            <a:r>
              <a:rPr lang="en-US" sz="2000" dirty="0"/>
              <a:t>  </a:t>
            </a:r>
            <a:r>
              <a:rPr lang="en-US" sz="2000" dirty="0" err="1"/>
              <a:t>dueDate</a:t>
            </a:r>
            <a:r>
              <a:rPr lang="en-US" sz="2000" dirty="0"/>
              <a:t>: {'_':new Date(2015, 6, 20), '$':'</a:t>
            </a:r>
            <a:r>
              <a:rPr lang="en-US" sz="2000" dirty="0" err="1"/>
              <a:t>Edm.DateTime</a:t>
            </a:r>
            <a:r>
              <a:rPr lang="en-US" sz="2000" dirty="0"/>
              <a:t>'}</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50448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Entity (Continued)</a:t>
            </a:r>
            <a:endParaRPr lang="en-US" dirty="0"/>
          </a:p>
        </p:txBody>
      </p:sp>
      <p:sp>
        <p:nvSpPr>
          <p:cNvPr id="3" name="Content Placeholder 2"/>
          <p:cNvSpPr>
            <a:spLocks noGrp="1"/>
          </p:cNvSpPr>
          <p:nvPr>
            <p:ph idx="1"/>
          </p:nvPr>
        </p:nvSpPr>
        <p:spPr/>
        <p:txBody>
          <a:bodyPr/>
          <a:lstStyle/>
          <a:p>
            <a:endParaRPr lang="en-US" dirty="0"/>
          </a:p>
          <a:p>
            <a:r>
              <a:rPr lang="en-US" dirty="0" err="1"/>
              <a:t>var</a:t>
            </a:r>
            <a:r>
              <a:rPr lang="en-US" dirty="0"/>
              <a:t> </a:t>
            </a:r>
            <a:r>
              <a:rPr lang="en-US" dirty="0" err="1"/>
              <a:t>entGen</a:t>
            </a:r>
            <a:r>
              <a:rPr lang="en-US" dirty="0"/>
              <a:t> = </a:t>
            </a:r>
            <a:r>
              <a:rPr lang="en-US" dirty="0" err="1"/>
              <a:t>azure.TableUtilities.entityGenerator</a:t>
            </a:r>
            <a:r>
              <a:rPr lang="en-US" dirty="0"/>
              <a:t>;</a:t>
            </a:r>
          </a:p>
          <a:p>
            <a:r>
              <a:rPr lang="en-US" dirty="0" err="1"/>
              <a:t>var</a:t>
            </a:r>
            <a:r>
              <a:rPr lang="en-US" dirty="0"/>
              <a:t> task = {</a:t>
            </a:r>
          </a:p>
          <a:p>
            <a:r>
              <a:rPr lang="en-US" dirty="0"/>
              <a:t>  </a:t>
            </a:r>
            <a:r>
              <a:rPr lang="en-US" dirty="0" err="1"/>
              <a:t>PartitionKey</a:t>
            </a:r>
            <a:r>
              <a:rPr lang="en-US" dirty="0"/>
              <a:t>: </a:t>
            </a:r>
            <a:r>
              <a:rPr lang="en-US" dirty="0" err="1"/>
              <a:t>entGen.String</a:t>
            </a:r>
            <a:r>
              <a:rPr lang="en-US" dirty="0"/>
              <a:t>('</a:t>
            </a:r>
            <a:r>
              <a:rPr lang="en-US" dirty="0" err="1"/>
              <a:t>hometasks</a:t>
            </a:r>
            <a:r>
              <a:rPr lang="en-US" dirty="0"/>
              <a:t>'),</a:t>
            </a:r>
          </a:p>
          <a:p>
            <a:r>
              <a:rPr lang="en-US" dirty="0"/>
              <a:t>  </a:t>
            </a:r>
            <a:r>
              <a:rPr lang="en-US" dirty="0" err="1"/>
              <a:t>RowKey</a:t>
            </a:r>
            <a:r>
              <a:rPr lang="en-US" dirty="0"/>
              <a:t>: </a:t>
            </a:r>
            <a:r>
              <a:rPr lang="en-US" dirty="0" err="1"/>
              <a:t>entGen.String</a:t>
            </a:r>
            <a:r>
              <a:rPr lang="en-US" dirty="0"/>
              <a:t>('1'),</a:t>
            </a:r>
          </a:p>
          <a:p>
            <a:r>
              <a:rPr lang="en-US" dirty="0"/>
              <a:t>  description: </a:t>
            </a:r>
            <a:r>
              <a:rPr lang="en-US" dirty="0" err="1"/>
              <a:t>entGen.String</a:t>
            </a:r>
            <a:r>
              <a:rPr lang="en-US" dirty="0"/>
              <a:t>('take out the trash'),</a:t>
            </a:r>
          </a:p>
          <a:p>
            <a:r>
              <a:rPr lang="en-US" dirty="0"/>
              <a:t>  </a:t>
            </a:r>
            <a:r>
              <a:rPr lang="en-US" dirty="0" err="1"/>
              <a:t>dueDate</a:t>
            </a:r>
            <a:r>
              <a:rPr lang="en-US" dirty="0"/>
              <a:t>: </a:t>
            </a:r>
            <a:r>
              <a:rPr lang="en-US" dirty="0" err="1"/>
              <a:t>entGen.DateTime</a:t>
            </a:r>
            <a:r>
              <a:rPr lang="en-US" dirty="0"/>
              <a:t>(new Date(</a:t>
            </a:r>
            <a:r>
              <a:rPr lang="en-US" dirty="0" err="1"/>
              <a:t>Date.UTC</a:t>
            </a:r>
            <a:r>
              <a:rPr lang="en-US" dirty="0"/>
              <a:t>(2015, 6, 20))),</a:t>
            </a:r>
          </a:p>
          <a:p>
            <a:r>
              <a:rPr lang="en-US" dirty="0"/>
              <a:t>};</a:t>
            </a:r>
          </a:p>
        </p:txBody>
      </p:sp>
    </p:spTree>
    <p:extLst>
      <p:ext uri="{BB962C8B-B14F-4D97-AF65-F5344CB8AC3E}">
        <p14:creationId xmlns:p14="http://schemas.microsoft.com/office/powerpoint/2010/main" val="179614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Entity</a:t>
            </a:r>
          </a:p>
        </p:txBody>
      </p:sp>
      <p:sp>
        <p:nvSpPr>
          <p:cNvPr id="4" name="Content Placeholder 3"/>
          <p:cNvSpPr>
            <a:spLocks noGrp="1"/>
          </p:cNvSpPr>
          <p:nvPr>
            <p:ph idx="1"/>
          </p:nvPr>
        </p:nvSpPr>
        <p:spPr/>
        <p:txBody>
          <a:bodyPr>
            <a:noAutofit/>
          </a:bodyPr>
          <a:lstStyle/>
          <a:p>
            <a:pPr>
              <a:lnSpc>
                <a:spcPct val="100000"/>
              </a:lnSpc>
              <a:spcBef>
                <a:spcPts val="0"/>
              </a:spcBef>
            </a:pPr>
            <a:r>
              <a:rPr lang="en-US" sz="1800" dirty="0"/>
              <a:t>//Insert Only:</a:t>
            </a:r>
          </a:p>
          <a:p>
            <a:pPr>
              <a:lnSpc>
                <a:spcPct val="100000"/>
              </a:lnSpc>
              <a:spcBef>
                <a:spcPts val="0"/>
              </a:spcBef>
            </a:pPr>
            <a:r>
              <a:rPr lang="en-US" sz="1800" dirty="0" err="1"/>
              <a:t>tableSvc.insertEntity</a:t>
            </a:r>
            <a:r>
              <a:rPr lang="en-US" sz="1800" dirty="0"/>
              <a:t>('</a:t>
            </a:r>
            <a:r>
              <a:rPr lang="en-US" sz="1800" dirty="0" err="1"/>
              <a:t>mytable</a:t>
            </a:r>
            <a:r>
              <a:rPr lang="en-US" sz="1800" dirty="0"/>
              <a:t>',</a:t>
            </a:r>
          </a:p>
          <a:p>
            <a:pPr>
              <a:lnSpc>
                <a:spcPct val="100000"/>
              </a:lnSpc>
              <a:spcBef>
                <a:spcPts val="0"/>
              </a:spcBef>
            </a:pPr>
            <a:r>
              <a:rPr lang="en-US" sz="1800" dirty="0"/>
              <a:t>  task, // entity</a:t>
            </a:r>
          </a:p>
          <a:p>
            <a:pPr>
              <a:lnSpc>
                <a:spcPct val="100000"/>
              </a:lnSpc>
              <a:spcBef>
                <a:spcPts val="0"/>
              </a:spcBef>
            </a:pPr>
            <a:r>
              <a:rPr lang="en-US" sz="1800" dirty="0"/>
              <a:t>  function (error, result, response) {</a:t>
            </a:r>
          </a:p>
          <a:p>
            <a:pPr>
              <a:lnSpc>
                <a:spcPct val="100000"/>
              </a:lnSpc>
              <a:spcBef>
                <a:spcPts val="0"/>
              </a:spcBef>
            </a:pPr>
            <a:r>
              <a:rPr lang="en-US" sz="1800" dirty="0"/>
              <a:t>    if(!error){</a:t>
            </a:r>
          </a:p>
          <a:p>
            <a:pPr>
              <a:lnSpc>
                <a:spcPct val="100000"/>
              </a:lnSpc>
              <a:spcBef>
                <a:spcPts val="0"/>
              </a:spcBef>
            </a:pPr>
            <a:r>
              <a:rPr lang="en-US" sz="1800" dirty="0"/>
              <a:t>      // Entity inserted</a:t>
            </a:r>
          </a:p>
          <a:p>
            <a:pPr>
              <a:lnSpc>
                <a:spcPct val="100000"/>
              </a:lnSpc>
              <a:spcBef>
                <a:spcPts val="0"/>
              </a:spcBef>
            </a:pPr>
            <a:r>
              <a:rPr lang="en-US" sz="1800" dirty="0"/>
              <a:t>    }</a:t>
            </a:r>
          </a:p>
          <a:p>
            <a:pPr>
              <a:lnSpc>
                <a:spcPct val="100000"/>
              </a:lnSpc>
              <a:spcBef>
                <a:spcPts val="0"/>
              </a:spcBef>
            </a:pPr>
            <a:r>
              <a:rPr lang="en-US" sz="1800" dirty="0"/>
              <a:t>  }</a:t>
            </a:r>
          </a:p>
          <a:p>
            <a:pPr>
              <a:lnSpc>
                <a:spcPct val="100000"/>
              </a:lnSpc>
              <a:spcBef>
                <a:spcPts val="0"/>
              </a:spcBef>
            </a:pPr>
            <a:r>
              <a:rPr lang="en-US" sz="1800" dirty="0"/>
              <a:t>)</a:t>
            </a:r>
            <a:r>
              <a:rPr lang="en-US" sz="1800" dirty="0" smtClean="0"/>
              <a:t>;</a:t>
            </a:r>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Entity (</a:t>
            </a:r>
            <a:r>
              <a:rPr lang="en-US" dirty="0" err="1" smtClean="0"/>
              <a:t>contiued</a:t>
            </a:r>
            <a:r>
              <a:rPr lang="en-US" dirty="0" smtClean="0"/>
              <a:t>)</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a:t>//Insert and Return:</a:t>
            </a:r>
          </a:p>
          <a:p>
            <a:pPr>
              <a:lnSpc>
                <a:spcPct val="100000"/>
              </a:lnSpc>
              <a:spcBef>
                <a:spcPts val="0"/>
              </a:spcBef>
            </a:pPr>
            <a:r>
              <a:rPr lang="en-US" dirty="0" err="1"/>
              <a:t>tableSvc.insertEntity</a:t>
            </a:r>
            <a:r>
              <a:rPr lang="en-US" dirty="0"/>
              <a:t>('</a:t>
            </a:r>
            <a:r>
              <a:rPr lang="en-US" dirty="0" err="1"/>
              <a:t>mytable</a:t>
            </a:r>
            <a:r>
              <a:rPr lang="en-US" dirty="0"/>
              <a:t>',</a:t>
            </a:r>
          </a:p>
          <a:p>
            <a:pPr>
              <a:lnSpc>
                <a:spcPct val="100000"/>
              </a:lnSpc>
              <a:spcBef>
                <a:spcPts val="0"/>
              </a:spcBef>
            </a:pPr>
            <a:r>
              <a:rPr lang="en-US" dirty="0"/>
              <a:t>  task,</a:t>
            </a:r>
          </a:p>
          <a:p>
            <a:pPr>
              <a:lnSpc>
                <a:spcPct val="100000"/>
              </a:lnSpc>
              <a:spcBef>
                <a:spcPts val="0"/>
              </a:spcBef>
            </a:pPr>
            <a:r>
              <a:rPr lang="en-US" dirty="0"/>
              <a:t>  {</a:t>
            </a:r>
            <a:r>
              <a:rPr lang="en-US" dirty="0" err="1"/>
              <a:t>echoContent</a:t>
            </a:r>
            <a:r>
              <a:rPr lang="en-US" dirty="0"/>
              <a:t>: true},</a:t>
            </a:r>
          </a:p>
          <a:p>
            <a:pPr>
              <a:lnSpc>
                <a:spcPct val="100000"/>
              </a:lnSpc>
              <a:spcBef>
                <a:spcPts val="0"/>
              </a:spcBef>
            </a:pPr>
            <a:r>
              <a:rPr lang="en-US" dirty="0"/>
              <a:t>  function (error, result, response) {</a:t>
            </a:r>
          </a:p>
          <a:p>
            <a:pPr>
              <a:lnSpc>
                <a:spcPct val="100000"/>
              </a:lnSpc>
              <a:spcBef>
                <a:spcPts val="0"/>
              </a:spcBef>
            </a:pPr>
            <a:r>
              <a:rPr lang="en-US" dirty="0"/>
              <a:t>    if(!error){</a:t>
            </a:r>
          </a:p>
          <a:p>
            <a:pPr>
              <a:lnSpc>
                <a:spcPct val="100000"/>
              </a:lnSpc>
              <a:spcBef>
                <a:spcPts val="0"/>
              </a:spcBef>
            </a:pPr>
            <a:r>
              <a:rPr lang="en-US" dirty="0"/>
              <a:t>      // Entity inserted</a:t>
            </a:r>
          </a:p>
          <a:p>
            <a:pPr>
              <a:lnSpc>
                <a:spcPct val="100000"/>
              </a:lnSpc>
              <a:spcBef>
                <a:spcPts val="0"/>
              </a:spcBef>
            </a:pPr>
            <a:r>
              <a:rPr lang="en-US" dirty="0"/>
              <a:t>    }</a:t>
            </a:r>
          </a:p>
          <a:p>
            <a:pPr>
              <a:lnSpc>
                <a:spcPct val="100000"/>
              </a:lnSpc>
              <a:spcBef>
                <a:spcPts val="0"/>
              </a:spcBef>
            </a:pPr>
            <a:r>
              <a:rPr lang="en-US" dirty="0"/>
              <a:t>  }</a:t>
            </a:r>
          </a:p>
          <a:p>
            <a:pPr>
              <a:lnSpc>
                <a:spcPct val="100000"/>
              </a:lnSpc>
              <a:spcBef>
                <a:spcPts val="0"/>
              </a:spcBef>
            </a:pPr>
            <a:r>
              <a:rPr lang="en-US" dirty="0"/>
              <a:t>)</a:t>
            </a:r>
            <a:r>
              <a:rPr lang="en-US" dirty="0" smtClean="0"/>
              <a:t>;</a:t>
            </a:r>
            <a:endParaRPr lang="en-US" dirty="0"/>
          </a:p>
        </p:txBody>
      </p:sp>
    </p:spTree>
    <p:extLst>
      <p:ext uri="{BB962C8B-B14F-4D97-AF65-F5344CB8AC3E}">
        <p14:creationId xmlns:p14="http://schemas.microsoft.com/office/powerpoint/2010/main" val="183534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Executing a Query</a:t>
            </a:r>
          </a:p>
        </p:txBody>
      </p:sp>
      <p:sp>
        <p:nvSpPr>
          <p:cNvPr id="4" name="Content Placeholder 3"/>
          <p:cNvSpPr>
            <a:spLocks noGrp="1"/>
          </p:cNvSpPr>
          <p:nvPr>
            <p:ph idx="1"/>
          </p:nvPr>
        </p:nvSpPr>
        <p:spPr/>
        <p:txBody>
          <a:bodyPr>
            <a:normAutofit/>
          </a:bodyPr>
          <a:lstStyle/>
          <a:p>
            <a:pPr>
              <a:lnSpc>
                <a:spcPct val="110000"/>
              </a:lnSpc>
              <a:spcBef>
                <a:spcPts val="0"/>
              </a:spcBef>
            </a:pPr>
            <a:r>
              <a:rPr lang="en-US" sz="1800" dirty="0"/>
              <a:t>//creating a query</a:t>
            </a:r>
          </a:p>
          <a:p>
            <a:pPr>
              <a:lnSpc>
                <a:spcPct val="110000"/>
              </a:lnSpc>
              <a:spcBef>
                <a:spcPts val="0"/>
              </a:spcBef>
            </a:pPr>
            <a:r>
              <a:rPr lang="en-US" sz="1800" dirty="0" err="1"/>
              <a:t>var</a:t>
            </a:r>
            <a:r>
              <a:rPr lang="en-US" sz="1800" dirty="0"/>
              <a:t> query = new </a:t>
            </a:r>
            <a:r>
              <a:rPr lang="en-US" sz="1800" dirty="0" err="1"/>
              <a:t>azure.TableQuery</a:t>
            </a:r>
            <a:r>
              <a:rPr lang="en-US" sz="1800" dirty="0"/>
              <a:t>()</a:t>
            </a:r>
          </a:p>
          <a:p>
            <a:pPr>
              <a:lnSpc>
                <a:spcPct val="110000"/>
              </a:lnSpc>
              <a:spcBef>
                <a:spcPts val="0"/>
              </a:spcBef>
            </a:pPr>
            <a:r>
              <a:rPr lang="en-US" sz="1800" dirty="0"/>
              <a:t>  .top(5)</a:t>
            </a:r>
          </a:p>
          <a:p>
            <a:pPr>
              <a:lnSpc>
                <a:spcPct val="110000"/>
              </a:lnSpc>
              <a:spcBef>
                <a:spcPts val="0"/>
              </a:spcBef>
            </a:pPr>
            <a:r>
              <a:rPr lang="en-US" sz="1800" dirty="0"/>
              <a:t>  .where('</a:t>
            </a:r>
            <a:r>
              <a:rPr lang="en-US" sz="1800" dirty="0" err="1"/>
              <a:t>PartitionKey</a:t>
            </a:r>
            <a:r>
              <a:rPr lang="en-US" sz="1800" dirty="0"/>
              <a:t> </a:t>
            </a:r>
            <a:r>
              <a:rPr lang="en-US" sz="1800" dirty="0" err="1"/>
              <a:t>eq</a:t>
            </a:r>
            <a:r>
              <a:rPr lang="en-US" sz="1800" dirty="0"/>
              <a:t> ?', '</a:t>
            </a:r>
            <a:r>
              <a:rPr lang="en-US" sz="1800" dirty="0" err="1"/>
              <a:t>hometasks</a:t>
            </a:r>
            <a:r>
              <a:rPr lang="en-US" sz="1800" dirty="0"/>
              <a:t>');</a:t>
            </a:r>
          </a:p>
          <a:p>
            <a:pPr>
              <a:lnSpc>
                <a:spcPct val="110000"/>
              </a:lnSpc>
              <a:spcBef>
                <a:spcPts val="0"/>
              </a:spcBef>
            </a:pPr>
            <a:endParaRPr lang="en-US" sz="1800" dirty="0"/>
          </a:p>
          <a:p>
            <a:pPr>
              <a:lnSpc>
                <a:spcPct val="110000"/>
              </a:lnSpc>
              <a:spcBef>
                <a:spcPts val="0"/>
              </a:spcBef>
            </a:pPr>
            <a:r>
              <a:rPr lang="en-US" sz="1800" dirty="0"/>
              <a:t>//executing a query</a:t>
            </a:r>
          </a:p>
          <a:p>
            <a:r>
              <a:rPr lang="en-US" sz="1800" dirty="0" err="1"/>
              <a:t>tableSvc.queryEntities</a:t>
            </a:r>
            <a:r>
              <a:rPr lang="en-US" sz="1800" dirty="0"/>
              <a:t>('</a:t>
            </a:r>
            <a:r>
              <a:rPr lang="en-US" sz="1800" dirty="0" err="1"/>
              <a:t>mytable</a:t>
            </a:r>
            <a:r>
              <a:rPr lang="en-US" sz="1800" dirty="0"/>
              <a:t>',</a:t>
            </a:r>
          </a:p>
          <a:p>
            <a:r>
              <a:rPr lang="en-US" sz="1800" dirty="0"/>
              <a:t>  query,</a:t>
            </a:r>
          </a:p>
          <a:p>
            <a:r>
              <a:rPr lang="en-US" sz="1800" dirty="0"/>
              <a:t>  null, // </a:t>
            </a:r>
            <a:r>
              <a:rPr lang="en-US" sz="1800" dirty="0" err="1"/>
              <a:t>continuationToken</a:t>
            </a:r>
            <a:endParaRPr lang="en-US" sz="1800" dirty="0"/>
          </a:p>
          <a:p>
            <a:r>
              <a:rPr lang="en-US" sz="1800" dirty="0"/>
              <a:t>  function(error, result, response) {</a:t>
            </a:r>
          </a:p>
          <a:p>
            <a:r>
              <a:rPr lang="en-US" sz="1800" dirty="0"/>
              <a:t>    if(!error) {</a:t>
            </a:r>
          </a:p>
          <a:p>
            <a:r>
              <a:rPr lang="en-US" sz="1800" dirty="0"/>
              <a:t>      // query was successful</a:t>
            </a:r>
          </a:p>
          <a:p>
            <a:r>
              <a:rPr lang="en-US" sz="1800" dirty="0"/>
              <a:t>      // </a:t>
            </a:r>
            <a:r>
              <a:rPr lang="en-US" sz="1800" dirty="0" err="1"/>
              <a:t>result.entries</a:t>
            </a:r>
            <a:r>
              <a:rPr lang="en-US" sz="1800" dirty="0"/>
              <a:t> is an array of entities</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385139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Specific Fields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query = new </a:t>
            </a:r>
            <a:r>
              <a:rPr lang="en-US" sz="2000" dirty="0" err="1"/>
              <a:t>azure.TableQuery</a:t>
            </a:r>
            <a:r>
              <a:rPr lang="en-US" sz="2000" dirty="0"/>
              <a:t>()</a:t>
            </a:r>
          </a:p>
          <a:p>
            <a:r>
              <a:rPr lang="en-US" sz="2000" dirty="0"/>
              <a:t>  .select(['description', '</a:t>
            </a:r>
            <a:r>
              <a:rPr lang="en-US" sz="2000" dirty="0" err="1"/>
              <a:t>dueDate</a:t>
            </a:r>
            <a:r>
              <a:rPr lang="en-US" sz="2000" dirty="0"/>
              <a:t>'])</a:t>
            </a:r>
          </a:p>
          <a:p>
            <a:r>
              <a:rPr lang="en-US" sz="2000" dirty="0"/>
              <a:t>  .top(5)</a:t>
            </a:r>
          </a:p>
          <a:p>
            <a:r>
              <a:rPr lang="en-US" sz="2000" dirty="0"/>
              <a:t>  .where('</a:t>
            </a:r>
            <a:r>
              <a:rPr lang="en-US" sz="2000" dirty="0" err="1"/>
              <a:t>PartitionKey</a:t>
            </a:r>
            <a:r>
              <a:rPr lang="en-US" sz="2000" dirty="0"/>
              <a:t> </a:t>
            </a:r>
            <a:r>
              <a:rPr lang="en-US" sz="2000" dirty="0" err="1"/>
              <a:t>eq</a:t>
            </a:r>
            <a:r>
              <a:rPr lang="en-US" sz="2000" dirty="0"/>
              <a:t> ?', '</a:t>
            </a:r>
            <a:r>
              <a:rPr lang="en-US" sz="2000" dirty="0" err="1"/>
              <a:t>hometasks</a:t>
            </a:r>
            <a:r>
              <a:rPr lang="en-US" sz="2000" dirty="0"/>
              <a:t>');</a:t>
            </a:r>
          </a:p>
        </p:txBody>
      </p:sp>
    </p:spTree>
    <p:extLst>
      <p:ext uri="{BB962C8B-B14F-4D97-AF65-F5344CB8AC3E}">
        <p14:creationId xmlns:p14="http://schemas.microsoft.com/office/powerpoint/2010/main" val="26881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an Entity</a:t>
            </a:r>
          </a:p>
        </p:txBody>
      </p:sp>
      <p:sp>
        <p:nvSpPr>
          <p:cNvPr id="3" name="Content Placeholder 2"/>
          <p:cNvSpPr>
            <a:spLocks noGrp="1"/>
          </p:cNvSpPr>
          <p:nvPr>
            <p:ph idx="1"/>
          </p:nvPr>
        </p:nvSpPr>
        <p:spPr/>
        <p:txBody>
          <a:bodyPr/>
          <a:lstStyle/>
          <a:p>
            <a:r>
              <a:rPr lang="en-US" sz="2000" dirty="0" err="1"/>
              <a:t>tableSvc.retrieveEntity</a:t>
            </a:r>
            <a:r>
              <a:rPr lang="en-US" sz="2000" dirty="0"/>
              <a:t>('</a:t>
            </a:r>
            <a:r>
              <a:rPr lang="en-US" sz="2000" dirty="0" err="1"/>
              <a:t>mytable</a:t>
            </a:r>
            <a:r>
              <a:rPr lang="en-US" sz="2000" dirty="0"/>
              <a:t>',</a:t>
            </a:r>
          </a:p>
          <a:p>
            <a:r>
              <a:rPr lang="en-US" sz="2000" dirty="0"/>
              <a:t>  '</a:t>
            </a:r>
            <a:r>
              <a:rPr lang="en-US" sz="2000" dirty="0" err="1"/>
              <a:t>hometasks</a:t>
            </a:r>
            <a:r>
              <a:rPr lang="en-US" sz="2000" dirty="0"/>
              <a:t>', // </a:t>
            </a:r>
            <a:r>
              <a:rPr lang="en-US" sz="2000" dirty="0" err="1"/>
              <a:t>PartitionKey</a:t>
            </a:r>
            <a:endParaRPr lang="en-US" sz="2000" dirty="0"/>
          </a:p>
          <a:p>
            <a:r>
              <a:rPr lang="en-US" sz="2000" dirty="0"/>
              <a:t>  '1', // </a:t>
            </a:r>
            <a:r>
              <a:rPr lang="en-US" sz="2000" dirty="0" err="1"/>
              <a:t>RowKey</a:t>
            </a:r>
            <a:endParaRPr lang="en-US" sz="2000" dirty="0"/>
          </a:p>
          <a:p>
            <a:r>
              <a:rPr lang="en-US" sz="2000" dirty="0"/>
              <a:t>    function(error, result, response){</a:t>
            </a:r>
          </a:p>
          <a:p>
            <a:r>
              <a:rPr lang="en-US" sz="2000" dirty="0"/>
              <a:t>      if(!error){</a:t>
            </a:r>
          </a:p>
          <a:p>
            <a:r>
              <a:rPr lang="en-US" sz="2000" dirty="0"/>
              <a:t>        // result contains the entity</a:t>
            </a:r>
          </a:p>
          <a:p>
            <a:r>
              <a:rPr lang="en-US" sz="2000" dirty="0"/>
              <a:t>      }</a:t>
            </a:r>
          </a:p>
          <a:p>
            <a:r>
              <a:rPr lang="en-US" sz="2000" dirty="0"/>
              <a:t>    }</a:t>
            </a:r>
          </a:p>
          <a:p>
            <a:r>
              <a:rPr lang="en-US" sz="2000" dirty="0"/>
              <a:t>);</a:t>
            </a:r>
          </a:p>
          <a:p>
            <a:endParaRPr lang="en-US" dirty="0"/>
          </a:p>
        </p:txBody>
      </p:sp>
    </p:spTree>
    <p:extLst>
      <p:ext uri="{BB962C8B-B14F-4D97-AF65-F5344CB8AC3E}">
        <p14:creationId xmlns:p14="http://schemas.microsoft.com/office/powerpoint/2010/main" val="34402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an Entity</a:t>
            </a:r>
          </a:p>
        </p:txBody>
      </p:sp>
      <p:graphicFrame>
        <p:nvGraphicFramePr>
          <p:cNvPr id="3" name="Table 2"/>
          <p:cNvGraphicFramePr>
            <a:graphicFrameLocks noGrp="1"/>
          </p:cNvGraphicFramePr>
          <p:nvPr>
            <p:extLst>
              <p:ext uri="{D42A27DB-BD31-4B8C-83A1-F6EECF244321}">
                <p14:modId xmlns:p14="http://schemas.microsoft.com/office/powerpoint/2010/main" val="1920879946"/>
              </p:ext>
            </p:extLst>
          </p:nvPr>
        </p:nvGraphicFramePr>
        <p:xfrm>
          <a:off x="713174" y="3147746"/>
          <a:ext cx="10765652" cy="3003385"/>
        </p:xfrm>
        <a:graphic>
          <a:graphicData uri="http://schemas.openxmlformats.org/drawingml/2006/table">
            <a:tbl>
              <a:tblPr firstRow="1">
                <a:tableStyleId>{21E4AEA4-8DFA-4A89-87EB-49C32662AFE0}</a:tableStyleId>
              </a:tblPr>
              <a:tblGrid>
                <a:gridCol w="4065308">
                  <a:extLst>
                    <a:ext uri="{9D8B030D-6E8A-4147-A177-3AD203B41FA5}">
                      <a16:colId xmlns:a16="http://schemas.microsoft.com/office/drawing/2014/main" xmlns="" val="48614039"/>
                    </a:ext>
                  </a:extLst>
                </a:gridCol>
                <a:gridCol w="6700344">
                  <a:extLst>
                    <a:ext uri="{9D8B030D-6E8A-4147-A177-3AD203B41FA5}">
                      <a16:colId xmlns:a16="http://schemas.microsoft.com/office/drawing/2014/main" xmlns="" val="20001"/>
                    </a:ext>
                  </a:extLst>
                </a:gridCol>
              </a:tblGrid>
              <a:tr h="443065">
                <a:tc>
                  <a:txBody>
                    <a:bodyPr/>
                    <a:lstStyle/>
                    <a:p>
                      <a:pPr algn="ctr"/>
                      <a:r>
                        <a:rPr lang="en-US" b="1"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r>
                        <a:rPr lang="en-US" b="1" dirty="0" err="1"/>
                        <a:t>replaceEntity</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Updates an existing entity by replacing it</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r>
                        <a:rPr lang="en-US" b="1" dirty="0" err="1"/>
                        <a:t>mergeEntity</a:t>
                      </a:r>
                      <a:endParaRPr lang="en-US" b="1" dirty="0"/>
                    </a:p>
                  </a:txBody>
                  <a:tcPr>
                    <a:solidFill>
                      <a:schemeClr val="bg1">
                        <a:lumMod val="85000"/>
                      </a:schemeClr>
                    </a:solidFill>
                  </a:tcPr>
                </a:tc>
                <a:tc>
                  <a:txBody>
                    <a:bodyPr/>
                    <a:lstStyle/>
                    <a:p>
                      <a:pPr algn="l"/>
                      <a:r>
                        <a:rPr lang="en-US" b="0" dirty="0"/>
                        <a:t>Updates an existing entity by merging new property values into the existing entity</a:t>
                      </a:r>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r>
                        <a:rPr lang="en-US" b="1" dirty="0" err="1"/>
                        <a:t>insertOrReplaceEntity</a:t>
                      </a:r>
                      <a:endParaRPr lang="en-US" b="1" dirty="0"/>
                    </a:p>
                  </a:txBody>
                  <a:tcPr>
                    <a:solidFill>
                      <a:schemeClr val="bg1">
                        <a:lumMod val="85000"/>
                      </a:schemeClr>
                    </a:solidFill>
                  </a:tcPr>
                </a:tc>
                <a:tc>
                  <a:txBody>
                    <a:bodyPr/>
                    <a:lstStyle/>
                    <a:p>
                      <a:pPr algn="l"/>
                      <a:r>
                        <a:rPr lang="en-US" dirty="0"/>
                        <a:t>Updates an existing entity by replacing it. If no entity exists, a new one will be inserted</a:t>
                      </a:r>
                      <a:endParaRPr lang="en-US" b="0"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r>
                        <a:rPr lang="en-US" b="1" dirty="0" err="1"/>
                        <a:t>insertOr</a:t>
                      </a:r>
                      <a:r>
                        <a:rPr lang="en-US" b="1" baseline="0" dirty="0" err="1"/>
                        <a:t>MergeEntity</a:t>
                      </a:r>
                      <a:endParaRPr lang="en-US" b="1" dirty="0"/>
                    </a:p>
                  </a:txBody>
                  <a:tcPr>
                    <a:solidFill>
                      <a:schemeClr val="bg1">
                        <a:lumMod val="85000"/>
                      </a:schemeClr>
                    </a:solidFill>
                  </a:tcPr>
                </a:tc>
                <a:tc>
                  <a:txBody>
                    <a:bodyPr/>
                    <a:lstStyle/>
                    <a:p>
                      <a:pPr algn="l"/>
                      <a:r>
                        <a:rPr lang="en-US" b="0" dirty="0"/>
                        <a:t>Updates an existing entity by merging new property values into the existing. If no entity exists, a new one will be inserted</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pSp>
        <p:nvGrpSpPr>
          <p:cNvPr id="4" name="Group 3"/>
          <p:cNvGrpSpPr/>
          <p:nvPr/>
        </p:nvGrpSpPr>
        <p:grpSpPr>
          <a:xfrm>
            <a:off x="0" y="1610498"/>
            <a:ext cx="12192000" cy="1249084"/>
            <a:chOff x="0" y="1518840"/>
            <a:chExt cx="12192000" cy="1249084"/>
          </a:xfrm>
        </p:grpSpPr>
        <p:sp>
          <p:nvSpPr>
            <p:cNvPr id="5" name="Rectangle 4"/>
            <p:cNvSpPr/>
            <p:nvPr/>
          </p:nvSpPr>
          <p:spPr bwMode="auto">
            <a:xfrm>
              <a:off x="0" y="1518840"/>
              <a:ext cx="12192000" cy="1249084"/>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666329"/>
              <a:ext cx="10267510" cy="954107"/>
            </a:xfrm>
            <a:prstGeom prst="rect">
              <a:avLst/>
            </a:prstGeom>
            <a:noFill/>
          </p:spPr>
          <p:txBody>
            <a:bodyPr wrap="square" rtlCol="0">
              <a:spAutoFit/>
            </a:bodyPr>
            <a:lstStyle/>
            <a:p>
              <a:r>
                <a:rPr lang="en-US" sz="2800" dirty="0">
                  <a:solidFill>
                    <a:srgbClr val="FFFFFF"/>
                  </a:solidFill>
                </a:rPr>
                <a:t>There are multiple methods available to update an existing entity:</a:t>
              </a:r>
            </a:p>
          </p:txBody>
        </p:sp>
      </p:grpSp>
    </p:spTree>
    <p:extLst>
      <p:ext uri="{BB962C8B-B14F-4D97-AF65-F5344CB8AC3E}">
        <p14:creationId xmlns:p14="http://schemas.microsoft.com/office/powerpoint/2010/main" val="317687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an Entity</a:t>
            </a:r>
          </a:p>
        </p:txBody>
      </p:sp>
      <p:sp>
        <p:nvSpPr>
          <p:cNvPr id="3" name="Content Placeholder 2"/>
          <p:cNvSpPr>
            <a:spLocks noGrp="1"/>
          </p:cNvSpPr>
          <p:nvPr>
            <p:ph idx="1"/>
          </p:nvPr>
        </p:nvSpPr>
        <p:spPr>
          <a:xfrm>
            <a:off x="838200" y="1141153"/>
            <a:ext cx="10515600" cy="5246255"/>
          </a:xfrm>
        </p:spPr>
        <p:txBody>
          <a:bodyPr>
            <a:normAutofit/>
          </a:bodyPr>
          <a:lstStyle/>
          <a:p>
            <a:pPr>
              <a:spcBef>
                <a:spcPts val="400"/>
              </a:spcBef>
            </a:pPr>
            <a:r>
              <a:rPr lang="en-US" sz="1800" dirty="0" err="1"/>
              <a:t>tableSvc.replaceEntity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a:p>
            <a:pPr>
              <a:spcBef>
                <a:spcPts val="400"/>
              </a:spcBef>
            </a:pPr>
            <a:endParaRPr lang="en-US" sz="1800" dirty="0"/>
          </a:p>
          <a:p>
            <a:pPr>
              <a:spcBef>
                <a:spcPts val="400"/>
              </a:spcBef>
            </a:pPr>
            <a:r>
              <a:rPr lang="en-US" sz="1800" dirty="0" err="1"/>
              <a:t>tableSvc.mergeEntity</a:t>
            </a:r>
            <a:r>
              <a:rPr lang="en-US" sz="1800" dirty="0"/>
              <a:t>('</a:t>
            </a:r>
            <a:r>
              <a:rPr lang="en-US" sz="1800" dirty="0" err="1"/>
              <a:t>mytable</a:t>
            </a:r>
            <a:r>
              <a:rPr lang="en-US" sz="1800" dirty="0"/>
              <a:t>',</a:t>
            </a:r>
          </a:p>
          <a:p>
            <a:pPr>
              <a:spcBef>
                <a:spcPts val="400"/>
              </a:spcBef>
            </a:pPr>
            <a:r>
              <a:rPr lang="en-US" sz="1800" dirty="0"/>
              <a:t>  </a:t>
            </a:r>
            <a:r>
              <a:rPr lang="en-US" sz="1800" dirty="0" err="1"/>
              <a:t>updatedTask</a:t>
            </a:r>
            <a:r>
              <a:rPr lang="en-US" sz="1800" dirty="0"/>
              <a:t>,</a:t>
            </a:r>
          </a:p>
          <a:p>
            <a:pPr>
              <a:spcBef>
                <a:spcPts val="400"/>
              </a:spcBef>
            </a:pPr>
            <a:r>
              <a:rPr lang="en-US" sz="1800" dirty="0"/>
              <a:t>  function(error, result, response){</a:t>
            </a:r>
          </a:p>
          <a:p>
            <a:pPr>
              <a:spcBef>
                <a:spcPts val="400"/>
              </a:spcBef>
            </a:pPr>
            <a:r>
              <a:rPr lang="en-US" sz="1800" dirty="0"/>
              <a:t>    if(!error) {</a:t>
            </a:r>
          </a:p>
          <a:p>
            <a:pPr>
              <a:spcBef>
                <a:spcPts val="400"/>
              </a:spcBef>
            </a:pPr>
            <a:r>
              <a:rPr lang="en-US" sz="1800" dirty="0"/>
              <a:t>      // Entity updated</a:t>
            </a:r>
          </a:p>
          <a:p>
            <a:pPr>
              <a:spcBef>
                <a:spcPts val="400"/>
              </a:spcBef>
            </a:pPr>
            <a:r>
              <a:rPr lang="en-US" sz="1800" dirty="0"/>
              <a:t>    }</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207975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4210256"/>
            <a:chOff x="0" y="1950630"/>
            <a:chExt cx="12192000" cy="4210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337734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Azure Storage</a:t>
              </a:r>
            </a:p>
            <a:p>
              <a:pPr marL="1316038" indent="-457200">
                <a:buFont typeface="Wingdings" charset="2"/>
                <a:buChar char="§"/>
              </a:pPr>
              <a:r>
                <a:rPr lang="en-US" sz="2800" dirty="0">
                  <a:solidFill>
                    <a:srgbClr val="FFFFFF"/>
                  </a:solidFill>
                </a:rPr>
                <a:t>Interact with Azure Storage Tables using Node.js</a:t>
              </a:r>
            </a:p>
            <a:p>
              <a:pPr marL="1316038" indent="-457200">
                <a:buFont typeface="Wingdings" charset="2"/>
                <a:buChar char="§"/>
              </a:pPr>
              <a:r>
                <a:rPr lang="en-US" sz="2800" dirty="0">
                  <a:solidFill>
                    <a:srgbClr val="FFFFFF"/>
                  </a:solidFill>
                </a:rPr>
                <a:t>Perform basic CRUD operations</a:t>
              </a: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sp>
        <p:nvSpPr>
          <p:cNvPr id="3" name="Content Placeholder 2"/>
          <p:cNvSpPr>
            <a:spLocks noGrp="1"/>
          </p:cNvSpPr>
          <p:nvPr>
            <p:ph idx="1"/>
          </p:nvPr>
        </p:nvSpPr>
        <p:spPr>
          <a:xfrm>
            <a:off x="346365" y="1141153"/>
            <a:ext cx="11568544" cy="5495174"/>
          </a:xfrm>
        </p:spPr>
        <p:txBody>
          <a:bodyPr>
            <a:normAutofit/>
          </a:bodyPr>
          <a:lstStyle/>
          <a:p>
            <a:r>
              <a:rPr lang="en-US" sz="1900" dirty="0" err="1"/>
              <a:t>var</a:t>
            </a:r>
            <a:r>
              <a:rPr lang="en-US" sz="1900" dirty="0"/>
              <a:t> batch = new </a:t>
            </a:r>
            <a:r>
              <a:rPr lang="en-US" sz="1900" dirty="0" err="1"/>
              <a:t>azure.TableBatch</a:t>
            </a:r>
            <a:r>
              <a:rPr lang="en-US" sz="1900" dirty="0"/>
              <a:t>();</a:t>
            </a:r>
          </a:p>
          <a:p>
            <a:endParaRPr lang="en-US" sz="1900" dirty="0"/>
          </a:p>
          <a:p>
            <a:r>
              <a:rPr lang="en-US" sz="1900" dirty="0" err="1"/>
              <a:t>batch.insertEntity</a:t>
            </a:r>
            <a:r>
              <a:rPr lang="en-US" sz="1900" dirty="0"/>
              <a:t>(task1, {</a:t>
            </a:r>
            <a:r>
              <a:rPr lang="en-US" sz="1900" dirty="0" err="1"/>
              <a:t>echoContent</a:t>
            </a:r>
            <a:r>
              <a:rPr lang="en-US" sz="1900" dirty="0"/>
              <a:t>: true});</a:t>
            </a:r>
          </a:p>
          <a:p>
            <a:r>
              <a:rPr lang="en-US" sz="1900" dirty="0" err="1"/>
              <a:t>batch.insertEntity</a:t>
            </a:r>
            <a:r>
              <a:rPr lang="en-US" sz="1900" dirty="0"/>
              <a:t>(task2, {</a:t>
            </a:r>
            <a:r>
              <a:rPr lang="en-US" sz="1900" dirty="0" err="1"/>
              <a:t>echoContent</a:t>
            </a:r>
            <a:r>
              <a:rPr lang="en-US" sz="1900" dirty="0"/>
              <a:t>: true});</a:t>
            </a:r>
          </a:p>
          <a:p>
            <a:endParaRPr lang="en-US" sz="1900" dirty="0"/>
          </a:p>
          <a:p>
            <a:r>
              <a:rPr lang="en-US" sz="1900" dirty="0" err="1"/>
              <a:t>tableSvc.executeBatch</a:t>
            </a:r>
            <a:r>
              <a:rPr lang="en-US" sz="1900" dirty="0"/>
              <a:t>('</a:t>
            </a:r>
            <a:r>
              <a:rPr lang="en-US" sz="1900" dirty="0" err="1"/>
              <a:t>mytable</a:t>
            </a:r>
            <a:r>
              <a:rPr lang="en-US" sz="1900" dirty="0"/>
              <a:t>', batch, function (error, result, response) {</a:t>
            </a:r>
          </a:p>
          <a:p>
            <a:r>
              <a:rPr lang="en-US" sz="1900" dirty="0"/>
              <a:t>  if(!error) {</a:t>
            </a:r>
          </a:p>
          <a:p>
            <a:r>
              <a:rPr lang="en-US" sz="1900" dirty="0"/>
              <a:t>    // Batch completed</a:t>
            </a:r>
          </a:p>
          <a:p>
            <a:r>
              <a:rPr lang="en-US" sz="1900" dirty="0"/>
              <a:t>    // result will contain information for each operation in the batch</a:t>
            </a:r>
          </a:p>
          <a:p>
            <a:r>
              <a:rPr lang="en-US" sz="1900" dirty="0"/>
              <a:t>  }</a:t>
            </a:r>
          </a:p>
          <a:p>
            <a:r>
              <a:rPr lang="en-US" sz="1900" dirty="0"/>
              <a:t>});</a:t>
            </a:r>
          </a:p>
        </p:txBody>
      </p:sp>
    </p:spTree>
    <p:extLst>
      <p:ext uri="{BB962C8B-B14F-4D97-AF65-F5344CB8AC3E}">
        <p14:creationId xmlns:p14="http://schemas.microsoft.com/office/powerpoint/2010/main" val="3442226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Operations</a:t>
            </a:r>
          </a:p>
        </p:txBody>
      </p:sp>
      <p:graphicFrame>
        <p:nvGraphicFramePr>
          <p:cNvPr id="3" name="Table 2"/>
          <p:cNvGraphicFramePr>
            <a:graphicFrameLocks noGrp="1"/>
          </p:cNvGraphicFramePr>
          <p:nvPr>
            <p:extLst>
              <p:ext uri="{D42A27DB-BD31-4B8C-83A1-F6EECF244321}">
                <p14:modId xmlns:p14="http://schemas.microsoft.com/office/powerpoint/2010/main" val="2114667141"/>
              </p:ext>
            </p:extLst>
          </p:nvPr>
        </p:nvGraphicFramePr>
        <p:xfrm>
          <a:off x="713173" y="2180269"/>
          <a:ext cx="10765652" cy="3643465"/>
        </p:xfrm>
        <a:graphic>
          <a:graphicData uri="http://schemas.openxmlformats.org/drawingml/2006/table">
            <a:tbl>
              <a:tblPr firstRow="1">
                <a:tableStyleId>{21E4AEA4-8DFA-4A89-87EB-49C32662AFE0}</a:tableStyleId>
              </a:tblPr>
              <a:tblGrid>
                <a:gridCol w="4065308">
                  <a:extLst>
                    <a:ext uri="{9D8B030D-6E8A-4147-A177-3AD203B41FA5}">
                      <a16:colId xmlns:a16="http://schemas.microsoft.com/office/drawing/2014/main" xmlns="" val="48614039"/>
                    </a:ext>
                  </a:extLst>
                </a:gridCol>
                <a:gridCol w="6700344">
                  <a:extLst>
                    <a:ext uri="{9D8B030D-6E8A-4147-A177-3AD203B41FA5}">
                      <a16:colId xmlns:a16="http://schemas.microsoft.com/office/drawing/2014/main" xmlns="" val="20001"/>
                    </a:ext>
                  </a:extLst>
                </a:gridCol>
              </a:tblGrid>
              <a:tr h="443065">
                <a:tc>
                  <a:txBody>
                    <a:bodyPr/>
                    <a:lstStyle/>
                    <a:p>
                      <a:pPr algn="ctr"/>
                      <a:r>
                        <a:rPr lang="en-US" b="1" dirty="0">
                          <a:solidFill>
                            <a:schemeClr val="bg1"/>
                          </a:solidFill>
                        </a:rPr>
                        <a:t>Method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r>
                        <a:rPr lang="en-US" b="1" dirty="0"/>
                        <a:t>clear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Clears all operations from</a:t>
                      </a:r>
                      <a:r>
                        <a:rPr lang="en-US" baseline="0" dirty="0"/>
                        <a:t> a batch</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r>
                        <a:rPr lang="en-US" b="1" dirty="0" err="1"/>
                        <a:t>getOperations</a:t>
                      </a:r>
                      <a:endParaRPr lang="en-US" b="1" dirty="0"/>
                    </a:p>
                  </a:txBody>
                  <a:tcPr>
                    <a:solidFill>
                      <a:schemeClr val="bg1">
                        <a:lumMod val="85000"/>
                      </a:schemeClr>
                    </a:solidFill>
                  </a:tcPr>
                </a:tc>
                <a:tc>
                  <a:txBody>
                    <a:bodyPr/>
                    <a:lstStyle/>
                    <a:p>
                      <a:pPr algn="l"/>
                      <a:r>
                        <a:rPr lang="en-US" b="0" dirty="0"/>
                        <a:t>Gets an</a:t>
                      </a:r>
                      <a:r>
                        <a:rPr lang="en-US" b="0" baseline="0" dirty="0"/>
                        <a:t> operation from the batch</a:t>
                      </a:r>
                      <a:endParaRPr lang="en-US" b="0"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r>
                        <a:rPr lang="en-US" b="1" dirty="0" err="1"/>
                        <a:t>hasOperations</a:t>
                      </a:r>
                      <a:endParaRPr lang="en-US" b="1" dirty="0"/>
                    </a:p>
                  </a:txBody>
                  <a:tcPr>
                    <a:solidFill>
                      <a:schemeClr val="bg1">
                        <a:lumMod val="85000"/>
                      </a:schemeClr>
                    </a:solidFill>
                  </a:tcPr>
                </a:tc>
                <a:tc>
                  <a:txBody>
                    <a:bodyPr/>
                    <a:lstStyle/>
                    <a:p>
                      <a:pPr algn="l"/>
                      <a:r>
                        <a:rPr lang="en-US" dirty="0"/>
                        <a:t>Returns true if</a:t>
                      </a:r>
                      <a:r>
                        <a:rPr lang="en-US" baseline="0" dirty="0"/>
                        <a:t> the batch contains operations</a:t>
                      </a:r>
                      <a:endParaRPr lang="en-US" b="0"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r>
                        <a:rPr lang="en-US" b="1" dirty="0" err="1"/>
                        <a:t>removeOperations</a:t>
                      </a:r>
                      <a:endParaRPr lang="en-US" b="1" dirty="0"/>
                    </a:p>
                  </a:txBody>
                  <a:tcPr>
                    <a:solidFill>
                      <a:schemeClr val="bg1">
                        <a:lumMod val="85000"/>
                      </a:schemeClr>
                    </a:solidFill>
                  </a:tcPr>
                </a:tc>
                <a:tc>
                  <a:txBody>
                    <a:bodyPr/>
                    <a:lstStyle/>
                    <a:p>
                      <a:pPr algn="l"/>
                      <a:r>
                        <a:rPr lang="en-US" b="0" dirty="0"/>
                        <a:t>Removes</a:t>
                      </a:r>
                      <a:r>
                        <a:rPr lang="en-US" b="0" baseline="0" dirty="0"/>
                        <a:t> an operation</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640080">
                <a:tc>
                  <a:txBody>
                    <a:bodyPr/>
                    <a:lstStyle/>
                    <a:p>
                      <a:r>
                        <a:rPr lang="en-US" b="1" dirty="0"/>
                        <a:t>size</a:t>
                      </a:r>
                    </a:p>
                  </a:txBody>
                  <a:tcPr>
                    <a:solidFill>
                      <a:schemeClr val="bg1">
                        <a:lumMod val="85000"/>
                      </a:schemeClr>
                    </a:solidFill>
                  </a:tcPr>
                </a:tc>
                <a:tc>
                  <a:txBody>
                    <a:bodyPr/>
                    <a:lstStyle/>
                    <a:p>
                      <a:pPr algn="l"/>
                      <a:r>
                        <a:rPr lang="en-US" dirty="0"/>
                        <a:t>Returns the number of</a:t>
                      </a:r>
                      <a:r>
                        <a:rPr lang="en-US" baseline="0" dirty="0"/>
                        <a:t> operations in the batch</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4748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a:t>
            </a:r>
          </a:p>
        </p:txBody>
      </p:sp>
      <p:sp>
        <p:nvSpPr>
          <p:cNvPr id="3" name="Content Placeholder 2"/>
          <p:cNvSpPr>
            <a:spLocks noGrp="1"/>
          </p:cNvSpPr>
          <p:nvPr>
            <p:ph idx="1"/>
          </p:nvPr>
        </p:nvSpPr>
        <p:spPr>
          <a:xfrm>
            <a:off x="838200" y="1141153"/>
            <a:ext cx="10515600" cy="5246255"/>
          </a:xfrm>
        </p:spPr>
        <p:txBody>
          <a:bodyPr>
            <a:noAutofit/>
          </a:bodyPr>
          <a:lstStyle/>
          <a:p>
            <a:pPr>
              <a:spcBef>
                <a:spcPts val="0"/>
              </a:spcBef>
            </a:pPr>
            <a:r>
              <a:rPr lang="en-US" sz="1800" dirty="0"/>
              <a:t>//an Entity:</a:t>
            </a:r>
          </a:p>
          <a:p>
            <a:pPr>
              <a:spcBef>
                <a:spcPts val="0"/>
              </a:spcBef>
            </a:pPr>
            <a:r>
              <a:rPr lang="en-US" sz="1800" dirty="0" err="1"/>
              <a:t>var</a:t>
            </a:r>
            <a:r>
              <a:rPr lang="en-US" sz="1800" dirty="0"/>
              <a:t> task = {</a:t>
            </a:r>
          </a:p>
          <a:p>
            <a:pPr>
              <a:spcBef>
                <a:spcPts val="0"/>
              </a:spcBef>
            </a:pPr>
            <a:r>
              <a:rPr lang="en-US" sz="1800" dirty="0"/>
              <a:t>  </a:t>
            </a:r>
            <a:r>
              <a:rPr lang="en-US" sz="1800" dirty="0" err="1"/>
              <a:t>PartitionKey</a:t>
            </a:r>
            <a:r>
              <a:rPr lang="en-US" sz="1800" dirty="0"/>
              <a:t>: {'_':'</a:t>
            </a:r>
            <a:r>
              <a:rPr lang="en-US" sz="1800" dirty="0" err="1"/>
              <a:t>hometasks</a:t>
            </a:r>
            <a:r>
              <a:rPr lang="en-US" sz="1800" dirty="0"/>
              <a:t>'},</a:t>
            </a:r>
          </a:p>
          <a:p>
            <a:pPr>
              <a:spcBef>
                <a:spcPts val="0"/>
              </a:spcBef>
            </a:pPr>
            <a:r>
              <a:rPr lang="en-US" sz="1800" dirty="0"/>
              <a:t>  </a:t>
            </a:r>
            <a:r>
              <a:rPr lang="en-US" sz="1800" dirty="0" err="1"/>
              <a:t>RowKey</a:t>
            </a:r>
            <a:r>
              <a:rPr lang="en-US" sz="1800" dirty="0"/>
              <a:t>: {'_': '1'}</a:t>
            </a:r>
          </a:p>
          <a:p>
            <a:pPr>
              <a:spcBef>
                <a:spcPts val="0"/>
              </a:spcBef>
            </a:pPr>
            <a:r>
              <a:rPr lang="en-US" sz="1800" dirty="0"/>
              <a:t>};</a:t>
            </a:r>
          </a:p>
          <a:p>
            <a:pPr>
              <a:spcBef>
                <a:spcPts val="0"/>
              </a:spcBef>
            </a:pPr>
            <a:endParaRPr lang="en-US" sz="1800" dirty="0"/>
          </a:p>
          <a:p>
            <a:pPr>
              <a:spcBef>
                <a:spcPts val="0"/>
              </a:spcBef>
            </a:pPr>
            <a:r>
              <a:rPr lang="en-US" sz="1800" dirty="0" err="1"/>
              <a:t>tableSvc.deleteEntity</a:t>
            </a:r>
            <a:r>
              <a:rPr lang="en-US" sz="1800" dirty="0"/>
              <a:t>('</a:t>
            </a:r>
            <a:r>
              <a:rPr lang="en-US" sz="1800" dirty="0" err="1"/>
              <a:t>mytable</a:t>
            </a:r>
            <a:r>
              <a:rPr lang="en-US" sz="1800" dirty="0"/>
              <a:t>',</a:t>
            </a:r>
          </a:p>
          <a:p>
            <a:pPr>
              <a:spcBef>
                <a:spcPts val="0"/>
              </a:spcBef>
            </a:pPr>
            <a:r>
              <a:rPr lang="en-US" sz="1800" dirty="0"/>
              <a:t>  task,</a:t>
            </a:r>
          </a:p>
          <a:p>
            <a:pPr>
              <a:spcBef>
                <a:spcPts val="0"/>
              </a:spcBef>
            </a:pPr>
            <a:r>
              <a:rPr lang="en-US" sz="1800" dirty="0"/>
              <a:t>  function(error, response){</a:t>
            </a:r>
          </a:p>
          <a:p>
            <a:pPr>
              <a:spcBef>
                <a:spcPts val="0"/>
              </a:spcBef>
            </a:pPr>
            <a:r>
              <a:rPr lang="en-US" sz="1800" dirty="0"/>
              <a:t>    if(!error) {</a:t>
            </a:r>
          </a:p>
          <a:p>
            <a:pPr>
              <a:spcBef>
                <a:spcPts val="0"/>
              </a:spcBef>
            </a:pPr>
            <a:r>
              <a:rPr lang="en-US" sz="1800" dirty="0"/>
              <a:t>      // Entity deleted</a:t>
            </a:r>
          </a:p>
          <a:p>
            <a:pPr>
              <a:spcBef>
                <a:spcPts val="0"/>
              </a:spcBef>
            </a:pPr>
            <a:r>
              <a:rPr lang="en-US" sz="1800" dirty="0"/>
              <a:t>    }</a:t>
            </a:r>
          </a:p>
          <a:p>
            <a:pPr>
              <a:spcBef>
                <a:spcPts val="0"/>
              </a:spcBef>
            </a:pPr>
            <a:r>
              <a:rPr lang="en-US" sz="1800" dirty="0"/>
              <a:t>  }</a:t>
            </a:r>
          </a:p>
          <a:p>
            <a:pPr>
              <a:spcBef>
                <a:spcPts val="0"/>
              </a:spcBef>
            </a:pPr>
            <a:r>
              <a:rPr lang="en-US" sz="1800" dirty="0"/>
              <a:t>);</a:t>
            </a:r>
          </a:p>
          <a:p>
            <a:pPr>
              <a:spcBef>
                <a:spcPts val="0"/>
              </a:spcBef>
            </a:pPr>
            <a:endParaRPr lang="en-US" sz="1800" dirty="0"/>
          </a:p>
          <a:p>
            <a:pPr>
              <a:spcBef>
                <a:spcPts val="0"/>
              </a:spcBef>
            </a:pPr>
            <a:r>
              <a:rPr lang="en-US" sz="1800" dirty="0"/>
              <a:t>//a Table:</a:t>
            </a:r>
          </a:p>
          <a:p>
            <a:pPr>
              <a:spcBef>
                <a:spcPts val="0"/>
              </a:spcBef>
            </a:pPr>
            <a:r>
              <a:rPr lang="en-US" sz="1800" dirty="0" err="1"/>
              <a:t>tableSvc.deleteTable</a:t>
            </a:r>
            <a:r>
              <a:rPr lang="en-US" sz="1800" dirty="0"/>
              <a:t>('</a:t>
            </a:r>
            <a:r>
              <a:rPr lang="en-US" sz="1800" dirty="0" err="1"/>
              <a:t>mytable</a:t>
            </a:r>
            <a:r>
              <a:rPr lang="en-US" sz="1800" dirty="0"/>
              <a:t>', function(error, response){</a:t>
            </a:r>
          </a:p>
          <a:p>
            <a:pPr>
              <a:spcBef>
                <a:spcPts val="0"/>
              </a:spcBef>
            </a:pPr>
            <a:r>
              <a:rPr lang="en-US" sz="1800" dirty="0"/>
              <a:t>    if(!error){</a:t>
            </a:r>
          </a:p>
          <a:p>
            <a:pPr>
              <a:spcBef>
                <a:spcPts val="0"/>
              </a:spcBef>
            </a:pPr>
            <a:r>
              <a:rPr lang="en-US" sz="1800" dirty="0"/>
              <a:t>        // Table deleted</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47467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grpSp>
        <p:nvGrpSpPr>
          <p:cNvPr id="4" name="Group 3"/>
          <p:cNvGrpSpPr/>
          <p:nvPr/>
        </p:nvGrpSpPr>
        <p:grpSpPr>
          <a:xfrm>
            <a:off x="0" y="1647444"/>
            <a:ext cx="12192000" cy="1812579"/>
            <a:chOff x="0" y="2020238"/>
            <a:chExt cx="12192000" cy="1812579"/>
          </a:xfrm>
        </p:grpSpPr>
        <p:sp>
          <p:nvSpPr>
            <p:cNvPr id="5" name="Rectangle 4"/>
            <p:cNvSpPr/>
            <p:nvPr/>
          </p:nvSpPr>
          <p:spPr bwMode="auto">
            <a:xfrm>
              <a:off x="0" y="2020238"/>
              <a:ext cx="12192000" cy="181257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223403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Persistent data</a:t>
              </a:r>
            </a:p>
            <a:p>
              <a:pPr marL="457200" indent="-457200">
                <a:buFont typeface="Wingdings" charset="2"/>
                <a:buChar char="§"/>
              </a:pPr>
              <a:r>
                <a:rPr lang="en-US" sz="2800" dirty="0">
                  <a:solidFill>
                    <a:srgbClr val="FFFFFF"/>
                  </a:solidFill>
                </a:rPr>
                <a:t>No need to configure your own virtual machine database instance</a:t>
              </a:r>
            </a:p>
          </p:txBody>
        </p:sp>
      </p:grpSp>
    </p:spTree>
    <p:extLst>
      <p:ext uri="{BB962C8B-B14F-4D97-AF65-F5344CB8AC3E}">
        <p14:creationId xmlns:p14="http://schemas.microsoft.com/office/powerpoint/2010/main" val="64024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Azure Storage</a:t>
              </a:r>
            </a:p>
            <a:p>
              <a:pPr marL="1316038" indent="-457200">
                <a:buFont typeface="Wingdings" charset="2"/>
                <a:buChar char="§"/>
              </a:pPr>
              <a:r>
                <a:rPr lang="en-US" sz="2800" dirty="0">
                  <a:solidFill>
                    <a:srgbClr val="FFFFFF"/>
                  </a:solidFill>
                </a:rPr>
                <a:t>How to interact with Azure Storage Tables </a:t>
              </a:r>
              <a:r>
                <a:rPr lang="en-US" sz="2800">
                  <a:solidFill>
                    <a:srgbClr val="FFFFFF"/>
                  </a:solidFill>
                </a:rPr>
                <a:t>using Node.js</a:t>
              </a:r>
              <a:endParaRPr lang="en-US" sz="2800" dirty="0">
                <a:solidFill>
                  <a:srgbClr val="FFFFFF"/>
                </a:solidFill>
              </a:endParaRPr>
            </a:p>
            <a:p>
              <a:pPr marL="1316038" indent="-457200">
                <a:buFont typeface="Wingdings" charset="2"/>
                <a:buChar char="§"/>
              </a:pPr>
              <a:r>
                <a:rPr lang="en-US" sz="2800">
                  <a:solidFill>
                    <a:srgbClr val="FFFFFF"/>
                  </a:solidFill>
                </a:rPr>
                <a:t>Perform </a:t>
              </a:r>
              <a:r>
                <a:rPr lang="en-US" sz="2800" dirty="0">
                  <a:solidFill>
                    <a:srgbClr val="FFFFFF"/>
                  </a:solidFill>
                </a:rPr>
                <a:t>basic CRUD operations	</a:t>
              </a: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Storage</a:t>
            </a:r>
          </a:p>
        </p:txBody>
      </p:sp>
      <p:grpSp>
        <p:nvGrpSpPr>
          <p:cNvPr id="64" name="Group 63"/>
          <p:cNvGrpSpPr/>
          <p:nvPr/>
        </p:nvGrpSpPr>
        <p:grpSpPr>
          <a:xfrm>
            <a:off x="0" y="1476686"/>
            <a:ext cx="12192000" cy="775582"/>
            <a:chOff x="0" y="1697643"/>
            <a:chExt cx="12192000" cy="775582"/>
          </a:xfrm>
        </p:grpSpPr>
        <p:sp>
          <p:nvSpPr>
            <p:cNvPr id="65" name="Rectangle 64"/>
            <p:cNvSpPr/>
            <p:nvPr/>
          </p:nvSpPr>
          <p:spPr bwMode="auto">
            <a:xfrm>
              <a:off x="0" y="1697643"/>
              <a:ext cx="12192000" cy="775582"/>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All access to Azure Storage is done through a storage account</a:t>
              </a:r>
            </a:p>
          </p:txBody>
        </p:sp>
      </p:grpSp>
      <p:grpSp>
        <p:nvGrpSpPr>
          <p:cNvPr id="4" name="Group 3"/>
          <p:cNvGrpSpPr/>
          <p:nvPr/>
        </p:nvGrpSpPr>
        <p:grpSpPr>
          <a:xfrm>
            <a:off x="1300527" y="2642615"/>
            <a:ext cx="9590946" cy="4215385"/>
            <a:chOff x="1300527" y="2642615"/>
            <a:chExt cx="9590946" cy="4215385"/>
          </a:xfrm>
        </p:grpSpPr>
        <p:sp>
          <p:nvSpPr>
            <p:cNvPr id="3" name="Rectangle 2"/>
            <p:cNvSpPr/>
            <p:nvPr/>
          </p:nvSpPr>
          <p:spPr>
            <a:xfrm>
              <a:off x="1300527" y="437326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Account</a:t>
              </a:r>
            </a:p>
          </p:txBody>
        </p:sp>
        <p:grpSp>
          <p:nvGrpSpPr>
            <p:cNvPr id="60" name="Group 59"/>
            <p:cNvGrpSpPr/>
            <p:nvPr/>
          </p:nvGrpSpPr>
          <p:grpSpPr>
            <a:xfrm>
              <a:off x="4697599" y="2642616"/>
              <a:ext cx="6193874" cy="4215384"/>
              <a:chOff x="4419601" y="1710267"/>
              <a:chExt cx="6193874" cy="4215384"/>
            </a:xfrm>
          </p:grpSpPr>
          <p:grpSp>
            <p:nvGrpSpPr>
              <p:cNvPr id="59" name="Group 58"/>
              <p:cNvGrpSpPr/>
              <p:nvPr/>
            </p:nvGrpSpPr>
            <p:grpSpPr>
              <a:xfrm>
                <a:off x="4419601" y="1710267"/>
                <a:ext cx="6193874" cy="4215384"/>
                <a:chOff x="4419601" y="1710267"/>
                <a:chExt cx="6193874" cy="4215384"/>
              </a:xfrm>
            </p:grpSpPr>
            <p:grpSp>
              <p:nvGrpSpPr>
                <p:cNvPr id="58" name="Group 57"/>
                <p:cNvGrpSpPr/>
                <p:nvPr/>
              </p:nvGrpSpPr>
              <p:grpSpPr>
                <a:xfrm>
                  <a:off x="4419601" y="1710267"/>
                  <a:ext cx="2807208" cy="4215384"/>
                  <a:chOff x="4419601" y="1710267"/>
                  <a:chExt cx="2807208" cy="4215384"/>
                </a:xfrm>
              </p:grpSpPr>
              <p:sp>
                <p:nvSpPr>
                  <p:cNvPr id="57" name="Rectangle 56"/>
                  <p:cNvSpPr/>
                  <p:nvPr/>
                </p:nvSpPr>
                <p:spPr>
                  <a:xfrm>
                    <a:off x="4419601" y="1710267"/>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6" name="Group 55"/>
                  <p:cNvGrpSpPr/>
                  <p:nvPr/>
                </p:nvGrpSpPr>
                <p:grpSpPr>
                  <a:xfrm>
                    <a:off x="4652246" y="1976742"/>
                    <a:ext cx="2341919" cy="3682434"/>
                    <a:chOff x="4650854" y="1944498"/>
                    <a:chExt cx="2341919" cy="3682434"/>
                  </a:xfrm>
                </p:grpSpPr>
                <p:sp>
                  <p:nvSpPr>
                    <p:cNvPr id="7" name="Rectangle 6"/>
                    <p:cNvSpPr/>
                    <p:nvPr/>
                  </p:nvSpPr>
                  <p:spPr>
                    <a:xfrm>
                      <a:off x="4650854" y="194449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Container</a:t>
                      </a:r>
                    </a:p>
                  </p:txBody>
                </p:sp>
                <p:sp>
                  <p:nvSpPr>
                    <p:cNvPr id="8" name="Rectangle 7"/>
                    <p:cNvSpPr/>
                    <p:nvPr/>
                  </p:nvSpPr>
                  <p:spPr>
                    <a:xfrm>
                      <a:off x="4650854" y="294653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Table</a:t>
                      </a:r>
                    </a:p>
                  </p:txBody>
                </p:sp>
                <p:sp>
                  <p:nvSpPr>
                    <p:cNvPr id="9" name="Rectangle 8"/>
                    <p:cNvSpPr/>
                    <p:nvPr/>
                  </p:nvSpPr>
                  <p:spPr>
                    <a:xfrm>
                      <a:off x="4650854" y="3948578"/>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Queue</a:t>
                      </a:r>
                    </a:p>
                  </p:txBody>
                </p:sp>
                <p:sp>
                  <p:nvSpPr>
                    <p:cNvPr id="10" name="Rectangle 9"/>
                    <p:cNvSpPr/>
                    <p:nvPr/>
                  </p:nvSpPr>
                  <p:spPr>
                    <a:xfrm>
                      <a:off x="4650854" y="4950617"/>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Share</a:t>
                      </a:r>
                    </a:p>
                  </p:txBody>
                </p:sp>
              </p:grpSp>
            </p:grpSp>
            <p:grpSp>
              <p:nvGrpSpPr>
                <p:cNvPr id="55" name="Group 54"/>
                <p:cNvGrpSpPr/>
                <p:nvPr/>
              </p:nvGrpSpPr>
              <p:grpSpPr>
                <a:xfrm>
                  <a:off x="7806267" y="1710267"/>
                  <a:ext cx="2807208" cy="4215384"/>
                  <a:chOff x="7806267" y="1625600"/>
                  <a:chExt cx="2807208" cy="4215384"/>
                </a:xfrm>
              </p:grpSpPr>
              <p:sp>
                <p:nvSpPr>
                  <p:cNvPr id="54" name="Rectangle 53"/>
                  <p:cNvSpPr/>
                  <p:nvPr/>
                </p:nvSpPr>
                <p:spPr>
                  <a:xfrm>
                    <a:off x="7806267" y="1625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p:cNvGrpSpPr/>
                  <p:nvPr/>
                </p:nvGrpSpPr>
                <p:grpSpPr>
                  <a:xfrm>
                    <a:off x="8038912" y="1892075"/>
                    <a:ext cx="2341919" cy="3682434"/>
                    <a:chOff x="8188164" y="1937853"/>
                    <a:chExt cx="2341919" cy="3682434"/>
                  </a:xfrm>
                </p:grpSpPr>
                <p:sp>
                  <p:nvSpPr>
                    <p:cNvPr id="11" name="Rectangle 10"/>
                    <p:cNvSpPr/>
                    <p:nvPr/>
                  </p:nvSpPr>
                  <p:spPr>
                    <a:xfrm>
                      <a:off x="8188164" y="193785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Blobs</a:t>
                      </a:r>
                    </a:p>
                  </p:txBody>
                </p:sp>
                <p:sp>
                  <p:nvSpPr>
                    <p:cNvPr id="12" name="Rectangle 11"/>
                    <p:cNvSpPr/>
                    <p:nvPr/>
                  </p:nvSpPr>
                  <p:spPr>
                    <a:xfrm>
                      <a:off x="8188164" y="293989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Entities</a:t>
                      </a:r>
                    </a:p>
                  </p:txBody>
                </p:sp>
                <p:sp>
                  <p:nvSpPr>
                    <p:cNvPr id="13" name="Rectangle 12"/>
                    <p:cNvSpPr/>
                    <p:nvPr/>
                  </p:nvSpPr>
                  <p:spPr>
                    <a:xfrm>
                      <a:off x="8188164" y="3941933"/>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Messages</a:t>
                      </a:r>
                    </a:p>
                  </p:txBody>
                </p:sp>
                <p:sp>
                  <p:nvSpPr>
                    <p:cNvPr id="14" name="Rectangle 13"/>
                    <p:cNvSpPr/>
                    <p:nvPr/>
                  </p:nvSpPr>
                  <p:spPr>
                    <a:xfrm>
                      <a:off x="8188164" y="4943972"/>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grpSp>
          </p:grpSp>
          <p:cxnSp>
            <p:nvCxnSpPr>
              <p:cNvPr id="31" name="Elbow Connector 30"/>
              <p:cNvCxnSpPr>
                <a:stCxn id="7" idx="3"/>
                <a:endCxn id="11" idx="1"/>
              </p:cNvCxnSpPr>
              <p:nvPr/>
            </p:nvCxnSpPr>
            <p:spPr>
              <a:xfrm>
                <a:off x="6994165" y="231490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2" idx="1"/>
              </p:cNvCxnSpPr>
              <p:nvPr/>
            </p:nvCxnSpPr>
            <p:spPr>
              <a:xfrm>
                <a:off x="6994165" y="331694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4" idx="1"/>
              </p:cNvCxnSpPr>
              <p:nvPr/>
            </p:nvCxnSpPr>
            <p:spPr>
              <a:xfrm>
                <a:off x="6994165" y="5321019"/>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9" idx="3"/>
                <a:endCxn id="13" idx="1"/>
              </p:cNvCxnSpPr>
              <p:nvPr/>
            </p:nvCxnSpPr>
            <p:spPr>
              <a:xfrm>
                <a:off x="6994165" y="4318980"/>
                <a:ext cx="1044747" cy="0"/>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310931" y="2642615"/>
              <a:ext cx="2480066" cy="954107"/>
            </a:xfrm>
            <a:prstGeom prst="rect">
              <a:avLst/>
            </a:prstGeom>
            <a:noFill/>
          </p:spPr>
          <p:txBody>
            <a:bodyPr wrap="none" rtlCol="0">
              <a:spAutoFit/>
            </a:bodyPr>
            <a:lstStyle/>
            <a:p>
              <a:r>
                <a:rPr lang="en-US" sz="2800" dirty="0"/>
                <a:t>Azure Storage </a:t>
              </a:r>
            </a:p>
            <a:p>
              <a:r>
                <a:rPr lang="en-US" sz="2800" dirty="0"/>
                <a:t>Concepts</a:t>
              </a:r>
            </a:p>
          </p:txBody>
        </p:sp>
        <p:grpSp>
          <p:nvGrpSpPr>
            <p:cNvPr id="30" name="Group 29"/>
            <p:cNvGrpSpPr/>
            <p:nvPr/>
          </p:nvGrpSpPr>
          <p:grpSpPr>
            <a:xfrm>
              <a:off x="3642446" y="3247249"/>
              <a:ext cx="1287798" cy="3006119"/>
              <a:chOff x="3364448" y="2314900"/>
              <a:chExt cx="1287798" cy="3006119"/>
            </a:xfrm>
          </p:grpSpPr>
          <p:cxnSp>
            <p:nvCxnSpPr>
              <p:cNvPr id="21" name="Elbow Connector 20"/>
              <p:cNvCxnSpPr>
                <a:stCxn id="3" idx="3"/>
                <a:endCxn id="7" idx="1"/>
              </p:cNvCxnSpPr>
              <p:nvPr/>
            </p:nvCxnSpPr>
            <p:spPr>
              <a:xfrm flipV="1">
                <a:off x="3364448" y="2314900"/>
                <a:ext cx="1287798" cy="146417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3"/>
                <a:endCxn id="10" idx="1"/>
              </p:cNvCxnSpPr>
              <p:nvPr/>
            </p:nvCxnSpPr>
            <p:spPr>
              <a:xfrm>
                <a:off x="3364448" y="3779071"/>
                <a:ext cx="1287798" cy="1541948"/>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3"/>
                <a:endCxn id="9" idx="1"/>
              </p:cNvCxnSpPr>
              <p:nvPr/>
            </p:nvCxnSpPr>
            <p:spPr>
              <a:xfrm>
                <a:off x="3364448" y="3779071"/>
                <a:ext cx="1287798" cy="539909"/>
              </a:xfrm>
              <a:prstGeom prst="bentConnector3">
                <a:avLst>
                  <a:gd name="adj1" fmla="val 50000"/>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8" idx="1"/>
              </p:cNvCxnSpPr>
              <p:nvPr/>
            </p:nvCxnSpPr>
            <p:spPr>
              <a:xfrm flipV="1">
                <a:off x="3364448" y="3316940"/>
                <a:ext cx="1287798" cy="462131"/>
              </a:xfrm>
              <a:prstGeom prst="bentConnector3">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Storage</a:t>
            </a:r>
          </a:p>
        </p:txBody>
      </p:sp>
      <p:graphicFrame>
        <p:nvGraphicFramePr>
          <p:cNvPr id="11" name="Table 10"/>
          <p:cNvGraphicFramePr>
            <a:graphicFrameLocks noGrp="1"/>
          </p:cNvGraphicFramePr>
          <p:nvPr>
            <p:extLst>
              <p:ext uri="{D42A27DB-BD31-4B8C-83A1-F6EECF244321}">
                <p14:modId xmlns:p14="http://schemas.microsoft.com/office/powerpoint/2010/main" val="2246214242"/>
              </p:ext>
            </p:extLst>
          </p:nvPr>
        </p:nvGraphicFramePr>
        <p:xfrm>
          <a:off x="625231" y="1916971"/>
          <a:ext cx="10687539" cy="4132075"/>
        </p:xfrm>
        <a:graphic>
          <a:graphicData uri="http://schemas.openxmlformats.org/drawingml/2006/table">
            <a:tbl>
              <a:tblPr firstRow="1">
                <a:tableStyleId>{21E4AEA4-8DFA-4A89-87EB-49C32662AFE0}</a:tableStyleId>
              </a:tblPr>
              <a:tblGrid>
                <a:gridCol w="4035811">
                  <a:extLst>
                    <a:ext uri="{9D8B030D-6E8A-4147-A177-3AD203B41FA5}">
                      <a16:colId xmlns:a16="http://schemas.microsoft.com/office/drawing/2014/main" xmlns="" val="48614039"/>
                    </a:ext>
                  </a:extLst>
                </a:gridCol>
                <a:gridCol w="6651728">
                  <a:extLst>
                    <a:ext uri="{9D8B030D-6E8A-4147-A177-3AD203B41FA5}">
                      <a16:colId xmlns:a16="http://schemas.microsoft.com/office/drawing/2014/main" xmlns="" val="20001"/>
                    </a:ext>
                  </a:extLst>
                </a:gridCol>
              </a:tblGrid>
              <a:tr h="474475">
                <a:tc>
                  <a:txBody>
                    <a:bodyPr/>
                    <a:lstStyle/>
                    <a:p>
                      <a:pPr algn="ctr"/>
                      <a:r>
                        <a:rPr lang="en-US" b="1" dirty="0">
                          <a:solidFill>
                            <a:schemeClr val="bg1"/>
                          </a:solidFill>
                        </a:rPr>
                        <a:t>Storage</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914400">
                <a:tc>
                  <a:txBody>
                    <a:bodyPr/>
                    <a:lstStyle/>
                    <a:p>
                      <a:r>
                        <a:rPr lang="en-US" b="1" dirty="0"/>
                        <a:t>Blob (Object) </a:t>
                      </a:r>
                    </a:p>
                  </a:txBody>
                  <a:tcPr>
                    <a:solidFill>
                      <a:schemeClr val="bg1">
                        <a:lumMod val="85000"/>
                      </a:schemeClr>
                    </a:solidFill>
                  </a:tcPr>
                </a:tc>
                <a:tc>
                  <a:txBody>
                    <a:bodyPr/>
                    <a:lstStyle/>
                    <a:p>
                      <a:pPr algn="l"/>
                      <a:r>
                        <a:rPr lang="en-US" dirty="0"/>
                        <a:t>Stores</a:t>
                      </a:r>
                      <a:r>
                        <a:rPr lang="en-US" baseline="0" dirty="0"/>
                        <a:t> unstructured object data</a:t>
                      </a:r>
                    </a:p>
                    <a:p>
                      <a:pPr algn="l"/>
                      <a:r>
                        <a:rPr lang="en-US" dirty="0"/>
                        <a:t>Can be any type of text or binary data, such as a document, media file, or application installer</a:t>
                      </a:r>
                    </a:p>
                  </a:txBody>
                  <a:tcPr>
                    <a:solidFill>
                      <a:schemeClr val="bg1">
                        <a:lumMod val="85000"/>
                      </a:schemeClr>
                    </a:solidFill>
                  </a:tcPr>
                </a:tc>
                <a:extLst>
                  <a:ext uri="{0D108BD9-81ED-4DB2-BD59-A6C34878D82A}">
                    <a16:rowId xmlns:a16="http://schemas.microsoft.com/office/drawing/2014/main" xmlns="" val="2034482246"/>
                  </a:ext>
                </a:extLst>
              </a:tr>
              <a:tr h="914400">
                <a:tc>
                  <a:txBody>
                    <a:bodyPr/>
                    <a:lstStyle/>
                    <a:p>
                      <a:r>
                        <a:rPr lang="en-US" b="1" dirty="0"/>
                        <a:t>Table</a:t>
                      </a:r>
                    </a:p>
                  </a:txBody>
                  <a:tcPr>
                    <a:solidFill>
                      <a:schemeClr val="bg1">
                        <a:lumMod val="85000"/>
                      </a:schemeClr>
                    </a:solidFill>
                  </a:tcPr>
                </a:tc>
                <a:tc>
                  <a:txBody>
                    <a:bodyPr/>
                    <a:lstStyle/>
                    <a:p>
                      <a:pPr algn="l"/>
                      <a:r>
                        <a:rPr lang="en-US" b="0" dirty="0"/>
                        <a:t>Stores structured datasets</a:t>
                      </a:r>
                    </a:p>
                    <a:p>
                      <a:pPr algn="l"/>
                      <a:r>
                        <a:rPr lang="en-US" b="0" dirty="0"/>
                        <a:t>Table storage is a </a:t>
                      </a:r>
                      <a:r>
                        <a:rPr lang="en-US" b="0" dirty="0" err="1"/>
                        <a:t>NoSQL</a:t>
                      </a:r>
                      <a:r>
                        <a:rPr lang="en-US" b="0" dirty="0"/>
                        <a:t> key-attribute data store</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914400">
                <a:tc>
                  <a:txBody>
                    <a:bodyPr/>
                    <a:lstStyle/>
                    <a:p>
                      <a:r>
                        <a:rPr lang="en-US" b="1" dirty="0"/>
                        <a:t>Queue</a:t>
                      </a:r>
                    </a:p>
                  </a:txBody>
                  <a:tcPr>
                    <a:solidFill>
                      <a:schemeClr val="bg1">
                        <a:lumMod val="85000"/>
                      </a:schemeClr>
                    </a:solidFill>
                  </a:tcPr>
                </a:tc>
                <a:tc>
                  <a:txBody>
                    <a:bodyPr/>
                    <a:lstStyle/>
                    <a:p>
                      <a:pPr algn="l"/>
                      <a:r>
                        <a:rPr lang="en-US" b="0" dirty="0"/>
                        <a:t>Provides reliable messaging for workflow processing and for communication between components of cloud services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914400">
                <a:tc>
                  <a:txBody>
                    <a:bodyPr/>
                    <a:lstStyle/>
                    <a:p>
                      <a:r>
                        <a:rPr lang="en-US" b="1" dirty="0"/>
                        <a:t>File</a:t>
                      </a:r>
                    </a:p>
                  </a:txBody>
                  <a:tcPr>
                    <a:solidFill>
                      <a:schemeClr val="bg1">
                        <a:lumMod val="85000"/>
                      </a:schemeClr>
                    </a:solidFill>
                  </a:tcPr>
                </a:tc>
                <a:tc>
                  <a:txBody>
                    <a:bodyPr/>
                    <a:lstStyle/>
                    <a:p>
                      <a:pPr algn="l"/>
                      <a:r>
                        <a:rPr lang="en-US" dirty="0"/>
                        <a:t>Shared storage for legacy applications using the standard SMB protocol </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2299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Table Storage</a:t>
            </a:r>
          </a:p>
        </p:txBody>
      </p:sp>
      <p:grpSp>
        <p:nvGrpSpPr>
          <p:cNvPr id="55" name="Group 54"/>
          <p:cNvGrpSpPr/>
          <p:nvPr/>
        </p:nvGrpSpPr>
        <p:grpSpPr>
          <a:xfrm>
            <a:off x="1059538" y="1879600"/>
            <a:ext cx="9831935" cy="4215384"/>
            <a:chOff x="1059538" y="1879600"/>
            <a:chExt cx="9831935" cy="4215384"/>
          </a:xfrm>
        </p:grpSpPr>
        <p:grpSp>
          <p:nvGrpSpPr>
            <p:cNvPr id="54" name="Group 53"/>
            <p:cNvGrpSpPr/>
            <p:nvPr/>
          </p:nvGrpSpPr>
          <p:grpSpPr>
            <a:xfrm>
              <a:off x="1059538" y="1879600"/>
              <a:ext cx="2807208" cy="4215384"/>
              <a:chOff x="1059538" y="1879600"/>
              <a:chExt cx="2807208" cy="4215384"/>
            </a:xfrm>
          </p:grpSpPr>
          <p:sp>
            <p:nvSpPr>
              <p:cNvPr id="37" name="Rectangle 36"/>
              <p:cNvSpPr/>
              <p:nvPr/>
            </p:nvSpPr>
            <p:spPr>
              <a:xfrm>
                <a:off x="1059538"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Storage </a:t>
                </a:r>
              </a:p>
              <a:p>
                <a:pPr algn="ctr"/>
                <a:r>
                  <a:rPr lang="en-US" sz="2800" dirty="0">
                    <a:solidFill>
                      <a:srgbClr val="000000"/>
                    </a:solidFill>
                  </a:rPr>
                  <a:t>Account</a:t>
                </a:r>
              </a:p>
            </p:txBody>
          </p:sp>
          <p:sp>
            <p:nvSpPr>
              <p:cNvPr id="11" name="Rectangle 10"/>
              <p:cNvSpPr/>
              <p:nvPr/>
            </p:nvSpPr>
            <p:spPr>
              <a:xfrm>
                <a:off x="1292183" y="3610246"/>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Sally</a:t>
                </a:r>
              </a:p>
            </p:txBody>
          </p:sp>
        </p:grpSp>
        <p:grpSp>
          <p:nvGrpSpPr>
            <p:cNvPr id="53" name="Group 52"/>
            <p:cNvGrpSpPr/>
            <p:nvPr/>
          </p:nvGrpSpPr>
          <p:grpSpPr>
            <a:xfrm>
              <a:off x="4571901" y="1879600"/>
              <a:ext cx="2807208" cy="4215384"/>
              <a:chOff x="4697599" y="1879600"/>
              <a:chExt cx="2807208" cy="4215384"/>
            </a:xfrm>
          </p:grpSpPr>
          <p:sp>
            <p:nvSpPr>
              <p:cNvPr id="27" name="Rectangle 26"/>
              <p:cNvSpPr/>
              <p:nvPr/>
            </p:nvSpPr>
            <p:spPr>
              <a:xfrm>
                <a:off x="4697599"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Table</a:t>
                </a:r>
              </a:p>
            </p:txBody>
          </p:sp>
          <p:sp>
            <p:nvSpPr>
              <p:cNvPr id="30" name="Rectangle 29"/>
              <p:cNvSpPr/>
              <p:nvPr/>
            </p:nvSpPr>
            <p:spPr>
              <a:xfrm>
                <a:off x="4930244" y="3148115"/>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Customers</a:t>
                </a:r>
              </a:p>
            </p:txBody>
          </p:sp>
          <p:sp>
            <p:nvSpPr>
              <p:cNvPr id="31" name="Rectangle 30"/>
              <p:cNvSpPr/>
              <p:nvPr/>
            </p:nvSpPr>
            <p:spPr>
              <a:xfrm>
                <a:off x="4930244" y="5107540"/>
                <a:ext cx="2341919" cy="676315"/>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rPr>
                  <a:t>winephotos</a:t>
                </a:r>
                <a:endParaRPr lang="en-US" sz="2400" dirty="0">
                  <a:solidFill>
                    <a:schemeClr val="bg1"/>
                  </a:solidFill>
                </a:endParaRPr>
              </a:p>
            </p:txBody>
          </p:sp>
        </p:grpSp>
        <p:grpSp>
          <p:nvGrpSpPr>
            <p:cNvPr id="52" name="Group 51"/>
            <p:cNvGrpSpPr/>
            <p:nvPr/>
          </p:nvGrpSpPr>
          <p:grpSpPr>
            <a:xfrm>
              <a:off x="8084265" y="1879600"/>
              <a:ext cx="2807208" cy="4215384"/>
              <a:chOff x="8084265" y="1879600"/>
              <a:chExt cx="2807208" cy="4215384"/>
            </a:xfrm>
          </p:grpSpPr>
          <p:sp>
            <p:nvSpPr>
              <p:cNvPr id="21" name="Rectangle 20"/>
              <p:cNvSpPr/>
              <p:nvPr/>
            </p:nvSpPr>
            <p:spPr>
              <a:xfrm>
                <a:off x="8084265" y="1879600"/>
                <a:ext cx="2807208" cy="421538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rgbClr val="000000"/>
                    </a:solidFill>
                  </a:rPr>
                  <a:t>Entity</a:t>
                </a:r>
              </a:p>
            </p:txBody>
          </p:sp>
          <p:sp>
            <p:nvSpPr>
              <p:cNvPr id="24" name="Rectangle 23"/>
              <p:cNvSpPr/>
              <p:nvPr/>
            </p:nvSpPr>
            <p:spPr>
              <a:xfrm>
                <a:off x="8316910" y="2608176"/>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5" name="Rectangle 24"/>
              <p:cNvSpPr/>
              <p:nvPr/>
            </p:nvSpPr>
            <p:spPr>
              <a:xfrm>
                <a:off x="8316910" y="3707911"/>
                <a:ext cx="2341919" cy="818342"/>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Name = </a:t>
                </a:r>
                <a:r>
                  <a:rPr lang="is-IS" sz="2400" dirty="0">
                    <a:solidFill>
                      <a:schemeClr val="bg1"/>
                    </a:solidFill>
                  </a:rPr>
                  <a:t>…</a:t>
                </a:r>
              </a:p>
              <a:p>
                <a:pPr algn="ctr"/>
                <a:r>
                  <a:rPr lang="is-IS" sz="2400" dirty="0">
                    <a:solidFill>
                      <a:schemeClr val="bg1"/>
                    </a:solidFill>
                  </a:rPr>
                  <a:t>Email = …</a:t>
                </a:r>
                <a:endParaRPr lang="en-US" sz="2400" dirty="0">
                  <a:solidFill>
                    <a:schemeClr val="bg1"/>
                  </a:solidFill>
                </a:endParaRPr>
              </a:p>
            </p:txBody>
          </p:sp>
          <p:sp>
            <p:nvSpPr>
              <p:cNvPr id="26" name="Rectangle 25"/>
              <p:cNvSpPr/>
              <p:nvPr/>
            </p:nvSpPr>
            <p:spPr>
              <a:xfrm>
                <a:off x="8316910" y="5079301"/>
                <a:ext cx="2341919" cy="743947"/>
              </a:xfrm>
              <a:prstGeom prst="rec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Directories/Files</a:t>
                </a:r>
              </a:p>
            </p:txBody>
          </p:sp>
        </p:grpSp>
        <p:cxnSp>
          <p:nvCxnSpPr>
            <p:cNvPr id="16" name="Elbow Connector 31"/>
            <p:cNvCxnSpPr>
              <a:stCxn id="30" idx="3"/>
              <a:endCxn id="24" idx="1"/>
            </p:cNvCxnSpPr>
            <p:nvPr/>
          </p:nvCxnSpPr>
          <p:spPr>
            <a:xfrm flipV="1">
              <a:off x="7146465" y="3017347"/>
              <a:ext cx="1170445" cy="468926"/>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Elbow Connector 32"/>
            <p:cNvCxnSpPr>
              <a:stCxn id="31" idx="3"/>
              <a:endCxn id="26" idx="1"/>
            </p:cNvCxnSpPr>
            <p:nvPr/>
          </p:nvCxnSpPr>
          <p:spPr>
            <a:xfrm>
              <a:off x="7146465" y="5445698"/>
              <a:ext cx="1170445" cy="5577"/>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3"/>
              <a:endCxn id="30" idx="1"/>
            </p:cNvCxnSpPr>
            <p:nvPr/>
          </p:nvCxnSpPr>
          <p:spPr>
            <a:xfrm flipV="1">
              <a:off x="3634102" y="3486273"/>
              <a:ext cx="1170444" cy="462131"/>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3"/>
              <a:endCxn id="31" idx="1"/>
            </p:cNvCxnSpPr>
            <p:nvPr/>
          </p:nvCxnSpPr>
          <p:spPr>
            <a:xfrm>
              <a:off x="3634102" y="3948404"/>
              <a:ext cx="1170444" cy="1497294"/>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31"/>
            <p:cNvCxnSpPr>
              <a:stCxn id="30" idx="3"/>
              <a:endCxn id="25" idx="1"/>
            </p:cNvCxnSpPr>
            <p:nvPr/>
          </p:nvCxnSpPr>
          <p:spPr>
            <a:xfrm>
              <a:off x="7146465" y="3486273"/>
              <a:ext cx="1170445" cy="630809"/>
            </a:xfrm>
            <a:prstGeom prst="straightConnector1">
              <a:avLst/>
            </a:prstGeom>
            <a:ln w="5715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r>
              <a:rPr lang="en-US" dirty="0" smtClean="0"/>
              <a:t>?</a:t>
            </a:r>
            <a:endParaRPr lang="en-US" dirty="0"/>
          </a:p>
        </p:txBody>
      </p:sp>
      <p:grpSp>
        <p:nvGrpSpPr>
          <p:cNvPr id="4" name="Group 3"/>
          <p:cNvGrpSpPr/>
          <p:nvPr/>
        </p:nvGrpSpPr>
        <p:grpSpPr>
          <a:xfrm>
            <a:off x="0" y="1857571"/>
            <a:ext cx="12192000" cy="2457716"/>
            <a:chOff x="0" y="1857571"/>
            <a:chExt cx="12192000" cy="2457716"/>
          </a:xfrm>
        </p:grpSpPr>
        <p:sp>
          <p:nvSpPr>
            <p:cNvPr id="5" name="Rectangle 4"/>
            <p:cNvSpPr/>
            <p:nvPr/>
          </p:nvSpPr>
          <p:spPr bwMode="auto">
            <a:xfrm>
              <a:off x="0" y="1857571"/>
              <a:ext cx="12192000" cy="245771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Rectangle 5"/>
            <p:cNvSpPr/>
            <p:nvPr/>
          </p:nvSpPr>
          <p:spPr>
            <a:xfrm>
              <a:off x="887668" y="2068715"/>
              <a:ext cx="10739239" cy="2035429"/>
            </a:xfrm>
            <a:prstGeom prst="rect">
              <a:avLst/>
            </a:prstGeom>
          </p:spPr>
          <p:txBody>
            <a:bodyPr wrap="square">
              <a:spAutoFit/>
            </a:bodyPr>
            <a:lstStyle/>
            <a:p>
              <a:pPr marL="228600" lvl="0" indent="-228600">
                <a:lnSpc>
                  <a:spcPct val="90000"/>
                </a:lnSpc>
                <a:spcBef>
                  <a:spcPts val="1000"/>
                </a:spcBef>
                <a:buFont typeface="Wingdings" charset="2"/>
                <a:buChar char="§"/>
              </a:pPr>
              <a:r>
                <a:rPr lang="en-US" sz="2800" dirty="0">
                  <a:solidFill>
                    <a:schemeClr val="bg1"/>
                  </a:solidFill>
                </a:rPr>
                <a:t>CAP Theorem: A+P</a:t>
              </a:r>
            </a:p>
            <a:p>
              <a:pPr marL="228600" lvl="0" indent="-228600">
                <a:lnSpc>
                  <a:spcPct val="90000"/>
                </a:lnSpc>
                <a:spcBef>
                  <a:spcPts val="1000"/>
                </a:spcBef>
                <a:buFont typeface="Wingdings" charset="2"/>
                <a:buChar char="§"/>
              </a:pPr>
              <a:r>
                <a:rPr lang="en-US" sz="2800" dirty="0">
                  <a:solidFill>
                    <a:schemeClr val="bg1"/>
                  </a:solidFill>
                </a:rPr>
                <a:t>BASE</a:t>
              </a:r>
            </a:p>
            <a:p>
              <a:pPr marL="228600" lvl="0" indent="-228600">
                <a:lnSpc>
                  <a:spcPct val="90000"/>
                </a:lnSpc>
                <a:spcBef>
                  <a:spcPts val="1000"/>
                </a:spcBef>
                <a:buFont typeface="Wingdings" charset="2"/>
                <a:buChar char="§"/>
              </a:pPr>
              <a:r>
                <a:rPr lang="en-US" sz="2800" dirty="0">
                  <a:solidFill>
                    <a:schemeClr val="bg1"/>
                  </a:solidFill>
                </a:rPr>
                <a:t>No (or almost no) relationships in the database</a:t>
              </a:r>
            </a:p>
            <a:p>
              <a:pPr marL="228600" lvl="0" indent="-228600">
                <a:lnSpc>
                  <a:spcPct val="90000"/>
                </a:lnSpc>
                <a:spcBef>
                  <a:spcPts val="1000"/>
                </a:spcBef>
                <a:buFont typeface="Wingdings" charset="2"/>
                <a:buChar char="§"/>
              </a:pPr>
              <a:r>
                <a:rPr lang="en-US" sz="2800" dirty="0">
                  <a:solidFill>
                    <a:schemeClr val="bg1"/>
                  </a:solidFill>
                </a:rPr>
                <a:t>Scalable, distributed, </a:t>
              </a:r>
              <a:r>
                <a:rPr lang="en-US" sz="2800" dirty="0" smtClean="0">
                  <a:solidFill>
                    <a:schemeClr val="bg1"/>
                  </a:solidFill>
                </a:rPr>
                <a:t>maintainable</a:t>
              </a:r>
              <a:endParaRPr lang="en-US" sz="2800" dirty="0">
                <a:solidFill>
                  <a:schemeClr val="bg1"/>
                </a:solidFill>
              </a:endParaRPr>
            </a:p>
          </p:txBody>
        </p:sp>
      </p:grpSp>
    </p:spTree>
    <p:extLst>
      <p:ext uri="{BB962C8B-B14F-4D97-AF65-F5344CB8AC3E}">
        <p14:creationId xmlns:p14="http://schemas.microsoft.com/office/powerpoint/2010/main" val="3638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Major Hosted </a:t>
            </a:r>
            <a:r>
              <a:rPr lang="en-US" dirty="0" err="1" smtClean="0"/>
              <a:t>NoSQL</a:t>
            </a:r>
            <a:r>
              <a:rPr lang="en-US" dirty="0" smtClean="0"/>
              <a:t> Alternatives</a:t>
            </a:r>
            <a:endParaRPr lang="en-US" dirty="0"/>
          </a:p>
        </p:txBody>
      </p:sp>
      <p:grpSp>
        <p:nvGrpSpPr>
          <p:cNvPr id="6" name="Group 5"/>
          <p:cNvGrpSpPr/>
          <p:nvPr/>
        </p:nvGrpSpPr>
        <p:grpSpPr>
          <a:xfrm>
            <a:off x="0" y="1734685"/>
            <a:ext cx="12192000" cy="1825338"/>
            <a:chOff x="0" y="1734685"/>
            <a:chExt cx="12192000" cy="1825338"/>
          </a:xfrm>
        </p:grpSpPr>
        <p:sp>
          <p:nvSpPr>
            <p:cNvPr id="4" name="Rectangle 3"/>
            <p:cNvSpPr/>
            <p:nvPr/>
          </p:nvSpPr>
          <p:spPr bwMode="auto">
            <a:xfrm>
              <a:off x="0" y="1734685"/>
              <a:ext cx="12192000" cy="18253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Rectangle 4"/>
            <p:cNvSpPr/>
            <p:nvPr/>
          </p:nvSpPr>
          <p:spPr>
            <a:xfrm>
              <a:off x="887669" y="1886991"/>
              <a:ext cx="6096000"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err="1">
                  <a:solidFill>
                    <a:schemeClr val="bg1"/>
                  </a:solidFill>
                </a:rPr>
                <a:t>MongoDB</a:t>
              </a:r>
              <a:r>
                <a:rPr lang="en-US" sz="2800" dirty="0">
                  <a:solidFill>
                    <a:schemeClr val="bg1"/>
                  </a:solidFill>
                </a:rPr>
                <a:t>: Compose, </a:t>
              </a:r>
              <a:r>
                <a:rPr lang="en-US" sz="2800" dirty="0" err="1">
                  <a:solidFill>
                    <a:schemeClr val="bg1"/>
                  </a:solidFill>
                </a:rPr>
                <a:t>mLab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AWS </a:t>
              </a:r>
              <a:r>
                <a:rPr lang="en-US" sz="2800" dirty="0" err="1">
                  <a:solidFill>
                    <a:schemeClr val="bg1"/>
                  </a:solidFill>
                </a:rPr>
                <a:t>DynamoDB</a:t>
              </a:r>
              <a:r>
                <a:rPr lang="en-US" sz="2800" dirty="0">
                  <a:solidFill>
                    <a:schemeClr val="bg1"/>
                  </a:solidFill>
                </a:rPr>
                <a:t> and </a:t>
              </a:r>
              <a:r>
                <a:rPr lang="en-US" sz="2800" dirty="0" err="1">
                  <a:solidFill>
                    <a:schemeClr val="bg1"/>
                  </a:solidFill>
                </a:rPr>
                <a:t>SimpleDB</a:t>
              </a:r>
              <a:endParaRPr lang="en-US" sz="2800" dirty="0">
                <a:solidFill>
                  <a:schemeClr val="bg1"/>
                </a:solidFill>
              </a:endParaRPr>
            </a:p>
            <a:p>
              <a:pPr marL="228600" lvl="0" indent="-228600">
                <a:lnSpc>
                  <a:spcPct val="90000"/>
                </a:lnSpc>
                <a:spcBef>
                  <a:spcPts val="1000"/>
                </a:spcBef>
                <a:buFont typeface="Wingdings" charset="2"/>
                <a:buChar char="§"/>
              </a:pPr>
              <a:r>
                <a:rPr lang="en-US" sz="2800" dirty="0">
                  <a:solidFill>
                    <a:schemeClr val="bg1"/>
                  </a:solidFill>
                </a:rPr>
                <a:t>IBM </a:t>
              </a:r>
              <a:r>
                <a:rPr lang="en-US" sz="2800" dirty="0" err="1">
                  <a:solidFill>
                    <a:schemeClr val="bg1"/>
                  </a:solidFill>
                </a:rPr>
                <a:t>Cloudant</a:t>
              </a:r>
              <a:endParaRPr lang="en-US" sz="2800" dirty="0">
                <a:solidFill>
                  <a:schemeClr val="bg1"/>
                </a:solidFill>
              </a:endParaRPr>
            </a:p>
          </p:txBody>
        </p:sp>
      </p:grpSp>
    </p:spTree>
    <p:extLst>
      <p:ext uri="{BB962C8B-B14F-4D97-AF65-F5344CB8AC3E}">
        <p14:creationId xmlns:p14="http://schemas.microsoft.com/office/powerpoint/2010/main" val="41877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Usage</a:t>
            </a:r>
          </a:p>
        </p:txBody>
      </p:sp>
      <p:sp>
        <p:nvSpPr>
          <p:cNvPr id="3" name="Content Placeholder 2"/>
          <p:cNvSpPr>
            <a:spLocks noGrp="1"/>
          </p:cNvSpPr>
          <p:nvPr>
            <p:ph idx="1"/>
          </p:nvPr>
        </p:nvSpPr>
        <p:spPr>
          <a:xfrm>
            <a:off x="838200" y="2880687"/>
            <a:ext cx="10515600" cy="3681296"/>
          </a:xfrm>
        </p:spPr>
        <p:txBody>
          <a:bodyPr>
            <a:normAutofit/>
          </a:bodyPr>
          <a:lstStyle/>
          <a:p>
            <a:pPr marL="344488" indent="-344488">
              <a:buFont typeface="Wingdings" charset="2"/>
              <a:buChar char="§"/>
            </a:pPr>
            <a:r>
              <a:rPr lang="en-US" dirty="0"/>
              <a:t>Storing TBs of structured data capable of serving web-scale applications</a:t>
            </a:r>
          </a:p>
          <a:p>
            <a:pPr marL="344488" indent="-344488">
              <a:buFont typeface="Wingdings" charset="2"/>
              <a:buChar char="§"/>
            </a:pPr>
            <a:r>
              <a:rPr lang="en-US" dirty="0"/>
              <a:t>Storing datasets that don't require complex joins, foreign keys, or stored procedures and can be </a:t>
            </a:r>
            <a:r>
              <a:rPr lang="en-US" dirty="0" err="1"/>
              <a:t>denormalized</a:t>
            </a:r>
            <a:r>
              <a:rPr lang="en-US" dirty="0"/>
              <a:t> for fast access</a:t>
            </a:r>
          </a:p>
          <a:p>
            <a:pPr marL="344488" indent="-344488">
              <a:buFont typeface="Wingdings" charset="2"/>
              <a:buChar char="§"/>
            </a:pPr>
            <a:r>
              <a:rPr lang="en-US" dirty="0"/>
              <a:t>Quickly querying data using a clustered index</a:t>
            </a:r>
          </a:p>
          <a:p>
            <a:pPr marL="344488" indent="-344488">
              <a:buFont typeface="Wingdings" charset="2"/>
              <a:buChar char="§"/>
            </a:pPr>
            <a:r>
              <a:rPr lang="en-US" dirty="0"/>
              <a:t>Accessing data using the </a:t>
            </a:r>
            <a:r>
              <a:rPr lang="en-US" dirty="0" err="1"/>
              <a:t>OData</a:t>
            </a:r>
            <a:r>
              <a:rPr lang="en-US" dirty="0"/>
              <a:t> protocol and LINQ queries with WCF Data Service .NET Libraries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Tables are used for:</a:t>
              </a:r>
            </a:p>
          </p:txBody>
        </p:sp>
      </p:grpSp>
    </p:spTree>
    <p:extLst>
      <p:ext uri="{BB962C8B-B14F-4D97-AF65-F5344CB8AC3E}">
        <p14:creationId xmlns:p14="http://schemas.microsoft.com/office/powerpoint/2010/main" val="273669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10903</TotalTime>
  <Words>2977</Words>
  <Application>Microsoft Macintosh PowerPoint</Application>
  <PresentationFormat>Custom</PresentationFormat>
  <Paragraphs>496</Paragraphs>
  <Slides>34</Slides>
  <Notes>33</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1_MS1444_Windows Azure Template 16x9_r08a</vt:lpstr>
      <vt:lpstr>2_MS1444_Windows Azure Template 16x9_r08a</vt:lpstr>
      <vt:lpstr>4_MS1444_Windows Azure Template 16x9_r08a</vt:lpstr>
      <vt:lpstr>Clean Azure Theme</vt:lpstr>
      <vt:lpstr>Web Development</vt:lpstr>
      <vt:lpstr>Topics</vt:lpstr>
      <vt:lpstr>PowerPoint Presentation</vt:lpstr>
      <vt:lpstr>Microsoft Azure Storage</vt:lpstr>
      <vt:lpstr>Types of Storage</vt:lpstr>
      <vt:lpstr>Azure Table Storage</vt:lpstr>
      <vt:lpstr>Why NoSQL?</vt:lpstr>
      <vt:lpstr>Other Major Hosted NoSQL Alternatives</vt:lpstr>
      <vt:lpstr>Table Usage</vt:lpstr>
      <vt:lpstr>Tables, Entities, Properties, and Keys</vt:lpstr>
      <vt:lpstr>Common Endpoints</vt:lpstr>
      <vt:lpstr>Creating an Azure Storage Account</vt:lpstr>
      <vt:lpstr>Storage Settings</vt:lpstr>
      <vt:lpstr>Accessing Storage Programmatically</vt:lpstr>
      <vt:lpstr>Storage Access Key</vt:lpstr>
      <vt:lpstr>Passing Keys to Node.js</vt:lpstr>
      <vt:lpstr>Azure and Node.js</vt:lpstr>
      <vt:lpstr>Name and Key</vt:lpstr>
      <vt:lpstr>Creating the Connection and a Table</vt:lpstr>
      <vt:lpstr>Retry Filters and Allying Filters</vt:lpstr>
      <vt:lpstr>Creating an Entity</vt:lpstr>
      <vt:lpstr>Creating an Entity (Continued)</vt:lpstr>
      <vt:lpstr>Inserting an Entity</vt:lpstr>
      <vt:lpstr>Inserting an Entity (contiued)</vt:lpstr>
      <vt:lpstr>Creating and Executing a Query</vt:lpstr>
      <vt:lpstr>Querying Specific Fields</vt:lpstr>
      <vt:lpstr>Retrieving an Entity</vt:lpstr>
      <vt:lpstr>Updating an Entity</vt:lpstr>
      <vt:lpstr>Replacing an Entity</vt:lpstr>
      <vt:lpstr>Batch Operations</vt:lpstr>
      <vt:lpstr>Batch Operations</vt:lpstr>
      <vt:lpstr>Deleting</vt:lpstr>
      <vt:lpstr>Azure Storage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843</cp:revision>
  <dcterms:created xsi:type="dcterms:W3CDTF">2015-09-13T19:29:02Z</dcterms:created>
  <dcterms:modified xsi:type="dcterms:W3CDTF">2016-07-01T18:51:38Z</dcterms:modified>
</cp:coreProperties>
</file>