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38"/>
  </p:notesMasterIdLst>
  <p:handoutMasterIdLst>
    <p:handoutMasterId r:id="rId39"/>
  </p:handoutMasterIdLst>
  <p:sldIdLst>
    <p:sldId id="330" r:id="rId4"/>
    <p:sldId id="331" r:id="rId5"/>
    <p:sldId id="332" r:id="rId6"/>
    <p:sldId id="334" r:id="rId7"/>
    <p:sldId id="335" r:id="rId8"/>
    <p:sldId id="291" r:id="rId9"/>
    <p:sldId id="337" r:id="rId10"/>
    <p:sldId id="338" r:id="rId11"/>
    <p:sldId id="304" r:id="rId12"/>
    <p:sldId id="300" r:id="rId13"/>
    <p:sldId id="323" r:id="rId14"/>
    <p:sldId id="299" r:id="rId15"/>
    <p:sldId id="295" r:id="rId16"/>
    <p:sldId id="320" r:id="rId17"/>
    <p:sldId id="307" r:id="rId18"/>
    <p:sldId id="314" r:id="rId19"/>
    <p:sldId id="316" r:id="rId20"/>
    <p:sldId id="317" r:id="rId21"/>
    <p:sldId id="318" r:id="rId22"/>
    <p:sldId id="296" r:id="rId23"/>
    <p:sldId id="326" r:id="rId24"/>
    <p:sldId id="327" r:id="rId25"/>
    <p:sldId id="328" r:id="rId26"/>
    <p:sldId id="329" r:id="rId27"/>
    <p:sldId id="264" r:id="rId28"/>
    <p:sldId id="325" r:id="rId29"/>
    <p:sldId id="306" r:id="rId30"/>
    <p:sldId id="293" r:id="rId31"/>
    <p:sldId id="311" r:id="rId32"/>
    <p:sldId id="312" r:id="rId33"/>
    <p:sldId id="310" r:id="rId34"/>
    <p:sldId id="336" r:id="rId35"/>
    <p:sldId id="339" r:id="rId36"/>
    <p:sldId id="3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34"/>
            <p14:sldId id="335"/>
            <p14:sldId id="291"/>
            <p14:sldId id="337"/>
            <p14:sldId id="338"/>
            <p14:sldId id="304"/>
            <p14:sldId id="300"/>
            <p14:sldId id="323"/>
            <p14:sldId id="299"/>
            <p14:sldId id="295"/>
            <p14:sldId id="320"/>
            <p14:sldId id="307"/>
            <p14:sldId id="314"/>
            <p14:sldId id="316"/>
            <p14:sldId id="317"/>
            <p14:sldId id="318"/>
            <p14:sldId id="296"/>
            <p14:sldId id="326"/>
            <p14:sldId id="327"/>
            <p14:sldId id="328"/>
            <p14:sldId id="329"/>
            <p14:sldId id="264"/>
            <p14:sldId id="325"/>
            <p14:sldId id="306"/>
            <p14:sldId id="293"/>
            <p14:sldId id="311"/>
            <p14:sldId id="312"/>
            <p14:sldId id="310"/>
            <p14:sldId id="336"/>
            <p14:sldId id="339"/>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2"/>
  <p:cmAuthor id="3"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51304" autoAdjust="0"/>
  </p:normalViewPr>
  <p:slideViewPr>
    <p:cSldViewPr snapToGrid="0">
      <p:cViewPr varScale="1">
        <p:scale>
          <a:sx n="58" d="100"/>
          <a:sy n="58" d="100"/>
        </p:scale>
        <p:origin x="-1192" y="-1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endParaRPr lang="en-US" baseline="0" dirty="0"/>
          </a:p>
          <a:p>
            <a:pPr marL="171450" indent="-171450">
              <a:buFont typeface="Arial"/>
              <a:buChar char="•"/>
            </a:pPr>
            <a:r>
              <a:rPr lang="en-US" baseline="0" dirty="0"/>
              <a:t>Over the past twenty years or so, typical business application architecture has evolved from desktop-centric to client-server solutions, and then to loosely coupled web services and service-oriented architecture.  These steps have led to the migration of applications and services from being centrally hosted either on the desktop or enterprise servers to Internet-hosted distributed systems.</a:t>
            </a:r>
          </a:p>
          <a:p>
            <a:endParaRPr lang="en-US" baseline="0" dirty="0"/>
          </a:p>
          <a:p>
            <a:pPr marL="171450" indent="-171450">
              <a:buFont typeface="Arial"/>
              <a:buChar char="•"/>
            </a:pPr>
            <a:r>
              <a:rPr lang="en-US" baseline="0" dirty="0"/>
              <a:t>Grid computing was used primarily to solve large problems by collecting computers from multiple locations and processing in parallel to solve a common goal.  Utility computing followed the charging practice of utility companies and provided computing resources on the basis of metered usage. T</a:t>
            </a:r>
            <a:r>
              <a:rPr lang="en-US" dirty="0"/>
              <a:t>he important concept here is that service vendors began incorporating the ability to monitor the use of resources on a fine grain level.  This allowed them to charge for resources like a metered utility.  This ability eventually becomes one of the defining characteristics of cloud computing where clients are only charged for resources that they use, when they use it. </a:t>
            </a:r>
            <a:r>
              <a:rPr lang="en-US" baseline="0" dirty="0"/>
              <a:t>As the Internet became ubiquitous, software services started moving over to the Web.  Applications such as email and CRM (customer relationship management) applications led the way.</a:t>
            </a:r>
          </a:p>
          <a:p>
            <a:endParaRPr lang="en-US" baseline="0" dirty="0"/>
          </a:p>
          <a:p>
            <a:pPr marL="171450" indent="-171450">
              <a:buFont typeface="Arial"/>
              <a:buChar char="•"/>
            </a:pPr>
            <a:r>
              <a:rPr lang="en-US" dirty="0"/>
              <a:t>The purpose of this slide is to show some key steps that has lead to the current state of cloud computing.  Subsequent slides will cover technology, characteristics, service models (</a:t>
            </a:r>
            <a:r>
              <a:rPr lang="en-US" dirty="0" err="1"/>
              <a:t>IaaS</a:t>
            </a:r>
            <a:r>
              <a:rPr lang="en-US" dirty="0"/>
              <a:t>, </a:t>
            </a:r>
            <a:r>
              <a:rPr lang="en-US" dirty="0" err="1"/>
              <a:t>PaaS</a:t>
            </a:r>
            <a:r>
              <a:rPr lang="en-US" dirty="0"/>
              <a:t>, </a:t>
            </a:r>
            <a:r>
              <a:rPr lang="en-US" dirty="0" err="1"/>
              <a:t>SaaS</a:t>
            </a:r>
            <a:r>
              <a:rPr lang="en-US" dirty="0"/>
              <a:t>), deployment models, etc. and will more fully explain components which lead to the current state of cloud computing. The slide shows bullets under cloud computing for the sake of completeness.  The instructor should not spend too much time attempting to explain the concepts under cloud computing since they will be covered fully in later slides.</a:t>
            </a:r>
            <a:endParaRPr lang="en-US" baseline="0" dirty="0"/>
          </a:p>
          <a:p>
            <a:pPr marL="628650" lvl="1" indent="-171450">
              <a:buFont typeface="Arial"/>
              <a:buChar char="•"/>
            </a:pPr>
            <a:r>
              <a:rPr lang="en-US" baseline="0" dirty="0" err="1"/>
              <a:t>IaSS</a:t>
            </a:r>
            <a:r>
              <a:rPr lang="en-US" baseline="0" dirty="0"/>
              <a:t>=Infrastructure as a Service</a:t>
            </a:r>
          </a:p>
          <a:p>
            <a:pPr marL="628650" lvl="1" indent="-171450">
              <a:buFont typeface="Arial"/>
              <a:buChar char="•"/>
            </a:pPr>
            <a:r>
              <a:rPr lang="en-US" baseline="0" dirty="0" err="1"/>
              <a:t>PaaS</a:t>
            </a:r>
            <a:r>
              <a:rPr lang="en-US" baseline="0" dirty="0"/>
              <a:t>=Platform as a Service</a:t>
            </a:r>
          </a:p>
          <a:p>
            <a:pPr marL="628650" lvl="1" indent="-171450">
              <a:buFont typeface="Arial"/>
              <a:buChar char="•"/>
            </a:pPr>
            <a:r>
              <a:rPr lang="en-US" baseline="0" dirty="0" err="1"/>
              <a:t>SaaS</a:t>
            </a:r>
            <a:r>
              <a:rPr lang="en-US" baseline="0" dirty="0"/>
              <a:t>=Software as a 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1765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6370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computing is delivered via three models. </a:t>
            </a:r>
          </a:p>
          <a:p>
            <a:pPr marL="628650" lvl="1" indent="-171450">
              <a:buFont typeface="Arial"/>
              <a:buChar char="•"/>
            </a:pPr>
            <a:r>
              <a:rPr lang="en-US" baseline="0" dirty="0" err="1"/>
              <a:t>IaaS</a:t>
            </a:r>
            <a:r>
              <a:rPr lang="en-US" baseline="0" dirty="0"/>
              <a:t> (migrate to it)</a:t>
            </a:r>
          </a:p>
          <a:p>
            <a:pPr marL="628650" lvl="1" indent="-171450">
              <a:buFont typeface="Arial"/>
              <a:buChar char="•"/>
            </a:pPr>
            <a:r>
              <a:rPr lang="en-US" baseline="0" dirty="0" err="1"/>
              <a:t>PaaS</a:t>
            </a:r>
            <a:r>
              <a:rPr lang="en-US" baseline="0" dirty="0"/>
              <a:t> (build on it)</a:t>
            </a:r>
          </a:p>
          <a:p>
            <a:pPr marL="628650" lvl="1" indent="-171450">
              <a:buFont typeface="Arial"/>
              <a:buChar char="•"/>
            </a:pPr>
            <a:r>
              <a:rPr lang="en-US" baseline="0" dirty="0" err="1"/>
              <a:t>SaaS</a:t>
            </a:r>
            <a:r>
              <a:rPr lang="en-US" baseline="0" dirty="0"/>
              <a:t> (consume it)</a:t>
            </a:r>
          </a:p>
          <a:p>
            <a:pPr marL="171450" indent="-171450">
              <a:buFont typeface="Arial"/>
              <a:buChar char="•"/>
            </a:pPr>
            <a:r>
              <a:rPr lang="en-US" baseline="0" dirty="0"/>
              <a:t>Some sample companies that offer one or more of these service models are listed below.  While some companies’ services are clearly specific to a particular model (MS Office 365, for example), some crossover multiple boundaries.  Microsoft Azure is primarily a PaaS service model; however, its virtual machines (VMs) are IaaS services.  Amazon Web Services (AWS) is primarily an </a:t>
            </a:r>
            <a:r>
              <a:rPr lang="en-US" baseline="0" dirty="0" err="1"/>
              <a:t>IaaS</a:t>
            </a:r>
            <a:r>
              <a:rPr lang="en-US" baseline="0" dirty="0"/>
              <a:t> service with its EC2 and S3 offerings; however, AWS has begun offering Elastic Map Reduce (EMR) with the necessary components for big data scientists and developers to develop map-reduce and Spark programs. (These concepts will be discussed in detail in later lessons.)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solidFill>
                  <a:schemeClr val="bg1"/>
                </a:solidFill>
              </a:rPr>
              <a:t>Sample Service</a:t>
            </a:r>
            <a:r>
              <a:rPr lang="en-US" b="0" baseline="0" dirty="0">
                <a:solidFill>
                  <a:schemeClr val="bg1"/>
                </a:solidFill>
              </a:rPr>
              <a:t> </a:t>
            </a:r>
            <a:r>
              <a:rPr lang="en-US" b="0" dirty="0">
                <a:solidFill>
                  <a:schemeClr val="bg1"/>
                </a:solidFill>
              </a:rPr>
              <a:t>Providers and Services:</a:t>
            </a:r>
          </a:p>
          <a:p>
            <a:pPr marL="628650" lvl="1" indent="-171450" defTabSz="914099" fontAlgn="base">
              <a:spcBef>
                <a:spcPct val="0"/>
              </a:spcBef>
              <a:spcAft>
                <a:spcPct val="0"/>
              </a:spcAft>
              <a:buFont typeface="Arial"/>
              <a:buChar char="•"/>
            </a:pPr>
            <a:r>
              <a:rPr lang="en-US" baseline="0" dirty="0">
                <a:solidFill>
                  <a:schemeClr val="tx1"/>
                </a:solidFill>
              </a:rPr>
              <a:t>Amazon</a:t>
            </a:r>
          </a:p>
          <a:p>
            <a:pPr marL="1085850" lvl="2" indent="-171450" defTabSz="914099" fontAlgn="base">
              <a:spcBef>
                <a:spcPct val="0"/>
              </a:spcBef>
              <a:spcAft>
                <a:spcPct val="0"/>
              </a:spcAft>
              <a:buFont typeface="Arial"/>
              <a:buChar char="•"/>
            </a:pPr>
            <a:r>
              <a:rPr lang="en-US" baseline="0" dirty="0">
                <a:solidFill>
                  <a:schemeClr val="tx1"/>
                </a:solidFill>
              </a:rPr>
              <a:t>Web Services</a:t>
            </a:r>
          </a:p>
          <a:p>
            <a:pPr marL="1085850" lvl="2" indent="-171450" defTabSz="914099" fontAlgn="base">
              <a:spcBef>
                <a:spcPct val="0"/>
              </a:spcBef>
              <a:spcAft>
                <a:spcPct val="0"/>
              </a:spcAft>
              <a:buFont typeface="Arial"/>
              <a:buChar char="•"/>
            </a:pPr>
            <a:r>
              <a:rPr lang="en-US" baseline="0" dirty="0">
                <a:solidFill>
                  <a:schemeClr val="tx1"/>
                </a:solidFill>
              </a:rPr>
              <a:t>EC2</a:t>
            </a:r>
          </a:p>
          <a:p>
            <a:pPr marL="628650" lvl="1" indent="-171450" defTabSz="914099" fontAlgn="base">
              <a:spcBef>
                <a:spcPct val="0"/>
              </a:spcBef>
              <a:spcAft>
                <a:spcPct val="0"/>
              </a:spcAft>
              <a:buFont typeface="Arial"/>
              <a:buChar char="•"/>
            </a:pPr>
            <a:r>
              <a:rPr lang="en-US" dirty="0">
                <a:solidFill>
                  <a:schemeClr val="tx1"/>
                </a:solidFill>
              </a:rPr>
              <a:t>Google</a:t>
            </a:r>
          </a:p>
          <a:p>
            <a:pPr marL="1085850" lvl="2" indent="-171450" defTabSz="914099" fontAlgn="base">
              <a:spcBef>
                <a:spcPct val="0"/>
              </a:spcBef>
              <a:spcAft>
                <a:spcPct val="0"/>
              </a:spcAft>
              <a:buFont typeface="Arial"/>
              <a:buChar char="•"/>
            </a:pPr>
            <a:r>
              <a:rPr lang="en-US" dirty="0">
                <a:solidFill>
                  <a:schemeClr val="tx1"/>
                </a:solidFill>
              </a:rPr>
              <a:t>Gmail</a:t>
            </a:r>
          </a:p>
          <a:p>
            <a:pPr marL="1085850" lvl="2" indent="-171450" defTabSz="914099" fontAlgn="base">
              <a:spcBef>
                <a:spcPct val="0"/>
              </a:spcBef>
              <a:spcAft>
                <a:spcPct val="0"/>
              </a:spcAft>
              <a:buFont typeface="Arial"/>
              <a:buChar char="•"/>
            </a:pPr>
            <a:r>
              <a:rPr lang="en-US" dirty="0">
                <a:solidFill>
                  <a:schemeClr val="tx1"/>
                </a:solidFill>
              </a:rPr>
              <a:t>App</a:t>
            </a:r>
            <a:r>
              <a:rPr lang="en-US" baseline="0" dirty="0">
                <a:solidFill>
                  <a:schemeClr val="tx1"/>
                </a:solidFill>
              </a:rPr>
              <a:t> Engine</a:t>
            </a:r>
          </a:p>
          <a:p>
            <a:pPr marL="1085850" lvl="2" indent="-171450" defTabSz="914099" fontAlgn="base">
              <a:spcBef>
                <a:spcPct val="0"/>
              </a:spcBef>
              <a:spcAft>
                <a:spcPct val="0"/>
              </a:spcAft>
              <a:buFont typeface="Arial"/>
              <a:buChar char="•"/>
            </a:pPr>
            <a:r>
              <a:rPr lang="en-US" baseline="0" dirty="0">
                <a:solidFill>
                  <a:schemeClr val="tx1"/>
                </a:solidFill>
              </a:rPr>
              <a:t>Cloud Storage</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a:solidFill>
                  <a:schemeClr val="tx1"/>
                </a:solidFill>
              </a:rPr>
              <a:t>Microsoft </a:t>
            </a:r>
          </a:p>
          <a:p>
            <a:pPr marL="1085850" lvl="2" indent="-171450" defTabSz="914099" fontAlgn="base">
              <a:spcBef>
                <a:spcPct val="0"/>
              </a:spcBef>
              <a:spcAft>
                <a:spcPct val="0"/>
              </a:spcAft>
              <a:buFont typeface="Arial"/>
              <a:buChar char="•"/>
            </a:pPr>
            <a:r>
              <a:rPr lang="en-US" baseline="0" dirty="0">
                <a:solidFill>
                  <a:schemeClr val="tx1"/>
                </a:solidFill>
              </a:rPr>
              <a:t>Office 365</a:t>
            </a:r>
          </a:p>
          <a:p>
            <a:pPr marL="1085850" lvl="2" indent="-171450" defTabSz="914099" fontAlgn="base">
              <a:spcBef>
                <a:spcPct val="0"/>
              </a:spcBef>
              <a:spcAft>
                <a:spcPct val="0"/>
              </a:spcAft>
              <a:buFont typeface="Arial"/>
              <a:buChar char="•"/>
            </a:pPr>
            <a:r>
              <a:rPr lang="en-US" baseline="0" dirty="0">
                <a:solidFill>
                  <a:schemeClr val="tx1"/>
                </a:solidFill>
              </a:rPr>
              <a:t>Exchange Online</a:t>
            </a:r>
          </a:p>
          <a:p>
            <a:pPr marL="1085850" lvl="2" indent="-171450" defTabSz="914099" fontAlgn="base">
              <a:spcBef>
                <a:spcPct val="0"/>
              </a:spcBef>
              <a:spcAft>
                <a:spcPct val="0"/>
              </a:spcAft>
              <a:buFont typeface="Arial"/>
              <a:buChar char="•"/>
            </a:pPr>
            <a:r>
              <a:rPr lang="en-US" baseline="0" dirty="0">
                <a:solidFill>
                  <a:schemeClr val="tx1"/>
                </a:solidFill>
              </a:rPr>
              <a:t>SharePoint Online</a:t>
            </a:r>
          </a:p>
          <a:p>
            <a:pPr marL="1085850" marR="0" lvl="2" indent="-171450" algn="l" defTabSz="914099" rtl="0" eaLnBrk="1" fontAlgn="base" latinLnBrk="0" hangingPunct="1">
              <a:lnSpc>
                <a:spcPct val="100000"/>
              </a:lnSpc>
              <a:spcBef>
                <a:spcPct val="0"/>
              </a:spcBef>
              <a:spcAft>
                <a:spcPct val="0"/>
              </a:spcAft>
              <a:buClrTx/>
              <a:buSzTx/>
              <a:buFont typeface="Arial"/>
              <a:buChar char="•"/>
              <a:tabLst/>
              <a:defRPr/>
            </a:pPr>
            <a:r>
              <a:rPr lang="en-US" dirty="0">
                <a:solidFill>
                  <a:schemeClr val="tx1"/>
                </a:solidFill>
              </a:rPr>
              <a:t>Windows Live</a:t>
            </a:r>
            <a:r>
              <a:rPr lang="en-US" baseline="0" dirty="0">
                <a:solidFill>
                  <a:schemeClr val="tx1"/>
                </a:solidFill>
              </a:rPr>
              <a:t> Hotmail</a:t>
            </a:r>
          </a:p>
          <a:p>
            <a:pPr marL="1085850" lvl="2" indent="-171450" defTabSz="914099" fontAlgn="base">
              <a:spcBef>
                <a:spcPct val="0"/>
              </a:spcBef>
              <a:spcAft>
                <a:spcPct val="0"/>
              </a:spcAft>
              <a:buFont typeface="Arial"/>
              <a:buChar char="•"/>
            </a:pPr>
            <a:r>
              <a:rPr lang="en-US" baseline="0" dirty="0">
                <a:solidFill>
                  <a:schemeClr val="tx1"/>
                </a:solidFill>
              </a:rPr>
              <a:t>Windows Azure</a:t>
            </a:r>
            <a:endParaRPr lang="en-US" dirty="0">
              <a:solidFill>
                <a:schemeClr val="tx1"/>
              </a:solidFill>
            </a:endParaRPr>
          </a:p>
          <a:p>
            <a:pPr marL="628650" lvl="1" indent="-171450" defTabSz="914099" fontAlgn="base">
              <a:spcBef>
                <a:spcPct val="0"/>
              </a:spcBef>
              <a:spcAft>
                <a:spcPct val="0"/>
              </a:spcAft>
              <a:buFont typeface="Arial"/>
              <a:buChar char="•"/>
            </a:pPr>
            <a:r>
              <a:rPr lang="en-US" dirty="0" err="1">
                <a:solidFill>
                  <a:schemeClr val="tx1"/>
                </a:solidFill>
              </a:rPr>
              <a:t>Salesƒorce</a:t>
            </a:r>
            <a:endParaRPr lang="en-US" dirty="0">
              <a:solidFill>
                <a:schemeClr val="tx1"/>
              </a:solidFill>
            </a:endParaRPr>
          </a:p>
          <a:p>
            <a:pPr marL="1085850" lvl="2" indent="-171450" defTabSz="914099" fontAlgn="base">
              <a:spcBef>
                <a:spcPct val="0"/>
              </a:spcBef>
              <a:spcAft>
                <a:spcPct val="0"/>
              </a:spcAft>
              <a:buFont typeface="Arial"/>
              <a:buChar char="•"/>
            </a:pPr>
            <a:r>
              <a:rPr lang="en-US" dirty="0" err="1">
                <a:solidFill>
                  <a:schemeClr val="tx1"/>
                </a:solidFill>
              </a:rPr>
              <a:t>ƒorce.com</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err="1">
                <a:solidFill>
                  <a:schemeClr val="tx1"/>
                </a:solidFill>
              </a:rPr>
              <a:t>rackspace</a:t>
            </a:r>
            <a:endParaRPr lang="en-US" baseline="0" dirty="0"/>
          </a:p>
          <a:p>
            <a:pPr marL="628650" lvl="1" indent="-171450">
              <a:buFont typeface="Arial"/>
              <a:buChar char="•"/>
            </a:pPr>
            <a:endParaRPr lang="en-US" baseline="0"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81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a traditional on-premises environment, the company’s IT department manages</a:t>
            </a:r>
            <a:r>
              <a:rPr lang="en-US" baseline="0" dirty="0"/>
              <a:t> all of the layers of the computing environment.  This slides shows where the division of management of the computing layers occur in each of the cloud service models discussed.  </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81358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Examples: MS Office 365, Gmail, Hotmail, </a:t>
            </a:r>
            <a:r>
              <a:rPr kumimoji="0" lang="en-US" sz="1200" b="0" i="0" u="none" strike="noStrike" kern="1200" cap="none" spc="0" normalizeH="0" baseline="0" noProof="0" dirty="0" err="1">
                <a:ln>
                  <a:noFill/>
                </a:ln>
                <a:solidFill>
                  <a:prstClr val="black"/>
                </a:solidFill>
                <a:effectLst/>
                <a:uLnTx/>
                <a:uFillTx/>
                <a:latin typeface="+mn-lt"/>
                <a:ea typeface="+mn-ea"/>
                <a:cs typeface="+mn-cs"/>
              </a:rPr>
              <a:t>SalesForce</a:t>
            </a:r>
            <a:r>
              <a:rPr kumimoji="0" lang="en-US" sz="1200" b="0" i="0" u="none" strike="noStrike" kern="1200" cap="none" spc="0" normalizeH="0" baseline="0" noProof="0" dirty="0">
                <a:ln>
                  <a:noFill/>
                </a:ln>
                <a:solidFill>
                  <a:prstClr val="black"/>
                </a:solidFill>
                <a:effectLst/>
                <a:uLnTx/>
                <a:uFillTx/>
                <a:latin typeface="+mn-lt"/>
                <a:ea typeface="+mn-ea"/>
                <a:cs typeface="+mn-cs"/>
              </a:rPr>
              <a:t>, Google Drive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a:p>
          <a:p>
            <a:pPr marL="171450" indent="-171450">
              <a:buFont typeface="Arial"/>
              <a:buChar char="•"/>
            </a:pPr>
            <a:r>
              <a:rPr lang="en-US" dirty="0"/>
              <a:t>In this model, software is hosted as a commodity that can be accessed by the user on the Internet.</a:t>
            </a:r>
          </a:p>
          <a:p>
            <a:pPr marL="171450" indent="-171450">
              <a:buFont typeface="Arial"/>
              <a:buChar char="•"/>
            </a:pPr>
            <a:r>
              <a:rPr lang="en-US" dirty="0"/>
              <a:t>Customers do not need to worry about updates and underlying infrastructure needs.</a:t>
            </a:r>
          </a:p>
          <a:p>
            <a:pPr marL="628650" lvl="1" indent="-171450">
              <a:buFont typeface="Arial"/>
              <a:buChar char="•"/>
            </a:pPr>
            <a:r>
              <a:rPr lang="en-US" dirty="0"/>
              <a:t>Service vendors are responsible for maintenance; however, in most cases, clients do not have the freedom to customize other than through the configuration of options.</a:t>
            </a:r>
          </a:p>
          <a:p>
            <a:pPr marL="171450" indent="-171450">
              <a:buFont typeface="Arial"/>
              <a:buChar char="•"/>
            </a:pPr>
            <a:r>
              <a:rPr lang="en-US" dirty="0"/>
              <a:t>Customers can reduce their upfront costs and instead pay for the</a:t>
            </a:r>
            <a:r>
              <a:rPr lang="en-US" baseline="0" dirty="0"/>
              <a:t> resources they consume. </a:t>
            </a:r>
            <a:endParaRPr lang="en-US" dirty="0"/>
          </a:p>
          <a:p>
            <a:pPr marL="171450" indent="-171450">
              <a:buFont typeface="Arial"/>
              <a:buChar char="•"/>
            </a:pPr>
            <a:r>
              <a:rPr lang="en-US" baseline="0" dirty="0"/>
              <a:t>(It should be noted that Gmail and Hotmail both have free service versions as well as enterprise versions to help companies manage their email.)</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6907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Examples: Microsoft Azure, Google Apps, </a:t>
            </a:r>
            <a:r>
              <a:rPr lang="en-US" dirty="0" err="1"/>
              <a:t>force.com</a:t>
            </a:r>
            <a:endParaRPr lang="en-US" dirty="0"/>
          </a:p>
          <a:p>
            <a:pPr marL="0" indent="0">
              <a:buFont typeface="Arial"/>
              <a:buNone/>
            </a:pPr>
            <a:endParaRPr lang="en-US" dirty="0"/>
          </a:p>
          <a:p>
            <a:pPr marL="171450" indent="-171450">
              <a:buFont typeface="Arial"/>
              <a:buChar char="•"/>
            </a:pPr>
            <a:r>
              <a:rPr lang="en-US" dirty="0"/>
              <a:t>This service delivers and manages various development environments for application developers, software developers, web developers and data scientist allowing them to concentrate on their core tasks rather than on hardware/software and infrastructure maintenance</a:t>
            </a:r>
          </a:p>
          <a:p>
            <a:pPr marL="171450" indent="-171450">
              <a:buFont typeface="Arial"/>
              <a:buChar char="•"/>
            </a:pPr>
            <a:endParaRPr lang="en-US" dirty="0"/>
          </a:p>
          <a:p>
            <a:pPr marL="171450" indent="-171450">
              <a:buFont typeface="Arial"/>
              <a:buChar char="•"/>
            </a:pPr>
            <a:r>
              <a:rPr lang="en-US" dirty="0"/>
              <a:t>Tools for each of the design, development, testing and deployment phases can be easily provisioned and torn down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5459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Examples: Amazon Elastic Compute Cloud (EC2), Amazon Simple Storage Service (S3), Rackspace, Microsoft Azure VM</a:t>
            </a:r>
            <a:endParaRPr lang="en-US" b="1" dirty="0"/>
          </a:p>
          <a:p>
            <a:pPr marL="171450" indent="-171450">
              <a:buFont typeface="Arial"/>
              <a:buChar char="•"/>
            </a:pPr>
            <a:endParaRPr lang="en-US" dirty="0"/>
          </a:p>
          <a:p>
            <a:pPr marL="171450" indent="-171450">
              <a:buFont typeface="Arial"/>
              <a:buChar char="•"/>
            </a:pPr>
            <a:r>
              <a:rPr lang="en-US" dirty="0"/>
              <a:t>This model provides dedicated virtual machines to clients, </a:t>
            </a:r>
          </a:p>
          <a:p>
            <a:pPr marL="628650" lvl="1" indent="-171450">
              <a:buFont typeface="Arial"/>
              <a:buChar char="•"/>
            </a:pPr>
            <a:r>
              <a:rPr lang="en-US" dirty="0"/>
              <a:t>Allows client full control over the parameters of the machine instance.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Users can provision and configure the following through a web-based console: </a:t>
            </a:r>
          </a:p>
          <a:p>
            <a:pPr marL="628650" lvl="1" indent="-171450">
              <a:buFont typeface="Arial"/>
              <a:buChar char="•"/>
            </a:pPr>
            <a:r>
              <a:rPr lang="en-US" dirty="0"/>
              <a:t>server types</a:t>
            </a:r>
          </a:p>
          <a:p>
            <a:pPr marL="628650" lvl="1" indent="-171450">
              <a:buFont typeface="Arial"/>
              <a:buChar char="•"/>
            </a:pPr>
            <a:r>
              <a:rPr lang="en-US" dirty="0"/>
              <a:t>CPU cycles</a:t>
            </a:r>
          </a:p>
          <a:p>
            <a:pPr marL="628650" lvl="1" indent="-171450">
              <a:buFont typeface="Arial"/>
              <a:buChar char="•"/>
            </a:pPr>
            <a:r>
              <a:rPr lang="en-US" dirty="0"/>
              <a:t>operating systems</a:t>
            </a:r>
          </a:p>
          <a:p>
            <a:pPr marL="628650" lvl="1" indent="-171450">
              <a:buFont typeface="Arial"/>
              <a:buChar char="•"/>
            </a:pPr>
            <a:r>
              <a:rPr lang="en-US" dirty="0"/>
              <a:t>storage capacity</a:t>
            </a:r>
          </a:p>
          <a:p>
            <a:pPr marL="628650" lvl="1" indent="-171450">
              <a:buFont typeface="Arial"/>
              <a:buChar char="•"/>
            </a:pPr>
            <a:r>
              <a:rPr lang="en-US" dirty="0"/>
              <a:t>network infrastructure</a:t>
            </a:r>
          </a:p>
          <a:p>
            <a:pPr marL="628650" lvl="1" indent="-171450">
              <a:buFont typeface="Arial"/>
              <a:buChar char="•"/>
            </a:pPr>
            <a:r>
              <a:rPr lang="en-US" dirty="0"/>
              <a:t>security setting </a:t>
            </a:r>
          </a:p>
          <a:p>
            <a:pPr marL="171450" lvl="0" indent="-171450">
              <a:buFont typeface="Arial"/>
              <a:buChar char="•"/>
            </a:pPr>
            <a:r>
              <a:rPr lang="en-US" dirty="0"/>
              <a:t>Users can easily provision and tear down these virtual machines to suit their current needs.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3004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Private</a:t>
            </a:r>
            <a:r>
              <a:rPr lang="en-US" baseline="0" dirty="0"/>
              <a:t> Cloud (also known as internal cloud): </a:t>
            </a:r>
          </a:p>
          <a:p>
            <a:pPr marL="628650" lvl="1" indent="-171450">
              <a:buFont typeface="Arial"/>
              <a:buChar char="•"/>
            </a:pPr>
            <a:r>
              <a:rPr lang="en-US" baseline="0" dirty="0"/>
              <a:t>This deployment model of cloud computing is implemented on a cloud-based secure environment and access is restricted to authorized users only. </a:t>
            </a:r>
          </a:p>
          <a:p>
            <a:pPr marL="628650" lvl="1" indent="-171450">
              <a:buFont typeface="Arial"/>
              <a:buChar char="•"/>
            </a:pPr>
            <a:r>
              <a:rPr lang="en-US" baseline="0" dirty="0"/>
              <a:t>Utilizing this model provides organizations the opportunity to control their data and establish their own security measures.</a:t>
            </a:r>
          </a:p>
          <a:p>
            <a:pPr marL="171450" indent="-171450">
              <a:buFont typeface="Arial"/>
              <a:buChar char="•"/>
            </a:pPr>
            <a:endParaRPr lang="en-US" baseline="0" dirty="0"/>
          </a:p>
          <a:p>
            <a:pPr marL="171450" indent="-171450">
              <a:buFont typeface="Arial"/>
              <a:buChar char="•"/>
            </a:pPr>
            <a:r>
              <a:rPr lang="en-US" baseline="0" dirty="0"/>
              <a:t>Public Cloud: </a:t>
            </a:r>
          </a:p>
          <a:p>
            <a:pPr marL="628650" lvl="1" indent="-171450">
              <a:buFont typeface="Arial"/>
              <a:buChar char="•"/>
            </a:pPr>
            <a:r>
              <a:rPr lang="en-US" baseline="0" dirty="0"/>
              <a:t>Cloud services are delivered over a network (Internet) and are open for public usage.</a:t>
            </a:r>
          </a:p>
          <a:p>
            <a:pPr marL="171450" indent="-171450">
              <a:buFont typeface="Arial"/>
              <a:buChar char="•"/>
            </a:pPr>
            <a:endParaRPr lang="en-US" baseline="0" dirty="0"/>
          </a:p>
          <a:p>
            <a:pPr marL="171450" indent="-171450">
              <a:buFont typeface="Arial"/>
              <a:buChar char="•"/>
            </a:pPr>
            <a:r>
              <a:rPr lang="en-US" baseline="0" dirty="0"/>
              <a:t>Community Cloud:  </a:t>
            </a:r>
          </a:p>
          <a:p>
            <a:pPr marL="628650" lvl="1" indent="-171450">
              <a:buFont typeface="Arial"/>
              <a:buChar char="•"/>
            </a:pPr>
            <a:r>
              <a:rPr lang="en-US" baseline="0" dirty="0"/>
              <a:t>This deployment method represents a cloud computing model somewhere between public and private. </a:t>
            </a:r>
          </a:p>
          <a:p>
            <a:pPr marL="628650" lvl="1" indent="-171450">
              <a:buFont typeface="Arial"/>
              <a:buChar char="•"/>
            </a:pPr>
            <a:r>
              <a:rPr lang="en-US" baseline="0" dirty="0"/>
              <a:t>Setup is mutually shared between organizations with shared interest (such as banks or trading firms) and access is restricted to these organizations.</a:t>
            </a:r>
          </a:p>
          <a:p>
            <a:pPr marL="628650" lvl="1" indent="-171450">
              <a:buFont typeface="Arial"/>
              <a:buChar char="•"/>
            </a:pPr>
            <a:r>
              <a:rPr lang="en-US" baseline="0" dirty="0"/>
              <a:t>Private Access</a:t>
            </a:r>
          </a:p>
          <a:p>
            <a:pPr marL="171450" indent="-171450">
              <a:buFont typeface="Arial"/>
              <a:buChar char="•"/>
            </a:pPr>
            <a:endParaRPr lang="en-US" baseline="0" dirty="0"/>
          </a:p>
          <a:p>
            <a:pPr marL="171450" indent="-171450">
              <a:buFont typeface="Arial"/>
              <a:buChar char="•"/>
            </a:pPr>
            <a:r>
              <a:rPr lang="en-US" baseline="0" dirty="0"/>
              <a:t>Hybrid:  </a:t>
            </a:r>
          </a:p>
          <a:p>
            <a:pPr marL="628650" lvl="1" indent="-171450">
              <a:buFont typeface="Arial"/>
              <a:buChar char="•"/>
            </a:pPr>
            <a:r>
              <a:rPr lang="en-US" baseline="0" dirty="0"/>
              <a:t>A combination of all of the above, comprising multiple servers dedicated to either private or public access.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1022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4056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47829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b="0" dirty="0"/>
              <a:t>Another important factor of cloud computing is</a:t>
            </a:r>
            <a:r>
              <a:rPr lang="en-US" b="0" baseline="0" dirty="0"/>
              <a:t> that it is location independent.</a:t>
            </a:r>
          </a:p>
          <a:p>
            <a:pPr marL="0" indent="0">
              <a:buFont typeface="Arial"/>
              <a:buNone/>
            </a:pPr>
            <a:endParaRPr lang="en-US" b="0" dirty="0"/>
          </a:p>
          <a:p>
            <a:pPr marL="171450" indent="-171450">
              <a:buFont typeface="Arial"/>
              <a:buChar char="•"/>
            </a:pPr>
            <a:r>
              <a:rPr lang="en-US" b="0" dirty="0"/>
              <a:t>This slide and the next show datacenter</a:t>
            </a:r>
            <a:r>
              <a:rPr lang="en-US" b="0" baseline="0" dirty="0"/>
              <a:t> regions serving users on various continents for Azure and AWS.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52153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and the next represent an overview of the services offered by the four major vendors in cloud computing in each of the categories listed.  </a:t>
            </a:r>
          </a:p>
          <a:p>
            <a:pPr marL="0" indent="0">
              <a:buFont typeface="Arial"/>
              <a:buNone/>
            </a:pPr>
            <a:endParaRPr lang="en-US" dirty="0"/>
          </a:p>
          <a:p>
            <a:pPr marL="171450" indent="-171450">
              <a:buFont typeface="Arial"/>
              <a:buChar char="•"/>
            </a:pPr>
            <a:r>
              <a:rPr lang="en-US" dirty="0"/>
              <a:t>Instructors should not spend too much time in explaining the specifics of services provided by each of the vendors, but rather discuss what types of services are available or unavailable in each category.</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ko-KR"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Computing infrastructure: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 provides persistent, durable storage volumes for use with virtual machines and offers the option to select different underlying physical storage types and performance characteristics.</a:t>
            </a:r>
          </a:p>
          <a:p>
            <a:pPr marL="171450" indent="-171450">
              <a:buFont typeface="Arial"/>
              <a:buChar char="•"/>
            </a:pPr>
            <a:r>
              <a:rPr lang="en-US" altLang="ko-KR" sz="1200" b="0" i="0" kern="1200" dirty="0">
                <a:solidFill>
                  <a:schemeClr val="tx1"/>
                </a:solidFill>
                <a:effectLst/>
                <a:latin typeface="+mn-lt"/>
                <a:ea typeface="+mn-ea"/>
                <a:cs typeface="+mn-cs"/>
              </a:rPr>
              <a:t>Object storage infrastructure:</a:t>
            </a:r>
          </a:p>
          <a:p>
            <a:pPr marL="628650" lvl="1" indent="-171450">
              <a:buFont typeface="Arial"/>
              <a:buChar char="•"/>
            </a:pPr>
            <a:r>
              <a:rPr lang="en-US" altLang="ko-KR" sz="1200" b="0" i="0" kern="1200" dirty="0">
                <a:solidFill>
                  <a:schemeClr val="tx1"/>
                </a:solidFill>
                <a:effectLst/>
                <a:latin typeface="+mn-lt"/>
                <a:ea typeface="+mn-ea"/>
                <a:cs typeface="+mn-cs"/>
              </a:rPr>
              <a:t> is employed for use cases including cloud applications, content distribution, backup, archiving, disaster recovery, and big data analytics.</a:t>
            </a:r>
          </a:p>
          <a:p>
            <a:pPr marL="171450" indent="-171450">
              <a:buFont typeface="Arial"/>
              <a:buChar char="•"/>
            </a:pPr>
            <a:r>
              <a:rPr lang="en-US" altLang="ko-KR" sz="1200" b="0" i="0" kern="1200" dirty="0">
                <a:solidFill>
                  <a:schemeClr val="tx1"/>
                </a:solidFill>
                <a:effectLst/>
                <a:latin typeface="+mn-lt"/>
                <a:ea typeface="+mn-ea"/>
                <a:cs typeface="+mn-cs"/>
              </a:rPr>
              <a:t>Relational database-as-a-service (</a:t>
            </a:r>
            <a:r>
              <a:rPr lang="en-US" altLang="ko-KR" sz="1200" b="0" i="0" kern="1200" dirty="0" err="1">
                <a:solidFill>
                  <a:schemeClr val="tx1"/>
                </a:solidFill>
                <a:effectLst/>
                <a:latin typeface="+mn-lt"/>
                <a:ea typeface="+mn-ea"/>
                <a:cs typeface="+mn-cs"/>
              </a:rPr>
              <a:t>DBaaS</a:t>
            </a:r>
            <a:r>
              <a:rPr lang="en-US" altLang="ko-KR" sz="1200" b="0" i="0" kern="1200" dirty="0">
                <a:solidFill>
                  <a:schemeClr val="tx1"/>
                </a:solidFill>
                <a:effectLst/>
                <a:latin typeface="+mn-lt"/>
                <a:ea typeface="+mn-ea"/>
                <a:cs typeface="+mn-cs"/>
              </a:rPr>
              <a:t>):</a:t>
            </a:r>
          </a:p>
          <a:p>
            <a:pPr marL="628650" lvl="1" indent="-171450">
              <a:buFont typeface="Arial"/>
              <a:buChar char="•"/>
            </a:pPr>
            <a:r>
              <a:rPr lang="en-US" altLang="ko-KR" sz="1200" b="0" i="0" kern="1200" dirty="0">
                <a:solidFill>
                  <a:schemeClr val="tx1"/>
                </a:solidFill>
                <a:effectLst/>
                <a:latin typeface="+mn-lt"/>
                <a:ea typeface="+mn-ea"/>
                <a:cs typeface="+mn-cs"/>
              </a:rPr>
              <a:t> a model where the database resilience, scale, and maintenance are primarily handled by the platform.</a:t>
            </a:r>
          </a:p>
          <a:p>
            <a:pPr marL="171450" indent="-171450">
              <a:buFont typeface="Arial"/>
              <a:buChar char="•"/>
            </a:pPr>
            <a:r>
              <a:rPr lang="en-US" altLang="ko-KR" sz="1200" b="0" i="0" kern="1200" dirty="0">
                <a:solidFill>
                  <a:schemeClr val="tx1"/>
                </a:solidFill>
                <a:effectLst/>
                <a:latin typeface="+mn-lt"/>
                <a:ea typeface="+mn-ea"/>
                <a:cs typeface="+mn-cs"/>
              </a:rPr>
              <a:t>A NoSQL document database:</a:t>
            </a:r>
          </a:p>
          <a:p>
            <a:pPr marL="628650" lvl="1" indent="-171450">
              <a:buFont typeface="Arial"/>
              <a:buChar char="•"/>
            </a:pPr>
            <a:r>
              <a:rPr lang="en-US" altLang="ko-KR" sz="1200" b="0" i="0" kern="1200" dirty="0">
                <a:solidFill>
                  <a:schemeClr val="tx1"/>
                </a:solidFill>
                <a:effectLst/>
                <a:latin typeface="+mn-lt"/>
                <a:ea typeface="+mn-ea"/>
                <a:cs typeface="+mn-cs"/>
              </a:rPr>
              <a:t> a service that automatically indexes JSON data for applications that require rich query and multi-document transactions.</a:t>
            </a:r>
          </a:p>
          <a:p>
            <a:pPr marL="171450" indent="-171450">
              <a:buFont typeface="Arial"/>
              <a:buChar char="•"/>
            </a:pPr>
            <a:r>
              <a:rPr lang="en-US" dirty="0"/>
              <a:t>Big Data processing:</a:t>
            </a:r>
          </a:p>
          <a:p>
            <a:pPr marL="628650" lvl="1" indent="-171450">
              <a:buFont typeface="Arial"/>
              <a:buChar char="•"/>
            </a:pPr>
            <a:r>
              <a:rPr lang="en-US" dirty="0"/>
              <a:t> is used for very large, multi-type (structured data, unstructured data, multimedia, log data, social network data, etc) data that is accumulating at a very quick pace. (3V of Big Data = Volume, Variety, Velocity)</a:t>
            </a:r>
          </a:p>
          <a:p>
            <a:pPr marL="171450" indent="-171450">
              <a:buFont typeface="Arial"/>
              <a:buChar char="•"/>
            </a:pPr>
            <a:r>
              <a:rPr lang="en-US" dirty="0"/>
              <a:t>Visualization:</a:t>
            </a:r>
          </a:p>
          <a:p>
            <a:pPr marL="628650" lvl="1" indent="-171450">
              <a:buFont typeface="Arial"/>
              <a:buChar char="•"/>
            </a:pPr>
            <a:r>
              <a:rPr lang="en-US" dirty="0"/>
              <a:t>refers to business intelligence and other visualization tools to perform ad-hoc or in-depth analysis, develop business insights from data, and display results in a visually intuitive manner (typically for decision makers).</a:t>
            </a:r>
          </a:p>
          <a:p>
            <a:pPr marL="0" indent="0">
              <a:buFont typeface="Arial"/>
              <a:buNone/>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i="0" kern="1200" dirty="0">
                <a:solidFill>
                  <a:schemeClr val="tx1"/>
                </a:solidFill>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azure.microsoft.com</a:t>
            </a:r>
            <a:r>
              <a:rPr lang="en-US" altLang="ko-KR" sz="1200" b="0" i="0" kern="1200" dirty="0">
                <a:solidFill>
                  <a:schemeClr val="tx1"/>
                </a:solidFill>
                <a:latin typeface="+mn-lt"/>
                <a:ea typeface="+mn-ea"/>
                <a:cs typeface="+mn-cs"/>
              </a:rPr>
              <a:t>/en-us/</a:t>
            </a:r>
            <a:r>
              <a:rPr lang="en-US" altLang="ko-KR" sz="1200" b="0" i="0"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baseline="0" dirty="0">
                <a:solidFill>
                  <a:schemeClr val="tx1"/>
                </a:solidFill>
                <a:effectLst/>
                <a:latin typeface="+mn-lt"/>
                <a:ea typeface="+mn-ea"/>
                <a:cs typeface="+mn-cs"/>
              </a:rPr>
              <a:t>https://</a:t>
            </a:r>
            <a:r>
              <a:rPr lang="en-US" altLang="ko-KR" sz="1200" b="0" i="0" kern="1200" baseline="0" dirty="0" err="1">
                <a:solidFill>
                  <a:schemeClr val="tx1"/>
                </a:solidFill>
                <a:effectLst/>
                <a:latin typeface="+mn-lt"/>
                <a:ea typeface="+mn-ea"/>
                <a:cs typeface="+mn-cs"/>
              </a:rPr>
              <a:t>aws.amazon.com</a:t>
            </a:r>
            <a:r>
              <a:rPr lang="en-US" altLang="ko-KR" sz="1200" b="0" i="0" kern="1200" baseline="0" dirty="0">
                <a:solidFill>
                  <a:schemeClr val="tx1"/>
                </a:solidFill>
                <a:effectLst/>
                <a:latin typeface="+mn-lt"/>
                <a:ea typeface="+mn-ea"/>
                <a:cs typeface="+mn-cs"/>
              </a:rPr>
              <a:t>/products/?nc2=</a:t>
            </a:r>
            <a:r>
              <a:rPr lang="en-US" altLang="ko-KR" sz="1200" b="0" i="0" kern="1200" baseline="0" dirty="0" err="1">
                <a:solidFill>
                  <a:schemeClr val="tx1"/>
                </a:solidFill>
                <a:effectLst/>
                <a:latin typeface="+mn-lt"/>
                <a:ea typeface="+mn-ea"/>
                <a:cs typeface="+mn-cs"/>
              </a:rPr>
              <a:t>h_ql_ny_livestream_blu</a:t>
            </a:r>
            <a:endParaRPr lang="en-US" altLang="ko-KR" sz="1200" b="0" i="0" kern="1200" baseline="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928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kern="1200" dirty="0">
                <a:solidFill>
                  <a:schemeClr val="tx1"/>
                </a:solidFill>
                <a:latin typeface="+mn-lt"/>
                <a:ea typeface="+mn-ea"/>
                <a:cs typeface="+mn-cs"/>
              </a:rPr>
              <a:t>Notes:</a:t>
            </a:r>
          </a:p>
          <a:p>
            <a:pPr marL="171450" indent="-171450">
              <a:buFont typeface="Arial"/>
              <a:buChar char="•"/>
            </a:pP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a:t>
            </a:r>
          </a:p>
          <a:p>
            <a:pPr marL="628650" lvl="1" indent="-171450">
              <a:buFont typeface="Arial"/>
              <a:buChar char="•"/>
            </a:pPr>
            <a:r>
              <a:rPr lang="en-US" altLang="ko-KR" sz="1200" b="0" i="0" kern="1200" dirty="0">
                <a:solidFill>
                  <a:schemeClr val="tx1"/>
                </a:solidFill>
                <a:latin typeface="+mn-lt"/>
                <a:ea typeface="+mn-ea"/>
                <a:cs typeface="+mn-cs"/>
              </a:rPr>
              <a:t>IBM's Cloud Platform as a Service and more</a:t>
            </a:r>
          </a:p>
          <a:p>
            <a:pPr marL="1085850" lvl="2" indent="-171450">
              <a:buFont typeface="Arial"/>
              <a:buChar char="•"/>
            </a:pPr>
            <a:r>
              <a:rPr lang="en-US" altLang="ko-KR" sz="1200" b="0" i="0" kern="1200" dirty="0">
                <a:solidFill>
                  <a:schemeClr val="tx1"/>
                </a:solidFill>
                <a:latin typeface="+mn-lt"/>
                <a:ea typeface="+mn-ea"/>
                <a:cs typeface="+mn-cs"/>
              </a:rPr>
              <a:t>It lets you quickly create, deploy, and manage your applications in the cloud. You don't have to deal with any of the underlying infrastructure.</a:t>
            </a:r>
          </a:p>
          <a:p>
            <a:pPr marL="628650" lvl="1" indent="-171450">
              <a:buFont typeface="Arial"/>
              <a:buChar char="•"/>
            </a:pPr>
            <a:r>
              <a:rPr lang="en-US" altLang="ko-KR" sz="1200" b="0" i="0" kern="1200" dirty="0">
                <a:solidFill>
                  <a:schemeClr val="tx1"/>
                </a:solidFill>
                <a:latin typeface="+mn-lt"/>
                <a:ea typeface="+mn-ea"/>
                <a:cs typeface="+mn-cs"/>
              </a:rPr>
              <a:t>Virtual Server </a:t>
            </a:r>
          </a:p>
          <a:p>
            <a:pPr marL="1085850" lvl="2" indent="-171450">
              <a:buFont typeface="Arial"/>
              <a:buChar char="•"/>
            </a:pPr>
            <a:r>
              <a:rPr lang="en-US" altLang="ko-KR" sz="1200" b="0" i="0" kern="1200" dirty="0">
                <a:solidFill>
                  <a:schemeClr val="tx1"/>
                </a:solidFill>
                <a:latin typeface="+mn-lt"/>
                <a:ea typeface="+mn-ea"/>
                <a:cs typeface="+mn-cs"/>
              </a:rPr>
              <a:t>designed to support both cloud-native and cloud-enabled workloads, helping companies move faster and scale better across apps and services of all types.</a:t>
            </a:r>
          </a:p>
          <a:p>
            <a:pPr marL="628650" lvl="1" indent="-171450">
              <a:buFont typeface="Arial"/>
              <a:buChar char="•"/>
            </a:pPr>
            <a:r>
              <a:rPr lang="en-US" altLang="ko-KR" sz="1200" b="0" i="0" kern="1200" dirty="0">
                <a:solidFill>
                  <a:schemeClr val="tx1"/>
                </a:solidFill>
                <a:latin typeface="+mn-lt"/>
                <a:ea typeface="+mn-ea"/>
                <a:cs typeface="+mn-cs"/>
              </a:rPr>
              <a:t>Object Storage </a:t>
            </a:r>
          </a:p>
          <a:p>
            <a:pPr marL="1085850" lvl="2" indent="-171450">
              <a:buFont typeface="Arial"/>
              <a:buChar char="•"/>
            </a:pPr>
            <a:r>
              <a:rPr lang="en-US" altLang="ko-KR" sz="1200" b="0" i="0" kern="1200" dirty="0">
                <a:solidFill>
                  <a:schemeClr val="tx1"/>
                </a:solidFill>
                <a:latin typeface="+mn-lt"/>
                <a:ea typeface="+mn-ea"/>
                <a:cs typeface="+mn-cs"/>
              </a:rPr>
              <a:t>built on </a:t>
            </a:r>
            <a:r>
              <a:rPr lang="en-US" altLang="ko-KR" sz="1200" b="0" i="0" kern="1200" dirty="0" err="1">
                <a:solidFill>
                  <a:schemeClr val="tx1"/>
                </a:solidFill>
                <a:latin typeface="+mn-lt"/>
                <a:ea typeface="+mn-ea"/>
                <a:cs typeface="+mn-cs"/>
              </a:rPr>
              <a:t>OpenStack</a:t>
            </a:r>
            <a:r>
              <a:rPr lang="en-US" altLang="ko-KR" sz="1200" b="0" i="0" kern="1200" dirty="0">
                <a:solidFill>
                  <a:schemeClr val="tx1"/>
                </a:solidFill>
                <a:latin typeface="+mn-lt"/>
                <a:ea typeface="+mn-ea"/>
                <a:cs typeface="+mn-cs"/>
              </a:rPr>
              <a:t> Swift and provides redundant, scalable object storage clusters for storing, managing, and retrieving virtual server images, media content, or financial data.</a:t>
            </a:r>
          </a:p>
          <a:p>
            <a:pPr marL="171450" indent="-171450">
              <a:buFont typeface="Arial"/>
              <a:buChar char="•"/>
            </a:pPr>
            <a:r>
              <a:rPr lang="en-US" altLang="ko-KR" sz="1200" b="0" i="0" kern="1200" dirty="0">
                <a:solidFill>
                  <a:schemeClr val="tx1"/>
                </a:solidFill>
                <a:latin typeface="+mn-lt"/>
                <a:ea typeface="+mn-ea"/>
                <a:cs typeface="+mn-cs"/>
              </a:rPr>
              <a:t>Google Cloud Platform:</a:t>
            </a:r>
          </a:p>
          <a:p>
            <a:pPr marL="628650" lvl="1" indent="-171450">
              <a:buFont typeface="Arial"/>
              <a:buChar char="•"/>
            </a:pPr>
            <a:r>
              <a:rPr lang="en-US" altLang="ko-KR" sz="1200" b="0" i="0" kern="1200" dirty="0">
                <a:solidFill>
                  <a:schemeClr val="tx1"/>
                </a:solidFill>
                <a:latin typeface="+mn-lt"/>
                <a:ea typeface="+mn-ea"/>
                <a:cs typeface="+mn-cs"/>
              </a:rPr>
              <a:t>a set of modular cloud-based services that allow you to create anything from simple websites to complex applications. </a:t>
            </a:r>
          </a:p>
          <a:p>
            <a:pPr marL="628650" lvl="1" indent="-171450">
              <a:buFont typeface="Arial"/>
              <a:buChar char="•"/>
            </a:pPr>
            <a:r>
              <a:rPr lang="en-US" altLang="ko-KR" sz="1200" b="0" i="0" kern="1200" dirty="0">
                <a:solidFill>
                  <a:schemeClr val="tx1"/>
                </a:solidFill>
                <a:latin typeface="+mn-lt"/>
                <a:ea typeface="+mn-ea"/>
                <a:cs typeface="+mn-cs"/>
              </a:rPr>
              <a:t>Google Compute Engine</a:t>
            </a:r>
            <a:r>
              <a:rPr lang="en-US" altLang="ko-KR" sz="1200" b="0" i="0" kern="1200" baseline="0" dirty="0">
                <a:solidFill>
                  <a:schemeClr val="tx1"/>
                </a:solidFill>
                <a:latin typeface="+mn-lt"/>
                <a:ea typeface="+mn-ea"/>
                <a:cs typeface="+mn-cs"/>
              </a:rPr>
              <a:t> </a:t>
            </a:r>
          </a:p>
          <a:p>
            <a:pPr marL="1085850" lvl="2" indent="-171450">
              <a:buFont typeface="Arial"/>
              <a:buChar char="•"/>
            </a:pPr>
            <a:r>
              <a:rPr lang="en-US" altLang="ko-KR" sz="1200" b="0" i="0" kern="1200" dirty="0">
                <a:solidFill>
                  <a:schemeClr val="tx1"/>
                </a:solidFill>
                <a:latin typeface="+mn-lt"/>
                <a:ea typeface="+mn-ea"/>
                <a:cs typeface="+mn-cs"/>
              </a:rPr>
              <a:t>delivers virtual machines running in Google's innovative data centers and worldwide fiber network. </a:t>
            </a:r>
          </a:p>
          <a:p>
            <a:pPr marL="1085850" lvl="2" indent="-171450">
              <a:buFont typeface="Arial"/>
              <a:buChar char="•"/>
            </a:pPr>
            <a:r>
              <a:rPr lang="en-US" altLang="ko-KR" sz="1200" b="0" i="0" kern="1200" dirty="0">
                <a:solidFill>
                  <a:schemeClr val="tx1"/>
                </a:solidFill>
                <a:latin typeface="+mn-lt"/>
                <a:ea typeface="+mn-ea"/>
                <a:cs typeface="+mn-cs"/>
              </a:rPr>
              <a:t>tooling and workflow support enable scaling from single instances to global, load-balanced cloud computing. </a:t>
            </a:r>
          </a:p>
          <a:p>
            <a:pPr marL="628650" lvl="1" indent="-171450">
              <a:buFont typeface="Arial"/>
              <a:buChar char="•"/>
            </a:pPr>
            <a:r>
              <a:rPr lang="en-US" altLang="ko-KR" sz="1200" b="0" i="0" kern="1200" dirty="0">
                <a:solidFill>
                  <a:schemeClr val="tx1"/>
                </a:solidFill>
                <a:latin typeface="+mn-lt"/>
                <a:ea typeface="+mn-ea"/>
                <a:cs typeface="+mn-cs"/>
              </a:rPr>
              <a:t>Cloud </a:t>
            </a:r>
            <a:r>
              <a:rPr lang="en-US" altLang="ko-KR" sz="1200" b="0" i="0" kern="1200" dirty="0" err="1">
                <a:solidFill>
                  <a:schemeClr val="tx1"/>
                </a:solidFill>
                <a:latin typeface="+mn-lt"/>
                <a:ea typeface="+mn-ea"/>
                <a:cs typeface="+mn-cs"/>
              </a:rPr>
              <a:t>Datastore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highly-scalable </a:t>
            </a:r>
            <a:r>
              <a:rPr lang="en-US" altLang="ko-KR" sz="1200" b="0" i="0" kern="1200" dirty="0" err="1">
                <a:solidFill>
                  <a:schemeClr val="tx1"/>
                </a:solidFill>
                <a:latin typeface="+mn-lt"/>
                <a:ea typeface="+mn-ea"/>
                <a:cs typeface="+mn-cs"/>
              </a:rPr>
              <a:t>NoSQL</a:t>
            </a:r>
            <a:r>
              <a:rPr lang="en-US" altLang="ko-KR" sz="1200" b="0" i="0" kern="1200" dirty="0">
                <a:solidFill>
                  <a:schemeClr val="tx1"/>
                </a:solidFill>
                <a:latin typeface="+mn-lt"/>
                <a:ea typeface="+mn-ea"/>
                <a:cs typeface="+mn-cs"/>
              </a:rPr>
              <a:t> database for your applications. </a:t>
            </a:r>
          </a:p>
          <a:p>
            <a:pPr marL="1085850" lvl="2" indent="-171450">
              <a:buFont typeface="Arial"/>
              <a:buChar char="•"/>
            </a:pPr>
            <a:r>
              <a:rPr lang="en-US" altLang="ko-KR" sz="1200" b="0" i="0" kern="1200" dirty="0">
                <a:solidFill>
                  <a:schemeClr val="tx1"/>
                </a:solidFill>
                <a:latin typeface="+mn-lt"/>
                <a:ea typeface="+mn-ea"/>
                <a:cs typeface="+mn-cs"/>
              </a:rPr>
              <a:t>automatically handles sharing and replication.</a:t>
            </a:r>
          </a:p>
          <a:p>
            <a:pPr marL="628650" lvl="1" indent="-171450">
              <a:buFont typeface="Arial"/>
              <a:buChar char="•"/>
            </a:pPr>
            <a:r>
              <a:rPr lang="en-US" altLang="ko-KR" sz="1200" b="0" i="0" kern="1200" dirty="0" err="1">
                <a:solidFill>
                  <a:schemeClr val="tx1"/>
                </a:solidFill>
                <a:latin typeface="+mn-lt"/>
                <a:ea typeface="+mn-ea"/>
                <a:cs typeface="+mn-cs"/>
              </a:rPr>
              <a:t>Bigtable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designed to handle massive workloads at consistent low latency and high throughput, so it's a great choice for both operational and analytical applications, including </a:t>
            </a:r>
            <a:r>
              <a:rPr lang="en-US" altLang="ko-KR" sz="1200" b="0" i="0" kern="1200" dirty="0" err="1">
                <a:solidFill>
                  <a:schemeClr val="tx1"/>
                </a:solidFill>
                <a:latin typeface="+mn-lt"/>
                <a:ea typeface="+mn-ea"/>
                <a:cs typeface="+mn-cs"/>
              </a:rPr>
              <a:t>IoT</a:t>
            </a:r>
            <a:r>
              <a:rPr lang="en-US" altLang="ko-KR" sz="1200" b="0" i="0" kern="1200" dirty="0">
                <a:solidFill>
                  <a:schemeClr val="tx1"/>
                </a:solidFill>
                <a:latin typeface="+mn-lt"/>
                <a:ea typeface="+mn-ea"/>
                <a:cs typeface="+mn-cs"/>
              </a:rPr>
              <a:t>, user analytics, and financial data analysis.</a:t>
            </a:r>
          </a:p>
          <a:p>
            <a:pPr marL="628650" lvl="1" indent="-171450">
              <a:buFont typeface="Arial"/>
              <a:buChar char="•"/>
            </a:pPr>
            <a:r>
              <a:rPr lang="en-US" altLang="ko-KR" sz="1200" b="0" i="0" kern="1200" dirty="0" err="1">
                <a:solidFill>
                  <a:schemeClr val="tx1"/>
                </a:solidFill>
                <a:latin typeface="+mn-lt"/>
                <a:ea typeface="+mn-ea"/>
                <a:cs typeface="+mn-cs"/>
              </a:rPr>
              <a:t>BigQuery</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Google's fully managed, petabyte scale, low cost analytics data warehouse. </a:t>
            </a:r>
          </a:p>
          <a:p>
            <a:pPr marL="1085850" lvl="2" indent="-171450">
              <a:buFont typeface="Arial"/>
              <a:buChar char="•"/>
            </a:pPr>
            <a:r>
              <a:rPr lang="en-US" altLang="ko-KR" sz="1200" b="0" i="0" kern="1200" dirty="0" err="1">
                <a:solidFill>
                  <a:schemeClr val="tx1"/>
                </a:solidFill>
                <a:latin typeface="+mn-lt"/>
                <a:ea typeface="+mn-ea"/>
                <a:cs typeface="+mn-cs"/>
              </a:rPr>
              <a:t>NoOps</a:t>
            </a:r>
            <a:r>
              <a:rPr lang="en-US" altLang="ko-KR" sz="1200" b="0" i="0" kern="1200" dirty="0">
                <a:solidFill>
                  <a:schemeClr val="tx1"/>
                </a:solidFill>
                <a:latin typeface="+mn-lt"/>
                <a:ea typeface="+mn-ea"/>
                <a:cs typeface="+mn-cs"/>
              </a:rPr>
              <a:t>, there is no infrastructure to manage and you don't need a database administrator, so you can focus on analyzing data to find meaningful insights, uses familiar SQL.</a:t>
            </a:r>
          </a:p>
          <a:p>
            <a:endParaRPr lang="en-US" altLang="ko-KR"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References:</a:t>
            </a:r>
            <a:r>
              <a:rPr lang="en-US" altLang="ko-KR" sz="1200" b="0" i="0" kern="120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cloud.google.com</a:t>
            </a:r>
            <a:r>
              <a:rPr lang="en-US" altLang="ko-KR" sz="1200" b="0" i="0" kern="1200" dirty="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console.ng.bluemix.net</a:t>
            </a:r>
            <a:r>
              <a:rPr lang="en-US" altLang="ko-KR" sz="1200" b="0" i="0" kern="1200" dirty="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48200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Instructors should not attempt to explain each and every service type shown on the slide.  Azure services will be more fully explored in Module 1 lessons 3 and 4. This slide is a demonstration to students that the Azure services can be broken up into various categories (i.e., PaaS, IaaS, and administrative) and subcategories (i.e., Compute, Web and Mobile, Developer, etc.)</a:t>
            </a:r>
          </a:p>
          <a:p>
            <a:pPr marL="171450" indent="-171450">
              <a:buFont typeface="Arial"/>
              <a:buChar char="•"/>
            </a:pPr>
            <a:endParaRPr lang="en-US" dirty="0"/>
          </a:p>
          <a:p>
            <a:pPr marL="171450" indent="-171450">
              <a:buFont typeface="Arial"/>
              <a:buChar char="•"/>
            </a:pPr>
            <a:r>
              <a:rPr lang="en-US" dirty="0"/>
              <a:t>Azure</a:t>
            </a:r>
            <a:r>
              <a:rPr lang="en-US" baseline="0" dirty="0"/>
              <a:t> is a comprehensive platform, with a smorgasbord of elements and services.</a:t>
            </a:r>
          </a:p>
          <a:p>
            <a:pPr marL="628650" lvl="1" indent="-171450">
              <a:buFont typeface="Arial"/>
              <a:buChar char="•"/>
            </a:pPr>
            <a:r>
              <a:rPr lang="en-US" baseline="0" dirty="0"/>
              <a:t>The core infrastructure services are shown at the bottom of the slide.</a:t>
            </a:r>
          </a:p>
          <a:p>
            <a:pPr marL="628650" lvl="1" indent="-171450">
              <a:buFont typeface="Arial"/>
              <a:buChar char="•"/>
            </a:pPr>
            <a:r>
              <a:rPr lang="en-US" baseline="0" dirty="0"/>
              <a:t>The middle layer offers services that are more oriented towards enterprise or private development with services to gather, massage and display data for example.</a:t>
            </a:r>
          </a:p>
          <a:p>
            <a:pPr marL="628650" lvl="1" indent="-171450">
              <a:buFont typeface="Arial"/>
              <a:buChar char="•"/>
            </a:pPr>
            <a:r>
              <a:rPr lang="en-US" baseline="0" dirty="0"/>
              <a:t>The Web and Mobile and Developer Services shown at the top are oriented more for the development of end-user software and services that can be developed, tested, and deployed under the Azure platform.</a:t>
            </a:r>
          </a:p>
          <a:p>
            <a:pPr marL="628650" lvl="1" indent="-171450">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31</a:t>
            </a:fld>
            <a:endParaRPr lang="en-US">
              <a:solidFill>
                <a:prstClr val="black"/>
              </a:solidFill>
              <a:latin typeface="맑은 고딕"/>
            </a:endParaRPr>
          </a:p>
        </p:txBody>
      </p:sp>
    </p:spTree>
    <p:extLst>
      <p:ext uri="{BB962C8B-B14F-4D97-AF65-F5344CB8AC3E}">
        <p14:creationId xmlns:p14="http://schemas.microsoft.com/office/powerpoint/2010/main" val="691215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of 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308020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156446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r>
              <a:rPr lang="en-US" b="1" dirty="0" smtClean="0"/>
              <a:t>:</a:t>
            </a:r>
          </a:p>
          <a:p>
            <a:pPr marL="171450" indent="-171450">
              <a:buFont typeface="Arial"/>
              <a:buChar char="•"/>
            </a:pPr>
            <a:r>
              <a:rPr lang="en-US" b="0" baseline="0" dirty="0" smtClean="0"/>
              <a:t>The Module 1 Lesson 1 Lab should be completed at this time:</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/tree/master/Instructor-Led</a:t>
            </a:r>
            <a:r>
              <a:rPr lang="en-US" smtClean="0"/>
              <a:t>/Module1/Labs/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We </a:t>
            </a:r>
            <a:r>
              <a:rPr lang="en-US" dirty="0"/>
              <a:t>have learned that Cloud Computing allows ubiquitous, location free, on-demand network access to a shared pool of computing resources that users can rapidly provision and tear down to meet their current needs and only pay for services that they use.  </a:t>
            </a:r>
            <a:endParaRPr lang="en-US" sz="100" dirty="0"/>
          </a:p>
          <a:p>
            <a:pPr marL="171450" indent="-171450">
              <a:buFont typeface="Arial"/>
              <a:buChar char="•"/>
            </a:pPr>
            <a:r>
              <a:rPr lang="en-US" dirty="0"/>
              <a:t>Users are offered infrastructure as a service, platform as a service, or software as a service.  These services are distinguished by who is responsible for the support of the underlying software, hardware and infrastructure and how it is managed.  Services can be deployed in either public, private, community, or hybrid clouds</a:t>
            </a:r>
            <a:r>
              <a:rPr lang="en-US" dirty="0" smtClean="0"/>
              <a:t>.</a:t>
            </a:r>
          </a:p>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Oxford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8772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Webster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811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a:t>
            </a:r>
            <a:endParaRPr lang="en-US" b="0" dirty="0"/>
          </a:p>
          <a:p>
            <a:pPr marL="171450" indent="-171450">
              <a:buFont typeface="Arial"/>
              <a:buChar char="•"/>
            </a:pPr>
            <a:r>
              <a:rPr lang="en-US" dirty="0"/>
              <a:t>The purpose of this slide is to open discussion</a:t>
            </a:r>
            <a:r>
              <a:rPr lang="en-US" baseline="0" dirty="0"/>
              <a:t> with the students in order to ascertain their perceptions of cloud computing.  </a:t>
            </a:r>
          </a:p>
          <a:p>
            <a:pPr marL="171450" indent="-171450">
              <a:buFont typeface="Arial"/>
              <a:buChar char="•"/>
            </a:pPr>
            <a:r>
              <a:rPr lang="en-US" baseline="0" dirty="0"/>
              <a:t>The instructor should lead the students in exploring various perspectives of cloud computing.  </a:t>
            </a:r>
          </a:p>
          <a:p>
            <a:pPr marL="628650" lvl="1" indent="-171450">
              <a:buFont typeface="Arial"/>
              <a:buChar char="•"/>
            </a:pPr>
            <a:r>
              <a:rPr lang="en-US" baseline="0" dirty="0"/>
              <a:t>Suggested ‘buzz words’ to get conversation started:</a:t>
            </a:r>
          </a:p>
          <a:p>
            <a:pPr marL="1085850" lvl="2" indent="-171450">
              <a:buFont typeface="Arial"/>
              <a:buChar char="•"/>
            </a:pPr>
            <a:r>
              <a:rPr lang="en-US" baseline="0" dirty="0"/>
              <a:t>Network</a:t>
            </a:r>
          </a:p>
          <a:p>
            <a:pPr marL="1085850" lvl="2" indent="-171450">
              <a:buFont typeface="Arial"/>
              <a:buChar char="•"/>
            </a:pPr>
            <a:r>
              <a:rPr lang="en-US" baseline="0" dirty="0"/>
              <a:t>Data</a:t>
            </a:r>
          </a:p>
          <a:p>
            <a:pPr marL="1085850" lvl="2" indent="-171450">
              <a:buFont typeface="Arial"/>
              <a:buChar char="•"/>
            </a:pPr>
            <a:r>
              <a:rPr lang="en-US" baseline="0" dirty="0"/>
              <a:t>Services</a:t>
            </a:r>
          </a:p>
          <a:p>
            <a:pPr marL="1085850" lvl="2" indent="-171450">
              <a:buFont typeface="Arial"/>
              <a:buChar char="•"/>
            </a:pPr>
            <a:r>
              <a:rPr lang="en-US" baseline="0" dirty="0"/>
              <a:t>Shared</a:t>
            </a:r>
          </a:p>
          <a:p>
            <a:pPr marL="1085850" lvl="2" indent="-171450">
              <a:buFont typeface="Arial"/>
              <a:buChar char="•"/>
            </a:pPr>
            <a:r>
              <a:rPr lang="en-US" baseline="0" dirty="0"/>
              <a:t>Internet</a:t>
            </a:r>
          </a:p>
          <a:p>
            <a:pPr marL="1085850" lvl="2" indent="-171450">
              <a:buFont typeface="Arial"/>
              <a:buChar char="•"/>
            </a:pPr>
            <a:r>
              <a:rPr lang="en-US" baseline="0" dirty="0"/>
              <a:t>Resources</a:t>
            </a:r>
          </a:p>
          <a:p>
            <a:pPr marL="1085850" lvl="2" indent="-171450">
              <a:buFont typeface="Arial"/>
              <a:buChar char="•"/>
            </a:pPr>
            <a:r>
              <a:rPr lang="en-US" baseline="0" dirty="0"/>
              <a:t>Software</a:t>
            </a:r>
          </a:p>
          <a:p>
            <a:pPr marL="1085850" lvl="2" indent="-171450">
              <a:buFont typeface="Arial"/>
              <a:buChar char="•"/>
            </a:pPr>
            <a:r>
              <a:rPr lang="en-US" baseline="0" dirty="0"/>
              <a:t>Model</a:t>
            </a:r>
          </a:p>
          <a:p>
            <a:pPr marL="1085850" lvl="2" indent="-171450">
              <a:buFont typeface="Arial"/>
              <a:buChar char="•"/>
            </a:pPr>
            <a:r>
              <a:rPr lang="en-US" baseline="0" dirty="0"/>
              <a:t>Costs</a:t>
            </a:r>
          </a:p>
          <a:p>
            <a:pPr marL="914400" lvl="2" indent="0">
              <a:buFont typeface="Arial"/>
              <a:buNone/>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2772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serves as a follow-up to the discussion generated by the previous slide. </a:t>
            </a:r>
          </a:p>
          <a:p>
            <a:pPr marL="171450" indent="-171450">
              <a:buFont typeface="Arial"/>
              <a:buChar char="•"/>
            </a:pPr>
            <a:endParaRPr lang="en-US" dirty="0"/>
          </a:p>
          <a:p>
            <a:pPr marL="171450" indent="-171450">
              <a:buFont typeface="Arial"/>
              <a:buChar char="•"/>
            </a:pPr>
            <a:r>
              <a:rPr lang="en-US" dirty="0"/>
              <a:t>Similar to six blind individuals trying to describe an</a:t>
            </a:r>
            <a:r>
              <a:rPr lang="en-US" baseline="0" dirty="0"/>
              <a:t> elephant from just the parts they come in contact with, people’s perspective on cloud computing will be influenced by their roles and responsibilities within an organization. </a:t>
            </a:r>
          </a:p>
          <a:p>
            <a:pPr marL="0" indent="0">
              <a:buFont typeface="Arial"/>
              <a:buNone/>
            </a:pPr>
            <a:endParaRPr lang="en-US" baseline="0" dirty="0"/>
          </a:p>
          <a:p>
            <a:pPr marL="628650" lvl="1" indent="-171450">
              <a:buFont typeface="Arial"/>
              <a:buChar char="•"/>
            </a:pPr>
            <a:r>
              <a:rPr lang="en-US" baseline="0" dirty="0"/>
              <a:t>What cloud computing means to people in different roles:</a:t>
            </a:r>
          </a:p>
          <a:p>
            <a:pPr marL="1085850" lvl="2" indent="-171450">
              <a:buFont typeface="Arial"/>
              <a:buChar char="•"/>
            </a:pPr>
            <a:r>
              <a:rPr lang="en-US" baseline="0" dirty="0"/>
              <a:t>end-user:</a:t>
            </a:r>
          </a:p>
          <a:p>
            <a:pPr marL="1543050" lvl="3" indent="-171450">
              <a:buFont typeface="Arial"/>
              <a:buChar char="•"/>
            </a:pPr>
            <a:r>
              <a:rPr lang="en-US" baseline="0" dirty="0"/>
              <a:t>services available on various platforms anytime, anywhere, as long as an Internet connection is available</a:t>
            </a:r>
          </a:p>
          <a:p>
            <a:pPr marL="1085850" lvl="2" indent="-171450">
              <a:buFont typeface="Arial"/>
              <a:buChar char="•"/>
            </a:pPr>
            <a:r>
              <a:rPr lang="en-US" baseline="0" dirty="0"/>
              <a:t>application developer</a:t>
            </a:r>
          </a:p>
          <a:p>
            <a:pPr marL="1543050" lvl="3" indent="-171450">
              <a:buFont typeface="Arial"/>
              <a:buChar char="•"/>
            </a:pPr>
            <a:r>
              <a:rPr lang="en-US" baseline="0" dirty="0"/>
              <a:t>a development platform that can be dynamically configured and easily tested</a:t>
            </a:r>
          </a:p>
          <a:p>
            <a:pPr marL="1085850" lvl="2" indent="-171450">
              <a:buFont typeface="Arial"/>
              <a:buChar char="•"/>
            </a:pPr>
            <a:r>
              <a:rPr lang="en-US" baseline="0" dirty="0"/>
              <a:t>service provider or infrastructure manager</a:t>
            </a:r>
          </a:p>
          <a:p>
            <a:pPr marL="1543050" lvl="3" indent="-171450">
              <a:buFont typeface="Arial"/>
              <a:buChar char="•"/>
            </a:pPr>
            <a:r>
              <a:rPr lang="en-US" baseline="0" dirty="0"/>
              <a:t>the ability to dynamically setup hardware and implement services, t</a:t>
            </a:r>
          </a:p>
          <a:p>
            <a:pPr marL="2000250" lvl="4" indent="-171450">
              <a:buFont typeface="Arial"/>
              <a:buChar char="•"/>
            </a:pPr>
            <a:r>
              <a:rPr lang="en-US" baseline="0" dirty="0"/>
              <a:t>increasing available resources during peak times </a:t>
            </a:r>
          </a:p>
          <a:p>
            <a:pPr marL="2000250" lvl="4" indent="-171450">
              <a:buFont typeface="Arial"/>
              <a:buChar char="•"/>
            </a:pPr>
            <a:r>
              <a:rPr lang="en-US" baseline="0" dirty="0"/>
              <a:t>releasing resources during slower periods. </a:t>
            </a:r>
          </a:p>
          <a:p>
            <a:pPr marL="1085850" lvl="2" indent="-171450">
              <a:buFont typeface="Arial"/>
              <a:buChar char="•"/>
            </a:pPr>
            <a:r>
              <a:rPr lang="en-US" baseline="0" dirty="0"/>
              <a:t>CFO </a:t>
            </a:r>
          </a:p>
          <a:p>
            <a:pPr marL="1543050" lvl="3" indent="-171450">
              <a:buFont typeface="Arial"/>
              <a:buChar char="•"/>
            </a:pPr>
            <a:r>
              <a:rPr lang="en-US" baseline="0" dirty="0"/>
              <a:t>economic model for consuming technology in a pay-as-you-go format</a:t>
            </a:r>
          </a:p>
          <a:p>
            <a:pPr marL="2000250" lvl="4" indent="-171450">
              <a:buFont typeface="Arial"/>
              <a:buChar char="•"/>
            </a:pPr>
            <a:r>
              <a:rPr lang="en-US" baseline="0" dirty="0"/>
              <a:t>Allows company to spend limited resources on only what they need and use, expanding as necessary</a:t>
            </a:r>
          </a:p>
          <a:p>
            <a:pPr marL="1085850" lvl="2" indent="-171450">
              <a:buFont typeface="Arial"/>
              <a:buChar char="•"/>
            </a:pPr>
            <a:r>
              <a:rPr lang="en-US" baseline="0" dirty="0"/>
              <a:t> CIO </a:t>
            </a:r>
          </a:p>
          <a:p>
            <a:pPr marL="1543050" lvl="3" indent="-171450">
              <a:buFont typeface="Arial"/>
              <a:buChar char="•"/>
            </a:pPr>
            <a:r>
              <a:rPr lang="en-US" baseline="0" dirty="0"/>
              <a:t>virtualization model for technology from infrastructure to delivery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These additional definitions provide further perspectives on cloud computing.</a:t>
            </a:r>
            <a:r>
              <a:rPr lang="en-US" baseline="0" dirty="0"/>
              <a:t>  </a:t>
            </a:r>
          </a:p>
          <a:p>
            <a:pPr marL="628650" lvl="1" indent="-171450">
              <a:buFont typeface="Arial"/>
              <a:buChar char="•"/>
            </a:pPr>
            <a:r>
              <a:rPr lang="en-US" baseline="0" dirty="0"/>
              <a:t>There isn’t any specific origin to each of these quotes.  </a:t>
            </a:r>
          </a:p>
          <a:p>
            <a:pPr marL="628650" lvl="1" indent="-171450">
              <a:buFont typeface="Arial"/>
              <a:buChar char="•"/>
            </a:pPr>
            <a:r>
              <a:rPr lang="en-US" baseline="0" dirty="0"/>
              <a:t>they are </a:t>
            </a:r>
            <a:r>
              <a:rPr lang="en-US" dirty="0"/>
              <a:t>an amalgamation of </a:t>
            </a:r>
            <a:r>
              <a:rPr lang="en-US" baseline="0" dirty="0"/>
              <a:t>sentiments and perspectives expressed by various people and entities on the Internet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45995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 previous slides, we have reviewed</a:t>
            </a:r>
            <a:r>
              <a:rPr lang="en-US" baseline="0" dirty="0"/>
              <a:t> various definitions of cloud computing.  We conclude this exploration of perspective with the presentation of the NIST (National Institute of Standards and Technology) definition which is quite comprehensive</a:t>
            </a:r>
          </a:p>
          <a:p>
            <a:pPr marL="628650" lvl="1" indent="-171450">
              <a:buFont typeface="Arial"/>
              <a:buChar char="•"/>
            </a:pPr>
            <a:r>
              <a:rPr lang="en-US" baseline="0" dirty="0"/>
              <a:t>leads to the discussion of:</a:t>
            </a:r>
          </a:p>
          <a:p>
            <a:pPr marL="1085850" lvl="2" indent="-171450">
              <a:buFont typeface="Arial"/>
              <a:buChar char="•"/>
            </a:pPr>
            <a:r>
              <a:rPr lang="en-US" baseline="0" dirty="0"/>
              <a:t>five characteristics</a:t>
            </a:r>
          </a:p>
          <a:p>
            <a:pPr marL="1085850" lvl="2" indent="-171450">
              <a:buFont typeface="Arial"/>
              <a:buChar char="•"/>
            </a:pPr>
            <a:r>
              <a:rPr lang="en-US" baseline="0" dirty="0"/>
              <a:t>three service models</a:t>
            </a:r>
          </a:p>
          <a:p>
            <a:pPr marL="1085850" lvl="2" indent="-171450">
              <a:buFont typeface="Arial"/>
              <a:buChar char="•"/>
            </a:pPr>
            <a:r>
              <a:rPr lang="en-US" baseline="0" dirty="0"/>
              <a:t>four deployment models</a:t>
            </a:r>
          </a:p>
          <a:p>
            <a:r>
              <a:rPr lang="en-US" b="1" dirty="0"/>
              <a:t>References:</a:t>
            </a:r>
            <a:r>
              <a:rPr lang="en-US" dirty="0"/>
              <a:t> </a:t>
            </a:r>
          </a:p>
          <a:p>
            <a:pPr marL="171450" indent="-171450">
              <a:buFont typeface="Arial"/>
              <a:buChar char="•"/>
            </a:pPr>
            <a:r>
              <a:rPr lang="en-US" dirty="0"/>
              <a:t>http://www.nist.gov/itl/cloud/</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7036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Cloud Computing Overview</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Cloud Computing</a:t>
            </a:r>
          </a:p>
        </p:txBody>
      </p:sp>
      <p:graphicFrame>
        <p:nvGraphicFramePr>
          <p:cNvPr id="20" name="Table 19"/>
          <p:cNvGraphicFramePr>
            <a:graphicFrameLocks noGrp="1"/>
          </p:cNvGraphicFramePr>
          <p:nvPr>
            <p:extLst>
              <p:ext uri="{D42A27DB-BD31-4B8C-83A1-F6EECF244321}">
                <p14:modId xmlns:p14="http://schemas.microsoft.com/office/powerpoint/2010/main" val="3002546378"/>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 xmlns:a16="http://schemas.microsoft.com/office/drawing/2014/main" val="48614039"/>
                    </a:ext>
                  </a:extLst>
                </a:gridCol>
                <a:gridCol w="6581586">
                  <a:extLst>
                    <a:ext uri="{9D8B030D-6E8A-4147-A177-3AD203B41FA5}">
                      <a16:colId xmlns="" xmlns:a16="http://schemas.microsoft.com/office/drawing/2014/main"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 xmlns:a16="http://schemas.microsoft.com/office/drawing/2014/main"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computing</a:t>
                      </a:r>
                    </a:p>
                    <a:p>
                      <a:pPr marL="0" indent="0" defTabSz="914099" fontAlgn="base">
                        <a:spcBef>
                          <a:spcPct val="0"/>
                        </a:spcBef>
                        <a:spcAft>
                          <a:spcPct val="0"/>
                        </a:spcAft>
                        <a:buFont typeface="Arial" panose="020B0604020202020204" pitchFamily="34" charset="0"/>
                        <a:buNone/>
                      </a:pPr>
                      <a:r>
                        <a:rPr lang="en-US" dirty="0">
                          <a:solidFill>
                            <a:schemeClr val="tx1"/>
                          </a:solidFill>
                        </a:rPr>
                        <a:t>Made mainstream by Global Alliance</a:t>
                      </a:r>
                    </a:p>
                  </a:txBody>
                  <a:tcPr>
                    <a:solidFill>
                      <a:schemeClr val="bg1">
                        <a:lumMod val="85000"/>
                      </a:schemeClr>
                    </a:solidFill>
                  </a:tcPr>
                </a:tc>
                <a:extLst>
                  <a:ext uri="{0D108BD9-81ED-4DB2-BD59-A6C34878D82A}">
                    <a16:rowId xmlns="" xmlns:a16="http://schemas.microsoft.com/office/drawing/2014/main"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 xmlns:a16="http://schemas.microsoft.com/office/drawing/2014/main"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 xmlns:a16="http://schemas.microsoft.com/office/drawing/2014/main"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a:t>
                      </a:r>
                      <a:r>
                        <a:rPr lang="en-US" dirty="0" err="1"/>
                        <a:t>IasS</a:t>
                      </a:r>
                      <a:r>
                        <a:rPr lang="en-US" dirty="0"/>
                        <a:t>, </a:t>
                      </a:r>
                      <a:r>
                        <a:rPr lang="en-US" dirty="0" err="1"/>
                        <a:t>PaaS</a:t>
                      </a:r>
                      <a:r>
                        <a:rPr lang="en-US" dirty="0"/>
                        <a:t>, &amp; </a:t>
                      </a:r>
                      <a:r>
                        <a:rPr lang="en-US" dirty="0" err="1"/>
                        <a:t>SaaS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21" name="Chevron 20"/>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5358906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Oracle</a:t>
              </a:r>
            </a:p>
            <a:p>
              <a:pPr algn="ctr"/>
              <a:r>
                <a:rPr lang="en-US" sz="1600" dirty="0" err="1">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spTree>
    <p:extLst>
      <p:ext uri="{BB962C8B-B14F-4D97-AF65-F5344CB8AC3E}">
        <p14:creationId xmlns:p14="http://schemas.microsoft.com/office/powerpoint/2010/main" val="2641087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a:t>
              </a:r>
            </a:p>
            <a:p>
              <a:pPr marL="457200" lvl="0" indent="-457200" algn="l" defTabSz="914089">
                <a:spcBef>
                  <a:spcPct val="20000"/>
                </a:spcBef>
                <a:buSzPct val="80000"/>
                <a:buFont typeface="Wingdings" charset="2"/>
                <a:buChar char="§"/>
              </a:pPr>
              <a:r>
                <a:rPr lang="en-US" i="0" dirty="0"/>
                <a:t>Pay per use</a:t>
              </a:r>
            </a:p>
          </p:txBody>
        </p:sp>
      </p:grpSp>
    </p:spTree>
    <p:extLst>
      <p:ext uri="{BB962C8B-B14F-4D97-AF65-F5344CB8AC3E}">
        <p14:creationId xmlns:p14="http://schemas.microsoft.com/office/powerpoint/2010/main" val="3856847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graphicFrame>
        <p:nvGraphicFramePr>
          <p:cNvPr id="16" name="Table 15"/>
          <p:cNvGraphicFramePr>
            <a:graphicFrameLocks noGrp="1"/>
          </p:cNvGraphicFramePr>
          <p:nvPr>
            <p:extLst>
              <p:ext uri="{D42A27DB-BD31-4B8C-83A1-F6EECF244321}">
                <p14:modId xmlns:p14="http://schemas.microsoft.com/office/powerpoint/2010/main" val="1388701187"/>
              </p:ext>
            </p:extLst>
          </p:nvPr>
        </p:nvGraphicFramePr>
        <p:xfrm>
          <a:off x="1129042" y="2080887"/>
          <a:ext cx="9940029" cy="338812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Software</a:t>
                      </a:r>
                      <a:r>
                        <a:rPr lang="en-US" baseline="0" dirty="0"/>
                        <a:t> as a Service (</a:t>
                      </a:r>
                      <a:r>
                        <a:rPr lang="en-US" baseline="0" dirty="0" err="1"/>
                        <a:t>SaaS</a:t>
                      </a:r>
                      <a:r>
                        <a:rPr lang="en-US" baseline="0" dirty="0"/>
                        <a:t>)</a:t>
                      </a:r>
                      <a:endParaRPr lang="en-US" dirty="0"/>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smtClean="0">
                          <a:solidFill>
                            <a:schemeClr val="tx1"/>
                          </a:solidFill>
                        </a:rPr>
                        <a:t>Consume it</a:t>
                      </a:r>
                      <a:endParaRPr lang="en-US" dirty="0">
                        <a:solidFill>
                          <a:schemeClr val="tx1"/>
                        </a:solidFill>
                      </a:endParaRPr>
                    </a:p>
                    <a:p>
                      <a:pPr marL="0" indent="0" defTabSz="914099" fontAlgn="base">
                        <a:spcBef>
                          <a:spcPct val="0"/>
                        </a:spcBef>
                        <a:spcAft>
                          <a:spcPct val="0"/>
                        </a:spcAft>
                        <a:buFont typeface="Arial" panose="020B0604020202020204" pitchFamily="34" charset="0"/>
                        <a:buNone/>
                      </a:pPr>
                      <a:r>
                        <a:rPr lang="en-US" dirty="0">
                          <a:solidFill>
                            <a:schemeClr val="tx1"/>
                          </a:solidFill>
                        </a:rPr>
                        <a:t>End-User Applications</a:t>
                      </a:r>
                      <a:r>
                        <a:rPr lang="en-US" baseline="0" dirty="0">
                          <a:solidFill>
                            <a:schemeClr val="tx1"/>
                          </a:solidFill>
                        </a:rPr>
                        <a:t> delivered as a service, rather than by on-premises software</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Platform as a Service</a:t>
                      </a:r>
                      <a:r>
                        <a:rPr lang="en-US" baseline="0" dirty="0"/>
                        <a:t> (</a:t>
                      </a:r>
                      <a:r>
                        <a:rPr lang="en-US" baseline="0" dirty="0" err="1"/>
                        <a:t>PaaS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Build on it</a:t>
                      </a:r>
                      <a:endParaRPr lang="en-US" dirty="0"/>
                    </a:p>
                    <a:p>
                      <a:pPr algn="l"/>
                      <a:r>
                        <a:rPr lang="en-US" dirty="0"/>
                        <a:t>Application</a:t>
                      </a:r>
                      <a:r>
                        <a:rPr lang="en-US" baseline="0" dirty="0"/>
                        <a:t> platform or middleware provided as a service on which developers can build and deploy custom applications</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Infrastructure </a:t>
                      </a:r>
                      <a:r>
                        <a:rPr lang="en-US" baseline="0" dirty="0"/>
                        <a:t>as a Service (</a:t>
                      </a:r>
                      <a:r>
                        <a:rPr lang="en-US" baseline="0" dirty="0" err="1"/>
                        <a:t>IaaS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Migrate to 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Computing,</a:t>
                      </a:r>
                      <a:r>
                        <a:rPr lang="en-US" baseline="0" dirty="0"/>
                        <a:t> storage, or other IT infrastructure provided as a service, rather than as a dedicated capability</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2013033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Software</a:t>
                </a:r>
              </a:p>
              <a:p>
                <a:pPr algn="ctr">
                  <a:lnSpc>
                    <a:spcPct val="90000"/>
                  </a:lnSpc>
                  <a:spcBef>
                    <a:spcPct val="20000"/>
                  </a:spcBef>
                  <a:buSzPct val="80000"/>
                </a:pPr>
                <a:r>
                  <a:rPr lang="en-US" dirty="0">
                    <a:solidFill>
                      <a:srgbClr val="000000"/>
                    </a:solidFill>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Platform</a:t>
                </a:r>
              </a:p>
              <a:p>
                <a:pPr algn="ctr">
                  <a:lnSpc>
                    <a:spcPct val="90000"/>
                  </a:lnSpc>
                  <a:spcBef>
                    <a:spcPct val="20000"/>
                  </a:spcBef>
                  <a:buSzPct val="80000"/>
                </a:pPr>
                <a:r>
                  <a:rPr lang="en-US" dirty="0">
                    <a:solidFill>
                      <a:srgbClr val="000000"/>
                    </a:solidFill>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Infrastructure</a:t>
                </a:r>
              </a:p>
              <a:p>
                <a:pPr algn="ctr">
                  <a:lnSpc>
                    <a:spcPct val="90000"/>
                  </a:lnSpc>
                  <a:spcBef>
                    <a:spcPct val="20000"/>
                  </a:spcBef>
                  <a:buSzPct val="80000"/>
                </a:pPr>
                <a:r>
                  <a:rPr lang="en-US" dirty="0">
                    <a:solidFill>
                      <a:srgbClr val="000000"/>
                    </a:solidFill>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t>User Managed</a:t>
                </a:r>
              </a:p>
            </p:txBody>
          </p:sp>
        </p:grpSp>
      </p:grpSp>
    </p:spTree>
    <p:extLst>
      <p:ext uri="{BB962C8B-B14F-4D97-AF65-F5344CB8AC3E}">
        <p14:creationId xmlns:p14="http://schemas.microsoft.com/office/powerpoint/2010/main" val="33888315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5181600" cy="2426947"/>
          </a:xfrm>
        </p:spPr>
        <p:txBody>
          <a:bodyPr/>
          <a:lstStyle/>
          <a:p>
            <a:pPr>
              <a:buFont typeface="Wingdings" charset="2"/>
              <a:buChar char="§"/>
            </a:pPr>
            <a:r>
              <a:rPr lang="en-US" dirty="0"/>
              <a:t>Internet hosted software</a:t>
            </a:r>
          </a:p>
          <a:p>
            <a:pPr>
              <a:buFont typeface="Wingdings" charset="2"/>
              <a:buChar char="§"/>
            </a:pPr>
            <a:r>
              <a:rPr lang="en-US" dirty="0"/>
              <a:t>Full vendor maintenance</a:t>
            </a:r>
          </a:p>
          <a:p>
            <a:pPr>
              <a:buFont typeface="Wingdings" charset="2"/>
              <a:buChar char="§"/>
            </a:pPr>
            <a:r>
              <a:rPr lang="en-US" dirty="0"/>
              <a:t>No upfront cost</a:t>
            </a:r>
          </a:p>
          <a:p>
            <a:pPr>
              <a:buFont typeface="Wingdings" charset="2"/>
              <a:buChar char="§"/>
            </a:pPr>
            <a:r>
              <a:rPr lang="en-US" dirty="0"/>
              <a:t>Pay for services as they are consumed</a:t>
            </a:r>
          </a:p>
        </p:txBody>
      </p:sp>
      <p:grpSp>
        <p:nvGrpSpPr>
          <p:cNvPr id="27" name="Group 26"/>
          <p:cNvGrpSpPr/>
          <p:nvPr/>
        </p:nvGrpSpPr>
        <p:grpSpPr>
          <a:xfrm>
            <a:off x="7597822" y="1824460"/>
            <a:ext cx="2780887" cy="4467377"/>
            <a:chOff x="9163653" y="2281367"/>
            <a:chExt cx="2780887" cy="4467377"/>
          </a:xfrm>
        </p:grpSpPr>
        <p:grpSp>
          <p:nvGrpSpPr>
            <p:cNvPr id="28" name="Group 27"/>
            <p:cNvGrpSpPr/>
            <p:nvPr/>
          </p:nvGrpSpPr>
          <p:grpSpPr>
            <a:xfrm>
              <a:off x="9632264" y="2281367"/>
              <a:ext cx="2312276" cy="4467377"/>
              <a:chOff x="9632264" y="2281367"/>
              <a:chExt cx="2312276" cy="4467377"/>
            </a:xfrm>
          </p:grpSpPr>
          <p:sp>
            <p:nvSpPr>
              <p:cNvPr id="31" name="Rectangle 30"/>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9" name="TextBox 28"/>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30" name="Elbow Connector 29"/>
            <p:cNvCxnSpPr>
              <a:stCxn id="39" idx="1"/>
              <a:endCxn id="31"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9777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lstStyle/>
          <a:p>
            <a:pPr>
              <a:buFont typeface="Wingdings" charset="2"/>
              <a:buChar char="§"/>
            </a:pPr>
            <a:r>
              <a:rPr lang="en-US" dirty="0"/>
              <a:t>Delivers and manages various development environments</a:t>
            </a:r>
          </a:p>
          <a:p>
            <a:pPr>
              <a:buFont typeface="Wingdings" charset="2"/>
              <a:buChar char="§"/>
            </a:pPr>
            <a:r>
              <a:rPr lang="en-US" dirty="0"/>
              <a:t>Environment and tools can be easily provisioned and torn down</a:t>
            </a:r>
          </a:p>
          <a:p>
            <a:pPr>
              <a:buFont typeface="Wingdings" charset="2"/>
              <a:buChar char="§"/>
            </a:pPr>
            <a:endParaRPr lang="en-US" dirty="0"/>
          </a:p>
        </p:txBody>
      </p:sp>
      <p:grpSp>
        <p:nvGrpSpPr>
          <p:cNvPr id="24" name="Group 23"/>
          <p:cNvGrpSpPr/>
          <p:nvPr/>
        </p:nvGrpSpPr>
        <p:grpSpPr>
          <a:xfrm>
            <a:off x="7598664" y="1828800"/>
            <a:ext cx="2779157" cy="4467377"/>
            <a:chOff x="6176426" y="2271961"/>
            <a:chExt cx="2779157" cy="4467377"/>
          </a:xfrm>
        </p:grpSpPr>
        <p:grpSp>
          <p:nvGrpSpPr>
            <p:cNvPr id="25" name="Group 24"/>
            <p:cNvGrpSpPr/>
            <p:nvPr/>
          </p:nvGrpSpPr>
          <p:grpSpPr>
            <a:xfrm>
              <a:off x="6643307" y="2271961"/>
              <a:ext cx="2312276" cy="4467377"/>
              <a:chOff x="6643307" y="2271961"/>
              <a:chExt cx="2312276" cy="4467377"/>
            </a:xfrm>
          </p:grpSpPr>
          <p:sp>
            <p:nvSpPr>
              <p:cNvPr id="30" name="Rectangle 29"/>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1" name="Rectangle 30"/>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2" name="Rectangle 31"/>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3" name="Rectangle 32"/>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4" name="Rectangle 33"/>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5" name="Rectangle 34"/>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6" name="Rectangle 35"/>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7" name="Rectangle 36"/>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8" name="Rectangle 37"/>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6" name="TextBox 25"/>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7" name="Elbow Connector 26"/>
            <p:cNvCxnSpPr>
              <a:stCxn id="36" idx="1"/>
              <a:endCxn id="30"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9" name="Elbow Connector 28"/>
            <p:cNvCxnSpPr>
              <a:stCxn id="38" idx="1"/>
              <a:endCxn id="37"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723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p:txBody>
          <a:bodyPr/>
          <a:lstStyle/>
          <a:p>
            <a:pPr>
              <a:buFont typeface="Wingdings" charset="2"/>
              <a:buChar char="§"/>
            </a:pPr>
            <a:r>
              <a:rPr lang="en-US" dirty="0"/>
              <a:t>Dedicated virtual machines (VMs) </a:t>
            </a:r>
          </a:p>
          <a:p>
            <a:pPr>
              <a:buFont typeface="Wingdings" charset="2"/>
              <a:buChar char="§"/>
            </a:pPr>
            <a:r>
              <a:rPr lang="en-US" dirty="0"/>
              <a:t>Users configure server type, operating system, storage, network, etc.</a:t>
            </a:r>
          </a:p>
          <a:p>
            <a:pPr>
              <a:buFont typeface="Wingdings" charset="2"/>
              <a:buChar char="§"/>
            </a:pPr>
            <a:r>
              <a:rPr lang="en-US" dirty="0"/>
              <a:t>Scale up and down</a:t>
            </a:r>
          </a:p>
        </p:txBody>
      </p:sp>
      <p:grpSp>
        <p:nvGrpSpPr>
          <p:cNvPr id="25" name="Group 24"/>
          <p:cNvGrpSpPr/>
          <p:nvPr/>
        </p:nvGrpSpPr>
        <p:grpSpPr>
          <a:xfrm>
            <a:off x="7598664" y="1828800"/>
            <a:ext cx="2785264" cy="4421205"/>
            <a:chOff x="3183093" y="2298412"/>
            <a:chExt cx="2785264" cy="4421205"/>
          </a:xfrm>
        </p:grpSpPr>
        <p:grpSp>
          <p:nvGrpSpPr>
            <p:cNvPr id="26" name="Group 25"/>
            <p:cNvGrpSpPr/>
            <p:nvPr/>
          </p:nvGrpSpPr>
          <p:grpSpPr>
            <a:xfrm>
              <a:off x="3656081" y="2298412"/>
              <a:ext cx="2312276" cy="4421205"/>
              <a:chOff x="3656081" y="2298412"/>
              <a:chExt cx="2312276" cy="4421205"/>
            </a:xfrm>
          </p:grpSpPr>
          <p:sp>
            <p:nvSpPr>
              <p:cNvPr id="31" name="Rectangle 30"/>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7" name="TextBox 26"/>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8" name="Elbow Connector 27"/>
            <p:cNvCxnSpPr>
              <a:stCxn id="39" idx="1"/>
              <a:endCxn id="36"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5" idx="1"/>
              <a:endCxn id="31"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3492546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a:t>
            </a:r>
          </a:p>
        </p:txBody>
      </p:sp>
      <p:grpSp>
        <p:nvGrpSpPr>
          <p:cNvPr id="3" name="Group 2"/>
          <p:cNvGrpSpPr/>
          <p:nvPr/>
        </p:nvGrpSpPr>
        <p:grpSpPr>
          <a:xfrm>
            <a:off x="2934502" y="1310228"/>
            <a:ext cx="6325238" cy="2423016"/>
            <a:chOff x="3017778" y="1351870"/>
            <a:chExt cx="6325238" cy="2423016"/>
          </a:xfrm>
        </p:grpSpPr>
        <p:grpSp>
          <p:nvGrpSpPr>
            <p:cNvPr id="166" name="Group 5"/>
            <p:cNvGrpSpPr>
              <a:grpSpLocks noChangeAspect="1"/>
            </p:cNvGrpSpPr>
            <p:nvPr/>
          </p:nvGrpSpPr>
          <p:grpSpPr bwMode="auto">
            <a:xfrm>
              <a:off x="3017778" y="1351870"/>
              <a:ext cx="6325238" cy="2423016"/>
              <a:chOff x="537" y="880"/>
              <a:chExt cx="3686" cy="1412"/>
            </a:xfrm>
            <a:solidFill>
              <a:schemeClr val="bg1">
                <a:lumMod val="50000"/>
              </a:schemeClr>
            </a:solidFill>
          </p:grpSpPr>
          <p:sp>
            <p:nvSpPr>
              <p:cNvPr id="16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1" name="TextBox 40"/>
            <p:cNvSpPr txBox="1"/>
            <p:nvPr/>
          </p:nvSpPr>
          <p:spPr>
            <a:xfrm>
              <a:off x="4636190" y="2344282"/>
              <a:ext cx="237204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Hybrid Cloud</a:t>
              </a:r>
            </a:p>
          </p:txBody>
        </p:sp>
      </p:grpSp>
      <p:grpSp>
        <p:nvGrpSpPr>
          <p:cNvPr id="4" name="Group 3"/>
          <p:cNvGrpSpPr/>
          <p:nvPr/>
        </p:nvGrpSpPr>
        <p:grpSpPr>
          <a:xfrm>
            <a:off x="204825" y="3180588"/>
            <a:ext cx="4384561" cy="1691924"/>
            <a:chOff x="4" y="3078153"/>
            <a:chExt cx="4384561" cy="1691924"/>
          </a:xfrm>
        </p:grpSpPr>
        <p:grpSp>
          <p:nvGrpSpPr>
            <p:cNvPr id="250" name="Group 249"/>
            <p:cNvGrpSpPr>
              <a:grpSpLocks noChangeAspect="1"/>
            </p:cNvGrpSpPr>
            <p:nvPr/>
          </p:nvGrpSpPr>
          <p:grpSpPr>
            <a:xfrm>
              <a:off x="4" y="3078153"/>
              <a:ext cx="4384561" cy="1691924"/>
              <a:chOff x="7290174" y="3620667"/>
              <a:chExt cx="4389975" cy="1681672"/>
            </a:xfrm>
          </p:grpSpPr>
          <p:grpSp>
            <p:nvGrpSpPr>
              <p:cNvPr id="251" name="Group 5"/>
              <p:cNvGrpSpPr>
                <a:grpSpLocks noChangeAspect="1"/>
              </p:cNvGrpSpPr>
              <p:nvPr/>
            </p:nvGrpSpPr>
            <p:grpSpPr bwMode="auto">
              <a:xfrm>
                <a:off x="7290174" y="3620667"/>
                <a:ext cx="4389975" cy="1681672"/>
                <a:chOff x="537" y="880"/>
                <a:chExt cx="3686" cy="1412"/>
              </a:xfrm>
              <a:solidFill>
                <a:srgbClr val="0070C0"/>
              </a:solidFill>
            </p:grpSpPr>
            <p:sp>
              <p:nvSpPr>
                <p:cNvPr id="253"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4"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2" name="TextBox 251"/>
              <p:cNvSpPr txBox="1"/>
              <p:nvPr/>
            </p:nvSpPr>
            <p:spPr>
              <a:xfrm>
                <a:off x="8158627" y="4395255"/>
                <a:ext cx="1706064" cy="381036"/>
              </a:xfrm>
              <a:prstGeom prst="rect">
                <a:avLst/>
              </a:prstGeom>
              <a:noFill/>
            </p:spPr>
            <p:txBody>
              <a:bodyPr wrap="square" rtlCol="0">
                <a:spAutoFit/>
              </a:bodyPr>
              <a:lstStyle/>
              <a:p>
                <a:pPr algn="ctr"/>
                <a:r>
                  <a:rPr lang="en-US" dirty="0">
                    <a:solidFill>
                      <a:schemeClr val="bg1"/>
                    </a:solidFill>
                  </a:rPr>
                  <a:t>Private Cloud</a:t>
                </a:r>
              </a:p>
            </p:txBody>
          </p:sp>
        </p:grpSp>
        <p:grpSp>
          <p:nvGrpSpPr>
            <p:cNvPr id="7" name="Group 6"/>
            <p:cNvGrpSpPr>
              <a:grpSpLocks noChangeAspect="1"/>
            </p:cNvGrpSpPr>
            <p:nvPr/>
          </p:nvGrpSpPr>
          <p:grpSpPr>
            <a:xfrm>
              <a:off x="1146597" y="3290787"/>
              <a:ext cx="867298" cy="621809"/>
              <a:chOff x="1093559" y="4317615"/>
              <a:chExt cx="624116" cy="447229"/>
            </a:xfrm>
          </p:grpSpPr>
          <p:grpSp>
            <p:nvGrpSpPr>
              <p:cNvPr id="37" name="Group 36"/>
              <p:cNvGrpSpPr>
                <a:grpSpLocks noChangeAspect="1"/>
              </p:cNvGrpSpPr>
              <p:nvPr/>
            </p:nvGrpSpPr>
            <p:grpSpPr>
              <a:xfrm>
                <a:off x="1271379" y="4317615"/>
                <a:ext cx="296450" cy="281425"/>
                <a:chOff x="424517" y="4446040"/>
                <a:chExt cx="869760" cy="820085"/>
              </a:xfrm>
            </p:grpSpPr>
            <p:grpSp>
              <p:nvGrpSpPr>
                <p:cNvPr id="38" name="Group 37"/>
                <p:cNvGrpSpPr>
                  <a:grpSpLocks noChangeAspect="1"/>
                </p:cNvGrpSpPr>
                <p:nvPr/>
              </p:nvGrpSpPr>
              <p:grpSpPr>
                <a:xfrm>
                  <a:off x="426351" y="4446040"/>
                  <a:ext cx="867441" cy="120807"/>
                  <a:chOff x="7740526" y="4440417"/>
                  <a:chExt cx="2808026" cy="391068"/>
                </a:xfrm>
              </p:grpSpPr>
              <p:sp>
                <p:nvSpPr>
                  <p:cNvPr id="86" name="Rectangle 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Oval 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9" name="Rectangle 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Rectangle 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0" name="Group 39"/>
                <p:cNvGrpSpPr>
                  <a:grpSpLocks noChangeAspect="1"/>
                </p:cNvGrpSpPr>
                <p:nvPr/>
              </p:nvGrpSpPr>
              <p:grpSpPr>
                <a:xfrm>
                  <a:off x="424517" y="4587264"/>
                  <a:ext cx="867441" cy="120807"/>
                  <a:chOff x="7740526" y="4440417"/>
                  <a:chExt cx="2808026" cy="391068"/>
                </a:xfrm>
              </p:grpSpPr>
              <p:sp>
                <p:nvSpPr>
                  <p:cNvPr id="81" name="Rectangle 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Oval 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2" name="Group 41"/>
                <p:cNvGrpSpPr>
                  <a:grpSpLocks noChangeAspect="1"/>
                </p:cNvGrpSpPr>
                <p:nvPr/>
              </p:nvGrpSpPr>
              <p:grpSpPr>
                <a:xfrm>
                  <a:off x="426835" y="4726044"/>
                  <a:ext cx="867441" cy="120807"/>
                  <a:chOff x="7740526" y="4440417"/>
                  <a:chExt cx="2808026" cy="391068"/>
                </a:xfrm>
              </p:grpSpPr>
              <p:sp>
                <p:nvSpPr>
                  <p:cNvPr id="76" name="Rectangle 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Oval 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Rectangle 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 name="Group 45"/>
                <p:cNvGrpSpPr>
                  <a:grpSpLocks noChangeAspect="1"/>
                </p:cNvGrpSpPr>
                <p:nvPr/>
              </p:nvGrpSpPr>
              <p:grpSpPr>
                <a:xfrm>
                  <a:off x="426836" y="4865803"/>
                  <a:ext cx="867441" cy="120807"/>
                  <a:chOff x="7740526" y="4440417"/>
                  <a:chExt cx="2808026" cy="391068"/>
                </a:xfrm>
              </p:grpSpPr>
              <p:sp>
                <p:nvSpPr>
                  <p:cNvPr id="71" name="Rectangle 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Oval 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Rectangle 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8" name="Group 47"/>
                <p:cNvGrpSpPr>
                  <a:grpSpLocks noChangeAspect="1"/>
                </p:cNvGrpSpPr>
                <p:nvPr/>
              </p:nvGrpSpPr>
              <p:grpSpPr>
                <a:xfrm>
                  <a:off x="426835" y="5005559"/>
                  <a:ext cx="867441" cy="120807"/>
                  <a:chOff x="7740526" y="4440417"/>
                  <a:chExt cx="2808026" cy="391068"/>
                </a:xfrm>
              </p:grpSpPr>
              <p:sp>
                <p:nvSpPr>
                  <p:cNvPr id="66" name="Rectangle 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Oval 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Rectangle 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9" name="Group 58"/>
                <p:cNvGrpSpPr>
                  <a:grpSpLocks noChangeAspect="1"/>
                </p:cNvGrpSpPr>
                <p:nvPr/>
              </p:nvGrpSpPr>
              <p:grpSpPr>
                <a:xfrm>
                  <a:off x="426836" y="5145318"/>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Oval 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91" name="Group 90"/>
              <p:cNvGrpSpPr>
                <a:grpSpLocks noChangeAspect="1"/>
              </p:cNvGrpSpPr>
              <p:nvPr/>
            </p:nvGrpSpPr>
            <p:grpSpPr>
              <a:xfrm>
                <a:off x="1421225" y="4482840"/>
                <a:ext cx="296450" cy="281425"/>
                <a:chOff x="424517" y="4446040"/>
                <a:chExt cx="869760" cy="820085"/>
              </a:xfrm>
            </p:grpSpPr>
            <p:grpSp>
              <p:nvGrpSpPr>
                <p:cNvPr id="92" name="Group 91"/>
                <p:cNvGrpSpPr>
                  <a:grpSpLocks noChangeAspect="1"/>
                </p:cNvGrpSpPr>
                <p:nvPr/>
              </p:nvGrpSpPr>
              <p:grpSpPr>
                <a:xfrm>
                  <a:off x="426351" y="4446040"/>
                  <a:ext cx="867441" cy="120807"/>
                  <a:chOff x="7740526" y="4440417"/>
                  <a:chExt cx="2808026" cy="391068"/>
                </a:xfrm>
              </p:grpSpPr>
              <p:sp>
                <p:nvSpPr>
                  <p:cNvPr id="123" name="Rectangle 1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4" name="Oval 1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5" name="Rectangle 1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6" name="Rectangle 1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7" name="Rectangle 1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4517" y="4587264"/>
                  <a:ext cx="867441" cy="120807"/>
                  <a:chOff x="7740526" y="4440417"/>
                  <a:chExt cx="2808026" cy="391068"/>
                </a:xfrm>
              </p:grpSpPr>
              <p:sp>
                <p:nvSpPr>
                  <p:cNvPr id="118" name="Rectangle 1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Oval 1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4" name="Group 93"/>
                <p:cNvGrpSpPr>
                  <a:grpSpLocks noChangeAspect="1"/>
                </p:cNvGrpSpPr>
                <p:nvPr/>
              </p:nvGrpSpPr>
              <p:grpSpPr>
                <a:xfrm>
                  <a:off x="426835" y="4726044"/>
                  <a:ext cx="867441" cy="120807"/>
                  <a:chOff x="7740526" y="4440417"/>
                  <a:chExt cx="2808026" cy="391068"/>
                </a:xfrm>
              </p:grpSpPr>
              <p:sp>
                <p:nvSpPr>
                  <p:cNvPr id="113" name="Rectangle 11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Oval 11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5" name="Group 94"/>
                <p:cNvGrpSpPr>
                  <a:grpSpLocks noChangeAspect="1"/>
                </p:cNvGrpSpPr>
                <p:nvPr/>
              </p:nvGrpSpPr>
              <p:grpSpPr>
                <a:xfrm>
                  <a:off x="426836" y="4865803"/>
                  <a:ext cx="867441" cy="120807"/>
                  <a:chOff x="7740526" y="4440417"/>
                  <a:chExt cx="2808026" cy="391068"/>
                </a:xfrm>
              </p:grpSpPr>
              <p:sp>
                <p:nvSpPr>
                  <p:cNvPr id="108" name="Rectangle 10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Oval 10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6" name="Group 95"/>
                <p:cNvGrpSpPr>
                  <a:grpSpLocks noChangeAspect="1"/>
                </p:cNvGrpSpPr>
                <p:nvPr/>
              </p:nvGrpSpPr>
              <p:grpSpPr>
                <a:xfrm>
                  <a:off x="426835" y="5005559"/>
                  <a:ext cx="867441" cy="120807"/>
                  <a:chOff x="7740526" y="4440417"/>
                  <a:chExt cx="2808026" cy="391068"/>
                </a:xfrm>
              </p:grpSpPr>
              <p:sp>
                <p:nvSpPr>
                  <p:cNvPr id="103" name="Rectangle 10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7" name="Group 96"/>
                <p:cNvGrpSpPr>
                  <a:grpSpLocks noChangeAspect="1"/>
                </p:cNvGrpSpPr>
                <p:nvPr/>
              </p:nvGrpSpPr>
              <p:grpSpPr>
                <a:xfrm>
                  <a:off x="426836" y="5145318"/>
                  <a:ext cx="867441" cy="120807"/>
                  <a:chOff x="7740526" y="4440417"/>
                  <a:chExt cx="2808026" cy="391068"/>
                </a:xfrm>
              </p:grpSpPr>
              <p:sp>
                <p:nvSpPr>
                  <p:cNvPr id="98" name="Rectangle 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Oval 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8" name="Group 127"/>
              <p:cNvGrpSpPr>
                <a:grpSpLocks noChangeAspect="1"/>
              </p:cNvGrpSpPr>
              <p:nvPr/>
            </p:nvGrpSpPr>
            <p:grpSpPr>
              <a:xfrm>
                <a:off x="1093559" y="4483419"/>
                <a:ext cx="296450" cy="281425"/>
                <a:chOff x="424517" y="4446040"/>
                <a:chExt cx="869760" cy="820085"/>
              </a:xfrm>
            </p:grpSpPr>
            <p:grpSp>
              <p:nvGrpSpPr>
                <p:cNvPr id="129" name="Group 128"/>
                <p:cNvGrpSpPr>
                  <a:grpSpLocks noChangeAspect="1"/>
                </p:cNvGrpSpPr>
                <p:nvPr/>
              </p:nvGrpSpPr>
              <p:grpSpPr>
                <a:xfrm>
                  <a:off x="426351" y="4446040"/>
                  <a:ext cx="867441" cy="120807"/>
                  <a:chOff x="7740526" y="4440417"/>
                  <a:chExt cx="2808026" cy="391068"/>
                </a:xfrm>
              </p:grpSpPr>
              <p:sp>
                <p:nvSpPr>
                  <p:cNvPr id="160" name="Rectangle 1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1" name="Oval 1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2" name="Rectangle 1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3" name="Rectangle 1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4" name="Rectangle 1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4517" y="4587264"/>
                  <a:ext cx="867441" cy="120807"/>
                  <a:chOff x="7740526" y="4440417"/>
                  <a:chExt cx="2808026" cy="391068"/>
                </a:xfrm>
              </p:grpSpPr>
              <p:sp>
                <p:nvSpPr>
                  <p:cNvPr id="155" name="Rectangle 1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6" name="Oval 1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Rectangle 1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1" name="Group 130"/>
                <p:cNvGrpSpPr>
                  <a:grpSpLocks noChangeAspect="1"/>
                </p:cNvGrpSpPr>
                <p:nvPr/>
              </p:nvGrpSpPr>
              <p:grpSpPr>
                <a:xfrm>
                  <a:off x="426835" y="4726044"/>
                  <a:ext cx="867441" cy="120807"/>
                  <a:chOff x="7740526" y="4440417"/>
                  <a:chExt cx="2808026" cy="391068"/>
                </a:xfrm>
              </p:grpSpPr>
              <p:sp>
                <p:nvSpPr>
                  <p:cNvPr id="150" name="Rectangle 1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1" name="Oval 1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Rectangle 1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2" name="Group 131"/>
                <p:cNvGrpSpPr>
                  <a:grpSpLocks noChangeAspect="1"/>
                </p:cNvGrpSpPr>
                <p:nvPr/>
              </p:nvGrpSpPr>
              <p:grpSpPr>
                <a:xfrm>
                  <a:off x="426836" y="4865803"/>
                  <a:ext cx="867441" cy="120807"/>
                  <a:chOff x="7740526" y="4440417"/>
                  <a:chExt cx="2808026" cy="391068"/>
                </a:xfrm>
              </p:grpSpPr>
              <p:sp>
                <p:nvSpPr>
                  <p:cNvPr id="145" name="Rectangle 1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6" name="Oval 1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Rectangle 1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3" name="Group 132"/>
                <p:cNvGrpSpPr>
                  <a:grpSpLocks noChangeAspect="1"/>
                </p:cNvGrpSpPr>
                <p:nvPr/>
              </p:nvGrpSpPr>
              <p:grpSpPr>
                <a:xfrm>
                  <a:off x="426835" y="5005559"/>
                  <a:ext cx="867441" cy="120807"/>
                  <a:chOff x="7740526" y="4440417"/>
                  <a:chExt cx="2808026" cy="391068"/>
                </a:xfrm>
              </p:grpSpPr>
              <p:sp>
                <p:nvSpPr>
                  <p:cNvPr id="140" name="Rectangle 1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1" name="Oval 1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Rectangle 1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4" name="Group 133"/>
                <p:cNvGrpSpPr>
                  <a:grpSpLocks noChangeAspect="1"/>
                </p:cNvGrpSpPr>
                <p:nvPr/>
              </p:nvGrpSpPr>
              <p:grpSpPr>
                <a:xfrm>
                  <a:off x="426836" y="5145318"/>
                  <a:ext cx="867441" cy="120807"/>
                  <a:chOff x="7740526" y="4440417"/>
                  <a:chExt cx="2808026" cy="391068"/>
                </a:xfrm>
              </p:grpSpPr>
              <p:sp>
                <p:nvSpPr>
                  <p:cNvPr id="135" name="Rectangle 1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6" name="Oval 1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Rectangle 1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8" name="Group 7"/>
            <p:cNvGrpSpPr/>
            <p:nvPr/>
          </p:nvGrpSpPr>
          <p:grpSpPr>
            <a:xfrm>
              <a:off x="671306" y="4178651"/>
              <a:ext cx="2556173" cy="483193"/>
              <a:chOff x="856809" y="5044832"/>
              <a:chExt cx="2463914" cy="465513"/>
            </a:xfrm>
          </p:grpSpPr>
          <p:grpSp>
            <p:nvGrpSpPr>
              <p:cNvPr id="243" name="Group 242"/>
              <p:cNvGrpSpPr/>
              <p:nvPr/>
            </p:nvGrpSpPr>
            <p:grpSpPr>
              <a:xfrm>
                <a:off x="2395965" y="5204647"/>
                <a:ext cx="924758" cy="145882"/>
                <a:chOff x="7740526" y="4440417"/>
                <a:chExt cx="2808026" cy="391068"/>
              </a:xfrm>
            </p:grpSpPr>
            <p:sp>
              <p:nvSpPr>
                <p:cNvPr id="245" name="Rectangle 244"/>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6" name="Oval 2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7" name="Rectangle 2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8" name="Rectangle 2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9" name="Rectangle 2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210" name="Group 209"/>
              <p:cNvGrpSpPr>
                <a:grpSpLocks noChangeAspect="1"/>
              </p:cNvGrpSpPr>
              <p:nvPr/>
            </p:nvGrpSpPr>
            <p:grpSpPr>
              <a:xfrm>
                <a:off x="2063494" y="5111319"/>
                <a:ext cx="168021" cy="332538"/>
                <a:chOff x="692152" y="3629546"/>
                <a:chExt cx="768348" cy="1342504"/>
              </a:xfrm>
            </p:grpSpPr>
            <p:sp>
              <p:nvSpPr>
                <p:cNvPr id="211" name="Rectangle 210"/>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2" name="Rectangle 211"/>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3" name="Oval 212"/>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4" name="Oval 213"/>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5" name="Straight Connector 214"/>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a:grpSpLocks noChangeAspect="1"/>
              </p:cNvGrpSpPr>
              <p:nvPr/>
            </p:nvGrpSpPr>
            <p:grpSpPr>
              <a:xfrm>
                <a:off x="856809" y="5044832"/>
                <a:ext cx="228127" cy="465513"/>
                <a:chOff x="7653540" y="2295205"/>
                <a:chExt cx="1485900" cy="2676850"/>
              </a:xfrm>
            </p:grpSpPr>
            <p:sp>
              <p:nvSpPr>
                <p:cNvPr id="225" name="Rectangle 22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6" name="Oval 22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7" name="Rectangle 22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8" name="Rectangle 22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9" name="Rectangle 22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0" name="Rectangle 22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1" name="Rectangle 23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2" name="Rectangle 23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3" name="Rectangle 23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4" name="Rectangle 23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5" name="Rectangle 23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8" name="Rectangle 23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9" name="Rectangle 23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0" name="Rectangle 23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01" name="Group 400"/>
              <p:cNvGrpSpPr>
                <a:grpSpLocks noChangeAspect="1"/>
              </p:cNvGrpSpPr>
              <p:nvPr/>
            </p:nvGrpSpPr>
            <p:grpSpPr>
              <a:xfrm>
                <a:off x="1249387" y="5068163"/>
                <a:ext cx="649656" cy="418850"/>
                <a:chOff x="2865713" y="3390900"/>
                <a:chExt cx="2833699" cy="1612901"/>
              </a:xfrm>
            </p:grpSpPr>
            <p:sp>
              <p:nvSpPr>
                <p:cNvPr id="402" name="Parallelogram 401"/>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3" name="Parallelogram 402"/>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4" name="Parallelogram 403"/>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5" name="Parallelogram 404"/>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06" name="Parallelogram 40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nvGrpSpPr>
          <p:cNvPr id="12" name="Group 11"/>
          <p:cNvGrpSpPr/>
          <p:nvPr/>
        </p:nvGrpSpPr>
        <p:grpSpPr>
          <a:xfrm>
            <a:off x="8144189" y="4953126"/>
            <a:ext cx="3664384" cy="719692"/>
            <a:chOff x="8141167" y="5202981"/>
            <a:chExt cx="3664384" cy="719692"/>
          </a:xfrm>
        </p:grpSpPr>
        <p:grpSp>
          <p:nvGrpSpPr>
            <p:cNvPr id="217" name="Group 216"/>
            <p:cNvGrpSpPr>
              <a:grpSpLocks noChangeAspect="1"/>
            </p:cNvGrpSpPr>
            <p:nvPr/>
          </p:nvGrpSpPr>
          <p:grpSpPr>
            <a:xfrm>
              <a:off x="10781792" y="5219597"/>
              <a:ext cx="1023759" cy="582709"/>
              <a:chOff x="2865713" y="3390900"/>
              <a:chExt cx="2833699" cy="1612901"/>
            </a:xfrm>
          </p:grpSpPr>
          <p:sp>
            <p:nvSpPr>
              <p:cNvPr id="218" name="Parallelogram 217"/>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9" name="Parallelogram 218"/>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0" name="Parallelogram 219"/>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1" name="Parallelogram 220"/>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2" name="Parallelogram 221"/>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377" name="Group 376"/>
            <p:cNvGrpSpPr>
              <a:grpSpLocks noChangeAspect="1"/>
            </p:cNvGrpSpPr>
            <p:nvPr/>
          </p:nvGrpSpPr>
          <p:grpSpPr>
            <a:xfrm>
              <a:off x="8731297" y="5429312"/>
              <a:ext cx="1374270" cy="191392"/>
              <a:chOff x="7740526" y="4440417"/>
              <a:chExt cx="2808026" cy="391068"/>
            </a:xfrm>
          </p:grpSpPr>
          <p:sp>
            <p:nvSpPr>
              <p:cNvPr id="378" name="Rectangle 3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9" name="Oval 3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0" name="Rectangle 3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1" name="Rectangle 3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2" name="Rectangle 3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383" name="Group 382"/>
            <p:cNvGrpSpPr>
              <a:grpSpLocks noChangeAspect="1"/>
            </p:cNvGrpSpPr>
            <p:nvPr/>
          </p:nvGrpSpPr>
          <p:grpSpPr>
            <a:xfrm>
              <a:off x="10296201" y="5251820"/>
              <a:ext cx="294956" cy="515366"/>
              <a:chOff x="692152" y="3629546"/>
              <a:chExt cx="768348" cy="1342504"/>
            </a:xfrm>
          </p:grpSpPr>
          <p:sp>
            <p:nvSpPr>
              <p:cNvPr id="384" name="Rectangle 38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5" name="Rectangle 38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Oval 38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7" name="Oval 38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8" name="Straight Connector 38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a:grpSpLocks noChangeAspect="1"/>
            </p:cNvGrpSpPr>
            <p:nvPr/>
          </p:nvGrpSpPr>
          <p:grpSpPr>
            <a:xfrm>
              <a:off x="8141167" y="5202981"/>
              <a:ext cx="399496" cy="719692"/>
              <a:chOff x="7653540" y="2295205"/>
              <a:chExt cx="1485900" cy="2676850"/>
            </a:xfrm>
          </p:grpSpPr>
          <p:sp>
            <p:nvSpPr>
              <p:cNvPr id="409" name="Rectangle 40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0" name="Oval 40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 name="Rectangle 41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2" name="Rectangle 41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3" name="Rectangle 41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4" name="Rectangle 41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5" name="Rectangle 41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6" name="Rectangle 41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7" name="Rectangle 41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8" name="Rectangle 41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9" name="Rectangle 41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0" name="Rectangle 41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1" name="Rectangle 42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2" name="Rectangle 42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3" name="Rectangle 42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4" name="Rectangle 42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5" name="Group 14"/>
          <p:cNvGrpSpPr/>
          <p:nvPr/>
        </p:nvGrpSpPr>
        <p:grpSpPr>
          <a:xfrm>
            <a:off x="3625666" y="4836052"/>
            <a:ext cx="4389120" cy="1684881"/>
            <a:chOff x="3974142" y="4812750"/>
            <a:chExt cx="4226311" cy="1630017"/>
          </a:xfrm>
        </p:grpSpPr>
        <p:grpSp>
          <p:nvGrpSpPr>
            <p:cNvPr id="13" name="Group 12"/>
            <p:cNvGrpSpPr/>
            <p:nvPr/>
          </p:nvGrpSpPr>
          <p:grpSpPr>
            <a:xfrm>
              <a:off x="3974142" y="4812750"/>
              <a:ext cx="4226311" cy="1630017"/>
              <a:chOff x="3974142" y="4812750"/>
              <a:chExt cx="4226311" cy="1630017"/>
            </a:xfrm>
          </p:grpSpPr>
          <p:grpSp>
            <p:nvGrpSpPr>
              <p:cNvPr id="575" name="Group 5"/>
              <p:cNvGrpSpPr>
                <a:grpSpLocks noChangeAspect="1"/>
              </p:cNvGrpSpPr>
              <p:nvPr/>
            </p:nvGrpSpPr>
            <p:grpSpPr bwMode="auto">
              <a:xfrm>
                <a:off x="3974142" y="4812750"/>
                <a:ext cx="4226311" cy="1630017"/>
                <a:chOff x="537" y="880"/>
                <a:chExt cx="3686" cy="1412"/>
              </a:xfrm>
              <a:solidFill>
                <a:srgbClr val="0070C0"/>
              </a:solidFill>
            </p:grpSpPr>
            <p:sp>
              <p:nvSpPr>
                <p:cNvPr id="57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8"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76" name="TextBox 575"/>
              <p:cNvSpPr txBox="1"/>
              <p:nvPr/>
            </p:nvSpPr>
            <p:spPr>
              <a:xfrm>
                <a:off x="4507270" y="5528592"/>
                <a:ext cx="2006000" cy="369332"/>
              </a:xfrm>
              <a:prstGeom prst="rect">
                <a:avLst/>
              </a:prstGeom>
              <a:noFill/>
            </p:spPr>
            <p:txBody>
              <a:bodyPr wrap="square" rtlCol="0">
                <a:spAutoFit/>
              </a:bodyPr>
              <a:lstStyle/>
              <a:p>
                <a:pPr algn="ctr"/>
                <a:r>
                  <a:rPr lang="en-US" dirty="0">
                    <a:solidFill>
                      <a:schemeClr val="bg1"/>
                    </a:solidFill>
                  </a:rPr>
                  <a:t>Community Cloud</a:t>
                </a:r>
              </a:p>
            </p:txBody>
          </p:sp>
        </p:grpSp>
        <p:grpSp>
          <p:nvGrpSpPr>
            <p:cNvPr id="14" name="Group 13"/>
            <p:cNvGrpSpPr/>
            <p:nvPr/>
          </p:nvGrpSpPr>
          <p:grpSpPr>
            <a:xfrm>
              <a:off x="4632867" y="5017604"/>
              <a:ext cx="2463914" cy="1320890"/>
              <a:chOff x="4632867" y="5017604"/>
              <a:chExt cx="2463914" cy="1320890"/>
            </a:xfrm>
          </p:grpSpPr>
          <p:grpSp>
            <p:nvGrpSpPr>
              <p:cNvPr id="427" name="Group 426"/>
              <p:cNvGrpSpPr>
                <a:grpSpLocks noChangeAspect="1"/>
              </p:cNvGrpSpPr>
              <p:nvPr/>
            </p:nvGrpSpPr>
            <p:grpSpPr>
              <a:xfrm>
                <a:off x="5091004" y="5017604"/>
                <a:ext cx="835995" cy="599057"/>
                <a:chOff x="1093559" y="4317615"/>
                <a:chExt cx="624116" cy="447229"/>
              </a:xfrm>
            </p:grpSpPr>
            <p:grpSp>
              <p:nvGrpSpPr>
                <p:cNvPr id="464" name="Group 463"/>
                <p:cNvGrpSpPr>
                  <a:grpSpLocks noChangeAspect="1"/>
                </p:cNvGrpSpPr>
                <p:nvPr/>
              </p:nvGrpSpPr>
              <p:grpSpPr>
                <a:xfrm>
                  <a:off x="1271379" y="4317615"/>
                  <a:ext cx="296450" cy="281425"/>
                  <a:chOff x="424517" y="4446040"/>
                  <a:chExt cx="869760" cy="820085"/>
                </a:xfrm>
              </p:grpSpPr>
              <p:grpSp>
                <p:nvGrpSpPr>
                  <p:cNvPr id="539" name="Group 538"/>
                  <p:cNvGrpSpPr>
                    <a:grpSpLocks noChangeAspect="1"/>
                  </p:cNvGrpSpPr>
                  <p:nvPr/>
                </p:nvGrpSpPr>
                <p:grpSpPr>
                  <a:xfrm>
                    <a:off x="426351" y="4446040"/>
                    <a:ext cx="867441" cy="120807"/>
                    <a:chOff x="7740526" y="4440417"/>
                    <a:chExt cx="2808026" cy="391068"/>
                  </a:xfrm>
                </p:grpSpPr>
                <p:sp>
                  <p:nvSpPr>
                    <p:cNvPr id="570" name="Rectangle 5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1" name="Oval 5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2" name="Rectangle 5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3" name="Rectangle 5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4" name="Rectangle 5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0" name="Group 539"/>
                  <p:cNvGrpSpPr>
                    <a:grpSpLocks noChangeAspect="1"/>
                  </p:cNvGrpSpPr>
                  <p:nvPr/>
                </p:nvGrpSpPr>
                <p:grpSpPr>
                  <a:xfrm>
                    <a:off x="424517" y="4587264"/>
                    <a:ext cx="867441" cy="120807"/>
                    <a:chOff x="7740526" y="4440417"/>
                    <a:chExt cx="2808026" cy="391068"/>
                  </a:xfrm>
                </p:grpSpPr>
                <p:sp>
                  <p:nvSpPr>
                    <p:cNvPr id="565" name="Rectangle 5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6" name="Oval 5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7" name="Rectangle 5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8" name="Rectangle 5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9" name="Rectangle 5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1" name="Group 540"/>
                  <p:cNvGrpSpPr>
                    <a:grpSpLocks noChangeAspect="1"/>
                  </p:cNvGrpSpPr>
                  <p:nvPr/>
                </p:nvGrpSpPr>
                <p:grpSpPr>
                  <a:xfrm>
                    <a:off x="426835" y="4726044"/>
                    <a:ext cx="867441" cy="120807"/>
                    <a:chOff x="7740526" y="4440417"/>
                    <a:chExt cx="2808026" cy="391068"/>
                  </a:xfrm>
                </p:grpSpPr>
                <p:sp>
                  <p:nvSpPr>
                    <p:cNvPr id="560" name="Rectangle 5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1" name="Oval 5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2" name="Rectangle 5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3" name="Rectangle 5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4" name="Rectangle 5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2" name="Group 541"/>
                  <p:cNvGrpSpPr>
                    <a:grpSpLocks noChangeAspect="1"/>
                  </p:cNvGrpSpPr>
                  <p:nvPr/>
                </p:nvGrpSpPr>
                <p:grpSpPr>
                  <a:xfrm>
                    <a:off x="426836" y="4865803"/>
                    <a:ext cx="867441" cy="120807"/>
                    <a:chOff x="7740526" y="4440417"/>
                    <a:chExt cx="2808026" cy="391068"/>
                  </a:xfrm>
                </p:grpSpPr>
                <p:sp>
                  <p:nvSpPr>
                    <p:cNvPr id="555" name="Rectangle 5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6" name="Oval 5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7" name="Rectangle 5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8" name="Rectangle 5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9" name="Rectangle 5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3" name="Group 542"/>
                  <p:cNvGrpSpPr>
                    <a:grpSpLocks noChangeAspect="1"/>
                  </p:cNvGrpSpPr>
                  <p:nvPr/>
                </p:nvGrpSpPr>
                <p:grpSpPr>
                  <a:xfrm>
                    <a:off x="426835" y="5005559"/>
                    <a:ext cx="867441" cy="120807"/>
                    <a:chOff x="7740526" y="4440417"/>
                    <a:chExt cx="2808026" cy="391068"/>
                  </a:xfrm>
                </p:grpSpPr>
                <p:sp>
                  <p:nvSpPr>
                    <p:cNvPr id="550" name="Rectangle 5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1" name="Oval 5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2" name="Rectangle 5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3" name="Rectangle 5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4" name="Rectangle 5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4" name="Group 543"/>
                  <p:cNvGrpSpPr>
                    <a:grpSpLocks noChangeAspect="1"/>
                  </p:cNvGrpSpPr>
                  <p:nvPr/>
                </p:nvGrpSpPr>
                <p:grpSpPr>
                  <a:xfrm>
                    <a:off x="426836" y="5145318"/>
                    <a:ext cx="867441" cy="120807"/>
                    <a:chOff x="7740526" y="4440417"/>
                    <a:chExt cx="2808026" cy="391068"/>
                  </a:xfrm>
                </p:grpSpPr>
                <p:sp>
                  <p:nvSpPr>
                    <p:cNvPr id="545" name="Rectangle 5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6" name="Oval 5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7" name="Rectangle 5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8" name="Rectangle 5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9" name="Rectangle 5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5" name="Group 464"/>
                <p:cNvGrpSpPr>
                  <a:grpSpLocks noChangeAspect="1"/>
                </p:cNvGrpSpPr>
                <p:nvPr/>
              </p:nvGrpSpPr>
              <p:grpSpPr>
                <a:xfrm>
                  <a:off x="1421225" y="4482840"/>
                  <a:ext cx="296450" cy="281425"/>
                  <a:chOff x="424517" y="4446040"/>
                  <a:chExt cx="869760" cy="820085"/>
                </a:xfrm>
              </p:grpSpPr>
              <p:grpSp>
                <p:nvGrpSpPr>
                  <p:cNvPr id="503" name="Group 502"/>
                  <p:cNvGrpSpPr>
                    <a:grpSpLocks noChangeAspect="1"/>
                  </p:cNvGrpSpPr>
                  <p:nvPr/>
                </p:nvGrpSpPr>
                <p:grpSpPr>
                  <a:xfrm>
                    <a:off x="426351" y="4446040"/>
                    <a:ext cx="867441" cy="120807"/>
                    <a:chOff x="7740526" y="4440417"/>
                    <a:chExt cx="2808026" cy="391068"/>
                  </a:xfrm>
                </p:grpSpPr>
                <p:sp>
                  <p:nvSpPr>
                    <p:cNvPr id="534" name="Rectangle 53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5" name="Oval 53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6" name="Rectangle 53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7" name="Rectangle 53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8" name="Rectangle 53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4" name="Group 503"/>
                  <p:cNvGrpSpPr>
                    <a:grpSpLocks noChangeAspect="1"/>
                  </p:cNvGrpSpPr>
                  <p:nvPr/>
                </p:nvGrpSpPr>
                <p:grpSpPr>
                  <a:xfrm>
                    <a:off x="424517" y="4587264"/>
                    <a:ext cx="867441" cy="120807"/>
                    <a:chOff x="7740526" y="4440417"/>
                    <a:chExt cx="2808026" cy="391068"/>
                  </a:xfrm>
                </p:grpSpPr>
                <p:sp>
                  <p:nvSpPr>
                    <p:cNvPr id="529" name="Rectangle 52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0" name="Oval 52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1" name="Rectangle 53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2" name="Rectangle 53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3" name="Rectangle 53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5" name="Group 504"/>
                  <p:cNvGrpSpPr>
                    <a:grpSpLocks noChangeAspect="1"/>
                  </p:cNvGrpSpPr>
                  <p:nvPr/>
                </p:nvGrpSpPr>
                <p:grpSpPr>
                  <a:xfrm>
                    <a:off x="426835" y="4726044"/>
                    <a:ext cx="867441" cy="120807"/>
                    <a:chOff x="7740526" y="4440417"/>
                    <a:chExt cx="2808026" cy="391068"/>
                  </a:xfrm>
                </p:grpSpPr>
                <p:sp>
                  <p:nvSpPr>
                    <p:cNvPr id="524" name="Rectangle 52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5" name="Oval 52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6" name="Rectangle 52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7" name="Rectangle 52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8" name="Rectangle 52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6" name="Group 505"/>
                  <p:cNvGrpSpPr>
                    <a:grpSpLocks noChangeAspect="1"/>
                  </p:cNvGrpSpPr>
                  <p:nvPr/>
                </p:nvGrpSpPr>
                <p:grpSpPr>
                  <a:xfrm>
                    <a:off x="426836" y="4865803"/>
                    <a:ext cx="867441" cy="120807"/>
                    <a:chOff x="7740526" y="4440417"/>
                    <a:chExt cx="2808026" cy="391068"/>
                  </a:xfrm>
                </p:grpSpPr>
                <p:sp>
                  <p:nvSpPr>
                    <p:cNvPr id="519" name="Rectangle 5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0" name="Oval 5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1" name="Rectangle 5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2" name="Rectangle 5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3" name="Rectangle 5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7" name="Group 506"/>
                  <p:cNvGrpSpPr>
                    <a:grpSpLocks noChangeAspect="1"/>
                  </p:cNvGrpSpPr>
                  <p:nvPr/>
                </p:nvGrpSpPr>
                <p:grpSpPr>
                  <a:xfrm>
                    <a:off x="426835" y="5005559"/>
                    <a:ext cx="867441" cy="120807"/>
                    <a:chOff x="7740526" y="4440417"/>
                    <a:chExt cx="2808026" cy="391068"/>
                  </a:xfrm>
                </p:grpSpPr>
                <p:sp>
                  <p:nvSpPr>
                    <p:cNvPr id="514" name="Rectangle 5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5" name="Oval 5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6" name="Rectangle 5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7" name="Rectangle 5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8" name="Rectangle 5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8" name="Group 507"/>
                  <p:cNvGrpSpPr>
                    <a:grpSpLocks noChangeAspect="1"/>
                  </p:cNvGrpSpPr>
                  <p:nvPr/>
                </p:nvGrpSpPr>
                <p:grpSpPr>
                  <a:xfrm>
                    <a:off x="426836" y="5145318"/>
                    <a:ext cx="867441" cy="120807"/>
                    <a:chOff x="7740526" y="4440417"/>
                    <a:chExt cx="2808026" cy="391068"/>
                  </a:xfrm>
                </p:grpSpPr>
                <p:sp>
                  <p:nvSpPr>
                    <p:cNvPr id="509" name="Rectangle 5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0" name="Oval 5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1" name="Rectangle 5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2" name="Rectangle 5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3" name="Rectangle 5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6" name="Group 465"/>
                <p:cNvGrpSpPr>
                  <a:grpSpLocks noChangeAspect="1"/>
                </p:cNvGrpSpPr>
                <p:nvPr/>
              </p:nvGrpSpPr>
              <p:grpSpPr>
                <a:xfrm>
                  <a:off x="1093559" y="4483419"/>
                  <a:ext cx="296450" cy="281425"/>
                  <a:chOff x="424517" y="4446040"/>
                  <a:chExt cx="869760" cy="820085"/>
                </a:xfrm>
              </p:grpSpPr>
              <p:grpSp>
                <p:nvGrpSpPr>
                  <p:cNvPr id="467" name="Group 466"/>
                  <p:cNvGrpSpPr>
                    <a:grpSpLocks noChangeAspect="1"/>
                  </p:cNvGrpSpPr>
                  <p:nvPr/>
                </p:nvGrpSpPr>
                <p:grpSpPr>
                  <a:xfrm>
                    <a:off x="426351" y="4446040"/>
                    <a:ext cx="867441" cy="120807"/>
                    <a:chOff x="7740526" y="4440417"/>
                    <a:chExt cx="2808026" cy="391068"/>
                  </a:xfrm>
                </p:grpSpPr>
                <p:sp>
                  <p:nvSpPr>
                    <p:cNvPr id="498" name="Rectangle 4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9" name="Oval 4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0" name="Rectangle 4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1" name="Rectangle 5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2" name="Rectangle 5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8" name="Group 467"/>
                  <p:cNvGrpSpPr>
                    <a:grpSpLocks noChangeAspect="1"/>
                  </p:cNvGrpSpPr>
                  <p:nvPr/>
                </p:nvGrpSpPr>
                <p:grpSpPr>
                  <a:xfrm>
                    <a:off x="424517" y="4587264"/>
                    <a:ext cx="867441" cy="120807"/>
                    <a:chOff x="7740526" y="4440417"/>
                    <a:chExt cx="2808026" cy="391068"/>
                  </a:xfrm>
                </p:grpSpPr>
                <p:sp>
                  <p:nvSpPr>
                    <p:cNvPr id="493" name="Rectangle 49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4" name="Oval 49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5" name="Rectangle 49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6" name="Rectangle 49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7" name="Rectangle 49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9" name="Group 468"/>
                  <p:cNvGrpSpPr>
                    <a:grpSpLocks noChangeAspect="1"/>
                  </p:cNvGrpSpPr>
                  <p:nvPr/>
                </p:nvGrpSpPr>
                <p:grpSpPr>
                  <a:xfrm>
                    <a:off x="426835" y="4726044"/>
                    <a:ext cx="867441" cy="120807"/>
                    <a:chOff x="7740526" y="4440417"/>
                    <a:chExt cx="2808026" cy="391068"/>
                  </a:xfrm>
                </p:grpSpPr>
                <p:sp>
                  <p:nvSpPr>
                    <p:cNvPr id="488" name="Rectangle 48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9" name="Oval 48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0" name="Rectangle 48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1" name="Rectangle 49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2" name="Rectangle 49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0" name="Group 469"/>
                  <p:cNvGrpSpPr>
                    <a:grpSpLocks noChangeAspect="1"/>
                  </p:cNvGrpSpPr>
                  <p:nvPr/>
                </p:nvGrpSpPr>
                <p:grpSpPr>
                  <a:xfrm>
                    <a:off x="426836" y="4865803"/>
                    <a:ext cx="867441" cy="120807"/>
                    <a:chOff x="7740526" y="4440417"/>
                    <a:chExt cx="2808026" cy="391068"/>
                  </a:xfrm>
                </p:grpSpPr>
                <p:sp>
                  <p:nvSpPr>
                    <p:cNvPr id="483" name="Rectangle 48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4" name="Oval 48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5" name="Rectangle 48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6" name="Rectangle 48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7" name="Rectangle 48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1" name="Group 470"/>
                  <p:cNvGrpSpPr>
                    <a:grpSpLocks noChangeAspect="1"/>
                  </p:cNvGrpSpPr>
                  <p:nvPr/>
                </p:nvGrpSpPr>
                <p:grpSpPr>
                  <a:xfrm>
                    <a:off x="426835" y="5005559"/>
                    <a:ext cx="867441" cy="120807"/>
                    <a:chOff x="7740526" y="4440417"/>
                    <a:chExt cx="2808026" cy="391068"/>
                  </a:xfrm>
                </p:grpSpPr>
                <p:sp>
                  <p:nvSpPr>
                    <p:cNvPr id="478" name="Rectangle 4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9" name="Oval 4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0" name="Rectangle 4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1" name="Rectangle 4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2" name="Rectangle 4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2" name="Group 471"/>
                  <p:cNvGrpSpPr>
                    <a:grpSpLocks noChangeAspect="1"/>
                  </p:cNvGrpSpPr>
                  <p:nvPr/>
                </p:nvGrpSpPr>
                <p:grpSpPr>
                  <a:xfrm>
                    <a:off x="426836" y="5145318"/>
                    <a:ext cx="867441" cy="120807"/>
                    <a:chOff x="7740526" y="4440417"/>
                    <a:chExt cx="2808026" cy="391068"/>
                  </a:xfrm>
                </p:grpSpPr>
                <p:sp>
                  <p:nvSpPr>
                    <p:cNvPr id="473" name="Rectangle 47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4" name="Oval 47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5" name="Rectangle 47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6" name="Rectangle 47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7" name="Rectangle 47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428" name="Group 427"/>
              <p:cNvGrpSpPr/>
              <p:nvPr/>
            </p:nvGrpSpPr>
            <p:grpSpPr>
              <a:xfrm>
                <a:off x="4632867" y="5872981"/>
                <a:ext cx="2463914" cy="465513"/>
                <a:chOff x="856809" y="5044832"/>
                <a:chExt cx="2463914" cy="465513"/>
              </a:xfrm>
            </p:grpSpPr>
            <p:grpSp>
              <p:nvGrpSpPr>
                <p:cNvPr id="429" name="Group 428"/>
                <p:cNvGrpSpPr/>
                <p:nvPr/>
              </p:nvGrpSpPr>
              <p:grpSpPr>
                <a:xfrm>
                  <a:off x="2395965" y="5204647"/>
                  <a:ext cx="924758" cy="145882"/>
                  <a:chOff x="7740526" y="4440417"/>
                  <a:chExt cx="2808026" cy="391068"/>
                </a:xfrm>
              </p:grpSpPr>
              <p:sp>
                <p:nvSpPr>
                  <p:cNvPr id="459" name="Rectangle 458"/>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0" name="Oval 45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1" name="Rectangle 46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2" name="Rectangle 46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3" name="Rectangle 46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30" name="Group 429"/>
                <p:cNvGrpSpPr>
                  <a:grpSpLocks noChangeAspect="1"/>
                </p:cNvGrpSpPr>
                <p:nvPr/>
              </p:nvGrpSpPr>
              <p:grpSpPr>
                <a:xfrm>
                  <a:off x="2063494" y="5111319"/>
                  <a:ext cx="168021" cy="332538"/>
                  <a:chOff x="692152" y="3629546"/>
                  <a:chExt cx="768348" cy="1342504"/>
                </a:xfrm>
              </p:grpSpPr>
              <p:sp>
                <p:nvSpPr>
                  <p:cNvPr id="454" name="Rectangle 4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5" name="Rectangle 4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6" name="Oval 4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7" name="Oval 4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58" name="Straight Connector 4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a:grpSpLocks noChangeAspect="1"/>
                </p:cNvGrpSpPr>
                <p:nvPr/>
              </p:nvGrpSpPr>
              <p:grpSpPr>
                <a:xfrm>
                  <a:off x="856809" y="5044832"/>
                  <a:ext cx="228127" cy="465513"/>
                  <a:chOff x="7653540" y="2295205"/>
                  <a:chExt cx="1485900" cy="2676850"/>
                </a:xfrm>
              </p:grpSpPr>
              <p:sp>
                <p:nvSpPr>
                  <p:cNvPr id="438" name="Rectangle 4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9" name="Oval 4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0" name="Rectangle 4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1" name="Rectangle 4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2" name="Rectangle 4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3" name="Rectangle 4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4" name="Rectangle 4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5" name="Rectangle 4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6" name="Rectangle 4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7" name="Rectangle 4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8" name="Rectangle 4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9" name="Rectangle 4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0" name="Rectangle 4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1" name="Rectangle 4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3" name="Rectangle 4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32" name="Group 431"/>
                <p:cNvGrpSpPr>
                  <a:grpSpLocks noChangeAspect="1"/>
                </p:cNvGrpSpPr>
                <p:nvPr/>
              </p:nvGrpSpPr>
              <p:grpSpPr>
                <a:xfrm>
                  <a:off x="1249387" y="5068163"/>
                  <a:ext cx="649656" cy="418850"/>
                  <a:chOff x="2865713" y="3390900"/>
                  <a:chExt cx="2833699" cy="1612901"/>
                </a:xfrm>
              </p:grpSpPr>
              <p:sp>
                <p:nvSpPr>
                  <p:cNvPr id="433" name="Parallelogram 43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4" name="Parallelogram 43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5" name="Parallelogram 43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6" name="Parallelogram 43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37" name="Parallelogram 43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grpSp>
        <p:nvGrpSpPr>
          <p:cNvPr id="5" name="Group 4"/>
          <p:cNvGrpSpPr/>
          <p:nvPr/>
        </p:nvGrpSpPr>
        <p:grpSpPr>
          <a:xfrm>
            <a:off x="7597577" y="3188520"/>
            <a:ext cx="4389601" cy="1685901"/>
            <a:chOff x="7802399" y="3168033"/>
            <a:chExt cx="4389601" cy="1685901"/>
          </a:xfrm>
        </p:grpSpPr>
        <p:grpSp>
          <p:nvGrpSpPr>
            <p:cNvPr id="255" name="Group 254"/>
            <p:cNvGrpSpPr>
              <a:grpSpLocks noChangeAspect="1"/>
            </p:cNvGrpSpPr>
            <p:nvPr/>
          </p:nvGrpSpPr>
          <p:grpSpPr>
            <a:xfrm>
              <a:off x="7802399" y="3168033"/>
              <a:ext cx="4389601" cy="1685901"/>
              <a:chOff x="7290174" y="3620667"/>
              <a:chExt cx="4389975" cy="1686046"/>
            </a:xfrm>
          </p:grpSpPr>
          <p:grpSp>
            <p:nvGrpSpPr>
              <p:cNvPr id="256" name="Group 5"/>
              <p:cNvGrpSpPr>
                <a:grpSpLocks noChangeAspect="1"/>
              </p:cNvGrpSpPr>
              <p:nvPr/>
            </p:nvGrpSpPr>
            <p:grpSpPr bwMode="auto">
              <a:xfrm>
                <a:off x="7290174" y="3620667"/>
                <a:ext cx="4389975" cy="1681672"/>
                <a:chOff x="537" y="880"/>
                <a:chExt cx="3686" cy="1412"/>
              </a:xfrm>
              <a:solidFill>
                <a:srgbClr val="0070C0"/>
              </a:solidFill>
            </p:grpSpPr>
            <p:sp>
              <p:nvSpPr>
                <p:cNvPr id="25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9"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7" name="TextBox 256"/>
              <p:cNvSpPr txBox="1"/>
              <p:nvPr/>
            </p:nvSpPr>
            <p:spPr>
              <a:xfrm>
                <a:off x="8554338" y="4906569"/>
                <a:ext cx="1624751" cy="400144"/>
              </a:xfrm>
              <a:prstGeom prst="rect">
                <a:avLst/>
              </a:prstGeom>
              <a:noFill/>
            </p:spPr>
            <p:txBody>
              <a:bodyPr wrap="none" rtlCol="0">
                <a:spAutoFit/>
              </a:bodyPr>
              <a:lstStyle/>
              <a:p>
                <a:pPr algn="ctr"/>
                <a:r>
                  <a:rPr lang="en-US" sz="2000" dirty="0">
                    <a:solidFill>
                      <a:schemeClr val="bg1"/>
                    </a:solidFill>
                  </a:rPr>
                  <a:t>Public Cloud</a:t>
                </a:r>
              </a:p>
            </p:txBody>
          </p:sp>
        </p:grpSp>
        <p:grpSp>
          <p:nvGrpSpPr>
            <p:cNvPr id="579" name="Group 578"/>
            <p:cNvGrpSpPr>
              <a:grpSpLocks noChangeAspect="1"/>
            </p:cNvGrpSpPr>
            <p:nvPr/>
          </p:nvGrpSpPr>
          <p:grpSpPr>
            <a:xfrm>
              <a:off x="8606389" y="3380723"/>
              <a:ext cx="1573996" cy="1128476"/>
              <a:chOff x="1093559" y="4317615"/>
              <a:chExt cx="624116" cy="447229"/>
            </a:xfrm>
          </p:grpSpPr>
          <p:grpSp>
            <p:nvGrpSpPr>
              <p:cNvPr id="580" name="Group 579"/>
              <p:cNvGrpSpPr>
                <a:grpSpLocks noChangeAspect="1"/>
              </p:cNvGrpSpPr>
              <p:nvPr/>
            </p:nvGrpSpPr>
            <p:grpSpPr>
              <a:xfrm>
                <a:off x="1271379" y="4317615"/>
                <a:ext cx="296450" cy="281425"/>
                <a:chOff x="424517" y="4446040"/>
                <a:chExt cx="869760" cy="820085"/>
              </a:xfrm>
            </p:grpSpPr>
            <p:grpSp>
              <p:nvGrpSpPr>
                <p:cNvPr id="655" name="Group 654"/>
                <p:cNvGrpSpPr>
                  <a:grpSpLocks noChangeAspect="1"/>
                </p:cNvGrpSpPr>
                <p:nvPr/>
              </p:nvGrpSpPr>
              <p:grpSpPr>
                <a:xfrm>
                  <a:off x="426351" y="4446040"/>
                  <a:ext cx="867441" cy="120807"/>
                  <a:chOff x="7740526" y="4440417"/>
                  <a:chExt cx="2808026" cy="391068"/>
                </a:xfrm>
              </p:grpSpPr>
              <p:sp>
                <p:nvSpPr>
                  <p:cNvPr id="686" name="Rectangle 6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7" name="Oval 6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8" name="Rectangle 6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9" name="Rectangle 6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0" name="Rectangle 6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6" name="Group 655"/>
                <p:cNvGrpSpPr>
                  <a:grpSpLocks noChangeAspect="1"/>
                </p:cNvGrpSpPr>
                <p:nvPr/>
              </p:nvGrpSpPr>
              <p:grpSpPr>
                <a:xfrm>
                  <a:off x="424517" y="4587264"/>
                  <a:ext cx="867441" cy="120807"/>
                  <a:chOff x="7740526" y="4440417"/>
                  <a:chExt cx="2808026" cy="391068"/>
                </a:xfrm>
              </p:grpSpPr>
              <p:sp>
                <p:nvSpPr>
                  <p:cNvPr id="681" name="Rectangle 6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2" name="Oval 6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3" name="Rectangle 6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4" name="Rectangle 6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5" name="Rectangle 6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7" name="Group 656"/>
                <p:cNvGrpSpPr>
                  <a:grpSpLocks noChangeAspect="1"/>
                </p:cNvGrpSpPr>
                <p:nvPr/>
              </p:nvGrpSpPr>
              <p:grpSpPr>
                <a:xfrm>
                  <a:off x="426835" y="4726044"/>
                  <a:ext cx="867441" cy="120807"/>
                  <a:chOff x="7740526" y="4440417"/>
                  <a:chExt cx="2808026" cy="391068"/>
                </a:xfrm>
              </p:grpSpPr>
              <p:sp>
                <p:nvSpPr>
                  <p:cNvPr id="676" name="Rectangle 6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7" name="Oval 6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8" name="Rectangle 6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9" name="Rectangle 6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0" name="Rectangle 6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8" name="Group 657"/>
                <p:cNvGrpSpPr>
                  <a:grpSpLocks noChangeAspect="1"/>
                </p:cNvGrpSpPr>
                <p:nvPr/>
              </p:nvGrpSpPr>
              <p:grpSpPr>
                <a:xfrm>
                  <a:off x="426836" y="4865803"/>
                  <a:ext cx="867441" cy="120807"/>
                  <a:chOff x="7740526" y="4440417"/>
                  <a:chExt cx="2808026" cy="391068"/>
                </a:xfrm>
              </p:grpSpPr>
              <p:sp>
                <p:nvSpPr>
                  <p:cNvPr id="671" name="Rectangle 6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2" name="Oval 6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3" name="Rectangle 6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4" name="Rectangle 6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5" name="Rectangle 6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9" name="Group 658"/>
                <p:cNvGrpSpPr>
                  <a:grpSpLocks noChangeAspect="1"/>
                </p:cNvGrpSpPr>
                <p:nvPr/>
              </p:nvGrpSpPr>
              <p:grpSpPr>
                <a:xfrm>
                  <a:off x="426835" y="5005559"/>
                  <a:ext cx="867441" cy="120807"/>
                  <a:chOff x="7740526" y="4440417"/>
                  <a:chExt cx="2808026" cy="391068"/>
                </a:xfrm>
              </p:grpSpPr>
              <p:sp>
                <p:nvSpPr>
                  <p:cNvPr id="666" name="Rectangle 6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7" name="Oval 6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8" name="Rectangle 6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9" name="Rectangle 6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0" name="Rectangle 6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60" name="Group 659"/>
                <p:cNvGrpSpPr>
                  <a:grpSpLocks noChangeAspect="1"/>
                </p:cNvGrpSpPr>
                <p:nvPr/>
              </p:nvGrpSpPr>
              <p:grpSpPr>
                <a:xfrm>
                  <a:off x="426836" y="5145318"/>
                  <a:ext cx="867441" cy="120807"/>
                  <a:chOff x="7740526" y="4440417"/>
                  <a:chExt cx="2808026" cy="391068"/>
                </a:xfrm>
              </p:grpSpPr>
              <p:sp>
                <p:nvSpPr>
                  <p:cNvPr id="661" name="Rectangle 66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2" name="Oval 6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3" name="Rectangle 6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4" name="Rectangle 6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5" name="Rectangle 6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1" name="Group 580"/>
              <p:cNvGrpSpPr>
                <a:grpSpLocks noChangeAspect="1"/>
              </p:cNvGrpSpPr>
              <p:nvPr/>
            </p:nvGrpSpPr>
            <p:grpSpPr>
              <a:xfrm>
                <a:off x="1421225" y="4482840"/>
                <a:ext cx="296450" cy="281425"/>
                <a:chOff x="424517" y="4446040"/>
                <a:chExt cx="869760" cy="820085"/>
              </a:xfrm>
            </p:grpSpPr>
            <p:grpSp>
              <p:nvGrpSpPr>
                <p:cNvPr id="619" name="Group 618"/>
                <p:cNvGrpSpPr>
                  <a:grpSpLocks noChangeAspect="1"/>
                </p:cNvGrpSpPr>
                <p:nvPr/>
              </p:nvGrpSpPr>
              <p:grpSpPr>
                <a:xfrm>
                  <a:off x="426351" y="4446040"/>
                  <a:ext cx="867441" cy="120807"/>
                  <a:chOff x="7740526" y="4440417"/>
                  <a:chExt cx="2808026" cy="391068"/>
                </a:xfrm>
              </p:grpSpPr>
              <p:sp>
                <p:nvSpPr>
                  <p:cNvPr id="650" name="Rectangle 6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1" name="Oval 6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2" name="Rectangle 6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3" name="Rectangle 6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4" name="Rectangle 6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0" name="Group 619"/>
                <p:cNvGrpSpPr>
                  <a:grpSpLocks noChangeAspect="1"/>
                </p:cNvGrpSpPr>
                <p:nvPr/>
              </p:nvGrpSpPr>
              <p:grpSpPr>
                <a:xfrm>
                  <a:off x="424517" y="4587264"/>
                  <a:ext cx="867441" cy="120807"/>
                  <a:chOff x="7740526" y="4440417"/>
                  <a:chExt cx="2808026" cy="391068"/>
                </a:xfrm>
              </p:grpSpPr>
              <p:sp>
                <p:nvSpPr>
                  <p:cNvPr id="645" name="Rectangle 6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6" name="Oval 6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7" name="Rectangle 6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8" name="Rectangle 6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9" name="Rectangle 6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1" name="Group 620"/>
                <p:cNvGrpSpPr>
                  <a:grpSpLocks noChangeAspect="1"/>
                </p:cNvGrpSpPr>
                <p:nvPr/>
              </p:nvGrpSpPr>
              <p:grpSpPr>
                <a:xfrm>
                  <a:off x="426835" y="4726044"/>
                  <a:ext cx="867441" cy="120807"/>
                  <a:chOff x="7740526" y="4440417"/>
                  <a:chExt cx="2808026" cy="391068"/>
                </a:xfrm>
              </p:grpSpPr>
              <p:sp>
                <p:nvSpPr>
                  <p:cNvPr id="640" name="Rectangle 6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1" name="Oval 6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2" name="Rectangle 6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3" name="Rectangle 6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4" name="Rectangle 6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2" name="Group 621"/>
                <p:cNvGrpSpPr>
                  <a:grpSpLocks noChangeAspect="1"/>
                </p:cNvGrpSpPr>
                <p:nvPr/>
              </p:nvGrpSpPr>
              <p:grpSpPr>
                <a:xfrm>
                  <a:off x="426836" y="4865803"/>
                  <a:ext cx="867441" cy="120807"/>
                  <a:chOff x="7740526" y="4440417"/>
                  <a:chExt cx="2808026" cy="391068"/>
                </a:xfrm>
              </p:grpSpPr>
              <p:sp>
                <p:nvSpPr>
                  <p:cNvPr id="635" name="Rectangle 6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6" name="Oval 6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7" name="Rectangle 6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8" name="Rectangle 6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9" name="Rectangle 6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3" name="Group 622"/>
                <p:cNvGrpSpPr>
                  <a:grpSpLocks noChangeAspect="1"/>
                </p:cNvGrpSpPr>
                <p:nvPr/>
              </p:nvGrpSpPr>
              <p:grpSpPr>
                <a:xfrm>
                  <a:off x="426835" y="5005559"/>
                  <a:ext cx="867441" cy="120807"/>
                  <a:chOff x="7740526" y="4440417"/>
                  <a:chExt cx="2808026" cy="391068"/>
                </a:xfrm>
              </p:grpSpPr>
              <p:sp>
                <p:nvSpPr>
                  <p:cNvPr id="630" name="Rectangle 6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1" name="Oval 6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2" name="Rectangle 6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3" name="Rectangle 6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4" name="Rectangle 6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4" name="Group 623"/>
                <p:cNvGrpSpPr>
                  <a:grpSpLocks noChangeAspect="1"/>
                </p:cNvGrpSpPr>
                <p:nvPr/>
              </p:nvGrpSpPr>
              <p:grpSpPr>
                <a:xfrm>
                  <a:off x="426836" y="5145318"/>
                  <a:ext cx="867441" cy="120807"/>
                  <a:chOff x="7740526" y="4440417"/>
                  <a:chExt cx="2808026" cy="391068"/>
                </a:xfrm>
              </p:grpSpPr>
              <p:sp>
                <p:nvSpPr>
                  <p:cNvPr id="625" name="Rectangle 6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6" name="Oval 6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7" name="Rectangle 6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8" name="Rectangle 6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9" name="Rectangle 6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2" name="Group 581"/>
              <p:cNvGrpSpPr>
                <a:grpSpLocks noChangeAspect="1"/>
              </p:cNvGrpSpPr>
              <p:nvPr/>
            </p:nvGrpSpPr>
            <p:grpSpPr>
              <a:xfrm>
                <a:off x="1093559" y="4483419"/>
                <a:ext cx="296450" cy="281425"/>
                <a:chOff x="424517" y="4446040"/>
                <a:chExt cx="869760" cy="820085"/>
              </a:xfrm>
            </p:grpSpPr>
            <p:grpSp>
              <p:nvGrpSpPr>
                <p:cNvPr id="583" name="Group 582"/>
                <p:cNvGrpSpPr>
                  <a:grpSpLocks noChangeAspect="1"/>
                </p:cNvGrpSpPr>
                <p:nvPr/>
              </p:nvGrpSpPr>
              <p:grpSpPr>
                <a:xfrm>
                  <a:off x="426351" y="4446040"/>
                  <a:ext cx="867441" cy="120807"/>
                  <a:chOff x="7740526" y="4440417"/>
                  <a:chExt cx="2808026" cy="391068"/>
                </a:xfrm>
              </p:grpSpPr>
              <p:sp>
                <p:nvSpPr>
                  <p:cNvPr id="614" name="Rectangle 6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5" name="Oval 6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6" name="Rectangle 6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7" name="Rectangle 6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8" name="Rectangle 6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4" name="Group 583"/>
                <p:cNvGrpSpPr>
                  <a:grpSpLocks noChangeAspect="1"/>
                </p:cNvGrpSpPr>
                <p:nvPr/>
              </p:nvGrpSpPr>
              <p:grpSpPr>
                <a:xfrm>
                  <a:off x="424517" y="4587264"/>
                  <a:ext cx="867441" cy="120807"/>
                  <a:chOff x="7740526" y="4440417"/>
                  <a:chExt cx="2808026" cy="391068"/>
                </a:xfrm>
              </p:grpSpPr>
              <p:sp>
                <p:nvSpPr>
                  <p:cNvPr id="609" name="Rectangle 6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0" name="Oval 6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1" name="Rectangle 6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2" name="Rectangle 6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3" name="Rectangle 6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5" name="Group 584"/>
                <p:cNvGrpSpPr>
                  <a:grpSpLocks noChangeAspect="1"/>
                </p:cNvGrpSpPr>
                <p:nvPr/>
              </p:nvGrpSpPr>
              <p:grpSpPr>
                <a:xfrm>
                  <a:off x="426835" y="4726044"/>
                  <a:ext cx="867441" cy="120807"/>
                  <a:chOff x="7740526" y="4440417"/>
                  <a:chExt cx="2808026" cy="391068"/>
                </a:xfrm>
              </p:grpSpPr>
              <p:sp>
                <p:nvSpPr>
                  <p:cNvPr id="604" name="Rectangle 6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5" name="Oval 6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6" name="Rectangle 6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7" name="Rectangle 6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8" name="Rectangle 6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6" name="Group 585"/>
                <p:cNvGrpSpPr>
                  <a:grpSpLocks noChangeAspect="1"/>
                </p:cNvGrpSpPr>
                <p:nvPr/>
              </p:nvGrpSpPr>
              <p:grpSpPr>
                <a:xfrm>
                  <a:off x="426836" y="4865803"/>
                  <a:ext cx="867441" cy="120807"/>
                  <a:chOff x="7740526" y="4440417"/>
                  <a:chExt cx="2808026" cy="391068"/>
                </a:xfrm>
              </p:grpSpPr>
              <p:sp>
                <p:nvSpPr>
                  <p:cNvPr id="599" name="Rectangle 5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0" name="Oval 5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1" name="Rectangle 6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2" name="Rectangle 6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3" name="Rectangle 6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7" name="Group 586"/>
                <p:cNvGrpSpPr>
                  <a:grpSpLocks noChangeAspect="1"/>
                </p:cNvGrpSpPr>
                <p:nvPr/>
              </p:nvGrpSpPr>
              <p:grpSpPr>
                <a:xfrm>
                  <a:off x="426835" y="5005559"/>
                  <a:ext cx="867441" cy="120807"/>
                  <a:chOff x="7740526" y="4440417"/>
                  <a:chExt cx="2808026" cy="391068"/>
                </a:xfrm>
              </p:grpSpPr>
              <p:sp>
                <p:nvSpPr>
                  <p:cNvPr id="594" name="Rectangle 5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5" name="Oval 5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6" name="Rectangle 5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7" name="Rectangle 5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8" name="Rectangle 5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8" name="Group 587"/>
                <p:cNvGrpSpPr>
                  <a:grpSpLocks noChangeAspect="1"/>
                </p:cNvGrpSpPr>
                <p:nvPr/>
              </p:nvGrpSpPr>
              <p:grpSpPr>
                <a:xfrm>
                  <a:off x="426836" y="5145318"/>
                  <a:ext cx="867441" cy="120807"/>
                  <a:chOff x="7740526" y="4440417"/>
                  <a:chExt cx="2808026" cy="391068"/>
                </a:xfrm>
              </p:grpSpPr>
              <p:sp>
                <p:nvSpPr>
                  <p:cNvPr id="589" name="Rectangle 5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0" name="Oval 5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1" name="Rectangle 5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2" name="Rectangle 5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3" name="Rectangle 5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sp>
        <p:nvSpPr>
          <p:cNvPr id="6" name="Left-Right Arrow 5"/>
          <p:cNvSpPr/>
          <p:nvPr/>
        </p:nvSpPr>
        <p:spPr>
          <a:xfrm>
            <a:off x="3622468" y="2914975"/>
            <a:ext cx="4309488" cy="791208"/>
          </a:xfrm>
          <a:prstGeom prst="leftRightArrow">
            <a:avLst/>
          </a:prstGeom>
          <a:solidFill>
            <a:srgbClr val="336F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Bridge</a:t>
            </a:r>
          </a:p>
        </p:txBody>
      </p:sp>
    </p:spTree>
    <p:extLst>
      <p:ext uri="{BB962C8B-B14F-4D97-AF65-F5344CB8AC3E}">
        <p14:creationId xmlns:p14="http://schemas.microsoft.com/office/powerpoint/2010/main" val="11622635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Models – Advantages &amp; Characteristics</a:t>
            </a:r>
          </a:p>
        </p:txBody>
      </p:sp>
      <p:graphicFrame>
        <p:nvGraphicFramePr>
          <p:cNvPr id="13" name="Table 12"/>
          <p:cNvGraphicFramePr>
            <a:graphicFrameLocks noGrp="1"/>
          </p:cNvGraphicFramePr>
          <p:nvPr>
            <p:extLst>
              <p:ext uri="{D42A27DB-BD31-4B8C-83A1-F6EECF244321}">
                <p14:modId xmlns:p14="http://schemas.microsoft.com/office/powerpoint/2010/main" val="3768680832"/>
              </p:ext>
            </p:extLst>
          </p:nvPr>
        </p:nvGraphicFramePr>
        <p:xfrm>
          <a:off x="1129042" y="1914317"/>
          <a:ext cx="9940029" cy="457926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Advantages and Characteristics</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Public</a:t>
                      </a:r>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Shifts capital expense to operating expense</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Offers pay-as-you-go pricing</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Supports multiple tenants</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Private</a:t>
                      </a:r>
                    </a:p>
                  </a:txBody>
                  <a:tcPr>
                    <a:solidFill>
                      <a:schemeClr val="bg1">
                        <a:lumMod val="85000"/>
                      </a:schemeClr>
                    </a:solidFill>
                  </a:tcPr>
                </a:tc>
                <a:tc>
                  <a:txBody>
                    <a:bodyPr/>
                    <a:lstStyle/>
                    <a:p>
                      <a:pPr algn="l"/>
                      <a:r>
                        <a:rPr lang="en-US" dirty="0"/>
                        <a:t>Leverages existing capital expense</a:t>
                      </a:r>
                    </a:p>
                    <a:p>
                      <a:pPr algn="l"/>
                      <a:r>
                        <a:rPr lang="en-US" dirty="0"/>
                        <a:t>Can help reduce operating costs</a:t>
                      </a:r>
                    </a:p>
                    <a:p>
                      <a:pPr algn="l"/>
                      <a:r>
                        <a:rPr lang="en-US" dirty="0"/>
                        <a:t>Intended for a single tenant</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Hybrid</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Bridges one or more community, private, or public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Allows manipulation of </a:t>
                      </a:r>
                      <a:r>
                        <a:rPr lang="en-US" dirty="0" err="1"/>
                        <a:t>CapEx</a:t>
                      </a:r>
                      <a:r>
                        <a:rPr lang="en-US" dirty="0"/>
                        <a:t> and </a:t>
                      </a:r>
                      <a:r>
                        <a:rPr lang="en-US" dirty="0" err="1"/>
                        <a:t>OpEx</a:t>
                      </a:r>
                      <a:r>
                        <a:rPr lang="en-US" dirty="0"/>
                        <a:t> to optimize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Supports resource portability</a:t>
                      </a:r>
                    </a:p>
                  </a:txBody>
                  <a:tcPr>
                    <a:solidFill>
                      <a:schemeClr val="bg1">
                        <a:lumMod val="85000"/>
                      </a:schemeClr>
                    </a:solidFill>
                  </a:tcPr>
                </a:tc>
                <a:extLst>
                  <a:ext uri="{0D108BD9-81ED-4DB2-BD59-A6C34878D82A}">
                    <a16:rowId xmlns="" xmlns:a16="http://schemas.microsoft.com/office/drawing/2014/main" val="4230228483"/>
                  </a:ext>
                </a:extLst>
              </a:tr>
              <a:tr h="916821">
                <a:tc>
                  <a:txBody>
                    <a:bodyPr/>
                    <a:lstStyle/>
                    <a:p>
                      <a:pPr algn="l"/>
                      <a:r>
                        <a:rPr lang="en-US" dirty="0"/>
                        <a:t>Community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Allows sharing of </a:t>
                      </a:r>
                      <a:r>
                        <a:rPr lang="en-US" baseline="0" dirty="0" err="1"/>
                        <a:t>CapEx</a:t>
                      </a:r>
                      <a:r>
                        <a:rPr lang="en-US" baseline="0" dirty="0"/>
                        <a:t> and </a:t>
                      </a:r>
                      <a:r>
                        <a:rPr lang="en-US" baseline="0" dirty="0" err="1"/>
                        <a:t>OpEx</a:t>
                      </a:r>
                      <a:r>
                        <a:rPr lang="en-US" baseline="0" dirty="0"/>
                        <a:t> to reduce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Brings together groups with a common interest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Supports resource portability</a:t>
                      </a:r>
                    </a:p>
                  </a:txBody>
                  <a:tcPr>
                    <a:solidFill>
                      <a:schemeClr val="bg1">
                        <a:lumMod val="8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Cloud Computing?</a:t>
            </a:r>
          </a:p>
          <a:p>
            <a:r>
              <a:rPr lang="en-US" dirty="0"/>
              <a:t>Cloud Service Models</a:t>
            </a:r>
          </a:p>
          <a:p>
            <a:r>
              <a:rPr lang="en-US" dirty="0"/>
              <a:t>Cloud Deployment Models</a:t>
            </a:r>
          </a:p>
          <a:p>
            <a:r>
              <a:rPr lang="en-US" dirty="0"/>
              <a:t>Why Cloud Computing?</a:t>
            </a:r>
          </a:p>
          <a:p>
            <a:r>
              <a:rPr lang="en-US" dirty="0"/>
              <a:t>Cloud Vendors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Pas 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TCO</a:t>
            </a: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spTree>
    <p:extLst>
      <p:ext uri="{BB962C8B-B14F-4D97-AF65-F5344CB8AC3E}">
        <p14:creationId xmlns:p14="http://schemas.microsoft.com/office/powerpoint/2010/main" val="2757050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On &amp; off workloads</a:t>
            </a:r>
          </a:p>
          <a:p>
            <a:pPr lvl="1">
              <a:buFont typeface="Wingdings" charset="2"/>
              <a:buChar char="§"/>
            </a:pPr>
            <a:r>
              <a:rPr lang="en-US" dirty="0"/>
              <a:t>Batch jobs</a:t>
            </a:r>
          </a:p>
          <a:p>
            <a:pPr>
              <a:buFont typeface="Wingdings" charset="2"/>
              <a:buChar char="§"/>
            </a:pPr>
            <a:r>
              <a:rPr lang="en-US" dirty="0"/>
              <a:t>Wasted Capacity</a:t>
            </a:r>
          </a:p>
          <a:p>
            <a:pPr>
              <a:buFont typeface="Wingdings" charset="2"/>
              <a:buChar char="§"/>
            </a:pPr>
            <a:r>
              <a:rPr lang="en-US" dirty="0"/>
              <a:t>Time 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spTree>
    <p:extLst>
      <p:ext uri="{BB962C8B-B14F-4D97-AF65-F5344CB8AC3E}">
        <p14:creationId xmlns:p14="http://schemas.microsoft.com/office/powerpoint/2010/main" val="12219464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Rapidly growing company</a:t>
            </a:r>
          </a:p>
          <a:p>
            <a:pPr>
              <a:buFont typeface="Wingdings" charset="2"/>
              <a:buChar char="§"/>
            </a:pPr>
            <a:endParaRPr lang="en-US" sz="800" dirty="0"/>
          </a:p>
          <a:p>
            <a:pPr>
              <a:buFont typeface="Wingdings" charset="2"/>
              <a:buChar char="§"/>
            </a:pPr>
            <a:r>
              <a:rPr lang="en-US" dirty="0"/>
              <a:t>Major challenge for IT dept. to keep up with growth</a:t>
            </a:r>
          </a:p>
          <a:p>
            <a:pPr lvl="1">
              <a:buFont typeface="Wingdings" charset="2"/>
              <a:buChar char="§"/>
            </a:pPr>
            <a:endParaRPr lang="en-US" sz="800" dirty="0"/>
          </a:p>
          <a:p>
            <a:pPr>
              <a:buFont typeface="Wingdings" charset="2"/>
              <a:buChar char="§"/>
            </a:pPr>
            <a:r>
              <a:rPr lang="en-US" dirty="0"/>
              <a:t>Potential loss of business opportunity</a:t>
            </a:r>
          </a:p>
          <a:p>
            <a:pPr>
              <a:buFont typeface="Wingdings" charset="2"/>
              <a:buChar char="§"/>
            </a:pPr>
            <a:endParaRPr lang="en-US" sz="800" dirty="0"/>
          </a:p>
          <a:p>
            <a:pPr>
              <a:buFont typeface="Wingdings" charset="2"/>
              <a:buChar char="§"/>
            </a:pPr>
            <a:r>
              <a:rPr lang="en-US" dirty="0"/>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spTree>
    <p:extLst>
      <p:ext uri="{BB962C8B-B14F-4D97-AF65-F5344CB8AC3E}">
        <p14:creationId xmlns:p14="http://schemas.microsoft.com/office/powerpoint/2010/main" val="334566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Unexpected peak in demand</a:t>
            </a:r>
          </a:p>
          <a:p>
            <a:pPr>
              <a:buFont typeface="Wingdings" charset="2"/>
              <a:buChar char="§"/>
            </a:pPr>
            <a:r>
              <a:rPr lang="en-US" dirty="0"/>
              <a:t>Loss of business opportunity</a:t>
            </a:r>
          </a:p>
          <a:p>
            <a:pPr>
              <a:buFont typeface="Wingdings" charset="2"/>
              <a:buChar char="§"/>
            </a:pPr>
            <a:r>
              <a:rPr lang="en-US" dirty="0"/>
              <a:t>Wasted 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8282117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Seasonal peaks and troughs</a:t>
            </a:r>
          </a:p>
          <a:p>
            <a:pPr>
              <a:buFont typeface="Wingdings" charset="2"/>
              <a:buChar char="§"/>
            </a:pPr>
            <a:r>
              <a:rPr lang="en-US" dirty="0"/>
              <a:t>Provisioning dilemma</a:t>
            </a:r>
          </a:p>
          <a:p>
            <a:pPr lvl="1">
              <a:buFont typeface="Wingdings" charset="2"/>
              <a:buChar char="§"/>
            </a:pPr>
            <a:r>
              <a:rPr lang="en-US" dirty="0"/>
              <a:t>Wasted capacity or</a:t>
            </a:r>
          </a:p>
          <a:p>
            <a:pPr lvl="1">
              <a:buFont typeface="Wingdings" charset="2"/>
              <a:buChar char="§"/>
            </a:pPr>
            <a:r>
              <a:rPr lang="en-US" dirty="0"/>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0772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813" y="374650"/>
            <a:ext cx="11152187" cy="747713"/>
          </a:xfrm>
        </p:spPr>
        <p:txBody>
          <a:bodyPr/>
          <a:lstStyle/>
          <a:p>
            <a:r>
              <a:rPr lang="en-US" dirty="0">
                <a:solidFill>
                  <a:schemeClr val="bg1"/>
                </a:solidFill>
              </a:rPr>
              <a:t>Azure Datacenter Regions</a:t>
            </a:r>
          </a:p>
        </p:txBody>
      </p:sp>
      <p:grpSp>
        <p:nvGrpSpPr>
          <p:cNvPr id="36" name="Group 35"/>
          <p:cNvGrpSpPr/>
          <p:nvPr/>
        </p:nvGrpSpPr>
        <p:grpSpPr>
          <a:xfrm>
            <a:off x="11536" y="1414542"/>
            <a:ext cx="12180462" cy="5443458"/>
            <a:chOff x="11536" y="1484108"/>
            <a:chExt cx="12180462" cy="5443458"/>
          </a:xfrm>
        </p:grpSpPr>
        <p:grpSp>
          <p:nvGrpSpPr>
            <p:cNvPr id="127" name="Group 126"/>
            <p:cNvGrpSpPr/>
            <p:nvPr/>
          </p:nvGrpSpPr>
          <p:grpSpPr>
            <a:xfrm>
              <a:off x="11536" y="1484108"/>
              <a:ext cx="12180462" cy="5443458"/>
              <a:chOff x="4280" y="1458708"/>
              <a:chExt cx="12180462" cy="5443458"/>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64535" r="-620"/>
              <a:stretch>
                <a:fillRect/>
              </a:stretch>
            </p:blipFill>
            <p:spPr bwMode="auto">
              <a:xfrm>
                <a:off x="7377897" y="2000558"/>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44968" r="35465"/>
              <a:stretch>
                <a:fillRect/>
              </a:stretch>
            </p:blipFill>
            <p:spPr bwMode="auto">
              <a:xfrm>
                <a:off x="4789842" y="2000558"/>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64494" y="3357037"/>
                <a:ext cx="110066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US</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80636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  </a:t>
                </a: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783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061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94782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516744" y="3356494"/>
                <a:ext cx="92426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95391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p>
          </p:txBody>
        </p:sp>
        <p:cxnSp>
          <p:nvCxnSpPr>
            <p:cNvPr id="150" name="Straight Connector 149"/>
            <p:cNvCxnSpPr>
              <a:endCxn id="149" idx="0"/>
            </p:cNvCxnSpPr>
            <p:nvPr/>
          </p:nvCxnSpPr>
          <p:spPr>
            <a:xfrm>
              <a:off x="8312762" y="4665242"/>
              <a:ext cx="12144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356360" cy="430505"/>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p>
          </p:txBody>
        </p:sp>
        <p:cxnSp>
          <p:nvCxnSpPr>
            <p:cNvPr id="156" name="Straight Connector 155"/>
            <p:cNvCxnSpPr>
              <a:stCxn id="155" idx="3"/>
            </p:cNvCxnSpPr>
            <p:nvPr/>
          </p:nvCxnSpPr>
          <p:spPr>
            <a:xfrm flipV="1">
              <a:off x="9906000" y="6261391"/>
              <a:ext cx="168161" cy="349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214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7034" y="0"/>
            <a:ext cx="10515600" cy="1325563"/>
          </a:xfrm>
        </p:spPr>
        <p:txBody>
          <a:bodyPr/>
          <a:lstStyle/>
          <a:p>
            <a:r>
              <a:rPr lang="en-US" dirty="0">
                <a:solidFill>
                  <a:schemeClr val="bg1"/>
                </a:solidFill>
              </a:rPr>
              <a:t>Amazon AWS Datacenter Regions</a:t>
            </a:r>
          </a:p>
        </p:txBody>
      </p:sp>
      <p:pic>
        <p:nvPicPr>
          <p:cNvPr id="1026" name="Picture 2" descr="https://d0.awsstatic.com/global-infrastructure/Global-Infrastructure_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6500"/>
            <a:ext cx="12192000" cy="58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803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t>A large enterprise quickly &amp; economically deploys new internal applications to its distributed workforce.</a:t>
            </a:r>
          </a:p>
          <a:p>
            <a:pPr>
              <a:buFont typeface="Wingdings" charset="2"/>
              <a:buChar char="§"/>
            </a:pPr>
            <a:endParaRPr lang="en-US" sz="800" dirty="0"/>
          </a:p>
          <a:p>
            <a:pPr>
              <a:buFont typeface="Wingdings" charset="2"/>
              <a:buChar char="§"/>
            </a:pPr>
            <a:r>
              <a:rPr lang="en-US" dirty="0"/>
              <a:t>An e-commerce website accommodates sudden demand for a “hot” product caused by a viral buzz.</a:t>
            </a:r>
          </a:p>
          <a:p>
            <a:pPr>
              <a:buFont typeface="Wingdings" charset="2"/>
              <a:buChar char="§"/>
            </a:pPr>
            <a:endParaRPr lang="en-US" sz="800" dirty="0"/>
          </a:p>
          <a:p>
            <a:pPr>
              <a:buFont typeface="Wingdings" charset="2"/>
              <a:buChar char="§"/>
            </a:pPr>
            <a:r>
              <a:rPr lang="en-US" dirty="0"/>
              <a:t>A pharmaceutical research firm executes large-scale simulations using computing power provided by cloud vendors.</a:t>
            </a:r>
          </a:p>
          <a:p>
            <a:pPr>
              <a:buFont typeface="Wingdings" charset="2"/>
              <a:buChar char="§"/>
            </a:pPr>
            <a:endParaRPr lang="en-US" sz="800" dirty="0"/>
          </a:p>
          <a:p>
            <a:pPr>
              <a:buFont typeface="Wingdings" charset="2"/>
              <a:buChar char="§"/>
            </a:pPr>
            <a:r>
              <a:rPr lang="en-US" dirty="0"/>
              <a:t>A media company serves unlimited video, music, and other media to their worldwide customer base.</a:t>
            </a:r>
          </a:p>
        </p:txBody>
      </p:sp>
    </p:spTree>
    <p:extLst>
      <p:ext uri="{BB962C8B-B14F-4D97-AF65-F5344CB8AC3E}">
        <p14:creationId xmlns:p14="http://schemas.microsoft.com/office/powerpoint/2010/main" val="348117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t>End-users connect over the Internet to the cloud from their own personal computers or portable devices in order to access services.</a:t>
            </a:r>
          </a:p>
          <a:p>
            <a:pPr>
              <a:buFont typeface="Wingdings" charset="2"/>
              <a:buChar char="§"/>
            </a:pPr>
            <a:r>
              <a:rPr lang="en-US" dirty="0"/>
              <a:t>To the end-user, the underlying infrastructure such as the hardware, operating system, etc., is invisible</a:t>
            </a:r>
          </a:p>
        </p:txBody>
      </p:sp>
      <p:grpSp>
        <p:nvGrpSpPr>
          <p:cNvPr id="3072" name="Group 3071"/>
          <p:cNvGrpSpPr/>
          <p:nvPr/>
        </p:nvGrpSpPr>
        <p:grpSpPr>
          <a:xfrm>
            <a:off x="6322484" y="1506074"/>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spTree>
    <p:extLst>
      <p:ext uri="{BB962C8B-B14F-4D97-AF65-F5344CB8AC3E}">
        <p14:creationId xmlns:p14="http://schemas.microsoft.com/office/powerpoint/2010/main" val="41773776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Azure &amp; AWS</a:t>
            </a:r>
          </a:p>
        </p:txBody>
      </p:sp>
      <p:graphicFrame>
        <p:nvGraphicFramePr>
          <p:cNvPr id="8" name="표 7"/>
          <p:cNvGraphicFramePr>
            <a:graphicFrameLocks noGrp="1"/>
          </p:cNvGraphicFramePr>
          <p:nvPr>
            <p:extLst>
              <p:ext uri="{D42A27DB-BD31-4B8C-83A1-F6EECF244321}">
                <p14:modId xmlns:p14="http://schemas.microsoft.com/office/powerpoint/2010/main" val="2113905334"/>
              </p:ext>
            </p:extLst>
          </p:nvPr>
        </p:nvGraphicFramePr>
        <p:xfrm>
          <a:off x="659565" y="265176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0" dirty="0"/>
                        <a:t>Category</a:t>
                      </a:r>
                      <a:endParaRPr lang="ko-KR" altLang="en-US" b="0" dirty="0"/>
                    </a:p>
                  </a:txBody>
                  <a:tcPr>
                    <a:solidFill>
                      <a:srgbClr val="2E75B5"/>
                    </a:solidFill>
                  </a:tcPr>
                </a:tc>
                <a:tc>
                  <a:txBody>
                    <a:bodyPr/>
                    <a:lstStyle/>
                    <a:p>
                      <a:pPr algn="ctr" latinLnBrk="1"/>
                      <a:r>
                        <a:rPr lang="en-US" altLang="ko-KR" b="0" dirty="0"/>
                        <a:t>Azure Service</a:t>
                      </a:r>
                      <a:endParaRPr lang="ko-KR" altLang="en-US" b="0" dirty="0"/>
                    </a:p>
                  </a:txBody>
                  <a:tcPr>
                    <a:solidFill>
                      <a:srgbClr val="2E75B5"/>
                    </a:solidFill>
                  </a:tcPr>
                </a:tc>
                <a:tc>
                  <a:txBody>
                    <a:bodyPr/>
                    <a:lstStyle/>
                    <a:p>
                      <a:pPr algn="ctr" latinLnBrk="1"/>
                      <a:r>
                        <a:rPr lang="en-US" altLang="ko-KR" b="0" dirty="0"/>
                        <a:t>AWS Service</a:t>
                      </a:r>
                      <a:endParaRPr lang="ko-KR" altLang="en-US" b="0" dirty="0"/>
                    </a:p>
                  </a:txBody>
                  <a:tcPr>
                    <a:solidFill>
                      <a:srgbClr val="2E75B5"/>
                    </a:solidFill>
                  </a:tcPr>
                </a:tc>
                <a:extLst>
                  <a:ext uri="{0D108BD9-81ED-4DB2-BD59-A6C34878D82A}">
                    <a16:rowId xmlns="" xmlns:a16="http://schemas.microsoft.com/office/drawing/2014/main"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Machines</a:t>
                      </a:r>
                      <a:endParaRPr lang="ko-KR" altLang="en-US" dirty="0"/>
                    </a:p>
                  </a:txBody>
                  <a:tcPr>
                    <a:solidFill>
                      <a:schemeClr val="bg2"/>
                    </a:solidFill>
                  </a:tcPr>
                </a:tc>
                <a:tc>
                  <a:txBody>
                    <a:bodyPr/>
                    <a:lstStyle/>
                    <a:p>
                      <a:pPr latinLnBrk="1"/>
                      <a:r>
                        <a:rPr lang="en-US" altLang="ko-KR" dirty="0"/>
                        <a:t>EC2</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Blob Storage</a:t>
                      </a:r>
                      <a:endParaRPr lang="ko-KR" altLang="en-US" dirty="0"/>
                    </a:p>
                  </a:txBody>
                  <a:tcPr>
                    <a:solidFill>
                      <a:schemeClr val="bg2"/>
                    </a:solidFill>
                  </a:tcPr>
                </a:tc>
                <a:tc>
                  <a:txBody>
                    <a:bodyPr/>
                    <a:lstStyle/>
                    <a:p>
                      <a:pPr latinLnBrk="1"/>
                      <a:r>
                        <a:rPr lang="en-US" altLang="ko-KR" dirty="0"/>
                        <a:t>S3</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Network</a:t>
                      </a:r>
                      <a:endParaRPr lang="ko-KR" altLang="en-US" dirty="0"/>
                    </a:p>
                  </a:txBody>
                  <a:tcPr>
                    <a:solidFill>
                      <a:schemeClr val="bg2"/>
                    </a:solidFill>
                  </a:tcPr>
                </a:tc>
                <a:tc>
                  <a:txBody>
                    <a:bodyPr/>
                    <a:lstStyle/>
                    <a:p>
                      <a:pPr latinLnBrk="1"/>
                      <a:r>
                        <a:rPr lang="en-US" altLang="ko-KR" dirty="0"/>
                        <a:t>Virtual Private</a:t>
                      </a:r>
                      <a:r>
                        <a:rPr lang="en-US" altLang="ko-KR" baseline="0" dirty="0"/>
                        <a:t> Cloud</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RDS</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DocumentDB</a:t>
                      </a:r>
                      <a:endParaRPr lang="ko-KR" altLang="en-US" dirty="0"/>
                    </a:p>
                  </a:txBody>
                  <a:tcPr>
                    <a:solidFill>
                      <a:schemeClr val="bg2"/>
                    </a:solidFill>
                  </a:tcPr>
                </a:tc>
                <a:tc>
                  <a:txBody>
                    <a:bodyPr/>
                    <a:lstStyle/>
                    <a:p>
                      <a:pPr latinLnBrk="1"/>
                      <a:r>
                        <a:rPr lang="en-US" altLang="ko-KR" dirty="0" err="1"/>
                        <a:t>DynamoDB</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HDInsight</a:t>
                      </a:r>
                      <a:endParaRPr lang="ko-KR" altLang="en-US" dirty="0"/>
                    </a:p>
                  </a:txBody>
                  <a:tcPr>
                    <a:solidFill>
                      <a:schemeClr val="bg2"/>
                    </a:solidFill>
                  </a:tcPr>
                </a:tc>
                <a:tc>
                  <a:txBody>
                    <a:bodyPr/>
                    <a:lstStyle/>
                    <a:p>
                      <a:pPr latinLnBrk="1"/>
                      <a:r>
                        <a:rPr lang="en-US" altLang="ko-KR" dirty="0"/>
                        <a:t>Elastic MapReduce (EMR)</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r>
                        <a:rPr lang="en-US" altLang="ko-KR" dirty="0"/>
                        <a:t>Power BI</a:t>
                      </a:r>
                      <a:endParaRPr lang="ko-KR" altLang="en-US" dirty="0"/>
                    </a:p>
                  </a:txBody>
                  <a:tcPr>
                    <a:solidFill>
                      <a:schemeClr val="bg2"/>
                    </a:solidFill>
                  </a:tcPr>
                </a:tc>
                <a:tc>
                  <a:txBody>
                    <a:bodyPr/>
                    <a:lstStyle/>
                    <a:p>
                      <a:pPr latinLnBrk="1"/>
                      <a:r>
                        <a:rPr lang="en-US" altLang="ko-KR" dirty="0" err="1"/>
                        <a:t>QuickSight</a:t>
                      </a:r>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5" name="Group 4"/>
          <p:cNvGrpSpPr/>
          <p:nvPr/>
        </p:nvGrpSpPr>
        <p:grpSpPr>
          <a:xfrm>
            <a:off x="0" y="1397466"/>
            <a:ext cx="12192000" cy="939294"/>
            <a:chOff x="0" y="1440161"/>
            <a:chExt cx="10802189" cy="853904"/>
          </a:xfrm>
          <a:solidFill>
            <a:srgbClr val="767171"/>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Microsoft Azure and Amazon Web Services (AWS) offer businesses broad and deep capabilities with global coverage </a:t>
              </a:r>
            </a:p>
          </p:txBody>
        </p:sp>
      </p:grpSp>
    </p:spTree>
    <p:extLst>
      <p:ext uri="{BB962C8B-B14F-4D97-AF65-F5344CB8AC3E}">
        <p14:creationId xmlns:p14="http://schemas.microsoft.com/office/powerpoint/2010/main" val="33421272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cloud computing and review types of service offered and deployment models available</a:t>
              </a:r>
            </a:p>
            <a:p>
              <a:pPr marL="1316038" indent="-457200">
                <a:buFont typeface="Wingdings" charset="2"/>
                <a:buChar char="§"/>
              </a:pPr>
              <a:r>
                <a:rPr lang="en-US" sz="2800" dirty="0"/>
                <a:t>Explain cloud computing evolution and development of enabling technologies </a:t>
              </a:r>
            </a:p>
            <a:p>
              <a:pPr marL="1316038" indent="-457200">
                <a:buFont typeface="Wingdings" charset="2"/>
                <a:buChar char="§"/>
              </a:pPr>
              <a:r>
                <a:rPr lang="en-US" sz="2800" dirty="0"/>
                <a:t>Understand how cloud computing is utilized and why it is gaining popularity and momentum</a:t>
              </a:r>
            </a:p>
            <a:p>
              <a:pPr marL="1316038" indent="-457200">
                <a:buFont typeface="Wingdings" charset="2"/>
                <a:buChar char="§"/>
              </a:pPr>
              <a:r>
                <a:rPr lang="en-US" sz="2800" dirty="0"/>
                <a:t>Compare and summarize the major cloud computing vendors</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t>
            </a:r>
            <a:r>
              <a:rPr lang="en-US" dirty="0" err="1"/>
              <a:t>Bluemix</a:t>
            </a:r>
            <a:r>
              <a:rPr lang="en-US" dirty="0"/>
              <a:t> &amp; Google</a:t>
            </a:r>
          </a:p>
        </p:txBody>
      </p:sp>
      <p:graphicFrame>
        <p:nvGraphicFramePr>
          <p:cNvPr id="8" name="표 7"/>
          <p:cNvGraphicFramePr>
            <a:graphicFrameLocks noGrp="1"/>
          </p:cNvGraphicFramePr>
          <p:nvPr>
            <p:extLst>
              <p:ext uri="{D42A27DB-BD31-4B8C-83A1-F6EECF244321}">
                <p14:modId xmlns:p14="http://schemas.microsoft.com/office/powerpoint/2010/main" val="2126184273"/>
              </p:ext>
            </p:extLst>
          </p:nvPr>
        </p:nvGraphicFramePr>
        <p:xfrm>
          <a:off x="659565" y="265605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0" dirty="0"/>
                        <a:t>Category</a:t>
                      </a:r>
                      <a:endParaRPr lang="ko-KR" altLang="en-US" b="0" dirty="0"/>
                    </a:p>
                  </a:txBody>
                  <a:tcPr>
                    <a:solidFill>
                      <a:schemeClr val="accent2"/>
                    </a:solidFill>
                  </a:tcPr>
                </a:tc>
                <a:tc>
                  <a:txBody>
                    <a:bodyPr/>
                    <a:lstStyle/>
                    <a:p>
                      <a:pPr algn="ctr" latinLnBrk="1"/>
                      <a:r>
                        <a:rPr lang="en-US" altLang="ko-KR" b="0" dirty="0" err="1"/>
                        <a:t>Bluemix</a:t>
                      </a:r>
                      <a:endParaRPr lang="ko-KR" altLang="en-US" b="0" dirty="0"/>
                    </a:p>
                  </a:txBody>
                  <a:tcPr>
                    <a:solidFill>
                      <a:schemeClr val="accent2"/>
                    </a:solidFill>
                  </a:tcPr>
                </a:tc>
                <a:tc>
                  <a:txBody>
                    <a:bodyPr/>
                    <a:lstStyle/>
                    <a:p>
                      <a:pPr algn="ctr" latinLnBrk="1"/>
                      <a:r>
                        <a:rPr lang="en-US" altLang="ko-KR" b="0" dirty="0"/>
                        <a:t>Google Service</a:t>
                      </a:r>
                      <a:endParaRPr lang="ko-KR" altLang="en-US" b="0" dirty="0"/>
                    </a:p>
                  </a:txBody>
                  <a:tcPr>
                    <a:solidFill>
                      <a:schemeClr val="accent2"/>
                    </a:solidFill>
                  </a:tcPr>
                </a:tc>
                <a:extLst>
                  <a:ext uri="{0D108BD9-81ED-4DB2-BD59-A6C34878D82A}">
                    <a16:rowId xmlns="" xmlns:a16="http://schemas.microsoft.com/office/drawing/2014/main"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Server, Containers</a:t>
                      </a:r>
                      <a:endParaRPr lang="ko-KR" altLang="en-US" dirty="0"/>
                    </a:p>
                  </a:txBody>
                  <a:tcPr>
                    <a:solidFill>
                      <a:schemeClr val="bg2"/>
                    </a:solidFill>
                  </a:tcPr>
                </a:tc>
                <a:tc>
                  <a:txBody>
                    <a:bodyPr/>
                    <a:lstStyle/>
                    <a:p>
                      <a:pPr latinLnBrk="1"/>
                      <a:r>
                        <a:rPr lang="en-US" altLang="ko-KR" dirty="0"/>
                        <a:t>Compute</a:t>
                      </a:r>
                      <a:r>
                        <a:rPr lang="en-US" altLang="ko-KR" baseline="0" dirty="0"/>
                        <a:t> Engine</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Object, Block</a:t>
                      </a:r>
                      <a:r>
                        <a:rPr lang="en-US" altLang="ko-KR" baseline="0" dirty="0"/>
                        <a:t> Storage</a:t>
                      </a:r>
                      <a:endParaRPr lang="ko-KR" altLang="en-US" dirty="0"/>
                    </a:p>
                  </a:txBody>
                  <a:tcPr>
                    <a:solidFill>
                      <a:schemeClr val="bg2"/>
                    </a:solidFill>
                  </a:tcPr>
                </a:tc>
                <a:tc>
                  <a:txBody>
                    <a:bodyPr/>
                    <a:lstStyle/>
                    <a:p>
                      <a:pPr latinLnBrk="1"/>
                      <a:r>
                        <a:rPr lang="en-US" altLang="ko-KR" dirty="0"/>
                        <a:t>Cloud</a:t>
                      </a:r>
                      <a:r>
                        <a:rPr lang="en-US" altLang="ko-KR" baseline="0" dirty="0"/>
                        <a:t> Storage</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Private Network</a:t>
                      </a:r>
                      <a:endParaRPr lang="ko-KR" altLang="en-US" dirty="0"/>
                    </a:p>
                  </a:txBody>
                  <a:tcPr>
                    <a:solidFill>
                      <a:schemeClr val="bg2"/>
                    </a:solidFill>
                  </a:tcPr>
                </a:tc>
                <a:tc>
                  <a:txBody>
                    <a:bodyPr/>
                    <a:lstStyle/>
                    <a:p>
                      <a:pPr latinLnBrk="1"/>
                      <a:r>
                        <a:rPr lang="en-US" altLang="ko-KR" dirty="0"/>
                        <a:t>Cloud Virtual Network</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Cloud</a:t>
                      </a:r>
                      <a:r>
                        <a:rPr lang="en-US" altLang="ko-KR" baseline="0" dirty="0"/>
                        <a:t> SQL</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MongoDB</a:t>
                      </a:r>
                      <a:endParaRPr lang="ko-KR" altLang="en-US" dirty="0"/>
                    </a:p>
                  </a:txBody>
                  <a:tcPr>
                    <a:solidFill>
                      <a:schemeClr val="bg2"/>
                    </a:solidFill>
                  </a:tcPr>
                </a:tc>
                <a:tc>
                  <a:txBody>
                    <a:bodyPr/>
                    <a:lstStyle/>
                    <a:p>
                      <a:pPr latinLnBrk="1"/>
                      <a:r>
                        <a:rPr lang="en-US" altLang="ko-KR" dirty="0"/>
                        <a:t>Cloud</a:t>
                      </a:r>
                      <a:r>
                        <a:rPr lang="en-US" altLang="ko-KR" baseline="0" dirty="0"/>
                        <a:t> </a:t>
                      </a:r>
                      <a:r>
                        <a:rPr lang="en-US" altLang="ko-KR" baseline="0" dirty="0" err="1"/>
                        <a:t>Datastore</a:t>
                      </a:r>
                      <a:r>
                        <a:rPr lang="en-US" altLang="ko-KR" baseline="0" dirty="0"/>
                        <a:t>, </a:t>
                      </a:r>
                      <a:r>
                        <a:rPr lang="en-US" altLang="ko-KR" baseline="0" dirty="0" err="1"/>
                        <a:t>Bigtable</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Analytics</a:t>
                      </a:r>
                      <a:r>
                        <a:rPr lang="en-US" altLang="ko-KR" baseline="0" dirty="0"/>
                        <a:t> for Apache </a:t>
                      </a:r>
                      <a:r>
                        <a:rPr lang="en-US" altLang="ko-KR" baseline="0" dirty="0" err="1"/>
                        <a:t>Hadoop</a:t>
                      </a:r>
                      <a:endParaRPr lang="ko-KR" altLang="en-US" dirty="0"/>
                    </a:p>
                  </a:txBody>
                  <a:tcPr>
                    <a:solidFill>
                      <a:schemeClr val="bg2"/>
                    </a:solidFill>
                  </a:tcPr>
                </a:tc>
                <a:tc>
                  <a:txBody>
                    <a:bodyPr/>
                    <a:lstStyle/>
                    <a:p>
                      <a:pPr latinLnBrk="1"/>
                      <a:r>
                        <a:rPr lang="en-US" altLang="ko-KR" dirty="0" err="1"/>
                        <a:t>BigQuery</a:t>
                      </a:r>
                      <a:r>
                        <a:rPr lang="en-US" altLang="ko-KR" dirty="0"/>
                        <a:t>,</a:t>
                      </a:r>
                      <a:r>
                        <a:rPr lang="en-US" altLang="ko-KR" baseline="0" dirty="0"/>
                        <a:t> Cloud </a:t>
                      </a:r>
                      <a:r>
                        <a:rPr lang="en-US" altLang="ko-KR" baseline="0" dirty="0" err="1"/>
                        <a:t>Dataproc</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endParaRPr lang="ko-KR" altLang="en-US" dirty="0"/>
                    </a:p>
                  </a:txBody>
                  <a:tcPr>
                    <a:solidFill>
                      <a:schemeClr val="bg2"/>
                    </a:solidFill>
                  </a:tcPr>
                </a:tc>
                <a:tc>
                  <a:txBody>
                    <a:bodyPr/>
                    <a:lstStyle/>
                    <a:p>
                      <a:pPr latinLnBrk="1"/>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9" name="Group 8"/>
          <p:cNvGrpSpPr/>
          <p:nvPr/>
        </p:nvGrpSpPr>
        <p:grpSpPr>
          <a:xfrm>
            <a:off x="0" y="1397466"/>
            <a:ext cx="12192000" cy="939294"/>
            <a:chOff x="0" y="1440161"/>
            <a:chExt cx="10802189" cy="853904"/>
          </a:xfrm>
          <a:solidFill>
            <a:srgbClr val="767171"/>
          </a:solidFill>
        </p:grpSpPr>
        <p:sp>
          <p:nvSpPr>
            <p:cNvPr id="10" name="Rectangle 9"/>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1"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IBM </a:t>
              </a:r>
              <a:r>
                <a:rPr lang="en-US" i="0" dirty="0" err="1"/>
                <a:t>Bluemix</a:t>
              </a:r>
              <a:r>
                <a:rPr lang="en-US" i="0" dirty="0"/>
                <a:t> and Google Cloud each offer and deploy applications on highly-scalable and reliable infrastructure</a:t>
              </a:r>
            </a:p>
          </p:txBody>
        </p:sp>
      </p:grpSp>
    </p:spTree>
    <p:extLst>
      <p:ext uri="{BB962C8B-B14F-4D97-AF65-F5344CB8AC3E}">
        <p14:creationId xmlns:p14="http://schemas.microsoft.com/office/powerpoint/2010/main" val="42675630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5157786"/>
            <a:ext cx="10076033" cy="1024171"/>
          </a:xfrm>
          <a:prstGeom prst="rect">
            <a:avLst/>
          </a:prstGeom>
        </p:spPr>
      </p:pic>
      <p:pic>
        <p:nvPicPr>
          <p:cNvPr id="6" name="Picture 5" descr="azure alatform ser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84" y="1426891"/>
            <a:ext cx="10076033" cy="3750103"/>
          </a:xfrm>
          <a:prstGeom prst="rect">
            <a:avLst/>
          </a:prstGeom>
        </p:spPr>
      </p:pic>
      <p:sp>
        <p:nvSpPr>
          <p:cNvPr id="7" name="Title 6"/>
          <p:cNvSpPr>
            <a:spLocks noGrp="1"/>
          </p:cNvSpPr>
          <p:nvPr>
            <p:ph type="title"/>
          </p:nvPr>
        </p:nvSpPr>
        <p:spPr/>
        <p:txBody>
          <a:bodyPr/>
          <a:lstStyle/>
          <a:p>
            <a:r>
              <a:rPr lang="en-US" dirty="0"/>
              <a:t>Azure Services</a:t>
            </a:r>
          </a:p>
        </p:txBody>
      </p:sp>
    </p:spTree>
    <p:extLst>
      <p:ext uri="{BB962C8B-B14F-4D97-AF65-F5344CB8AC3E}">
        <p14:creationId xmlns:p14="http://schemas.microsoft.com/office/powerpoint/2010/main" val="40082667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Usage</a:t>
            </a: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Azure Active Directory Users</a:t>
            </a:r>
          </a:p>
          <a:p>
            <a:pPr lvl="1">
              <a:buFont typeface="Wingdings" charset="2"/>
              <a:buChar char="§"/>
            </a:pPr>
            <a:r>
              <a:rPr lang="en-US" dirty="0"/>
              <a:t>More than 500 Million</a:t>
            </a:r>
          </a:p>
          <a:p>
            <a:pPr>
              <a:buFont typeface="Wingdings" charset="2"/>
              <a:buChar char="§"/>
            </a:pPr>
            <a:r>
              <a:rPr lang="en-US" dirty="0"/>
              <a:t>Storage transactions per day</a:t>
            </a:r>
          </a:p>
          <a:p>
            <a:pPr lvl="1">
              <a:buFont typeface="Wingdings" charset="2"/>
              <a:buChar char="§"/>
            </a:pPr>
            <a:r>
              <a:rPr lang="en-US" dirty="0"/>
              <a:t>More than 777 Trillion</a:t>
            </a:r>
          </a:p>
          <a:p>
            <a:pPr>
              <a:buFont typeface="Wingdings" charset="2"/>
              <a:buChar char="§"/>
            </a:pPr>
            <a:r>
              <a:rPr lang="en-US" dirty="0"/>
              <a:t>Messages processed by Azure </a:t>
            </a:r>
            <a:r>
              <a:rPr lang="en-US" dirty="0" err="1"/>
              <a:t>IoT</a:t>
            </a:r>
            <a:r>
              <a:rPr lang="en-US" dirty="0"/>
              <a:t> per month</a:t>
            </a:r>
          </a:p>
          <a:p>
            <a:pPr lvl="1">
              <a:buFont typeface="Wingdings" charset="2"/>
              <a:buChar char="§"/>
            </a:pPr>
            <a:r>
              <a:rPr lang="en-US" dirty="0"/>
              <a:t>More than 1.5 Trillion</a:t>
            </a:r>
          </a:p>
          <a:p>
            <a:pPr>
              <a:buFont typeface="Wingdings" charset="2"/>
              <a:buChar char="§"/>
            </a:pPr>
            <a:r>
              <a:rPr lang="en-US" dirty="0"/>
              <a:t>Active Websites</a:t>
            </a:r>
          </a:p>
          <a:p>
            <a:pPr lvl="1">
              <a:buFont typeface="Wingdings" charset="2"/>
              <a:buChar char="§"/>
            </a:pPr>
            <a:r>
              <a:rPr lang="en-US" dirty="0"/>
              <a:t>More than 250,000</a:t>
            </a:r>
          </a:p>
        </p:txBody>
      </p:sp>
      <p:sp>
        <p:nvSpPr>
          <p:cNvPr id="4" name="Content Placeholder 3"/>
          <p:cNvSpPr>
            <a:spLocks noGrp="1"/>
          </p:cNvSpPr>
          <p:nvPr>
            <p:ph sz="half" idx="2"/>
          </p:nvPr>
        </p:nvSpPr>
        <p:spPr/>
        <p:txBody>
          <a:bodyPr>
            <a:normAutofit/>
          </a:bodyPr>
          <a:lstStyle/>
          <a:p>
            <a:r>
              <a:rPr lang="en-US" dirty="0"/>
              <a:t>Percentage of Fortune 500 Companies using Azure</a:t>
            </a:r>
          </a:p>
          <a:p>
            <a:pPr lvl="1"/>
            <a:r>
              <a:rPr lang="en-US" dirty="0"/>
              <a:t>More than 80%</a:t>
            </a:r>
          </a:p>
          <a:p>
            <a:pPr>
              <a:buFont typeface="Wingdings" charset="2"/>
              <a:buChar char="§"/>
            </a:pPr>
            <a:r>
              <a:rPr lang="en-US" dirty="0"/>
              <a:t>Authentications per week</a:t>
            </a:r>
          </a:p>
          <a:p>
            <a:pPr lvl="1"/>
            <a:r>
              <a:rPr lang="en-US" dirty="0"/>
              <a:t>More than 13 Billion</a:t>
            </a:r>
          </a:p>
          <a:p>
            <a:r>
              <a:rPr lang="en-US" dirty="0"/>
              <a:t>SQL Databases in Azure</a:t>
            </a:r>
          </a:p>
          <a:p>
            <a:pPr lvl="1"/>
            <a:r>
              <a:rPr lang="en-US" dirty="0"/>
              <a:t>More than 1.5 Million</a:t>
            </a:r>
          </a:p>
          <a:p>
            <a:r>
              <a:rPr lang="en-US" dirty="0"/>
              <a:t>Developers registered with Visual Studio Online</a:t>
            </a:r>
          </a:p>
          <a:p>
            <a:pPr lvl="1"/>
            <a:r>
              <a:rPr lang="en-US" dirty="0"/>
              <a:t>More than 1 million</a:t>
            </a:r>
          </a:p>
        </p:txBody>
      </p:sp>
    </p:spTree>
    <p:extLst>
      <p:ext uri="{BB962C8B-B14F-4D97-AF65-F5344CB8AC3E}">
        <p14:creationId xmlns:p14="http://schemas.microsoft.com/office/powerpoint/2010/main" val="57779580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Lock-In</a:t>
            </a:r>
          </a:p>
        </p:txBody>
      </p:sp>
      <p:grpSp>
        <p:nvGrpSpPr>
          <p:cNvPr id="4" name="Group 3"/>
          <p:cNvGrpSpPr/>
          <p:nvPr/>
        </p:nvGrpSpPr>
        <p:grpSpPr>
          <a:xfrm>
            <a:off x="0" y="1691724"/>
            <a:ext cx="12192000" cy="1471389"/>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Companies that adopt cloud computing must be wary of potential vendor lock-in issues</a:t>
              </a:r>
            </a:p>
          </p:txBody>
        </p:sp>
      </p:grpSp>
      <p:sp>
        <p:nvSpPr>
          <p:cNvPr id="7" name="Content Placeholder 2"/>
          <p:cNvSpPr txBox="1">
            <a:spLocks/>
          </p:cNvSpPr>
          <p:nvPr/>
        </p:nvSpPr>
        <p:spPr>
          <a:xfrm>
            <a:off x="0" y="3163114"/>
            <a:ext cx="11894634" cy="268642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Company’s entire data is stored with a single vendor’s cloud </a:t>
            </a:r>
            <a:r>
              <a:rPr lang="en-US" i="0" dirty="0" smtClean="0">
                <a:solidFill>
                  <a:srgbClr val="000000"/>
                </a:solidFill>
              </a:rPr>
              <a:t>storage</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Company relies on a single vendor for all of its </a:t>
            </a:r>
            <a:r>
              <a:rPr lang="en-US" i="0" dirty="0" smtClean="0">
                <a:solidFill>
                  <a:srgbClr val="000000"/>
                </a:solidFill>
              </a:rPr>
              <a:t>computations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Changing vendors can be very costly</a:t>
            </a:r>
          </a:p>
        </p:txBody>
      </p:sp>
    </p:spTree>
    <p:extLst>
      <p:ext uri="{BB962C8B-B14F-4D97-AF65-F5344CB8AC3E}">
        <p14:creationId xmlns:p14="http://schemas.microsoft.com/office/powerpoint/2010/main" val="39645605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Cloud Computing</a:t>
              </a:r>
            </a:p>
            <a:p>
              <a:pPr marL="1658938" lvl="1" indent="-342900">
                <a:buFont typeface="Wingdings" charset="2"/>
                <a:buChar char="§"/>
              </a:pPr>
              <a:r>
                <a:rPr lang="en-US" sz="2400" dirty="0"/>
                <a:t>Ubiquitous via network access</a:t>
              </a:r>
            </a:p>
            <a:p>
              <a:pPr marL="1658938" lvl="1" indent="-342900">
                <a:buFont typeface="Wingdings" charset="2"/>
                <a:buChar char="§"/>
              </a:pPr>
              <a:r>
                <a:rPr lang="en-US" sz="2400" dirty="0"/>
                <a:t>Location-independent shared pool of computing resources</a:t>
              </a:r>
            </a:p>
            <a:p>
              <a:pPr marL="1658938" lvl="1" indent="-342900">
                <a:buFont typeface="Wingdings" charset="2"/>
                <a:buChar char="§"/>
              </a:pPr>
              <a:r>
                <a:rPr lang="en-US" sz="2400" dirty="0"/>
                <a:t>On-demand rapid provisioning and tear down</a:t>
              </a:r>
            </a:p>
            <a:p>
              <a:pPr marL="1658938" lvl="1" indent="-342900">
                <a:buFont typeface="Wingdings" charset="2"/>
                <a:buChar char="§"/>
              </a:pPr>
              <a:r>
                <a:rPr lang="en-US" sz="2400" dirty="0"/>
                <a:t>Pay only for current client requirements</a:t>
              </a:r>
            </a:p>
            <a:p>
              <a:pPr marL="1316038" indent="-457200">
                <a:buFont typeface="Wingdings" charset="2"/>
                <a:buChar char="§"/>
              </a:pPr>
              <a:r>
                <a:rPr lang="en-US" sz="2800" dirty="0"/>
                <a:t>Service Models</a:t>
              </a:r>
            </a:p>
            <a:p>
              <a:pPr marL="1658938" lvl="1" indent="-342900">
                <a:buFont typeface="Wingdings" charset="2"/>
                <a:buChar char="§"/>
              </a:pPr>
              <a:r>
                <a:rPr lang="en-US" sz="2400" dirty="0" err="1"/>
                <a:t>IaaS</a:t>
              </a:r>
              <a:r>
                <a:rPr lang="en-US" sz="2400" dirty="0"/>
                <a:t>, </a:t>
              </a:r>
              <a:r>
                <a:rPr lang="en-US" sz="2400" dirty="0" err="1"/>
                <a:t>PaaS</a:t>
              </a:r>
              <a:r>
                <a:rPr lang="en-US" sz="2400" dirty="0"/>
                <a:t>, </a:t>
              </a:r>
              <a:r>
                <a:rPr lang="en-US" sz="2400" dirty="0" err="1"/>
                <a:t>SaaS</a:t>
              </a:r>
              <a:endParaRPr lang="en-US" sz="2400" dirty="0"/>
            </a:p>
            <a:p>
              <a:pPr marL="1316038" indent="-457200">
                <a:buFont typeface="Wingdings" charset="2"/>
                <a:buChar char="§"/>
              </a:pPr>
              <a:r>
                <a:rPr lang="en-US" sz="2800" dirty="0"/>
                <a:t>Deployment Models</a:t>
              </a:r>
            </a:p>
            <a:p>
              <a:pPr marL="1658938" lvl="1" indent="-342900">
                <a:buFont typeface="Wingdings" charset="2"/>
                <a:buChar char="§"/>
              </a:pPr>
              <a:r>
                <a:rPr lang="en-US" sz="2400" dirty="0"/>
                <a:t>Public, Private, Community, and Hybrid</a:t>
              </a:r>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using a network of remote servers hosted on the Internet to store, manage, and process data, rather than a local server or a personal computer.”</a:t>
            </a:r>
          </a:p>
          <a:p>
            <a:pPr algn="r"/>
            <a:r>
              <a:rPr lang="en-US" i="0" dirty="0"/>
              <a:t>Oxford Dictionary</a:t>
            </a:r>
          </a:p>
        </p:txBody>
      </p:sp>
    </p:spTree>
    <p:extLst>
      <p:ext uri="{BB962C8B-B14F-4D97-AF65-F5344CB8AC3E}">
        <p14:creationId xmlns:p14="http://schemas.microsoft.com/office/powerpoint/2010/main" val="1429075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storing regularly used computer data on multiple servers that can be accessed through the Internet.”</a:t>
            </a:r>
          </a:p>
          <a:p>
            <a:pPr algn="r"/>
            <a:r>
              <a:rPr lang="en-US" i="0" dirty="0"/>
              <a:t>Webster Dictionary</a:t>
            </a:r>
          </a:p>
        </p:txBody>
      </p:sp>
    </p:spTree>
    <p:extLst>
      <p:ext uri="{BB962C8B-B14F-4D97-AF65-F5344CB8AC3E}">
        <p14:creationId xmlns:p14="http://schemas.microsoft.com/office/powerpoint/2010/main" val="26579386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Cloud Computing is?</a:t>
            </a:r>
          </a:p>
        </p:txBody>
      </p:sp>
      <p:grpSp>
        <p:nvGrpSpPr>
          <p:cNvPr id="3" name="Group 2"/>
          <p:cNvGrpSpPr/>
          <p:nvPr/>
        </p:nvGrpSpPr>
        <p:grpSpPr>
          <a:xfrm>
            <a:off x="996776" y="1475635"/>
            <a:ext cx="10198449" cy="3906731"/>
            <a:chOff x="996776" y="1475635"/>
            <a:chExt cx="10198449" cy="3906731"/>
          </a:xfrm>
        </p:grpSpPr>
        <p:grpSp>
          <p:nvGrpSpPr>
            <p:cNvPr id="6" name="Group 5"/>
            <p:cNvGrpSpPr>
              <a:grpSpLocks noChangeAspect="1"/>
            </p:cNvGrpSpPr>
            <p:nvPr/>
          </p:nvGrpSpPr>
          <p:grpSpPr bwMode="auto">
            <a:xfrm>
              <a:off x="996776" y="1475635"/>
              <a:ext cx="10198449" cy="3906731"/>
              <a:chOff x="537" y="880"/>
              <a:chExt cx="3686" cy="1412"/>
            </a:xfrm>
            <a:solidFill>
              <a:schemeClr val="bg1">
                <a:lumMod val="50000"/>
              </a:schemeClr>
            </a:solidFill>
          </p:grpSpPr>
          <p:sp>
            <p:nvSpPr>
              <p:cNvPr id="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7" name="TextBox 6"/>
            <p:cNvSpPr txBox="1"/>
            <p:nvPr/>
          </p:nvSpPr>
          <p:spPr>
            <a:xfrm>
              <a:off x="2040243" y="3577815"/>
              <a:ext cx="8111515" cy="1323438"/>
            </a:xfrm>
            <a:prstGeom prst="rect">
              <a:avLst/>
            </a:prstGeom>
            <a:noFill/>
          </p:spPr>
          <p:txBody>
            <a:bodyPr wrap="none" rtlCol="0">
              <a:spAutoFit/>
            </a:bodyPr>
            <a:lstStyle/>
            <a:p>
              <a:pPr algn="ctr"/>
              <a:r>
                <a:rPr lang="en-US" sz="8000" dirty="0">
                  <a:solidFill>
                    <a:schemeClr val="bg1"/>
                  </a:solidFill>
                </a:rPr>
                <a:t>Cloud Computing</a:t>
              </a:r>
            </a:p>
          </p:txBody>
        </p:sp>
      </p:grpSp>
    </p:spTree>
    <p:extLst>
      <p:ext uri="{BB962C8B-B14F-4D97-AF65-F5344CB8AC3E}">
        <p14:creationId xmlns:p14="http://schemas.microsoft.com/office/powerpoint/2010/main" val="406128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Perspectives</a:t>
            </a:r>
          </a:p>
        </p:txBody>
      </p:sp>
      <p:grpSp>
        <p:nvGrpSpPr>
          <p:cNvPr id="7" name="Group 6"/>
          <p:cNvGrpSpPr/>
          <p:nvPr/>
        </p:nvGrpSpPr>
        <p:grpSpPr>
          <a:xfrm>
            <a:off x="0" y="1958168"/>
            <a:ext cx="12192000" cy="98402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t>
              </a:r>
              <a:r>
                <a:rPr lang="en-US" i="0"/>
                <a:t>erspectives </a:t>
              </a:r>
              <a:r>
                <a:rPr lang="en-US" i="0" dirty="0"/>
                <a:t>highly influenced by roles and responsibilities within an organization</a:t>
              </a:r>
            </a:p>
          </p:txBody>
        </p:sp>
      </p:grpSp>
      <p:sp>
        <p:nvSpPr>
          <p:cNvPr id="11" name="Content Placeholder 9"/>
          <p:cNvSpPr>
            <a:spLocks noGrp="1"/>
          </p:cNvSpPr>
          <p:nvPr>
            <p:ph idx="1"/>
          </p:nvPr>
        </p:nvSpPr>
        <p:spPr>
          <a:xfrm>
            <a:off x="838200" y="3375211"/>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End-User</a:t>
            </a:r>
          </a:p>
          <a:p>
            <a:pPr marL="1089025" indent="-457200">
              <a:lnSpc>
                <a:spcPct val="100000"/>
              </a:lnSpc>
              <a:spcBef>
                <a:spcPts val="0"/>
              </a:spcBef>
              <a:buFont typeface="Wingdings" charset="2"/>
              <a:buChar char="§"/>
            </a:pPr>
            <a:r>
              <a:rPr lang="en-US" dirty="0">
                <a:solidFill>
                  <a:srgbClr val="000000"/>
                </a:solidFill>
              </a:rPr>
              <a:t>Application Developer</a:t>
            </a:r>
          </a:p>
          <a:p>
            <a:pPr marL="1089025" indent="-457200">
              <a:lnSpc>
                <a:spcPct val="100000"/>
              </a:lnSpc>
              <a:spcBef>
                <a:spcPts val="0"/>
              </a:spcBef>
              <a:buFont typeface="Wingdings" charset="2"/>
              <a:buChar char="§"/>
            </a:pPr>
            <a:r>
              <a:rPr lang="en-US" dirty="0">
                <a:solidFill>
                  <a:srgbClr val="000000"/>
                </a:solidFill>
              </a:rPr>
              <a:t>IT Infrastructure Manager</a:t>
            </a:r>
          </a:p>
          <a:p>
            <a:pPr marL="1089025" indent="-457200">
              <a:lnSpc>
                <a:spcPct val="100000"/>
              </a:lnSpc>
              <a:spcBef>
                <a:spcPts val="0"/>
              </a:spcBef>
              <a:buFont typeface="Wingdings" charset="2"/>
              <a:buChar char="§"/>
            </a:pPr>
            <a:r>
              <a:rPr lang="en-US" dirty="0">
                <a:solidFill>
                  <a:srgbClr val="000000"/>
                </a:solidFill>
              </a:rPr>
              <a:t>CIO</a:t>
            </a:r>
          </a:p>
          <a:p>
            <a:pPr marL="1089025" indent="-457200">
              <a:lnSpc>
                <a:spcPct val="100000"/>
              </a:lnSpc>
              <a:spcBef>
                <a:spcPts val="0"/>
              </a:spcBef>
              <a:buFont typeface="Wingdings" charset="2"/>
              <a:buChar char="§"/>
            </a:pPr>
            <a:r>
              <a:rPr lang="en-US" dirty="0">
                <a:solidFill>
                  <a:srgbClr val="000000"/>
                </a:solidFill>
              </a:rPr>
              <a:t>CFO</a:t>
            </a:r>
          </a:p>
          <a:p>
            <a:pPr marL="1089025" indent="-457200">
              <a:lnSpc>
                <a:spcPct val="100000"/>
              </a:lnSpc>
              <a:spcBef>
                <a:spcPts val="0"/>
              </a:spcBef>
              <a:buFont typeface="Wingdings" charset="2"/>
              <a:buChar char="§"/>
            </a:pPr>
            <a:r>
              <a:rPr lang="en-US" dirty="0">
                <a:solidFill>
                  <a:srgbClr val="000000"/>
                </a:solidFill>
              </a:rPr>
              <a:t>Service Provider</a:t>
            </a:r>
          </a:p>
        </p:txBody>
      </p:sp>
    </p:spTree>
    <p:extLst>
      <p:ext uri="{BB962C8B-B14F-4D97-AF65-F5344CB8AC3E}">
        <p14:creationId xmlns:p14="http://schemas.microsoft.com/office/powerpoint/2010/main" val="3104855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 – Take 2</a:t>
            </a:r>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Further perspectives include:</a:t>
              </a:r>
            </a:p>
          </p:txBody>
        </p:sp>
      </p:grpSp>
      <p:sp>
        <p:nvSpPr>
          <p:cNvPr id="7" name="Content Placeholder 2"/>
          <p:cNvSpPr txBox="1">
            <a:spLocks/>
          </p:cNvSpPr>
          <p:nvPr/>
        </p:nvSpPr>
        <p:spPr>
          <a:xfrm>
            <a:off x="0" y="2780671"/>
            <a:ext cx="12192000"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000000"/>
                </a:solidFill>
              </a:rPr>
              <a:t>“An approach to computing that’s about Internet scale and connecting to a variety of devices and endpoints.”</a:t>
            </a:r>
          </a:p>
          <a:p>
            <a:pPr marL="1203325" indent="-342900" algn="l">
              <a:lnSpc>
                <a:spcPct val="100000"/>
              </a:lnSpc>
              <a:spcBef>
                <a:spcPts val="0"/>
              </a:spcBef>
              <a:buFont typeface="Wingdings" charset="2"/>
              <a:buChar char="§"/>
            </a:pPr>
            <a:r>
              <a:rPr lang="en-US" sz="2400" i="0" dirty="0">
                <a:solidFill>
                  <a:srgbClr val="000000"/>
                </a:solidFill>
              </a:rPr>
              <a:t>“Treating hardware and software resources as a utility.”</a:t>
            </a:r>
          </a:p>
          <a:p>
            <a:pPr marL="1203325" indent="-342900" algn="l">
              <a:lnSpc>
                <a:spcPct val="100000"/>
              </a:lnSpc>
              <a:spcBef>
                <a:spcPts val="0"/>
              </a:spcBef>
              <a:buFont typeface="Wingdings" charset="2"/>
              <a:buChar char="§"/>
            </a:pPr>
            <a:r>
              <a:rPr lang="en-US" sz="2400" i="0" dirty="0">
                <a:solidFill>
                  <a:srgbClr val="000000"/>
                </a:solidFill>
              </a:rPr>
              <a:t>“A way to save a ton of money by only paying for what you need.”</a:t>
            </a:r>
          </a:p>
          <a:p>
            <a:pPr marL="1203325" indent="-342900" algn="l">
              <a:lnSpc>
                <a:spcPct val="100000"/>
              </a:lnSpc>
              <a:spcBef>
                <a:spcPts val="0"/>
              </a:spcBef>
              <a:buFont typeface="Wingdings" charset="2"/>
              <a:buChar char="§"/>
            </a:pPr>
            <a:r>
              <a:rPr lang="en-US" sz="2400" i="0" dirty="0">
                <a:solidFill>
                  <a:srgbClr val="000000"/>
                </a:solidFill>
              </a:rPr>
              <a:t>“A way to scale huge when you need something done fast.”</a:t>
            </a:r>
          </a:p>
        </p:txBody>
      </p:sp>
    </p:spTree>
    <p:extLst>
      <p:ext uri="{BB962C8B-B14F-4D97-AF65-F5344CB8AC3E}">
        <p14:creationId xmlns:p14="http://schemas.microsoft.com/office/powerpoint/2010/main" val="7259334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64988"/>
            <a:ext cx="12192000" cy="4284077"/>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r"/>
              <a:r>
                <a:rPr lang="en-US" i="0" dirty="0"/>
                <a:t>National Institute of Standards and Technology</a:t>
              </a:r>
            </a:p>
          </p:txBody>
        </p:sp>
      </p:grpSp>
      <p:sp>
        <p:nvSpPr>
          <p:cNvPr id="9"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Computing NIST Definition</a:t>
            </a:r>
          </a:p>
        </p:txBody>
      </p:sp>
    </p:spTree>
    <p:extLst>
      <p:ext uri="{BB962C8B-B14F-4D97-AF65-F5344CB8AC3E}">
        <p14:creationId xmlns:p14="http://schemas.microsoft.com/office/powerpoint/2010/main" val="717301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3509</Words>
  <Application>Microsoft Macintosh PowerPoint</Application>
  <PresentationFormat>Custom</PresentationFormat>
  <Paragraphs>695</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1_MS1444_Windows Azure Template 16x9_r08a</vt:lpstr>
      <vt:lpstr>1_Office Theme</vt:lpstr>
      <vt:lpstr>Office Theme</vt:lpstr>
      <vt:lpstr>Survey of Cloud Computing and Azure Foundation</vt:lpstr>
      <vt:lpstr>Topics</vt:lpstr>
      <vt:lpstr>PowerPoint Presentation</vt:lpstr>
      <vt:lpstr>What is Cloud Computing?</vt:lpstr>
      <vt:lpstr>What is Cloud Computing?</vt:lpstr>
      <vt:lpstr>What do you think Cloud Computing is?</vt:lpstr>
      <vt:lpstr>Cloud Computing Perspectives</vt:lpstr>
      <vt:lpstr>What is Cloud Computing? – Take 2</vt:lpstr>
      <vt:lpstr>PowerPoint Presentation</vt:lpstr>
      <vt:lpstr>Evolution of Cloud Computing</vt:lpstr>
      <vt:lpstr>Key Enabling Technologies</vt:lpstr>
      <vt:lpstr>Five Key Cloud Characteristics</vt:lpstr>
      <vt:lpstr>Cloud Computing Service Models</vt:lpstr>
      <vt:lpstr>Service Model Division of Responsibility</vt:lpstr>
      <vt:lpstr>Software as a Service (SaaS)</vt:lpstr>
      <vt:lpstr>Platform as a Service (PaaS)</vt:lpstr>
      <vt:lpstr>Infrastructure as a Service (IaaS)</vt:lpstr>
      <vt:lpstr>Cloud Deployment Model</vt:lpstr>
      <vt:lpstr>Cloud Deployment Models – Advantages &amp; Characteristics</vt:lpstr>
      <vt:lpstr>Why Cloud Computing?</vt:lpstr>
      <vt:lpstr>Typical Computing Pattern</vt:lpstr>
      <vt:lpstr>Typical Computing Pattern</vt:lpstr>
      <vt:lpstr>Typical Computing Pattern</vt:lpstr>
      <vt:lpstr>Typical Computing Pattern</vt:lpstr>
      <vt:lpstr>Azure Datacenter Regions</vt:lpstr>
      <vt:lpstr>Amazon AWS Datacenter Regions</vt:lpstr>
      <vt:lpstr>Cloud Computing Examples</vt:lpstr>
      <vt:lpstr>Cloud Computing Nutshell</vt:lpstr>
      <vt:lpstr>Cloud Vendor - Azure &amp; AWS</vt:lpstr>
      <vt:lpstr>Cloud Vendor - Bluemix &amp; Google</vt:lpstr>
      <vt:lpstr>Azure Services</vt:lpstr>
      <vt:lpstr>Azure Usage</vt:lpstr>
      <vt:lpstr>Vendor Lock-In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2016-06-21T01:51:10Z</dcterms:created>
  <dcterms:modified xsi:type="dcterms:W3CDTF">2016-06-23T20:24:27Z</dcterms:modified>
</cp:coreProperties>
</file>