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2"/>
  </p:notesMasterIdLst>
  <p:sldIdLst>
    <p:sldId id="256" r:id="rId3"/>
    <p:sldId id="321" r:id="rId4"/>
    <p:sldId id="318" r:id="rId5"/>
    <p:sldId id="319" r:id="rId6"/>
    <p:sldId id="320" r:id="rId7"/>
    <p:sldId id="304" r:id="rId8"/>
    <p:sldId id="305" r:id="rId9"/>
    <p:sldId id="306" r:id="rId10"/>
    <p:sldId id="307" r:id="rId11"/>
    <p:sldId id="308" r:id="rId12"/>
    <p:sldId id="314" r:id="rId13"/>
    <p:sldId id="313" r:id="rId14"/>
    <p:sldId id="315" r:id="rId15"/>
    <p:sldId id="316" r:id="rId16"/>
    <p:sldId id="309" r:id="rId17"/>
    <p:sldId id="311" r:id="rId18"/>
    <p:sldId id="317" r:id="rId19"/>
    <p:sldId id="295"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users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71020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17104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2852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655584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1890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Docker and Azure Container Service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smtClean="0"/>
              <a:t>Financial </a:t>
            </a:r>
            <a:r>
              <a:rPr lang="en-US" dirty="0"/>
              <a:t>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241060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493750"/>
            <a:ext cx="3066413"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A-Series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5" name="Rectangle 4"/>
          <p:cNvSpPr/>
          <p:nvPr/>
        </p:nvSpPr>
        <p:spPr>
          <a:xfrm>
            <a:off x="3068798" y="1690688"/>
            <a:ext cx="3064029" cy="618631"/>
          </a:xfrm>
          <a:prstGeom prst="rect">
            <a:avLst/>
          </a:prstGeom>
        </p:spPr>
        <p:txBody>
          <a:bodyPr wrap="square" anchor="b">
            <a:spAutoFit/>
          </a:bodyPr>
          <a:lstStyle/>
          <a:p>
            <a:pPr algn="ctr">
              <a:lnSpc>
                <a:spcPct val="95000"/>
              </a:lnSpc>
              <a:buSzPct val="90000"/>
            </a:pPr>
            <a:r>
              <a:rPr lang="en-US" sz="3600" spc="-200" dirty="0">
                <a:solidFill>
                  <a:schemeClr val="accent2"/>
                </a:solidFill>
                <a:latin typeface="Segoe UI Light" panose="020B0502040204020203" pitchFamily="34" charset="0"/>
                <a:cs typeface="Segoe UI Light" panose="020B0502040204020203" pitchFamily="34" charset="0"/>
              </a:rPr>
              <a:t>D</a:t>
            </a:r>
            <a:r>
              <a:rPr lang="en-US" sz="3600" spc="-200" dirty="0" smtClean="0">
                <a:solidFill>
                  <a:schemeClr val="accent2"/>
                </a:solidFill>
                <a:latin typeface="Segoe UI Light" panose="020B0502040204020203" pitchFamily="34" charset="0"/>
                <a:cs typeface="Segoe UI Light" panose="020B0502040204020203" pitchFamily="34" charset="0"/>
              </a:rPr>
              <a:t>-Series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6" name="Rectangle 5"/>
          <p:cNvSpPr/>
          <p:nvPr/>
        </p:nvSpPr>
        <p:spPr>
          <a:xfrm>
            <a:off x="6148552" y="1690688"/>
            <a:ext cx="3052031"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F/G/H-Series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286632" y="2705579"/>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8" name="Rectangle 7"/>
          <p:cNvSpPr/>
          <p:nvPr/>
        </p:nvSpPr>
        <p:spPr bwMode="auto">
          <a:xfrm>
            <a:off x="939813"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p>
        </p:txBody>
      </p:sp>
      <p:sp>
        <p:nvSpPr>
          <p:cNvPr id="9" name="Rectangle 8"/>
          <p:cNvSpPr/>
          <p:nvPr/>
        </p:nvSpPr>
        <p:spPr bwMode="auto">
          <a:xfrm>
            <a:off x="1592994"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p>
        </p:txBody>
      </p:sp>
      <p:sp>
        <p:nvSpPr>
          <p:cNvPr id="10" name="Rectangle 9"/>
          <p:cNvSpPr/>
          <p:nvPr/>
        </p:nvSpPr>
        <p:spPr bwMode="auto">
          <a:xfrm>
            <a:off x="2246175"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p>
        </p:txBody>
      </p:sp>
      <p:sp>
        <p:nvSpPr>
          <p:cNvPr id="11" name="Rectangle 10"/>
          <p:cNvSpPr/>
          <p:nvPr/>
        </p:nvSpPr>
        <p:spPr bwMode="auto">
          <a:xfrm>
            <a:off x="286632"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p>
        </p:txBody>
      </p:sp>
      <p:sp>
        <p:nvSpPr>
          <p:cNvPr id="12" name="Rectangle 11"/>
          <p:cNvSpPr/>
          <p:nvPr/>
        </p:nvSpPr>
        <p:spPr bwMode="auto">
          <a:xfrm>
            <a:off x="939813"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p>
        </p:txBody>
      </p:sp>
      <p:sp>
        <p:nvSpPr>
          <p:cNvPr id="13" name="Rectangle 12"/>
          <p:cNvSpPr/>
          <p:nvPr/>
        </p:nvSpPr>
        <p:spPr bwMode="auto">
          <a:xfrm>
            <a:off x="1592994"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p>
        </p:txBody>
      </p:sp>
      <p:sp>
        <p:nvSpPr>
          <p:cNvPr id="14" name="Rectangle 13"/>
          <p:cNvSpPr/>
          <p:nvPr/>
        </p:nvSpPr>
        <p:spPr bwMode="auto">
          <a:xfrm>
            <a:off x="2246175"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p>
        </p:txBody>
      </p:sp>
      <p:sp>
        <p:nvSpPr>
          <p:cNvPr id="15" name="Rectangle 14"/>
          <p:cNvSpPr/>
          <p:nvPr/>
        </p:nvSpPr>
        <p:spPr bwMode="auto">
          <a:xfrm>
            <a:off x="286632"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16" name="Rectangle 15"/>
          <p:cNvSpPr/>
          <p:nvPr/>
        </p:nvSpPr>
        <p:spPr bwMode="auto">
          <a:xfrm>
            <a:off x="939813"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17" name="Rectangle 16"/>
          <p:cNvSpPr/>
          <p:nvPr/>
        </p:nvSpPr>
        <p:spPr bwMode="auto">
          <a:xfrm>
            <a:off x="1592994"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18" name="Rectangle 17"/>
          <p:cNvSpPr/>
          <p:nvPr/>
        </p:nvSpPr>
        <p:spPr bwMode="auto">
          <a:xfrm>
            <a:off x="2246175"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19" name="Rectangle 18"/>
          <p:cNvSpPr/>
          <p:nvPr/>
        </p:nvSpPr>
        <p:spPr bwMode="auto">
          <a:xfrm>
            <a:off x="3324306" y="2705579"/>
            <a:ext cx="600473"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a:t>
            </a:r>
          </a:p>
        </p:txBody>
      </p:sp>
      <p:sp>
        <p:nvSpPr>
          <p:cNvPr id="20" name="Rectangle 19"/>
          <p:cNvSpPr/>
          <p:nvPr/>
        </p:nvSpPr>
        <p:spPr bwMode="auto">
          <a:xfrm>
            <a:off x="3977487"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D2</a:t>
            </a:r>
          </a:p>
        </p:txBody>
      </p:sp>
      <p:sp>
        <p:nvSpPr>
          <p:cNvPr id="21" name="Rectangle 20"/>
          <p:cNvSpPr/>
          <p:nvPr/>
        </p:nvSpPr>
        <p:spPr bwMode="auto">
          <a:xfrm>
            <a:off x="4630668"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D3</a:t>
            </a:r>
          </a:p>
        </p:txBody>
      </p:sp>
      <p:sp>
        <p:nvSpPr>
          <p:cNvPr id="22" name="Rectangle 21"/>
          <p:cNvSpPr/>
          <p:nvPr/>
        </p:nvSpPr>
        <p:spPr bwMode="auto">
          <a:xfrm>
            <a:off x="5283849"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D4</a:t>
            </a:r>
          </a:p>
        </p:txBody>
      </p:sp>
      <p:sp>
        <p:nvSpPr>
          <p:cNvPr id="23" name="Rectangle 22"/>
          <p:cNvSpPr/>
          <p:nvPr/>
        </p:nvSpPr>
        <p:spPr bwMode="auto">
          <a:xfrm>
            <a:off x="3324306"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D11</a:t>
            </a:r>
          </a:p>
        </p:txBody>
      </p:sp>
      <p:sp>
        <p:nvSpPr>
          <p:cNvPr id="24" name="Rectangle 23"/>
          <p:cNvSpPr/>
          <p:nvPr/>
        </p:nvSpPr>
        <p:spPr bwMode="auto">
          <a:xfrm>
            <a:off x="3977487"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D12</a:t>
            </a:r>
          </a:p>
        </p:txBody>
      </p:sp>
      <p:sp>
        <p:nvSpPr>
          <p:cNvPr id="25" name="Rectangle 24"/>
          <p:cNvSpPr/>
          <p:nvPr/>
        </p:nvSpPr>
        <p:spPr bwMode="auto">
          <a:xfrm>
            <a:off x="4630668"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D13</a:t>
            </a:r>
          </a:p>
        </p:txBody>
      </p:sp>
      <p:sp>
        <p:nvSpPr>
          <p:cNvPr id="26" name="Rectangle 25"/>
          <p:cNvSpPr/>
          <p:nvPr/>
        </p:nvSpPr>
        <p:spPr bwMode="auto">
          <a:xfrm>
            <a:off x="5283849"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D14</a:t>
            </a:r>
          </a:p>
        </p:txBody>
      </p:sp>
      <p:sp>
        <p:nvSpPr>
          <p:cNvPr id="27" name="TextBox 26"/>
          <p:cNvSpPr txBox="1"/>
          <p:nvPr/>
        </p:nvSpPr>
        <p:spPr>
          <a:xfrm>
            <a:off x="9414995" y="2458339"/>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414995" y="3544710"/>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286632" y="3887443"/>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0" name="Rectangle 29"/>
          <p:cNvSpPr/>
          <p:nvPr/>
        </p:nvSpPr>
        <p:spPr bwMode="auto">
          <a:xfrm>
            <a:off x="6399558" y="5554775"/>
            <a:ext cx="600473"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a:t>
            </a:r>
          </a:p>
        </p:txBody>
      </p:sp>
      <p:sp>
        <p:nvSpPr>
          <p:cNvPr id="31" name="Rectangle 30"/>
          <p:cNvSpPr/>
          <p:nvPr/>
        </p:nvSpPr>
        <p:spPr bwMode="auto">
          <a:xfrm>
            <a:off x="7052739"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a:t>
            </a:r>
          </a:p>
        </p:txBody>
      </p:sp>
      <p:sp>
        <p:nvSpPr>
          <p:cNvPr id="32" name="Rectangle 31"/>
          <p:cNvSpPr/>
          <p:nvPr/>
        </p:nvSpPr>
        <p:spPr bwMode="auto">
          <a:xfrm>
            <a:off x="7705920"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H8m</a:t>
            </a:r>
          </a:p>
        </p:txBody>
      </p:sp>
      <p:sp>
        <p:nvSpPr>
          <p:cNvPr id="33" name="Rectangle 32"/>
          <p:cNvSpPr/>
          <p:nvPr/>
        </p:nvSpPr>
        <p:spPr bwMode="auto">
          <a:xfrm>
            <a:off x="8359100" y="5554775"/>
            <a:ext cx="60442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a:t>
            </a:r>
          </a:p>
        </p:txBody>
      </p:sp>
      <p:sp>
        <p:nvSpPr>
          <p:cNvPr id="34" name="Rectangle 33"/>
          <p:cNvSpPr/>
          <p:nvPr/>
        </p:nvSpPr>
        <p:spPr bwMode="auto">
          <a:xfrm>
            <a:off x="6399557" y="6069782"/>
            <a:ext cx="125365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H16r</a:t>
            </a:r>
          </a:p>
        </p:txBody>
      </p:sp>
      <p:sp>
        <p:nvSpPr>
          <p:cNvPr id="35" name="Rectangle 34"/>
          <p:cNvSpPr/>
          <p:nvPr/>
        </p:nvSpPr>
        <p:spPr bwMode="auto">
          <a:xfrm>
            <a:off x="7709049" y="6069782"/>
            <a:ext cx="1254477"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H16mr</a:t>
            </a:r>
          </a:p>
        </p:txBody>
      </p:sp>
      <p:sp>
        <p:nvSpPr>
          <p:cNvPr id="36" name="TextBox 35"/>
          <p:cNvSpPr txBox="1"/>
          <p:nvPr/>
        </p:nvSpPr>
        <p:spPr>
          <a:xfrm>
            <a:off x="3324306" y="2458339"/>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7" name="Rectangle 36"/>
          <p:cNvSpPr/>
          <p:nvPr/>
        </p:nvSpPr>
        <p:spPr bwMode="auto">
          <a:xfrm>
            <a:off x="3324305" y="5554775"/>
            <a:ext cx="1239428"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38" name="Rectangle 37"/>
          <p:cNvSpPr/>
          <p:nvPr/>
        </p:nvSpPr>
        <p:spPr bwMode="auto">
          <a:xfrm>
            <a:off x="9420456"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NV6</a:t>
            </a:r>
          </a:p>
        </p:txBody>
      </p:sp>
      <p:sp>
        <p:nvSpPr>
          <p:cNvPr id="39" name="Rectangle 38"/>
          <p:cNvSpPr/>
          <p:nvPr/>
        </p:nvSpPr>
        <p:spPr bwMode="auto">
          <a:xfrm>
            <a:off x="10293920"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NV12</a:t>
            </a:r>
          </a:p>
        </p:txBody>
      </p:sp>
      <p:sp>
        <p:nvSpPr>
          <p:cNvPr id="40" name="Rectangle 39"/>
          <p:cNvSpPr/>
          <p:nvPr/>
        </p:nvSpPr>
        <p:spPr bwMode="auto">
          <a:xfrm>
            <a:off x="11167384"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NV24</a:t>
            </a:r>
          </a:p>
        </p:txBody>
      </p:sp>
      <p:sp>
        <p:nvSpPr>
          <p:cNvPr id="41" name="Rectangle 40"/>
          <p:cNvSpPr/>
          <p:nvPr/>
        </p:nvSpPr>
        <p:spPr bwMode="auto">
          <a:xfrm>
            <a:off x="9420456"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NC6</a:t>
            </a:r>
          </a:p>
        </p:txBody>
      </p:sp>
      <p:sp>
        <p:nvSpPr>
          <p:cNvPr id="42" name="Rectangle 41"/>
          <p:cNvSpPr/>
          <p:nvPr/>
        </p:nvSpPr>
        <p:spPr bwMode="auto">
          <a:xfrm>
            <a:off x="10293920"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NC12</a:t>
            </a:r>
          </a:p>
        </p:txBody>
      </p:sp>
      <p:sp>
        <p:nvSpPr>
          <p:cNvPr id="43" name="Rectangle 42"/>
          <p:cNvSpPr/>
          <p:nvPr/>
        </p:nvSpPr>
        <p:spPr bwMode="auto">
          <a:xfrm>
            <a:off x="11167384"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NC24</a:t>
            </a:r>
          </a:p>
        </p:txBody>
      </p:sp>
      <p:sp>
        <p:nvSpPr>
          <p:cNvPr id="44" name="Rectangle 43"/>
          <p:cNvSpPr/>
          <p:nvPr/>
        </p:nvSpPr>
        <p:spPr bwMode="auto">
          <a:xfrm>
            <a:off x="6406290" y="2705579"/>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a:t>
            </a:r>
          </a:p>
        </p:txBody>
      </p:sp>
      <p:sp>
        <p:nvSpPr>
          <p:cNvPr id="45" name="Rectangle 44"/>
          <p:cNvSpPr/>
          <p:nvPr/>
        </p:nvSpPr>
        <p:spPr bwMode="auto">
          <a:xfrm>
            <a:off x="7059471"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F2</a:t>
            </a:r>
          </a:p>
        </p:txBody>
      </p:sp>
      <p:sp>
        <p:nvSpPr>
          <p:cNvPr id="46" name="Rectangle 45"/>
          <p:cNvSpPr/>
          <p:nvPr/>
        </p:nvSpPr>
        <p:spPr bwMode="auto">
          <a:xfrm>
            <a:off x="7712652"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F4</a:t>
            </a:r>
          </a:p>
        </p:txBody>
      </p:sp>
      <p:sp>
        <p:nvSpPr>
          <p:cNvPr id="47" name="Rectangle 46"/>
          <p:cNvSpPr/>
          <p:nvPr/>
        </p:nvSpPr>
        <p:spPr bwMode="auto">
          <a:xfrm>
            <a:off x="8365833"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F8</a:t>
            </a:r>
          </a:p>
        </p:txBody>
      </p:sp>
      <p:sp>
        <p:nvSpPr>
          <p:cNvPr id="48" name="Rectangle 47"/>
          <p:cNvSpPr/>
          <p:nvPr/>
        </p:nvSpPr>
        <p:spPr bwMode="auto">
          <a:xfrm>
            <a:off x="6406290" y="3220586"/>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F16</a:t>
            </a:r>
          </a:p>
        </p:txBody>
      </p:sp>
      <p:sp>
        <p:nvSpPr>
          <p:cNvPr id="49" name="TextBox 48"/>
          <p:cNvSpPr txBox="1"/>
          <p:nvPr/>
        </p:nvSpPr>
        <p:spPr>
          <a:xfrm>
            <a:off x="6406290" y="2458339"/>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0" name="Rectangle 49"/>
          <p:cNvSpPr/>
          <p:nvPr/>
        </p:nvSpPr>
        <p:spPr bwMode="auto">
          <a:xfrm>
            <a:off x="6406290" y="4130177"/>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G1</a:t>
            </a:r>
          </a:p>
        </p:txBody>
      </p:sp>
      <p:sp>
        <p:nvSpPr>
          <p:cNvPr id="51" name="Rectangle 50"/>
          <p:cNvSpPr/>
          <p:nvPr/>
        </p:nvSpPr>
        <p:spPr bwMode="auto">
          <a:xfrm>
            <a:off x="7059471"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G2</a:t>
            </a:r>
          </a:p>
        </p:txBody>
      </p:sp>
      <p:sp>
        <p:nvSpPr>
          <p:cNvPr id="52" name="Rectangle 51"/>
          <p:cNvSpPr/>
          <p:nvPr/>
        </p:nvSpPr>
        <p:spPr bwMode="auto">
          <a:xfrm>
            <a:off x="7712652"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G3</a:t>
            </a:r>
          </a:p>
        </p:txBody>
      </p:sp>
      <p:sp>
        <p:nvSpPr>
          <p:cNvPr id="53" name="Rectangle 52"/>
          <p:cNvSpPr/>
          <p:nvPr/>
        </p:nvSpPr>
        <p:spPr bwMode="auto">
          <a:xfrm>
            <a:off x="8365833"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G4</a:t>
            </a:r>
          </a:p>
        </p:txBody>
      </p:sp>
      <p:sp>
        <p:nvSpPr>
          <p:cNvPr id="54" name="Rectangle 53"/>
          <p:cNvSpPr/>
          <p:nvPr/>
        </p:nvSpPr>
        <p:spPr bwMode="auto">
          <a:xfrm>
            <a:off x="6406290" y="4645184"/>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G5</a:t>
            </a:r>
          </a:p>
        </p:txBody>
      </p:sp>
      <p:sp>
        <p:nvSpPr>
          <p:cNvPr id="55" name="TextBox 54"/>
          <p:cNvSpPr txBox="1"/>
          <p:nvPr/>
        </p:nvSpPr>
        <p:spPr>
          <a:xfrm>
            <a:off x="6406290" y="3882937"/>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6" name="Rectangle 55"/>
          <p:cNvSpPr/>
          <p:nvPr/>
        </p:nvSpPr>
        <p:spPr bwMode="auto">
          <a:xfrm>
            <a:off x="3324306" y="4123850"/>
            <a:ext cx="6004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57" name="Rectangle 56"/>
          <p:cNvSpPr/>
          <p:nvPr/>
        </p:nvSpPr>
        <p:spPr bwMode="auto">
          <a:xfrm>
            <a:off x="3977487"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58" name="Rectangle 57"/>
          <p:cNvSpPr/>
          <p:nvPr/>
        </p:nvSpPr>
        <p:spPr bwMode="auto">
          <a:xfrm>
            <a:off x="4630668"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59" name="Rectangle 58"/>
          <p:cNvSpPr/>
          <p:nvPr/>
        </p:nvSpPr>
        <p:spPr bwMode="auto">
          <a:xfrm>
            <a:off x="5283849"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60" name="Rectangle 59"/>
          <p:cNvSpPr/>
          <p:nvPr/>
        </p:nvSpPr>
        <p:spPr bwMode="auto">
          <a:xfrm>
            <a:off x="3324306"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61" name="Rectangle 60"/>
          <p:cNvSpPr/>
          <p:nvPr/>
        </p:nvSpPr>
        <p:spPr bwMode="auto">
          <a:xfrm>
            <a:off x="3977487"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62" name="Rectangle 61"/>
          <p:cNvSpPr/>
          <p:nvPr/>
        </p:nvSpPr>
        <p:spPr bwMode="auto">
          <a:xfrm>
            <a:off x="4630668"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63" name="Rectangle 62"/>
          <p:cNvSpPr/>
          <p:nvPr/>
        </p:nvSpPr>
        <p:spPr bwMode="auto">
          <a:xfrm>
            <a:off x="5283849"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64" name="TextBox 63"/>
          <p:cNvSpPr txBox="1"/>
          <p:nvPr/>
        </p:nvSpPr>
        <p:spPr>
          <a:xfrm>
            <a:off x="3324306" y="3888355"/>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5" name="Rectangle 64"/>
          <p:cNvSpPr/>
          <p:nvPr/>
        </p:nvSpPr>
        <p:spPr bwMode="auto">
          <a:xfrm>
            <a:off x="4624517" y="5554775"/>
            <a:ext cx="12427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66" name="TextBox 65"/>
          <p:cNvSpPr txBox="1"/>
          <p:nvPr/>
        </p:nvSpPr>
        <p:spPr>
          <a:xfrm>
            <a:off x="6406290" y="5324079"/>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3324305" y="5324079"/>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280724" y="2458339"/>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9" name="TextBox 68"/>
          <p:cNvSpPr txBox="1"/>
          <p:nvPr/>
        </p:nvSpPr>
        <p:spPr>
          <a:xfrm>
            <a:off x="9414995" y="6272999"/>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cxnSp>
        <p:nvCxnSpPr>
          <p:cNvPr id="70" name="Straight Connector 69"/>
          <p:cNvCxnSpPr/>
          <p:nvPr/>
        </p:nvCxnSpPr>
        <p:spPr>
          <a:xfrm flipH="1">
            <a:off x="3068799"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204231" y="1690688"/>
            <a:ext cx="2987769"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N-Series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cxnSp>
        <p:nvCxnSpPr>
          <p:cNvPr id="80" name="Straight Connector 79"/>
          <p:cNvCxnSpPr/>
          <p:nvPr/>
        </p:nvCxnSpPr>
        <p:spPr>
          <a:xfrm flipH="1">
            <a:off x="6135213"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9190440"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38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842253"/>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p>
        </p:txBody>
      </p:sp>
      <p:sp>
        <p:nvSpPr>
          <p:cNvPr id="5" name="Rectangle 4"/>
          <p:cNvSpPr/>
          <p:nvPr/>
        </p:nvSpPr>
        <p:spPr bwMode="auto">
          <a:xfrm>
            <a:off x="519249" y="2506135"/>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p>
        </p:txBody>
      </p:sp>
      <p:sp>
        <p:nvSpPr>
          <p:cNvPr id="6" name="Rectangle 5"/>
          <p:cNvSpPr/>
          <p:nvPr/>
        </p:nvSpPr>
        <p:spPr bwMode="auto">
          <a:xfrm>
            <a:off x="519249" y="3169476"/>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p>
        </p:txBody>
      </p:sp>
      <p:sp>
        <p:nvSpPr>
          <p:cNvPr id="7" name="Rectangle 6"/>
          <p:cNvSpPr/>
          <p:nvPr/>
        </p:nvSpPr>
        <p:spPr bwMode="auto">
          <a:xfrm>
            <a:off x="519249" y="3832817"/>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p>
        </p:txBody>
      </p:sp>
      <p:sp>
        <p:nvSpPr>
          <p:cNvPr id="8" name="Rectangle 7"/>
          <p:cNvSpPr/>
          <p:nvPr/>
        </p:nvSpPr>
        <p:spPr bwMode="auto">
          <a:xfrm>
            <a:off x="519249" y="4496158"/>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p>
        </p:txBody>
      </p:sp>
      <p:sp>
        <p:nvSpPr>
          <p:cNvPr id="9" name="Rectangle 8"/>
          <p:cNvSpPr/>
          <p:nvPr/>
        </p:nvSpPr>
        <p:spPr bwMode="auto">
          <a:xfrm>
            <a:off x="519249" y="5159499"/>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p>
        </p:txBody>
      </p:sp>
      <p:sp>
        <p:nvSpPr>
          <p:cNvPr id="10" name="Rectangle 9"/>
          <p:cNvSpPr/>
          <p:nvPr/>
        </p:nvSpPr>
        <p:spPr bwMode="auto">
          <a:xfrm>
            <a:off x="519249" y="5822840"/>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p>
        </p:txBody>
      </p:sp>
      <p:sp>
        <p:nvSpPr>
          <p:cNvPr id="11" name="Rectangle 10"/>
          <p:cNvSpPr/>
          <p:nvPr/>
        </p:nvSpPr>
        <p:spPr bwMode="auto">
          <a:xfrm>
            <a:off x="4239479" y="1842253"/>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506135"/>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3169476"/>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p>
        </p:txBody>
      </p:sp>
      <p:sp>
        <p:nvSpPr>
          <p:cNvPr id="14" name="Rectangle 13"/>
          <p:cNvSpPr/>
          <p:nvPr/>
        </p:nvSpPr>
        <p:spPr bwMode="auto">
          <a:xfrm>
            <a:off x="4239479" y="3832817"/>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p>
        </p:txBody>
      </p:sp>
      <p:sp>
        <p:nvSpPr>
          <p:cNvPr id="15" name="Rectangle 14"/>
          <p:cNvSpPr/>
          <p:nvPr/>
        </p:nvSpPr>
        <p:spPr bwMode="auto">
          <a:xfrm>
            <a:off x="4239479" y="4496158"/>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p>
        </p:txBody>
      </p:sp>
      <p:sp>
        <p:nvSpPr>
          <p:cNvPr id="16" name="Rectangle 15"/>
          <p:cNvSpPr/>
          <p:nvPr/>
        </p:nvSpPr>
        <p:spPr bwMode="auto">
          <a:xfrm>
            <a:off x="4239479" y="5159499"/>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p>
        </p:txBody>
      </p:sp>
      <p:sp>
        <p:nvSpPr>
          <p:cNvPr id="17" name="Rectangle 16"/>
          <p:cNvSpPr/>
          <p:nvPr/>
        </p:nvSpPr>
        <p:spPr bwMode="auto">
          <a:xfrm>
            <a:off x="4239479" y="5822840"/>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p>
        </p:txBody>
      </p:sp>
      <p:sp>
        <p:nvSpPr>
          <p:cNvPr id="18" name="Rectangle 17"/>
          <p:cNvSpPr/>
          <p:nvPr/>
        </p:nvSpPr>
        <p:spPr bwMode="auto">
          <a:xfrm>
            <a:off x="6850436" y="1842253"/>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p>
        </p:txBody>
      </p:sp>
      <p:sp>
        <p:nvSpPr>
          <p:cNvPr id="19" name="Rectangle 18"/>
          <p:cNvSpPr/>
          <p:nvPr/>
        </p:nvSpPr>
        <p:spPr bwMode="auto">
          <a:xfrm>
            <a:off x="9461393" y="1842253"/>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D1 - D4</a:t>
            </a:r>
          </a:p>
        </p:txBody>
      </p:sp>
      <p:sp>
        <p:nvSpPr>
          <p:cNvPr id="20" name="Rectangle 19"/>
          <p:cNvSpPr/>
          <p:nvPr/>
        </p:nvSpPr>
        <p:spPr bwMode="auto">
          <a:xfrm>
            <a:off x="6850436" y="3169476"/>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p>
        </p:txBody>
      </p:sp>
      <p:sp>
        <p:nvSpPr>
          <p:cNvPr id="21" name="Rectangle 20"/>
          <p:cNvSpPr/>
          <p:nvPr/>
        </p:nvSpPr>
        <p:spPr bwMode="auto">
          <a:xfrm>
            <a:off x="9461393" y="3169476"/>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G</a:t>
            </a:r>
          </a:p>
        </p:txBody>
      </p:sp>
      <p:sp>
        <p:nvSpPr>
          <p:cNvPr id="22" name="Rectangle 21"/>
          <p:cNvSpPr/>
          <p:nvPr/>
        </p:nvSpPr>
        <p:spPr bwMode="auto">
          <a:xfrm>
            <a:off x="6850436" y="4496158"/>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p>
        </p:txBody>
      </p:sp>
      <p:sp>
        <p:nvSpPr>
          <p:cNvPr id="23" name="Rectangle 22"/>
          <p:cNvSpPr/>
          <p:nvPr/>
        </p:nvSpPr>
        <p:spPr bwMode="auto">
          <a:xfrm>
            <a:off x="9461393" y="4496158"/>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D(S)15v2</a:t>
            </a:r>
          </a:p>
        </p:txBody>
      </p:sp>
      <p:sp>
        <p:nvSpPr>
          <p:cNvPr id="24" name="Rectangle 23"/>
          <p:cNvSpPr/>
          <p:nvPr/>
        </p:nvSpPr>
        <p:spPr bwMode="auto">
          <a:xfrm>
            <a:off x="6850436" y="5159499"/>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Tree>
    <p:extLst>
      <p:ext uri="{BB962C8B-B14F-4D97-AF65-F5344CB8AC3E}">
        <p14:creationId xmlns:p14="http://schemas.microsoft.com/office/powerpoint/2010/main" val="86940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82243"/>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782244"/>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719273"/>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753159"/>
            <a:ext cx="370967" cy="406475"/>
          </a:xfrm>
          <a:prstGeom prst="rect">
            <a:avLst/>
          </a:prstGeom>
        </p:spPr>
      </p:pic>
      <p:sp>
        <p:nvSpPr>
          <p:cNvPr id="8" name="TextBox 7"/>
          <p:cNvSpPr txBox="1"/>
          <p:nvPr/>
        </p:nvSpPr>
        <p:spPr>
          <a:xfrm>
            <a:off x="4790152"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320756"/>
            <a:ext cx="463568" cy="537739"/>
          </a:xfrm>
          <a:prstGeom prst="rect">
            <a:avLst/>
          </a:prstGeom>
        </p:spPr>
      </p:pic>
      <p:sp>
        <p:nvSpPr>
          <p:cNvPr id="10" name="TextBox 9"/>
          <p:cNvSpPr txBox="1"/>
          <p:nvPr/>
        </p:nvSpPr>
        <p:spPr>
          <a:xfrm>
            <a:off x="4790152"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753159"/>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753159"/>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782245"/>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725170"/>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753159"/>
            <a:ext cx="370967" cy="406475"/>
          </a:xfrm>
          <a:prstGeom prst="rect">
            <a:avLst/>
          </a:prstGeom>
        </p:spPr>
      </p:pic>
      <p:sp>
        <p:nvSpPr>
          <p:cNvPr id="23" name="TextBox 22"/>
          <p:cNvSpPr txBox="1"/>
          <p:nvPr/>
        </p:nvSpPr>
        <p:spPr>
          <a:xfrm>
            <a:off x="752278"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320756"/>
            <a:ext cx="463568" cy="537739"/>
          </a:xfrm>
          <a:prstGeom prst="rect">
            <a:avLst/>
          </a:prstGeom>
        </p:spPr>
      </p:pic>
      <p:sp>
        <p:nvSpPr>
          <p:cNvPr id="25" name="TextBox 24"/>
          <p:cNvSpPr txBox="1"/>
          <p:nvPr/>
        </p:nvSpPr>
        <p:spPr>
          <a:xfrm>
            <a:off x="752278"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6073" y="6281224"/>
            <a:ext cx="7659854"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accent3"/>
                </a:solidFill>
                <a:latin typeface="Segoe UI Light" panose="020B0502040204020203" pitchFamily="34" charset="0"/>
                <a:cs typeface="Segoe UI Light" panose="020B0502040204020203" pitchFamily="34" charset="0"/>
              </a:rPr>
              <a:t>See bit.ly/a4r-vm-pricing for up-to-date pricing information</a:t>
            </a:r>
            <a:endParaRPr lang="en-US" sz="2400" dirty="0">
              <a:solidFill>
                <a:schemeClr val="accent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970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2588</Words>
  <Application>Microsoft Office PowerPoint</Application>
  <PresentationFormat>Widescreen</PresentationFormat>
  <Paragraphs>255</Paragraphs>
  <Slides>19</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Choosing a VM Size</vt:lpstr>
      <vt:lpstr>Power vs. Cost</vt:lpstr>
      <vt:lpstr>Azure Resource Manager</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144</cp:revision>
  <dcterms:created xsi:type="dcterms:W3CDTF">2016-04-21T18:51:19Z</dcterms:created>
  <dcterms:modified xsi:type="dcterms:W3CDTF">2016-10-11T13:19:39Z</dcterms:modified>
</cp:coreProperties>
</file>