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26" r:id="rId4"/>
    <p:sldId id="396" r:id="rId5"/>
    <p:sldId id="387" r:id="rId6"/>
    <p:sldId id="388" r:id="rId7"/>
    <p:sldId id="391" r:id="rId8"/>
    <p:sldId id="392" r:id="rId9"/>
    <p:sldId id="393" r:id="rId10"/>
    <p:sldId id="394" r:id="rId11"/>
    <p:sldId id="395" r:id="rId12"/>
    <p:sldId id="397" r:id="rId13"/>
    <p:sldId id="398" r:id="rId14"/>
    <p:sldId id="400" r:id="rId15"/>
    <p:sldId id="401" r:id="rId16"/>
    <p:sldId id="402" r:id="rId17"/>
    <p:sldId id="403" r:id="rId18"/>
    <p:sldId id="404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2" autoAdjust="0"/>
    <p:restoredTop sz="77445" autoAdjust="0"/>
  </p:normalViewPr>
  <p:slideViewPr>
    <p:cSldViewPr snapToGrid="0">
      <p:cViewPr varScale="1">
        <p:scale>
          <a:sx n="28" d="100"/>
          <a:sy n="28" d="100"/>
        </p:scale>
        <p:origin x="-23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	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https://azure.microsoft.com/en-us/documentation/articles/hdinsight-apache-spark-overview/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Source: https://</a:t>
            </a:r>
            <a:r>
              <a:rPr lang="en-US" dirty="0" err="1"/>
              <a:t>acom.azurecomcdn.net</a:t>
            </a:r>
            <a:r>
              <a:rPr lang="en-US" dirty="0"/>
              <a:t>/80C57D/</a:t>
            </a:r>
            <a:r>
              <a:rPr lang="en-US" dirty="0" err="1"/>
              <a:t>cdn</a:t>
            </a:r>
            <a:r>
              <a:rPr lang="en-US" dirty="0"/>
              <a:t>/</a:t>
            </a:r>
            <a:r>
              <a:rPr lang="en-US" dirty="0" err="1"/>
              <a:t>mediahandler</a:t>
            </a:r>
            <a:r>
              <a:rPr lang="en-US" dirty="0"/>
              <a:t>/</a:t>
            </a:r>
            <a:r>
              <a:rPr lang="en-US" dirty="0" err="1"/>
              <a:t>docarticles</a:t>
            </a:r>
            <a:r>
              <a:rPr lang="en-US" dirty="0"/>
              <a:t>/</a:t>
            </a:r>
            <a:r>
              <a:rPr lang="en-US" dirty="0" err="1"/>
              <a:t>dpsmedia</a:t>
            </a:r>
            <a:r>
              <a:rPr lang="en-US" dirty="0"/>
              <a:t>-prod/</a:t>
            </a:r>
            <a:r>
              <a:rPr lang="en-US" dirty="0" err="1"/>
              <a:t>azure.microsoft.com</a:t>
            </a:r>
            <a:r>
              <a:rPr lang="en-US" dirty="0"/>
              <a:t>/en-us/documentation/articles/</a:t>
            </a:r>
            <a:r>
              <a:rPr lang="en-US" dirty="0" err="1"/>
              <a:t>hdinsight</a:t>
            </a:r>
            <a:r>
              <a:rPr lang="en-US" dirty="0"/>
              <a:t>-apache-spark-overview/20160603100044/</a:t>
            </a:r>
            <a:r>
              <a:rPr lang="en-US" dirty="0" err="1"/>
              <a:t>hdispark.architecture.png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9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/>
              <a:t> </a:t>
            </a:r>
            <a:r>
              <a:rPr lang="en-US" altLang="ko-KR" b="0" dirty="0"/>
              <a:t>Scenarios include: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altLang="ko-KR" b="0" dirty="0"/>
              <a:t> </a:t>
            </a:r>
            <a:r>
              <a:rPr lang="en-US" sz="2400" dirty="0"/>
              <a:t>Behavior tracking in mobile apps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/>
              <a:t>Game event capture in console games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/>
              <a:t>Telemetry data collected from </a:t>
            </a:r>
            <a:r>
              <a:rPr lang="en-US" sz="2400" dirty="0" err="1"/>
              <a:t>IoT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https://azure.microsoft.com/en-us/documentation/articles/event-hubs-overview/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http://kafka.apache.org/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https://docs.continuum.io/anaconda/index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SSD = solid state device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7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/>
              <a:t>The URL to access </a:t>
            </a:r>
            <a:r>
              <a:rPr lang="en-US" altLang="ko-KR" b="0" dirty="0" err="1"/>
              <a:t>Jupyter</a:t>
            </a:r>
            <a:r>
              <a:rPr lang="en-US" altLang="ko-KR" b="0" dirty="0"/>
              <a:t> Notebook on Spark </a:t>
            </a:r>
            <a:r>
              <a:rPr lang="en-US" altLang="ko-KR" b="0" dirty="0" err="1"/>
              <a:t>HDInsight</a:t>
            </a:r>
            <a:r>
              <a:rPr lang="en-US" altLang="ko-KR" b="0" dirty="0"/>
              <a:t> clusters is https://CLUSTERNAME.azurehdinsight.net/jupyter.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/>
              <a:t>Replace CLUSTERNAME with the name of organization’s Spark </a:t>
            </a:r>
            <a:r>
              <a:rPr lang="en-US" altLang="ko-KR" b="0" dirty="0" err="1"/>
              <a:t>HDInsight</a:t>
            </a:r>
            <a:r>
              <a:rPr lang="en-US" altLang="ko-KR" b="0"/>
              <a:t> cluster.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http://jupyter.org/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6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altLang="ko-KR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ko-KR" dirty="0" smtClean="0"/>
              <a:t>The Module</a:t>
            </a:r>
            <a:r>
              <a:rPr lang="en-US" altLang="ko-KR" baseline="0" dirty="0" smtClean="0"/>
              <a:t> 5 Lesson 3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altLang="ko-KR" dirty="0" smtClean="0"/>
              <a:t>https://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MSFTImagine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computerscience</a:t>
            </a:r>
            <a:r>
              <a:rPr lang="en-US" altLang="ko-KR" dirty="0" smtClean="0"/>
              <a:t>/tree/master/Instructor-Led/Module5/Labs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/>
              <a:t> Columns in a </a:t>
            </a:r>
            <a:r>
              <a:rPr lang="en-US" sz="1200" dirty="0" err="1"/>
              <a:t>DataFrame</a:t>
            </a:r>
            <a:r>
              <a:rPr lang="en-US" sz="1200" dirty="0"/>
              <a:t> are named.  For example, they can be “text”, “features”, and “truth label”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The transform() method </a:t>
            </a:r>
            <a:r>
              <a:rPr lang="en-US" sz="1200" dirty="0"/>
              <a:t>converts one </a:t>
            </a:r>
            <a:r>
              <a:rPr lang="en-US" sz="1200" dirty="0" err="1"/>
              <a:t>DataFrame</a:t>
            </a:r>
            <a:r>
              <a:rPr lang="en-US" sz="1200" dirty="0"/>
              <a:t> into another, generally by appending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/>
              <a:t>  The feature transformer t</a:t>
            </a:r>
            <a:r>
              <a:rPr lang="en-US" sz="1200" dirty="0"/>
              <a:t>akes a </a:t>
            </a:r>
            <a:r>
              <a:rPr lang="en-US" sz="1200" dirty="0" err="1"/>
              <a:t>DataFrame</a:t>
            </a:r>
            <a:r>
              <a:rPr lang="en-US" sz="1200" dirty="0"/>
              <a:t>, reads a column (text), maps it into a new column (feature vector), and outputs a new </a:t>
            </a:r>
            <a:r>
              <a:rPr lang="en-US" sz="1200" dirty="0" err="1"/>
              <a:t>DataFrame</a:t>
            </a:r>
            <a:r>
              <a:rPr lang="en-US" sz="1200" dirty="0"/>
              <a:t> with the mapped column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/>
              <a:t> The learning model takes a </a:t>
            </a:r>
            <a:r>
              <a:rPr lang="en-US" altLang="ko-KR" sz="1200" b="0" dirty="0" err="1"/>
              <a:t>DataFrame</a:t>
            </a:r>
            <a:r>
              <a:rPr lang="en-US" altLang="ko-KR" sz="1200" b="0" dirty="0"/>
              <a:t>,</a:t>
            </a:r>
            <a:r>
              <a:rPr lang="en-US" altLang="ko-KR" sz="1200" b="0" baseline="0" dirty="0"/>
              <a:t> reads the column containing the feature vectors, predicts a label for each feature vector, and outputs a new </a:t>
            </a:r>
            <a:r>
              <a:rPr lang="en-US" altLang="ko-KR" sz="1200" b="0" baseline="0" dirty="0" err="1"/>
              <a:t>DataFrame</a:t>
            </a:r>
            <a:r>
              <a:rPr lang="en-US" altLang="ko-KR" sz="1200" b="0" baseline="0" dirty="0"/>
              <a:t> with predicted labels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The fit() method </a:t>
            </a:r>
            <a:r>
              <a:rPr lang="en-US" sz="1200" dirty="0"/>
              <a:t>accepts a </a:t>
            </a:r>
            <a:r>
              <a:rPr lang="en-US" sz="1200" dirty="0" err="1"/>
              <a:t>DataFrame</a:t>
            </a:r>
            <a:r>
              <a:rPr lang="en-US" sz="1200" dirty="0"/>
              <a:t> and produces a model, which is a Transformer.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Graphics shows example of how </a:t>
            </a:r>
            <a:r>
              <a:rPr lang="en-US" altLang="ko-KR" dirty="0" err="1"/>
              <a:t>DataFrame</a:t>
            </a:r>
            <a:r>
              <a:rPr lang="en-US" altLang="ko-KR" baseline="0" dirty="0"/>
              <a:t> is converted at each stage.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Starts out as raw text </a:t>
            </a:r>
            <a:r>
              <a:rPr lang="en-US" altLang="ko-KR" baseline="0" dirty="0" err="1"/>
              <a:t>dataframe</a:t>
            </a:r>
            <a:r>
              <a:rPr lang="en-US" altLang="ko-KR" baseline="0" dirty="0"/>
              <a:t> to which tokenizer transformer is applied producing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/>
              <a:t>HashingTF</a:t>
            </a:r>
            <a:r>
              <a:rPr lang="en-US" altLang="ko-KR" baseline="0" dirty="0"/>
              <a:t> is applied to Words, producing Feature Vectors.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The Feature Vectors are fitted to a logistic regression estimator that finally produces a logistic regression model transformer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spark.apache.org</a:t>
            </a:r>
            <a:r>
              <a:rPr lang="en-US" altLang="ko-KR" dirty="0"/>
              <a:t>/docs/latest/ml-</a:t>
            </a:r>
            <a:r>
              <a:rPr lang="en-US" altLang="ko-KR" dirty="0" err="1"/>
              <a:t>guide.html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Science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5, Lesson 3:</a:t>
            </a:r>
          </a:p>
          <a:p>
            <a:pPr fontAlgn="base"/>
            <a:r>
              <a:rPr lang="en-US" dirty="0"/>
              <a:t>Spark ML Overview and Azure Spark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Sequence of stages, either Transformer or 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63131"/>
            <a:ext cx="10603230" cy="107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/>
              <a:t>Stages are run in order and </a:t>
            </a:r>
            <a:r>
              <a:rPr lang="en-US" sz="2800" dirty="0" err="1"/>
              <a:t>DataFrames</a:t>
            </a:r>
            <a:r>
              <a:rPr lang="en-US" sz="2800" dirty="0"/>
              <a:t> are transformed as it passes through each stage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02686" y="4747040"/>
            <a:ext cx="11386628" cy="1691676"/>
            <a:chOff x="435917" y="4957983"/>
            <a:chExt cx="11386628" cy="1691676"/>
          </a:xfrm>
        </p:grpSpPr>
        <p:sp>
          <p:nvSpPr>
            <p:cNvPr id="24" name="Rectangle 23"/>
            <p:cNvSpPr/>
            <p:nvPr/>
          </p:nvSpPr>
          <p:spPr>
            <a:xfrm>
              <a:off x="435917" y="6086241"/>
              <a:ext cx="1819564" cy="5634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Raw Text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27683" y="4957983"/>
              <a:ext cx="1819564" cy="1691676"/>
              <a:chOff x="4132384" y="4935958"/>
              <a:chExt cx="1819564" cy="16916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Words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Tokenizer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219449" y="4957983"/>
              <a:ext cx="1819564" cy="1691676"/>
              <a:chOff x="4132384" y="4935958"/>
              <a:chExt cx="1819564" cy="16916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Feature Vectors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HashingTF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611215" y="4957983"/>
              <a:ext cx="1819564" cy="1691676"/>
              <a:chOff x="4132384" y="4935958"/>
              <a:chExt cx="1819564" cy="169167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Logistic Regression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Estimator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0002981" y="4957983"/>
              <a:ext cx="1819564" cy="1126836"/>
              <a:chOff x="10002981" y="4957983"/>
              <a:chExt cx="1819564" cy="112683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0002981" y="5521401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002981" y="4957983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cxnSp>
          <p:nvCxnSpPr>
            <p:cNvPr id="66" name="Elbow Connector 65"/>
            <p:cNvCxnSpPr>
              <a:stCxn id="47" idx="3"/>
              <a:endCxn id="53" idx="1"/>
            </p:cNvCxnSpPr>
            <p:nvPr/>
          </p:nvCxnSpPr>
          <p:spPr>
            <a:xfrm flipV="1">
              <a:off x="4647247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2" idx="3"/>
              <a:endCxn id="57" idx="1"/>
            </p:cNvCxnSpPr>
            <p:nvPr/>
          </p:nvCxnSpPr>
          <p:spPr>
            <a:xfrm flipV="1">
              <a:off x="7039013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24" idx="3"/>
              <a:endCxn id="48" idx="1"/>
            </p:cNvCxnSpPr>
            <p:nvPr/>
          </p:nvCxnSpPr>
          <p:spPr>
            <a:xfrm flipV="1">
              <a:off x="2255481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355285" y="595532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6852300" y="5920154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9278978" y="592015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6" idx="3"/>
              <a:endCxn id="61" idx="1"/>
            </p:cNvCxnSpPr>
            <p:nvPr/>
          </p:nvCxnSpPr>
          <p:spPr>
            <a:xfrm flipV="1">
              <a:off x="9430779" y="5803110"/>
              <a:ext cx="572202" cy="5648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7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201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Parameters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93518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Uniform API is used to specify parameters for estimators and transformers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2014" y="2287086"/>
            <a:ext cx="10603230" cy="328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Param</a:t>
            </a:r>
            <a:r>
              <a:rPr lang="en-US" sz="2400" dirty="0"/>
              <a:t>: A named parameter with self-contained documentation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ParamMap</a:t>
            </a:r>
            <a:r>
              <a:rPr lang="en-US" sz="2400" dirty="0"/>
              <a:t>: A set of parameter, value pairs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Two main ways to pass parameters to an algorithm: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Set parameters for an instance – e.g., if </a:t>
            </a:r>
            <a:r>
              <a:rPr lang="en-US" sz="2400" dirty="0" err="1"/>
              <a:t>lr</a:t>
            </a:r>
            <a:r>
              <a:rPr lang="en-US" sz="2400" dirty="0"/>
              <a:t> is an instance, </a:t>
            </a:r>
            <a:r>
              <a:rPr lang="en-US" sz="2400" dirty="0" err="1"/>
              <a:t>lr.setMaxIter</a:t>
            </a:r>
            <a:r>
              <a:rPr lang="en-US" sz="2400" dirty="0"/>
              <a:t>(10) would make lr.fit() use at most 10 iterations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Pass a </a:t>
            </a:r>
            <a:r>
              <a:rPr lang="en-US" sz="2400" dirty="0" err="1"/>
              <a:t>ParamMap</a:t>
            </a:r>
            <a:r>
              <a:rPr lang="en-US" sz="2400" dirty="0"/>
              <a:t> to fit() or transform()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72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acom.azurecomcdn.net/80C57D/cdn/mediahandler/docarticles/dpsmedia-prod/azure.microsoft.com/en-us/documentation/articles/hdinsight-apache-spark-overview/20160415071221/hdispark.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65" y="513016"/>
            <a:ext cx="70866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594" y="1825625"/>
            <a:ext cx="4949332" cy="435133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Azure compute resources with Spark installed and configured for a Spark cluster in </a:t>
            </a:r>
            <a:r>
              <a:rPr lang="en-US" sz="2400" dirty="0" err="1">
                <a:solidFill>
                  <a:prstClr val="black"/>
                </a:solidFill>
              </a:rPr>
              <a:t>HDInsight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Data to be processed is stored in 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113526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Azure Event Hub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 to Azure Event Hub to build streaming application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640109"/>
            <a:ext cx="10603230" cy="19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Azure Event Hub is an event processing service that provides a foundation for large-scale data intake in a broad variety of scenarios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Spark users on Azure can integrate their solutions with Azure Event Hub along with other services such as Kafka to build streaming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1043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Business Intelligence Tools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Connectors for popular BI tools for visualization of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Connectors available for BI tools such as Power BI and Tableau for data analytics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7296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Anaconda Library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Libraries for machine learning, data analysis, visualization, </a:t>
              </a:r>
              <a:r>
                <a:rPr lang="en-US" altLang="ko-KR" i="0" dirty="0" err="1"/>
                <a:t>etc</a:t>
              </a:r>
              <a:endParaRPr lang="en-US" altLang="ko-KR" i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Anaconda is a free package manager, environment manager, Python distribution, and collection of over 720 open-source packages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Spark on Azure has Anaconda preinstalled</a:t>
            </a:r>
          </a:p>
        </p:txBody>
      </p:sp>
    </p:spTree>
    <p:extLst>
      <p:ext uri="{BB962C8B-B14F-4D97-AF65-F5344CB8AC3E}">
        <p14:creationId xmlns:p14="http://schemas.microsoft.com/office/powerpoint/2010/main" val="400591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Scalability Features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 HDInsight clusters can be grown or shrunk to fit need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58047"/>
            <a:ext cx="10603230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Users can specify number of notes during cluster creation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Number of nodes in cluster can be increased or decreased after initial cluster creation to better fit current needs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Users can cache data either into memory or SSDs allowing them to tradeoff cost vs. performance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Clusters can be torn down without loss of data (since they are stored in Azure Blobs)</a:t>
            </a:r>
          </a:p>
        </p:txBody>
      </p:sp>
    </p:spTree>
    <p:extLst>
      <p:ext uri="{BB962C8B-B14F-4D97-AF65-F5344CB8AC3E}">
        <p14:creationId xmlns:p14="http://schemas.microsoft.com/office/powerpoint/2010/main" val="39420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Jupyter</a:t>
            </a:r>
            <a:r>
              <a:rPr lang="en-US" sz="4000" dirty="0"/>
              <a:t> Notebook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Interactive data processing and visualization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710447"/>
            <a:ext cx="11028160" cy="23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Notebook is a web application that allows users to create and share documents that contain live code, equations, visualizations and explanatory text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supports many programming languages including those popular in data science and machine learning such as Python, Scala</a:t>
            </a:r>
            <a:r>
              <a:rPr lang="en-US" sz="2400"/>
              <a:t>, R, </a:t>
            </a:r>
            <a:r>
              <a:rPr lang="en-US" sz="2400" dirty="0"/>
              <a:t>and Julia</a:t>
            </a:r>
          </a:p>
        </p:txBody>
      </p:sp>
    </p:spTree>
    <p:extLst>
      <p:ext uri="{BB962C8B-B14F-4D97-AF65-F5344CB8AC3E}">
        <p14:creationId xmlns:p14="http://schemas.microsoft.com/office/powerpoint/2010/main" val="66247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306111"/>
            <a:ext cx="12192000" cy="39422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6038" indent="-457200">
              <a:buFont typeface="Wingdings" charset="2"/>
              <a:buChar char="§"/>
            </a:pPr>
            <a:r>
              <a:rPr lang="en-US" sz="2800" dirty="0"/>
              <a:t>Recognize the Spark ML API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/>
              <a:t>Demonstrate how a Spark Cluster is configured on top of </a:t>
            </a:r>
            <a:r>
              <a:rPr lang="en-US" sz="2800" dirty="0" err="1"/>
              <a:t>HDInsight</a:t>
            </a:r>
            <a:r>
              <a:rPr lang="en-US" sz="2800" dirty="0"/>
              <a:t> Cluster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/>
              <a:t>Explain some features available in Azure </a:t>
            </a:r>
            <a:r>
              <a:rPr lang="en-US" sz="2800" dirty="0" err="1"/>
              <a:t>HDInsight</a:t>
            </a:r>
            <a:r>
              <a:rPr lang="en-US" sz="2800" dirty="0"/>
              <a:t> Spark Clusters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473200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 how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1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0374" indent="-457200"/>
            <a:r>
              <a:rPr lang="en-US" dirty="0"/>
              <a:t>Spark ML: Estimators, Transformers and Pipelines</a:t>
            </a:r>
          </a:p>
          <a:p>
            <a:pPr marL="460374" indent="-457200"/>
            <a:r>
              <a:rPr lang="en-US" dirty="0"/>
              <a:t>Spark Cluster on Azure </a:t>
            </a:r>
            <a:r>
              <a:rPr lang="en-US" dirty="0" err="1"/>
              <a:t>HDInsight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482068"/>
            <a:chOff x="0" y="1950630"/>
            <a:chExt cx="12192000" cy="2872382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0"/>
              <a:ext cx="12192000" cy="2039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Recognize the Spark ML API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Demonstrate how a Spark Cluster is configured on top of HDInsight Cluster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Explain some features available in Azure HDInsight Spark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Built on top of Spark </a:t>
            </a:r>
            <a:r>
              <a:rPr lang="en-US" dirty="0" err="1"/>
              <a:t>DataFrames</a:t>
            </a:r>
            <a:r>
              <a:rPr lang="en-US" dirty="0"/>
              <a:t> to help users create and tune practical machine learning pipelines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Standardizes APIs to facilitate combination of multiple algorithms into a single pipeline or workflow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Pipeline concept mostly inspired by the </a:t>
            </a:r>
            <a:r>
              <a:rPr lang="en-US" dirty="0" err="1"/>
              <a:t>scikit</a:t>
            </a:r>
            <a:r>
              <a:rPr lang="en-US" dirty="0"/>
              <a:t>-learn project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69" y="1918571"/>
              <a:ext cx="1046035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Spark’s second generation machine learning library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4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Main Concepts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59044"/>
              </p:ext>
            </p:extLst>
          </p:nvPr>
        </p:nvGraphicFramePr>
        <p:xfrm>
          <a:off x="492358" y="1695532"/>
          <a:ext cx="11207285" cy="49114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833588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7373697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41449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Concept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DataFrames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From Spark SQL as an ML dataset, </a:t>
                      </a:r>
                      <a:r>
                        <a:rPr lang="en-US" altLang="ko-KR" sz="1800" i="0" dirty="0" err="1"/>
                        <a:t>DataFrames</a:t>
                      </a:r>
                      <a:r>
                        <a:rPr lang="en-US" altLang="ko-KR" sz="1800" i="0" dirty="0"/>
                        <a:t> can hold a variety of data types. 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columns can store text, feature vectors, true labels, predictions, </a:t>
                      </a:r>
                      <a:r>
                        <a:rPr lang="en-US" altLang="ko-KR" sz="1800" i="0" dirty="0" err="1"/>
                        <a:t>etc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Transformer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An algorithm that can transform one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into another.  A ML model is a transformer which  transforms feature </a:t>
                      </a:r>
                      <a:r>
                        <a:rPr lang="en-US" altLang="ko-KR" sz="1800" i="0" dirty="0" err="1"/>
                        <a:t>DataFrames</a:t>
                      </a:r>
                      <a:r>
                        <a:rPr lang="en-US" altLang="ko-KR" sz="1800" i="0" dirty="0"/>
                        <a:t> into a predictions </a:t>
                      </a:r>
                      <a:r>
                        <a:rPr lang="en-US" altLang="ko-KR" sz="1800" i="0" dirty="0" err="1"/>
                        <a:t>DataFrame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Estimator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i="0" dirty="0"/>
                        <a:t>An algorithm which can fit on a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to produce a Transformer.  A learning algorithm, for example, is an Estimator which trains on a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to produce a model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Pipeline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Chains multiple Transformers and Estimators together to create ML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/>
                        <a:t>All Transformers and Estimators share a common API for specifying parameters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DataFrame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407555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Supports a wide variety of data types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Machine learning is applied to data types, such as vectors, matrices, text, images, and structured data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DataFrame</a:t>
            </a:r>
            <a:r>
              <a:rPr lang="en-US" sz="2400" dirty="0"/>
              <a:t> supports many basic structured data types as well as ML vectors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 </a:t>
            </a:r>
            <a:r>
              <a:rPr lang="en-US" sz="2400" dirty="0" err="1"/>
              <a:t>DataFrame</a:t>
            </a:r>
            <a:r>
              <a:rPr lang="en-US" sz="2400" dirty="0"/>
              <a:t> can be created implicitly or explicitly from a regular RDD</a:t>
            </a:r>
          </a:p>
        </p:txBody>
      </p:sp>
    </p:spTree>
    <p:extLst>
      <p:ext uri="{BB962C8B-B14F-4D97-AF65-F5344CB8AC3E}">
        <p14:creationId xmlns:p14="http://schemas.microsoft.com/office/powerpoint/2010/main" val="41130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Transformers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Algorithm that can transfer one </a:t>
              </a:r>
              <a:r>
                <a:rPr lang="en-US" altLang="ko-KR" i="0" dirty="0" err="1"/>
                <a:t>DataFrame</a:t>
              </a:r>
              <a:r>
                <a:rPr lang="en-US" altLang="ko-KR" i="0" dirty="0"/>
                <a:t> into another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Transformers implement  transform()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Feature transformer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23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Estimators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Abstraction of algorithm that fits or trains on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Estimators implement the fit()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Example:  A learning algorithm such as Logistic Regression is an Estimator, which calls fit() to train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653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1303</Words>
  <Application>Microsoft Macintosh PowerPoint</Application>
  <PresentationFormat>Custom</PresentationFormat>
  <Paragraphs>178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Science and Machine Learning</vt:lpstr>
      <vt:lpstr>Topics</vt:lpstr>
      <vt:lpstr>PowerPoint Presentation</vt:lpstr>
      <vt:lpstr>Spark ML </vt:lpstr>
      <vt:lpstr>Spark ML Overview</vt:lpstr>
      <vt:lpstr>Spark ML Main Concepts</vt:lpstr>
      <vt:lpstr>DataFrame</vt:lpstr>
      <vt:lpstr>Transformers</vt:lpstr>
      <vt:lpstr>Estimators</vt:lpstr>
      <vt:lpstr>Pipeline</vt:lpstr>
      <vt:lpstr>Parameters</vt:lpstr>
      <vt:lpstr>Spark on Azure</vt:lpstr>
      <vt:lpstr>Spark on Azure</vt:lpstr>
      <vt:lpstr>Azure Event Hub</vt:lpstr>
      <vt:lpstr>Business Intelligence Tools</vt:lpstr>
      <vt:lpstr>Anaconda Library</vt:lpstr>
      <vt:lpstr>Scalability Features</vt:lpstr>
      <vt:lpstr>Jupyter Notebook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2016-06-21T02:39:25Z</dcterms:created>
  <dcterms:modified xsi:type="dcterms:W3CDTF">2016-07-07T16:13:18Z</dcterms:modified>
</cp:coreProperties>
</file>