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23"/>
  </p:notesMasterIdLst>
  <p:handoutMasterIdLst>
    <p:handoutMasterId r:id="rId24"/>
  </p:handoutMasterIdLst>
  <p:sldIdLst>
    <p:sldId id="330" r:id="rId4"/>
    <p:sldId id="331" r:id="rId5"/>
    <p:sldId id="332" r:id="rId6"/>
    <p:sldId id="392" r:id="rId7"/>
    <p:sldId id="377" r:id="rId8"/>
    <p:sldId id="378" r:id="rId9"/>
    <p:sldId id="379" r:id="rId10"/>
    <p:sldId id="381" r:id="rId11"/>
    <p:sldId id="382" r:id="rId12"/>
    <p:sldId id="383" r:id="rId13"/>
    <p:sldId id="384" r:id="rId14"/>
    <p:sldId id="385" r:id="rId15"/>
    <p:sldId id="386" r:id="rId16"/>
    <p:sldId id="388" r:id="rId17"/>
    <p:sldId id="389" r:id="rId18"/>
    <p:sldId id="387" r:id="rId19"/>
    <p:sldId id="390" r:id="rId20"/>
    <p:sldId id="391"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92"/>
            <p14:sldId id="377"/>
            <p14:sldId id="378"/>
            <p14:sldId id="379"/>
            <p14:sldId id="381"/>
            <p14:sldId id="382"/>
            <p14:sldId id="383"/>
            <p14:sldId id="384"/>
            <p14:sldId id="385"/>
            <p14:sldId id="386"/>
            <p14:sldId id="388"/>
            <p14:sldId id="389"/>
            <p14:sldId id="387"/>
            <p14:sldId id="390"/>
            <p14:sldId id="391"/>
            <p14:sldId id="333"/>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 id="2" name="Mary Kate Rei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0" autoAdjust="0"/>
    <p:restoredTop sz="83478" autoAdjust="0"/>
  </p:normalViewPr>
  <p:slideViewPr>
    <p:cSldViewPr snapToGrid="0">
      <p:cViewPr varScale="1">
        <p:scale>
          <a:sx n="27" d="100"/>
          <a:sy n="27" d="100"/>
        </p:scale>
        <p:origin x="-2552" y="-11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20043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66460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43345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39546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http://spark.apache.org/docs/latest/api/python/pyspark.mllib.html#pyspark.mllib.clustering.KMeans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412658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baseline="0" dirty="0"/>
              <a:t>Run through the code</a:t>
            </a:r>
          </a:p>
          <a:p>
            <a:pPr marL="0" indent="0">
              <a:buFont typeface="Arial"/>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spark.apache.org</a:t>
            </a:r>
            <a:r>
              <a:rPr lang="en-US" dirty="0"/>
              <a:t>/docs/latest/</a:t>
            </a:r>
            <a:r>
              <a:rPr lang="en-US" dirty="0" err="1"/>
              <a:t>mllib-clustering.html#k-means</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741139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The main import is </a:t>
            </a:r>
            <a:r>
              <a:rPr lang="en-US" dirty="0" err="1"/>
              <a:t>Kmeans</a:t>
            </a:r>
            <a:r>
              <a:rPr lang="en-US" dirty="0"/>
              <a:t> and </a:t>
            </a:r>
            <a:r>
              <a:rPr lang="en-US" dirty="0" err="1"/>
              <a:t>KMeansModel</a:t>
            </a:r>
            <a:endParaRPr lang="en-US" dirty="0"/>
          </a:p>
          <a:p>
            <a:pPr marL="0" indent="0">
              <a:buFont typeface="Arial"/>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spark.apache.org</a:t>
            </a:r>
            <a:r>
              <a:rPr lang="en-US" dirty="0"/>
              <a:t>/docs/latest/</a:t>
            </a:r>
            <a:r>
              <a:rPr lang="en-US" dirty="0" err="1"/>
              <a:t>mllib-clustering.html#k-means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24391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Load the text dataset into the </a:t>
            </a:r>
            <a:r>
              <a:rPr lang="en-US" dirty="0" err="1"/>
              <a:t>SparkContext</a:t>
            </a:r>
            <a:r>
              <a:rPr lang="en-US" baseline="0" dirty="0"/>
              <a:t> sc.</a:t>
            </a:r>
          </a:p>
          <a:p>
            <a:pPr marL="171450" indent="-171450">
              <a:buFont typeface="Arial" panose="020B0604020202020204" pitchFamily="34" charset="0"/>
              <a:buChar char="•"/>
            </a:pPr>
            <a:r>
              <a:rPr lang="en-US" baseline="0" dirty="0"/>
              <a:t>Parse each line of data.  Each </a:t>
            </a:r>
            <a:r>
              <a:rPr lang="en-US" baseline="0" dirty="0" err="1"/>
              <a:t>datapoint</a:t>
            </a:r>
            <a:r>
              <a:rPr lang="en-US" baseline="0" dirty="0"/>
              <a:t> is separated by a space.  Save all the data points into an array of floats.</a:t>
            </a:r>
          </a:p>
          <a:p>
            <a:pPr marL="171450" indent="-171450">
              <a:buFont typeface="Arial" panose="020B0604020202020204" pitchFamily="34" charset="0"/>
              <a:buChar char="•"/>
            </a:pPr>
            <a:r>
              <a:rPr lang="en-US" baseline="0" dirty="0"/>
              <a:t>Run the actual </a:t>
            </a:r>
            <a:r>
              <a:rPr lang="en-US" baseline="0" dirty="0" err="1"/>
              <a:t>Kmeans.train</a:t>
            </a:r>
            <a:r>
              <a:rPr lang="en-US" baseline="0" dirty="0"/>
              <a:t> program.  Pretty simple!!</a:t>
            </a:r>
          </a:p>
          <a:p>
            <a:pPr marL="628650" lvl="1" indent="-171450">
              <a:buFont typeface="Arial" panose="020B0604020202020204" pitchFamily="34" charset="0"/>
              <a:buChar char="•"/>
            </a:pPr>
            <a:r>
              <a:rPr lang="en-US" baseline="0" dirty="0" err="1"/>
              <a:t>parsedData</a:t>
            </a:r>
            <a:r>
              <a:rPr lang="en-US" baseline="0" dirty="0"/>
              <a:t> is the dataset RDD</a:t>
            </a:r>
          </a:p>
          <a:p>
            <a:pPr marL="628650" lvl="1" indent="-171450">
              <a:buFont typeface="Arial" panose="020B0604020202020204" pitchFamily="34" charset="0"/>
              <a:buChar char="•"/>
            </a:pPr>
            <a:r>
              <a:rPr lang="en-US" baseline="0" dirty="0"/>
              <a:t>2 is k, or number of clusters to look for</a:t>
            </a:r>
          </a:p>
          <a:p>
            <a:pPr marL="628650" lvl="1" indent="-171450">
              <a:buFont typeface="Arial" panose="020B0604020202020204" pitchFamily="34" charset="0"/>
              <a:buChar char="•"/>
            </a:pPr>
            <a:r>
              <a:rPr lang="en-US" baseline="0" dirty="0" err="1"/>
              <a:t>maxIteration</a:t>
            </a:r>
            <a:r>
              <a:rPr lang="en-US" baseline="0" dirty="0"/>
              <a:t> is the maximum number of iterations for convergence</a:t>
            </a:r>
          </a:p>
          <a:p>
            <a:pPr marL="628650" lvl="1" indent="-171450">
              <a:buFont typeface="Arial" panose="020B0604020202020204" pitchFamily="34" charset="0"/>
              <a:buChar char="•"/>
            </a:pPr>
            <a:r>
              <a:rPr lang="en-US" baseline="0" dirty="0"/>
              <a:t>runs is the number of runs of the algorithm to execute in parallel</a:t>
            </a:r>
          </a:p>
          <a:p>
            <a:pPr marL="628650" lvl="1" indent="-171450">
              <a:buFont typeface="Arial" panose="020B0604020202020204" pitchFamily="34" charset="0"/>
              <a:buChar char="•"/>
            </a:pPr>
            <a:r>
              <a:rPr lang="en-US" baseline="0" dirty="0" err="1"/>
              <a:t>initializationMode</a:t>
            </a:r>
            <a:r>
              <a:rPr lang="en-US" baseline="0" dirty="0"/>
              <a:t>.  This can be random or k-means|| (k-means|| is default)</a:t>
            </a:r>
          </a:p>
          <a:p>
            <a:pPr marL="1085850" lvl="2" indent="-171450">
              <a:buFont typeface="Arial" panose="020B0604020202020204" pitchFamily="34" charset="0"/>
              <a:buChar char="•"/>
            </a:pPr>
            <a:r>
              <a:rPr lang="en-US" baseline="0" dirty="0"/>
              <a:t>Random -&gt; random initialization of clusters</a:t>
            </a:r>
          </a:p>
          <a:p>
            <a:pPr marL="1085850" lvl="2" indent="-171450">
              <a:buFont typeface="Arial" panose="020B0604020202020204" pitchFamily="34" charset="0"/>
              <a:buChar char="•"/>
            </a:pPr>
            <a:r>
              <a:rPr lang="en-US" baseline="0" dirty="0"/>
              <a:t>K-means|| -&gt; a parallel variant of k-means++ (</a:t>
            </a:r>
            <a:r>
              <a:rPr lang="en-US" baseline="0" dirty="0" err="1"/>
              <a:t>Bahmani</a:t>
            </a:r>
            <a:r>
              <a:rPr lang="en-US" baseline="0" dirty="0"/>
              <a:t> et al., Scalable K-Means++) </a:t>
            </a:r>
          </a:p>
          <a:p>
            <a:pPr marL="1543050" lvl="3" indent="-171450">
              <a:buFont typeface="Arial" panose="020B0604020202020204" pitchFamily="34" charset="0"/>
              <a:buChar char="•"/>
            </a:pPr>
            <a:r>
              <a:rPr lang="en-US" baseline="0" dirty="0"/>
              <a:t>Explanation of the optimization is beyond scope of lesson</a:t>
            </a:r>
          </a:p>
          <a:p>
            <a:pPr marL="0" indent="0">
              <a:buFont typeface="Arial"/>
              <a:buNone/>
            </a:pPr>
            <a:r>
              <a:rPr lang="en-US" baseline="0" dirty="0"/>
              <a:t> </a:t>
            </a:r>
            <a:r>
              <a:rPr lang="en-US" b="1" dirty="0"/>
              <a:t>References:</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http://</a:t>
            </a:r>
            <a:r>
              <a:rPr lang="en-US" baseline="0" dirty="0" err="1"/>
              <a:t>vldb.org</a:t>
            </a:r>
            <a:r>
              <a:rPr lang="en-US" baseline="0" dirty="0"/>
              <a:t>/</a:t>
            </a:r>
            <a:r>
              <a:rPr lang="en-US" baseline="0" dirty="0" err="1"/>
              <a:t>pvldb</a:t>
            </a:r>
            <a:r>
              <a:rPr lang="en-US" baseline="0" dirty="0"/>
              <a:t>/vol5/p622_bahmanbahmani_vldb2012.pdf</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a:t>
            </a:r>
            <a:r>
              <a:rPr lang="en-US" dirty="0" err="1"/>
              <a:t>spark.apache.org</a:t>
            </a:r>
            <a:r>
              <a:rPr lang="en-US" dirty="0"/>
              <a:t>/docs/latest/</a:t>
            </a:r>
            <a:r>
              <a:rPr lang="en-US" dirty="0" err="1"/>
              <a:t>mllib-clustering.html#k-means</a:t>
            </a:r>
            <a:endParaRPr lang="en-US" dirty="0"/>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025361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Recall</a:t>
            </a:r>
            <a:r>
              <a:rPr lang="en-US" baseline="0" dirty="0"/>
              <a:t> </a:t>
            </a:r>
            <a:r>
              <a:rPr lang="en-US" baseline="0" dirty="0" err="1"/>
              <a:t>parsedData</a:t>
            </a:r>
            <a:r>
              <a:rPr lang="en-US" baseline="0" dirty="0"/>
              <a:t> is an RDD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a:t>
            </a:r>
            <a:r>
              <a:rPr lang="en-US" dirty="0" err="1"/>
              <a:t>spark.apache.org</a:t>
            </a:r>
            <a:r>
              <a:rPr lang="en-US" dirty="0"/>
              <a:t>/docs/latest/</a:t>
            </a:r>
            <a:r>
              <a:rPr lang="en-US" dirty="0" err="1"/>
              <a:t>mllib-clustering.html#k-means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469184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 Module</a:t>
            </a:r>
            <a:r>
              <a:rPr lang="en-US" altLang="ko-KR" baseline="0" dirty="0" smtClean="0"/>
              <a:t> 5 </a:t>
            </a:r>
            <a:r>
              <a:rPr lang="en-US" altLang="ko-KR" baseline="0" smtClean="0"/>
              <a:t>Lesson 5 lab </a:t>
            </a:r>
            <a:r>
              <a:rPr lang="en-US" altLang="ko-KR" baseline="0" dirty="0" smtClean="0"/>
              <a:t>should be completed at this time:</a:t>
            </a:r>
          </a:p>
          <a:p>
            <a:pPr marL="628650" lvl="1" indent="-171450">
              <a:buFont typeface="Arial"/>
              <a:buChar char="•"/>
            </a:pPr>
            <a:r>
              <a:rPr lang="en-US" altLang="ko-KR" dirty="0" smtClean="0"/>
              <a:t>https://</a:t>
            </a:r>
            <a:r>
              <a:rPr lang="en-US" altLang="ko-KR" dirty="0" err="1" smtClean="0"/>
              <a:t>github.com</a:t>
            </a:r>
            <a:r>
              <a:rPr lang="en-US" altLang="ko-KR" dirty="0" smtClean="0"/>
              <a:t>/</a:t>
            </a:r>
            <a:r>
              <a:rPr lang="en-US" altLang="ko-KR" dirty="0" err="1" smtClean="0"/>
              <a:t>MSFTImagine</a:t>
            </a:r>
            <a:r>
              <a:rPr lang="en-US" altLang="ko-KR" dirty="0" smtClean="0"/>
              <a:t>/</a:t>
            </a:r>
            <a:r>
              <a:rPr lang="en-US" altLang="ko-KR" dirty="0" err="1" smtClean="0"/>
              <a:t>computerscience</a:t>
            </a:r>
            <a:r>
              <a:rPr lang="en-US" altLang="ko-KR" dirty="0" smtClean="0"/>
              <a:t>/tree/master/Instructor-Led/Module5/Labs</a:t>
            </a:r>
            <a:endParaRPr lang="ko-KR" alt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a:t>Notes:</a:t>
            </a:r>
          </a:p>
          <a:p>
            <a:pPr marL="171450" indent="-171450">
              <a:buFont typeface="Arial" panose="020B0604020202020204" pitchFamily="34" charset="0"/>
              <a:buChar char="•"/>
            </a:pPr>
            <a:r>
              <a:rPr lang="en-US" dirty="0"/>
              <a:t>In classification</a:t>
            </a:r>
            <a:r>
              <a:rPr lang="en-US" baseline="0" dirty="0"/>
              <a:t>, we saw that we had a dataset labeled with ground truth observations.  This was supervised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187998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represents unsupervised</a:t>
            </a:r>
            <a:r>
              <a:rPr lang="en-US" baseline="0" dirty="0"/>
              <a:t>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406239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295234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a:t>This slide has an</a:t>
            </a:r>
            <a:r>
              <a:rPr lang="en-US" b="0" baseline="0" dirty="0"/>
              <a:t> animation, shows clusters.</a:t>
            </a:r>
            <a:endParaRPr lang="en-US" b="0" dirty="0"/>
          </a:p>
          <a:p>
            <a:pPr marL="0" indent="0">
              <a:buFont typeface="Arial"/>
              <a:buNone/>
            </a:pPr>
            <a:r>
              <a:rPr lang="en-US" b="1" dirty="0"/>
              <a:t>References:	</a:t>
            </a:r>
          </a:p>
          <a:p>
            <a:pPr marL="171450" indent="-171450">
              <a:buFont typeface="Arial"/>
              <a:buChar char="•"/>
            </a:pPr>
            <a:r>
              <a:rPr lang="en-US" b="0" dirty="0"/>
              <a:t>https://courses.edx.org/courses/course-v1:Microsoft+DAT203x+3T2015/info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54860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29190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The algorithm is quite simple and best illustrated with an example</a:t>
            </a:r>
          </a:p>
          <a:p>
            <a:pPr marL="171450" indent="-171450">
              <a:buFont typeface="Arial" panose="020B0604020202020204" pitchFamily="34" charset="0"/>
              <a:buChar char="•"/>
            </a:pPr>
            <a:r>
              <a:rPr lang="en-US" b="0" dirty="0"/>
              <a:t>In each iteration, a</a:t>
            </a:r>
            <a:r>
              <a:rPr lang="en-US" b="0" baseline="0" dirty="0"/>
              <a:t> new mean (average distance to centers for each point) is calculated meaning, move the center to the middle</a:t>
            </a:r>
          </a:p>
          <a:p>
            <a:pPr marL="171450" indent="-171450">
              <a:buFont typeface="Arial" panose="020B0604020202020204" pitchFamily="34" charset="0"/>
              <a:buChar char="•"/>
            </a:pPr>
            <a:r>
              <a:rPr lang="en-US" b="0" baseline="0" dirty="0"/>
              <a:t>Once new centers have been assigned, for each point, find the center with the shortest distance and assign to that cluster</a:t>
            </a:r>
          </a:p>
          <a:p>
            <a:pPr marL="171450" indent="-171450">
              <a:buFont typeface="Arial" panose="020B0604020202020204" pitchFamily="34" charset="0"/>
              <a:buChar char="•"/>
            </a:pPr>
            <a:r>
              <a:rPr lang="en-US" b="0" baseline="0" dirty="0"/>
              <a:t>Repeat until converged</a:t>
            </a:r>
            <a:endParaRPr lang="en-US" b="0"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94825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5.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6.xml.rels><?xml version="1.0" encoding="UTF-8" standalone="yes"?>
<Relationships xmlns="http://schemas.openxmlformats.org/package/2006/relationships"><Relationship Id="rId11" Type="http://schemas.openxmlformats.org/officeDocument/2006/relationships/image" Target="../media/image15.jpeg"/><Relationship Id="rId12" Type="http://schemas.openxmlformats.org/officeDocument/2006/relationships/image" Target="../media/image14.jpeg"/><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image" Target="../media/image18.png"/><Relationship Id="rId9" Type="http://schemas.openxmlformats.org/officeDocument/2006/relationships/image" Target="../media/image12.png"/><Relationship Id="rId10"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sz="4000" dirty="0" smtClean="0">
                <a:solidFill>
                  <a:srgbClr val="FFFF00"/>
                </a:solidFill>
              </a:rPr>
              <a:t>5: </a:t>
            </a:r>
            <a:endParaRPr lang="en-US" sz="4000" dirty="0">
              <a:solidFill>
                <a:srgbClr val="FFFF00"/>
              </a:solidFill>
            </a:endParaRPr>
          </a:p>
          <a:p>
            <a:r>
              <a:rPr lang="en-US" dirty="0">
                <a:latin typeface="Segoe UI" panose="020B0502040204020203" pitchFamily="34" charset="0"/>
                <a:cs typeface="Segoe UI" panose="020B0502040204020203" pitchFamily="34" charset="0"/>
              </a:rPr>
              <a:t>Clustering</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509640" y="1950630"/>
              <a:ext cx="1121317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Input number of clusters K</a:t>
              </a:r>
            </a:p>
            <a:p>
              <a:pPr marL="457200" indent="-457200" algn="l">
                <a:buFont typeface="Wingdings" charset="2"/>
                <a:buChar char="§"/>
              </a:pPr>
              <a:r>
                <a:rPr lang="en-US" i="0" dirty="0"/>
                <a:t>Assign K centers randomly</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80266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Assign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l">
                <a:buFont typeface="Wingdings" charset="2"/>
                <a:buChar char="§"/>
              </a:pPr>
              <a:r>
                <a:rPr lang="en-US" i="0" dirty="0"/>
                <a:t>Assign all points to the closest center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Move Center to Middle</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Change cluster centers to be in the middle of its points</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025158" y="2784089"/>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p:cNvSpPr/>
          <p:nvPr/>
        </p:nvSpPr>
        <p:spPr>
          <a:xfrm>
            <a:off x="10073268" y="3627860"/>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p:cNvSpPr/>
          <p:nvPr/>
        </p:nvSpPr>
        <p:spPr>
          <a:xfrm>
            <a:off x="6560631" y="449765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p:cNvSpPr/>
          <p:nvPr/>
        </p:nvSpPr>
        <p:spPr>
          <a:xfrm>
            <a:off x="8177558" y="4664918"/>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p:nvSpPr>
        <p:spPr>
          <a:xfrm>
            <a:off x="8746267" y="528939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Arrow Connector 5"/>
          <p:cNvCxnSpPr/>
          <p:nvPr/>
        </p:nvCxnSpPr>
        <p:spPr>
          <a:xfrm flipV="1">
            <a:off x="7557735" y="2927198"/>
            <a:ext cx="382859" cy="115228"/>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152993" y="3749493"/>
            <a:ext cx="920275" cy="238923"/>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742765" y="4299881"/>
            <a:ext cx="572434" cy="212645"/>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508378" y="5419137"/>
            <a:ext cx="322457" cy="249266"/>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38526" y="4406203"/>
            <a:ext cx="92703" cy="299662"/>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19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Repeat until convergence</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8158972" y="272089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6642409" y="456456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10155043" y="3062865"/>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94331" y="488051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9136564" y="447163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22089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 </a:t>
            </a:r>
            <a:r>
              <a:rPr lang="en-US" dirty="0" err="1"/>
              <a:t>KMeans</a:t>
            </a:r>
            <a:endParaRPr lang="en-US" dirty="0"/>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Train method key parameters</a:t>
            </a:r>
          </a:p>
          <a:p>
            <a:pPr lvl="1">
              <a:buFont typeface="Wingdings" charset="2"/>
              <a:buChar char="§"/>
            </a:pPr>
            <a:r>
              <a:rPr lang="en-US" dirty="0" err="1"/>
              <a:t>Rdd</a:t>
            </a:r>
            <a:r>
              <a:rPr lang="en-US" dirty="0"/>
              <a:t> -&gt; dataset name</a:t>
            </a:r>
          </a:p>
          <a:p>
            <a:pPr lvl="1">
              <a:buFont typeface="Wingdings" charset="2"/>
              <a:buChar char="§"/>
            </a:pPr>
            <a:r>
              <a:rPr lang="en-US" dirty="0"/>
              <a:t>k -&gt; number of clusters</a:t>
            </a:r>
          </a:p>
          <a:p>
            <a:pPr lvl="1">
              <a:buFont typeface="Wingdings" charset="2"/>
              <a:buChar char="§"/>
            </a:pPr>
            <a:r>
              <a:rPr lang="en-US" dirty="0" err="1"/>
              <a:t>initializationMode</a:t>
            </a:r>
            <a:r>
              <a:rPr lang="en-US" dirty="0"/>
              <a:t> -&gt; how to initialize centers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on similar characteristics</a:t>
              </a:r>
            </a:p>
          </p:txBody>
        </p:sp>
      </p:grpSp>
    </p:spTree>
    <p:extLst>
      <p:ext uri="{BB962C8B-B14F-4D97-AF65-F5344CB8AC3E}">
        <p14:creationId xmlns:p14="http://schemas.microsoft.com/office/powerpoint/2010/main" val="258087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K-Means Clustering on </a:t>
            </a:r>
            <a:r>
              <a:rPr lang="en-US" dirty="0" err="1"/>
              <a:t>pySpark</a:t>
            </a:r>
            <a:endParaRPr lang="en-US" dirty="0"/>
          </a:p>
        </p:txBody>
      </p:sp>
      <p:sp>
        <p:nvSpPr>
          <p:cNvPr id="3" name="Content Placeholder 2"/>
          <p:cNvSpPr>
            <a:spLocks noGrp="1"/>
          </p:cNvSpPr>
          <p:nvPr>
            <p:ph idx="1"/>
          </p:nvPr>
        </p:nvSpPr>
        <p:spPr>
          <a:xfrm>
            <a:off x="167267" y="878840"/>
            <a:ext cx="11731083" cy="5834194"/>
          </a:xfrm>
        </p:spPr>
        <p:txBody>
          <a:bodyPr>
            <a:noAutofit/>
          </a:bodyPr>
          <a:lstStyle/>
          <a:p>
            <a:pPr>
              <a:spcBef>
                <a:spcPts val="0"/>
              </a:spcBef>
            </a:pPr>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pPr>
              <a:spcBef>
                <a:spcPts val="0"/>
              </a:spcBef>
            </a:pPr>
            <a:r>
              <a:rPr lang="en-US" sz="1800" dirty="0"/>
              <a:t>from </a:t>
            </a:r>
            <a:r>
              <a:rPr lang="en-US" sz="1800" dirty="0" err="1"/>
              <a:t>numpy</a:t>
            </a:r>
            <a:r>
              <a:rPr lang="en-US" sz="1800" dirty="0"/>
              <a:t> import array</a:t>
            </a:r>
          </a:p>
          <a:p>
            <a:pPr>
              <a:spcBef>
                <a:spcPts val="0"/>
              </a:spcBef>
            </a:pPr>
            <a:r>
              <a:rPr lang="en-US" sz="1800" dirty="0"/>
              <a:t>from math import </a:t>
            </a:r>
            <a:r>
              <a:rPr lang="en-US" sz="1800" dirty="0" err="1"/>
              <a:t>sqrt</a:t>
            </a:r>
            <a:endParaRPr lang="en-US" sz="1800" dirty="0"/>
          </a:p>
          <a:p>
            <a:pPr>
              <a:spcBef>
                <a:spcPts val="0"/>
              </a:spcBef>
            </a:pPr>
            <a:endParaRPr lang="en-US" sz="1800" dirty="0"/>
          </a:p>
          <a:p>
            <a:pPr>
              <a:spcBef>
                <a:spcPts val="0"/>
              </a:spcBef>
            </a:pPr>
            <a:r>
              <a:rPr lang="en-US" sz="1800" dirty="0"/>
              <a:t># Load and parse the data</a:t>
            </a:r>
          </a:p>
          <a:p>
            <a:pPr>
              <a:spcBef>
                <a:spcPts val="0"/>
              </a:spcBef>
            </a:pPr>
            <a:r>
              <a:rPr lang="en-US" sz="1800" dirty="0"/>
              <a:t>data = </a:t>
            </a:r>
            <a:r>
              <a:rPr lang="en-US" sz="1800" dirty="0" err="1"/>
              <a:t>sc.textFile</a:t>
            </a:r>
            <a:r>
              <a:rPr lang="en-US" sz="1800" dirty="0"/>
              <a:t>("data/</a:t>
            </a:r>
            <a:r>
              <a:rPr lang="en-US" sz="1800" dirty="0" err="1"/>
              <a:t>mllib</a:t>
            </a:r>
            <a:r>
              <a:rPr lang="en-US" sz="1800" dirty="0"/>
              <a:t>/kmeans_data.txt")</a:t>
            </a:r>
          </a:p>
          <a:p>
            <a:pPr>
              <a:spcBef>
                <a:spcPts val="0"/>
              </a:spcBef>
            </a:pPr>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pPr>
              <a:spcBef>
                <a:spcPts val="0"/>
              </a:spcBef>
            </a:pPr>
            <a:endParaRPr lang="en-US" sz="1800" dirty="0"/>
          </a:p>
          <a:p>
            <a:pPr>
              <a:spcBef>
                <a:spcPts val="0"/>
              </a:spcBef>
            </a:pPr>
            <a:r>
              <a:rPr lang="en-US" sz="1800" dirty="0"/>
              <a:t># Build the model (cluster the data)</a:t>
            </a:r>
          </a:p>
          <a:p>
            <a:pPr>
              <a:spcBef>
                <a:spcPts val="0"/>
              </a:spcBef>
            </a:pPr>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pPr>
              <a:spcBef>
                <a:spcPts val="0"/>
              </a:spcBef>
            </a:pPr>
            <a:r>
              <a:rPr lang="en-US" sz="1800" dirty="0"/>
              <a:t>        runs=10, </a:t>
            </a:r>
            <a:r>
              <a:rPr lang="en-US" sz="1800" dirty="0" err="1"/>
              <a:t>initializationMode</a:t>
            </a:r>
            <a:r>
              <a:rPr lang="en-US" sz="1800" dirty="0"/>
              <a:t>="random")</a:t>
            </a:r>
          </a:p>
          <a:p>
            <a:pPr>
              <a:spcBef>
                <a:spcPts val="0"/>
              </a:spcBef>
            </a:pPr>
            <a:endParaRPr lang="en-US" sz="1800" dirty="0"/>
          </a:p>
          <a:p>
            <a:pPr>
              <a:spcBef>
                <a:spcPts val="0"/>
              </a:spcBef>
            </a:pPr>
            <a:r>
              <a:rPr lang="en-US" sz="1800" dirty="0"/>
              <a:t># Evaluate clustering by computing Within Set Sum of Squared Errors</a:t>
            </a:r>
          </a:p>
          <a:p>
            <a:pPr>
              <a:spcBef>
                <a:spcPts val="0"/>
              </a:spcBef>
            </a:pPr>
            <a:r>
              <a:rPr lang="en-US" sz="1800" dirty="0" err="1"/>
              <a:t>def</a:t>
            </a:r>
            <a:r>
              <a:rPr lang="en-US" sz="1800" dirty="0"/>
              <a:t> error(point):</a:t>
            </a:r>
          </a:p>
          <a:p>
            <a:pPr>
              <a:spcBef>
                <a:spcPts val="0"/>
              </a:spcBef>
            </a:pPr>
            <a:r>
              <a:rPr lang="en-US" sz="1800" dirty="0"/>
              <a:t>    center = </a:t>
            </a:r>
            <a:r>
              <a:rPr lang="en-US" sz="1800" dirty="0" err="1"/>
              <a:t>clusters.centers</a:t>
            </a:r>
            <a:r>
              <a:rPr lang="en-US" sz="1800" dirty="0"/>
              <a:t>[</a:t>
            </a:r>
            <a:r>
              <a:rPr lang="en-US" sz="1800" dirty="0" err="1"/>
              <a:t>clusters.predict</a:t>
            </a:r>
            <a:r>
              <a:rPr lang="en-US" sz="1800" dirty="0"/>
              <a:t>(point)]</a:t>
            </a:r>
          </a:p>
          <a:p>
            <a:pPr>
              <a:spcBef>
                <a:spcPts val="0"/>
              </a:spcBef>
            </a:pPr>
            <a:r>
              <a:rPr lang="en-US" sz="1800" dirty="0"/>
              <a:t>    return </a:t>
            </a:r>
            <a:r>
              <a:rPr lang="en-US" sz="1800" dirty="0" err="1"/>
              <a:t>sqrt</a:t>
            </a:r>
            <a:r>
              <a:rPr lang="en-US" sz="1800" dirty="0"/>
              <a:t>(sum([x**2 for x in (point - center)]))</a:t>
            </a:r>
          </a:p>
          <a:p>
            <a:pPr>
              <a:spcBef>
                <a:spcPts val="0"/>
              </a:spcBef>
            </a:pPr>
            <a:endParaRPr lang="en-US" sz="1800" dirty="0"/>
          </a:p>
          <a:p>
            <a:pPr>
              <a:spcBef>
                <a:spcPts val="0"/>
              </a:spcBef>
            </a:pPr>
            <a:r>
              <a:rPr lang="en-US" sz="1800" dirty="0"/>
              <a:t>WSSSE = </a:t>
            </a:r>
            <a:r>
              <a:rPr lang="en-US" sz="1800" dirty="0" err="1"/>
              <a:t>parsedData.map</a:t>
            </a:r>
            <a:r>
              <a:rPr lang="en-US" sz="1800" dirty="0"/>
              <a:t>(lambda point: error(point)).reduce(lambda x, y: x + y)</a:t>
            </a:r>
          </a:p>
          <a:p>
            <a:pPr>
              <a:spcBef>
                <a:spcPts val="0"/>
              </a:spcBef>
            </a:pPr>
            <a:r>
              <a:rPr lang="en-US" sz="1800" dirty="0"/>
              <a:t>print("Within Set Sum of Squared Error = " + </a:t>
            </a:r>
            <a:r>
              <a:rPr lang="en-US" sz="1800" dirty="0" err="1"/>
              <a:t>str</a:t>
            </a:r>
            <a:r>
              <a:rPr lang="en-US" sz="1800" dirty="0"/>
              <a:t>(WSSSE))</a:t>
            </a:r>
          </a:p>
          <a:p>
            <a:pPr>
              <a:spcBef>
                <a:spcPts val="0"/>
              </a:spcBef>
            </a:pPr>
            <a:endParaRPr lang="en-US" sz="1800" dirty="0"/>
          </a:p>
          <a:p>
            <a:pPr>
              <a:spcBef>
                <a:spcPts val="0"/>
              </a:spcBef>
            </a:pPr>
            <a:r>
              <a:rPr lang="en-US" sz="1800" dirty="0"/>
              <a:t># Save and load model</a:t>
            </a:r>
          </a:p>
          <a:p>
            <a:pPr>
              <a:spcBef>
                <a:spcPts val="0"/>
              </a:spcBef>
            </a:pPr>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pPr>
              <a:spcBef>
                <a:spcPts val="0"/>
              </a:spcBef>
            </a:pPr>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239022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Necessary Libraries</a:t>
            </a:r>
          </a:p>
        </p:txBody>
      </p:sp>
      <p:sp>
        <p:nvSpPr>
          <p:cNvPr id="3" name="Content Placeholder 2"/>
          <p:cNvSpPr>
            <a:spLocks noGrp="1"/>
          </p:cNvSpPr>
          <p:nvPr>
            <p:ph idx="1"/>
          </p:nvPr>
        </p:nvSpPr>
        <p:spPr>
          <a:xfrm>
            <a:off x="838200" y="878840"/>
            <a:ext cx="10515600" cy="5770880"/>
          </a:xfrm>
        </p:spPr>
        <p:txBody>
          <a:bodyPr>
            <a:normAutofit/>
          </a:bodyPr>
          <a:lstStyle/>
          <a:p>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r>
              <a:rPr lang="en-US" sz="1800" dirty="0"/>
              <a:t>from </a:t>
            </a:r>
            <a:r>
              <a:rPr lang="en-US" sz="1800" dirty="0" err="1"/>
              <a:t>numpy</a:t>
            </a:r>
            <a:r>
              <a:rPr lang="en-US" sz="1800" dirty="0"/>
              <a:t> import array</a:t>
            </a:r>
          </a:p>
          <a:p>
            <a:r>
              <a:rPr lang="en-US" sz="1800" dirty="0"/>
              <a:t>from math import </a:t>
            </a:r>
            <a:r>
              <a:rPr lang="en-US" sz="1800" dirty="0" err="1"/>
              <a:t>sqrt</a:t>
            </a:r>
            <a:endParaRPr lang="en-US" sz="1800" dirty="0"/>
          </a:p>
        </p:txBody>
      </p:sp>
    </p:spTree>
    <p:extLst>
      <p:ext uri="{BB962C8B-B14F-4D97-AF65-F5344CB8AC3E}">
        <p14:creationId xmlns:p14="http://schemas.microsoft.com/office/powerpoint/2010/main" val="18637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K-means Model</a:t>
            </a:r>
          </a:p>
        </p:txBody>
      </p:sp>
      <p:sp>
        <p:nvSpPr>
          <p:cNvPr id="3" name="Content Placeholder 2"/>
          <p:cNvSpPr>
            <a:spLocks noGrp="1"/>
          </p:cNvSpPr>
          <p:nvPr>
            <p:ph idx="1"/>
          </p:nvPr>
        </p:nvSpPr>
        <p:spPr>
          <a:xfrm>
            <a:off x="436755" y="901141"/>
            <a:ext cx="11037849" cy="5789589"/>
          </a:xfrm>
        </p:spPr>
        <p:txBody>
          <a:bodyPr>
            <a:normAutofit/>
          </a:bodyPr>
          <a:lstStyle/>
          <a:p>
            <a:r>
              <a:rPr lang="en-US" sz="1800" dirty="0"/>
              <a:t># Load and parse the data</a:t>
            </a:r>
          </a:p>
          <a:p>
            <a:r>
              <a:rPr lang="en-US" sz="1800" dirty="0"/>
              <a:t>data = </a:t>
            </a:r>
            <a:r>
              <a:rPr lang="en-US" sz="1800" dirty="0" err="1"/>
              <a:t>sc.textFile</a:t>
            </a:r>
            <a:r>
              <a:rPr lang="en-US" sz="1800" dirty="0"/>
              <a:t>("data/</a:t>
            </a:r>
            <a:r>
              <a:rPr lang="en-US" sz="1800" dirty="0" err="1"/>
              <a:t>mllib</a:t>
            </a:r>
            <a:r>
              <a:rPr lang="en-US" sz="1800" dirty="0"/>
              <a:t>/kmeans_data.txt")</a:t>
            </a:r>
          </a:p>
          <a:p>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endParaRPr lang="en-US" sz="1800" dirty="0"/>
          </a:p>
          <a:p>
            <a:r>
              <a:rPr lang="en-US" sz="1800" dirty="0"/>
              <a:t># Build the model (cluster the data)</a:t>
            </a:r>
          </a:p>
          <a:p>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r>
              <a:rPr lang="en-US" sz="1800" dirty="0"/>
              <a:t>        runs=10, </a:t>
            </a:r>
            <a:r>
              <a:rPr lang="en-US" sz="1800" dirty="0" err="1"/>
              <a:t>initializationMode</a:t>
            </a:r>
            <a:r>
              <a:rPr lang="en-US" sz="1800" dirty="0"/>
              <a:t>="random")</a:t>
            </a:r>
          </a:p>
          <a:p>
            <a:endParaRPr lang="en-US" dirty="0"/>
          </a:p>
        </p:txBody>
      </p:sp>
    </p:spTree>
    <p:extLst>
      <p:ext uri="{BB962C8B-B14F-4D97-AF65-F5344CB8AC3E}">
        <p14:creationId xmlns:p14="http://schemas.microsoft.com/office/powerpoint/2010/main" val="239713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a:t>
            </a:r>
          </a:p>
        </p:txBody>
      </p:sp>
      <p:sp>
        <p:nvSpPr>
          <p:cNvPr id="3" name="Content Placeholder 2"/>
          <p:cNvSpPr>
            <a:spLocks noGrp="1"/>
          </p:cNvSpPr>
          <p:nvPr>
            <p:ph idx="1"/>
          </p:nvPr>
        </p:nvSpPr>
        <p:spPr/>
        <p:txBody>
          <a:bodyPr>
            <a:normAutofit/>
          </a:bodyPr>
          <a:lstStyle/>
          <a:p>
            <a:r>
              <a:rPr lang="en-US" sz="1800" dirty="0"/>
              <a:t># Evaluate clustering by computing Within Set Sum of Squared Errors</a:t>
            </a:r>
          </a:p>
          <a:p>
            <a:r>
              <a:rPr lang="en-US" sz="1800" dirty="0" err="1"/>
              <a:t>def</a:t>
            </a:r>
            <a:r>
              <a:rPr lang="en-US" sz="1800" dirty="0"/>
              <a:t> error(point):</a:t>
            </a:r>
          </a:p>
          <a:p>
            <a:r>
              <a:rPr lang="en-US" sz="1800" dirty="0"/>
              <a:t>    center = </a:t>
            </a:r>
            <a:r>
              <a:rPr lang="en-US" sz="1800" dirty="0" err="1"/>
              <a:t>clusters.centers</a:t>
            </a:r>
            <a:r>
              <a:rPr lang="en-US" sz="1800" dirty="0"/>
              <a:t>[</a:t>
            </a:r>
            <a:r>
              <a:rPr lang="en-US" sz="1800" dirty="0" err="1"/>
              <a:t>clusters.predict</a:t>
            </a:r>
            <a:r>
              <a:rPr lang="en-US" sz="1800" dirty="0"/>
              <a:t>(point)]</a:t>
            </a:r>
          </a:p>
          <a:p>
            <a:r>
              <a:rPr lang="en-US" sz="1800" dirty="0"/>
              <a:t>    return </a:t>
            </a:r>
            <a:r>
              <a:rPr lang="en-US" sz="1800" dirty="0" err="1"/>
              <a:t>sqrt</a:t>
            </a:r>
            <a:r>
              <a:rPr lang="en-US" sz="1800" dirty="0"/>
              <a:t>(sum([x**2 for x in (point - center)]))</a:t>
            </a:r>
          </a:p>
          <a:p>
            <a:endParaRPr lang="en-US" sz="1800" dirty="0"/>
          </a:p>
          <a:p>
            <a:r>
              <a:rPr lang="en-US" sz="1800" dirty="0"/>
              <a:t>WSSSE = </a:t>
            </a:r>
            <a:r>
              <a:rPr lang="en-US" sz="1800" dirty="0" err="1"/>
              <a:t>parsedData.map</a:t>
            </a:r>
            <a:r>
              <a:rPr lang="en-US" sz="1800" dirty="0"/>
              <a:t>(lambda point: error(point)).reduce(lambda x, y: x + y)</a:t>
            </a:r>
          </a:p>
          <a:p>
            <a:r>
              <a:rPr lang="en-US" sz="1800" dirty="0"/>
              <a:t>print("Within Set Sum of Squared Error = " + </a:t>
            </a:r>
            <a:r>
              <a:rPr lang="en-US" sz="1800" dirty="0" err="1"/>
              <a:t>str</a:t>
            </a:r>
            <a:r>
              <a:rPr lang="en-US" sz="1800" dirty="0"/>
              <a:t>(WSSSE))</a:t>
            </a:r>
          </a:p>
          <a:p>
            <a:endParaRPr lang="en-US" sz="1800" dirty="0"/>
          </a:p>
          <a:p>
            <a:r>
              <a:rPr lang="en-US" sz="1800" dirty="0"/>
              <a:t># Save and load model</a:t>
            </a:r>
          </a:p>
          <a:p>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844573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 how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clustering algorithm does</a:t>
              </a:r>
            </a:p>
            <a:p>
              <a:pPr marL="1316038" indent="-457200">
                <a:buFont typeface="Wingdings" charset="2"/>
                <a:buChar char="§"/>
              </a:pPr>
              <a:r>
                <a:rPr lang="en-US" sz="2800" dirty="0"/>
                <a:t>Understand supervised and unsupervised learning</a:t>
              </a:r>
            </a:p>
            <a:p>
              <a:pPr marL="1316038" indent="-457200">
                <a:buFont typeface="Wingdings" charset="2"/>
                <a:buChar char="§"/>
              </a:pPr>
              <a:r>
                <a:rPr lang="en-US" sz="2800" dirty="0"/>
                <a:t>Recognize the K-Means algorithm</a:t>
              </a:r>
            </a:p>
            <a:p>
              <a:pPr marL="1316038" indent="-457200">
                <a:buFont typeface="Wingdings" charset="2"/>
                <a:buChar char="§"/>
              </a:pPr>
              <a:r>
                <a:rPr lang="en-US" sz="2800" dirty="0"/>
                <a:t>Run K-Means on Spark </a:t>
              </a:r>
              <a:r>
                <a:rPr lang="en-US" sz="2800" dirty="0" err="1"/>
                <a:t>MLlib</a:t>
              </a:r>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Clustering</a:t>
            </a:r>
          </a:p>
          <a:p>
            <a:r>
              <a:rPr lang="en-US" dirty="0"/>
              <a:t>Unsupervised Learning</a:t>
            </a:r>
          </a:p>
          <a:p>
            <a:r>
              <a:rPr lang="en-US" dirty="0"/>
              <a:t>K-Means</a:t>
            </a:r>
          </a:p>
        </p:txBody>
      </p:sp>
    </p:spTree>
    <p:extLst>
      <p:ext uri="{BB962C8B-B14F-4D97-AF65-F5344CB8AC3E}">
        <p14:creationId xmlns:p14="http://schemas.microsoft.com/office/powerpoint/2010/main" val="38293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clustering algorithm does</a:t>
              </a:r>
            </a:p>
            <a:p>
              <a:pPr marL="1316038" indent="-457200">
                <a:buFont typeface="Wingdings" charset="2"/>
                <a:buChar char="§"/>
              </a:pPr>
              <a:r>
                <a:rPr lang="en-US" sz="2800" dirty="0"/>
                <a:t>Understand supervised and unsupervised learning</a:t>
              </a:r>
            </a:p>
            <a:p>
              <a:pPr marL="1316038" indent="-457200">
                <a:buFont typeface="Wingdings" charset="2"/>
                <a:buChar char="§"/>
              </a:pPr>
              <a:r>
                <a:rPr lang="en-US" sz="2800" dirty="0"/>
                <a:t>Recognize the K-Means algorithm</a:t>
              </a:r>
            </a:p>
            <a:p>
              <a:pPr marL="1316038" indent="-457200">
                <a:buFont typeface="Wingdings" charset="2"/>
                <a:buChar char="§"/>
              </a:pPr>
              <a:r>
                <a:rPr lang="en-US" sz="2800" dirty="0"/>
                <a:t>Run K-Means on Spark MLlib</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Supervised Learning</a:t>
            </a:r>
          </a:p>
        </p:txBody>
      </p:sp>
      <p:pic>
        <p:nvPicPr>
          <p:cNvPr id="1028"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3965" y="4961667"/>
            <a:ext cx="861503" cy="119653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8"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341436" y="4904620"/>
            <a:ext cx="1018533" cy="125357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flipH="1">
            <a:off x="7795846" y="1791785"/>
            <a:ext cx="23447" cy="436641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39134" y="2498419"/>
            <a:ext cx="974896" cy="129739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56899" y="3902985"/>
            <a:ext cx="675185" cy="369332"/>
          </a:xfrm>
          <a:prstGeom prst="rect">
            <a:avLst/>
          </a:prstGeom>
          <a:noFill/>
        </p:spPr>
        <p:txBody>
          <a:bodyPr wrap="none" rtlCol="0">
            <a:spAutoFit/>
          </a:bodyPr>
          <a:lstStyle/>
          <a:p>
            <a:r>
              <a:rPr lang="en-US" dirty="0"/>
              <a:t>chair</a:t>
            </a:r>
          </a:p>
        </p:txBody>
      </p:sp>
      <p:sp>
        <p:nvSpPr>
          <p:cNvPr id="26" name="TextBox 25"/>
          <p:cNvSpPr txBox="1"/>
          <p:nvPr/>
        </p:nvSpPr>
        <p:spPr>
          <a:xfrm>
            <a:off x="5406535" y="6158199"/>
            <a:ext cx="675185" cy="369332"/>
          </a:xfrm>
          <a:prstGeom prst="rect">
            <a:avLst/>
          </a:prstGeom>
          <a:noFill/>
        </p:spPr>
        <p:txBody>
          <a:bodyPr wrap="none" rtlCol="0">
            <a:spAutoFit/>
          </a:bodyPr>
          <a:lstStyle/>
          <a:p>
            <a:r>
              <a:rPr lang="en-US" dirty="0"/>
              <a:t>chair</a:t>
            </a:r>
          </a:p>
        </p:txBody>
      </p:sp>
      <p:pic>
        <p:nvPicPr>
          <p:cNvPr id="1042"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698303"/>
            <a:ext cx="1471776" cy="123031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91788" y="5973533"/>
            <a:ext cx="1124026" cy="369332"/>
          </a:xfrm>
          <a:prstGeom prst="rect">
            <a:avLst/>
          </a:prstGeom>
          <a:noFill/>
        </p:spPr>
        <p:txBody>
          <a:bodyPr wrap="none" rtlCol="0">
            <a:spAutoFit/>
          </a:bodyPr>
          <a:lstStyle/>
          <a:p>
            <a:r>
              <a:rPr lang="en-US" dirty="0"/>
              <a:t>Not chair</a:t>
            </a:r>
          </a:p>
        </p:txBody>
      </p:sp>
      <p:pic>
        <p:nvPicPr>
          <p:cNvPr id="1040"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6283" y="2699015"/>
            <a:ext cx="1120189" cy="116297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3002462" y="3847089"/>
            <a:ext cx="1124026" cy="369332"/>
          </a:xfrm>
          <a:prstGeom prst="rect">
            <a:avLst/>
          </a:prstGeom>
          <a:noFill/>
        </p:spPr>
        <p:txBody>
          <a:bodyPr wrap="none" rtlCol="0">
            <a:spAutoFit/>
          </a:bodyPr>
          <a:lstStyle/>
          <a:p>
            <a:r>
              <a:rPr lang="en-US" dirty="0"/>
              <a:t>Not chair</a:t>
            </a:r>
          </a:p>
        </p:txBody>
      </p:sp>
      <p:grpSp>
        <p:nvGrpSpPr>
          <p:cNvPr id="21" name="Group 20"/>
          <p:cNvGrpSpPr/>
          <p:nvPr/>
        </p:nvGrpSpPr>
        <p:grpSpPr>
          <a:xfrm>
            <a:off x="2477412" y="5176118"/>
            <a:ext cx="2186553" cy="1218756"/>
            <a:chOff x="3434559" y="3523421"/>
            <a:chExt cx="2186553" cy="1218756"/>
          </a:xfrm>
        </p:grpSpPr>
        <p:pic>
          <p:nvPicPr>
            <p:cNvPr id="1044"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3434559" y="3523421"/>
              <a:ext cx="2186553" cy="99926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4060824" y="4372845"/>
              <a:ext cx="1124026" cy="369332"/>
            </a:xfrm>
            <a:prstGeom prst="rect">
              <a:avLst/>
            </a:prstGeom>
            <a:noFill/>
          </p:spPr>
          <p:txBody>
            <a:bodyPr wrap="none" rtlCol="0">
              <a:spAutoFit/>
            </a:bodyPr>
            <a:lstStyle/>
            <a:p>
              <a:r>
                <a:rPr lang="en-US" dirty="0"/>
                <a:t>Not chair</a:t>
              </a:r>
            </a:p>
          </p:txBody>
        </p:sp>
      </p:grpSp>
      <p:sp>
        <p:nvSpPr>
          <p:cNvPr id="30" name="TextBox 29"/>
          <p:cNvSpPr txBox="1"/>
          <p:nvPr/>
        </p:nvSpPr>
        <p:spPr>
          <a:xfrm>
            <a:off x="9136962" y="2677482"/>
            <a:ext cx="1798699" cy="707886"/>
          </a:xfrm>
          <a:prstGeom prst="rect">
            <a:avLst/>
          </a:prstGeom>
          <a:noFill/>
        </p:spPr>
        <p:txBody>
          <a:bodyPr wrap="square" rtlCol="0">
            <a:spAutoFit/>
          </a:bodyPr>
          <a:lstStyle/>
          <a:p>
            <a:r>
              <a:rPr lang="en-US" sz="4000" dirty="0"/>
              <a:t>Chair ?</a:t>
            </a:r>
            <a:endParaRPr lang="en-US" dirty="0"/>
          </a:p>
        </p:txBody>
      </p:sp>
      <p:sp>
        <p:nvSpPr>
          <p:cNvPr id="23" name="TextBox 22"/>
          <p:cNvSpPr txBox="1"/>
          <p:nvPr/>
        </p:nvSpPr>
        <p:spPr>
          <a:xfrm>
            <a:off x="2477412" y="1726147"/>
            <a:ext cx="2923108" cy="461665"/>
          </a:xfrm>
          <a:prstGeom prst="rect">
            <a:avLst/>
          </a:prstGeom>
          <a:noFill/>
        </p:spPr>
        <p:txBody>
          <a:bodyPr wrap="none" rtlCol="0">
            <a:spAutoFit/>
          </a:bodyPr>
          <a:lstStyle/>
          <a:p>
            <a:r>
              <a:rPr lang="en-US" sz="2400" dirty="0"/>
              <a:t>Labeled Training Set</a:t>
            </a:r>
          </a:p>
        </p:txBody>
      </p:sp>
      <p:sp>
        <p:nvSpPr>
          <p:cNvPr id="36" name="TextBox 35"/>
          <p:cNvSpPr txBox="1"/>
          <p:nvPr/>
        </p:nvSpPr>
        <p:spPr>
          <a:xfrm>
            <a:off x="9289671" y="1687024"/>
            <a:ext cx="1222129" cy="461665"/>
          </a:xfrm>
          <a:prstGeom prst="rect">
            <a:avLst/>
          </a:prstGeom>
          <a:noFill/>
        </p:spPr>
        <p:txBody>
          <a:bodyPr wrap="none" rtlCol="0">
            <a:spAutoFit/>
          </a:bodyPr>
          <a:lstStyle/>
          <a:p>
            <a:r>
              <a:rPr lang="en-US" sz="2400" dirty="0"/>
              <a:t>Test Set</a:t>
            </a:r>
          </a:p>
        </p:txBody>
      </p:sp>
      <p:pic>
        <p:nvPicPr>
          <p:cNvPr id="1050"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0015" y="3553425"/>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86260" y="2605518"/>
            <a:ext cx="1063625" cy="136947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5182114" y="4023366"/>
            <a:ext cx="1124026" cy="369332"/>
          </a:xfrm>
          <a:prstGeom prst="rect">
            <a:avLst/>
          </a:prstGeom>
          <a:noFill/>
        </p:spPr>
        <p:txBody>
          <a:bodyPr wrap="none" rtlCol="0">
            <a:spAutoFit/>
          </a:bodyPr>
          <a:lstStyle/>
          <a:p>
            <a:r>
              <a:rPr lang="en-US" dirty="0">
                <a:solidFill>
                  <a:srgbClr val="FF0000"/>
                </a:solidFill>
              </a:rPr>
              <a:t>Not chair</a:t>
            </a:r>
          </a:p>
        </p:txBody>
      </p:sp>
      <p:pic>
        <p:nvPicPr>
          <p:cNvPr id="1054"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10920" y="3553425"/>
            <a:ext cx="1225053" cy="12250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10052377"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 Unsupervised Learning</a:t>
            </a:r>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404664" y="1753578"/>
            <a:ext cx="3382673" cy="461665"/>
          </a:xfrm>
          <a:prstGeom prst="rect">
            <a:avLst/>
          </a:prstGeom>
          <a:noFill/>
        </p:spPr>
        <p:txBody>
          <a:bodyPr wrap="square" rtlCol="0">
            <a:spAutoFit/>
          </a:bodyPr>
          <a:lstStyle/>
          <a:p>
            <a:pPr algn="ctr"/>
            <a:r>
              <a:rPr lang="en-US" sz="2400" dirty="0"/>
              <a:t>What are these items?</a:t>
            </a:r>
          </a:p>
        </p:txBody>
      </p:sp>
      <p:grpSp>
        <p:nvGrpSpPr>
          <p:cNvPr id="5" name="Group 4"/>
          <p:cNvGrpSpPr/>
          <p:nvPr/>
        </p:nvGrpSpPr>
        <p:grpSpPr>
          <a:xfrm>
            <a:off x="1106490" y="2619518"/>
            <a:ext cx="9979021" cy="3500033"/>
            <a:chOff x="1106490" y="2619518"/>
            <a:chExt cx="9979021" cy="3500033"/>
          </a:xfrm>
        </p:grpSpPr>
        <p:grpSp>
          <p:nvGrpSpPr>
            <p:cNvPr id="4" name="Group 3"/>
            <p:cNvGrpSpPr/>
            <p:nvPr/>
          </p:nvGrpSpPr>
          <p:grpSpPr>
            <a:xfrm>
              <a:off x="1106490" y="2619518"/>
              <a:ext cx="9979021" cy="3500033"/>
              <a:chOff x="713940" y="2551968"/>
              <a:chExt cx="9979021" cy="3500033"/>
            </a:xfrm>
          </p:grpSpPr>
          <p:pic>
            <p:nvPicPr>
              <p:cNvPr id="15"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1109" y="4852088"/>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677004" y="4783035"/>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2588010"/>
                <a:ext cx="974896" cy="12973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821688"/>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4178" y="2655218"/>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2520996" y="4950721"/>
                <a:ext cx="2186553" cy="9992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40671" y="271976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0048" y="255196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67908" y="2664709"/>
                <a:ext cx="1225053" cy="1225053"/>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9601915"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728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80974" y="2592008"/>
            <a:ext cx="3694070" cy="2863673"/>
            <a:chOff x="1180974" y="2592008"/>
            <a:chExt cx="3694070" cy="2863673"/>
          </a:xfrm>
        </p:grpSpPr>
        <p:pic>
          <p:nvPicPr>
            <p:cNvPr id="14"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0974" y="4259149"/>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383080" y="4202101"/>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387663" y="2660539"/>
              <a:ext cx="974896" cy="129739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28" descr="https://s-media-cache-ak0.pinimg.com/736x/2f/37/88/2f3788c8ed4d1daf208c78ebe002b2d0.jp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7036" y="259200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0" descr="http://www.vectorportal.com/img_novi/s-vector_chair_6129.jpg"/>
            <p:cNvPicPr>
              <a:picLocks noChangeAspect="1" noChangeArrowheads="1"/>
            </p:cNvPicPr>
            <p:nvPr/>
          </p:nvPicPr>
          <p:blipFill>
            <a:blip r:embed="rId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49991" y="3472365"/>
              <a:ext cx="1225053" cy="122505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a:t>Goal is to Group Items into Clusters</a:t>
            </a:r>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2" descr="http://2.bp.blogspot.com/-BbQsK20l2Ls/U6MnEnmaeZI/AAAAAAAAAZw/snE0AH_n_L8/s1600/car+clipart.png"/>
          <p:cNvPicPr>
            <a:picLocks noChangeAspect="1" noChangeArrowheads="1"/>
          </p:cNvPicPr>
          <p:nvPr/>
        </p:nvPicPr>
        <p:blipFill>
          <a:blip r:embed="rId8"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8798920" y="5556856"/>
            <a:ext cx="1483596" cy="7442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http://www.clipartbest.com/cliparts/dc8/jz8/dc8jz8bce.png"/>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6997292" y="2025124"/>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https://thetomatos.com/wp-content/uploads/2016/01/free-dog-clipart-clip-art-pictures-graphics-illustrations-2.png"/>
          <p:cNvPicPr>
            <a:picLocks noChangeAspect="1" noChangeArrowheads="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5491" y="2060780"/>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6" descr="Dog Clipart clip art"/>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3221" y="278731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http://4vector.com/i/free-vector-line-drawing-car-vector_027302_Design%2520car%2520(5).jpg"/>
          <p:cNvPicPr>
            <a:picLocks noChangeAspect="1" noChangeArrowheads="1"/>
          </p:cNvPicPr>
          <p:nvPr/>
        </p:nvPicPr>
        <p:blipFill rotWithShape="1">
          <a:blip r:embed="rId12"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p:blipFill>
        <p:spPr bwMode="auto">
          <a:xfrm>
            <a:off x="6480454" y="5342510"/>
            <a:ext cx="2186553" cy="99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Clustering</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Data within clusters should be similar to each other member of the cluster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7" name="Oval 6"/>
          <p:cNvSpPr/>
          <p:nvPr/>
        </p:nvSpPr>
        <p:spPr>
          <a:xfrm>
            <a:off x="6969513" y="1661532"/>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9267299" y="2185639"/>
            <a:ext cx="2033239" cy="1968603"/>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5382323" y="3486615"/>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rot="20264104">
            <a:off x="7693710" y="4259386"/>
            <a:ext cx="1549756" cy="2018480"/>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613096" y="3767761"/>
            <a:ext cx="1386467" cy="133691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127776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Clustering Do?</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Grouping customers with similar purchase behaviors</a:t>
            </a:r>
          </a:p>
          <a:p>
            <a:pPr>
              <a:buFont typeface="Wingdings" charset="2"/>
              <a:buChar char="§"/>
            </a:pPr>
            <a:r>
              <a:rPr lang="en-US" dirty="0"/>
              <a:t>Automatically grouping documents, web pages, or other text</a:t>
            </a:r>
          </a:p>
          <a:p>
            <a:pPr lvl="1">
              <a:buFont typeface="Wingdings" charset="2"/>
              <a:buChar char="§"/>
            </a:pPr>
            <a:r>
              <a:rPr lang="en-US" dirty="0"/>
              <a:t>Grouping news items based on topic</a:t>
            </a:r>
          </a:p>
          <a:p>
            <a:pPr>
              <a:buFont typeface="Wingdings" charset="2"/>
              <a:buChar char="§"/>
            </a:pPr>
            <a:r>
              <a:rPr lang="en-US" dirty="0"/>
              <a:t>Derives plant and animal taxonomies</a:t>
            </a:r>
          </a:p>
          <a:p>
            <a:pPr>
              <a:buFont typeface="Wingdings" charset="2"/>
              <a:buChar char="§"/>
            </a:pPr>
            <a:r>
              <a:rPr lang="en-US" dirty="0"/>
              <a:t>Categorizes genes with similar functionalities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Groups items based on similar characteristics</a:t>
              </a:r>
            </a:p>
          </p:txBody>
        </p:sp>
      </p:grpSp>
    </p:spTree>
    <p:extLst>
      <p:ext uri="{BB962C8B-B14F-4D97-AF65-F5344CB8AC3E}">
        <p14:creationId xmlns:p14="http://schemas.microsoft.com/office/powerpoint/2010/main" val="169220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a:xfrm>
            <a:off x="838200" y="3302033"/>
            <a:ext cx="10515600" cy="3054162"/>
          </a:xfrm>
        </p:spPr>
        <p:txBody>
          <a:bodyPr>
            <a:normAutofit lnSpcReduction="10000"/>
          </a:bodyPr>
          <a:lstStyle/>
          <a:p>
            <a:pPr marL="514350" indent="-514350">
              <a:buFont typeface="+mj-lt"/>
              <a:buAutoNum type="arabicPeriod"/>
            </a:pPr>
            <a:r>
              <a:rPr lang="en-US" dirty="0"/>
              <a:t>Input the number of clusters (K) and randomly initialize the centers.</a:t>
            </a:r>
          </a:p>
          <a:p>
            <a:pPr marL="514350" indent="-514350">
              <a:buFont typeface="+mj-lt"/>
              <a:buAutoNum type="arabicPeriod"/>
            </a:pPr>
            <a:r>
              <a:rPr lang="en-US" dirty="0"/>
              <a:t>Assign every point in the data to closest one of these centers.</a:t>
            </a:r>
          </a:p>
          <a:p>
            <a:pPr marL="514350" indent="-514350">
              <a:buFont typeface="+mj-lt"/>
              <a:buAutoNum type="arabicPeriod"/>
            </a:pPr>
            <a:r>
              <a:rPr lang="en-US" dirty="0"/>
              <a:t>For each of the cluster centers, move the center to the middle of that cluster (mean).</a:t>
            </a:r>
          </a:p>
          <a:p>
            <a:pPr marL="514350" indent="-514350">
              <a:buFont typeface="+mj-lt"/>
              <a:buAutoNum type="arabicPeriod"/>
            </a:pPr>
            <a:r>
              <a:rPr lang="en-US" dirty="0"/>
              <a:t>Reassign each point to the new closest center.</a:t>
            </a:r>
          </a:p>
          <a:p>
            <a:pPr marL="514350" indent="-514350">
              <a:buFont typeface="+mj-lt"/>
              <a:buAutoNum type="arabicPeriod"/>
            </a:pPr>
            <a:r>
              <a:rPr lang="en-US" dirty="0"/>
              <a:t>Repeat from step 2 until convergence.</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cluster centers</a:t>
              </a:r>
            </a:p>
          </p:txBody>
        </p:sp>
      </p:grpSp>
    </p:spTree>
    <p:extLst>
      <p:ext uri="{BB962C8B-B14F-4D97-AF65-F5344CB8AC3E}">
        <p14:creationId xmlns:p14="http://schemas.microsoft.com/office/powerpoint/2010/main" val="404202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1333</Words>
  <Application>Microsoft Macintosh PowerPoint</Application>
  <PresentationFormat>Custom</PresentationFormat>
  <Paragraphs>191</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1_MS1444_Windows Azure Template 16x9_r08a</vt:lpstr>
      <vt:lpstr>1_Office Theme</vt:lpstr>
      <vt:lpstr>Office Theme</vt:lpstr>
      <vt:lpstr>Data Science and  Machine Learning</vt:lpstr>
      <vt:lpstr>Topics</vt:lpstr>
      <vt:lpstr>PowerPoint Presentation</vt:lpstr>
      <vt:lpstr>Classification – Supervised Learning</vt:lpstr>
      <vt:lpstr>Clustering – Unsupervised Learning</vt:lpstr>
      <vt:lpstr>Goal is to Group Items into Clusters</vt:lpstr>
      <vt:lpstr>Clustering</vt:lpstr>
      <vt:lpstr>What Does Clustering Do?</vt:lpstr>
      <vt:lpstr>K-Means Clustering</vt:lpstr>
      <vt:lpstr>K-Means – Initial Centers</vt:lpstr>
      <vt:lpstr>K-Means – Assign Centers</vt:lpstr>
      <vt:lpstr>K-Means – Move Center to Middle</vt:lpstr>
      <vt:lpstr>K-Means – Initial Centers</vt:lpstr>
      <vt:lpstr>Spark - KMeans</vt:lpstr>
      <vt:lpstr>Sample K-Means Clustering on pySpark</vt:lpstr>
      <vt:lpstr>Import Necessary Libraries</vt:lpstr>
      <vt:lpstr>Build the K-means Model</vt:lpstr>
      <vt:lpstr>Evaluate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2016-06-28T06:30:45Z</dcterms:created>
  <dcterms:modified xsi:type="dcterms:W3CDTF">2016-07-07T16:13:12Z</dcterms:modified>
</cp:coreProperties>
</file>