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2.bin" ContentType="application/vnd.openxmlformats-officedocument.oleObject"/>
  <Override PartName="/ppt/notesSlides/notesSlide14.xml" ContentType="application/vnd.openxmlformats-officedocument.presentationml.notesSlide+xml"/>
  <Override PartName="/ppt/embeddings/oleObject1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4.bin" ContentType="application/vnd.openxmlformats-officedocument.oleObject"/>
  <Override PartName="/ppt/notesSlides/notesSlide23.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4.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25.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28.xml" ContentType="application/vnd.openxmlformats-officedocument.presentationml.notesSlide+xml"/>
  <Override PartName="/ppt/embeddings/oleObject34.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43"/>
  </p:notesMasterIdLst>
  <p:handoutMasterIdLst>
    <p:handoutMasterId r:id="rId44"/>
  </p:handoutMasterIdLst>
  <p:sldIdLst>
    <p:sldId id="330" r:id="rId4"/>
    <p:sldId id="331" r:id="rId5"/>
    <p:sldId id="332" r:id="rId6"/>
    <p:sldId id="353" r:id="rId7"/>
    <p:sldId id="355" r:id="rId8"/>
    <p:sldId id="356" r:id="rId9"/>
    <p:sldId id="357" r:id="rId10"/>
    <p:sldId id="358" r:id="rId11"/>
    <p:sldId id="359" r:id="rId12"/>
    <p:sldId id="361" r:id="rId13"/>
    <p:sldId id="362" r:id="rId14"/>
    <p:sldId id="363" r:id="rId15"/>
    <p:sldId id="360" r:id="rId16"/>
    <p:sldId id="364" r:id="rId17"/>
    <p:sldId id="366" r:id="rId18"/>
    <p:sldId id="367" r:id="rId19"/>
    <p:sldId id="352" r:id="rId20"/>
    <p:sldId id="368" r:id="rId21"/>
    <p:sldId id="371" r:id="rId22"/>
    <p:sldId id="369" r:id="rId23"/>
    <p:sldId id="370"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55"/>
            <p14:sldId id="356"/>
            <p14:sldId id="357"/>
            <p14:sldId id="358"/>
            <p14:sldId id="359"/>
            <p14:sldId id="361"/>
            <p14:sldId id="362"/>
            <p14:sldId id="363"/>
            <p14:sldId id="360"/>
            <p14:sldId id="364"/>
            <p14:sldId id="366"/>
            <p14:sldId id="367"/>
            <p14:sldId id="352"/>
            <p14:sldId id="368"/>
            <p14:sldId id="371"/>
            <p14:sldId id="369"/>
            <p14:sldId id="370"/>
            <p14:sldId id="372"/>
            <p14:sldId id="373"/>
            <p14:sldId id="374"/>
            <p14:sldId id="375"/>
            <p14:sldId id="376"/>
            <p14:sldId id="377"/>
            <p14:sldId id="378"/>
            <p14:sldId id="379"/>
            <p14:sldId id="380"/>
            <p14:sldId id="381"/>
            <p14:sldId id="382"/>
            <p14:sldId id="383"/>
            <p14:sldId id="384"/>
            <p14:sldId id="385"/>
            <p14:sldId id="386"/>
            <p14:sldId id="387"/>
            <p14:sldId id="388"/>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336FC0"/>
    <a:srgbClr val="BFBFBF"/>
    <a:srgbClr val="A6A6A6"/>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4" autoAdjust="0"/>
    <p:restoredTop sz="83516" autoAdjust="0"/>
  </p:normalViewPr>
  <p:slideViewPr>
    <p:cSldViewPr snapToGrid="0">
      <p:cViewPr varScale="1">
        <p:scale>
          <a:sx n="24" d="100"/>
          <a:sy n="24" d="100"/>
        </p:scale>
        <p:origin x="-2600"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26.emf"/><Relationship Id="rId1" Type="http://schemas.openxmlformats.org/officeDocument/2006/relationships/image" Target="../media/image27.emf"/><Relationship Id="rId2"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6" Type="http://schemas.openxmlformats.org/officeDocument/2006/relationships/image" Target="../media/image43.emf"/><Relationship Id="rId7" Type="http://schemas.openxmlformats.org/officeDocument/2006/relationships/image" Target="../media/image44.emf"/><Relationship Id="rId1" Type="http://schemas.openxmlformats.org/officeDocument/2006/relationships/image" Target="../media/image38.emf"/><Relationship Id="rId2"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 Id="rId3"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Elastic_net_regulariz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92197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t>
            </a:r>
            <a:r>
              <a:rPr lang="en-US" dirty="0"/>
              <a:t>Typically N is somewhere between 5 and 10.</a:t>
            </a: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47482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has</a:t>
            </a:r>
            <a:r>
              <a:rPr lang="en-US" baseline="0" dirty="0"/>
              <a:t> an animation showing the test data being rotated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24261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280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514350" indent="-514350">
              <a:lnSpc>
                <a:spcPct val="120000"/>
              </a:lnSpc>
              <a:buFont typeface="+mj-lt"/>
              <a:buAutoNum type="arabicPeriod"/>
            </a:pPr>
            <a:r>
              <a:rPr lang="en-US" dirty="0"/>
              <a:t>Divide the data set into N approximately equal sized “folds”</a:t>
            </a:r>
          </a:p>
          <a:p>
            <a:pPr marL="514350" indent="-514350">
              <a:lnSpc>
                <a:spcPct val="120000"/>
              </a:lnSpc>
              <a:buFont typeface="+mj-lt"/>
              <a:buAutoNum type="arabicPeriod"/>
            </a:pPr>
            <a:r>
              <a:rPr lang="en-US" dirty="0"/>
              <a:t>Reserve 1 fold for test fold and N-1 for training folds</a:t>
            </a:r>
          </a:p>
          <a:p>
            <a:pPr marL="514350" indent="-514350">
              <a:lnSpc>
                <a:spcPct val="120000"/>
              </a:lnSpc>
              <a:buFont typeface="+mj-lt"/>
              <a:buAutoNum type="arabicPeriod"/>
            </a:pPr>
            <a:r>
              <a:rPr lang="en-US" dirty="0"/>
              <a:t>Reserve 1 of the training folds for validation</a:t>
            </a:r>
          </a:p>
          <a:p>
            <a:pPr marL="514350" indent="-514350">
              <a:lnSpc>
                <a:spcPct val="120000"/>
              </a:lnSpc>
              <a:buFont typeface="+mj-lt"/>
              <a:buAutoNum type="arabicPeriod"/>
            </a:pPr>
            <a:r>
              <a:rPr lang="en-US" dirty="0"/>
              <a:t>For the example set shown in the</a:t>
            </a:r>
            <a:r>
              <a:rPr lang="en-US" baseline="0" dirty="0"/>
              <a:t> slide</a:t>
            </a:r>
            <a:r>
              <a:rPr lang="en-US" dirty="0"/>
              <a:t>, train the algorithm on the remaining N-2 training folds</a:t>
            </a:r>
          </a:p>
          <a:p>
            <a:pPr marL="514350" indent="-514350">
              <a:lnSpc>
                <a:spcPct val="120000"/>
              </a:lnSpc>
              <a:buFont typeface="+mj-lt"/>
              <a:buAutoNum type="arabicPeriod"/>
            </a:pPr>
            <a:r>
              <a:rPr lang="en-US" dirty="0"/>
              <a:t>Repeat from step  3, N-1 times, rotating the validation fold within the N-1 training folds</a:t>
            </a:r>
          </a:p>
          <a:p>
            <a:pPr marL="514350" indent="-514350">
              <a:lnSpc>
                <a:spcPct val="120000"/>
              </a:lnSpc>
              <a:buFont typeface="+mj-lt"/>
              <a:buAutoNum type="arabicPeriod"/>
            </a:pPr>
            <a:r>
              <a:rPr lang="en-US" dirty="0"/>
              <a:t>Choose  that minimizes average training error over the training folds</a:t>
            </a:r>
          </a:p>
          <a:p>
            <a:pPr marL="514350" indent="-514350">
              <a:lnSpc>
                <a:spcPct val="120000"/>
              </a:lnSpc>
              <a:buFont typeface="+mj-lt"/>
              <a:buAutoNum type="arabicPeriod"/>
            </a:pPr>
            <a:r>
              <a:rPr lang="en-US" dirty="0"/>
              <a:t>Use that x to evaluate on the test set</a:t>
            </a:r>
          </a:p>
          <a:p>
            <a:pPr marL="514350" indent="-514350">
              <a:lnSpc>
                <a:spcPct val="120000"/>
              </a:lnSpc>
              <a:buFont typeface="+mj-lt"/>
              <a:buAutoNum type="arabicPeriod"/>
            </a:pPr>
            <a:r>
              <a:rPr lang="en-US" dirty="0"/>
              <a:t>Repeat from step 2, N-1 times, by rotating the test fold</a:t>
            </a:r>
          </a:p>
          <a:p>
            <a:pPr marL="514350" indent="-514350">
              <a:lnSpc>
                <a:spcPct val="120000"/>
              </a:lnSpc>
              <a:buFont typeface="+mj-lt"/>
              <a:buAutoNum type="arabicPeriod"/>
            </a:pPr>
            <a:r>
              <a:rPr lang="en-US" dirty="0"/>
              <a:t>Report the mean and standard deviation of the evaluation measure over the N folds</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3401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has</a:t>
            </a:r>
            <a:r>
              <a:rPr lang="en-US" baseline="0" dirty="0"/>
              <a:t> an animation showing the test data being rotated.</a:t>
            </a:r>
          </a:p>
          <a:p>
            <a:pPr marL="171450" indent="-171450">
              <a:buFont typeface="Arial"/>
              <a:buChar char="•"/>
            </a:pPr>
            <a:r>
              <a:rPr lang="en-US" baseline="0" dirty="0"/>
              <a:t>For 10 folds and 5 different </a:t>
            </a:r>
            <a:r>
              <a:rPr lang="el-GR" baseline="0" dirty="0"/>
              <a:t>λ</a:t>
            </a:r>
            <a:r>
              <a:rPr lang="en-US" baseline="0" dirty="0"/>
              <a:t> values tested:</a:t>
            </a:r>
          </a:p>
          <a:p>
            <a:pPr marL="628650" lvl="1" indent="-171450">
              <a:buFont typeface="Arial"/>
              <a:buChar char="•"/>
            </a:pPr>
            <a:r>
              <a:rPr lang="en-US" baseline="0" dirty="0"/>
              <a:t>10 (for each test fold) x 9 (for each validation fold) x 5 (for each </a:t>
            </a:r>
            <a:r>
              <a:rPr lang="el-GR" baseline="0" dirty="0"/>
              <a:t>λ</a:t>
            </a:r>
            <a:r>
              <a:rPr lang="en-US" baseline="0" dirty="0"/>
              <a:t> value)</a:t>
            </a:r>
          </a:p>
          <a:p>
            <a:pPr marL="628650" lvl="1" indent="-171450">
              <a:buFont typeface="Arial"/>
              <a:buChar char="•"/>
            </a:pPr>
            <a:r>
              <a:rPr lang="en-US" baseline="0" dirty="0"/>
              <a:t>450 total test runs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693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a:p>
            <a:pPr marL="0" indent="0">
              <a:buFont typeface="Arial"/>
              <a:buNone/>
            </a:pPr>
            <a:endParaRPr lang="en-US" b="1"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9834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Detecting</a:t>
            </a:r>
            <a:r>
              <a:rPr lang="en-US" baseline="0" dirty="0"/>
              <a:t> </a:t>
            </a:r>
            <a:r>
              <a:rPr lang="en-US" dirty="0"/>
              <a:t>spam email</a:t>
            </a:r>
          </a:p>
          <a:p>
            <a:pPr marL="628650" lvl="1" indent="-171450">
              <a:buFont typeface="Arial" panose="020B0604020202020204" pitchFamily="34" charset="0"/>
              <a:buChar char="•"/>
            </a:pPr>
            <a:r>
              <a:rPr lang="en-US" dirty="0"/>
              <a:t>Is this a spam mail or not?</a:t>
            </a:r>
          </a:p>
          <a:p>
            <a:pPr marL="171450" indent="-171450">
              <a:buFont typeface="Arial" panose="020B0604020202020204" pitchFamily="34" charset="0"/>
              <a:buChar char="•"/>
            </a:pPr>
            <a:r>
              <a:rPr lang="en-US" dirty="0"/>
              <a:t>Detecting credit card fraud</a:t>
            </a:r>
          </a:p>
          <a:p>
            <a:pPr marL="628650" lvl="1" indent="-171450">
              <a:buFont typeface="Arial" panose="020B0604020202020204" pitchFamily="34" charset="0"/>
              <a:buChar char="•"/>
            </a:pPr>
            <a:r>
              <a:rPr lang="en-US" dirty="0"/>
              <a:t>Is this</a:t>
            </a:r>
            <a:r>
              <a:rPr lang="en-US" baseline="0" dirty="0"/>
              <a:t> a fraudulent transaction?</a:t>
            </a:r>
            <a:endParaRPr lang="en-US" dirty="0"/>
          </a:p>
          <a:p>
            <a:pPr marL="171450" indent="-171450">
              <a:buFont typeface="Arial" panose="020B0604020202020204" pitchFamily="34" charset="0"/>
              <a:buChar char="•"/>
            </a:pPr>
            <a:r>
              <a:rPr lang="en-US" dirty="0"/>
              <a:t>Predicting credit risk</a:t>
            </a:r>
          </a:p>
          <a:p>
            <a:pPr marL="628650" lvl="1" indent="-171450">
              <a:buFont typeface="Arial" panose="020B0604020202020204" pitchFamily="34" charset="0"/>
              <a:buChar char="•"/>
            </a:pPr>
            <a:r>
              <a:rPr lang="en-US" dirty="0"/>
              <a:t>Will this customer default</a:t>
            </a:r>
            <a:r>
              <a:rPr lang="en-US" baseline="0" dirty="0"/>
              <a:t> on this loan?</a:t>
            </a:r>
            <a:endParaRPr lang="en-US" dirty="0"/>
          </a:p>
          <a:p>
            <a:pPr marL="171450" indent="-171450">
              <a:buFont typeface="Arial" panose="020B0604020202020204" pitchFamily="34" charset="0"/>
              <a:buChar char="•"/>
            </a:pPr>
            <a:r>
              <a:rPr lang="en-US" dirty="0"/>
              <a:t>Automatic handwriting recognition</a:t>
            </a:r>
          </a:p>
          <a:p>
            <a:pPr marL="628650" lvl="1" indent="-171450">
              <a:buFont typeface="Arial" panose="020B0604020202020204" pitchFamily="34" charset="0"/>
              <a:buChar char="•"/>
            </a:pPr>
            <a:r>
              <a:rPr lang="en-US" dirty="0"/>
              <a:t>Is this the number 3 (in a ATM machine for example)</a:t>
            </a:r>
          </a:p>
          <a:p>
            <a:pPr marL="171450" indent="-171450">
              <a:buFont typeface="Arial" panose="020B0604020202020204" pitchFamily="34" charset="0"/>
              <a:buChar char="•"/>
            </a:pPr>
            <a:r>
              <a:rPr lang="en-US" dirty="0"/>
              <a:t>Speech recognition</a:t>
            </a:r>
          </a:p>
          <a:p>
            <a:pPr marL="628650" lvl="1" indent="-171450">
              <a:buFont typeface="Arial" panose="020B0604020202020204" pitchFamily="34" charset="0"/>
              <a:buChar char="•"/>
            </a:pPr>
            <a:r>
              <a:rPr lang="en-US" dirty="0"/>
              <a:t>Did</a:t>
            </a:r>
            <a:r>
              <a:rPr lang="en-US" baseline="0" dirty="0"/>
              <a:t> the client say “five” (in an Automatic Response System – ARS – for example)</a:t>
            </a:r>
            <a:endParaRPr lang="en-US" dirty="0"/>
          </a:p>
          <a:p>
            <a:pPr marL="171450" indent="-171450">
              <a:buFont typeface="Arial" panose="020B0604020202020204" pitchFamily="34" charset="0"/>
              <a:buChar char="•"/>
            </a:pPr>
            <a:r>
              <a:rPr lang="en-US" dirty="0"/>
              <a:t>Predicting customer churn</a:t>
            </a:r>
          </a:p>
          <a:p>
            <a:pPr marL="628650" lvl="1" indent="-171450">
              <a:buFont typeface="Arial" panose="020B0604020202020204" pitchFamily="34" charset="0"/>
              <a:buChar char="•"/>
            </a:pPr>
            <a:r>
              <a:rPr lang="en-US" dirty="0"/>
              <a:t>Will this customer remain</a:t>
            </a:r>
            <a:r>
              <a:rPr lang="en-US" baseline="0" dirty="0"/>
              <a:t> loyal next year?</a:t>
            </a:r>
            <a:endParaRPr lang="en-US" dirty="0"/>
          </a:p>
          <a:p>
            <a:pPr marL="171450" indent="-171450">
              <a:buFont typeface="Arial" panose="020B0604020202020204" pitchFamily="34" charset="0"/>
              <a:buChar char="•"/>
            </a:pPr>
            <a:r>
              <a:rPr lang="en-US" dirty="0"/>
              <a:t>Predicting medical outcome</a:t>
            </a:r>
          </a:p>
          <a:p>
            <a:pPr marL="628650" lvl="1" indent="-171450">
              <a:buFont typeface="Arial" panose="020B0604020202020204" pitchFamily="34" charset="0"/>
              <a:buChar char="•"/>
            </a:pPr>
            <a:r>
              <a:rPr lang="en-US" dirty="0"/>
              <a:t>Does this patient have cancer?</a:t>
            </a:r>
          </a:p>
          <a:p>
            <a:pPr marL="628650" lvl="1" indent="-171450">
              <a:buFont typeface="Arial" panose="020B0604020202020204" pitchFamily="34" charset="0"/>
              <a:buChar cha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4127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Using the same sample dataset from the regression example, but now utilizing binary classification:</a:t>
            </a:r>
          </a:p>
          <a:p>
            <a:pPr marL="628650" lvl="1" indent="-171450">
              <a:buFont typeface="Arial" panose="020B0604020202020204" pitchFamily="34" charset="0"/>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 </a:t>
            </a:r>
            <a:endParaRPr lang="en-US" baseline="0" dirty="0"/>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9342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36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0974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41353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This equation</a:t>
            </a:r>
            <a:r>
              <a:rPr lang="en-US" b="0" baseline="0" dirty="0"/>
              <a:t> represents an inequality test.  </a:t>
            </a:r>
          </a:p>
          <a:p>
            <a:pPr marL="171450" indent="-171450">
              <a:buFont typeface="Arial" panose="020B0604020202020204" pitchFamily="34" charset="0"/>
              <a:buChar char="•"/>
            </a:pPr>
            <a:r>
              <a:rPr lang="en-US" b="0" baseline="0" dirty="0"/>
              <a:t>It tests to see the number of times the signs of the predicted and the actual do not match.</a:t>
            </a:r>
          </a:p>
          <a:p>
            <a:pPr marL="171450" indent="-171450">
              <a:buFont typeface="Arial" panose="020B0604020202020204" pitchFamily="34" charset="0"/>
              <a:buChar char="•"/>
            </a:pPr>
            <a:r>
              <a:rPr lang="en-US" b="0" baseline="0" dirty="0"/>
              <a:t>It is very hard to minimize this inequality test.</a:t>
            </a:r>
          </a:p>
          <a:p>
            <a:pPr marL="171450" indent="-171450">
              <a:buFont typeface="Arial" panose="020B0604020202020204" pitchFamily="34" charset="0"/>
              <a:buChar char="•"/>
            </a:pPr>
            <a:r>
              <a:rPr lang="en-US" b="0" baseline="0" dirty="0"/>
              <a:t>This type of inequality test is hard to do computationally, especially over large datasets. </a:t>
            </a:r>
          </a:p>
          <a:p>
            <a:pPr marL="628650" lvl="1" indent="-171450">
              <a:buFont typeface="Arial" panose="020B0604020202020204" pitchFamily="34" charset="0"/>
              <a:buChar char="•"/>
            </a:pPr>
            <a:r>
              <a:rPr lang="en-US" b="0" baseline="0" dirty="0"/>
              <a:t>Normally some type of smooth function is desired.</a:t>
            </a:r>
          </a:p>
          <a:p>
            <a:pPr marL="628650" lvl="1" indent="-171450">
              <a:buFont typeface="Arial" panose="020B0604020202020204" pitchFamily="34" charset="0"/>
              <a:buChar char="•"/>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0579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First, test to see if they are indeed equivalent.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None/>
            </a:pPr>
            <a:r>
              <a:rPr lang="en-US" b="0" baseline="0" dirty="0"/>
              <a:t>		Yi	f(x)	Yi * f(x) &lt; 0</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0" baseline="0" dirty="0"/>
              <a:t>Click mouse to show graph of plot for these values. </a:t>
            </a:r>
          </a:p>
          <a:p>
            <a:pPr marL="171450" indent="-171450">
              <a:buFont typeface="Arial" panose="020B0604020202020204" pitchFamily="34" charset="0"/>
              <a:buChar char="•"/>
            </a:pPr>
            <a:r>
              <a:rPr lang="en-US" b="0" baseline="0" dirty="0"/>
              <a:t>There is still do not a smooth function, which is the computationally simplest.</a:t>
            </a:r>
          </a:p>
          <a:p>
            <a:pPr marL="171450" indent="-171450">
              <a:buFont typeface="Arial" panose="020B0604020202020204" pitchFamily="34" charset="0"/>
              <a:buChar char="•"/>
            </a:pPr>
            <a:r>
              <a:rPr lang="en-US" b="0" baseline="0" dirty="0"/>
              <a:t>So it is only negative (&lt;0) when the two do not agree.</a:t>
            </a:r>
          </a:p>
          <a:p>
            <a:pPr marL="171450" indent="-171450">
              <a:buFont typeface="Arial" panose="020B0604020202020204" pitchFamily="34" charset="0"/>
              <a:buChar char="•"/>
            </a:pPr>
            <a:endParaRPr lang="en-US" b="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636505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In</a:t>
                </a:r>
                <a:r>
                  <a:rPr lang="en-US" baseline="0" dirty="0"/>
                  <a:t> machine language, we often use a trick that allows us to convert a logical expression</a:t>
                </a:r>
              </a:p>
              <a:p>
                <a:pPr marL="171450" indent="-171450">
                  <a:buFont typeface="Arial" panose="020B0604020202020204" pitchFamily="34" charset="0"/>
                  <a:buChar char="•"/>
                </a:pPr>
                <a:r>
                  <a:rPr lang="en-US" baseline="0" dirty="0"/>
                  <a:t>Instead of the step function that would represent the logical expression 𝑦</a:t>
                </a:r>
                <a:r>
                  <a:rPr lang="en-US" baseline="-25000" dirty="0"/>
                  <a:t>𝑖</a:t>
                </a:r>
                <a:r>
                  <a:rPr lang="en-US" baseline="0" dirty="0"/>
                  <a:t> 𝑓(𝑥</a:t>
                </a:r>
                <a:r>
                  <a:rPr lang="en-US" baseline="-25000" dirty="0"/>
                  <a:t>𝑖</a:t>
                </a:r>
                <a:r>
                  <a:rPr lang="en-US" baseline="0" dirty="0"/>
                  <a:t>) &lt;0 </a:t>
                </a:r>
              </a:p>
              <a:p>
                <a:pPr marL="171450" lvl="0" indent="-171450">
                  <a:buFont typeface="Arial" panose="020B0604020202020204" pitchFamily="34" charset="0"/>
                  <a:buChar char="•"/>
                </a:pPr>
                <a:r>
                  <a:rPr lang="en-US" baseline="0" dirty="0"/>
                  <a:t>we substitute 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we now have a smooth function</a:t>
                </a:r>
              </a:p>
              <a:p>
                <a:pPr marL="171450" lvl="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mc:Choice>
        <mc:Fallback xmlns="">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dirty="0"/>
                  <a:t>In</a:t>
                </a:r>
                <a:r>
                  <a:rPr lang="en-US" baseline="0" dirty="0"/>
                  <a:t> machine language, </a:t>
                </a:r>
                <a:r>
                  <a:rPr lang="en-US" baseline="0" dirty="0" smtClean="0"/>
                  <a:t>loss functions allows for conversion to </a:t>
                </a:r>
                <a:r>
                  <a:rPr lang="en-US" baseline="0" dirty="0"/>
                  <a:t>a logical expression</a:t>
                </a:r>
              </a:p>
              <a:p>
                <a:pPr marL="171450" indent="-171450">
                  <a:buFont typeface="Arial" panose="020B0604020202020204" pitchFamily="34" charset="0"/>
                  <a:buChar char="•"/>
                </a:pPr>
                <a:r>
                  <a:rPr lang="en-US" baseline="0" dirty="0"/>
                  <a:t>Instead of the step function that would represent the logical expression </a:t>
                </a:r>
                <a:r>
                  <a:rPr lang="en-US" sz="1200" b="0" i="0" dirty="0">
                    <a:latin typeface="Cambria Math" panose="02040503050406030204" pitchFamily="18" charset="0"/>
                  </a:rPr>
                  <a:t>𝑦_𝑖</a:t>
                </a:r>
                <a:r>
                  <a:rPr lang="en-US" sz="1200" b="0" i="0" dirty="0">
                    <a:latin typeface="Cambria Math" panose="02040503050406030204" pitchFamily="18" charset="0"/>
                    <a:ea typeface="Cambria Math" panose="02040503050406030204" pitchFamily="18" charset="0"/>
                  </a:rPr>
                  <a:t> 𝑓(</a:t>
                </a:r>
                <a:r>
                  <a:rPr lang="en-US" sz="1200" i="0" dirty="0">
                    <a:latin typeface="Cambria Math" panose="02040503050406030204" pitchFamily="18" charset="0"/>
                    <a:ea typeface="Cambria Math" panose="02040503050406030204" pitchFamily="18" charset="0"/>
                  </a:rPr>
                  <a:t>𝑥_𝑖 )</a:t>
                </a:r>
                <a:r>
                  <a:rPr lang="en-US" sz="1200" b="0" i="0" dirty="0">
                    <a:latin typeface="Cambria Math" panose="02040503050406030204" pitchFamily="18" charset="0"/>
                    <a:ea typeface="Cambria Math" panose="02040503050406030204" pitchFamily="18" charset="0"/>
                  </a:rPr>
                  <a:t>&lt;0</a:t>
                </a:r>
                <a:r>
                  <a:rPr lang="en-US" baseline="0" dirty="0"/>
                  <a:t>  </a:t>
                </a:r>
              </a:p>
              <a:p>
                <a:pPr marL="171450" lvl="0" indent="-171450">
                  <a:buFont typeface="Arial" panose="020B0604020202020204" pitchFamily="34" charset="0"/>
                  <a:buChar char="•"/>
                </a:pPr>
                <a:r>
                  <a:rPr lang="en-US" baseline="0" dirty="0" smtClean="0"/>
                  <a:t>Substitute </a:t>
                </a:r>
                <a:r>
                  <a:rPr lang="en-US" baseline="0" dirty="0"/>
                  <a:t>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a:t>
                </a:r>
                <a:r>
                  <a:rPr lang="en-US" baseline="0" dirty="0" smtClean="0"/>
                  <a:t>there is now </a:t>
                </a:r>
                <a:r>
                  <a:rPr lang="en-US" baseline="0" dirty="0"/>
                  <a:t>a smooth </a:t>
                </a:r>
                <a:r>
                  <a:rPr lang="en-US" baseline="0" dirty="0" smtClean="0"/>
                  <a:t>function</a:t>
                </a:r>
                <a:endParaRPr lang="en-US" baseline="0" dirty="0"/>
              </a:p>
              <a:p>
                <a:pPr marL="628650" lvl="1" indent="-171450">
                  <a:buFont typeface="Arial" panose="020B0604020202020204" pitchFamily="34" charset="0"/>
                  <a:buNone/>
                </a:pPr>
                <a:endParaRPr lang="en-US" baseline="0" dirty="0"/>
              </a:p>
              <a:p>
                <a:pPr marL="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a:t>
                </a:r>
                <a:r>
                  <a:rPr lang="en-US" b="0" dirty="0" smtClean="0"/>
                  <a:t>	https://courses.edx.org/courses/course-v1:Microsoft+DAT203x+3T2015/info</a:t>
                </a:r>
              </a:p>
              <a:p>
                <a:pPr marL="0" lvl="1" indent="-171450">
                  <a:buFont typeface="Arial" panose="020B0604020202020204" pitchFamily="34" charset="0"/>
                  <a:buNone/>
                </a:pPr>
                <a:endParaRPr lang="en-US" b="1" baseline="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84738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Restate the optimization</a:t>
            </a:r>
            <a:r>
              <a:rPr lang="en-US" b="0" baseline="0" dirty="0"/>
              <a:t> problem.  </a:t>
            </a:r>
          </a:p>
          <a:p>
            <a:pPr marL="171450" indent="-171450">
              <a:buFont typeface="Arial" panose="020B0604020202020204" pitchFamily="34" charset="0"/>
              <a:buChar char="•"/>
            </a:pPr>
            <a:r>
              <a:rPr lang="en-US" b="0" baseline="0" dirty="0"/>
              <a:t>Start by trying to optimize an equation with a logical expression which graphically produces a step function</a:t>
            </a:r>
          </a:p>
          <a:p>
            <a:pPr marL="171450" indent="-171450">
              <a:buFont typeface="Arial" panose="020B0604020202020204" pitchFamily="34" charset="0"/>
              <a:buChar char="•"/>
            </a:pPr>
            <a:r>
              <a:rPr lang="en-US" b="0" baseline="0" dirty="0"/>
              <a:t>Substitute the logical expression with a loss function that provides an upper bounds to the logical expression</a:t>
            </a:r>
          </a:p>
          <a:p>
            <a:pPr marL="171450" indent="-171450">
              <a:buFont typeface="Arial" panose="020B0604020202020204" pitchFamily="34" charset="0"/>
              <a:buChar char="•"/>
            </a:pPr>
            <a:r>
              <a:rPr lang="en-US" b="0" baseline="0" dirty="0"/>
              <a:t>To this add Occam’s Razor, which is the regularization factor that works towards simplifying the model</a:t>
            </a:r>
            <a:endParaRPr lang="en-US" b="0" dirty="0"/>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5525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82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A binary classification, will typically result in a scatter plot where the dependent variable (result, label y) is dichotomous. </a:t>
            </a:r>
          </a:p>
          <a:p>
            <a:pPr marL="171450" indent="-171450">
              <a:buFont typeface="Arial" panose="020B0604020202020204" pitchFamily="34" charset="0"/>
              <a:buChar char="•"/>
            </a:pPr>
            <a:r>
              <a:rPr lang="en-US" b="0" baseline="0" dirty="0"/>
              <a:t>How can a model be created from this?</a:t>
            </a:r>
          </a:p>
          <a:p>
            <a:pPr marL="171450" indent="-171450">
              <a:buFont typeface="Arial" panose="020B0604020202020204" pitchFamily="34" charset="0"/>
              <a:buChar char="•"/>
            </a:pPr>
            <a:r>
              <a:rPr lang="en-US" b="0" baseline="0" dirty="0"/>
              <a:t>Binary data does not have a normal distribution so it is not possible simply run some type of regression.</a:t>
            </a:r>
          </a:p>
          <a:p>
            <a:pPr marL="171450" indent="-171450">
              <a:buFont typeface="Arial" panose="020B0604020202020204" pitchFamily="34" charset="0"/>
              <a:buChar char="•"/>
            </a:pPr>
            <a:r>
              <a:rPr lang="en-US" b="0" baseline="0" dirty="0"/>
              <a:t>Ideally, the desired course of action is to transform the dichotomous plot to a familiar linear plot.</a:t>
            </a:r>
          </a:p>
          <a:p>
            <a:pPr marL="171450" indent="-171450">
              <a:buFont typeface="Arial" panose="020B0604020202020204" pitchFamily="34" charset="0"/>
              <a:buChar char="•"/>
            </a:pPr>
            <a:r>
              <a:rPr lang="en-US" b="0" baseline="0" dirty="0"/>
              <a:t>Once a linear plot has been developed, modeling can be done with baselines and slopes.</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716067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dirty="0"/>
          </a:p>
          <a:p>
            <a:pPr>
              <a:buFont typeface="Wingdings" charset="2"/>
              <a:buChar char="§"/>
            </a:pPr>
            <a:r>
              <a:rPr lang="en-US" dirty="0">
                <a:ea typeface="Cambria Math" panose="02040503050406030204" pitchFamily="18" charset="0"/>
              </a:rPr>
              <a:t>Students example: If odds ratio of graduating GPA is 1.2</a:t>
            </a:r>
          </a:p>
          <a:p>
            <a:pPr lvl="1">
              <a:buFont typeface="Wingdings" charset="2"/>
              <a:buChar char="§"/>
            </a:pPr>
            <a:r>
              <a:rPr lang="en-US" dirty="0">
                <a:ea typeface="Cambria Math" panose="02040503050406030204" pitchFamily="18" charset="0"/>
              </a:rPr>
              <a:t>For each increase in GPA by 1, there is a 0.2 increase in probability or 20% increase of being hired within 6 month</a:t>
            </a:r>
          </a:p>
          <a:p>
            <a:pPr marL="0" indent="0">
              <a:buFont typeface="Arial"/>
              <a:buNone/>
            </a:pPr>
            <a:endParaRPr lang="en-US" b="1"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45596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9687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Notes:</a:t>
            </a:r>
          </a:p>
          <a:p>
            <a:pPr marL="171450" indent="-171450">
              <a:buFont typeface="Arial"/>
              <a:buChar char="•"/>
            </a:pPr>
            <a:r>
              <a:rPr lang="en-US" baseline="0" dirty="0"/>
              <a:t>By using the Logit function (or actually the inverse of the </a:t>
            </a:r>
            <a:r>
              <a:rPr lang="en-US" baseline="0" dirty="0" err="1"/>
              <a:t>logit</a:t>
            </a:r>
            <a:r>
              <a:rPr lang="en-US" baseline="0" dirty="0"/>
              <a:t> function), the dichotomous function has been converted.</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baseline="0" dirty="0"/>
              <a:t>http://</a:t>
            </a:r>
            <a:r>
              <a:rPr lang="en-US" baseline="0" dirty="0" err="1"/>
              <a:t>www.graphpad.com</a:t>
            </a:r>
            <a:r>
              <a:rPr lang="en-US" baseline="0" dirty="0"/>
              <a:t>/support/</a:t>
            </a:r>
            <a:r>
              <a:rPr lang="en-US" baseline="0" dirty="0" err="1"/>
              <a:t>faqid</a:t>
            </a:r>
            <a:r>
              <a:rPr lang="en-US" baseline="0" dirty="0"/>
              <a:t>/1465/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6761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578143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t>
            </a:r>
            <a:r>
              <a:rPr lang="en-US" b="0" dirty="0" err="1"/>
              <a:t>WithLBFGS</a:t>
            </a:r>
            <a:r>
              <a:rPr lang="en-US" b="0" baseline="0" dirty="0"/>
              <a:t> denotes the fact that it uses the memory limited </a:t>
            </a:r>
            <a:r>
              <a:rPr lang="en-US" b="0" baseline="0" dirty="0" err="1"/>
              <a:t>Broyden</a:t>
            </a:r>
            <a:r>
              <a:rPr lang="en-US" b="0" baseline="0" dirty="0"/>
              <a:t>–Fletcher–Goldfarb–</a:t>
            </a:r>
            <a:r>
              <a:rPr lang="en-US" b="0" baseline="0" dirty="0" err="1"/>
              <a:t>Shanno</a:t>
            </a:r>
            <a:r>
              <a:rPr lang="en-US" b="0" baseline="0" dirty="0"/>
              <a:t> algorithm.  Explanation of this is beyond the scope of this material.</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5380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Each section of the code will be covered in the next few slides</a:t>
            </a:r>
          </a:p>
          <a:p>
            <a:pPr marL="0" indent="0">
              <a:buFont typeface="Arial" panose="020B0604020202020204" pitchFamily="34"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367482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http://spark.apache.org/docs/latest/mllib-linear-methods.html#classification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057615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a:t>
            </a:r>
            <a:r>
              <a:rPr lang="en-US" baseline="0" dirty="0"/>
              <a:t> training dataset consists of label and feature vector.  </a:t>
            </a:r>
            <a:r>
              <a:rPr lang="en-US" baseline="0" dirty="0" err="1"/>
              <a:t>LabeledPoint</a:t>
            </a:r>
            <a:r>
              <a:rPr lang="en-US" baseline="0" dirty="0"/>
              <a:t> types are used for this type of data set.  </a:t>
            </a:r>
          </a:p>
          <a:p>
            <a:pPr marL="628650" lvl="1" indent="-171450">
              <a:buFont typeface="Arial" panose="020B0604020202020204" pitchFamily="34" charset="0"/>
              <a:buChar char="•"/>
            </a:pPr>
            <a:r>
              <a:rPr lang="en-US" dirty="0"/>
              <a:t># Create a labeled point with a positive label (true) and a dense feature vector.</a:t>
            </a:r>
          </a:p>
          <a:p>
            <a:pPr marL="628650" lvl="1" indent="-171450">
              <a:buFont typeface="Arial" panose="020B0604020202020204" pitchFamily="34" charset="0"/>
              <a:buChar char="•"/>
            </a:pPr>
            <a:r>
              <a:rPr lang="en-US" dirty="0"/>
              <a:t>pos = </a:t>
            </a:r>
            <a:r>
              <a:rPr lang="en-US" dirty="0" err="1"/>
              <a:t>LabeledPoint</a:t>
            </a:r>
            <a:r>
              <a:rPr lang="en-US" dirty="0"/>
              <a:t>(1.0, [1.0, 0.0, 3.0])</a:t>
            </a:r>
          </a:p>
          <a:p>
            <a:pPr marL="171450" lvl="0" indent="-171450">
              <a:buFont typeface="Arial" panose="020B0604020202020204" pitchFamily="34" charset="0"/>
              <a:buChar char="•"/>
            </a:pPr>
            <a:r>
              <a:rPr lang="en-US" dirty="0"/>
              <a:t>Usually data has to be parsed.  </a:t>
            </a:r>
          </a:p>
          <a:p>
            <a:pPr marL="628650" lvl="1" indent="-171450">
              <a:buFont typeface="Arial" panose="020B0604020202020204" pitchFamily="34" charset="0"/>
              <a:buChar char="•"/>
            </a:pPr>
            <a:r>
              <a:rPr lang="en-US" dirty="0"/>
              <a:t>Here each line is read and the label is separated from the feature vector.</a:t>
            </a:r>
          </a:p>
          <a:p>
            <a:pPr marL="628650" lvl="1" indent="-171450">
              <a:buFont typeface="Arial" panose="020B0604020202020204" pitchFamily="34" charset="0"/>
              <a:buChar char="•"/>
            </a:pPr>
            <a:r>
              <a:rPr lang="en-US" baseline="0" dirty="0"/>
              <a:t>The two items are separated with a space and the </a:t>
            </a:r>
            <a:r>
              <a:rPr lang="en-US" baseline="0" dirty="0" err="1"/>
              <a:t>line.split</a:t>
            </a:r>
            <a:r>
              <a:rPr lang="en-US" baseline="0" dirty="0"/>
              <a:t>(‘ ‘) parses each item out to Values</a:t>
            </a:r>
          </a:p>
          <a:p>
            <a:pPr marL="628650" lvl="1" indent="-171450">
              <a:buFont typeface="Arial" panose="020B0604020202020204" pitchFamily="34" charset="0"/>
              <a:buChar char="•"/>
            </a:pPr>
            <a:r>
              <a:rPr lang="en-US" baseline="0" dirty="0"/>
              <a:t>The first item in Values or values[0] is the label and values[1] is the feature vector</a:t>
            </a:r>
          </a:p>
          <a:p>
            <a:pPr marL="171450" lvl="0" indent="-171450">
              <a:buFont typeface="Arial" panose="020B0604020202020204" pitchFamily="34" charset="0"/>
              <a:buChar char="•"/>
            </a:pPr>
            <a:r>
              <a:rPr lang="en-US" baseline="0" dirty="0"/>
              <a:t>In </a:t>
            </a:r>
            <a:r>
              <a:rPr lang="en-US" baseline="0" dirty="0" err="1"/>
              <a:t>pySpark</a:t>
            </a:r>
            <a:r>
              <a:rPr lang="en-US" baseline="0" dirty="0"/>
              <a:t> the Spark context is automatically created and can be accessed via sc</a:t>
            </a:r>
          </a:p>
          <a:p>
            <a:pPr marL="628650" lvl="1" indent="-171450">
              <a:buFont typeface="Arial" panose="020B0604020202020204" pitchFamily="34" charset="0"/>
              <a:buChar char="•"/>
            </a:pPr>
            <a:r>
              <a:rPr lang="en-US" baseline="0" dirty="0"/>
              <a:t>Read the </a:t>
            </a:r>
            <a:r>
              <a:rPr lang="en-US" baseline="0" dirty="0" err="1"/>
              <a:t>textFile</a:t>
            </a:r>
            <a:r>
              <a:rPr lang="en-US" baseline="0" dirty="0"/>
              <a:t> and save it to data</a:t>
            </a:r>
          </a:p>
          <a:p>
            <a:pPr marL="628650" lvl="1" indent="-171450">
              <a:buFont typeface="Arial" panose="020B0604020202020204" pitchFamily="34" charset="0"/>
              <a:buChar char="•"/>
            </a:pPr>
            <a:r>
              <a:rPr lang="en-US" baseline="0" dirty="0"/>
              <a:t>Each line will be one item in the “data” RDD</a:t>
            </a:r>
          </a:p>
          <a:p>
            <a:pPr marL="171450" lvl="0" indent="-171450">
              <a:buFont typeface="Arial" panose="020B0604020202020204" pitchFamily="34" charset="0"/>
              <a:buChar char="•"/>
            </a:pPr>
            <a:r>
              <a:rPr lang="en-US" baseline="0" dirty="0"/>
              <a:t>Next perform an RDD transformation by mapping the function </a:t>
            </a:r>
            <a:r>
              <a:rPr lang="en-US" baseline="0" dirty="0" err="1"/>
              <a:t>parsepoint</a:t>
            </a:r>
            <a:r>
              <a:rPr lang="en-US" baseline="0" dirty="0"/>
              <a:t> to each of the items, in this case each line of the text file.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46560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endParaRPr lang="en-US" dirty="0"/>
          </a:p>
          <a:p>
            <a:pPr marL="171450" indent="-171450">
              <a:buFont typeface="Arial" panose="020B0604020202020204" pitchFamily="34" charset="0"/>
              <a:buChar char="•"/>
            </a:pPr>
            <a:r>
              <a:rPr lang="en-US" dirty="0"/>
              <a:t>Really, that’s it!</a:t>
            </a:r>
            <a:r>
              <a:rPr lang="en-US" baseline="0" dirty="0"/>
              <a:t>  While the math and statistics behind the scenes may be complicated, the actual use of the logistic regression function in Spark is not.</a:t>
            </a:r>
          </a:p>
          <a:p>
            <a:pPr marL="171450" indent="-171450">
              <a:buFont typeface="Arial" panose="020B0604020202020204" pitchFamily="34" charset="0"/>
              <a:buChar char="•"/>
            </a:pPr>
            <a:r>
              <a:rPr lang="en-US" baseline="0" dirty="0"/>
              <a:t>Simply call the train method.</a:t>
            </a:r>
          </a:p>
          <a:p>
            <a:pPr marL="171450" indent="-171450">
              <a:buFont typeface="Arial" panose="020B0604020202020204" pitchFamily="34" charset="0"/>
              <a:buChar char="•"/>
            </a:pPr>
            <a:r>
              <a:rPr lang="en-US" baseline="0" dirty="0"/>
              <a:t>Once the training is complete, a new transformer is created.  This is “model” in our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9514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err="1"/>
              <a:t>parsedData</a:t>
            </a:r>
            <a:r>
              <a:rPr lang="en-US" dirty="0"/>
              <a:t> is a </a:t>
            </a:r>
            <a:r>
              <a:rPr lang="en-US" dirty="0" err="1"/>
              <a:t>LabeledPoints</a:t>
            </a:r>
            <a:r>
              <a:rPr lang="en-US" dirty="0"/>
              <a:t>  (a</a:t>
            </a:r>
            <a:r>
              <a:rPr lang="en-US" baseline="0" dirty="0"/>
              <a:t> data type that stores labels and features vector as double) that holds the parsed training dataset. </a:t>
            </a:r>
          </a:p>
          <a:p>
            <a:pPr marL="171450" indent="-171450">
              <a:buFont typeface="Arial" panose="020B0604020202020204" pitchFamily="34" charset="0"/>
              <a:buChar char="•"/>
            </a:pPr>
            <a:r>
              <a:rPr lang="en-US" baseline="0" dirty="0"/>
              <a:t>The map transformation applies the lambda function for each item in </a:t>
            </a:r>
            <a:r>
              <a:rPr lang="en-US" baseline="0" dirty="0" err="1"/>
              <a:t>parsedData</a:t>
            </a:r>
            <a:r>
              <a:rPr lang="en-US" baseline="0" dirty="0"/>
              <a:t> (</a:t>
            </a:r>
            <a:r>
              <a:rPr lang="en-US" baseline="0" dirty="0" err="1"/>
              <a:t>label:double</a:t>
            </a:r>
            <a:r>
              <a:rPr lang="en-US" baseline="0" dirty="0"/>
              <a:t>, features: Vector)</a:t>
            </a:r>
          </a:p>
          <a:p>
            <a:pPr marL="628650" lvl="1" indent="-171450">
              <a:buFont typeface="Arial" panose="020B0604020202020204" pitchFamily="34" charset="0"/>
              <a:buChar char="•"/>
            </a:pPr>
            <a:r>
              <a:rPr lang="en-US" baseline="0" dirty="0"/>
              <a:t>In this case, the lambda creates a new tuple of (label, predicted value)</a:t>
            </a:r>
          </a:p>
          <a:p>
            <a:pPr marL="628650" lvl="1" indent="-171450">
              <a:buFont typeface="Arial" panose="020B0604020202020204" pitchFamily="34" charset="0"/>
              <a:buChar char="•"/>
            </a:pPr>
            <a:r>
              <a:rPr lang="en-US" baseline="0" dirty="0"/>
              <a:t>All of this is saved in </a:t>
            </a:r>
            <a:r>
              <a:rPr lang="en-US" baseline="0" dirty="0" err="1"/>
              <a:t>labelsAndPreds</a:t>
            </a:r>
            <a:endParaRPr lang="en-US" baseline="0" dirty="0"/>
          </a:p>
          <a:p>
            <a:pPr marL="171450" lvl="0" indent="-171450">
              <a:buFont typeface="Arial" panose="020B0604020202020204" pitchFamily="34" charset="0"/>
              <a:buChar char="•"/>
            </a:pPr>
            <a:r>
              <a:rPr lang="en-US" baseline="0" dirty="0"/>
              <a:t>Next, the filter transformation is applied, applying the lambda function v != p (i.e., value of label – the first item in tuple (v)  is not equal to value of prediction – the second item in the tuple (p) ) </a:t>
            </a:r>
          </a:p>
          <a:p>
            <a:pPr marL="171450" lvl="0" indent="-171450">
              <a:buFont typeface="Arial" panose="020B0604020202020204" pitchFamily="34" charset="0"/>
              <a:buChar char="•"/>
            </a:pPr>
            <a:r>
              <a:rPr lang="en-US" baseline="0" dirty="0"/>
              <a:t>Pass that to count() which in essence counts the number of incorrect predictions</a:t>
            </a:r>
          </a:p>
          <a:p>
            <a:pPr marL="171450" lvl="0" indent="-171450">
              <a:buFont typeface="Arial" panose="020B0604020202020204" pitchFamily="34" charset="0"/>
              <a:buChar char="•"/>
            </a:pPr>
            <a:r>
              <a:rPr lang="en-US" baseline="0" dirty="0"/>
              <a:t>Print </a:t>
            </a:r>
            <a:r>
              <a:rPr lang="en-US" baseline="0" dirty="0" err="1"/>
              <a:t>trainErr</a:t>
            </a:r>
            <a:r>
              <a:rPr lang="en-US" baseline="0" dirty="0"/>
              <a:t>, which holds the count of incorrect predictions</a:t>
            </a:r>
          </a:p>
          <a:p>
            <a:pPr marL="171450" lvl="0" indent="-171450">
              <a:buFont typeface="Arial" panose="020B0604020202020204" pitchFamily="34" charset="0"/>
              <a:buChar char="•"/>
            </a:pPr>
            <a:r>
              <a:rPr lang="en-US" baseline="0" dirty="0"/>
              <a:t>Finally save the new model.</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23679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P(A|B) = P(B|A) * P)A) / P(B)</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0" dirty="0"/>
              <a:t>http://spark.apache.org/docs/latest/mllib-naive-bayes.html</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1734438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7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dirty="0" smtClean="0"/>
              <a:t>/tree/master/Instructor-Led/Module5</a:t>
            </a:r>
            <a:r>
              <a:rPr lang="en-US" altLang="ko-KR" smtClean="0"/>
              <a:t>/Labs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69635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7144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a:t>
                </a:r>
                <a:r>
                  <a:rPr lang="en-US" baseline="0" dirty="0"/>
                  <a:t> simplify to 2 coefficients for illustration purposes</a:t>
                </a:r>
              </a:p>
              <a:p>
                <a:pPr marL="171450" indent="-171450">
                  <a:buFont typeface="Arial" panose="020B0604020202020204" pitchFamily="34" charset="0"/>
                  <a:buChar char="•"/>
                </a:pPr>
                <a:r>
                  <a:rPr lang="en-US" baseline="0" dirty="0"/>
                  <a:t>If L2 norm which is the distance of the vector  𝛽  𝑖𝑠 𝑐𝑜𝑛𝑠𝑡𝑟𝑎𝑖𝑛𝑒𝑑 𝑡𝑜 𝑏𝑒 ≤2</a:t>
                </a:r>
              </a:p>
              <a:p>
                <a:pPr marL="171450" indent="-171450">
                  <a:buFont typeface="Arial" panose="020B0604020202020204" pitchFamily="34" charset="0"/>
                  <a:buChar char="•"/>
                </a:pPr>
                <a:r>
                  <a:rPr lang="en-US" baseline="0" dirty="0"/>
                  <a:t>The circle formed on the boundaries of  𝛽</a:t>
                </a:r>
                <a:r>
                  <a:rPr lang="en-US" baseline="-25000" dirty="0"/>
                  <a:t>1</a:t>
                </a:r>
                <a:r>
                  <a:rPr lang="en-US" baseline="0" dirty="0"/>
                  <a:t> = 2  𝛽</a:t>
                </a:r>
                <a:r>
                  <a:rPr lang="en-US" baseline="-25000" dirty="0"/>
                  <a:t>2</a:t>
                </a:r>
                <a:r>
                  <a:rPr lang="en-US" baseline="0" dirty="0"/>
                  <a:t>  = 0 and  𝛽</a:t>
                </a:r>
                <a:r>
                  <a:rPr lang="en-US" baseline="-25000" dirty="0"/>
                  <a:t>1</a:t>
                </a:r>
                <a:r>
                  <a:rPr lang="en-US" baseline="0" dirty="0"/>
                  <a:t> = 0  𝛽</a:t>
                </a:r>
                <a:r>
                  <a:rPr lang="en-US" baseline="-25000" dirty="0"/>
                  <a:t>2</a:t>
                </a:r>
                <a:r>
                  <a:rPr lang="en-US" baseline="0" dirty="0"/>
                  <a:t>  = 2 shows the boundaries of the possible values of 𝛽</a:t>
                </a:r>
                <a:r>
                  <a:rPr lang="en-US" baseline="-25000" dirty="0"/>
                  <a:t>1</a:t>
                </a:r>
                <a:r>
                  <a:rPr lang="en-US" baseline="0" dirty="0"/>
                  <a:t> and 𝛽</a:t>
                </a:r>
                <a:r>
                  <a:rPr lang="en-US" baseline="-25000" dirty="0"/>
                  <a:t>2</a:t>
                </a:r>
                <a:r>
                  <a:rPr lang="en-US" baseline="0" dirty="0"/>
                  <a:t> </a:t>
                </a: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two coefficients</a:t>
                </a:r>
                <a:r>
                  <a:rPr lang="en-US" baseline="0" dirty="0" smtClean="0"/>
                  <a:t> are simplified for illustration purposes.</a:t>
                </a:r>
                <a:endParaRPr lang="en-US" baseline="0" dirty="0"/>
              </a:p>
              <a:p>
                <a:pPr marL="171450" indent="-171450">
                  <a:buFont typeface="Arial" panose="020B0604020202020204" pitchFamily="34" charset="0"/>
                  <a:buChar char="•"/>
                </a:pPr>
                <a:r>
                  <a:rPr lang="en-US" baseline="0" dirty="0"/>
                  <a:t>If L2 </a:t>
                </a:r>
                <a:r>
                  <a:rPr lang="en-US" baseline="0" dirty="0" smtClean="0"/>
                  <a:t>norm, </a:t>
                </a:r>
                <a:r>
                  <a:rPr lang="en-US" baseline="0" dirty="0"/>
                  <a:t>which is the distance of the vector </a:t>
                </a:r>
                <a:r>
                  <a:rPr lang="en-US" sz="1200" i="0" dirty="0">
                    <a:latin typeface="Cambria Math" panose="02040503050406030204" pitchFamily="18" charset="0"/>
                    <a:ea typeface="Cambria Math" panose="02040503050406030204" pitchFamily="18" charset="0"/>
                  </a:rPr>
                  <a:t>(𝛽</a:t>
                </a:r>
                <a:r>
                  <a:rPr lang="en-US" sz="1200" b="0" i="0" dirty="0">
                    <a:latin typeface="Cambria Math" panose="02040503050406030204" pitchFamily="18" charset="0"/>
                    <a:ea typeface="Cambria Math" panose="02040503050406030204" pitchFamily="18" charset="0"/>
                  </a:rPr>
                  <a:t> ) ⃑𝑖𝑠 𝑐𝑜𝑛𝑠𝑡𝑟𝑎𝑖𝑛𝑒𝑑 𝑡𝑜 𝑏𝑒 ≤2</a:t>
                </a:r>
                <a:endParaRPr lang="en-US" baseline="0" dirty="0"/>
              </a:p>
              <a:p>
                <a:pPr marL="628650" lvl="1" indent="-171450">
                  <a:buFont typeface="Arial" panose="020B0604020202020204" pitchFamily="34" charset="0"/>
                  <a:buChar char="•"/>
                </a:pPr>
                <a:r>
                  <a:rPr lang="en-US" baseline="0" dirty="0"/>
                  <a:t>The circle formed on the boundaries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2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smtClean="0"/>
                  <a:t> </a:t>
                </a:r>
                <a:r>
                  <a:rPr lang="en-US" dirty="0"/>
                  <a:t>= 0 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0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a:t>= 2 shows the boundaries of 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smtClean="0"/>
                  <a:t> </a:t>
                </a:r>
                <a:r>
                  <a:rPr lang="en-US" baseline="0" dirty="0"/>
                  <a:t>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2</a:t>
                </a:r>
                <a:endParaRPr lang="en-US" baseline="-2500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360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a:t>
            </a:r>
            <a:r>
              <a:rPr lang="en-US" baseline="0" dirty="0"/>
              <a:t> is an animation on this slide.  Click mouse to start.</a:t>
            </a:r>
            <a:endParaRPr lang="en-US" dirty="0"/>
          </a:p>
          <a:p>
            <a:pPr marL="171450" indent="-171450">
              <a:buFont typeface="Arial" panose="020B0604020202020204" pitchFamily="34" charset="0"/>
              <a:buChar char="•"/>
            </a:pPr>
            <a:r>
              <a:rPr lang="en-US" dirty="0"/>
              <a:t>The L1 norm, on the other hand, will be bounded by a diamond shape when constrained to be less than or equal to 2.</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87777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Now if we were to plot our regression model over the possible values of β</a:t>
                </a:r>
                <a:r>
                  <a:rPr lang="en-US" baseline="-25000" dirty="0"/>
                  <a:t>1 </a:t>
                </a:r>
                <a:r>
                  <a:rPr lang="en-US" baseline="0" dirty="0"/>
                  <a:t>and β</a:t>
                </a:r>
                <a:r>
                  <a:rPr lang="en-US" baseline="-25000" dirty="0"/>
                  <a:t>2</a:t>
                </a:r>
                <a:r>
                  <a:rPr lang="en-US" dirty="0"/>
                  <a:t>, we might</a:t>
                </a:r>
                <a:r>
                  <a:rPr lang="en-US" baseline="0" dirty="0"/>
                  <a:t> get some contour map as shown</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a:t>
                </a:r>
                <a:r>
                  <a:rPr lang="en-US" dirty="0"/>
                  <a:t>if </a:t>
                </a:r>
                <a:r>
                  <a:rPr lang="en-US" dirty="0" smtClean="0"/>
                  <a:t>the </a:t>
                </a:r>
                <a:r>
                  <a:rPr lang="en-US" dirty="0"/>
                  <a:t>regression model </a:t>
                </a:r>
                <a:r>
                  <a:rPr lang="en-US" dirty="0" smtClean="0"/>
                  <a:t>were to be plotted over </a:t>
                </a:r>
                <a:r>
                  <a:rPr lang="en-US" dirty="0"/>
                  <a:t>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sz="1200" b="0" i="0" dirty="0" smtClean="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𝑎𝑛𝑑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a:t>, </a:t>
                </a:r>
                <a:r>
                  <a:rPr lang="en-US" dirty="0" smtClean="0"/>
                  <a:t>it might result in the </a:t>
                </a:r>
                <a:r>
                  <a:rPr lang="en-US" baseline="0" dirty="0" smtClean="0"/>
                  <a:t>contour map, </a:t>
                </a:r>
                <a:r>
                  <a:rPr lang="en-US" baseline="0" dirty="0"/>
                  <a:t>as </a:t>
                </a:r>
                <a:r>
                  <a:rPr lang="en-US" baseline="0" dirty="0" smtClean="0"/>
                  <a:t>shown.</a:t>
                </a:r>
                <a:endParaRPr lang="en-US" baseline="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1566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 is the feature</a:t>
            </a:r>
            <a:r>
              <a:rPr lang="en-US" sz="1200" b="0" i="0" kern="1200" baseline="0" dirty="0">
                <a:solidFill>
                  <a:schemeClr val="tx1"/>
                </a:solidFill>
                <a:effectLst/>
                <a:latin typeface="+mn-lt"/>
                <a:ea typeface="+mn-ea"/>
                <a:cs typeface="+mn-cs"/>
              </a:rPr>
              <a:t> vector (called weights in the Spark code)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L2-regularized problems are generally easier to solve than L1-regularized problems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due to smoothness.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However, L1 regularization can help promote sparsity in weights leading to smaller and more interpretable models, the latter of which can be useful for feature selection.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3"/>
              </a:rPr>
              <a:t>Elastic net</a:t>
            </a:r>
            <a:r>
              <a:rPr lang="en-US" sz="1200" b="0" i="0" kern="1200" dirty="0">
                <a:solidFill>
                  <a:schemeClr val="tx1"/>
                </a:solidFill>
                <a:effectLst/>
                <a:latin typeface="+mn-lt"/>
                <a:ea typeface="+mn-ea"/>
                <a:cs typeface="+mn-cs"/>
              </a:rPr>
              <a:t> is a combination of L1 and L2 regularization. It is not recommended to train models without any regularization, especially when the number of training examples is small.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6316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3.bin"/><Relationship Id="rId5"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oleObject" Target="../embeddings/oleObject14.bin"/><Relationship Id="rId6"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5.bin"/><Relationship Id="rId5" Type="http://schemas.openxmlformats.org/officeDocument/2006/relationships/image" Target="../media/image27.emf"/><Relationship Id="rId6" Type="http://schemas.openxmlformats.org/officeDocument/2006/relationships/oleObject" Target="../embeddings/oleObject16.bin"/><Relationship Id="rId7" Type="http://schemas.openxmlformats.org/officeDocument/2006/relationships/image" Target="../media/image28.emf"/><Relationship Id="rId8" Type="http://schemas.openxmlformats.org/officeDocument/2006/relationships/oleObject" Target="../embeddings/oleObject17.bin"/><Relationship Id="rId9" Type="http://schemas.openxmlformats.org/officeDocument/2006/relationships/image" Target="../media/image29.emf"/><Relationship Id="rId10" Type="http://schemas.openxmlformats.org/officeDocument/2006/relationships/oleObject" Target="../embeddings/oleObject18.bin"/><Relationship Id="rId11" Type="http://schemas.openxmlformats.org/officeDocument/2006/relationships/image" Target="../media/image26.emf"/><Relationship Id="rId1" Type="http://schemas.openxmlformats.org/officeDocument/2006/relationships/vmlDrawing" Target="../drawings/vmlDrawing10.vml"/><Relationship Id="rId2"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1" Type="http://schemas.openxmlformats.org/officeDocument/2006/relationships/image" Target="../media/image33.emf"/><Relationship Id="rId12" Type="http://schemas.openxmlformats.org/officeDocument/2006/relationships/oleObject" Target="../embeddings/oleObject23.bin"/><Relationship Id="rId13" Type="http://schemas.openxmlformats.org/officeDocument/2006/relationships/image" Target="../media/image34.emf"/><Relationship Id="rId14" Type="http://schemas.openxmlformats.org/officeDocument/2006/relationships/oleObject" Target="../embeddings/oleObject24.bin"/><Relationship Id="rId15" Type="http://schemas.openxmlformats.org/officeDocument/2006/relationships/image" Target="../media/image35.emf"/><Relationship Id="rId1" Type="http://schemas.openxmlformats.org/officeDocument/2006/relationships/vmlDrawing" Target="../drawings/vmlDrawing11.vml"/><Relationship Id="rId2" Type="http://schemas.openxmlformats.org/officeDocument/2006/relationships/slideLayout" Target="../slideLayouts/slideLayout23.xml"/><Relationship Id="rId3" Type="http://schemas.openxmlformats.org/officeDocument/2006/relationships/notesSlide" Target="../notesSlides/notesSlide24.xml"/><Relationship Id="rId4" Type="http://schemas.openxmlformats.org/officeDocument/2006/relationships/oleObject" Target="../embeddings/oleObject19.bin"/><Relationship Id="rId5" Type="http://schemas.openxmlformats.org/officeDocument/2006/relationships/image" Target="../media/image30.emf"/><Relationship Id="rId6" Type="http://schemas.openxmlformats.org/officeDocument/2006/relationships/oleObject" Target="../embeddings/oleObject20.bin"/><Relationship Id="rId7" Type="http://schemas.openxmlformats.org/officeDocument/2006/relationships/image" Target="../media/image31.emf"/><Relationship Id="rId8" Type="http://schemas.openxmlformats.org/officeDocument/2006/relationships/oleObject" Target="../embeddings/oleObject21.bin"/><Relationship Id="rId9" Type="http://schemas.openxmlformats.org/officeDocument/2006/relationships/image" Target="../media/image32.emf"/><Relationship Id="rId10"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5.bin"/><Relationship Id="rId5" Type="http://schemas.openxmlformats.org/officeDocument/2006/relationships/image" Target="../media/image36.emf"/><Relationship Id="rId6" Type="http://schemas.openxmlformats.org/officeDocument/2006/relationships/oleObject" Target="../embeddings/oleObject26.bin"/><Relationship Id="rId7" Type="http://schemas.openxmlformats.org/officeDocument/2006/relationships/image" Target="../media/image37.emf"/><Relationship Id="rId1" Type="http://schemas.openxmlformats.org/officeDocument/2006/relationships/vmlDrawing" Target="../drawings/vmlDrawing12.vml"/><Relationship Id="rId2"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41.emf"/><Relationship Id="rId12" Type="http://schemas.openxmlformats.org/officeDocument/2006/relationships/oleObject" Target="../embeddings/oleObject31.bin"/><Relationship Id="rId13" Type="http://schemas.openxmlformats.org/officeDocument/2006/relationships/image" Target="../media/image42.emf"/><Relationship Id="rId14" Type="http://schemas.openxmlformats.org/officeDocument/2006/relationships/oleObject" Target="../embeddings/oleObject32.bin"/><Relationship Id="rId15" Type="http://schemas.openxmlformats.org/officeDocument/2006/relationships/image" Target="../media/image43.emf"/><Relationship Id="rId16" Type="http://schemas.openxmlformats.org/officeDocument/2006/relationships/oleObject" Target="../embeddings/oleObject33.bin"/><Relationship Id="rId17" Type="http://schemas.openxmlformats.org/officeDocument/2006/relationships/image" Target="../media/image44.emf"/><Relationship Id="rId1" Type="http://schemas.openxmlformats.org/officeDocument/2006/relationships/vmlDrawing" Target="../drawings/vmlDrawing13.vml"/><Relationship Id="rId2" Type="http://schemas.openxmlformats.org/officeDocument/2006/relationships/slideLayout" Target="../slideLayouts/slideLayout23.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38.emf"/><Relationship Id="rId6" Type="http://schemas.openxmlformats.org/officeDocument/2006/relationships/oleObject" Target="../embeddings/oleObject28.bin"/><Relationship Id="rId7" Type="http://schemas.openxmlformats.org/officeDocument/2006/relationships/image" Target="../media/image39.emf"/><Relationship Id="rId8" Type="http://schemas.openxmlformats.org/officeDocument/2006/relationships/oleObject" Target="../embeddings/oleObject29.bin"/><Relationship Id="rId9" Type="http://schemas.openxmlformats.org/officeDocument/2006/relationships/image" Target="../media/image40.emf"/><Relationship Id="rId10"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4.bin"/><Relationship Id="rId5" Type="http://schemas.openxmlformats.org/officeDocument/2006/relationships/image" Target="../media/image45.emf"/><Relationship Id="rId1" Type="http://schemas.openxmlformats.org/officeDocument/2006/relationships/vmlDrawing" Target="../drawings/vmlDrawing14.vml"/><Relationship Id="rId2"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48.png"/><Relationship Id="rId5" Type="http://schemas.openxmlformats.org/officeDocument/2006/relationships/oleObject" Target="../embeddings/oleObject35.bin"/><Relationship Id="rId6" Type="http://schemas.openxmlformats.org/officeDocument/2006/relationships/image" Target="../media/image46.emf"/><Relationship Id="rId7" Type="http://schemas.openxmlformats.org/officeDocument/2006/relationships/oleObject" Target="../embeddings/oleObject36.bin"/><Relationship Id="rId8" Type="http://schemas.openxmlformats.org/officeDocument/2006/relationships/image" Target="../media/image47.emf"/><Relationship Id="rId1" Type="http://schemas.openxmlformats.org/officeDocument/2006/relationships/vmlDrawing" Target="../drawings/vmlDrawing15.vml"/><Relationship Id="rId2"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11.emf"/><Relationship Id="rId6" Type="http://schemas.openxmlformats.org/officeDocument/2006/relationships/oleObject" Target="../embeddings/oleObject4.bin"/><Relationship Id="rId7" Type="http://schemas.openxmlformats.org/officeDocument/2006/relationships/image" Target="../media/image12.emf"/><Relationship Id="rId8" Type="http://schemas.openxmlformats.org/officeDocument/2006/relationships/oleObject" Target="../embeddings/oleObject5.bin"/><Relationship Id="rId9"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oleObject" Target="../embeddings/oleObject6.bin"/><Relationship Id="rId10"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oleObject" Target="../embeddings/oleObject7.bin"/><Relationship Id="rId9" Type="http://schemas.openxmlformats.org/officeDocument/2006/relationships/image" Target="../media/image15.emf"/><Relationship Id="rId10" Type="http://schemas.openxmlformats.org/officeDocument/2006/relationships/image" Target="../media/image23.png"/><Relationship Id="rId1" Type="http://schemas.openxmlformats.org/officeDocument/2006/relationships/vmlDrawing" Target="../drawings/vmlDrawing4.vml"/><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8" Type="http://schemas.openxmlformats.org/officeDocument/2006/relationships/oleObject" Target="../embeddings/oleObject11.bin"/><Relationship Id="rId9" Type="http://schemas.openxmlformats.org/officeDocument/2006/relationships/image" Target="../media/image24.emf"/><Relationship Id="rId1" Type="http://schemas.openxmlformats.org/officeDocument/2006/relationships/vmlDrawing" Target="../drawings/vmlDrawing6.vml"/><Relationship Id="rId2"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7</a:t>
            </a:r>
            <a:r>
              <a:rPr lang="en-US" sz="4000" dirty="0">
                <a:solidFill>
                  <a:srgbClr val="FFFF00"/>
                </a:solidFill>
              </a:rPr>
              <a:t>: </a:t>
            </a:r>
          </a:p>
          <a:p>
            <a:r>
              <a:rPr lang="en-US" dirty="0">
                <a:latin typeface="Segoe UI" panose="020B0502040204020203" pitchFamily="34" charset="0"/>
                <a:cs typeface="Segoe UI" panose="020B0502040204020203" pitchFamily="34" charset="0"/>
              </a:rPr>
              <a:t>Regression and Classification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the Best Model Determined?</a:t>
            </a:r>
          </a:p>
        </p:txBody>
      </p:sp>
      <p:sp>
        <p:nvSpPr>
          <p:cNvPr id="3" name="Content Placeholder 2"/>
          <p:cNvSpPr>
            <a:spLocks noGrp="1"/>
          </p:cNvSpPr>
          <p:nvPr>
            <p:ph idx="1"/>
          </p:nvPr>
        </p:nvSpPr>
        <p:spPr>
          <a:xfrm>
            <a:off x="848724" y="3332020"/>
            <a:ext cx="10515600" cy="2290306"/>
          </a:xfrm>
        </p:spPr>
        <p:txBody>
          <a:bodyPr>
            <a:normAutofit/>
          </a:bodyPr>
          <a:lstStyle/>
          <a:p>
            <a:pPr>
              <a:buFont typeface="Wingdings" charset="2"/>
              <a:buChar char="§"/>
            </a:pPr>
            <a:r>
              <a:rPr lang="en-US" dirty="0"/>
              <a:t>A dataset, an algorithm, and an evaluation measure for the quality of the result are required.</a:t>
            </a:r>
          </a:p>
          <a:p>
            <a:pPr>
              <a:buFont typeface="Wingdings" charset="2"/>
              <a:buChar char="§"/>
            </a:pPr>
            <a:r>
              <a:rPr lang="en-US" dirty="0"/>
              <a:t>The evaluation measure might be the square of the difference between the prediction and the truth.</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Cross-Validation is the most popular way to evaluate models </a:t>
              </a:r>
            </a:p>
          </p:txBody>
        </p:sp>
      </p:grpSp>
    </p:spTree>
    <p:extLst>
      <p:ext uri="{BB962C8B-B14F-4D97-AF65-F5344CB8AC3E}">
        <p14:creationId xmlns:p14="http://schemas.microsoft.com/office/powerpoint/2010/main" val="181165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Cross-Validation Process</a:t>
            </a:r>
          </a:p>
        </p:txBody>
      </p:sp>
      <p:sp>
        <p:nvSpPr>
          <p:cNvPr id="3" name="Content Placeholder 2"/>
          <p:cNvSpPr>
            <a:spLocks noGrp="1"/>
          </p:cNvSpPr>
          <p:nvPr>
            <p:ph idx="1"/>
          </p:nvPr>
        </p:nvSpPr>
        <p:spPr>
          <a:xfrm>
            <a:off x="848724" y="3043483"/>
            <a:ext cx="10515600" cy="3456171"/>
          </a:xfrm>
        </p:spPr>
        <p:txBody>
          <a:bodyPr>
            <a:normAutofit/>
          </a:bodyPr>
          <a:lstStyle/>
          <a:p>
            <a:pPr>
              <a:buFont typeface="Wingdings" charset="2"/>
              <a:buChar char="§"/>
            </a:pPr>
            <a:r>
              <a:rPr lang="en-US" dirty="0"/>
              <a:t>Divide the dataset into N approximately equal sized “folds.”</a:t>
            </a:r>
          </a:p>
          <a:p>
            <a:pPr>
              <a:buFont typeface="Wingdings" charset="2"/>
              <a:buChar char="§"/>
            </a:pPr>
            <a:r>
              <a:rPr lang="en-US" dirty="0"/>
              <a:t>Train the algorithm on N-1 folds and use the last fold to compute the evaluation measure.</a:t>
            </a:r>
          </a:p>
          <a:p>
            <a:pPr>
              <a:buFont typeface="Wingdings" charset="2"/>
              <a:buChar char="§"/>
            </a:pPr>
            <a:r>
              <a:rPr lang="en-US" dirty="0"/>
              <a:t>Repeat N times, assigning each one of the N folds as the test fold.</a:t>
            </a:r>
          </a:p>
          <a:p>
            <a:pPr>
              <a:buFont typeface="Wingdings" charset="2"/>
              <a:buChar char="§"/>
            </a:pPr>
            <a:r>
              <a:rPr lang="en-US" dirty="0"/>
              <a:t>Report the mean and standard deviation of the evaluation measure over the N folds.</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Divide, learn, and compare</a:t>
              </a:r>
            </a:p>
          </p:txBody>
        </p:sp>
      </p:grpSp>
    </p:spTree>
    <p:extLst>
      <p:ext uri="{BB962C8B-B14F-4D97-AF65-F5344CB8AC3E}">
        <p14:creationId xmlns:p14="http://schemas.microsoft.com/office/powerpoint/2010/main" val="31678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grpSp>
        <p:nvGrpSpPr>
          <p:cNvPr id="26" name="Group 25"/>
          <p:cNvGrpSpPr/>
          <p:nvPr/>
        </p:nvGrpSpPr>
        <p:grpSpPr>
          <a:xfrm>
            <a:off x="568702" y="3704588"/>
            <a:ext cx="11063947" cy="2273644"/>
            <a:chOff x="464114" y="2090941"/>
            <a:chExt cx="11063947" cy="2273644"/>
          </a:xfrm>
        </p:grpSpPr>
        <p:sp>
          <p:nvSpPr>
            <p:cNvPr id="5" name="Rectangle 4"/>
            <p:cNvSpPr/>
            <p:nvPr/>
          </p:nvSpPr>
          <p:spPr>
            <a:xfrm>
              <a:off x="464114"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413893" y="2090941"/>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15" name="Rectangle 14"/>
            <p:cNvSpPr/>
            <p:nvPr/>
          </p:nvSpPr>
          <p:spPr>
            <a:xfrm>
              <a:off x="1569645"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675176"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780707"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4886238"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5991769"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097300"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202831"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2" name="Rectangle 21"/>
            <p:cNvSpPr/>
            <p:nvPr/>
          </p:nvSpPr>
          <p:spPr>
            <a:xfrm>
              <a:off x="9308362"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 name="Group 2"/>
          <p:cNvGrpSpPr/>
          <p:nvPr/>
        </p:nvGrpSpPr>
        <p:grpSpPr>
          <a:xfrm>
            <a:off x="0" y="1578601"/>
            <a:ext cx="12192000" cy="1341410"/>
            <a:chOff x="0" y="1952131"/>
            <a:chExt cx="12192000" cy="1341410"/>
          </a:xfrm>
        </p:grpSpPr>
        <p:sp>
          <p:nvSpPr>
            <p:cNvPr id="52" name="Rectangle 51"/>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3" name="TextBox 22"/>
            <p:cNvSpPr txBox="1"/>
            <p:nvPr/>
          </p:nvSpPr>
          <p:spPr>
            <a:xfrm>
              <a:off x="630612" y="2022672"/>
              <a:ext cx="10962247"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Rotate the fold to be assigned as test data.</a:t>
              </a:r>
            </a:p>
            <a:p>
              <a:pPr marL="342900" indent="-342900">
                <a:buFont typeface="Wingdings" panose="05000000000000000000" pitchFamily="2" charset="2"/>
                <a:buChar char="§"/>
              </a:pPr>
              <a:r>
                <a:rPr lang="en-US" sz="2400" dirty="0">
                  <a:solidFill>
                    <a:schemeClr val="bg1"/>
                  </a:solidFill>
                </a:rPr>
                <a:t>Algorithm that performed the best is the one with best average performance over the N test iterations.</a:t>
              </a:r>
            </a:p>
          </p:txBody>
        </p:sp>
      </p:grpSp>
      <p:grpSp>
        <p:nvGrpSpPr>
          <p:cNvPr id="27" name="Group 26"/>
          <p:cNvGrpSpPr/>
          <p:nvPr/>
        </p:nvGrpSpPr>
        <p:grpSpPr>
          <a:xfrm>
            <a:off x="9404313" y="3704588"/>
            <a:ext cx="2228336" cy="2273643"/>
            <a:chOff x="9316999" y="4506443"/>
            <a:chExt cx="2228336" cy="2273643"/>
          </a:xfrm>
        </p:grpSpPr>
        <p:sp>
          <p:nvSpPr>
            <p:cNvPr id="24" name="Rectangle 2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25" name="Rectangle 2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28" name="Group 27"/>
          <p:cNvGrpSpPr/>
          <p:nvPr/>
        </p:nvGrpSpPr>
        <p:grpSpPr>
          <a:xfrm>
            <a:off x="8300527" y="3704588"/>
            <a:ext cx="2228336" cy="2273643"/>
            <a:chOff x="9316999" y="4506443"/>
            <a:chExt cx="2228336" cy="2273643"/>
          </a:xfrm>
        </p:grpSpPr>
        <p:sp>
          <p:nvSpPr>
            <p:cNvPr id="29" name="Rectangle 28"/>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0" name="Rectangle 29"/>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1" name="Group 30"/>
          <p:cNvGrpSpPr/>
          <p:nvPr/>
        </p:nvGrpSpPr>
        <p:grpSpPr>
          <a:xfrm>
            <a:off x="7196742" y="3704588"/>
            <a:ext cx="2228336" cy="2273643"/>
            <a:chOff x="9316999" y="4506443"/>
            <a:chExt cx="2228336" cy="2273643"/>
          </a:xfrm>
        </p:grpSpPr>
        <p:sp>
          <p:nvSpPr>
            <p:cNvPr id="32" name="Rectangle 31"/>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3" name="Rectangle 32"/>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4" name="Group 33"/>
          <p:cNvGrpSpPr/>
          <p:nvPr/>
        </p:nvGrpSpPr>
        <p:grpSpPr>
          <a:xfrm>
            <a:off x="6092957" y="3704588"/>
            <a:ext cx="2228336" cy="2273643"/>
            <a:chOff x="9316999" y="4506443"/>
            <a:chExt cx="2228336" cy="2273643"/>
          </a:xfrm>
        </p:grpSpPr>
        <p:sp>
          <p:nvSpPr>
            <p:cNvPr id="35" name="Rectangle 34"/>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6" name="Rectangle 35"/>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7" name="Group 36"/>
          <p:cNvGrpSpPr/>
          <p:nvPr/>
        </p:nvGrpSpPr>
        <p:grpSpPr>
          <a:xfrm>
            <a:off x="4989172" y="3704588"/>
            <a:ext cx="2228336" cy="2273643"/>
            <a:chOff x="9316999" y="4506443"/>
            <a:chExt cx="2228336" cy="2273643"/>
          </a:xfrm>
        </p:grpSpPr>
        <p:sp>
          <p:nvSpPr>
            <p:cNvPr id="38" name="Rectangle 37"/>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9" name="Rectangle 38"/>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0" name="Group 39"/>
          <p:cNvGrpSpPr/>
          <p:nvPr/>
        </p:nvGrpSpPr>
        <p:grpSpPr>
          <a:xfrm>
            <a:off x="3885387" y="3704588"/>
            <a:ext cx="2228336" cy="2273643"/>
            <a:chOff x="9316999" y="4506443"/>
            <a:chExt cx="2228336" cy="2273643"/>
          </a:xfrm>
        </p:grpSpPr>
        <p:sp>
          <p:nvSpPr>
            <p:cNvPr id="41" name="Rectangle 40"/>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2" name="Rectangle 41"/>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3" name="Group 42"/>
          <p:cNvGrpSpPr/>
          <p:nvPr/>
        </p:nvGrpSpPr>
        <p:grpSpPr>
          <a:xfrm>
            <a:off x="2781602" y="3704588"/>
            <a:ext cx="2228336" cy="2273643"/>
            <a:chOff x="9316999" y="4506443"/>
            <a:chExt cx="2228336" cy="2273643"/>
          </a:xfrm>
        </p:grpSpPr>
        <p:sp>
          <p:nvSpPr>
            <p:cNvPr id="44" name="Rectangle 4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5" name="Rectangle 4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6" name="Group 45"/>
          <p:cNvGrpSpPr/>
          <p:nvPr/>
        </p:nvGrpSpPr>
        <p:grpSpPr>
          <a:xfrm>
            <a:off x="1677817" y="3704588"/>
            <a:ext cx="2228336" cy="2273643"/>
            <a:chOff x="9316999" y="4506443"/>
            <a:chExt cx="2228336" cy="2273643"/>
          </a:xfrm>
        </p:grpSpPr>
        <p:sp>
          <p:nvSpPr>
            <p:cNvPr id="47" name="Rectangle 46"/>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8" name="Rectangle 47"/>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9" name="Group 48"/>
          <p:cNvGrpSpPr/>
          <p:nvPr/>
        </p:nvGrpSpPr>
        <p:grpSpPr>
          <a:xfrm>
            <a:off x="574032" y="3704588"/>
            <a:ext cx="2228336" cy="2273643"/>
            <a:chOff x="9316999" y="4506443"/>
            <a:chExt cx="2228336" cy="2273643"/>
          </a:xfrm>
        </p:grpSpPr>
        <p:sp>
          <p:nvSpPr>
            <p:cNvPr id="50" name="Rectangle 49"/>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51" name="Rectangle 50"/>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spTree>
    <p:extLst>
      <p:ext uri="{BB962C8B-B14F-4D97-AF65-F5344CB8AC3E}">
        <p14:creationId xmlns:p14="http://schemas.microsoft.com/office/powerpoint/2010/main" val="1072459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249"/>
                                          </p:stCondLst>
                                        </p:cTn>
                                        <p:tgtEl>
                                          <p:spTgt spid="3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249"/>
                                          </p:stCondLst>
                                        </p:cTn>
                                        <p:tgtEl>
                                          <p:spTgt spid="3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250"/>
                                  </p:stCondLst>
                                  <p:childTnLst>
                                    <p:set>
                                      <p:cBhvr>
                                        <p:cTn id="18" dur="1" fill="hold">
                                          <p:stCondLst>
                                            <p:cond delay="249"/>
                                          </p:stCondLst>
                                        </p:cTn>
                                        <p:tgtEl>
                                          <p:spTgt spid="3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250"/>
                                  </p:stCondLst>
                                  <p:childTnLst>
                                    <p:set>
                                      <p:cBhvr>
                                        <p:cTn id="21" dur="1" fill="hold">
                                          <p:stCondLst>
                                            <p:cond delay="249"/>
                                          </p:stCondLst>
                                        </p:cTn>
                                        <p:tgtEl>
                                          <p:spTgt spid="40"/>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250"/>
                                  </p:stCondLst>
                                  <p:childTnLst>
                                    <p:set>
                                      <p:cBhvr>
                                        <p:cTn id="24" dur="1" fill="hold">
                                          <p:stCondLst>
                                            <p:cond delay="249"/>
                                          </p:stCondLst>
                                        </p:cTn>
                                        <p:tgtEl>
                                          <p:spTgt spid="43"/>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250"/>
                                  </p:stCondLst>
                                  <p:childTnLst>
                                    <p:set>
                                      <p:cBhvr>
                                        <p:cTn id="27" dur="1" fill="hold">
                                          <p:stCondLst>
                                            <p:cond delay="249"/>
                                          </p:stCondLst>
                                        </p:cTn>
                                        <p:tgtEl>
                                          <p:spTgt spid="46"/>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250"/>
                                  </p:stCondLst>
                                  <p:childTnLst>
                                    <p:set>
                                      <p:cBhvr>
                                        <p:cTn id="30" dur="1" fill="hold">
                                          <p:stCondLst>
                                            <p:cond delay="24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Nested Cross-Validation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31364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Nested cross-validation is the most popular way to tune parameters</a:t>
              </a:r>
            </a:p>
          </p:txBody>
        </p:sp>
      </p:grpSp>
      <p:sp>
        <p:nvSpPr>
          <p:cNvPr id="4" name="Content Placeholder 3"/>
          <p:cNvSpPr>
            <a:spLocks noGrp="1"/>
          </p:cNvSpPr>
          <p:nvPr>
            <p:ph idx="1"/>
          </p:nvPr>
        </p:nvSpPr>
        <p:spPr>
          <a:xfrm>
            <a:off x="838200" y="2881057"/>
            <a:ext cx="10515600" cy="3295906"/>
          </a:xfrm>
        </p:spPr>
        <p:txBody>
          <a:bodyPr/>
          <a:lstStyle/>
          <a:p>
            <a:pPr>
              <a:buFont typeface="Wingdings" charset="2"/>
              <a:buChar char="§"/>
            </a:pPr>
            <a:r>
              <a:rPr lang="en-US" dirty="0"/>
              <a:t>A dataset, an algorithm, an evaluation measure for the quality of the result, and a parameter that needs tuning are required.</a:t>
            </a:r>
          </a:p>
          <a:p>
            <a:pPr>
              <a:buFont typeface="Wingdings" charset="2"/>
              <a:buChar char="§"/>
            </a:pPr>
            <a:r>
              <a:rPr lang="en-US" dirty="0"/>
              <a:t>For example: Determine a good value for λ for the regularization term in </a:t>
            </a:r>
          </a:p>
        </p:txBody>
      </p:sp>
      <p:graphicFrame>
        <p:nvGraphicFramePr>
          <p:cNvPr id="10" name="Object 9"/>
          <p:cNvGraphicFramePr>
            <a:graphicFrameLocks noChangeAspect="1"/>
          </p:cNvGraphicFramePr>
          <p:nvPr>
            <p:extLst>
              <p:ext uri="{D42A27DB-BD31-4B8C-83A1-F6EECF244321}">
                <p14:modId xmlns:p14="http://schemas.microsoft.com/office/powerpoint/2010/main" val="191642115"/>
              </p:ext>
            </p:extLst>
          </p:nvPr>
        </p:nvGraphicFramePr>
        <p:xfrm>
          <a:off x="2399963" y="4163712"/>
          <a:ext cx="2401094" cy="571024"/>
        </p:xfrm>
        <a:graphic>
          <a:graphicData uri="http://schemas.openxmlformats.org/presentationml/2006/ole">
            <mc:AlternateContent xmlns:mc="http://schemas.openxmlformats.org/markup-compatibility/2006">
              <mc:Choice xmlns:v="urn:schemas-microsoft-com:vml" Requires="v">
                <p:oleObj spid="_x0000_s8216" name="Equation" r:id="rId4" imgW="1215720" imgH="283320" progId="Equation.3">
                  <p:embed/>
                </p:oleObj>
              </mc:Choice>
              <mc:Fallback>
                <p:oleObj name="Equation" r:id="rId4" imgW="1215720" imgH="2833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963" y="4163712"/>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7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208610"/>
            <a:ext cx="10890504" cy="1325563"/>
          </a:xfrm>
        </p:spPr>
        <p:txBody>
          <a:bodyPr/>
          <a:lstStyle/>
          <a:p>
            <a:r>
              <a:rPr lang="en-US" dirty="0"/>
              <a:t>Nested Cross-Validation Process</a:t>
            </a:r>
          </a:p>
        </p:txBody>
      </p:sp>
      <p:sp>
        <p:nvSpPr>
          <p:cNvPr id="3" name="Content Placeholder 2"/>
          <p:cNvSpPr>
            <a:spLocks noGrp="1"/>
          </p:cNvSpPr>
          <p:nvPr>
            <p:ph idx="1"/>
          </p:nvPr>
        </p:nvSpPr>
        <p:spPr>
          <a:xfrm>
            <a:off x="758638" y="2367084"/>
            <a:ext cx="11329283" cy="4379403"/>
          </a:xfrm>
        </p:spPr>
        <p:txBody>
          <a:bodyPr>
            <a:normAutofit/>
          </a:bodyPr>
          <a:lstStyle/>
          <a:p>
            <a:pPr marL="514350" indent="-514350">
              <a:lnSpc>
                <a:spcPct val="120000"/>
              </a:lnSpc>
              <a:buFont typeface="+mj-lt"/>
              <a:buAutoNum type="arabicPeriod"/>
            </a:pPr>
            <a:r>
              <a:rPr lang="en-US" dirty="0"/>
              <a:t>Divide</a:t>
            </a:r>
          </a:p>
          <a:p>
            <a:pPr marL="514350" indent="-514350">
              <a:lnSpc>
                <a:spcPct val="120000"/>
              </a:lnSpc>
              <a:buFont typeface="+mj-lt"/>
              <a:buAutoNum type="arabicPeriod"/>
            </a:pPr>
            <a:r>
              <a:rPr lang="en-US" dirty="0"/>
              <a:t>Subdivide</a:t>
            </a:r>
          </a:p>
          <a:p>
            <a:pPr marL="514350" indent="-514350">
              <a:lnSpc>
                <a:spcPct val="120000"/>
              </a:lnSpc>
              <a:buFont typeface="+mj-lt"/>
              <a:buAutoNum type="arabicPeriod"/>
            </a:pPr>
            <a:r>
              <a:rPr lang="en-US" dirty="0"/>
              <a:t>Learn</a:t>
            </a:r>
          </a:p>
          <a:p>
            <a:pPr marL="514350" indent="-514350">
              <a:lnSpc>
                <a:spcPct val="120000"/>
              </a:lnSpc>
              <a:buFont typeface="+mj-lt"/>
              <a:buAutoNum type="arabicPeriod"/>
            </a:pPr>
            <a:r>
              <a:rPr lang="en-US" dirty="0"/>
              <a:t>Compare</a:t>
            </a:r>
          </a:p>
          <a:p>
            <a:pPr marL="514350" indent="-514350">
              <a:lnSpc>
                <a:spcPct val="120000"/>
              </a:lnSpc>
              <a:buNone/>
            </a:pPr>
            <a:r>
              <a:rPr lang="en-US" dirty="0"/>
              <a:t>Example Set: </a:t>
            </a:r>
          </a:p>
        </p:txBody>
      </p:sp>
      <p:grpSp>
        <p:nvGrpSpPr>
          <p:cNvPr id="6" name="Group 5"/>
          <p:cNvGrpSpPr/>
          <p:nvPr/>
        </p:nvGrpSpPr>
        <p:grpSpPr>
          <a:xfrm>
            <a:off x="0" y="1381773"/>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Steps in the process</a:t>
              </a:r>
            </a:p>
          </p:txBody>
        </p:sp>
      </p:grpSp>
      <p:graphicFrame>
        <p:nvGraphicFramePr>
          <p:cNvPr id="7174" name="Object 6"/>
          <p:cNvGraphicFramePr>
            <a:graphicFrameLocks noChangeAspect="1"/>
          </p:cNvGraphicFramePr>
          <p:nvPr/>
        </p:nvGraphicFramePr>
        <p:xfrm>
          <a:off x="3138140" y="5035086"/>
          <a:ext cx="2222500" cy="419100"/>
        </p:xfrm>
        <a:graphic>
          <a:graphicData uri="http://schemas.openxmlformats.org/presentationml/2006/ole">
            <mc:AlternateContent xmlns:mc="http://schemas.openxmlformats.org/markup-compatibility/2006">
              <mc:Choice xmlns:v="urn:schemas-microsoft-com:vml" Requires="v">
                <p:oleObj spid="_x0000_s7196" name="Equation" r:id="rId4" imgW="1133640" imgH="200880" progId="Equation.3">
                  <p:embed/>
                </p:oleObj>
              </mc:Choice>
              <mc:Fallback>
                <p:oleObj name="Equation" r:id="rId4" imgW="1133640" imgH="20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140" y="5035086"/>
                        <a:ext cx="2222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205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730" y="3988055"/>
            <a:ext cx="10515600" cy="1325563"/>
          </a:xfrm>
        </p:spPr>
        <p:txBody>
          <a:bodyPr/>
          <a:lstStyle/>
          <a:p>
            <a:r>
              <a:rPr lang="en-US" dirty="0"/>
              <a:t>Nested Cross-Validation</a:t>
            </a:r>
          </a:p>
        </p:txBody>
      </p:sp>
      <p:sp>
        <p:nvSpPr>
          <p:cNvPr id="5" name="Rectangle 4"/>
          <p:cNvSpPr/>
          <p:nvPr/>
        </p:nvSpPr>
        <p:spPr>
          <a:xfrm>
            <a:off x="576335"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5" name="Rectangle 14"/>
          <p:cNvSpPr/>
          <p:nvPr/>
        </p:nvSpPr>
        <p:spPr>
          <a:xfrm>
            <a:off x="1682678"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789021"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89536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500170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6108050"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214393"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320736"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2" name="Rectangle 41"/>
          <p:cNvSpPr/>
          <p:nvPr/>
        </p:nvSpPr>
        <p:spPr>
          <a:xfrm>
            <a:off x="943490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3" name="Rectangle 42"/>
          <p:cNvSpPr/>
          <p:nvPr/>
        </p:nvSpPr>
        <p:spPr>
          <a:xfrm>
            <a:off x="1052559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533422" y="3988055"/>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60" name="Rectangle 59"/>
          <p:cNvSpPr/>
          <p:nvPr/>
        </p:nvSpPr>
        <p:spPr>
          <a:xfrm>
            <a:off x="9427078" y="3988980"/>
            <a:ext cx="1114168" cy="22736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Validation Data</a:t>
            </a:r>
          </a:p>
        </p:txBody>
      </p:sp>
      <p:sp>
        <p:nvSpPr>
          <p:cNvPr id="44" name="Title 1"/>
          <p:cNvSpPr txBox="1">
            <a:spLocks/>
          </p:cNvSpPr>
          <p:nvPr/>
        </p:nvSpPr>
        <p:spPr>
          <a:xfrm>
            <a:off x="838200" y="365125"/>
            <a:ext cx="10890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Nested Cross-Validation Process</a:t>
            </a:r>
            <a:endParaRPr lang="en-US" dirty="0"/>
          </a:p>
        </p:txBody>
      </p:sp>
      <p:grpSp>
        <p:nvGrpSpPr>
          <p:cNvPr id="24" name="Group 23"/>
          <p:cNvGrpSpPr/>
          <p:nvPr/>
        </p:nvGrpSpPr>
        <p:grpSpPr>
          <a:xfrm>
            <a:off x="0" y="1578601"/>
            <a:ext cx="12192000" cy="1341410"/>
            <a:chOff x="0" y="1952131"/>
            <a:chExt cx="12192000" cy="1341410"/>
          </a:xfrm>
        </p:grpSpPr>
        <p:sp>
          <p:nvSpPr>
            <p:cNvPr id="25" name="Rectangle 24"/>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TextBox 25"/>
            <p:cNvSpPr txBox="1"/>
            <p:nvPr/>
          </p:nvSpPr>
          <p:spPr>
            <a:xfrm>
              <a:off x="630612" y="2022672"/>
              <a:ext cx="10962247" cy="830997"/>
            </a:xfrm>
            <a:prstGeom prst="rect">
              <a:avLst/>
            </a:prstGeom>
            <a:noFill/>
          </p:spPr>
          <p:txBody>
            <a:bodyPr wrap="square" rtlCol="0">
              <a:spAutoFit/>
            </a:bodyPr>
            <a:lstStyle/>
            <a:p>
              <a:pPr marL="342900" lvl="0" indent="-342900">
                <a:buFont typeface="Wingdings" panose="05000000000000000000" pitchFamily="2" charset="2"/>
                <a:buChar char="§"/>
              </a:pPr>
              <a:r>
                <a:rPr lang="en-US" sz="2400" dirty="0">
                  <a:solidFill>
                    <a:schemeClr val="bg1"/>
                  </a:solidFill>
                </a:rPr>
                <a:t>For 10 folds and 5 different values, there are a total of 450 test runs.</a:t>
              </a:r>
            </a:p>
            <a:p>
              <a:pPr marL="342900" indent="-342900">
                <a:buFont typeface="Wingdings" panose="05000000000000000000" pitchFamily="2" charset="2"/>
                <a:buChar char="§"/>
              </a:pPr>
              <a:r>
                <a:rPr lang="en-US" sz="2400" dirty="0">
                  <a:solidFill>
                    <a:schemeClr val="bg1"/>
                  </a:solidFill>
                </a:rPr>
                <a:t>Nested cross-validation can become very expensive.</a:t>
              </a:r>
            </a:p>
          </p:txBody>
        </p:sp>
      </p:grpSp>
    </p:spTree>
    <p:extLst>
      <p:ext uri="{BB962C8B-B14F-4D97-AF65-F5344CB8AC3E}">
        <p14:creationId xmlns:p14="http://schemas.microsoft.com/office/powerpoint/2010/main" val="3152676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4.58333E-6 1.85185E-6 C -4.58333E-6 0.0331 -0.07838 0.05995 -0.17434 0.05995 C -0.28723 0.05995 -0.32812 0.03009 -0.34557 0.01204 L -0.36263 -0.01204 C -0.3802 -0.03009 -0.42369 -0.05996 -0.5513 -0.05996 C -0.63255 -0.05996 -0.72526 -0.0331 -0.72526 1.85185E-6 C -0.72526 0.0331 -0.63255 0.05995 -0.5513 0.05995 C -0.42369 0.05995 -0.3802 0.03009 -0.36263 0.01204 L -0.34557 -0.01204 C -0.32812 -0.03009 -0.28723 -0.05996 -0.17434 -0.05996 C -0.07838 -0.05996 -4.58333E-6 -0.0331 -4.58333E-6 1.85185E-6 Z " pathEditMode="relative" rAng="0" ptsTypes="AAAAAAAAAAA">
                                      <p:cBhvr>
                                        <p:cTn id="6" dur="2000" fill="hold"/>
                                        <p:tgtEl>
                                          <p:spTgt spid="60"/>
                                        </p:tgtEl>
                                        <p:attrNameLst>
                                          <p:attrName>ppt_x</p:attrName>
                                          <p:attrName>ppt_y</p:attrName>
                                        </p:attrNameLst>
                                      </p:cBhvr>
                                      <p:rCtr x="-36263" y="0"/>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2.08333E-7 3.33333E-6 C 2.08333E-7 0.0331 -0.08828 0.05995 -0.19661 0.05995 C -0.32409 0.05995 -0.37018 0.03009 -0.38984 0.01203 L -0.40938 -0.01204 C -0.42904 -0.0301 -0.47813 -0.05996 -0.62227 -0.05996 C -0.71393 -0.05996 -0.81875 -0.03311 -0.81875 3.33333E-6 C -0.81875 0.0331 -0.71393 0.05995 -0.62227 0.05995 C -0.47813 0.05995 -0.42904 0.03009 -0.40938 0.01203 L -0.38984 -0.01204 C -0.37018 -0.0301 -0.32409 -0.05996 -0.19661 -0.05996 C -0.08828 -0.05996 2.08333E-7 -0.03311 2.08333E-7 3.33333E-6 Z " pathEditMode="relative" rAng="0" ptsTypes="AAAAAAAAAAA">
                                      <p:cBhvr>
                                        <p:cTn id="10" dur="2000" fill="hold"/>
                                        <p:tgtEl>
                                          <p:spTgt spid="13"/>
                                        </p:tgtEl>
                                        <p:attrNameLst>
                                          <p:attrName>ppt_x</p:attrName>
                                          <p:attrName>ppt_y</p:attrName>
                                        </p:attrNameLst>
                                      </p:cBhvr>
                                      <p:rCtr x="-409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What is Classification?  - recap</a:t>
            </a:r>
          </a:p>
        </p:txBody>
      </p:sp>
      <p:sp>
        <p:nvSpPr>
          <p:cNvPr id="3" name="Content Placeholder 2"/>
          <p:cNvSpPr>
            <a:spLocks noGrp="1"/>
          </p:cNvSpPr>
          <p:nvPr>
            <p:ph idx="1"/>
          </p:nvPr>
        </p:nvSpPr>
        <p:spPr>
          <a:xfrm>
            <a:off x="838200" y="4059045"/>
            <a:ext cx="10515600" cy="2366437"/>
          </a:xfrm>
        </p:spPr>
        <p:txBody>
          <a:bodyPr>
            <a:normAutofit/>
          </a:bodyPr>
          <a:lstStyle/>
          <a:p>
            <a:pPr>
              <a:buFont typeface="Wingdings" charset="2"/>
              <a:buChar char="§"/>
            </a:pPr>
            <a:r>
              <a:rPr lang="en-US" dirty="0"/>
              <a:t>Learns from a set of training data that has been labeled with ground truth observations.</a:t>
            </a:r>
          </a:p>
          <a:p>
            <a:pPr>
              <a:buFont typeface="Wingdings" charset="2"/>
              <a:buChar char="§"/>
            </a:pPr>
            <a:r>
              <a:rPr lang="en-US" dirty="0"/>
              <a:t>Determines a function (f) that when applied to x generates a positive (true) or negative (false) value that correlates to y.</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4474"/>
            <a:ext cx="12192000" cy="1417038"/>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supervised learning technique in which a Boolean label value y is predicted from a feature vector</a:t>
              </a:r>
            </a:p>
          </p:txBody>
        </p:sp>
      </p:grpSp>
    </p:spTree>
    <p:extLst>
      <p:ext uri="{BB962C8B-B14F-4D97-AF65-F5344CB8AC3E}">
        <p14:creationId xmlns:p14="http://schemas.microsoft.com/office/powerpoint/2010/main" val="415085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Binary Classification Used?</a:t>
            </a:r>
          </a:p>
        </p:txBody>
      </p:sp>
      <p:sp>
        <p:nvSpPr>
          <p:cNvPr id="3" name="Content Placeholder 2"/>
          <p:cNvSpPr>
            <a:spLocks noGrp="1"/>
          </p:cNvSpPr>
          <p:nvPr>
            <p:ph idx="1"/>
          </p:nvPr>
        </p:nvSpPr>
        <p:spPr>
          <a:xfrm>
            <a:off x="838200" y="2911889"/>
            <a:ext cx="10515600" cy="3647407"/>
          </a:xfrm>
        </p:spPr>
        <p:txBody>
          <a:bodyPr>
            <a:normAutofit/>
          </a:bodyPr>
          <a:lstStyle/>
          <a:p>
            <a:pPr>
              <a:buFont typeface="Wingdings" charset="2"/>
              <a:buChar char="§"/>
            </a:pPr>
            <a:r>
              <a:rPr lang="en-US" dirty="0"/>
              <a:t>Detecting spam email</a:t>
            </a:r>
          </a:p>
          <a:p>
            <a:pPr>
              <a:buFont typeface="Wingdings" charset="2"/>
              <a:buChar char="§"/>
            </a:pPr>
            <a:r>
              <a:rPr lang="en-US" dirty="0"/>
              <a:t>Detecting credit card fraud</a:t>
            </a:r>
          </a:p>
          <a:p>
            <a:pPr>
              <a:buFont typeface="Wingdings" charset="2"/>
              <a:buChar char="§"/>
            </a:pPr>
            <a:r>
              <a:rPr lang="en-US" dirty="0"/>
              <a:t>Predicting credit risk</a:t>
            </a:r>
          </a:p>
          <a:p>
            <a:pPr>
              <a:buFont typeface="Wingdings" charset="2"/>
              <a:buChar char="§"/>
            </a:pPr>
            <a:r>
              <a:rPr lang="en-US" dirty="0"/>
              <a:t>Automatic handwriting recognition</a:t>
            </a:r>
          </a:p>
          <a:p>
            <a:pPr>
              <a:buFont typeface="Wingdings" charset="2"/>
              <a:buChar char="§"/>
            </a:pPr>
            <a:r>
              <a:rPr lang="en-US" dirty="0"/>
              <a:t>Speech recognition</a:t>
            </a:r>
          </a:p>
          <a:p>
            <a:pPr>
              <a:buFont typeface="Wingdings" charset="2"/>
              <a:buChar char="§"/>
            </a:pPr>
            <a:r>
              <a:rPr lang="en-US" dirty="0"/>
              <a:t>Predicting customer churn</a:t>
            </a:r>
          </a:p>
          <a:p>
            <a:pPr>
              <a:buFont typeface="Wingdings" charset="2"/>
              <a:buChar char="§"/>
            </a:pPr>
            <a:r>
              <a:rPr lang="en-US" dirty="0"/>
              <a:t>Predicting medical outcome</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Binary classifications generally answer yes/no questions</a:t>
              </a:r>
            </a:p>
          </p:txBody>
        </p:sp>
      </p:grpSp>
    </p:spTree>
    <p:extLst>
      <p:ext uri="{BB962C8B-B14F-4D97-AF65-F5344CB8AC3E}">
        <p14:creationId xmlns:p14="http://schemas.microsoft.com/office/powerpoint/2010/main" val="359611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Binary Classification Example:</a:t>
            </a:r>
            <a:br>
              <a:rPr lang="en-US" dirty="0"/>
            </a:br>
            <a:endParaRPr lang="en-US" dirty="0"/>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Using dataset from previous lesson:</a:t>
            </a:r>
          </a:p>
          <a:p>
            <a:pPr lvl="1">
              <a:buFont typeface="Wingdings" charset="2"/>
              <a:buChar char="§"/>
            </a:pPr>
            <a:r>
              <a:rPr lang="en-US" dirty="0"/>
              <a:t>Predict if graduating student will get hired within 6 months of graduation.</a:t>
            </a:r>
          </a:p>
          <a:p>
            <a:pPr lvl="1">
              <a:buFont typeface="Wingdings" charset="2"/>
              <a:buChar char="§"/>
            </a:pPr>
            <a:endParaRPr lang="en-US" dirty="0"/>
          </a:p>
        </p:txBody>
      </p:sp>
      <p:grpSp>
        <p:nvGrpSpPr>
          <p:cNvPr id="4" name="Group 3"/>
          <p:cNvGrpSpPr/>
          <p:nvPr/>
        </p:nvGrpSpPr>
        <p:grpSpPr>
          <a:xfrm>
            <a:off x="0" y="1870031"/>
            <a:ext cx="12192000" cy="1174535"/>
            <a:chOff x="0" y="1870031"/>
            <a:chExt cx="12192000" cy="1174535"/>
          </a:xfrm>
        </p:grpSpPr>
        <p:grpSp>
          <p:nvGrpSpPr>
            <p:cNvPr id="12" name="Group 11"/>
            <p:cNvGrpSpPr/>
            <p:nvPr/>
          </p:nvGrpSpPr>
          <p:grpSpPr>
            <a:xfrm>
              <a:off x="0" y="187003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itchFamily="34" charset="0"/>
                  <a:buChar char="•"/>
                </a:pPr>
                <a:endParaRPr lang="en-US" i="0" dirty="0"/>
              </a:p>
            </p:txBody>
          </p:sp>
        </p:grpSp>
        <p:sp>
          <p:nvSpPr>
            <p:cNvPr id="8" name="Rectangle 7"/>
            <p:cNvSpPr/>
            <p:nvPr/>
          </p:nvSpPr>
          <p:spPr>
            <a:xfrm>
              <a:off x="823669" y="2195688"/>
              <a:ext cx="10024946" cy="523220"/>
            </a:xfrm>
            <a:prstGeom prst="rect">
              <a:avLst/>
            </a:prstGeom>
          </p:spPr>
          <p:txBody>
            <a:bodyPr wrap="square">
              <a:spAutoFit/>
            </a:bodyPr>
            <a:lstStyle/>
            <a:p>
              <a:r>
                <a:rPr lang="en-US" sz="2800" dirty="0">
                  <a:solidFill>
                    <a:schemeClr val="bg1"/>
                  </a:solidFill>
                </a:rPr>
                <a:t>Predict if graduating student will get hired</a:t>
              </a:r>
            </a:p>
          </p:txBody>
        </p:sp>
      </p:grpSp>
    </p:spTree>
    <p:extLst>
      <p:ext uri="{BB962C8B-B14F-4D97-AF65-F5344CB8AC3E}">
        <p14:creationId xmlns:p14="http://schemas.microsoft.com/office/powerpoint/2010/main" val="31342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true/false</a:t>
              </a:r>
            </a:p>
          </p:txBody>
        </p:sp>
      </p:grpSp>
      <p:graphicFrame>
        <p:nvGraphicFramePr>
          <p:cNvPr id="22" name="Table 21"/>
          <p:cNvGraphicFramePr>
            <a:graphicFrameLocks noGrp="1"/>
          </p:cNvGraphicFramePr>
          <p:nvPr>
            <p:extLst>
              <p:ext uri="{D42A27DB-BD31-4B8C-83A1-F6EECF244321}">
                <p14:modId xmlns:p14="http://schemas.microsoft.com/office/powerpoint/2010/main" val="972357679"/>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 xmlns:a16="http://schemas.microsoft.com/office/drawing/2014/main" val="48614039"/>
                    </a:ext>
                  </a:extLst>
                </a:gridCol>
                <a:gridCol w="4388664">
                  <a:extLst>
                    <a:ext uri="{9D8B030D-6E8A-4147-A177-3AD203B41FA5}">
                      <a16:colId xmlns="" xmlns:a16="http://schemas.microsoft.com/office/drawing/2014/main"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 xmlns:a16="http://schemas.microsoft.com/office/drawing/2014/main"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22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fontScale="92500" lnSpcReduction="20000"/>
          </a:bodyPr>
          <a:lstStyle/>
          <a:p>
            <a:r>
              <a:rPr lang="en-US" dirty="0"/>
              <a:t>Regularization </a:t>
            </a:r>
          </a:p>
          <a:p>
            <a:r>
              <a:rPr lang="en-US" dirty="0"/>
              <a:t>Spark </a:t>
            </a:r>
            <a:r>
              <a:rPr lang="en-US" dirty="0" err="1"/>
              <a:t>MLlib</a:t>
            </a:r>
            <a:r>
              <a:rPr lang="en-US" dirty="0"/>
              <a:t> Regularizers</a:t>
            </a:r>
          </a:p>
          <a:p>
            <a:r>
              <a:rPr lang="en-US" dirty="0"/>
              <a:t>Cross-Validation</a:t>
            </a:r>
          </a:p>
          <a:p>
            <a:r>
              <a:rPr lang="en-US" dirty="0"/>
              <a:t>Nested Cross-Validation</a:t>
            </a:r>
          </a:p>
          <a:p>
            <a:r>
              <a:rPr lang="en-US" dirty="0"/>
              <a:t>Classification</a:t>
            </a:r>
          </a:p>
          <a:p>
            <a:r>
              <a:rPr lang="en-US" dirty="0"/>
              <a:t>Loss Functions </a:t>
            </a:r>
          </a:p>
          <a:p>
            <a:r>
              <a:rPr lang="en-US" dirty="0"/>
              <a:t>Using Spark for Logistic Regression</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Set limited to Graduating GPA and Total Student Loan</a:t>
              </a:r>
            </a:p>
          </p:txBody>
        </p:sp>
      </p:grpSp>
      <p:graphicFrame>
        <p:nvGraphicFramePr>
          <p:cNvPr id="22" name="Table 21"/>
          <p:cNvGraphicFramePr>
            <a:graphicFrameLocks noGrp="1"/>
          </p:cNvGraphicFramePr>
          <p:nvPr>
            <p:extLst>
              <p:ext uri="{D42A27DB-BD31-4B8C-83A1-F6EECF244321}">
                <p14:modId xmlns:p14="http://schemas.microsoft.com/office/powerpoint/2010/main" val="1051054176"/>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 xmlns:a16="http://schemas.microsoft.com/office/drawing/2014/main" val="48614039"/>
                    </a:ext>
                  </a:extLst>
                </a:gridCol>
                <a:gridCol w="4388664">
                  <a:extLst>
                    <a:ext uri="{9D8B030D-6E8A-4147-A177-3AD203B41FA5}">
                      <a16:colId xmlns="" xmlns:a16="http://schemas.microsoft.com/office/drawing/2014/main"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 xmlns:a16="http://schemas.microsoft.com/office/drawing/2014/main" val="679667022"/>
                  </a:ext>
                </a:extLst>
              </a:tr>
              <a:tr h="395233">
                <a:tc>
                  <a:txBody>
                    <a:bodyPr/>
                    <a:lstStyle/>
                    <a:p>
                      <a:pPr algn="l"/>
                      <a:r>
                        <a:rPr lang="en-US" dirty="0"/>
                        <a:t>[</a:t>
                      </a:r>
                      <a:r>
                        <a:rPr lang="en-US" baseline="0" dirty="0"/>
                        <a:t>3.5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2034482246"/>
                  </a:ext>
                </a:extLst>
              </a:tr>
              <a:tr h="395233">
                <a:tc>
                  <a:txBody>
                    <a:bodyPr/>
                    <a:lstStyle/>
                    <a:p>
                      <a:pPr algn="l"/>
                      <a:r>
                        <a:rPr lang="en-US" dirty="0"/>
                        <a:t>[</a:t>
                      </a:r>
                      <a:r>
                        <a:rPr lang="en-US" baseline="0" dirty="0"/>
                        <a:t>3.7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682465758"/>
                  </a:ext>
                </a:extLst>
              </a:tr>
              <a:tr h="395233">
                <a:tc>
                  <a:txBody>
                    <a:bodyPr/>
                    <a:lstStyle/>
                    <a:p>
                      <a:pPr algn="l"/>
                      <a:r>
                        <a:rPr lang="en-US" dirty="0"/>
                        <a:t>[</a:t>
                      </a:r>
                      <a:r>
                        <a:rPr lang="en-US" baseline="0" dirty="0"/>
                        <a:t>3.3 90000]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4230228483"/>
                  </a:ext>
                </a:extLst>
              </a:tr>
              <a:tr h="395233">
                <a:tc>
                  <a:txBody>
                    <a:bodyPr/>
                    <a:lstStyle/>
                    <a:p>
                      <a:pPr algn="l"/>
                      <a:r>
                        <a:rPr lang="en-US" dirty="0"/>
                        <a:t>[</a:t>
                      </a:r>
                      <a:r>
                        <a:rPr lang="en-US" baseline="0" dirty="0"/>
                        <a:t>3.8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3329658239"/>
                  </a:ext>
                </a:extLst>
              </a:tr>
              <a:tr h="395233">
                <a:tc>
                  <a:txBody>
                    <a:bodyPr/>
                    <a:lstStyle/>
                    <a:p>
                      <a:pPr algn="l"/>
                      <a:r>
                        <a:rPr lang="en-US" dirty="0"/>
                        <a:t>[</a:t>
                      </a:r>
                      <a:r>
                        <a:rPr lang="en-US" baseline="0" dirty="0"/>
                        <a:t>2.9 50000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10005"/>
                  </a:ext>
                </a:extLst>
              </a:tr>
              <a:tr h="395233">
                <a:tc>
                  <a:txBody>
                    <a:bodyPr/>
                    <a:lstStyle/>
                    <a:p>
                      <a:pPr algn="l"/>
                      <a:r>
                        <a:rPr lang="en-US" dirty="0"/>
                        <a:t>[</a:t>
                      </a:r>
                      <a:r>
                        <a:rPr lang="en-US" baseline="0" dirty="0"/>
                        <a:t>3.0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78843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Classification</a:t>
            </a:r>
          </a:p>
        </p:txBody>
      </p:sp>
      <p:sp>
        <p:nvSpPr>
          <p:cNvPr id="3" name="Content Placeholder 2"/>
          <p:cNvSpPr>
            <a:spLocks noGrp="1"/>
          </p:cNvSpPr>
          <p:nvPr>
            <p:ph sz="half" idx="1"/>
          </p:nvPr>
        </p:nvSpPr>
        <p:spPr>
          <a:xfrm>
            <a:off x="256478" y="1789049"/>
            <a:ext cx="5331522" cy="4351338"/>
          </a:xfrm>
        </p:spPr>
        <p:txBody>
          <a:bodyPr>
            <a:normAutofit/>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endParaRPr lang="en-US" sz="800" baseline="-25000" dirty="0"/>
          </a:p>
          <a:p>
            <a:pPr lvl="1">
              <a:buFont typeface="Wingdings" charset="2"/>
              <a:buChar char="§"/>
            </a:pPr>
            <a:r>
              <a:rPr lang="en-US" dirty="0" err="1"/>
              <a:t>y</a:t>
            </a:r>
            <a:r>
              <a:rPr lang="en-US" baseline="-25000" dirty="0" err="1"/>
              <a:t>i</a:t>
            </a:r>
            <a:r>
              <a:rPr lang="en-US" dirty="0"/>
              <a:t> is the label</a:t>
            </a:r>
          </a:p>
          <a:p>
            <a:pPr>
              <a:buFont typeface="Wingdings" charset="2"/>
              <a:buChar char="§"/>
            </a:pPr>
            <a:endParaRPr lang="en-US" baseline="-25000" dirty="0"/>
          </a:p>
          <a:p>
            <a:pPr>
              <a:buFont typeface="Wingdings" charset="2"/>
              <a:buChar char="§"/>
            </a:pPr>
            <a:r>
              <a:rPr lang="en-US" dirty="0"/>
              <a:t>Create a classification model f that can predict label y for a new x</a:t>
            </a:r>
          </a:p>
          <a:p>
            <a:pPr>
              <a:buFont typeface="Wingdings" charset="2"/>
              <a:buChar char="§"/>
            </a:pPr>
            <a:endParaRPr lang="en-US" dirty="0"/>
          </a:p>
        </p:txBody>
      </p:sp>
      <p:grpSp>
        <p:nvGrpSpPr>
          <p:cNvPr id="7" name="Group 6"/>
          <p:cNvGrpSpPr/>
          <p:nvPr/>
        </p:nvGrpSpPr>
        <p:grpSpPr>
          <a:xfrm>
            <a:off x="5517537" y="1789049"/>
            <a:ext cx="6327363" cy="4704252"/>
            <a:chOff x="5517537" y="1789049"/>
            <a:chExt cx="6327363" cy="4704252"/>
          </a:xfrm>
        </p:grpSpPr>
        <p:cxnSp>
          <p:nvCxnSpPr>
            <p:cNvPr id="43" name="Straight Arrow Connector 42"/>
            <p:cNvCxnSpPr/>
            <p:nvPr/>
          </p:nvCxnSpPr>
          <p:spPr>
            <a:xfrm>
              <a:off x="6017011" y="5909497"/>
              <a:ext cx="5827889"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032782" y="1789049"/>
              <a:ext cx="14111" cy="4106338"/>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921329" y="6031636"/>
              <a:ext cx="3009602" cy="461665"/>
            </a:xfrm>
            <a:prstGeom prst="rect">
              <a:avLst/>
            </a:prstGeom>
            <a:noFill/>
          </p:spPr>
          <p:txBody>
            <a:bodyPr wrap="square" rtlCol="0">
              <a:spAutoFit/>
            </a:bodyPr>
            <a:lstStyle/>
            <a:p>
              <a:r>
                <a:rPr lang="en-US" sz="2400" dirty="0"/>
                <a:t>Total Student Loan</a:t>
              </a:r>
            </a:p>
          </p:txBody>
        </p:sp>
        <p:sp>
          <p:nvSpPr>
            <p:cNvPr id="48" name="TextBox 47"/>
            <p:cNvSpPr txBox="1"/>
            <p:nvPr/>
          </p:nvSpPr>
          <p:spPr>
            <a:xfrm rot="16200000">
              <a:off x="4375782" y="3788897"/>
              <a:ext cx="2806730" cy="523220"/>
            </a:xfrm>
            <a:prstGeom prst="rect">
              <a:avLst/>
            </a:prstGeom>
            <a:noFill/>
          </p:spPr>
          <p:txBody>
            <a:bodyPr wrap="none" rtlCol="0">
              <a:spAutoFit/>
            </a:bodyPr>
            <a:lstStyle/>
            <a:p>
              <a:r>
                <a:rPr lang="en-US" sz="2800" dirty="0"/>
                <a:t> Graduating GPA</a:t>
              </a:r>
            </a:p>
          </p:txBody>
        </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
          <p:nvSpPr>
            <p:cNvPr id="4" name="TextBox 3"/>
            <p:cNvSpPr txBox="1"/>
            <p:nvPr/>
          </p:nvSpPr>
          <p:spPr>
            <a:xfrm>
              <a:off x="8608957" y="3321905"/>
              <a:ext cx="394660" cy="461665"/>
            </a:xfrm>
            <a:prstGeom prst="rect">
              <a:avLst/>
            </a:prstGeom>
            <a:noFill/>
          </p:spPr>
          <p:txBody>
            <a:bodyPr wrap="none" rtlCol="0">
              <a:spAutoFit/>
            </a:bodyPr>
            <a:lstStyle/>
            <a:p>
              <a:r>
                <a:rPr lang="en-US" sz="2400" dirty="0"/>
                <a:t>+</a:t>
              </a:r>
            </a:p>
          </p:txBody>
        </p:sp>
        <p:sp>
          <p:nvSpPr>
            <p:cNvPr id="22" name="TextBox 21"/>
            <p:cNvSpPr txBox="1"/>
            <p:nvPr/>
          </p:nvSpPr>
          <p:spPr>
            <a:xfrm>
              <a:off x="9346981" y="3145987"/>
              <a:ext cx="394660" cy="461665"/>
            </a:xfrm>
            <a:prstGeom prst="rect">
              <a:avLst/>
            </a:prstGeom>
            <a:noFill/>
          </p:spPr>
          <p:txBody>
            <a:bodyPr wrap="none" rtlCol="0">
              <a:spAutoFit/>
            </a:bodyPr>
            <a:lstStyle/>
            <a:p>
              <a:r>
                <a:rPr lang="en-US" sz="2400" dirty="0"/>
                <a:t>+</a:t>
              </a:r>
            </a:p>
          </p:txBody>
        </p:sp>
        <p:sp>
          <p:nvSpPr>
            <p:cNvPr id="23" name="TextBox 22"/>
            <p:cNvSpPr txBox="1"/>
            <p:nvPr/>
          </p:nvSpPr>
          <p:spPr>
            <a:xfrm>
              <a:off x="9440885" y="3928946"/>
              <a:ext cx="388600" cy="461665"/>
            </a:xfrm>
            <a:prstGeom prst="rect">
              <a:avLst/>
            </a:prstGeom>
            <a:noFill/>
          </p:spPr>
          <p:txBody>
            <a:bodyPr wrap="square" rtlCol="0">
              <a:spAutoFit/>
            </a:bodyPr>
            <a:lstStyle/>
            <a:p>
              <a:r>
                <a:rPr lang="en-US" sz="2400" dirty="0"/>
                <a:t>+</a:t>
              </a:r>
            </a:p>
          </p:txBody>
        </p:sp>
        <p:sp>
          <p:nvSpPr>
            <p:cNvPr id="24" name="TextBox 23"/>
            <p:cNvSpPr txBox="1"/>
            <p:nvPr/>
          </p:nvSpPr>
          <p:spPr>
            <a:xfrm>
              <a:off x="9046225" y="2507875"/>
              <a:ext cx="394660" cy="461665"/>
            </a:xfrm>
            <a:prstGeom prst="rect">
              <a:avLst/>
            </a:prstGeom>
            <a:noFill/>
          </p:spPr>
          <p:txBody>
            <a:bodyPr wrap="none" rtlCol="0">
              <a:spAutoFit/>
            </a:bodyPr>
            <a:lstStyle/>
            <a:p>
              <a:r>
                <a:rPr lang="en-US" sz="2400" dirty="0"/>
                <a:t>+</a:t>
              </a:r>
            </a:p>
          </p:txBody>
        </p:sp>
        <p:sp>
          <p:nvSpPr>
            <p:cNvPr id="25" name="TextBox 24"/>
            <p:cNvSpPr txBox="1"/>
            <p:nvPr/>
          </p:nvSpPr>
          <p:spPr>
            <a:xfrm>
              <a:off x="10382031" y="3430858"/>
              <a:ext cx="394660" cy="461665"/>
            </a:xfrm>
            <a:prstGeom prst="rect">
              <a:avLst/>
            </a:prstGeom>
            <a:noFill/>
          </p:spPr>
          <p:txBody>
            <a:bodyPr wrap="none" rtlCol="0">
              <a:spAutoFit/>
            </a:bodyPr>
            <a:lstStyle/>
            <a:p>
              <a:r>
                <a:rPr lang="en-US" sz="2400" dirty="0"/>
                <a:t>+</a:t>
              </a:r>
            </a:p>
          </p:txBody>
        </p:sp>
        <p:sp>
          <p:nvSpPr>
            <p:cNvPr id="26" name="TextBox 25"/>
            <p:cNvSpPr txBox="1"/>
            <p:nvPr/>
          </p:nvSpPr>
          <p:spPr>
            <a:xfrm>
              <a:off x="10382031" y="2767561"/>
              <a:ext cx="394660" cy="461665"/>
            </a:xfrm>
            <a:prstGeom prst="rect">
              <a:avLst/>
            </a:prstGeom>
            <a:noFill/>
          </p:spPr>
          <p:txBody>
            <a:bodyPr wrap="none" rtlCol="0">
              <a:spAutoFit/>
            </a:bodyPr>
            <a:lstStyle/>
            <a:p>
              <a:r>
                <a:rPr lang="en-US" sz="2400" dirty="0"/>
                <a:t>+</a:t>
              </a:r>
            </a:p>
          </p:txBody>
        </p:sp>
        <p:sp>
          <p:nvSpPr>
            <p:cNvPr id="27" name="TextBox 26"/>
            <p:cNvSpPr txBox="1"/>
            <p:nvPr/>
          </p:nvSpPr>
          <p:spPr>
            <a:xfrm>
              <a:off x="10686831" y="3920324"/>
              <a:ext cx="394660" cy="461665"/>
            </a:xfrm>
            <a:prstGeom prst="rect">
              <a:avLst/>
            </a:prstGeom>
            <a:noFill/>
          </p:spPr>
          <p:txBody>
            <a:bodyPr wrap="none" rtlCol="0">
              <a:spAutoFit/>
            </a:bodyPr>
            <a:lstStyle/>
            <a:p>
              <a:r>
                <a:rPr lang="en-US" sz="2400" dirty="0"/>
                <a:t>+</a:t>
              </a:r>
            </a:p>
          </p:txBody>
        </p:sp>
        <p:sp>
          <p:nvSpPr>
            <p:cNvPr id="28" name="TextBox 27"/>
            <p:cNvSpPr txBox="1"/>
            <p:nvPr/>
          </p:nvSpPr>
          <p:spPr>
            <a:xfrm>
              <a:off x="10038667" y="3798615"/>
              <a:ext cx="394660" cy="461665"/>
            </a:xfrm>
            <a:prstGeom prst="rect">
              <a:avLst/>
            </a:prstGeom>
            <a:noFill/>
          </p:spPr>
          <p:txBody>
            <a:bodyPr wrap="none" rtlCol="0">
              <a:spAutoFit/>
            </a:bodyPr>
            <a:lstStyle/>
            <a:p>
              <a:r>
                <a:rPr lang="en-US" sz="2400" dirty="0"/>
                <a:t>+</a:t>
              </a:r>
            </a:p>
          </p:txBody>
        </p:sp>
        <p:sp>
          <p:nvSpPr>
            <p:cNvPr id="29" name="TextBox 28"/>
            <p:cNvSpPr txBox="1"/>
            <p:nvPr/>
          </p:nvSpPr>
          <p:spPr>
            <a:xfrm>
              <a:off x="7349153" y="3503053"/>
              <a:ext cx="388600" cy="461665"/>
            </a:xfrm>
            <a:prstGeom prst="rect">
              <a:avLst/>
            </a:prstGeom>
            <a:noFill/>
          </p:spPr>
          <p:txBody>
            <a:bodyPr wrap="square" rtlCol="0">
              <a:spAutoFit/>
            </a:bodyPr>
            <a:lstStyle/>
            <a:p>
              <a:r>
                <a:rPr lang="en-US" sz="2400" dirty="0"/>
                <a:t>-</a:t>
              </a:r>
            </a:p>
          </p:txBody>
        </p:sp>
        <p:sp>
          <p:nvSpPr>
            <p:cNvPr id="30" name="TextBox 29"/>
            <p:cNvSpPr txBox="1"/>
            <p:nvPr/>
          </p:nvSpPr>
          <p:spPr>
            <a:xfrm>
              <a:off x="6927264" y="4093266"/>
              <a:ext cx="388600" cy="461665"/>
            </a:xfrm>
            <a:prstGeom prst="rect">
              <a:avLst/>
            </a:prstGeom>
            <a:noFill/>
          </p:spPr>
          <p:txBody>
            <a:bodyPr wrap="square" rtlCol="0">
              <a:spAutoFit/>
            </a:bodyPr>
            <a:lstStyle/>
            <a:p>
              <a:r>
                <a:rPr lang="en-US" sz="2400" dirty="0"/>
                <a:t>-</a:t>
              </a:r>
            </a:p>
          </p:txBody>
        </p:sp>
        <p:sp>
          <p:nvSpPr>
            <p:cNvPr id="31" name="TextBox 30"/>
            <p:cNvSpPr txBox="1"/>
            <p:nvPr/>
          </p:nvSpPr>
          <p:spPr>
            <a:xfrm>
              <a:off x="7635604" y="4004072"/>
              <a:ext cx="388600" cy="461665"/>
            </a:xfrm>
            <a:prstGeom prst="rect">
              <a:avLst/>
            </a:prstGeom>
            <a:noFill/>
          </p:spPr>
          <p:txBody>
            <a:bodyPr wrap="square" rtlCol="0">
              <a:spAutoFit/>
            </a:bodyPr>
            <a:lstStyle/>
            <a:p>
              <a:r>
                <a:rPr lang="en-US" sz="2400" dirty="0"/>
                <a:t>-</a:t>
              </a:r>
            </a:p>
          </p:txBody>
        </p:sp>
        <p:sp>
          <p:nvSpPr>
            <p:cNvPr id="32" name="TextBox 31"/>
            <p:cNvSpPr txBox="1"/>
            <p:nvPr/>
          </p:nvSpPr>
          <p:spPr>
            <a:xfrm>
              <a:off x="7406855" y="4399812"/>
              <a:ext cx="388600" cy="461665"/>
            </a:xfrm>
            <a:prstGeom prst="rect">
              <a:avLst/>
            </a:prstGeom>
            <a:noFill/>
          </p:spPr>
          <p:txBody>
            <a:bodyPr wrap="square" rtlCol="0">
              <a:spAutoFit/>
            </a:bodyPr>
            <a:lstStyle/>
            <a:p>
              <a:r>
                <a:rPr lang="en-US" sz="2400" dirty="0"/>
                <a:t>-</a:t>
              </a:r>
            </a:p>
          </p:txBody>
        </p:sp>
        <p:sp>
          <p:nvSpPr>
            <p:cNvPr id="33" name="TextBox 32"/>
            <p:cNvSpPr txBox="1"/>
            <p:nvPr/>
          </p:nvSpPr>
          <p:spPr>
            <a:xfrm>
              <a:off x="8583539" y="4369925"/>
              <a:ext cx="388600" cy="461665"/>
            </a:xfrm>
            <a:prstGeom prst="rect">
              <a:avLst/>
            </a:prstGeom>
            <a:noFill/>
          </p:spPr>
          <p:txBody>
            <a:bodyPr wrap="square" rtlCol="0">
              <a:spAutoFit/>
            </a:bodyPr>
            <a:lstStyle/>
            <a:p>
              <a:r>
                <a:rPr lang="en-US" sz="2400" dirty="0"/>
                <a:t>-</a:t>
              </a:r>
            </a:p>
          </p:txBody>
        </p:sp>
        <p:sp>
          <p:nvSpPr>
            <p:cNvPr id="34" name="TextBox 33"/>
            <p:cNvSpPr txBox="1"/>
            <p:nvPr/>
          </p:nvSpPr>
          <p:spPr>
            <a:xfrm>
              <a:off x="8047216" y="4758354"/>
              <a:ext cx="388600" cy="461665"/>
            </a:xfrm>
            <a:prstGeom prst="rect">
              <a:avLst/>
            </a:prstGeom>
            <a:noFill/>
          </p:spPr>
          <p:txBody>
            <a:bodyPr wrap="square" rtlCol="0">
              <a:spAutoFit/>
            </a:bodyPr>
            <a:lstStyle/>
            <a:p>
              <a:r>
                <a:rPr lang="en-US" sz="2400" dirty="0"/>
                <a:t>-</a:t>
              </a:r>
            </a:p>
          </p:txBody>
        </p:sp>
        <p:sp>
          <p:nvSpPr>
            <p:cNvPr id="35" name="TextBox 34"/>
            <p:cNvSpPr txBox="1"/>
            <p:nvPr/>
          </p:nvSpPr>
          <p:spPr>
            <a:xfrm>
              <a:off x="9231830" y="5017133"/>
              <a:ext cx="388600" cy="461665"/>
            </a:xfrm>
            <a:prstGeom prst="rect">
              <a:avLst/>
            </a:prstGeom>
            <a:noFill/>
          </p:spPr>
          <p:txBody>
            <a:bodyPr wrap="square" rtlCol="0">
              <a:spAutoFit/>
            </a:bodyPr>
            <a:lstStyle/>
            <a:p>
              <a:r>
                <a:rPr lang="en-US" sz="2400" dirty="0"/>
                <a:t>-</a:t>
              </a:r>
            </a:p>
          </p:txBody>
        </p:sp>
        <p:sp>
          <p:nvSpPr>
            <p:cNvPr id="5" name="Freeform 4"/>
            <p:cNvSpPr/>
            <p:nvPr/>
          </p:nvSpPr>
          <p:spPr>
            <a:xfrm>
              <a:off x="7541634" y="2553629"/>
              <a:ext cx="2691060" cy="3252940"/>
            </a:xfrm>
            <a:custGeom>
              <a:avLst/>
              <a:gdLst>
                <a:gd name="connsiteX0" fmla="*/ 30044 w 2691060"/>
                <a:gd name="connsiteY0" fmla="*/ 0 h 3252940"/>
                <a:gd name="connsiteX1" fmla="*/ 30044 w 2691060"/>
                <a:gd name="connsiteY1" fmla="*/ 178420 h 3252940"/>
                <a:gd name="connsiteX2" fmla="*/ 342278 w 2691060"/>
                <a:gd name="connsiteY2" fmla="*/ 1014761 h 3252940"/>
                <a:gd name="connsiteX3" fmla="*/ 1513156 w 2691060"/>
                <a:gd name="connsiteY3" fmla="*/ 1806498 h 3252940"/>
                <a:gd name="connsiteX4" fmla="*/ 2449859 w 2691060"/>
                <a:gd name="connsiteY4" fmla="*/ 2821259 h 3252940"/>
                <a:gd name="connsiteX5" fmla="*/ 2661732 w 2691060"/>
                <a:gd name="connsiteY5" fmla="*/ 3211551 h 3252940"/>
                <a:gd name="connsiteX6" fmla="*/ 2684034 w 2691060"/>
                <a:gd name="connsiteY6" fmla="*/ 3222703 h 3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060" h="3252940">
                  <a:moveTo>
                    <a:pt x="30044" y="0"/>
                  </a:moveTo>
                  <a:cubicBezTo>
                    <a:pt x="4024" y="4646"/>
                    <a:pt x="-21995" y="9293"/>
                    <a:pt x="30044" y="178420"/>
                  </a:cubicBezTo>
                  <a:cubicBezTo>
                    <a:pt x="82083" y="347547"/>
                    <a:pt x="95093" y="743415"/>
                    <a:pt x="342278" y="1014761"/>
                  </a:cubicBezTo>
                  <a:cubicBezTo>
                    <a:pt x="589463" y="1286107"/>
                    <a:pt x="1161893" y="1505415"/>
                    <a:pt x="1513156" y="1806498"/>
                  </a:cubicBezTo>
                  <a:cubicBezTo>
                    <a:pt x="1864420" y="2107581"/>
                    <a:pt x="2258430" y="2587083"/>
                    <a:pt x="2449859" y="2821259"/>
                  </a:cubicBezTo>
                  <a:cubicBezTo>
                    <a:pt x="2641288" y="3055435"/>
                    <a:pt x="2622703" y="3144644"/>
                    <a:pt x="2661732" y="3211551"/>
                  </a:cubicBezTo>
                  <a:cubicBezTo>
                    <a:pt x="2700761" y="3278458"/>
                    <a:pt x="2692397" y="3250580"/>
                    <a:pt x="2684034" y="3222703"/>
                  </a:cubicBezTo>
                </a:path>
              </a:pathLst>
            </a:custGeom>
            <a:no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25587" y="2563556"/>
              <a:ext cx="394660" cy="461665"/>
            </a:xfrm>
            <a:prstGeom prst="rect">
              <a:avLst/>
            </a:prstGeom>
            <a:noFill/>
          </p:spPr>
          <p:txBody>
            <a:bodyPr wrap="none" rtlCol="0">
              <a:spAutoFit/>
            </a:bodyPr>
            <a:lstStyle/>
            <a:p>
              <a:r>
                <a:rPr lang="en-US" sz="2400" dirty="0"/>
                <a:t>+</a:t>
              </a:r>
            </a:p>
          </p:txBody>
        </p:sp>
        <p:sp>
          <p:nvSpPr>
            <p:cNvPr id="38" name="TextBox 37"/>
            <p:cNvSpPr txBox="1"/>
            <p:nvPr/>
          </p:nvSpPr>
          <p:spPr>
            <a:xfrm>
              <a:off x="6796562" y="3084685"/>
              <a:ext cx="388600" cy="461665"/>
            </a:xfrm>
            <a:prstGeom prst="rect">
              <a:avLst/>
            </a:prstGeom>
            <a:noFill/>
          </p:spPr>
          <p:txBody>
            <a:bodyPr wrap="square" rtlCol="0">
              <a:spAutoFit/>
            </a:bodyPr>
            <a:lstStyle/>
            <a:p>
              <a:r>
                <a:rPr lang="en-US" sz="2400" dirty="0"/>
                <a:t>-</a:t>
              </a:r>
            </a:p>
          </p:txBody>
        </p:sp>
        <p:sp>
          <p:nvSpPr>
            <p:cNvPr id="6" name="TextBox 5"/>
            <p:cNvSpPr txBox="1"/>
            <p:nvPr/>
          </p:nvSpPr>
          <p:spPr>
            <a:xfrm>
              <a:off x="9889317" y="2420796"/>
              <a:ext cx="1222001" cy="369332"/>
            </a:xfrm>
            <a:prstGeom prst="rect">
              <a:avLst/>
            </a:prstGeom>
            <a:noFill/>
          </p:spPr>
          <p:txBody>
            <a:bodyPr wrap="none" rtlCol="0">
              <a:spAutoFit/>
            </a:bodyPr>
            <a:lstStyle/>
            <a:p>
              <a:r>
                <a:rPr lang="en-US" dirty="0"/>
                <a:t>Gets hired</a:t>
              </a:r>
            </a:p>
          </p:txBody>
        </p:sp>
        <p:sp>
          <p:nvSpPr>
            <p:cNvPr id="40" name="TextBox 39"/>
            <p:cNvSpPr txBox="1"/>
            <p:nvPr/>
          </p:nvSpPr>
          <p:spPr>
            <a:xfrm>
              <a:off x="6201532" y="5355181"/>
              <a:ext cx="2084417" cy="369332"/>
            </a:xfrm>
            <a:prstGeom prst="rect">
              <a:avLst/>
            </a:prstGeom>
            <a:noFill/>
          </p:spPr>
          <p:txBody>
            <a:bodyPr wrap="none" rtlCol="0">
              <a:spAutoFit/>
            </a:bodyPr>
            <a:lstStyle/>
            <a:p>
              <a:r>
                <a:rPr lang="en-US" dirty="0"/>
                <a:t>Does not get hired</a:t>
              </a:r>
            </a:p>
          </p:txBody>
        </p:sp>
        <p:sp>
          <p:nvSpPr>
            <p:cNvPr id="41" name="TextBox 40"/>
            <p:cNvSpPr txBox="1"/>
            <p:nvPr/>
          </p:nvSpPr>
          <p:spPr>
            <a:xfrm>
              <a:off x="10232694" y="4790191"/>
              <a:ext cx="727032" cy="369332"/>
            </a:xfrm>
            <a:prstGeom prst="rect">
              <a:avLst/>
            </a:prstGeom>
            <a:noFill/>
          </p:spPr>
          <p:txBody>
            <a:bodyPr wrap="none" rtlCol="0">
              <a:spAutoFit/>
            </a:bodyPr>
            <a:lstStyle/>
            <a:p>
              <a:r>
                <a:rPr lang="en-US" dirty="0"/>
                <a:t>f(x)&gt;0</a:t>
              </a:r>
            </a:p>
          </p:txBody>
        </p:sp>
        <p:sp>
          <p:nvSpPr>
            <p:cNvPr id="45" name="TextBox 44"/>
            <p:cNvSpPr txBox="1"/>
            <p:nvPr/>
          </p:nvSpPr>
          <p:spPr>
            <a:xfrm>
              <a:off x="8198745" y="4205945"/>
              <a:ext cx="727032" cy="369332"/>
            </a:xfrm>
            <a:prstGeom prst="rect">
              <a:avLst/>
            </a:prstGeom>
            <a:noFill/>
          </p:spPr>
          <p:txBody>
            <a:bodyPr wrap="none" rtlCol="0">
              <a:spAutoFit/>
            </a:bodyPr>
            <a:lstStyle/>
            <a:p>
              <a:r>
                <a:rPr lang="en-US" dirty="0"/>
                <a:t>f(x)=0</a:t>
              </a:r>
            </a:p>
          </p:txBody>
        </p:sp>
        <p:sp>
          <p:nvSpPr>
            <p:cNvPr id="46" name="TextBox 45"/>
            <p:cNvSpPr txBox="1"/>
            <p:nvPr/>
          </p:nvSpPr>
          <p:spPr>
            <a:xfrm>
              <a:off x="6613969" y="4690093"/>
              <a:ext cx="727032" cy="369332"/>
            </a:xfrm>
            <a:prstGeom prst="rect">
              <a:avLst/>
            </a:prstGeom>
            <a:noFill/>
          </p:spPr>
          <p:txBody>
            <a:bodyPr wrap="none" rtlCol="0">
              <a:spAutoFit/>
            </a:bodyPr>
            <a:lstStyle/>
            <a:p>
              <a:r>
                <a:rPr lang="en-US" dirty="0"/>
                <a:t>f(x)&lt;0</a:t>
              </a:r>
            </a:p>
          </p:txBody>
        </p:sp>
      </p:grpSp>
    </p:spTree>
    <p:extLst>
      <p:ext uri="{BB962C8B-B14F-4D97-AF65-F5344CB8AC3E}">
        <p14:creationId xmlns:p14="http://schemas.microsoft.com/office/powerpoint/2010/main" val="63515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Classification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142165"/>
                <a:ext cx="10515600" cy="1077353"/>
              </a:xfrm>
            </p:spPr>
            <p:txBody>
              <a:bodyPr>
                <a:normAutofit/>
              </a:bodyPr>
              <a:lstStyle/>
              <a:p>
                <a:pPr>
                  <a:buFont typeface="Wingdings" charset="2"/>
                  <a:buChar char="§"/>
                </a:pPr>
                <a:r>
                  <a:rPr lang="en-US" dirty="0"/>
                  <a:t>A Classification algorithm tries to arrive at a function </a:t>
                </a:r>
                <a14:m>
                  <m:oMath xmlns=""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that minimizes classification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142165"/>
                <a:ext cx="10515600" cy="1077353"/>
              </a:xfrm>
              <a:blipFill rotWithShape="1">
                <a:blip r:embed="rId4" cstate="print"/>
                <a:stretch>
                  <a:fillRect/>
                </a:stretch>
              </a:blipFill>
            </p:spPr>
            <p:txBody>
              <a:bodyPr/>
              <a:lstStyle/>
              <a:p>
                <a:r>
                  <a:rPr lang="en-US" dirty="0">
                    <a:noFill/>
                  </a:rPr>
                  <a:t> </a:t>
                </a:r>
              </a:p>
            </p:txBody>
          </p:sp>
        </mc:Fallback>
      </mc:AlternateContent>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How is classification error measured?</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3888304080"/>
              </p:ext>
            </p:extLst>
          </p:nvPr>
        </p:nvGraphicFramePr>
        <p:xfrm>
          <a:off x="588071" y="4206251"/>
          <a:ext cx="10652969" cy="1304445"/>
        </p:xfrm>
        <a:graphic>
          <a:graphicData uri="http://schemas.openxmlformats.org/presentationml/2006/ole">
            <mc:AlternateContent xmlns:mc="http://schemas.openxmlformats.org/markup-compatibility/2006">
              <mc:Choice xmlns:v="urn:schemas-microsoft-com:vml" Requires="v">
                <p:oleObj spid="_x0000_s10256" name="Equation" r:id="rId5" imgW="3733800" imgH="457200" progId="Equation.3">
                  <p:embed/>
                </p:oleObj>
              </mc:Choice>
              <mc:Fallback>
                <p:oleObj name="Equation" r:id="rId5" imgW="3733800" imgH="457200" progId="Equation.3">
                  <p:embed/>
                  <p:pic>
                    <p:nvPicPr>
                      <p:cNvPr id="0" name=""/>
                      <p:cNvPicPr/>
                      <p:nvPr/>
                    </p:nvPicPr>
                    <p:blipFill>
                      <a:blip r:embed="rId6"/>
                      <a:stretch>
                        <a:fillRect/>
                      </a:stretch>
                    </p:blipFill>
                    <p:spPr>
                      <a:xfrm>
                        <a:off x="588071" y="4206251"/>
                        <a:ext cx="10652969" cy="1304445"/>
                      </a:xfrm>
                      <a:prstGeom prst="rect">
                        <a:avLst/>
                      </a:prstGeom>
                    </p:spPr>
                  </p:pic>
                </p:oleObj>
              </mc:Fallback>
            </mc:AlternateContent>
          </a:graphicData>
        </a:graphic>
      </p:graphicFrame>
    </p:spTree>
    <p:extLst>
      <p:ext uri="{BB962C8B-B14F-4D97-AF65-F5344CB8AC3E}">
        <p14:creationId xmlns:p14="http://schemas.microsoft.com/office/powerpoint/2010/main" val="2243948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Convert to computationally simpler</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Is there a substitute for the inequality test?</a:t>
              </a:r>
            </a:p>
          </p:txBody>
        </p:sp>
      </p:grpSp>
      <p:grpSp>
        <p:nvGrpSpPr>
          <p:cNvPr id="10" name="Group 9"/>
          <p:cNvGrpSpPr/>
          <p:nvPr/>
        </p:nvGrpSpPr>
        <p:grpSpPr>
          <a:xfrm>
            <a:off x="1341783" y="4890866"/>
            <a:ext cx="5029200" cy="795870"/>
            <a:chOff x="965200" y="4876799"/>
            <a:chExt cx="5029200" cy="795870"/>
          </a:xfrm>
        </p:grpSpPr>
        <p:cxnSp>
          <p:nvCxnSpPr>
            <p:cNvPr id="11" name="Straight Connector 10"/>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308820" y="4876799"/>
              <a:ext cx="3842832" cy="786781"/>
            </a:xfrm>
            <a:prstGeom prst="bentConnector3">
              <a:avLst>
                <a:gd name="adj1" fmla="val 50000"/>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graphicFrame>
        <p:nvGraphicFramePr>
          <p:cNvPr id="3" name="Object 2"/>
          <p:cNvGraphicFramePr>
            <a:graphicFrameLocks noChangeAspect="1"/>
          </p:cNvGraphicFramePr>
          <p:nvPr>
            <p:extLst>
              <p:ext uri="{D42A27DB-BD31-4B8C-83A1-F6EECF244321}">
                <p14:modId xmlns:p14="http://schemas.microsoft.com/office/powerpoint/2010/main" val="3160816867"/>
              </p:ext>
            </p:extLst>
          </p:nvPr>
        </p:nvGraphicFramePr>
        <p:xfrm>
          <a:off x="1432816" y="4333490"/>
          <a:ext cx="2095253" cy="416719"/>
        </p:xfrm>
        <a:graphic>
          <a:graphicData uri="http://schemas.openxmlformats.org/presentationml/2006/ole">
            <mc:AlternateContent xmlns:mc="http://schemas.openxmlformats.org/markup-compatibility/2006">
              <mc:Choice xmlns:v="urn:schemas-microsoft-com:vml" Requires="v">
                <p:oleObj spid="_x0000_s12333" name="Equation" r:id="rId4" imgW="774700" imgH="215900" progId="Equation.3">
                  <p:embed/>
                </p:oleObj>
              </mc:Choice>
              <mc:Fallback>
                <p:oleObj name="Equation" r:id="rId4" imgW="774700" imgH="215900" progId="Equation.3">
                  <p:embed/>
                  <p:pic>
                    <p:nvPicPr>
                      <p:cNvPr id="0" name=""/>
                      <p:cNvPicPr/>
                      <p:nvPr/>
                    </p:nvPicPr>
                    <p:blipFill>
                      <a:blip r:embed="rId5"/>
                      <a:stretch>
                        <a:fillRect/>
                      </a:stretch>
                    </p:blipFill>
                    <p:spPr>
                      <a:xfrm>
                        <a:off x="1432816" y="4333490"/>
                        <a:ext cx="2095253" cy="41671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88157515"/>
              </p:ext>
            </p:extLst>
          </p:nvPr>
        </p:nvGraphicFramePr>
        <p:xfrm>
          <a:off x="3058032" y="5825017"/>
          <a:ext cx="1219756" cy="517540"/>
        </p:xfrm>
        <a:graphic>
          <a:graphicData uri="http://schemas.openxmlformats.org/presentationml/2006/ole">
            <mc:AlternateContent xmlns:mc="http://schemas.openxmlformats.org/markup-compatibility/2006">
              <mc:Choice xmlns:v="urn:schemas-microsoft-com:vml" Requires="v">
                <p:oleObj spid="_x0000_s12334" name="Equation" r:id="rId6" imgW="469900" imgH="215900" progId="Equation.3">
                  <p:embed/>
                </p:oleObj>
              </mc:Choice>
              <mc:Fallback>
                <p:oleObj name="Equation" r:id="rId6" imgW="469900" imgH="215900" progId="Equation.3">
                  <p:embed/>
                  <p:pic>
                    <p:nvPicPr>
                      <p:cNvPr id="0" name=""/>
                      <p:cNvPicPr/>
                      <p:nvPr/>
                    </p:nvPicPr>
                    <p:blipFill>
                      <a:blip r:embed="rId7"/>
                      <a:stretch>
                        <a:fillRect/>
                      </a:stretch>
                    </p:blipFill>
                    <p:spPr>
                      <a:xfrm>
                        <a:off x="3058032" y="5825017"/>
                        <a:ext cx="1219756" cy="517540"/>
                      </a:xfrm>
                      <a:prstGeom prst="rect">
                        <a:avLst/>
                      </a:prstGeom>
                    </p:spPr>
                  </p:pic>
                </p:oleObj>
              </mc:Fallback>
            </mc:AlternateContent>
          </a:graphicData>
        </a:graphic>
      </p:graphicFrame>
      <p:grpSp>
        <p:nvGrpSpPr>
          <p:cNvPr id="8" name="Group 7"/>
          <p:cNvGrpSpPr/>
          <p:nvPr/>
        </p:nvGrpSpPr>
        <p:grpSpPr>
          <a:xfrm>
            <a:off x="1541367" y="3136161"/>
            <a:ext cx="8804106" cy="2554983"/>
            <a:chOff x="1541367" y="3136161"/>
            <a:chExt cx="8804106" cy="2554983"/>
          </a:xfrm>
        </p:grpSpPr>
        <p:graphicFrame>
          <p:nvGraphicFramePr>
            <p:cNvPr id="5" name="Object 4"/>
            <p:cNvGraphicFramePr>
              <a:graphicFrameLocks noChangeAspect="1"/>
            </p:cNvGraphicFramePr>
            <p:nvPr>
              <p:extLst>
                <p:ext uri="{D42A27DB-BD31-4B8C-83A1-F6EECF244321}">
                  <p14:modId xmlns:p14="http://schemas.microsoft.com/office/powerpoint/2010/main" val="2956611521"/>
                </p:ext>
              </p:extLst>
            </p:nvPr>
          </p:nvGraphicFramePr>
          <p:xfrm>
            <a:off x="7101680" y="4711095"/>
            <a:ext cx="2504568" cy="980049"/>
          </p:xfrm>
          <a:graphic>
            <a:graphicData uri="http://schemas.openxmlformats.org/presentationml/2006/ole">
              <mc:AlternateContent xmlns:mc="http://schemas.openxmlformats.org/markup-compatibility/2006">
                <mc:Choice xmlns:v="urn:schemas-microsoft-com:vml" Requires="v">
                  <p:oleObj spid="_x0000_s12335" name="Equation" r:id="rId8" imgW="1168400" imgH="457200" progId="Equation.3">
                    <p:embed/>
                  </p:oleObj>
                </mc:Choice>
                <mc:Fallback>
                  <p:oleObj name="Equation" r:id="rId8" imgW="1168400" imgH="457200" progId="Equation.3">
                    <p:embed/>
                    <p:pic>
                      <p:nvPicPr>
                        <p:cNvPr id="0" name=""/>
                        <p:cNvPicPr/>
                        <p:nvPr/>
                      </p:nvPicPr>
                      <p:blipFill>
                        <a:blip r:embed="rId9"/>
                        <a:stretch>
                          <a:fillRect/>
                        </a:stretch>
                      </p:blipFill>
                      <p:spPr>
                        <a:xfrm>
                          <a:off x="7101680" y="4711095"/>
                          <a:ext cx="2504568" cy="98004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23134412"/>
                </p:ext>
              </p:extLst>
            </p:nvPr>
          </p:nvGraphicFramePr>
          <p:xfrm>
            <a:off x="1541367" y="3136161"/>
            <a:ext cx="8804106" cy="1078054"/>
          </p:xfrm>
          <a:graphic>
            <a:graphicData uri="http://schemas.openxmlformats.org/presentationml/2006/ole">
              <mc:AlternateContent xmlns:mc="http://schemas.openxmlformats.org/markup-compatibility/2006">
                <mc:Choice xmlns:v="urn:schemas-microsoft-com:vml" Requires="v">
                  <p:oleObj spid="_x0000_s12336" name="Equation" r:id="rId10" imgW="3733800" imgH="457200" progId="Equation.3">
                    <p:embed/>
                  </p:oleObj>
                </mc:Choice>
                <mc:Fallback>
                  <p:oleObj name="Equation" r:id="rId10" imgW="3733800" imgH="457200" progId="Equation.3">
                    <p:embed/>
                    <p:pic>
                      <p:nvPicPr>
                        <p:cNvPr id="0" name=""/>
                        <p:cNvPicPr/>
                        <p:nvPr/>
                      </p:nvPicPr>
                      <p:blipFill>
                        <a:blip r:embed="rId11"/>
                        <a:stretch>
                          <a:fillRect/>
                        </a:stretch>
                      </p:blipFill>
                      <p:spPr>
                        <a:xfrm>
                          <a:off x="1541367" y="3136161"/>
                          <a:ext cx="8804106" cy="1078054"/>
                        </a:xfrm>
                        <a:prstGeom prst="rect">
                          <a:avLst/>
                        </a:prstGeom>
                      </p:spPr>
                    </p:pic>
                  </p:oleObj>
                </mc:Fallback>
              </mc:AlternateContent>
            </a:graphicData>
          </a:graphic>
        </p:graphicFrame>
      </p:grpSp>
    </p:spTree>
    <p:extLst>
      <p:ext uri="{BB962C8B-B14F-4D97-AF65-F5344CB8AC3E}">
        <p14:creationId xmlns:p14="http://schemas.microsoft.com/office/powerpoint/2010/main" val="1575832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71"/>
            <a:ext cx="11082454" cy="1325563"/>
          </a:xfrm>
        </p:spPr>
        <p:txBody>
          <a:bodyPr>
            <a:normAutofit/>
          </a:bodyPr>
          <a:lstStyle/>
          <a:p>
            <a:r>
              <a:rPr lang="en-US" dirty="0"/>
              <a:t>Loss Function for Classification</a:t>
            </a:r>
          </a:p>
        </p:txBody>
      </p:sp>
      <p:grpSp>
        <p:nvGrpSpPr>
          <p:cNvPr id="12" name="Group 11"/>
          <p:cNvGrpSpPr/>
          <p:nvPr/>
        </p:nvGrpSpPr>
        <p:grpSpPr>
          <a:xfrm>
            <a:off x="0" y="1348195"/>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Create an upper bound for the logical expression</a:t>
              </a:r>
            </a:p>
          </p:txBody>
        </p:sp>
      </p:grpSp>
      <p:grpSp>
        <p:nvGrpSpPr>
          <p:cNvPr id="5" name="Group 4"/>
          <p:cNvGrpSpPr/>
          <p:nvPr/>
        </p:nvGrpSpPr>
        <p:grpSpPr>
          <a:xfrm>
            <a:off x="848724" y="3676741"/>
            <a:ext cx="5530703" cy="2370667"/>
            <a:chOff x="848724" y="3480422"/>
            <a:chExt cx="5530703" cy="2370667"/>
          </a:xfrm>
        </p:grpSpPr>
        <p:cxnSp>
          <p:nvCxnSpPr>
            <p:cNvPr id="11" name="Straight Connector 10"/>
            <p:cNvCxnSpPr/>
            <p:nvPr/>
          </p:nvCxnSpPr>
          <p:spPr>
            <a:xfrm>
              <a:off x="848724" y="5851089"/>
              <a:ext cx="5530703"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1192344" y="5055219"/>
              <a:ext cx="3865951" cy="795870"/>
              <a:chOff x="4364254" y="4544167"/>
              <a:chExt cx="3865951" cy="795870"/>
            </a:xfrm>
          </p:grpSpPr>
          <p:cxnSp>
            <p:nvCxnSpPr>
              <p:cNvPr id="18" name="Straight Connector 17"/>
              <p:cNvCxnSpPr/>
              <p:nvPr/>
            </p:nvCxnSpPr>
            <p:spPr>
              <a:xfrm flipV="1">
                <a:off x="4364254" y="4544167"/>
                <a:ext cx="1947333" cy="0"/>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282872" y="5322273"/>
                <a:ext cx="1947333" cy="0"/>
              </a:xfrm>
              <a:prstGeom prst="line">
                <a:avLst/>
              </a:prstGeom>
              <a:ln w="38100" cmpd="sng">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292663" y="4561103"/>
                <a:ext cx="0" cy="778934"/>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sp>
          <p:nvSpPr>
            <p:cNvPr id="22" name="Freeform 21"/>
            <p:cNvSpPr/>
            <p:nvPr/>
          </p:nvSpPr>
          <p:spPr>
            <a:xfrm>
              <a:off x="1440361" y="3480422"/>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w="38100">
              <a:solidFill>
                <a:schemeClr val="bg1">
                  <a:lumMod val="75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4" name="Object 23"/>
          <p:cNvGraphicFramePr>
            <a:graphicFrameLocks noChangeAspect="1"/>
          </p:cNvGraphicFramePr>
          <p:nvPr>
            <p:extLst>
              <p:ext uri="{D42A27DB-BD31-4B8C-83A1-F6EECF244321}">
                <p14:modId xmlns:p14="http://schemas.microsoft.com/office/powerpoint/2010/main" val="248261922"/>
              </p:ext>
            </p:extLst>
          </p:nvPr>
        </p:nvGraphicFramePr>
        <p:xfrm>
          <a:off x="1371477" y="2477749"/>
          <a:ext cx="9783330" cy="1184853"/>
        </p:xfrm>
        <a:graphic>
          <a:graphicData uri="http://schemas.openxmlformats.org/presentationml/2006/ole">
            <mc:AlternateContent xmlns:mc="http://schemas.openxmlformats.org/markup-compatibility/2006">
              <mc:Choice xmlns:v="urn:schemas-microsoft-com:vml" Requires="v">
                <p:oleObj spid="_x0000_s11334" name="Equation" r:id="rId4" imgW="3771900" imgH="457200" progId="Equation.3">
                  <p:embed/>
                </p:oleObj>
              </mc:Choice>
              <mc:Fallback>
                <p:oleObj name="Equation" r:id="rId4" imgW="3771900" imgH="457200" progId="Equation.3">
                  <p:embed/>
                  <p:pic>
                    <p:nvPicPr>
                      <p:cNvPr id="0" name=""/>
                      <p:cNvPicPr/>
                      <p:nvPr/>
                    </p:nvPicPr>
                    <p:blipFill>
                      <a:blip r:embed="rId5"/>
                      <a:stretch>
                        <a:fillRect/>
                      </a:stretch>
                    </p:blipFill>
                    <p:spPr>
                      <a:xfrm>
                        <a:off x="1371477" y="2477749"/>
                        <a:ext cx="9783330" cy="118485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40332450"/>
              </p:ext>
            </p:extLst>
          </p:nvPr>
        </p:nvGraphicFramePr>
        <p:xfrm>
          <a:off x="7280502" y="3634411"/>
          <a:ext cx="3333750" cy="1303338"/>
        </p:xfrm>
        <a:graphic>
          <a:graphicData uri="http://schemas.openxmlformats.org/presentationml/2006/ole">
            <mc:AlternateContent xmlns:mc="http://schemas.openxmlformats.org/markup-compatibility/2006">
              <mc:Choice xmlns:v="urn:schemas-microsoft-com:vml" Requires="v">
                <p:oleObj spid="_x0000_s11335" name="Equation" r:id="rId6" imgW="1168400" imgH="457200" progId="Equation.3">
                  <p:embed/>
                </p:oleObj>
              </mc:Choice>
              <mc:Fallback>
                <p:oleObj name="Equation" r:id="rId6" imgW="1168400" imgH="457200" progId="Equation.3">
                  <p:embed/>
                  <p:pic>
                    <p:nvPicPr>
                      <p:cNvPr id="0" name=""/>
                      <p:cNvPicPr/>
                      <p:nvPr/>
                    </p:nvPicPr>
                    <p:blipFill>
                      <a:blip r:embed="rId7"/>
                      <a:stretch>
                        <a:fillRect/>
                      </a:stretch>
                    </p:blipFill>
                    <p:spPr>
                      <a:xfrm>
                        <a:off x="7280502" y="3634411"/>
                        <a:ext cx="3333750" cy="130333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95466578"/>
              </p:ext>
            </p:extLst>
          </p:nvPr>
        </p:nvGraphicFramePr>
        <p:xfrm>
          <a:off x="7276788" y="5015690"/>
          <a:ext cx="3405188" cy="1303337"/>
        </p:xfrm>
        <a:graphic>
          <a:graphicData uri="http://schemas.openxmlformats.org/presentationml/2006/ole">
            <mc:AlternateContent xmlns:mc="http://schemas.openxmlformats.org/markup-compatibility/2006">
              <mc:Choice xmlns:v="urn:schemas-microsoft-com:vml" Requires="v">
                <p:oleObj spid="_x0000_s11336" name="Equation" r:id="rId8" imgW="1193800" imgH="457200" progId="Equation.3">
                  <p:embed/>
                </p:oleObj>
              </mc:Choice>
              <mc:Fallback>
                <p:oleObj name="Equation" r:id="rId8" imgW="1193800" imgH="457200" progId="Equation.3">
                  <p:embed/>
                  <p:pic>
                    <p:nvPicPr>
                      <p:cNvPr id="0" name=""/>
                      <p:cNvPicPr/>
                      <p:nvPr/>
                    </p:nvPicPr>
                    <p:blipFill>
                      <a:blip r:embed="rId9"/>
                      <a:stretch>
                        <a:fillRect/>
                      </a:stretch>
                    </p:blipFill>
                    <p:spPr>
                      <a:xfrm>
                        <a:off x="7276788" y="5015690"/>
                        <a:ext cx="3405188" cy="13033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89114955"/>
              </p:ext>
            </p:extLst>
          </p:nvPr>
        </p:nvGraphicFramePr>
        <p:xfrm>
          <a:off x="2496643" y="4304580"/>
          <a:ext cx="1715086" cy="462801"/>
        </p:xfrm>
        <a:graphic>
          <a:graphicData uri="http://schemas.openxmlformats.org/presentationml/2006/ole">
            <mc:AlternateContent xmlns:mc="http://schemas.openxmlformats.org/markup-compatibility/2006">
              <mc:Choice xmlns:v="urn:schemas-microsoft-com:vml" Requires="v">
                <p:oleObj spid="_x0000_s11337" name="Equation" r:id="rId10" imgW="800100" imgH="215900" progId="Equation.3">
                  <p:embed/>
                </p:oleObj>
              </mc:Choice>
              <mc:Fallback>
                <p:oleObj name="Equation" r:id="rId10" imgW="800100" imgH="215900" progId="Equation.3">
                  <p:embed/>
                  <p:pic>
                    <p:nvPicPr>
                      <p:cNvPr id="0" name=""/>
                      <p:cNvPicPr/>
                      <p:nvPr/>
                    </p:nvPicPr>
                    <p:blipFill>
                      <a:blip r:embed="rId11"/>
                      <a:stretch>
                        <a:fillRect/>
                      </a:stretch>
                    </p:blipFill>
                    <p:spPr>
                      <a:xfrm>
                        <a:off x="2496643" y="4304580"/>
                        <a:ext cx="1715086" cy="462801"/>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069713579"/>
              </p:ext>
            </p:extLst>
          </p:nvPr>
        </p:nvGraphicFramePr>
        <p:xfrm>
          <a:off x="862013" y="5282719"/>
          <a:ext cx="1660525" cy="463550"/>
        </p:xfrm>
        <a:graphic>
          <a:graphicData uri="http://schemas.openxmlformats.org/presentationml/2006/ole">
            <mc:AlternateContent xmlns:mc="http://schemas.openxmlformats.org/markup-compatibility/2006">
              <mc:Choice xmlns:v="urn:schemas-microsoft-com:vml" Requires="v">
                <p:oleObj spid="_x0000_s11338" name="Equation" r:id="rId12" imgW="774700" imgH="215900" progId="Equation.3">
                  <p:embed/>
                </p:oleObj>
              </mc:Choice>
              <mc:Fallback>
                <p:oleObj name="Equation" r:id="rId12" imgW="774700" imgH="215900" progId="Equation.3">
                  <p:embed/>
                  <p:pic>
                    <p:nvPicPr>
                      <p:cNvPr id="0" name=""/>
                      <p:cNvPicPr/>
                      <p:nvPr/>
                    </p:nvPicPr>
                    <p:blipFill>
                      <a:blip r:embed="rId13"/>
                      <a:stretch>
                        <a:fillRect/>
                      </a:stretch>
                    </p:blipFill>
                    <p:spPr>
                      <a:xfrm>
                        <a:off x="862013" y="5282719"/>
                        <a:ext cx="1660525" cy="463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593325751"/>
              </p:ext>
            </p:extLst>
          </p:nvPr>
        </p:nvGraphicFramePr>
        <p:xfrm>
          <a:off x="2700338" y="6069013"/>
          <a:ext cx="1008062" cy="463550"/>
        </p:xfrm>
        <a:graphic>
          <a:graphicData uri="http://schemas.openxmlformats.org/presentationml/2006/ole">
            <mc:AlternateContent xmlns:mc="http://schemas.openxmlformats.org/markup-compatibility/2006">
              <mc:Choice xmlns:v="urn:schemas-microsoft-com:vml" Requires="v">
                <p:oleObj spid="_x0000_s11339" name="Equation" r:id="rId14" imgW="469900" imgH="215900" progId="Equation.3">
                  <p:embed/>
                </p:oleObj>
              </mc:Choice>
              <mc:Fallback>
                <p:oleObj name="Equation" r:id="rId14" imgW="469900" imgH="215900" progId="Equation.3">
                  <p:embed/>
                  <p:pic>
                    <p:nvPicPr>
                      <p:cNvPr id="0" name=""/>
                      <p:cNvPicPr/>
                      <p:nvPr/>
                    </p:nvPicPr>
                    <p:blipFill>
                      <a:blip r:embed="rId15"/>
                      <a:stretch>
                        <a:fillRect/>
                      </a:stretch>
                    </p:blipFill>
                    <p:spPr>
                      <a:xfrm>
                        <a:off x="2700338" y="6069013"/>
                        <a:ext cx="1008062" cy="463550"/>
                      </a:xfrm>
                      <a:prstGeom prst="rect">
                        <a:avLst/>
                      </a:prstGeom>
                    </p:spPr>
                  </p:pic>
                </p:oleObj>
              </mc:Fallback>
            </mc:AlternateContent>
          </a:graphicData>
        </a:graphic>
      </p:graphicFrame>
    </p:spTree>
    <p:extLst>
      <p:ext uri="{BB962C8B-B14F-4D97-AF65-F5344CB8AC3E}">
        <p14:creationId xmlns:p14="http://schemas.microsoft.com/office/powerpoint/2010/main" val="114913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387427"/>
            <a:ext cx="10955454" cy="1325563"/>
          </a:xfrm>
        </p:spPr>
        <p:txBody>
          <a:bodyPr>
            <a:normAutofit/>
          </a:bodyPr>
          <a:lstStyle/>
          <a:p>
            <a:r>
              <a:rPr lang="en-US" dirty="0"/>
              <a:t>Restate the Optimization Problem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Minimize the error with the loss function and add Occam</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3274940239"/>
              </p:ext>
            </p:extLst>
          </p:nvPr>
        </p:nvGraphicFramePr>
        <p:xfrm>
          <a:off x="1731169" y="3378200"/>
          <a:ext cx="8729662" cy="1185863"/>
        </p:xfrm>
        <a:graphic>
          <a:graphicData uri="http://schemas.openxmlformats.org/presentationml/2006/ole">
            <mc:AlternateContent xmlns:mc="http://schemas.openxmlformats.org/markup-compatibility/2006">
              <mc:Choice xmlns:v="urn:schemas-microsoft-com:vml" Requires="v">
                <p:oleObj spid="_x0000_s13335" name="Equation" r:id="rId4" imgW="3365500" imgH="457200" progId="Equation.3">
                  <p:embed/>
                </p:oleObj>
              </mc:Choice>
              <mc:Fallback>
                <p:oleObj name="Equation" r:id="rId4" imgW="3365500" imgH="457200" progId="Equation.3">
                  <p:embed/>
                  <p:pic>
                    <p:nvPicPr>
                      <p:cNvPr id="0" name=""/>
                      <p:cNvPicPr/>
                      <p:nvPr/>
                    </p:nvPicPr>
                    <p:blipFill>
                      <a:blip r:embed="rId5"/>
                      <a:stretch>
                        <a:fillRect/>
                      </a:stretch>
                    </p:blipFill>
                    <p:spPr>
                      <a:xfrm>
                        <a:off x="1731169" y="3378200"/>
                        <a:ext cx="8729662" cy="11858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0073222"/>
              </p:ext>
            </p:extLst>
          </p:nvPr>
        </p:nvGraphicFramePr>
        <p:xfrm>
          <a:off x="2291556" y="4941373"/>
          <a:ext cx="7608888" cy="1185863"/>
        </p:xfrm>
        <a:graphic>
          <a:graphicData uri="http://schemas.openxmlformats.org/presentationml/2006/ole">
            <mc:AlternateContent xmlns:mc="http://schemas.openxmlformats.org/markup-compatibility/2006">
              <mc:Choice xmlns:v="urn:schemas-microsoft-com:vml" Requires="v">
                <p:oleObj spid="_x0000_s13336" name="Equation" r:id="rId6" imgW="2933700" imgH="457200" progId="Equation.3">
                  <p:embed/>
                </p:oleObj>
              </mc:Choice>
              <mc:Fallback>
                <p:oleObj name="Equation" r:id="rId6" imgW="2933700" imgH="457200" progId="Equation.3">
                  <p:embed/>
                  <p:pic>
                    <p:nvPicPr>
                      <p:cNvPr id="0" name=""/>
                      <p:cNvPicPr/>
                      <p:nvPr/>
                    </p:nvPicPr>
                    <p:blipFill>
                      <a:blip r:embed="rId7"/>
                      <a:stretch>
                        <a:fillRect/>
                      </a:stretch>
                    </p:blipFill>
                    <p:spPr>
                      <a:xfrm>
                        <a:off x="2291556" y="4941373"/>
                        <a:ext cx="7608888" cy="1185863"/>
                      </a:xfrm>
                      <a:prstGeom prst="rect">
                        <a:avLst/>
                      </a:prstGeom>
                    </p:spPr>
                  </p:pic>
                </p:oleObj>
              </mc:Fallback>
            </mc:AlternateContent>
          </a:graphicData>
        </a:graphic>
      </p:graphicFrame>
    </p:spTree>
    <p:extLst>
      <p:ext uri="{BB962C8B-B14F-4D97-AF65-F5344CB8AC3E}">
        <p14:creationId xmlns:p14="http://schemas.microsoft.com/office/powerpoint/2010/main" val="182801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Motivation for Logistic Regression</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Attempts to convert a yes/no scatter to a linear one</a:t>
              </a:r>
            </a:p>
          </p:txBody>
        </p:sp>
      </p:grpSp>
      <p:grpSp>
        <p:nvGrpSpPr>
          <p:cNvPr id="61" name="Group 60"/>
          <p:cNvGrpSpPr/>
          <p:nvPr/>
        </p:nvGrpSpPr>
        <p:grpSpPr>
          <a:xfrm>
            <a:off x="825202"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8207"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868490"/>
                <a:ext cx="461665" cy="1641475"/>
              </a:xfrm>
              <a:prstGeom prst="rect">
                <a:avLst/>
              </a:prstGeom>
              <a:noFill/>
            </p:spPr>
            <p:txBody>
              <a:bodyPr vert="eaVert" wrap="none" rtlCol="0">
                <a:spAutoFit/>
              </a:bodyPr>
              <a:lstStyle/>
              <a:p>
                <a:r>
                  <a:rPr lang="en-US" dirty="0"/>
                  <a:t>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28997" y="3953902"/>
            <a:ext cx="534008" cy="1673915"/>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3046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Probability and Odds</a:t>
            </a:r>
          </a:p>
        </p:txBody>
      </p:sp>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61029913"/>
              </p:ext>
            </p:extLst>
          </p:nvPr>
        </p:nvGraphicFramePr>
        <p:xfrm>
          <a:off x="378152" y="1873497"/>
          <a:ext cx="11587588" cy="1179576"/>
        </p:xfrm>
        <a:graphic>
          <a:graphicData uri="http://schemas.openxmlformats.org/presentationml/2006/ole">
            <mc:AlternateContent xmlns:mc="http://schemas.openxmlformats.org/markup-compatibility/2006">
              <mc:Choice xmlns:v="urn:schemas-microsoft-com:vml" Requires="v">
                <p:oleObj spid="_x0000_s15406" name="Equation" r:id="rId4" imgW="4241800" imgH="431800" progId="Equation.3">
                  <p:embed/>
                </p:oleObj>
              </mc:Choice>
              <mc:Fallback>
                <p:oleObj name="Equation" r:id="rId4" imgW="4241800" imgH="431800" progId="Equation.3">
                  <p:embed/>
                  <p:pic>
                    <p:nvPicPr>
                      <p:cNvPr id="0" name=""/>
                      <p:cNvPicPr/>
                      <p:nvPr/>
                    </p:nvPicPr>
                    <p:blipFill>
                      <a:blip r:embed="rId5"/>
                      <a:stretch>
                        <a:fillRect/>
                      </a:stretch>
                    </p:blipFill>
                    <p:spPr>
                      <a:xfrm>
                        <a:off x="378152" y="1873497"/>
                        <a:ext cx="11587588" cy="1179576"/>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9486847"/>
              </p:ext>
            </p:extLst>
          </p:nvPr>
        </p:nvGraphicFramePr>
        <p:xfrm>
          <a:off x="1134290" y="3407487"/>
          <a:ext cx="9923421" cy="2805081"/>
        </p:xfrm>
        <a:graphic>
          <a:graphicData uri="http://schemas.openxmlformats.org/drawingml/2006/table">
            <a:tbl>
              <a:tblPr firstRow="1" bandRow="1">
                <a:tableStyleId>{5C22544A-7EE6-4342-B048-85BDC9FD1C3A}</a:tableStyleId>
              </a:tblPr>
              <a:tblGrid>
                <a:gridCol w="3307807">
                  <a:extLst>
                    <a:ext uri="{9D8B030D-6E8A-4147-A177-3AD203B41FA5}">
                      <a16:colId xmlns="" xmlns:a16="http://schemas.microsoft.com/office/drawing/2014/main" val="20000"/>
                    </a:ext>
                  </a:extLst>
                </a:gridCol>
                <a:gridCol w="3307807">
                  <a:extLst>
                    <a:ext uri="{9D8B030D-6E8A-4147-A177-3AD203B41FA5}">
                      <a16:colId xmlns="" xmlns:a16="http://schemas.microsoft.com/office/drawing/2014/main" val="20001"/>
                    </a:ext>
                  </a:extLst>
                </a:gridCol>
                <a:gridCol w="3307807">
                  <a:extLst>
                    <a:ext uri="{9D8B030D-6E8A-4147-A177-3AD203B41FA5}">
                      <a16:colId xmlns="" xmlns:a16="http://schemas.microsoft.com/office/drawing/2014/main" val="20002"/>
                    </a:ext>
                  </a:extLst>
                </a:gridCol>
              </a:tblGrid>
              <a:tr h="327785">
                <a:tc>
                  <a:txBody>
                    <a:bodyPr/>
                    <a:lstStyle/>
                    <a:p>
                      <a:endParaRPr lang="en-US" dirty="0"/>
                    </a:p>
                  </a:txBody>
                  <a:tcPr>
                    <a:solidFill>
                      <a:srgbClr val="336FC0"/>
                    </a:solidFill>
                  </a:tcPr>
                </a:tc>
                <a:tc>
                  <a:txBody>
                    <a:bodyPr/>
                    <a:lstStyle/>
                    <a:p>
                      <a:r>
                        <a:rPr lang="en-US" b="0" dirty="0"/>
                        <a:t>Probability</a:t>
                      </a:r>
                    </a:p>
                  </a:txBody>
                  <a:tcPr>
                    <a:solidFill>
                      <a:srgbClr val="336FC0"/>
                    </a:solidFill>
                  </a:tcPr>
                </a:tc>
                <a:tc>
                  <a:txBody>
                    <a:bodyPr/>
                    <a:lstStyle/>
                    <a:p>
                      <a:r>
                        <a:rPr lang="en-US" b="0" dirty="0"/>
                        <a:t>Odds</a:t>
                      </a:r>
                    </a:p>
                  </a:txBody>
                  <a:tcPr>
                    <a:solidFill>
                      <a:srgbClr val="336FC0"/>
                    </a:solidFill>
                  </a:tcPr>
                </a:tc>
                <a:extLst>
                  <a:ext uri="{0D108BD9-81ED-4DB2-BD59-A6C34878D82A}">
                    <a16:rowId xmlns="" xmlns:a16="http://schemas.microsoft.com/office/drawing/2014/main" val="10000"/>
                  </a:ext>
                </a:extLst>
              </a:tr>
              <a:tr h="813107">
                <a:tc>
                  <a:txBody>
                    <a:bodyPr/>
                    <a:lstStyle/>
                    <a:p>
                      <a:r>
                        <a:rPr lang="en-US" dirty="0"/>
                        <a:t>Roll</a:t>
                      </a:r>
                      <a:r>
                        <a:rPr lang="en-US" baseline="0" dirty="0"/>
                        <a:t> a 6 on a die</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 xmlns:a16="http://schemas.microsoft.com/office/drawing/2014/main" val="10001"/>
                  </a:ext>
                </a:extLst>
              </a:tr>
              <a:tr h="813107">
                <a:tc>
                  <a:txBody>
                    <a:bodyPr/>
                    <a:lstStyle/>
                    <a:p>
                      <a:r>
                        <a:rPr lang="en-US" dirty="0"/>
                        <a:t>Flip</a:t>
                      </a:r>
                      <a:r>
                        <a:rPr lang="en-US" baseline="0" dirty="0"/>
                        <a:t> a head on a coin</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 xmlns:a16="http://schemas.microsoft.com/office/drawing/2014/main" val="10002"/>
                  </a:ext>
                </a:extLst>
              </a:tr>
              <a:tr h="813107">
                <a:tc>
                  <a:txBody>
                    <a:bodyPr/>
                    <a:lstStyle/>
                    <a:p>
                      <a:r>
                        <a:rPr lang="en-US" dirty="0"/>
                        <a:t>Draw </a:t>
                      </a:r>
                      <a:r>
                        <a:rPr lang="en-US" baseline="0" dirty="0"/>
                        <a:t>an Ace from a deck of cards</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 xmlns:a16="http://schemas.microsoft.com/office/drawing/2014/main" val="10003"/>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57558562"/>
              </p:ext>
            </p:extLst>
          </p:nvPr>
        </p:nvGraphicFramePr>
        <p:xfrm>
          <a:off x="4459787" y="3845615"/>
          <a:ext cx="1529921" cy="697465"/>
        </p:xfrm>
        <a:graphic>
          <a:graphicData uri="http://schemas.openxmlformats.org/presentationml/2006/ole">
            <mc:AlternateContent xmlns:mc="http://schemas.openxmlformats.org/markup-compatibility/2006">
              <mc:Choice xmlns:v="urn:schemas-microsoft-com:vml" Requires="v">
                <p:oleObj spid="_x0000_s15407" name="Equation" r:id="rId6" imgW="863600" imgH="393700" progId="Equation.3">
                  <p:embed/>
                </p:oleObj>
              </mc:Choice>
              <mc:Fallback>
                <p:oleObj name="Equation" r:id="rId6" imgW="863600" imgH="393700" progId="Equation.3">
                  <p:embed/>
                  <p:pic>
                    <p:nvPicPr>
                      <p:cNvPr id="0" name=""/>
                      <p:cNvPicPr/>
                      <p:nvPr/>
                    </p:nvPicPr>
                    <p:blipFill>
                      <a:blip r:embed="rId7"/>
                      <a:stretch>
                        <a:fillRect/>
                      </a:stretch>
                    </p:blipFill>
                    <p:spPr>
                      <a:xfrm>
                        <a:off x="4459787" y="3845615"/>
                        <a:ext cx="1529921" cy="69746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061134735"/>
              </p:ext>
            </p:extLst>
          </p:nvPr>
        </p:nvGraphicFramePr>
        <p:xfrm>
          <a:off x="4459787" y="4632895"/>
          <a:ext cx="854075" cy="696913"/>
        </p:xfrm>
        <a:graphic>
          <a:graphicData uri="http://schemas.openxmlformats.org/presentationml/2006/ole">
            <mc:AlternateContent xmlns:mc="http://schemas.openxmlformats.org/markup-compatibility/2006">
              <mc:Choice xmlns:v="urn:schemas-microsoft-com:vml" Requires="v">
                <p:oleObj spid="_x0000_s15408" name="Equation" r:id="rId8" imgW="482600" imgH="393700" progId="Equation.3">
                  <p:embed/>
                </p:oleObj>
              </mc:Choice>
              <mc:Fallback>
                <p:oleObj name="Equation" r:id="rId8" imgW="482600" imgH="393700" progId="Equation.3">
                  <p:embed/>
                  <p:pic>
                    <p:nvPicPr>
                      <p:cNvPr id="0" name=""/>
                      <p:cNvPicPr/>
                      <p:nvPr/>
                    </p:nvPicPr>
                    <p:blipFill>
                      <a:blip r:embed="rId9"/>
                      <a:stretch>
                        <a:fillRect/>
                      </a:stretch>
                    </p:blipFill>
                    <p:spPr>
                      <a:xfrm>
                        <a:off x="4459787" y="4632895"/>
                        <a:ext cx="854075" cy="69691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615526227"/>
              </p:ext>
            </p:extLst>
          </p:nvPr>
        </p:nvGraphicFramePr>
        <p:xfrm>
          <a:off x="4459787" y="5441503"/>
          <a:ext cx="1393825" cy="696912"/>
        </p:xfrm>
        <a:graphic>
          <a:graphicData uri="http://schemas.openxmlformats.org/presentationml/2006/ole">
            <mc:AlternateContent xmlns:mc="http://schemas.openxmlformats.org/markup-compatibility/2006">
              <mc:Choice xmlns:v="urn:schemas-microsoft-com:vml" Requires="v">
                <p:oleObj spid="_x0000_s15409" name="Equation" r:id="rId10" imgW="787400" imgH="393700" progId="Equation.3">
                  <p:embed/>
                </p:oleObj>
              </mc:Choice>
              <mc:Fallback>
                <p:oleObj name="Equation" r:id="rId10" imgW="787400" imgH="393700" progId="Equation.3">
                  <p:embed/>
                  <p:pic>
                    <p:nvPicPr>
                      <p:cNvPr id="0" name=""/>
                      <p:cNvPicPr/>
                      <p:nvPr/>
                    </p:nvPicPr>
                    <p:blipFill>
                      <a:blip r:embed="rId11"/>
                      <a:stretch>
                        <a:fillRect/>
                      </a:stretch>
                    </p:blipFill>
                    <p:spPr>
                      <a:xfrm>
                        <a:off x="4459787" y="5441503"/>
                        <a:ext cx="1393825" cy="69691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758619287"/>
              </p:ext>
            </p:extLst>
          </p:nvPr>
        </p:nvGraphicFramePr>
        <p:xfrm>
          <a:off x="7794628" y="3770407"/>
          <a:ext cx="1209649" cy="818677"/>
        </p:xfrm>
        <a:graphic>
          <a:graphicData uri="http://schemas.openxmlformats.org/presentationml/2006/ole">
            <mc:AlternateContent xmlns:mc="http://schemas.openxmlformats.org/markup-compatibility/2006">
              <mc:Choice xmlns:v="urn:schemas-microsoft-com:vml" Requires="v">
                <p:oleObj spid="_x0000_s15410" name="Equation" r:id="rId12" imgW="825500" imgH="558800" progId="Equation.3">
                  <p:embed/>
                </p:oleObj>
              </mc:Choice>
              <mc:Fallback>
                <p:oleObj name="Equation" r:id="rId12" imgW="825500" imgH="558800" progId="Equation.3">
                  <p:embed/>
                  <p:pic>
                    <p:nvPicPr>
                      <p:cNvPr id="0" name=""/>
                      <p:cNvPicPr/>
                      <p:nvPr/>
                    </p:nvPicPr>
                    <p:blipFill>
                      <a:blip r:embed="rId13"/>
                      <a:stretch>
                        <a:fillRect/>
                      </a:stretch>
                    </p:blipFill>
                    <p:spPr>
                      <a:xfrm>
                        <a:off x="7794628" y="3770407"/>
                        <a:ext cx="1209649" cy="818677"/>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28208112"/>
              </p:ext>
            </p:extLst>
          </p:nvPr>
        </p:nvGraphicFramePr>
        <p:xfrm>
          <a:off x="7794628" y="4574933"/>
          <a:ext cx="965620" cy="798997"/>
        </p:xfrm>
        <a:graphic>
          <a:graphicData uri="http://schemas.openxmlformats.org/presentationml/2006/ole">
            <mc:AlternateContent xmlns:mc="http://schemas.openxmlformats.org/markup-compatibility/2006">
              <mc:Choice xmlns:v="urn:schemas-microsoft-com:vml" Requires="v">
                <p:oleObj spid="_x0000_s15411" name="Equation" r:id="rId14" imgW="660400" imgH="546100" progId="Equation.3">
                  <p:embed/>
                </p:oleObj>
              </mc:Choice>
              <mc:Fallback>
                <p:oleObj name="Equation" r:id="rId14" imgW="660400" imgH="546100" progId="Equation.3">
                  <p:embed/>
                  <p:pic>
                    <p:nvPicPr>
                      <p:cNvPr id="0" name=""/>
                      <p:cNvPicPr/>
                      <p:nvPr/>
                    </p:nvPicPr>
                    <p:blipFill>
                      <a:blip r:embed="rId15"/>
                      <a:stretch>
                        <a:fillRect/>
                      </a:stretch>
                    </p:blipFill>
                    <p:spPr>
                      <a:xfrm>
                        <a:off x="7794628" y="4574933"/>
                        <a:ext cx="965620" cy="79899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998347320"/>
              </p:ext>
            </p:extLst>
          </p:nvPr>
        </p:nvGraphicFramePr>
        <p:xfrm>
          <a:off x="7794628" y="5375373"/>
          <a:ext cx="1857768" cy="817366"/>
        </p:xfrm>
        <a:graphic>
          <a:graphicData uri="http://schemas.openxmlformats.org/presentationml/2006/ole">
            <mc:AlternateContent xmlns:mc="http://schemas.openxmlformats.org/markup-compatibility/2006">
              <mc:Choice xmlns:v="urn:schemas-microsoft-com:vml" Requires="v">
                <p:oleObj spid="_x0000_s15412" name="Equation" r:id="rId16" imgW="1270000" imgH="558800" progId="Equation.3">
                  <p:embed/>
                </p:oleObj>
              </mc:Choice>
              <mc:Fallback>
                <p:oleObj name="Equation" r:id="rId16" imgW="1270000" imgH="558800" progId="Equation.3">
                  <p:embed/>
                  <p:pic>
                    <p:nvPicPr>
                      <p:cNvPr id="0" name=""/>
                      <p:cNvPicPr/>
                      <p:nvPr/>
                    </p:nvPicPr>
                    <p:blipFill>
                      <a:blip r:embed="rId17"/>
                      <a:stretch>
                        <a:fillRect/>
                      </a:stretch>
                    </p:blipFill>
                    <p:spPr>
                      <a:xfrm>
                        <a:off x="7794628" y="5375373"/>
                        <a:ext cx="1857768" cy="817366"/>
                      </a:xfrm>
                      <a:prstGeom prst="rect">
                        <a:avLst/>
                      </a:prstGeom>
                    </p:spPr>
                  </p:pic>
                </p:oleObj>
              </mc:Fallback>
            </mc:AlternateContent>
          </a:graphicData>
        </a:graphic>
      </p:graphicFrame>
    </p:spTree>
    <p:extLst>
      <p:ext uri="{BB962C8B-B14F-4D97-AF65-F5344CB8AC3E}">
        <p14:creationId xmlns:p14="http://schemas.microsoft.com/office/powerpoint/2010/main" val="221125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Odds Ratio</a:t>
            </a:r>
          </a:p>
        </p:txBody>
      </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An odds ratio is simply the ratio of 2 different odds</a:t>
            </a:r>
          </a:p>
          <a:p>
            <a:pPr>
              <a:buFont typeface="Wingdings" charset="2"/>
              <a:buChar char="§"/>
            </a:pPr>
            <a:r>
              <a:rPr lang="en-US" dirty="0">
                <a:ea typeface="Cambria Math" panose="02040503050406030204" pitchFamily="18" charset="0"/>
              </a:rPr>
              <a:t>In logistic regression, the odds ratio for a variable represents how much the odds change with a 1 unit change in that variable holding all other variables constant</a:t>
            </a:r>
          </a:p>
          <a:p>
            <a:pPr>
              <a:buFont typeface="Wingdings" charset="2"/>
              <a:buChar char="§"/>
            </a:pPr>
            <a:endParaRPr lang="en-US" dirty="0"/>
          </a:p>
          <a:p>
            <a:pPr>
              <a:buFont typeface="Wingdings" charset="2"/>
              <a:buChar char="§"/>
            </a:pPr>
            <a:endParaRPr lang="en-US" dirty="0"/>
          </a:p>
        </p:txBody>
      </p:sp>
      <p:grpSp>
        <p:nvGrpSpPr>
          <p:cNvPr id="5" name="Group 4"/>
          <p:cNvGrpSpPr/>
          <p:nvPr/>
        </p:nvGrpSpPr>
        <p:grpSpPr>
          <a:xfrm>
            <a:off x="0" y="1881182"/>
            <a:ext cx="12192000" cy="1174535"/>
            <a:chOff x="0" y="1881182"/>
            <a:chExt cx="12192000" cy="1174535"/>
          </a:xfrm>
        </p:grpSpPr>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2315184"/>
                </p:ext>
              </p:extLst>
            </p:nvPr>
          </p:nvGraphicFramePr>
          <p:xfrm>
            <a:off x="834694" y="1908460"/>
            <a:ext cx="3392875" cy="1119979"/>
          </p:xfrm>
          <a:graphic>
            <a:graphicData uri="http://schemas.openxmlformats.org/presentationml/2006/ole">
              <mc:AlternateContent xmlns:mc="http://schemas.openxmlformats.org/markup-compatibility/2006">
                <mc:Choice xmlns:v="urn:schemas-microsoft-com:vml" Requires="v">
                  <p:oleObj spid="_x0000_s16391" name="Equation" r:id="rId4" imgW="1308100" imgH="431800" progId="Equation.3">
                    <p:embed/>
                  </p:oleObj>
                </mc:Choice>
                <mc:Fallback>
                  <p:oleObj name="Equation" r:id="rId4" imgW="1308100" imgH="431800" progId="Equation.3">
                    <p:embed/>
                    <p:pic>
                      <p:nvPicPr>
                        <p:cNvPr id="0" name=""/>
                        <p:cNvPicPr/>
                        <p:nvPr/>
                      </p:nvPicPr>
                      <p:blipFill>
                        <a:blip r:embed="rId5"/>
                        <a:stretch>
                          <a:fillRect/>
                        </a:stretch>
                      </p:blipFill>
                      <p:spPr>
                        <a:xfrm>
                          <a:off x="834694" y="1908460"/>
                          <a:ext cx="3392875" cy="1119979"/>
                        </a:xfrm>
                        <a:prstGeom prst="rect">
                          <a:avLst/>
                        </a:prstGeom>
                      </p:spPr>
                    </p:pic>
                  </p:oleObj>
                </mc:Fallback>
              </mc:AlternateContent>
            </a:graphicData>
          </a:graphic>
        </p:graphicFrame>
        <p:sp>
          <p:nvSpPr>
            <p:cNvPr id="4" name="TextBox 3"/>
            <p:cNvSpPr txBox="1"/>
            <p:nvPr/>
          </p:nvSpPr>
          <p:spPr>
            <a:xfrm>
              <a:off x="4517426" y="2206839"/>
              <a:ext cx="6332207" cy="523220"/>
            </a:xfrm>
            <a:prstGeom prst="rect">
              <a:avLst/>
            </a:prstGeom>
            <a:noFill/>
          </p:spPr>
          <p:txBody>
            <a:bodyPr wrap="none" rtlCol="0">
              <a:spAutoFit/>
            </a:bodyPr>
            <a:lstStyle/>
            <a:p>
              <a:r>
                <a:rPr lang="en-US" sz="2800" dirty="0"/>
                <a:t>and its meaning in Logistic Regression</a:t>
              </a:r>
            </a:p>
          </p:txBody>
        </p:sp>
      </p:grpSp>
    </p:spTree>
    <p:extLst>
      <p:ext uri="{BB962C8B-B14F-4D97-AF65-F5344CB8AC3E}">
        <p14:creationId xmlns:p14="http://schemas.microsoft.com/office/powerpoint/2010/main" val="386772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to Bernoulli distribution</a:t>
            </a:r>
          </a:p>
        </p:txBody>
      </p:sp>
      <p:sp>
        <p:nvSpPr>
          <p:cNvPr id="7" name="Content Placeholder 6"/>
          <p:cNvSpPr>
            <a:spLocks noGrp="1"/>
          </p:cNvSpPr>
          <p:nvPr>
            <p:ph idx="1"/>
          </p:nvPr>
        </p:nvSpPr>
        <p:spPr>
          <a:xfrm>
            <a:off x="850589" y="2896142"/>
            <a:ext cx="10688793" cy="3772287"/>
          </a:xfrm>
        </p:spPr>
        <p:txBody>
          <a:bodyPr/>
          <a:lstStyle/>
          <a:p>
            <a:pPr>
              <a:buFont typeface="Wingdings" charset="2"/>
              <a:buChar char="§"/>
            </a:pPr>
            <a:r>
              <a:rPr lang="en-US" dirty="0"/>
              <a:t>The label </a:t>
            </a:r>
            <a:r>
              <a:rPr lang="en-US" i="1" dirty="0" err="1"/>
              <a:t>y</a:t>
            </a:r>
            <a:r>
              <a:rPr lang="en-US" i="1" baseline="-25000" dirty="0" err="1"/>
              <a:t>i</a:t>
            </a:r>
            <a:r>
              <a:rPr lang="en-US" i="1" baseline="-25000" dirty="0"/>
              <a:t> </a:t>
            </a:r>
            <a:r>
              <a:rPr lang="en-US" dirty="0"/>
              <a:t>in logistic regression follows the Bernoulli distribution having an unknown probability, </a:t>
            </a:r>
            <a:r>
              <a:rPr lang="en-US" i="1" dirty="0"/>
              <a:t>p</a:t>
            </a:r>
            <a:r>
              <a:rPr lang="en-US" dirty="0"/>
              <a:t>.</a:t>
            </a:r>
          </a:p>
          <a:p>
            <a:pPr>
              <a:buFont typeface="Wingdings" charset="2"/>
              <a:buChar char="§"/>
            </a:pPr>
            <a:r>
              <a:rPr lang="en-US" dirty="0"/>
              <a:t>Bernoulli distribution is just a special case of the binomial distribution when </a:t>
            </a:r>
            <a:r>
              <a:rPr lang="en-US" i="1" dirty="0"/>
              <a:t>n</a:t>
            </a:r>
            <a:r>
              <a:rPr lang="en-US" dirty="0"/>
              <a:t> = 1.</a:t>
            </a:r>
          </a:p>
          <a:p>
            <a:pPr>
              <a:buFont typeface="Wingdings" charset="2"/>
              <a:buChar char="§"/>
            </a:pPr>
            <a:r>
              <a:rPr lang="en-US" dirty="0"/>
              <a:t>Success is 1 and failure is 0</a:t>
            </a:r>
          </a:p>
          <a:p>
            <a:pPr>
              <a:buFont typeface="Wingdings" charset="2"/>
              <a:buChar char="§"/>
            </a:pPr>
            <a:r>
              <a:rPr lang="en-US" dirty="0"/>
              <a:t>Probability of success is </a:t>
            </a:r>
            <a:r>
              <a:rPr lang="en-US" i="1" dirty="0"/>
              <a:t>p</a:t>
            </a:r>
            <a:r>
              <a:rPr lang="en-US" dirty="0"/>
              <a:t> and probability of failure is 1 ̶ </a:t>
            </a:r>
            <a:r>
              <a:rPr lang="en-US" i="1" dirty="0"/>
              <a:t>p</a:t>
            </a:r>
            <a:r>
              <a:rPr lang="en-US" dirty="0"/>
              <a:t>.</a:t>
            </a:r>
          </a:p>
          <a:p>
            <a:pPr>
              <a:buFont typeface="Wingdings" charset="2"/>
              <a:buChar char="§"/>
            </a:pPr>
            <a:r>
              <a:rPr lang="en-US" dirty="0"/>
              <a:t>Need a way to link the </a:t>
            </a:r>
            <a:r>
              <a:rPr lang="en-US" i="1" dirty="0"/>
              <a:t>x</a:t>
            </a:r>
            <a:r>
              <a:rPr lang="en-US" i="1" baseline="-25000" dirty="0"/>
              <a:t>i</a:t>
            </a:r>
            <a:r>
              <a:rPr lang="en-US" i="1" dirty="0"/>
              <a:t> </a:t>
            </a:r>
            <a:r>
              <a:rPr lang="en-US" dirty="0"/>
              <a:t>features to Bernoulli distribution.</a:t>
            </a:r>
          </a:p>
        </p:txBody>
      </p:sp>
      <p:grpSp>
        <p:nvGrpSpPr>
          <p:cNvPr id="4" name="Group 3"/>
          <p:cNvGrpSpPr/>
          <p:nvPr/>
        </p:nvGrpSpPr>
        <p:grpSpPr>
          <a:xfrm>
            <a:off x="0" y="1690688"/>
            <a:ext cx="12192000" cy="1174535"/>
            <a:chOff x="0" y="1690688"/>
            <a:chExt cx="12192000" cy="1174535"/>
          </a:xfrm>
        </p:grpSpPr>
        <p:sp>
          <p:nvSpPr>
            <p:cNvPr id="13" name="Rectangle 12"/>
            <p:cNvSpPr/>
            <p:nvPr/>
          </p:nvSpPr>
          <p:spPr>
            <a:xfrm>
              <a:off x="0" y="1690688"/>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3" name="TextBox 2"/>
            <p:cNvSpPr txBox="1"/>
            <p:nvPr/>
          </p:nvSpPr>
          <p:spPr>
            <a:xfrm>
              <a:off x="845517" y="1800902"/>
              <a:ext cx="10909011" cy="954107"/>
            </a:xfrm>
            <a:prstGeom prst="rect">
              <a:avLst/>
            </a:prstGeom>
            <a:noFill/>
          </p:spPr>
          <p:txBody>
            <a:bodyPr wrap="square" rtlCol="0">
              <a:spAutoFit/>
            </a:bodyPr>
            <a:lstStyle/>
            <a:p>
              <a:r>
                <a:rPr lang="en-US" sz="2800" dirty="0">
                  <a:solidFill>
                    <a:schemeClr val="bg1"/>
                  </a:solidFill>
                </a:rPr>
                <a:t>Estimating unknown </a:t>
              </a:r>
              <a:r>
                <a:rPr lang="en-US" sz="2800" i="1" dirty="0">
                  <a:solidFill>
                    <a:schemeClr val="bg1"/>
                  </a:solidFill>
                </a:rPr>
                <a:t>p </a:t>
              </a:r>
              <a:r>
                <a:rPr lang="en-US" sz="2800" dirty="0">
                  <a:solidFill>
                    <a:schemeClr val="bg1"/>
                  </a:solidFill>
                </a:rPr>
                <a:t>for any given linear combination of independent variables </a:t>
              </a:r>
              <a:r>
                <a:rPr lang="en-US" sz="2800" i="1" dirty="0">
                  <a:solidFill>
                    <a:schemeClr val="bg1"/>
                  </a:solidFill>
                </a:rPr>
                <a:t>x</a:t>
              </a:r>
              <a:r>
                <a:rPr lang="en-US" sz="2800" i="1" baseline="-25000" dirty="0">
                  <a:solidFill>
                    <a:schemeClr val="bg1"/>
                  </a:solidFill>
                </a:rPr>
                <a:t>i</a:t>
              </a:r>
              <a:endParaRPr lang="en-US" sz="2800" i="1" dirty="0">
                <a:solidFill>
                  <a:schemeClr val="bg1"/>
                </a:solidFill>
              </a:endParaRPr>
            </a:p>
          </p:txBody>
        </p:sp>
      </p:grpSp>
    </p:spTree>
    <p:extLst>
      <p:ext uri="{BB962C8B-B14F-4D97-AF65-F5344CB8AC3E}">
        <p14:creationId xmlns:p14="http://schemas.microsoft.com/office/powerpoint/2010/main" val="12007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regularizers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29297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4633"/>
            <a:ext cx="12192000" cy="1719638"/>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a:xfrm>
            <a:off x="537117" y="253613"/>
            <a:ext cx="11082454" cy="1325563"/>
          </a:xfrm>
        </p:spPr>
        <p:txBody>
          <a:bodyPr>
            <a:normAutofit/>
          </a:bodyPr>
          <a:lstStyle/>
          <a:p>
            <a:r>
              <a:rPr lang="en-US" dirty="0"/>
              <a:t>The Logit Function</a:t>
            </a:r>
          </a:p>
        </p:txBody>
      </p:sp>
      <p:sp>
        <p:nvSpPr>
          <p:cNvPr id="79" name="Content Placeholder 2"/>
          <p:cNvSpPr>
            <a:spLocks noGrp="1"/>
          </p:cNvSpPr>
          <p:nvPr>
            <p:ph idx="1"/>
          </p:nvPr>
        </p:nvSpPr>
        <p:spPr>
          <a:xfrm>
            <a:off x="433088" y="1438508"/>
            <a:ext cx="11487566" cy="1515139"/>
          </a:xfrm>
        </p:spPr>
        <p:txBody>
          <a:bodyPr>
            <a:normAutofit/>
          </a:bodyPr>
          <a:lstStyle/>
          <a:p>
            <a:pPr>
              <a:buFont typeface="Wingdings" charset="2"/>
              <a:buChar char="§"/>
            </a:pPr>
            <a:r>
              <a:rPr lang="en-US" dirty="0"/>
              <a:t>Natural log of the odds ratio is the logit function</a:t>
            </a:r>
          </a:p>
          <a:p>
            <a:pPr>
              <a:buFont typeface="Wingdings" charset="2"/>
              <a:buChar char="§"/>
            </a:pPr>
            <a:r>
              <a:rPr lang="en-US" dirty="0"/>
              <a:t>Logit Function is </a:t>
            </a:r>
            <a:r>
              <a:rPr lang="en-US" dirty="0" err="1">
                <a:latin typeface="Cambria Math"/>
                <a:cs typeface="Cambria Math"/>
              </a:rPr>
              <a:t>ln</a:t>
            </a:r>
            <a:r>
              <a:rPr lang="en-US" dirty="0">
                <a:latin typeface="Cambria Math"/>
                <a:cs typeface="Cambria Math"/>
              </a:rPr>
              <a:t>(odds) </a:t>
            </a:r>
            <a:r>
              <a:rPr lang="en-US" dirty="0"/>
              <a:t>or	   or  </a:t>
            </a:r>
          </a:p>
          <a:p>
            <a:pPr>
              <a:buFont typeface="Wingdings" charset="2"/>
              <a:buChar char="§"/>
            </a:pPr>
            <a:r>
              <a:rPr lang="en-US" dirty="0"/>
              <a:t>And Inverse shows the probability on the Y axis</a:t>
            </a:r>
          </a:p>
        </p:txBody>
      </p:sp>
      <p:pic>
        <p:nvPicPr>
          <p:cNvPr id="1028" name="Picture 4" descr="http://s3.amazonaws.com/cdn.graphpad.com/faq/1465/images/1465LogitLayou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74" b="5652"/>
          <a:stretch/>
        </p:blipFill>
        <p:spPr bwMode="auto">
          <a:xfrm>
            <a:off x="1933575" y="3537527"/>
            <a:ext cx="8324850" cy="32234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418191969"/>
              </p:ext>
            </p:extLst>
          </p:nvPr>
        </p:nvGraphicFramePr>
        <p:xfrm>
          <a:off x="5227637" y="1767135"/>
          <a:ext cx="1057444" cy="809958"/>
        </p:xfrm>
        <a:graphic>
          <a:graphicData uri="http://schemas.openxmlformats.org/presentationml/2006/ole">
            <mc:AlternateContent xmlns:mc="http://schemas.openxmlformats.org/markup-compatibility/2006">
              <mc:Choice xmlns:v="urn:schemas-microsoft-com:vml" Requires="v">
                <p:oleObj spid="_x0000_s17419" name="Equation" r:id="rId5" imgW="596900" imgH="457200" progId="Equation.3">
                  <p:embed/>
                </p:oleObj>
              </mc:Choice>
              <mc:Fallback>
                <p:oleObj name="Equation" r:id="rId5" imgW="596900" imgH="457200" progId="Equation.3">
                  <p:embed/>
                  <p:pic>
                    <p:nvPicPr>
                      <p:cNvPr id="0" name=""/>
                      <p:cNvPicPr/>
                      <p:nvPr/>
                    </p:nvPicPr>
                    <p:blipFill>
                      <a:blip r:embed="rId6"/>
                      <a:stretch>
                        <a:fillRect/>
                      </a:stretch>
                    </p:blipFill>
                    <p:spPr>
                      <a:xfrm>
                        <a:off x="5227637" y="1767135"/>
                        <a:ext cx="1057444" cy="80995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38140695"/>
              </p:ext>
            </p:extLst>
          </p:nvPr>
        </p:nvGraphicFramePr>
        <p:xfrm>
          <a:off x="6718409" y="1903223"/>
          <a:ext cx="2605261" cy="626390"/>
        </p:xfrm>
        <a:graphic>
          <a:graphicData uri="http://schemas.openxmlformats.org/presentationml/2006/ole">
            <mc:AlternateContent xmlns:mc="http://schemas.openxmlformats.org/markup-compatibility/2006">
              <mc:Choice xmlns:v="urn:schemas-microsoft-com:vml" Requires="v">
                <p:oleObj spid="_x0000_s17420" name="Equation" r:id="rId7" imgW="1003300" imgH="241300" progId="Equation.3">
                  <p:embed/>
                </p:oleObj>
              </mc:Choice>
              <mc:Fallback>
                <p:oleObj name="Equation" r:id="rId7" imgW="1003300" imgH="241300" progId="Equation.3">
                  <p:embed/>
                  <p:pic>
                    <p:nvPicPr>
                      <p:cNvPr id="0" name=""/>
                      <p:cNvPicPr/>
                      <p:nvPr/>
                    </p:nvPicPr>
                    <p:blipFill>
                      <a:blip r:embed="rId8"/>
                      <a:stretch>
                        <a:fillRect/>
                      </a:stretch>
                    </p:blipFill>
                    <p:spPr>
                      <a:xfrm>
                        <a:off x="6718409" y="1903223"/>
                        <a:ext cx="2605261" cy="626390"/>
                      </a:xfrm>
                      <a:prstGeom prst="rect">
                        <a:avLst/>
                      </a:prstGeom>
                    </p:spPr>
                  </p:pic>
                </p:oleObj>
              </mc:Fallback>
            </mc:AlternateContent>
          </a:graphicData>
        </a:graphic>
      </p:graphicFrame>
    </p:spTree>
    <p:extLst>
      <p:ext uri="{BB962C8B-B14F-4D97-AF65-F5344CB8AC3E}">
        <p14:creationId xmlns:p14="http://schemas.microsoft.com/office/powerpoint/2010/main" val="408448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using Inverse Logit</a:t>
            </a:r>
          </a:p>
        </p:txBody>
      </p:sp>
      <p:grpSp>
        <p:nvGrpSpPr>
          <p:cNvPr id="12" name="Group 11"/>
          <p:cNvGrpSpPr/>
          <p:nvPr/>
        </p:nvGrpSpPr>
        <p:grpSpPr>
          <a:xfrm>
            <a:off x="0" y="1912018"/>
            <a:ext cx="12192000" cy="993776"/>
            <a:chOff x="0" y="1945547"/>
            <a:chExt cx="12192000" cy="837994"/>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4" y="1945547"/>
                  <a:ext cx="10611158" cy="83799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Inverse Logit function allows us to convert to probability of </a:t>
                  </a:r>
                  <a14:m>
                    <m:oMath xmlns="" xmlns:m="http://schemas.openxmlformats.org/officeDocument/2006/math">
                      <m:r>
                        <a:rPr lang="en-US" i="1" dirty="0" smtClean="0">
                          <a:latin typeface="Cambria Math" panose="02040503050406030204" pitchFamily="18" charset="0"/>
                        </a:rPr>
                        <m:t>𝑦</m:t>
                      </m:r>
                    </m:oMath>
                  </a14:m>
                  <a:r>
                    <a:rPr lang="en-US" i="0" dirty="0"/>
                    <a:t> label </a:t>
                  </a: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4" y="1945547"/>
                  <a:ext cx="10611158" cy="837994"/>
                </a:xfrm>
                <a:prstGeom prst="rect">
                  <a:avLst/>
                </a:prstGeom>
                <a:blipFill rotWithShape="1">
                  <a:blip r:embed="rId3" cstate="print"/>
                  <a:stretch>
                    <a:fillRect/>
                  </a:stretch>
                </a:blipFill>
              </p:spPr>
              <p:txBody>
                <a:bodyPr/>
                <a:lstStyle/>
                <a:p>
                  <a:r>
                    <a:rPr lang="en-US">
                      <a:noFill/>
                    </a:rPr>
                    <a:t> </a:t>
                  </a:r>
                </a:p>
              </p:txBody>
            </p:sp>
          </mc:Fallback>
        </mc:AlternateContent>
      </p:grpSp>
      <p:sp>
        <p:nvSpPr>
          <p:cNvPr id="4" name="Freeform 3"/>
          <p:cNvSpPr/>
          <p:nvPr/>
        </p:nvSpPr>
        <p:spPr>
          <a:xfrm>
            <a:off x="7620073" y="3626903"/>
            <a:ext cx="2718583" cy="2178624"/>
          </a:xfrm>
          <a:custGeom>
            <a:avLst/>
            <a:gdLst>
              <a:gd name="connsiteX0" fmla="*/ 0 w 2718583"/>
              <a:gd name="connsiteY0" fmla="*/ 2178624 h 2178624"/>
              <a:gd name="connsiteX1" fmla="*/ 1248937 w 2718583"/>
              <a:gd name="connsiteY1" fmla="*/ 1643366 h 2178624"/>
              <a:gd name="connsiteX2" fmla="*/ 1639230 w 2718583"/>
              <a:gd name="connsiteY2" fmla="*/ 238312 h 2178624"/>
              <a:gd name="connsiteX3" fmla="*/ 2609386 w 2718583"/>
              <a:gd name="connsiteY3" fmla="*/ 15288 h 2178624"/>
              <a:gd name="connsiteX4" fmla="*/ 2653990 w 2718583"/>
              <a:gd name="connsiteY4" fmla="*/ 37590 h 217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8583" h="2178624">
                <a:moveTo>
                  <a:pt x="0" y="2178624"/>
                </a:moveTo>
                <a:cubicBezTo>
                  <a:pt x="487866" y="2072687"/>
                  <a:pt x="975732" y="1966751"/>
                  <a:pt x="1248937" y="1643366"/>
                </a:cubicBezTo>
                <a:cubicBezTo>
                  <a:pt x="1522142" y="1319981"/>
                  <a:pt x="1412489" y="509658"/>
                  <a:pt x="1639230" y="238312"/>
                </a:cubicBezTo>
                <a:cubicBezTo>
                  <a:pt x="1865971" y="-33034"/>
                  <a:pt x="2440259" y="48742"/>
                  <a:pt x="2609386" y="15288"/>
                </a:cubicBezTo>
                <a:cubicBezTo>
                  <a:pt x="2778513" y="-18166"/>
                  <a:pt x="2716251" y="9712"/>
                  <a:pt x="2653990" y="37590"/>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25801" y="3540050"/>
            <a:ext cx="10540400" cy="2755519"/>
            <a:chOff x="825801" y="3540050"/>
            <a:chExt cx="10540400" cy="2755519"/>
          </a:xfrm>
        </p:grpSpPr>
        <p:grpSp>
          <p:nvGrpSpPr>
            <p:cNvPr id="61" name="Group 60"/>
            <p:cNvGrpSpPr/>
            <p:nvPr/>
          </p:nvGrpSpPr>
          <p:grpSpPr>
            <a:xfrm>
              <a:off x="825801"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7608"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734639"/>
                  <a:ext cx="461665" cy="1909177"/>
                </a:xfrm>
                <a:prstGeom prst="rect">
                  <a:avLst/>
                </a:prstGeom>
                <a:noFill/>
              </p:spPr>
              <p:txBody>
                <a:bodyPr vert="eaVert" wrap="none" rtlCol="0">
                  <a:spAutoFit/>
                </a:bodyPr>
                <a:lstStyle/>
                <a:p>
                  <a:r>
                    <a:rPr lang="en-US" dirty="0"/>
                    <a:t>P(Loan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30195" y="4208934"/>
              <a:ext cx="531612" cy="1417751"/>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2561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08"/>
            <a:ext cx="11082454" cy="1325563"/>
          </a:xfrm>
        </p:spPr>
        <p:txBody>
          <a:bodyPr>
            <a:normAutofit/>
          </a:bodyPr>
          <a:lstStyle/>
          <a:p>
            <a:r>
              <a:rPr lang="en-US" dirty="0"/>
              <a:t>Logistic Regression Model</a:t>
            </a:r>
          </a:p>
        </p:txBody>
      </p:sp>
      <p:grpSp>
        <p:nvGrpSpPr>
          <p:cNvPr id="12" name="Group 11"/>
          <p:cNvGrpSpPr/>
          <p:nvPr/>
        </p:nvGrpSpPr>
        <p:grpSpPr>
          <a:xfrm>
            <a:off x="10524" y="136942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947854" y="1950630"/>
              <a:ext cx="912169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LogisticRegressionWithLBFGS</a:t>
              </a:r>
              <a:endParaRPr lang="en-US" i="0" dirty="0"/>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38200" y="285821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Key Parameters:</a:t>
            </a:r>
          </a:p>
          <a:p>
            <a:pPr>
              <a:buFont typeface="Wingdings" charset="2"/>
              <a:buChar char="§"/>
            </a:pPr>
            <a:r>
              <a:rPr lang="en-US" dirty="0"/>
              <a:t>Data -&gt; The training data, an RDD of </a:t>
            </a:r>
            <a:r>
              <a:rPr lang="en-US" dirty="0" err="1"/>
              <a:t>LabeledPoint</a:t>
            </a:r>
            <a:endParaRPr lang="en-US" dirty="0"/>
          </a:p>
          <a:p>
            <a:pPr>
              <a:buFont typeface="Wingdings" charset="2"/>
              <a:buChar char="§"/>
            </a:pPr>
            <a:r>
              <a:rPr lang="en-US" dirty="0"/>
              <a:t>Iterations -&gt; Number of iteration</a:t>
            </a:r>
          </a:p>
          <a:p>
            <a:pPr>
              <a:buFont typeface="Wingdings" charset="2"/>
              <a:buChar char="§"/>
            </a:pPr>
            <a:r>
              <a:rPr lang="en-US" dirty="0" err="1"/>
              <a:t>regType</a:t>
            </a:r>
            <a:r>
              <a:rPr lang="en-US" dirty="0"/>
              <a:t> -&gt; Type of </a:t>
            </a:r>
            <a:r>
              <a:rPr lang="en-US" dirty="0" err="1"/>
              <a:t>regularizer</a:t>
            </a:r>
            <a:r>
              <a:rPr lang="en-US" dirty="0"/>
              <a:t> used for training model</a:t>
            </a:r>
          </a:p>
          <a:p>
            <a:pPr lvl="1">
              <a:buFont typeface="Wingdings" charset="2"/>
              <a:buChar char="§"/>
            </a:pPr>
            <a:r>
              <a:rPr lang="en-US" dirty="0"/>
              <a:t>l1 for L1 regularization</a:t>
            </a:r>
          </a:p>
          <a:p>
            <a:pPr lvl="1">
              <a:buFont typeface="Wingdings" charset="2"/>
              <a:buChar char="§"/>
            </a:pPr>
            <a:r>
              <a:rPr lang="en-US" dirty="0"/>
              <a:t>l2 for L2 regularization (default)</a:t>
            </a:r>
          </a:p>
          <a:p>
            <a:pPr lvl="1">
              <a:buFont typeface="Wingdings" charset="2"/>
              <a:buChar char="§"/>
            </a:pPr>
            <a:r>
              <a:rPr lang="en-US" dirty="0"/>
              <a:t>None</a:t>
            </a:r>
          </a:p>
        </p:txBody>
      </p:sp>
    </p:spTree>
    <p:extLst>
      <p:ext uri="{BB962C8B-B14F-4D97-AF65-F5344CB8AC3E}">
        <p14:creationId xmlns:p14="http://schemas.microsoft.com/office/powerpoint/2010/main" val="268128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a:t>
            </a:r>
            <a:r>
              <a:rPr lang="en-US" dirty="0" err="1"/>
              <a:t>LogisticRegression</a:t>
            </a:r>
            <a:r>
              <a:rPr lang="en-US" dirty="0"/>
              <a:t> using </a:t>
            </a:r>
            <a:r>
              <a:rPr lang="en-US" dirty="0" err="1"/>
              <a:t>PySpark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from </a:t>
            </a:r>
            <a:r>
              <a:rPr lang="en-US" dirty="0" err="1"/>
              <a:t>pyspark.mllib.classification</a:t>
            </a:r>
            <a:r>
              <a:rPr lang="en-US" dirty="0"/>
              <a:t> import </a:t>
            </a:r>
            <a:r>
              <a:rPr lang="en-US" dirty="0" err="1"/>
              <a:t>LogisticRegressionWithLBFGS</a:t>
            </a:r>
            <a:r>
              <a:rPr lang="en-US" dirty="0"/>
              <a:t>, </a:t>
            </a:r>
            <a:r>
              <a:rPr lang="en-US" dirty="0" err="1"/>
              <a:t>LogisticRegressionModel</a:t>
            </a:r>
            <a:endParaRPr lang="en-US" dirty="0"/>
          </a:p>
          <a:p>
            <a:r>
              <a:rPr lang="en-US" dirty="0"/>
              <a:t>from </a:t>
            </a:r>
            <a:r>
              <a:rPr lang="en-US" dirty="0" err="1"/>
              <a:t>pyspark.mllib.regression</a:t>
            </a:r>
            <a:r>
              <a:rPr lang="en-US" dirty="0"/>
              <a:t> import </a:t>
            </a:r>
            <a:r>
              <a:rPr lang="en-US" dirty="0" err="1"/>
              <a:t>LabeledPoint</a:t>
            </a:r>
            <a:endParaRPr lang="en-US" dirty="0"/>
          </a:p>
          <a:p>
            <a:endParaRPr lang="en-US" dirty="0"/>
          </a:p>
          <a:p>
            <a:r>
              <a:rPr lang="en-US" dirty="0"/>
              <a:t># Load and parse the data</a:t>
            </a:r>
          </a:p>
          <a:p>
            <a:r>
              <a:rPr lang="en-US" dirty="0" err="1"/>
              <a:t>def</a:t>
            </a:r>
            <a:r>
              <a:rPr lang="en-US" dirty="0"/>
              <a:t> </a:t>
            </a:r>
            <a:r>
              <a:rPr lang="en-US" dirty="0" err="1"/>
              <a:t>parsePoint</a:t>
            </a:r>
            <a:r>
              <a:rPr lang="en-US" dirty="0"/>
              <a:t>(line):</a:t>
            </a:r>
          </a:p>
          <a:p>
            <a:r>
              <a:rPr lang="en-US" dirty="0"/>
              <a:t>    values = [float(x) for x in </a:t>
            </a:r>
            <a:r>
              <a:rPr lang="en-US" dirty="0" err="1"/>
              <a:t>line.split</a:t>
            </a:r>
            <a:r>
              <a:rPr lang="en-US" dirty="0"/>
              <a:t>(' ')]</a:t>
            </a:r>
          </a:p>
          <a:p>
            <a:r>
              <a:rPr lang="en-US" dirty="0"/>
              <a:t>    return </a:t>
            </a:r>
            <a:r>
              <a:rPr lang="en-US" dirty="0" err="1"/>
              <a:t>LabeledPoint</a:t>
            </a:r>
            <a:r>
              <a:rPr lang="en-US" dirty="0"/>
              <a:t>(values[0], values[1:])</a:t>
            </a:r>
          </a:p>
          <a:p>
            <a:endParaRPr lang="en-US" dirty="0"/>
          </a:p>
          <a:p>
            <a:r>
              <a:rPr lang="en-US" dirty="0"/>
              <a:t>data = </a:t>
            </a:r>
            <a:r>
              <a:rPr lang="en-US" dirty="0" err="1"/>
              <a:t>sc.textFile</a:t>
            </a:r>
            <a:r>
              <a:rPr lang="en-US" dirty="0"/>
              <a:t>("data/</a:t>
            </a:r>
            <a:r>
              <a:rPr lang="en-US" dirty="0" err="1"/>
              <a:t>mllib</a:t>
            </a:r>
            <a:r>
              <a:rPr lang="en-US" dirty="0"/>
              <a:t>/sample_svm_data.txt")</a:t>
            </a:r>
          </a:p>
          <a:p>
            <a:r>
              <a:rPr lang="en-US" dirty="0" err="1"/>
              <a:t>parsedData</a:t>
            </a:r>
            <a:r>
              <a:rPr lang="en-US" dirty="0"/>
              <a:t> = </a:t>
            </a:r>
            <a:r>
              <a:rPr lang="en-US" dirty="0" err="1"/>
              <a:t>data.map</a:t>
            </a:r>
            <a:r>
              <a:rPr lang="en-US" dirty="0"/>
              <a:t>(</a:t>
            </a:r>
            <a:r>
              <a:rPr lang="en-US" dirty="0" err="1"/>
              <a:t>parsePoint</a:t>
            </a:r>
            <a:r>
              <a:rPr lang="en-US" dirty="0"/>
              <a:t>)</a:t>
            </a:r>
          </a:p>
          <a:p>
            <a:endParaRPr lang="en-US" dirty="0"/>
          </a:p>
          <a:p>
            <a:r>
              <a:rPr lang="en-US" dirty="0"/>
              <a:t># Build the model</a:t>
            </a:r>
          </a:p>
          <a:p>
            <a:r>
              <a:rPr lang="en-US" dirty="0"/>
              <a:t>model = </a:t>
            </a:r>
            <a:r>
              <a:rPr lang="en-US" dirty="0" err="1"/>
              <a:t>LogisticRegressionWithLBFGS.train</a:t>
            </a:r>
            <a:r>
              <a:rPr lang="en-US" dirty="0"/>
              <a:t>(</a:t>
            </a:r>
            <a:r>
              <a:rPr lang="en-US" dirty="0" err="1"/>
              <a:t>parsedData</a:t>
            </a:r>
            <a:r>
              <a:rPr lang="en-US" dirty="0"/>
              <a:t>)</a:t>
            </a:r>
          </a:p>
          <a:p>
            <a:endParaRPr lang="en-US" dirty="0"/>
          </a:p>
          <a:p>
            <a:r>
              <a:rPr lang="en-US" dirty="0"/>
              <a:t># Evaluating the model on training data</a:t>
            </a:r>
          </a:p>
          <a:p>
            <a:r>
              <a:rPr lang="en-US" dirty="0" err="1"/>
              <a:t>labelsAndPreds</a:t>
            </a:r>
            <a:r>
              <a:rPr lang="en-US" dirty="0"/>
              <a:t> = </a:t>
            </a:r>
            <a:r>
              <a:rPr lang="en-US" dirty="0" err="1"/>
              <a:t>parsedData.map</a:t>
            </a:r>
            <a:r>
              <a:rPr lang="en-US" dirty="0"/>
              <a:t>(lambda p: (</a:t>
            </a:r>
            <a:r>
              <a:rPr lang="en-US" dirty="0" err="1"/>
              <a:t>p.label</a:t>
            </a:r>
            <a:r>
              <a:rPr lang="en-US" dirty="0"/>
              <a:t>, </a:t>
            </a:r>
            <a:r>
              <a:rPr lang="en-US" dirty="0" err="1"/>
              <a:t>model.predict</a:t>
            </a:r>
            <a:r>
              <a:rPr lang="en-US" dirty="0"/>
              <a:t>(</a:t>
            </a:r>
            <a:r>
              <a:rPr lang="en-US" dirty="0" err="1"/>
              <a:t>p.features</a:t>
            </a:r>
            <a:r>
              <a:rPr lang="en-US" dirty="0"/>
              <a:t>)))</a:t>
            </a:r>
          </a:p>
          <a:p>
            <a:r>
              <a:rPr lang="en-US" dirty="0" err="1"/>
              <a:t>trainErr</a:t>
            </a:r>
            <a:r>
              <a:rPr lang="en-US" dirty="0"/>
              <a:t> = </a:t>
            </a:r>
            <a:r>
              <a:rPr lang="en-US" dirty="0" err="1"/>
              <a:t>labelsAndPreds.filter</a:t>
            </a:r>
            <a:r>
              <a:rPr lang="en-US" dirty="0"/>
              <a:t>(lambda (v, p): v != p).count() / float(</a:t>
            </a:r>
            <a:r>
              <a:rPr lang="en-US" dirty="0" err="1"/>
              <a:t>parsedData.count</a:t>
            </a:r>
            <a:r>
              <a:rPr lang="en-US" dirty="0"/>
              <a:t>())</a:t>
            </a:r>
          </a:p>
          <a:p>
            <a:r>
              <a:rPr lang="en-US" dirty="0"/>
              <a:t>print("Training Error = " + </a:t>
            </a:r>
            <a:r>
              <a:rPr lang="en-US" dirty="0" err="1"/>
              <a:t>str</a:t>
            </a:r>
            <a:r>
              <a:rPr lang="en-US" dirty="0"/>
              <a:t>(</a:t>
            </a:r>
            <a:r>
              <a:rPr lang="en-US" dirty="0" err="1"/>
              <a:t>trainErr</a:t>
            </a:r>
            <a:r>
              <a:rPr lang="en-US" dirty="0"/>
              <a:t>))</a:t>
            </a:r>
          </a:p>
          <a:p>
            <a:endParaRPr lang="en-US" dirty="0"/>
          </a:p>
          <a:p>
            <a:r>
              <a:rPr lang="en-US" dirty="0"/>
              <a:t># Save and load model</a:t>
            </a:r>
          </a:p>
          <a:p>
            <a:r>
              <a:rPr lang="en-US" dirty="0" err="1"/>
              <a:t>model.save</a:t>
            </a:r>
            <a:r>
              <a:rPr lang="en-US" dirty="0"/>
              <a:t>(</a:t>
            </a:r>
            <a:r>
              <a:rPr lang="en-US" dirty="0" err="1"/>
              <a:t>sc</a:t>
            </a:r>
            <a:r>
              <a:rPr lang="en-US" dirty="0"/>
              <a:t>, "</a:t>
            </a:r>
            <a:r>
              <a:rPr lang="en-US" dirty="0" err="1"/>
              <a:t>myModelPath</a:t>
            </a:r>
            <a:r>
              <a:rPr lang="en-US" dirty="0"/>
              <a:t>")</a:t>
            </a:r>
          </a:p>
          <a:p>
            <a:r>
              <a:rPr lang="en-US" dirty="0" err="1"/>
              <a:t>sameModel</a:t>
            </a:r>
            <a:r>
              <a:rPr lang="en-US" dirty="0"/>
              <a:t> = </a:t>
            </a:r>
            <a:r>
              <a:rPr lang="en-US" dirty="0" err="1"/>
              <a:t>LogisticRegressionModel.load</a:t>
            </a:r>
            <a:r>
              <a:rPr lang="en-US" dirty="0"/>
              <a:t>(</a:t>
            </a:r>
            <a:r>
              <a:rPr lang="en-US" dirty="0" err="1"/>
              <a:t>sc</a:t>
            </a:r>
            <a:r>
              <a:rPr lang="en-US" dirty="0"/>
              <a:t>, "</a:t>
            </a:r>
            <a:r>
              <a:rPr lang="en-US" dirty="0" err="1"/>
              <a:t>myModelPath</a:t>
            </a:r>
            <a:r>
              <a:rPr lang="en-US" dirty="0"/>
              <a:t>")</a:t>
            </a:r>
          </a:p>
        </p:txBody>
      </p:sp>
    </p:spTree>
    <p:extLst>
      <p:ext uri="{BB962C8B-B14F-4D97-AF65-F5344CB8AC3E}">
        <p14:creationId xmlns:p14="http://schemas.microsoft.com/office/powerpoint/2010/main" val="14578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267629" y="2160394"/>
            <a:ext cx="11086171" cy="3794357"/>
          </a:xfrm>
        </p:spPr>
        <p:txBody>
          <a:bodyPr/>
          <a:lstStyle/>
          <a:p>
            <a:r>
              <a:rPr lang="en-US" sz="2000" dirty="0"/>
              <a:t>from </a:t>
            </a:r>
            <a:r>
              <a:rPr lang="en-US" sz="2000" dirty="0" err="1"/>
              <a:t>pyspark.mllib.classification</a:t>
            </a:r>
            <a:r>
              <a:rPr lang="en-US" sz="2000" dirty="0"/>
              <a:t> import </a:t>
            </a:r>
            <a:r>
              <a:rPr lang="en-US" sz="2000" dirty="0" err="1"/>
              <a:t>LogisticRegressionWithLBFGS</a:t>
            </a:r>
            <a:r>
              <a:rPr lang="en-US" sz="2000" dirty="0"/>
              <a:t>, 							    </a:t>
            </a:r>
            <a:r>
              <a:rPr lang="en-US" sz="2000" dirty="0" err="1"/>
              <a:t>LogisticRegressionModel</a:t>
            </a:r>
            <a:endParaRPr lang="en-US" sz="2000" dirty="0"/>
          </a:p>
          <a:p>
            <a:r>
              <a:rPr lang="en-US" sz="2000" dirty="0"/>
              <a:t>from </a:t>
            </a:r>
            <a:r>
              <a:rPr lang="en-US" sz="2000" dirty="0" err="1"/>
              <a:t>pyspark.mllib.regression</a:t>
            </a:r>
            <a:r>
              <a:rPr lang="en-US" sz="2000" dirty="0"/>
              <a:t> import </a:t>
            </a:r>
            <a:r>
              <a:rPr lang="en-US" sz="2000" dirty="0" err="1"/>
              <a:t>LabeledPoint</a:t>
            </a:r>
            <a:endParaRPr lang="en-US" sz="2000" dirty="0"/>
          </a:p>
          <a:p>
            <a:endParaRPr lang="en-US" dirty="0"/>
          </a:p>
        </p:txBody>
      </p:sp>
    </p:spTree>
    <p:extLst>
      <p:ext uri="{BB962C8B-B14F-4D97-AF65-F5344CB8AC3E}">
        <p14:creationId xmlns:p14="http://schemas.microsoft.com/office/powerpoint/2010/main" val="228293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LabeledPoint</a:t>
            </a:r>
            <a:r>
              <a:rPr lang="en-US" dirty="0"/>
              <a:t> Dataset</a:t>
            </a:r>
          </a:p>
        </p:txBody>
      </p:sp>
      <p:sp>
        <p:nvSpPr>
          <p:cNvPr id="3" name="Content Placeholder 2"/>
          <p:cNvSpPr>
            <a:spLocks noGrp="1"/>
          </p:cNvSpPr>
          <p:nvPr>
            <p:ph idx="1"/>
          </p:nvPr>
        </p:nvSpPr>
        <p:spPr/>
        <p:txBody>
          <a:bodyPr>
            <a:normAutofit/>
          </a:bodyPr>
          <a:lstStyle/>
          <a:p>
            <a:r>
              <a:rPr lang="en-US" sz="2000" dirty="0"/>
              <a:t># Load and parse the data</a:t>
            </a:r>
          </a:p>
          <a:p>
            <a:r>
              <a:rPr lang="en-US" sz="2000" dirty="0" err="1"/>
              <a:t>def</a:t>
            </a:r>
            <a:r>
              <a:rPr lang="en-US" sz="2000" dirty="0"/>
              <a:t> </a:t>
            </a:r>
            <a:r>
              <a:rPr lang="en-US" sz="2000" dirty="0" err="1"/>
              <a:t>parsePoint</a:t>
            </a:r>
            <a:r>
              <a:rPr lang="en-US" sz="2000" dirty="0"/>
              <a:t>(line):</a:t>
            </a:r>
          </a:p>
          <a:p>
            <a:r>
              <a:rPr lang="en-US" sz="2000" dirty="0"/>
              <a:t>    values = [float(x) for x in </a:t>
            </a:r>
            <a:r>
              <a:rPr lang="en-US" sz="2000" dirty="0" err="1"/>
              <a:t>line.split</a:t>
            </a:r>
            <a:r>
              <a:rPr lang="en-US" sz="2000" dirty="0"/>
              <a:t>(' ')]</a:t>
            </a:r>
          </a:p>
          <a:p>
            <a:r>
              <a:rPr lang="en-US" sz="2000" dirty="0"/>
              <a:t>    return </a:t>
            </a:r>
            <a:r>
              <a:rPr lang="en-US" sz="2000" dirty="0" err="1"/>
              <a:t>LabeledPoint</a:t>
            </a:r>
            <a:r>
              <a:rPr lang="en-US" sz="2000" dirty="0"/>
              <a:t>(values[0], values[1:])</a:t>
            </a:r>
          </a:p>
          <a:p>
            <a:endParaRPr lang="en-US" sz="2000" dirty="0"/>
          </a:p>
          <a:p>
            <a:r>
              <a:rPr lang="en-US" sz="2000" dirty="0"/>
              <a:t>data = </a:t>
            </a:r>
            <a:r>
              <a:rPr lang="en-US" sz="2000" dirty="0" err="1"/>
              <a:t>sc.textFile</a:t>
            </a:r>
            <a:r>
              <a:rPr lang="en-US" sz="2000" dirty="0"/>
              <a:t>("data/</a:t>
            </a:r>
            <a:r>
              <a:rPr lang="en-US" sz="2000" dirty="0" err="1"/>
              <a:t>mllib</a:t>
            </a:r>
            <a:r>
              <a:rPr lang="en-US" sz="2000" dirty="0"/>
              <a:t>/sample_svm_data.txt")</a:t>
            </a:r>
          </a:p>
          <a:p>
            <a:r>
              <a:rPr lang="en-US" sz="2000" dirty="0" err="1"/>
              <a:t>parsedData</a:t>
            </a:r>
            <a:r>
              <a:rPr lang="en-US" sz="2000" dirty="0"/>
              <a:t> = </a:t>
            </a:r>
            <a:r>
              <a:rPr lang="en-US" sz="2000" dirty="0" err="1"/>
              <a:t>data.map</a:t>
            </a:r>
            <a:r>
              <a:rPr lang="en-US" sz="2000" dirty="0"/>
              <a:t>(</a:t>
            </a:r>
            <a:r>
              <a:rPr lang="en-US" sz="2000" dirty="0" err="1"/>
              <a:t>parsePoint</a:t>
            </a:r>
            <a:r>
              <a:rPr lang="en-US" sz="2000" dirty="0"/>
              <a:t>)</a:t>
            </a:r>
          </a:p>
        </p:txBody>
      </p:sp>
    </p:spTree>
    <p:extLst>
      <p:ext uri="{BB962C8B-B14F-4D97-AF65-F5344CB8AC3E}">
        <p14:creationId xmlns:p14="http://schemas.microsoft.com/office/powerpoint/2010/main" val="3019475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Regression</a:t>
            </a:r>
          </a:p>
        </p:txBody>
      </p:sp>
      <p:sp>
        <p:nvSpPr>
          <p:cNvPr id="3" name="Content Placeholder 2"/>
          <p:cNvSpPr>
            <a:spLocks noGrp="1"/>
          </p:cNvSpPr>
          <p:nvPr>
            <p:ph idx="1"/>
          </p:nvPr>
        </p:nvSpPr>
        <p:spPr/>
        <p:txBody>
          <a:bodyPr>
            <a:normAutofit/>
          </a:bodyPr>
          <a:lstStyle/>
          <a:p>
            <a:r>
              <a:rPr lang="en-US" sz="2000" dirty="0"/>
              <a:t># Build the model</a:t>
            </a:r>
          </a:p>
          <a:p>
            <a:r>
              <a:rPr lang="en-US" sz="2000" dirty="0"/>
              <a:t>model = </a:t>
            </a:r>
            <a:r>
              <a:rPr lang="en-US" sz="2000" dirty="0" err="1"/>
              <a:t>LogisticRegressionWithLBFGS.train</a:t>
            </a:r>
            <a:r>
              <a:rPr lang="en-US" sz="2000" dirty="0"/>
              <a:t>(</a:t>
            </a:r>
            <a:r>
              <a:rPr lang="en-US" sz="2000" dirty="0" err="1"/>
              <a:t>parsedData</a:t>
            </a:r>
            <a:r>
              <a:rPr lang="en-US" sz="2000" dirty="0"/>
              <a:t>)</a:t>
            </a:r>
          </a:p>
          <a:p>
            <a:endParaRPr lang="en-US" sz="2000" dirty="0"/>
          </a:p>
        </p:txBody>
      </p:sp>
    </p:spTree>
    <p:extLst>
      <p:ext uri="{BB962C8B-B14F-4D97-AF65-F5344CB8AC3E}">
        <p14:creationId xmlns:p14="http://schemas.microsoft.com/office/powerpoint/2010/main" val="1739655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Save</a:t>
            </a:r>
          </a:p>
        </p:txBody>
      </p:sp>
      <p:sp>
        <p:nvSpPr>
          <p:cNvPr id="3" name="Content Placeholder 2"/>
          <p:cNvSpPr>
            <a:spLocks noGrp="1"/>
          </p:cNvSpPr>
          <p:nvPr>
            <p:ph idx="1"/>
          </p:nvPr>
        </p:nvSpPr>
        <p:spPr>
          <a:xfrm>
            <a:off x="245327" y="878840"/>
            <a:ext cx="11641873" cy="5700380"/>
          </a:xfrm>
        </p:spPr>
        <p:txBody>
          <a:bodyPr>
            <a:normAutofit/>
          </a:bodyPr>
          <a:lstStyle/>
          <a:p>
            <a:r>
              <a:rPr lang="en-US" sz="1800" dirty="0"/>
              <a:t># Evaluating the model on training data</a:t>
            </a:r>
          </a:p>
          <a:p>
            <a:r>
              <a:rPr lang="en-US" sz="1800" dirty="0" err="1"/>
              <a:t>labelsAndPreds</a:t>
            </a:r>
            <a:r>
              <a:rPr lang="en-US" sz="1800" dirty="0"/>
              <a:t> = </a:t>
            </a:r>
            <a:r>
              <a:rPr lang="en-US" sz="1800" dirty="0" err="1"/>
              <a:t>parsedData.map</a:t>
            </a:r>
            <a:r>
              <a:rPr lang="en-US" sz="1800" dirty="0"/>
              <a:t>(lambda p: (</a:t>
            </a:r>
            <a:r>
              <a:rPr lang="en-US" sz="1800" dirty="0" err="1"/>
              <a:t>p.label</a:t>
            </a:r>
            <a:r>
              <a:rPr lang="en-US" sz="1800" dirty="0"/>
              <a:t>, </a:t>
            </a:r>
            <a:r>
              <a:rPr lang="en-US" sz="1800" dirty="0" err="1"/>
              <a:t>model.predict</a:t>
            </a:r>
            <a:r>
              <a:rPr lang="en-US" sz="1800" dirty="0"/>
              <a:t>(</a:t>
            </a:r>
            <a:r>
              <a:rPr lang="en-US" sz="1800" dirty="0" err="1"/>
              <a:t>p.features</a:t>
            </a:r>
            <a:r>
              <a:rPr lang="en-US" sz="1800" dirty="0"/>
              <a:t>)))</a:t>
            </a:r>
          </a:p>
          <a:p>
            <a:r>
              <a:rPr lang="en-US" sz="1800" dirty="0" err="1"/>
              <a:t>trainErr</a:t>
            </a:r>
            <a:r>
              <a:rPr lang="en-US" sz="1800" dirty="0"/>
              <a:t> = </a:t>
            </a:r>
            <a:r>
              <a:rPr lang="en-US" sz="1800" dirty="0" err="1"/>
              <a:t>labelsAndPreds.filter</a:t>
            </a:r>
            <a:r>
              <a:rPr lang="en-US" sz="1800" dirty="0"/>
              <a:t>(lambda (v, p): v != p).count() / float(</a:t>
            </a:r>
            <a:r>
              <a:rPr lang="en-US" sz="1800" dirty="0" err="1"/>
              <a:t>parsedData.count</a:t>
            </a:r>
            <a:r>
              <a:rPr lang="en-US" sz="1800" dirty="0"/>
              <a:t>())</a:t>
            </a:r>
          </a:p>
          <a:p>
            <a:r>
              <a:rPr lang="en-US" sz="1800" dirty="0"/>
              <a:t>print("Training Error = " + </a:t>
            </a:r>
            <a:r>
              <a:rPr lang="en-US" sz="1800" dirty="0" err="1"/>
              <a:t>str</a:t>
            </a:r>
            <a:r>
              <a:rPr lang="en-US" sz="1800" dirty="0"/>
              <a:t>(</a:t>
            </a:r>
            <a:r>
              <a:rPr lang="en-US" sz="1800" dirty="0" err="1"/>
              <a:t>trainErr</a:t>
            </a:r>
            <a:r>
              <a:rPr lang="en-US" sz="1800" dirty="0"/>
              <a:t>))</a:t>
            </a:r>
          </a:p>
          <a:p>
            <a:endParaRPr lang="en-US" sz="1800" dirty="0"/>
          </a:p>
          <a:p>
            <a:r>
              <a:rPr lang="en-US" sz="1800" dirty="0"/>
              <a:t># Save and load model</a:t>
            </a:r>
          </a:p>
          <a:p>
            <a:r>
              <a:rPr lang="en-US" sz="1800" dirty="0" err="1"/>
              <a:t>model.save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LogisticRegressionModel.load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3067489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Naive </a:t>
            </a:r>
            <a:r>
              <a:rPr lang="en-US" dirty="0" err="1"/>
              <a:t>Bayes</a:t>
            </a:r>
            <a:r>
              <a:rPr lang="en-US" dirty="0"/>
              <a:t>’ Theorem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9227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Simple multiclass classification algorithm</a:t>
              </a:r>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Assumes independence between every pair of features</a:t>
            </a:r>
          </a:p>
          <a:p>
            <a:pPr>
              <a:buFont typeface="Wingdings" charset="2"/>
              <a:buChar char="§"/>
            </a:pPr>
            <a:r>
              <a:rPr lang="en-US" dirty="0">
                <a:ea typeface="Cambria Math" panose="02040503050406030204" pitchFamily="18" charset="0"/>
              </a:rPr>
              <a:t>In a single pass, computes the conditional probability distribution of each feature given label</a:t>
            </a:r>
          </a:p>
          <a:p>
            <a:pPr>
              <a:buFont typeface="Wingdings" charset="2"/>
              <a:buChar char="§"/>
            </a:pPr>
            <a:r>
              <a:rPr lang="en-US" dirty="0">
                <a:ea typeface="Cambria Math" panose="02040503050406030204" pitchFamily="18" charset="0"/>
              </a:rPr>
              <a:t>It then applies Bayes’ theorem to compute the conditional probability distribution of label given observation and uses it for prediction</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239607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a:t>
                </a:r>
                <a:r>
                  <a:rPr lang="en-US" i="0">
                    <a:solidFill>
                      <a:prstClr val="white"/>
                    </a:solidFill>
                    <a:latin typeface="Segoe UI"/>
                  </a:rPr>
                  <a:t>have 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t>
              </a:r>
              <a:r>
                <a:rPr lang="en-US" sz="2800" dirty="0" err="1"/>
                <a:t>regularizers</a:t>
              </a:r>
              <a:r>
                <a:rPr lang="en-US" sz="2800" dirty="0"/>
                <a:t>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 - Recap</a:t>
            </a:r>
          </a:p>
        </p:txBody>
      </p:sp>
      <p:sp>
        <p:nvSpPr>
          <p:cNvPr id="11" name="Content Placeholder 9"/>
          <p:cNvSpPr>
            <a:spLocks noGrp="1"/>
          </p:cNvSpPr>
          <p:nvPr>
            <p:ph idx="1"/>
          </p:nvPr>
        </p:nvSpPr>
        <p:spPr>
          <a:xfrm>
            <a:off x="131064" y="3139025"/>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term below was added to the problem:</a:t>
            </a:r>
          </a:p>
        </p:txBody>
      </p:sp>
      <p:sp>
        <p:nvSpPr>
          <p:cNvPr id="14" name="Content Placeholder 9"/>
          <p:cNvSpPr>
            <a:spLocks noGrp="1"/>
          </p:cNvSpPr>
          <p:nvPr>
            <p:ph idx="1"/>
          </p:nvPr>
        </p:nvSpPr>
        <p:spPr>
          <a:xfrm>
            <a:off x="131064" y="4506935"/>
            <a:ext cx="10515600" cy="1733227"/>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term pushes the model towards simplicity</a:t>
            </a:r>
          </a:p>
          <a:p>
            <a:pPr marL="1089025" indent="-457200">
              <a:lnSpc>
                <a:spcPct val="100000"/>
              </a:lnSpc>
              <a:spcBef>
                <a:spcPts val="0"/>
              </a:spcBef>
              <a:buFont typeface="Wingdings" charset="2"/>
              <a:buChar char="§"/>
            </a:pPr>
            <a:r>
              <a:rPr lang="en-US" dirty="0">
                <a:solidFill>
                  <a:srgbClr val="000000"/>
                </a:solidFill>
              </a:rPr>
              <a:t>It does so by limiting the values that β can take</a:t>
            </a:r>
          </a:p>
        </p:txBody>
      </p:sp>
      <p:grpSp>
        <p:nvGrpSpPr>
          <p:cNvPr id="3" name="Group 2"/>
          <p:cNvGrpSpPr/>
          <p:nvPr/>
        </p:nvGrpSpPr>
        <p:grpSpPr>
          <a:xfrm>
            <a:off x="0" y="1658618"/>
            <a:ext cx="12192000" cy="1146905"/>
            <a:chOff x="0" y="1658618"/>
            <a:chExt cx="12192000" cy="1146905"/>
          </a:xfrm>
        </p:grpSpPr>
        <p:sp>
          <p:nvSpPr>
            <p:cNvPr id="9" name="Rectangle 8"/>
            <p:cNvSpPr/>
            <p:nvPr/>
          </p:nvSpPr>
          <p:spPr>
            <a:xfrm>
              <a:off x="0" y="1658618"/>
              <a:ext cx="12192000" cy="1146905"/>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grpSp>
          <p:nvGrpSpPr>
            <p:cNvPr id="10" name="Group 9"/>
            <p:cNvGrpSpPr/>
            <p:nvPr/>
          </p:nvGrpSpPr>
          <p:grpSpPr>
            <a:xfrm>
              <a:off x="1277953" y="1895475"/>
              <a:ext cx="9758347" cy="673100"/>
              <a:chOff x="1552172" y="1787493"/>
              <a:chExt cx="9758347" cy="740410"/>
            </a:xfrm>
          </p:grpSpPr>
          <p:graphicFrame>
            <p:nvGraphicFramePr>
              <p:cNvPr id="12" name="Object 11"/>
              <p:cNvGraphicFramePr>
                <a:graphicFrameLocks noChangeAspect="1"/>
              </p:cNvGraphicFramePr>
              <p:nvPr>
                <p:extLst>
                  <p:ext uri="{D42A27DB-BD31-4B8C-83A1-F6EECF244321}">
                    <p14:modId xmlns:p14="http://schemas.microsoft.com/office/powerpoint/2010/main" val="1340703461"/>
                  </p:ext>
                </p:extLst>
              </p:nvPr>
            </p:nvGraphicFramePr>
            <p:xfrm>
              <a:off x="3296819" y="1787493"/>
              <a:ext cx="8013700" cy="740410"/>
            </p:xfrm>
            <a:graphic>
              <a:graphicData uri="http://schemas.openxmlformats.org/presentationml/2006/ole">
                <mc:AlternateContent xmlns:mc="http://schemas.openxmlformats.org/markup-compatibility/2006">
                  <mc:Choice xmlns:v="urn:schemas-microsoft-com:vml" Requires="v">
                    <p:oleObj spid="_x0000_s1085" name="Equation" r:id="rId4" imgW="4102100" imgH="368300" progId="Equation.3">
                      <p:embed/>
                    </p:oleObj>
                  </mc:Choice>
                  <mc:Fallback>
                    <p:oleObj name="Equation" r:id="rId4" imgW="4102100" imgH="368300" progId="Equation.3">
                      <p:embed/>
                      <p:pic>
                        <p:nvPicPr>
                          <p:cNvPr id="0" name="Picture 24"/>
                          <p:cNvPicPr>
                            <a:picLocks noChangeAspect="1" noChangeArrowheads="1"/>
                          </p:cNvPicPr>
                          <p:nvPr/>
                        </p:nvPicPr>
                        <p:blipFill>
                          <a:blip r:embed="rId5"/>
                          <a:srcRect/>
                          <a:stretch>
                            <a:fillRect/>
                          </a:stretch>
                        </p:blipFill>
                        <p:spPr bwMode="auto">
                          <a:xfrm>
                            <a:off x="3296819" y="1787493"/>
                            <a:ext cx="8013700" cy="740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grpSp>
      <p:graphicFrame>
        <p:nvGraphicFramePr>
          <p:cNvPr id="15" name="Object 14"/>
          <p:cNvGraphicFramePr>
            <a:graphicFrameLocks noChangeAspect="1"/>
          </p:cNvGraphicFramePr>
          <p:nvPr>
            <p:extLst>
              <p:ext uri="{D42A27DB-BD31-4B8C-83A1-F6EECF244321}">
                <p14:modId xmlns:p14="http://schemas.microsoft.com/office/powerpoint/2010/main" val="3304442253"/>
              </p:ext>
            </p:extLst>
          </p:nvPr>
        </p:nvGraphicFramePr>
        <p:xfrm>
          <a:off x="2662564" y="3827645"/>
          <a:ext cx="2401094" cy="571024"/>
        </p:xfrm>
        <a:graphic>
          <a:graphicData uri="http://schemas.openxmlformats.org/presentationml/2006/ole">
            <mc:AlternateContent xmlns:mc="http://schemas.openxmlformats.org/markup-compatibility/2006">
              <mc:Choice xmlns:v="urn:schemas-microsoft-com:vml" Requires="v">
                <p:oleObj spid="_x0000_s1086" name="Equation" r:id="rId6" imgW="1215720" imgH="283320" progId="Equation.3">
                  <p:embed/>
                </p:oleObj>
              </mc:Choice>
              <mc:Fallback>
                <p:oleObj name="Equation" r:id="rId6" imgW="1215720" imgH="283320" progId="Equation.3">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564" y="3827645"/>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3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Detour – </a:t>
            </a:r>
            <a:br>
              <a:rPr lang="en-US" dirty="0"/>
            </a:br>
            <a:r>
              <a:rPr lang="en-US" dirty="0"/>
              <a:t>Understanding L1 and L2 Vector Norms</a:t>
            </a:r>
          </a:p>
        </p:txBody>
      </p:sp>
      <p:grpSp>
        <p:nvGrpSpPr>
          <p:cNvPr id="7" name="Group 6"/>
          <p:cNvGrpSpPr/>
          <p:nvPr/>
        </p:nvGrpSpPr>
        <p:grpSpPr>
          <a:xfrm>
            <a:off x="4280" y="1875103"/>
            <a:ext cx="12192000" cy="1042641"/>
            <a:chOff x="0" y="1450658"/>
            <a:chExt cx="10802189" cy="984028"/>
          </a:xfrm>
        </p:grpSpPr>
        <p:sp>
          <p:nvSpPr>
            <p:cNvPr id="8" name="Rectangle 7"/>
            <p:cNvSpPr/>
            <p:nvPr/>
          </p:nvSpPr>
          <p:spPr>
            <a:xfrm>
              <a:off x="0" y="1450658"/>
              <a:ext cx="10802189" cy="984028"/>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endParaRPr lang="en-US" i="0" dirty="0"/>
            </a:p>
          </p:txBody>
        </p:sp>
      </p:grpSp>
      <p:sp>
        <p:nvSpPr>
          <p:cNvPr id="11" name="Content Placeholder 9"/>
          <p:cNvSpPr>
            <a:spLocks noGrp="1"/>
          </p:cNvSpPr>
          <p:nvPr>
            <p:ph idx="1"/>
          </p:nvPr>
        </p:nvSpPr>
        <p:spPr>
          <a:xfrm>
            <a:off x="131064" y="3634073"/>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L2 vector norm is:</a:t>
            </a:r>
          </a:p>
        </p:txBody>
      </p:sp>
      <p:sp>
        <p:nvSpPr>
          <p:cNvPr id="14" name="Content Placeholder 9"/>
          <p:cNvSpPr>
            <a:spLocks noGrp="1"/>
          </p:cNvSpPr>
          <p:nvPr>
            <p:ph idx="1"/>
          </p:nvPr>
        </p:nvSpPr>
        <p:spPr>
          <a:xfrm>
            <a:off x="131064" y="5025920"/>
            <a:ext cx="4428579" cy="546978"/>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L1 vector norm is:</a:t>
            </a:r>
          </a:p>
        </p:txBody>
      </p:sp>
      <p:sp>
        <p:nvSpPr>
          <p:cNvPr id="3" name="TextBox 2"/>
          <p:cNvSpPr txBox="1"/>
          <p:nvPr/>
        </p:nvSpPr>
        <p:spPr>
          <a:xfrm>
            <a:off x="837683" y="2134813"/>
            <a:ext cx="2639615" cy="523220"/>
          </a:xfrm>
          <a:prstGeom prst="rect">
            <a:avLst/>
          </a:prstGeom>
          <a:noFill/>
        </p:spPr>
        <p:txBody>
          <a:bodyPr wrap="none" rtlCol="0">
            <a:spAutoFit/>
          </a:bodyPr>
          <a:lstStyle/>
          <a:p>
            <a:r>
              <a:rPr lang="en-US" sz="2800" dirty="0"/>
              <a:t>Given a Vector:</a:t>
            </a:r>
          </a:p>
        </p:txBody>
      </p:sp>
      <p:graphicFrame>
        <p:nvGraphicFramePr>
          <p:cNvPr id="4" name="Object 3"/>
          <p:cNvGraphicFramePr>
            <a:graphicFrameLocks noChangeAspect="1"/>
          </p:cNvGraphicFramePr>
          <p:nvPr>
            <p:extLst>
              <p:ext uri="{D42A27DB-BD31-4B8C-83A1-F6EECF244321}">
                <p14:modId xmlns:p14="http://schemas.microsoft.com/office/powerpoint/2010/main" val="1172263417"/>
              </p:ext>
            </p:extLst>
          </p:nvPr>
        </p:nvGraphicFramePr>
        <p:xfrm>
          <a:off x="3621080" y="2128570"/>
          <a:ext cx="2598729" cy="530352"/>
        </p:xfrm>
        <a:graphic>
          <a:graphicData uri="http://schemas.openxmlformats.org/presentationml/2006/ole">
            <mc:AlternateContent xmlns:mc="http://schemas.openxmlformats.org/markup-compatibility/2006">
              <mc:Choice xmlns:v="urn:schemas-microsoft-com:vml" Requires="v">
                <p:oleObj spid="_x0000_s2138" name="Equation" r:id="rId4" imgW="1234080" imgH="237600" progId="Equation.3">
                  <p:embed/>
                </p:oleObj>
              </mc:Choice>
              <mc:Fallback>
                <p:oleObj name="Equation" r:id="rId4" imgW="1234080" imgH="2376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080" y="2128570"/>
                        <a:ext cx="2598729" cy="530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66102959"/>
              </p:ext>
            </p:extLst>
          </p:nvPr>
        </p:nvGraphicFramePr>
        <p:xfrm>
          <a:off x="4685593" y="3619175"/>
          <a:ext cx="3181350" cy="609600"/>
        </p:xfrm>
        <a:graphic>
          <a:graphicData uri="http://schemas.openxmlformats.org/presentationml/2006/ole">
            <mc:AlternateContent xmlns:mc="http://schemas.openxmlformats.org/markup-compatibility/2006">
              <mc:Choice xmlns:v="urn:schemas-microsoft-com:vml" Requires="v">
                <p:oleObj spid="_x0000_s2139" name="Equation" r:id="rId6" imgW="1508400" imgH="283320" progId="Equation.3">
                  <p:embed/>
                </p:oleObj>
              </mc:Choice>
              <mc:Fallback>
                <p:oleObj name="Equation" r:id="rId6" imgW="1508400" imgH="28332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5593" y="3619175"/>
                        <a:ext cx="3181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60649771"/>
              </p:ext>
            </p:extLst>
          </p:nvPr>
        </p:nvGraphicFramePr>
        <p:xfrm>
          <a:off x="4685593" y="5052852"/>
          <a:ext cx="3076575" cy="503237"/>
        </p:xfrm>
        <a:graphic>
          <a:graphicData uri="http://schemas.openxmlformats.org/presentationml/2006/ole">
            <mc:AlternateContent xmlns:mc="http://schemas.openxmlformats.org/markup-compatibility/2006">
              <mc:Choice xmlns:v="urn:schemas-microsoft-com:vml" Requires="v">
                <p:oleObj spid="_x0000_s2140" name="Equation" r:id="rId8" imgW="1462680" imgH="228240" progId="Equation.3">
                  <p:embed/>
                </p:oleObj>
              </mc:Choice>
              <mc:Fallback>
                <p:oleObj name="Equation" r:id="rId8" imgW="1462680" imgH="22824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93" y="5052852"/>
                        <a:ext cx="3076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321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L2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7"/>
          </p:cNvCxnSpPr>
          <p:nvPr/>
        </p:nvCxnSpPr>
        <p:spPr>
          <a:xfrm flipV="1">
            <a:off x="5542005" y="2645393"/>
            <a:ext cx="1550914" cy="149412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8" cstate="print"/>
                <a:stretch>
                  <a:fillRect/>
                </a:stretch>
              </a:blipFill>
            </p:spPr>
            <p:txBody>
              <a:bodyPr/>
              <a:lstStyle/>
              <a:p>
                <a:r>
                  <a:rPr lang="en-US">
                    <a:noFill/>
                  </a:rPr>
                  <a:t> </a:t>
                </a:r>
              </a:p>
            </p:txBody>
          </p:sp>
        </mc:Fallback>
      </mc:AlternateContent>
      <p:sp>
        <p:nvSpPr>
          <p:cNvPr id="3" name="TextBox 2"/>
          <p:cNvSpPr txBox="1"/>
          <p:nvPr/>
        </p:nvSpPr>
        <p:spPr>
          <a:xfrm>
            <a:off x="4999075"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15" name="TextBox 14"/>
          <p:cNvSpPr txBox="1"/>
          <p:nvPr/>
        </p:nvSpPr>
        <p:spPr>
          <a:xfrm>
            <a:off x="7867188"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896124564"/>
              </p:ext>
            </p:extLst>
          </p:nvPr>
        </p:nvGraphicFramePr>
        <p:xfrm>
          <a:off x="7881869" y="1822352"/>
          <a:ext cx="2571750" cy="609600"/>
        </p:xfrm>
        <a:graphic>
          <a:graphicData uri="http://schemas.openxmlformats.org/presentationml/2006/ole">
            <mc:AlternateContent xmlns:mc="http://schemas.openxmlformats.org/markup-compatibility/2006">
              <mc:Choice xmlns:v="urn:schemas-microsoft-com:vml" Requires="v">
                <p:oleObj spid="_x0000_s3107" name="Equation" r:id="rId9" imgW="1215720" imgH="283320" progId="Equation.3">
                  <p:embed/>
                </p:oleObj>
              </mc:Choice>
              <mc:Fallback>
                <p:oleObj name="Equation" r:id="rId9" imgW="1215720" imgH="28332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1869" y="1822352"/>
                        <a:ext cx="25717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478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L1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7" cstate="print"/>
                <a:stretch>
                  <a:fillRect/>
                </a:stretch>
              </a:blipFill>
            </p:spPr>
            <p:txBody>
              <a:bodyPr/>
              <a:lstStyle/>
              <a:p>
                <a:r>
                  <a:rPr lang="en-US">
                    <a:noFill/>
                  </a:rPr>
                  <a:t> </a:t>
                </a:r>
              </a:p>
            </p:txBody>
          </p:sp>
        </mc:Fallback>
      </mc:AlternateContent>
      <p:sp>
        <p:nvSpPr>
          <p:cNvPr id="33" name="Rectangle 32"/>
          <p:cNvSpPr/>
          <p:nvPr/>
        </p:nvSpPr>
        <p:spPr>
          <a:xfrm rot="2689921">
            <a:off x="4033795" y="2648231"/>
            <a:ext cx="3024143" cy="30241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9" name="Straight Arrow Connector 18"/>
          <p:cNvCxnSpPr>
            <a:endCxn id="33" idx="0"/>
          </p:cNvCxnSpPr>
          <p:nvPr/>
        </p:nvCxnSpPr>
        <p:spPr>
          <a:xfrm flipV="1">
            <a:off x="5542005" y="3087977"/>
            <a:ext cx="1069919" cy="1051536"/>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757733118"/>
              </p:ext>
            </p:extLst>
          </p:nvPr>
        </p:nvGraphicFramePr>
        <p:xfrm>
          <a:off x="8474852" y="2377234"/>
          <a:ext cx="2414587" cy="503238"/>
        </p:xfrm>
        <a:graphic>
          <a:graphicData uri="http://schemas.openxmlformats.org/presentationml/2006/ole">
            <mc:AlternateContent xmlns:mc="http://schemas.openxmlformats.org/markup-compatibility/2006">
              <mc:Choice xmlns:v="urn:schemas-microsoft-com:vml" Requires="v">
                <p:oleObj spid="_x0000_s4130" name="Equation" r:id="rId8" imgW="1142640" imgH="228240" progId="Equation.3">
                  <p:embed/>
                </p:oleObj>
              </mc:Choice>
              <mc:Fallback>
                <p:oleObj name="Equation" r:id="rId8" imgW="1142640" imgH="22824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4852" y="2377234"/>
                        <a:ext cx="24145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053119"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20" name="TextBox 19"/>
          <p:cNvSpPr txBox="1"/>
          <p:nvPr/>
        </p:nvSpPr>
        <p:spPr>
          <a:xfrm>
            <a:off x="7921232"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rotWithShape="1">
                <a:blip r:embed="rId10"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0278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with </a:t>
            </a:r>
            <a:r>
              <a:rPr lang="en-US" dirty="0" err="1"/>
              <a:t>Regularizer</a:t>
            </a:r>
            <a:endParaRPr lang="en-US" dirty="0"/>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r="19081" b="11061"/>
          <a:stretch/>
        </p:blipFill>
        <p:spPr>
          <a:xfrm>
            <a:off x="229930" y="1648348"/>
            <a:ext cx="8426407" cy="5209652"/>
          </a:xfrm>
          <a:prstGeom prst="rect">
            <a:avLst/>
          </a:prstGeom>
        </p:spPr>
      </p:pic>
      <p:sp>
        <p:nvSpPr>
          <p:cNvPr id="28" name="TextBox 27"/>
          <p:cNvSpPr txBox="1"/>
          <p:nvPr/>
        </p:nvSpPr>
        <p:spPr>
          <a:xfrm>
            <a:off x="8764488" y="3855240"/>
            <a:ext cx="3233922" cy="2308324"/>
          </a:xfrm>
          <a:prstGeom prst="rect">
            <a:avLst/>
          </a:prstGeom>
          <a:noFill/>
        </p:spPr>
        <p:txBody>
          <a:bodyPr wrap="square" rtlCol="0">
            <a:spAutoFit/>
          </a:bodyPr>
          <a:lstStyle/>
          <a:p>
            <a:r>
              <a:rPr lang="en-US" sz="2400" dirty="0"/>
              <a:t>Values outside of the circle in the case of L2 and outside the diamond in the case of L1 are discarded in the optimization set. </a:t>
            </a:r>
          </a:p>
        </p:txBody>
      </p:sp>
      <p:graphicFrame>
        <p:nvGraphicFramePr>
          <p:cNvPr id="6" name="Object 5"/>
          <p:cNvGraphicFramePr>
            <a:graphicFrameLocks noChangeAspect="1"/>
          </p:cNvGraphicFramePr>
          <p:nvPr>
            <p:extLst>
              <p:ext uri="{D42A27DB-BD31-4B8C-83A1-F6EECF244321}">
                <p14:modId xmlns:p14="http://schemas.microsoft.com/office/powerpoint/2010/main" val="4029019455"/>
              </p:ext>
            </p:extLst>
          </p:nvPr>
        </p:nvGraphicFramePr>
        <p:xfrm>
          <a:off x="7216775" y="1616075"/>
          <a:ext cx="2898775" cy="452438"/>
        </p:xfrm>
        <a:graphic>
          <a:graphicData uri="http://schemas.openxmlformats.org/presentationml/2006/ole">
            <mc:AlternateContent xmlns:mc="http://schemas.openxmlformats.org/markup-compatibility/2006">
              <mc:Choice xmlns:v="urn:schemas-microsoft-com:vml" Requires="v">
                <p:oleObj spid="_x0000_s5155" name="Equation" r:id="rId5" imgW="1473200" imgH="215900" progId="Equation.3">
                  <p:embed/>
                </p:oleObj>
              </mc:Choice>
              <mc:Fallback>
                <p:oleObj name="Equation" r:id="rId5" imgW="1473200" imgH="215900" progId="Equation.3">
                  <p:embed/>
                  <p:pic>
                    <p:nvPicPr>
                      <p:cNvPr id="0" name="Picture 13"/>
                      <p:cNvPicPr>
                        <a:picLocks noChangeAspect="1" noChangeArrowheads="1"/>
                      </p:cNvPicPr>
                      <p:nvPr/>
                    </p:nvPicPr>
                    <p:blipFill>
                      <a:blip r:embed="rId6"/>
                      <a:srcRect/>
                      <a:stretch>
                        <a:fillRect/>
                      </a:stretch>
                    </p:blipFill>
                    <p:spPr bwMode="auto">
                      <a:xfrm>
                        <a:off x="7216775" y="1616075"/>
                        <a:ext cx="289877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336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r>
              <a:rPr lang="en-US" dirty="0"/>
              <a:t> supports these Regularizers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926389"/>
              </p:ext>
            </p:extLst>
          </p:nvPr>
        </p:nvGraphicFramePr>
        <p:xfrm>
          <a:off x="990702" y="1905525"/>
          <a:ext cx="10409416" cy="4014288"/>
        </p:xfrm>
        <a:graphic>
          <a:graphicData uri="http://schemas.openxmlformats.org/drawingml/2006/table">
            <a:tbl>
              <a:tblPr firstRow="1" bandRow="1">
                <a:tableStyleId>{5C22544A-7EE6-4342-B048-85BDC9FD1C3A}</a:tableStyleId>
              </a:tblPr>
              <a:tblGrid>
                <a:gridCol w="4615317">
                  <a:extLst>
                    <a:ext uri="{9D8B030D-6E8A-4147-A177-3AD203B41FA5}">
                      <a16:colId xmlns="" xmlns:a16="http://schemas.microsoft.com/office/drawing/2014/main" val="3648269138"/>
                    </a:ext>
                  </a:extLst>
                </a:gridCol>
                <a:gridCol w="5794099">
                  <a:extLst>
                    <a:ext uri="{9D8B030D-6E8A-4147-A177-3AD203B41FA5}">
                      <a16:colId xmlns="" xmlns:a16="http://schemas.microsoft.com/office/drawing/2014/main" val="738741370"/>
                    </a:ext>
                  </a:extLst>
                </a:gridCol>
              </a:tblGrid>
              <a:tr h="544828">
                <a:tc>
                  <a:txBody>
                    <a:bodyPr/>
                    <a:lstStyle/>
                    <a:p>
                      <a:endParaRPr lang="en-US" sz="1800" b="0" dirty="0">
                        <a:solidFill>
                          <a:schemeClr val="bg1"/>
                        </a:solidFill>
                      </a:endParaRPr>
                    </a:p>
                  </a:txBody>
                  <a:tcPr>
                    <a:solidFill>
                      <a:srgbClr val="336FC0"/>
                    </a:solidFill>
                  </a:tcPr>
                </a:tc>
                <a:tc>
                  <a:txBody>
                    <a:bodyPr/>
                    <a:lstStyle/>
                    <a:p>
                      <a:r>
                        <a:rPr lang="en-US" sz="1800" b="0" dirty="0">
                          <a:solidFill>
                            <a:schemeClr val="bg1"/>
                          </a:solidFill>
                        </a:rPr>
                        <a:t>Regularizer</a:t>
                      </a:r>
                      <a:r>
                        <a:rPr lang="en-US" sz="1800" b="0" baseline="0" dirty="0">
                          <a:solidFill>
                            <a:schemeClr val="bg1"/>
                          </a:solidFill>
                        </a:rPr>
                        <a:t> R(w</a:t>
                      </a:r>
                      <a:r>
                        <a:rPr lang="en-US" sz="1800" b="0" dirty="0">
                          <a:solidFill>
                            <a:schemeClr val="bg1"/>
                          </a:solidFill>
                        </a:rPr>
                        <a:t>)</a:t>
                      </a:r>
                    </a:p>
                  </a:txBody>
                  <a:tcPr anchor="ctr">
                    <a:solidFill>
                      <a:srgbClr val="336FC0"/>
                    </a:solidFill>
                  </a:tcPr>
                </a:tc>
                <a:extLst>
                  <a:ext uri="{0D108BD9-81ED-4DB2-BD59-A6C34878D82A}">
                    <a16:rowId xmlns="" xmlns:a16="http://schemas.microsoft.com/office/drawing/2014/main" val="447806695"/>
                  </a:ext>
                </a:extLst>
              </a:tr>
              <a:tr h="867365">
                <a:tc>
                  <a:txBody>
                    <a:bodyPr/>
                    <a:lstStyle/>
                    <a:p>
                      <a:r>
                        <a:rPr lang="en-US" sz="1800" dirty="0"/>
                        <a:t>Zero (</a:t>
                      </a:r>
                      <a:r>
                        <a:rPr lang="en-US" sz="1800" dirty="0" err="1"/>
                        <a:t>unregularized</a:t>
                      </a:r>
                      <a:r>
                        <a:rPr lang="en-US" sz="1800" dirty="0"/>
                        <a:t>)</a:t>
                      </a:r>
                    </a:p>
                  </a:txBody>
                  <a:tcPr>
                    <a:solidFill>
                      <a:srgbClr val="D5D5D5"/>
                    </a:solidFill>
                  </a:tcPr>
                </a:tc>
                <a:tc>
                  <a:txBody>
                    <a:bodyPr/>
                    <a:lstStyle/>
                    <a:p>
                      <a:r>
                        <a:rPr lang="en-US" sz="1800" dirty="0"/>
                        <a:t>0</a:t>
                      </a:r>
                    </a:p>
                  </a:txBody>
                  <a:tcPr>
                    <a:solidFill>
                      <a:srgbClr val="D5D5D5"/>
                    </a:solidFill>
                  </a:tcPr>
                </a:tc>
                <a:extLst>
                  <a:ext uri="{0D108BD9-81ED-4DB2-BD59-A6C34878D82A}">
                    <a16:rowId xmlns="" xmlns:a16="http://schemas.microsoft.com/office/drawing/2014/main" val="2867611792"/>
                  </a:ext>
                </a:extLst>
              </a:tr>
              <a:tr h="867365">
                <a:tc>
                  <a:txBody>
                    <a:bodyPr/>
                    <a:lstStyle/>
                    <a:p>
                      <a:r>
                        <a:rPr lang="en-US" sz="1800" dirty="0"/>
                        <a:t>L2</a:t>
                      </a:r>
                    </a:p>
                  </a:txBody>
                  <a:tcPr>
                    <a:solidFill>
                      <a:srgbClr val="D5D5D5"/>
                    </a:solidFill>
                  </a:tcPr>
                </a:tc>
                <a:tc>
                  <a:txBody>
                    <a:bodyPr/>
                    <a:lstStyle/>
                    <a:p>
                      <a:endParaRPr lang="en-US" sz="1800" dirty="0"/>
                    </a:p>
                  </a:txBody>
                  <a:tcPr>
                    <a:solidFill>
                      <a:srgbClr val="D5D5D5"/>
                    </a:solidFill>
                  </a:tcPr>
                </a:tc>
                <a:extLst>
                  <a:ext uri="{0D108BD9-81ED-4DB2-BD59-A6C34878D82A}">
                    <a16:rowId xmlns="" xmlns:a16="http://schemas.microsoft.com/office/drawing/2014/main" val="3086991623"/>
                  </a:ext>
                </a:extLst>
              </a:tr>
              <a:tr h="867365">
                <a:tc>
                  <a:txBody>
                    <a:bodyPr/>
                    <a:lstStyle/>
                    <a:p>
                      <a:r>
                        <a:rPr lang="en-US" sz="1800" dirty="0"/>
                        <a:t>L1</a:t>
                      </a:r>
                    </a:p>
                  </a:txBody>
                  <a:tcPr>
                    <a:solidFill>
                      <a:srgbClr val="D5D5D5"/>
                    </a:solidFill>
                  </a:tcPr>
                </a:tc>
                <a:tc>
                  <a:txBody>
                    <a:bodyPr/>
                    <a:lstStyle/>
                    <a:p>
                      <a:endParaRPr lang="en-US" sz="1800" dirty="0"/>
                    </a:p>
                  </a:txBody>
                  <a:tcPr>
                    <a:solidFill>
                      <a:srgbClr val="D5D5D5"/>
                    </a:solidFill>
                  </a:tcPr>
                </a:tc>
                <a:extLst>
                  <a:ext uri="{0D108BD9-81ED-4DB2-BD59-A6C34878D82A}">
                    <a16:rowId xmlns="" xmlns:a16="http://schemas.microsoft.com/office/drawing/2014/main" val="2378181149"/>
                  </a:ext>
                </a:extLst>
              </a:tr>
              <a:tr h="867365">
                <a:tc>
                  <a:txBody>
                    <a:bodyPr/>
                    <a:lstStyle/>
                    <a:p>
                      <a:r>
                        <a:rPr lang="en-US" sz="1800" dirty="0"/>
                        <a:t>Elastic net</a:t>
                      </a:r>
                    </a:p>
                  </a:txBody>
                  <a:tcPr>
                    <a:solidFill>
                      <a:srgbClr val="D5D5D5"/>
                    </a:solidFill>
                  </a:tcPr>
                </a:tc>
                <a:tc>
                  <a:txBody>
                    <a:bodyPr/>
                    <a:lstStyle/>
                    <a:p>
                      <a:endParaRPr lang="en-US" sz="1800" dirty="0"/>
                    </a:p>
                  </a:txBody>
                  <a:tcPr>
                    <a:solidFill>
                      <a:srgbClr val="D5D5D5"/>
                    </a:solidFill>
                  </a:tcPr>
                </a:tc>
                <a:extLst>
                  <a:ext uri="{0D108BD9-81ED-4DB2-BD59-A6C34878D82A}">
                    <a16:rowId xmlns="" xmlns:a16="http://schemas.microsoft.com/office/drawing/2014/main" val="3197898723"/>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7168593"/>
              </p:ext>
            </p:extLst>
          </p:nvPr>
        </p:nvGraphicFramePr>
        <p:xfrm>
          <a:off x="5680508" y="4338220"/>
          <a:ext cx="658810" cy="568974"/>
        </p:xfrm>
        <a:graphic>
          <a:graphicData uri="http://schemas.openxmlformats.org/presentationml/2006/ole">
            <mc:AlternateContent xmlns:mc="http://schemas.openxmlformats.org/markup-compatibility/2006">
              <mc:Choice xmlns:v="urn:schemas-microsoft-com:vml" Requires="v">
                <p:oleObj spid="_x0000_s6219" name="Equation" r:id="rId4" imgW="264960" imgH="228240" progId="Equation.3">
                  <p:embed/>
                </p:oleObj>
              </mc:Choice>
              <mc:Fallback>
                <p:oleObj name="Equation" r:id="rId4" imgW="264960" imgH="22824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508" y="4338220"/>
                        <a:ext cx="658810" cy="568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067451"/>
              </p:ext>
            </p:extLst>
          </p:nvPr>
        </p:nvGraphicFramePr>
        <p:xfrm>
          <a:off x="5680508" y="3337791"/>
          <a:ext cx="897659" cy="842818"/>
        </p:xfrm>
        <a:graphic>
          <a:graphicData uri="http://schemas.openxmlformats.org/presentationml/2006/ole">
            <mc:AlternateContent xmlns:mc="http://schemas.openxmlformats.org/markup-compatibility/2006">
              <mc:Choice xmlns:v="urn:schemas-microsoft-com:vml" Requires="v">
                <p:oleObj spid="_x0000_s6220" name="Equation" r:id="rId6" imgW="411120" imgH="383760" progId="Equation.3">
                  <p:embed/>
                </p:oleObj>
              </mc:Choice>
              <mc:Fallback>
                <p:oleObj name="Equation" r:id="rId6" imgW="411120" imgH="38376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508" y="3337791"/>
                        <a:ext cx="897659" cy="842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5213124"/>
              </p:ext>
            </p:extLst>
          </p:nvPr>
        </p:nvGraphicFramePr>
        <p:xfrm>
          <a:off x="5680508" y="5073370"/>
          <a:ext cx="2771775" cy="842962"/>
        </p:xfrm>
        <a:graphic>
          <a:graphicData uri="http://schemas.openxmlformats.org/presentationml/2006/ole">
            <mc:AlternateContent xmlns:mc="http://schemas.openxmlformats.org/markup-compatibility/2006">
              <mc:Choice xmlns:v="urn:schemas-microsoft-com:vml" Requires="v">
                <p:oleObj spid="_x0000_s6221" name="Equation" r:id="rId8" imgW="1279800" imgH="383760" progId="Equation.3">
                  <p:embed/>
                </p:oleObj>
              </mc:Choice>
              <mc:Fallback>
                <p:oleObj name="Equation" r:id="rId8" imgW="1279800" imgH="38376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0508" y="5073370"/>
                        <a:ext cx="27717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493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3736</Words>
  <Application>Microsoft Macintosh PowerPoint</Application>
  <PresentationFormat>Custom</PresentationFormat>
  <Paragraphs>659</Paragraphs>
  <Slides>39</Slides>
  <Notes>39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1_MS1444_Windows Azure Template 16x9_r08a</vt:lpstr>
      <vt:lpstr>1_Office Theme</vt:lpstr>
      <vt:lpstr>Office Theme</vt:lpstr>
      <vt:lpstr>Equation</vt:lpstr>
      <vt:lpstr>Data Science and  Machine Learning</vt:lpstr>
      <vt:lpstr>Topics</vt:lpstr>
      <vt:lpstr>PowerPoint Presentation</vt:lpstr>
      <vt:lpstr>Regularization Term - Recap</vt:lpstr>
      <vt:lpstr>Detour –  Understanding L1 and L2 Vector Norms</vt:lpstr>
      <vt:lpstr>Possible β ⃑ vector for L2 Norm</vt:lpstr>
      <vt:lpstr>Possible β ⃑ vector for L1 Norm</vt:lpstr>
      <vt:lpstr>Regression with Regularizer</vt:lpstr>
      <vt:lpstr>Spark MLlib supports these Regularizers</vt:lpstr>
      <vt:lpstr>How is the Best Model Determined?</vt:lpstr>
      <vt:lpstr>Cross-Validation Process</vt:lpstr>
      <vt:lpstr>Cross-Validation</vt:lpstr>
      <vt:lpstr>Nested Cross-Validation</vt:lpstr>
      <vt:lpstr>Nested Cross-Validation Process</vt:lpstr>
      <vt:lpstr>Nested Cross-Validation</vt:lpstr>
      <vt:lpstr>What is Classification?  - recap</vt:lpstr>
      <vt:lpstr>How is Binary Classification Used?</vt:lpstr>
      <vt:lpstr>Binary Classification Example: </vt:lpstr>
      <vt:lpstr>Classification – Training Set</vt:lpstr>
      <vt:lpstr>Classification – Training Set</vt:lpstr>
      <vt:lpstr>Formal Definition of Classification</vt:lpstr>
      <vt:lpstr>Classification Error</vt:lpstr>
      <vt:lpstr>Convert to computationally simpler</vt:lpstr>
      <vt:lpstr>Loss Function for Classification</vt:lpstr>
      <vt:lpstr>Restate the Optimization Problem</vt:lpstr>
      <vt:lpstr>Motivation for Logistic Regression</vt:lpstr>
      <vt:lpstr>Detour: Probability and Odds</vt:lpstr>
      <vt:lpstr>Detour: Odds Ratio</vt:lpstr>
      <vt:lpstr>Logistic Regression to Bernoulli distribution</vt:lpstr>
      <vt:lpstr>The Logit Function</vt:lpstr>
      <vt:lpstr>Logistic Regression using Inverse Logit</vt:lpstr>
      <vt:lpstr>Logistic Regression Model</vt:lpstr>
      <vt:lpstr>Sample LogisticRegression using PySpark</vt:lpstr>
      <vt:lpstr>Import Necessary Libraries</vt:lpstr>
      <vt:lpstr>Setup LabeledPoint Dataset</vt:lpstr>
      <vt:lpstr>Run the Regression</vt:lpstr>
      <vt:lpstr>Test and Save</vt:lpstr>
      <vt:lpstr>Naive Bayes’ Theorem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2016-06-28T06:31:44Z</dcterms:created>
  <dcterms:modified xsi:type="dcterms:W3CDTF">2016-07-07T16:12:57Z</dcterms:modified>
</cp:coreProperties>
</file>