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73" r:id="rId6"/>
    <p:sldMasterId id="2147483790" r:id="rId7"/>
  </p:sldMasterIdLst>
  <p:notesMasterIdLst>
    <p:notesMasterId r:id="rId27"/>
  </p:notesMasterIdLst>
  <p:sldIdLst>
    <p:sldId id="406" r:id="rId8"/>
    <p:sldId id="407" r:id="rId9"/>
    <p:sldId id="408" r:id="rId10"/>
    <p:sldId id="411" r:id="rId11"/>
    <p:sldId id="391" r:id="rId12"/>
    <p:sldId id="388" r:id="rId13"/>
    <p:sldId id="389" r:id="rId14"/>
    <p:sldId id="417" r:id="rId15"/>
    <p:sldId id="394" r:id="rId16"/>
    <p:sldId id="395" r:id="rId17"/>
    <p:sldId id="412" r:id="rId18"/>
    <p:sldId id="413" r:id="rId19"/>
    <p:sldId id="399" r:id="rId20"/>
    <p:sldId id="401" r:id="rId21"/>
    <p:sldId id="403" r:id="rId22"/>
    <p:sldId id="414" r:id="rId23"/>
    <p:sldId id="416" r:id="rId24"/>
    <p:sldId id="402" r:id="rId25"/>
    <p:sldId id="4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11"/>
            <p14:sldId id="391"/>
            <p14:sldId id="388"/>
            <p14:sldId id="389"/>
            <p14:sldId id="417"/>
            <p14:sldId id="394"/>
            <p14:sldId id="395"/>
            <p14:sldId id="412"/>
            <p14:sldId id="413"/>
            <p14:sldId id="399"/>
            <p14:sldId id="401"/>
            <p14:sldId id="403"/>
            <p14:sldId id="414"/>
            <p14:sldId id="416"/>
            <p14:sldId id="402"/>
            <p14:sldId id="415"/>
          </p14:sldIdLst>
        </p14:section>
      </p14:sectionLst>
    </p:ext>
    <p:ext uri="{EFAFB233-063F-42B5-8137-9DF3F51BA10A}">
      <p15:sldGuideLst xmlns=""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28" autoAdjust="0"/>
    <p:restoredTop sz="87669" autoAdjust="0"/>
  </p:normalViewPr>
  <p:slideViewPr>
    <p:cSldViewPr snapToGrid="0">
      <p:cViewPr varScale="1">
        <p:scale>
          <a:sx n="107" d="100"/>
          <a:sy n="107" d="100"/>
        </p:scale>
        <p:origin x="-984" y="-104"/>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tableStyles" Target="tableStyle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05-16T22:21:42.192" idx="1">
    <p:pos x="4" y="10"/>
    <p:text>Jongwook does this representation make sense?</p:text>
    <p:extLst mod="1">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6-05-16T22:26:42.946" idx="1">
    <p:pos x="-6" y="10"/>
    <p:text>Jongwook does this slide layout make sense?</p:text>
    <p:extLst mod="1">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5/26/16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err="1" smtClean="0"/>
              <a:t>Splitable</a:t>
            </a:r>
            <a:r>
              <a:rPr lang="en-US" dirty="0" smtClean="0"/>
              <a:t> </a:t>
            </a:r>
            <a:r>
              <a:rPr lang="en-US" dirty="0"/>
              <a:t>means capable</a:t>
            </a:r>
            <a:r>
              <a:rPr lang="en-US" baseline="0" dirty="0"/>
              <a:t> of splitting the file into smaller files so that they can be processed in parallel by multiple mappers</a:t>
            </a:r>
            <a:r>
              <a:rPr lang="en-US" baseline="0" dirty="0" smtClean="0"/>
              <a:t>.</a:t>
            </a:r>
            <a:br>
              <a:rPr lang="en-US" baseline="0" dirty="0" smtClean="0"/>
            </a:b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r>
              <a:rPr lang="en-US" dirty="0" smtClean="0"/>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www.slideshare.net</a:t>
            </a:r>
            <a:r>
              <a:rPr lang="en-US" dirty="0" smtClean="0"/>
              <a:t>/</a:t>
            </a:r>
            <a:r>
              <a:rPr lang="en-US" dirty="0" err="1" smtClean="0"/>
              <a:t>nzhang</a:t>
            </a:r>
            <a:r>
              <a:rPr lang="en-US" dirty="0" smtClean="0"/>
              <a:t>/hive-training-motivations-and-real-world-use-cases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400863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CSV</a:t>
            </a:r>
            <a:r>
              <a:rPr lang="en-US" baseline="0" dirty="0" smtClean="0"/>
              <a:t> </a:t>
            </a:r>
            <a:r>
              <a:rPr lang="en-US" baseline="0" dirty="0"/>
              <a:t>– Comma Separated </a:t>
            </a:r>
            <a:r>
              <a:rPr lang="en-US" baseline="0" dirty="0" smtClean="0"/>
              <a:t>Value</a:t>
            </a:r>
          </a:p>
          <a:p>
            <a:pPr marL="171450" indent="-171450">
              <a:buFont typeface="Arial"/>
              <a:buChar char="•"/>
            </a:pPr>
            <a:r>
              <a:rPr lang="en-US" baseline="0" dirty="0" smtClean="0"/>
              <a:t>TSV </a:t>
            </a:r>
            <a:r>
              <a:rPr lang="en-US" baseline="0" dirty="0"/>
              <a:t>– Tab Separated </a:t>
            </a:r>
            <a:r>
              <a:rPr lang="en-US" baseline="0" dirty="0" smtClean="0"/>
              <a:t>Value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We have all seen CSVs when working with Excel</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Both CSV</a:t>
            </a:r>
            <a:r>
              <a:rPr lang="en-US" baseline="0" dirty="0" smtClean="0"/>
              <a:t> and TSV can lead to errors:</a:t>
            </a:r>
          </a:p>
          <a:p>
            <a:pPr marL="628650" marR="0" lvl="2"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Example: </a:t>
            </a:r>
            <a:r>
              <a:rPr lang="en-US" dirty="0" smtClean="0"/>
              <a:t>A comma in the middle of a CSV field would</a:t>
            </a:r>
            <a:r>
              <a:rPr lang="en-US" baseline="0" dirty="0" smtClean="0"/>
              <a:t> lead to a common error</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971100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0" indent="0">
              <a:buFont typeface="Arial" pitchFamily="34" charset="0"/>
              <a:buChar char="•"/>
            </a:pPr>
            <a:r>
              <a:rPr lang="en-US" b="0" dirty="0" smtClean="0"/>
              <a:t> This slide shows a</a:t>
            </a:r>
            <a:r>
              <a:rPr lang="en-US" sz="2800" dirty="0" smtClean="0"/>
              <a:t>ctual content of a </a:t>
            </a:r>
            <a:r>
              <a:rPr lang="en-US" sz="2800" dirty="0" err="1" smtClean="0"/>
              <a:t>textfile</a:t>
            </a:r>
            <a:r>
              <a:rPr lang="en-US" sz="2800" dirty="0" smtClean="0"/>
              <a:t> with Hive default delimiters</a:t>
            </a:r>
          </a:p>
          <a:p>
            <a:pPr marL="457200" lvl="1" indent="0">
              <a:buFont typeface="Arial" pitchFamily="34" charset="0"/>
              <a:buChar char="•"/>
            </a:pPr>
            <a:r>
              <a:rPr lang="en-US" sz="2800" dirty="0" smtClean="0"/>
              <a:t> </a:t>
            </a:r>
            <a:r>
              <a:rPr lang="en-US" sz="2400" dirty="0" smtClean="0"/>
              <a:t>Control characters make it almost impossible to decipher</a:t>
            </a:r>
          </a:p>
          <a:p>
            <a:pPr marL="457200" lvl="1" indent="0">
              <a:buFont typeface="Arial" pitchFamily="34" charset="0"/>
              <a:buChar char="•"/>
            </a:pPr>
            <a:r>
              <a:rPr lang="en-US" sz="2400" dirty="0" smtClean="0"/>
              <a:t> Most users change the default delimiters to something easier to read</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113423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1962976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0" indent="0">
              <a:lnSpc>
                <a:spcPct val="100000"/>
              </a:lnSpc>
              <a:spcBef>
                <a:spcPts val="0"/>
              </a:spcBef>
              <a:buFont typeface="Arial" pitchFamily="34" charset="0"/>
              <a:buChar char="•"/>
            </a:pPr>
            <a:r>
              <a:rPr lang="en-US" sz="2800" dirty="0" smtClean="0">
                <a:solidFill>
                  <a:schemeClr val="tx1"/>
                </a:solidFill>
              </a:rPr>
              <a:t> Serialized format:</a:t>
            </a:r>
          </a:p>
          <a:p>
            <a:pPr marL="457200" lvl="1" indent="0">
              <a:lnSpc>
                <a:spcPct val="100000"/>
              </a:lnSpc>
              <a:spcBef>
                <a:spcPts val="0"/>
              </a:spcBef>
              <a:buFont typeface="Arial" pitchFamily="34" charset="0"/>
              <a:buChar char="•"/>
            </a:pPr>
            <a:r>
              <a:rPr lang="en-US" sz="2400" dirty="0" smtClean="0">
                <a:solidFill>
                  <a:schemeClr val="tx1"/>
                </a:solidFill>
              </a:rPr>
              <a:t> Delimited (tab, comma, space)</a:t>
            </a:r>
          </a:p>
          <a:p>
            <a:pPr marL="457200" lvl="1" indent="0">
              <a:lnSpc>
                <a:spcPct val="100000"/>
              </a:lnSpc>
              <a:spcBef>
                <a:spcPts val="0"/>
              </a:spcBef>
              <a:buFont typeface="Arial" pitchFamily="34" charset="0"/>
              <a:buChar char="•"/>
            </a:pPr>
            <a:r>
              <a:rPr lang="en-US" sz="2400" baseline="0" dirty="0" smtClean="0">
                <a:solidFill>
                  <a:schemeClr val="tx1"/>
                </a:solidFill>
              </a:rPr>
              <a:t> </a:t>
            </a:r>
            <a:r>
              <a:rPr lang="en-US" sz="2400" dirty="0" smtClean="0">
                <a:solidFill>
                  <a:schemeClr val="tx1"/>
                </a:solidFill>
              </a:rPr>
              <a:t>Thrift protocols</a:t>
            </a:r>
          </a:p>
          <a:p>
            <a:pPr marL="0" lvl="0" indent="0">
              <a:lnSpc>
                <a:spcPct val="100000"/>
              </a:lnSpc>
              <a:spcBef>
                <a:spcPts val="0"/>
              </a:spcBef>
              <a:buFont typeface="Arial" pitchFamily="34" charset="0"/>
              <a:buChar char="•"/>
            </a:pPr>
            <a:r>
              <a:rPr lang="en-US" sz="2800" baseline="0" dirty="0" smtClean="0">
                <a:solidFill>
                  <a:schemeClr val="tx1"/>
                </a:solidFill>
              </a:rPr>
              <a:t> </a:t>
            </a:r>
            <a:r>
              <a:rPr lang="en-US" sz="2800" dirty="0" err="1" smtClean="0">
                <a:solidFill>
                  <a:schemeClr val="tx1"/>
                </a:solidFill>
              </a:rPr>
              <a:t>Deserialized</a:t>
            </a:r>
            <a:r>
              <a:rPr lang="en-US" sz="2800" dirty="0" smtClean="0">
                <a:solidFill>
                  <a:schemeClr val="tx1"/>
                </a:solidFill>
              </a:rPr>
              <a:t> format:</a:t>
            </a:r>
          </a:p>
          <a:p>
            <a:pPr marL="457200" lvl="1" indent="0">
              <a:lnSpc>
                <a:spcPct val="100000"/>
              </a:lnSpc>
              <a:spcBef>
                <a:spcPts val="0"/>
              </a:spcBef>
              <a:buFont typeface="Arial" pitchFamily="34" charset="0"/>
              <a:buChar char="•"/>
            </a:pPr>
            <a:r>
              <a:rPr lang="en-US" sz="2400" dirty="0" smtClean="0">
                <a:solidFill>
                  <a:schemeClr val="tx1"/>
                </a:solidFill>
              </a:rPr>
              <a:t> Java types</a:t>
            </a:r>
          </a:p>
          <a:p>
            <a:pPr marL="457200" lvl="1" indent="0">
              <a:lnSpc>
                <a:spcPct val="100000"/>
              </a:lnSpc>
              <a:spcBef>
                <a:spcPts val="0"/>
              </a:spcBef>
              <a:buFont typeface="Arial" pitchFamily="34" charset="0"/>
              <a:buChar char="•"/>
            </a:pPr>
            <a:r>
              <a:rPr lang="en-US" sz="2400" dirty="0" smtClean="0">
                <a:solidFill>
                  <a:schemeClr val="tx1"/>
                </a:solidFill>
              </a:rPr>
              <a:t> </a:t>
            </a:r>
            <a:r>
              <a:rPr lang="en-US" sz="2400" dirty="0" err="1" smtClean="0">
                <a:solidFill>
                  <a:schemeClr val="tx1"/>
                </a:solidFill>
              </a:rPr>
              <a:t>Hadoop</a:t>
            </a:r>
            <a:r>
              <a:rPr lang="en-US" sz="2400" dirty="0" smtClean="0">
                <a:solidFill>
                  <a:schemeClr val="tx1"/>
                </a:solidFill>
              </a:rPr>
              <a:t> Writable Classes</a:t>
            </a:r>
          </a:p>
          <a:p>
            <a:pPr marL="457200" lvl="1" indent="0">
              <a:lnSpc>
                <a:spcPct val="100000"/>
              </a:lnSpc>
              <a:spcBef>
                <a:spcPts val="0"/>
              </a:spcBef>
              <a:buFont typeface="Arial" pitchFamily="34" charset="0"/>
              <a:buChar char="•"/>
            </a:pPr>
            <a:r>
              <a:rPr lang="en-US" sz="2400" baseline="0" dirty="0" smtClean="0">
                <a:solidFill>
                  <a:schemeClr val="tx1"/>
                </a:solidFill>
              </a:rPr>
              <a:t> </a:t>
            </a:r>
            <a:r>
              <a:rPr lang="en-US" sz="2400" dirty="0" smtClean="0">
                <a:solidFill>
                  <a:schemeClr val="tx1"/>
                </a:solidFill>
              </a:rPr>
              <a:t>User-defined Java classes (Thrift)</a:t>
            </a:r>
          </a:p>
          <a:p>
            <a:pPr marL="171450" indent="-171450">
              <a:buFont typeface="Arial"/>
              <a:buChar char="•"/>
            </a:pPr>
            <a:r>
              <a:rPr lang="en-US" sz="1200" b="0" i="0" kern="1200" dirty="0" smtClean="0">
                <a:solidFill>
                  <a:schemeClr val="tx1"/>
                </a:solidFill>
                <a:effectLst/>
                <a:latin typeface="+mn-lt"/>
                <a:ea typeface="+mn-ea"/>
                <a:cs typeface="+mn-cs"/>
              </a:rPr>
              <a:t>Thrift is an interface definition language and binary communication protocol.</a:t>
            </a:r>
          </a:p>
          <a:p>
            <a:pPr marL="171450" indent="-171450">
              <a:buFont typeface="Arial"/>
              <a:buChar char="•"/>
            </a:pPr>
            <a:r>
              <a:rPr lang="en-US" sz="1200" b="0" i="0" kern="1200" dirty="0" smtClean="0">
                <a:solidFill>
                  <a:schemeClr val="tx1"/>
                </a:solidFill>
                <a:effectLst/>
                <a:latin typeface="+mn-lt"/>
                <a:ea typeface="+mn-ea"/>
                <a:cs typeface="+mn-cs"/>
              </a:rPr>
              <a:t>Thrift is used to define and create services for numerous languages. </a:t>
            </a:r>
          </a:p>
          <a:p>
            <a:pPr marL="171450" indent="-171450">
              <a:buFont typeface="Arial"/>
              <a:buChar char="•"/>
            </a:pPr>
            <a:r>
              <a:rPr lang="en-US" sz="1200" b="0" i="0" kern="1200" dirty="0" smtClean="0">
                <a:solidFill>
                  <a:schemeClr val="tx1"/>
                </a:solidFill>
                <a:effectLst/>
                <a:latin typeface="+mn-lt"/>
                <a:ea typeface="+mn-ea"/>
                <a:cs typeface="+mn-cs"/>
              </a:rPr>
              <a:t>It is used as a remote procedure call (RPC) framework and was developed at Facebook for "scalable cross-language services development.”</a:t>
            </a:r>
            <a:endParaRPr lang="en-US" dirty="0" smtClean="0"/>
          </a:p>
          <a:p>
            <a:endParaRPr lang="en-US" dirty="0"/>
          </a:p>
          <a:p>
            <a:r>
              <a:rPr lang="en-US" b="1" dirty="0" smtClean="0"/>
              <a:t>References:</a:t>
            </a:r>
            <a:r>
              <a:rPr lang="en-US" dirty="0" smtClean="0"/>
              <a:t>  </a:t>
            </a:r>
          </a:p>
          <a:p>
            <a:pPr marL="171450" indent="-171450">
              <a:buFont typeface="Arial"/>
              <a:buChar char="•"/>
            </a:pPr>
            <a:r>
              <a:rPr lang="en-US" sz="1200" b="0" i="0" kern="1200" dirty="0" smtClean="0">
                <a:solidFill>
                  <a:schemeClr val="tx1"/>
                </a:solidFill>
                <a:effectLst/>
                <a:latin typeface="+mn-lt"/>
                <a:ea typeface="+mn-ea"/>
                <a:cs typeface="+mn-cs"/>
              </a:rPr>
              <a:t>https</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thrift.apache.org</a:t>
            </a:r>
            <a:r>
              <a:rPr lang="en-US" sz="1200" b="0" i="0" kern="1200" dirty="0" smtClean="0">
                <a:solidFill>
                  <a:schemeClr val="tx1"/>
                </a:solidFill>
                <a:effectLst/>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999300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337704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References:</a:t>
            </a:r>
          </a:p>
          <a:p>
            <a:pPr marL="171450" indent="-171450">
              <a:buFont typeface="Arial"/>
              <a:buChar char="•"/>
            </a:pPr>
            <a:r>
              <a:rPr lang="en-US" dirty="0" smtClean="0"/>
              <a:t>https</a:t>
            </a:r>
            <a:r>
              <a:rPr lang="en-US" dirty="0"/>
              <a:t>://cwiki.apache.org/confluence/display/Hive/</a:t>
            </a:r>
            <a:r>
              <a:rPr lang="en-US" dirty="0" smtClean="0"/>
              <a:t>Tutorial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4232907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smtClean="0"/>
              <a:t>Notes:</a:t>
            </a:r>
            <a:endParaRPr lang="en-US" b="0" i="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i="0" dirty="0" smtClean="0"/>
              <a:t>First element is index 0</a:t>
            </a:r>
          </a:p>
          <a:p>
            <a:endParaRPr lang="en-US" b="1" dirty="0" smtClean="0"/>
          </a:p>
          <a:p>
            <a:r>
              <a:rPr lang="en-US" b="1" dirty="0" smtClean="0"/>
              <a:t>References:</a:t>
            </a:r>
            <a:r>
              <a:rPr lang="en-US" dirty="0" smtClean="0"/>
              <a:t> </a:t>
            </a:r>
          </a:p>
          <a:p>
            <a:pPr marL="171450" indent="-171450">
              <a:buFont typeface="Arial"/>
              <a:buChar char="•"/>
            </a:pPr>
            <a:r>
              <a:rPr lang="en-US" dirty="0" smtClean="0"/>
              <a:t>https</a:t>
            </a:r>
            <a:r>
              <a:rPr lang="en-US" dirty="0"/>
              <a:t>://cwiki.apache.org/confluence/display/Hive/Tutorial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276032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r>
              <a:rPr lang="en-US" dirty="0" smtClean="0"/>
              <a:t>  </a:t>
            </a:r>
          </a:p>
          <a:p>
            <a:pPr marL="171450" indent="-171450">
              <a:buFont typeface="Arial"/>
              <a:buChar char="•"/>
            </a:pPr>
            <a:r>
              <a:rPr lang="en-US" dirty="0" smtClean="0"/>
              <a:t>https</a:t>
            </a:r>
            <a:r>
              <a:rPr lang="en-US" dirty="0"/>
              <a:t>://cwiki.apache.org/confluence/display/Hive/Tutorial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0382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1962976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a:buFont typeface="Arial" pitchFamily="34" charset="0"/>
              <a:buChar char="•"/>
            </a:pPr>
            <a:r>
              <a:rPr lang="en-US" b="0" dirty="0" smtClean="0"/>
              <a:t>TEXTFILE typically has comma- or tab-separated values (CSV, TSV)</a:t>
            </a:r>
          </a:p>
          <a:p>
            <a:pPr>
              <a:buFont typeface="Arial" pitchFamily="34" charset="0"/>
              <a:buChar char="•"/>
            </a:pPr>
            <a:r>
              <a:rPr lang="en-US" b="0" dirty="0" smtClean="0"/>
              <a:t> SEQUENCEFILE</a:t>
            </a:r>
          </a:p>
          <a:p>
            <a:pPr lvl="1">
              <a:buFont typeface="Arial" pitchFamily="34" charset="0"/>
              <a:buChar char="•"/>
            </a:pPr>
            <a:r>
              <a:rPr lang="en-US" b="0" dirty="0" smtClean="0"/>
              <a:t> Flat file consisting of binary key/value</a:t>
            </a:r>
            <a:r>
              <a:rPr lang="en-US" b="0" baseline="0" dirty="0" smtClean="0"/>
              <a:t> pairs</a:t>
            </a:r>
          </a:p>
          <a:p>
            <a:pPr lvl="1">
              <a:buFont typeface="Arial" pitchFamily="34" charset="0"/>
              <a:buChar char="•"/>
            </a:pPr>
            <a:r>
              <a:rPr lang="en-US" b="0" baseline="0" dirty="0" smtClean="0"/>
              <a:t> Uncompressed</a:t>
            </a:r>
          </a:p>
          <a:p>
            <a:pPr lvl="1">
              <a:buFont typeface="Arial" pitchFamily="34" charset="0"/>
              <a:buChar char="•"/>
            </a:pPr>
            <a:r>
              <a:rPr lang="en-US" b="0" baseline="0" dirty="0" smtClean="0"/>
              <a:t> Record compressed - only values are compressed</a:t>
            </a:r>
          </a:p>
          <a:p>
            <a:pPr lvl="1">
              <a:buFont typeface="Arial" pitchFamily="34" charset="0"/>
              <a:buChar char="•"/>
            </a:pPr>
            <a:r>
              <a:rPr lang="en-US" b="0" baseline="0" dirty="0" smtClean="0"/>
              <a:t> Block compressed - both key and value are compressed in blocks</a:t>
            </a:r>
          </a:p>
          <a:p>
            <a:pPr lvl="0">
              <a:buFont typeface="Arial" pitchFamily="34" charset="0"/>
              <a:buChar char="•"/>
            </a:pPr>
            <a:r>
              <a:rPr lang="en-US" b="0" baseline="0" dirty="0" smtClean="0"/>
              <a:t> RCFILE</a:t>
            </a:r>
          </a:p>
          <a:p>
            <a:pPr lvl="1">
              <a:buFont typeface="Arial" pitchFamily="34" charset="0"/>
              <a:buChar char="•"/>
            </a:pPr>
            <a:r>
              <a:rPr lang="en-US" i="0" dirty="0" smtClean="0">
                <a:solidFill>
                  <a:srgbClr val="FFFFFF"/>
                </a:solidFill>
              </a:rPr>
              <a:t>Data placement structure that determines how to store relation tables on computer clusters</a:t>
            </a:r>
          </a:p>
          <a:p>
            <a:pPr lvl="0">
              <a:buFont typeface="Arial" pitchFamily="34" charset="0"/>
              <a:buChar char="•"/>
            </a:pPr>
            <a:r>
              <a:rPr lang="en-US" i="0" dirty="0" smtClean="0">
                <a:solidFill>
                  <a:srgbClr val="FFFFFF"/>
                </a:solidFill>
              </a:rPr>
              <a:t> ORC</a:t>
            </a:r>
          </a:p>
          <a:p>
            <a:pPr lvl="1">
              <a:buFont typeface="Arial" pitchFamily="34" charset="0"/>
              <a:buChar char="•"/>
            </a:pPr>
            <a:r>
              <a:rPr lang="en-US" i="0" dirty="0" smtClean="0">
                <a:solidFill>
                  <a:srgbClr val="FFFFFF"/>
                </a:solidFill>
              </a:rPr>
              <a:t> Designed to overcome limitations of other file formats</a:t>
            </a:r>
          </a:p>
          <a:p>
            <a:pPr lvl="1">
              <a:buFont typeface="Arial" pitchFamily="34" charset="0"/>
              <a:buChar char="•"/>
            </a:pPr>
            <a:r>
              <a:rPr lang="en-US" i="0" dirty="0" smtClean="0">
                <a:solidFill>
                  <a:srgbClr val="FFFFFF"/>
                </a:solidFill>
              </a:rPr>
              <a:t> Using ORC files improves performance</a:t>
            </a:r>
          </a:p>
          <a:p>
            <a:pPr lvl="0">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7.xml"/><Relationship Id="rId2" Type="http://schemas.openxmlformats.org/officeDocument/2006/relationships/image" Target="../media/image6.jpe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77946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831654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xmlns:p14="http://schemas.microsoft.com/office/powerpoint/2010/mai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xmlns:p14="http://schemas.microsoft.com/office/powerpoint/2010/mai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xmlns:p14="http://schemas.microsoft.com/office/powerpoint/2010/mai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xmlns:p14="http://schemas.microsoft.com/office/powerpoint/2010/mai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xmlns:p14="http://schemas.microsoft.com/office/powerpoint/2010/mai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xmlns:p14="http://schemas.microsoft.com/office/powerpoint/2010/mai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xmlns:p14="http://schemas.microsoft.com/office/powerpoint/2010/mai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xmlns:p14="http://schemas.microsoft.com/office/powerpoint/2010/mai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xmlns:p14="http://schemas.microsoft.com/office/powerpoint/2010/mai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xmlns:p14="http://schemas.microsoft.com/office/powerpoint/2010/mai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xmlns:p14="http://schemas.microsoft.com/office/powerpoint/2010/mai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xmlns:p14="http://schemas.microsoft.com/office/powerpoint/2010/mai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xmlns:p14="http://schemas.microsoft.com/office/powerpoint/2010/mai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xmlns:p14="http://schemas.microsoft.com/office/powerpoint/2010/mai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xmlns:p14="http://schemas.microsoft.com/office/powerpoint/2010/mai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xmlns:p14="http://schemas.microsoft.com/office/powerpoint/2010/mai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xmlns:p14="http://schemas.microsoft.com/office/powerpoint/2010/mai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5/26/16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651728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849861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94562235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334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814530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39125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4605033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5796970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924368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432988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725688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1733267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740238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27573834"/>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theme" Target="../theme/theme6.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 Id="rId9" Type="http://schemas.openxmlformats.org/officeDocument/2006/relationships/slideLayout" Target="../slideLayouts/slideLayout94.xml"/><Relationship Id="rId10" Type="http://schemas.openxmlformats.org/officeDocument/2006/relationships/slideLayout" Target="../slideLayouts/slideLayout95.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10.xml"/><Relationship Id="rId20" Type="http://schemas.openxmlformats.org/officeDocument/2006/relationships/slideLayout" Target="../slideLayouts/slideLayout121.xml"/><Relationship Id="rId21" Type="http://schemas.openxmlformats.org/officeDocument/2006/relationships/slideLayout" Target="../slideLayouts/slideLayout122.xml"/><Relationship Id="rId22" Type="http://schemas.openxmlformats.org/officeDocument/2006/relationships/slideLayout" Target="../slideLayouts/slideLayout123.xml"/><Relationship Id="rId23" Type="http://schemas.openxmlformats.org/officeDocument/2006/relationships/slideLayout" Target="../slideLayouts/slideLayout124.xml"/><Relationship Id="rId24" Type="http://schemas.openxmlformats.org/officeDocument/2006/relationships/theme" Target="../theme/theme7.xml"/><Relationship Id="rId10" Type="http://schemas.openxmlformats.org/officeDocument/2006/relationships/slideLayout" Target="../slideLayouts/slideLayout111.xml"/><Relationship Id="rId11" Type="http://schemas.openxmlformats.org/officeDocument/2006/relationships/slideLayout" Target="../slideLayouts/slideLayout112.xml"/><Relationship Id="rId12" Type="http://schemas.openxmlformats.org/officeDocument/2006/relationships/slideLayout" Target="../slideLayouts/slideLayout113.xml"/><Relationship Id="rId13" Type="http://schemas.openxmlformats.org/officeDocument/2006/relationships/slideLayout" Target="../slideLayouts/slideLayout114.xml"/><Relationship Id="rId14" Type="http://schemas.openxmlformats.org/officeDocument/2006/relationships/slideLayout" Target="../slideLayouts/slideLayout115.xml"/><Relationship Id="rId15" Type="http://schemas.openxmlformats.org/officeDocument/2006/relationships/slideLayout" Target="../slideLayouts/slideLayout116.xml"/><Relationship Id="rId16" Type="http://schemas.openxmlformats.org/officeDocument/2006/relationships/slideLayout" Target="../slideLayouts/slideLayout117.xml"/><Relationship Id="rId17" Type="http://schemas.openxmlformats.org/officeDocument/2006/relationships/slideLayout" Target="../slideLayouts/slideLayout118.xml"/><Relationship Id="rId18" Type="http://schemas.openxmlformats.org/officeDocument/2006/relationships/slideLayout" Target="../slideLayouts/slideLayout119.xml"/><Relationship Id="rId19" Type="http://schemas.openxmlformats.org/officeDocument/2006/relationships/slideLayout" Target="../slideLayouts/slideLayout120.xml"/><Relationship Id="rId1" Type="http://schemas.openxmlformats.org/officeDocument/2006/relationships/slideLayout" Target="../slideLayouts/slideLayout102.xml"/><Relationship Id="rId2" Type="http://schemas.openxmlformats.org/officeDocument/2006/relationships/slideLayout" Target="../slideLayouts/slideLayout103.xml"/><Relationship Id="rId3" Type="http://schemas.openxmlformats.org/officeDocument/2006/relationships/slideLayout" Target="../slideLayouts/slideLayout104.xml"/><Relationship Id="rId4" Type="http://schemas.openxmlformats.org/officeDocument/2006/relationships/slideLayout" Target="../slideLayouts/slideLayout105.xml"/><Relationship Id="rId5" Type="http://schemas.openxmlformats.org/officeDocument/2006/relationships/slideLayout" Target="../slideLayouts/slideLayout106.xml"/><Relationship Id="rId6" Type="http://schemas.openxmlformats.org/officeDocument/2006/relationships/slideLayout" Target="../slideLayouts/slideLayout107.xml"/><Relationship Id="rId7" Type="http://schemas.openxmlformats.org/officeDocument/2006/relationships/slideLayout" Target="../slideLayouts/slideLayout108.xml"/><Relationship Id="rId8"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4194061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3.xml"/><Relationship Id="rId3"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smtClean="0"/>
              <a:t>4</a:t>
            </a:r>
            <a:r>
              <a:rPr lang="en-US" sz="4000" dirty="0" smtClean="0">
                <a:solidFill>
                  <a:srgbClr val="FFFF00"/>
                </a:solidFill>
              </a:rPr>
              <a:t>, </a:t>
            </a:r>
            <a:r>
              <a:rPr lang="en-US" sz="4000" dirty="0">
                <a:solidFill>
                  <a:srgbClr val="FFFF00"/>
                </a:solidFill>
              </a:rPr>
              <a:t>Lesson </a:t>
            </a:r>
            <a:r>
              <a:rPr lang="en-US" dirty="0"/>
              <a:t>5</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Hive Query Language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550691"/>
            <a:ext cx="12191999" cy="1921272"/>
            <a:chOff x="1031792" y="1035984"/>
            <a:chExt cx="9998962" cy="832911"/>
          </a:xfrm>
        </p:grpSpPr>
        <p:sp>
          <p:nvSpPr>
            <p:cNvPr id="5" name="Rectangle 4"/>
            <p:cNvSpPr/>
            <p:nvPr/>
          </p:nvSpPr>
          <p:spPr>
            <a:xfrm>
              <a:off x="1031792" y="1035984"/>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8" indent="-457200" algn="l">
                <a:buFont typeface="Wingdings" charset="2"/>
                <a:buChar char="§"/>
              </a:pPr>
              <a:r>
                <a:rPr lang="en-US" i="0" dirty="0"/>
                <a:t>Elements can be different types</a:t>
              </a:r>
            </a:p>
            <a:p>
              <a:pPr marL="573088" indent="-457200" algn="l">
                <a:buFont typeface="Wingdings" charset="2"/>
                <a:buChar char="§"/>
              </a:pPr>
              <a:r>
                <a:rPr lang="en-US" i="0" dirty="0"/>
                <a:t>Elements accessed using DOT (.) </a:t>
              </a:r>
              <a:r>
                <a:rPr lang="en-US" i="0" dirty="0" smtClean="0"/>
                <a:t>notation</a:t>
              </a:r>
              <a:endParaRPr lang="en-US" i="0" dirty="0"/>
            </a:p>
          </p:txBody>
        </p:sp>
      </p:grpSp>
      <p:grpSp>
        <p:nvGrpSpPr>
          <p:cNvPr id="7" name="Group 6"/>
          <p:cNvGrpSpPr/>
          <p:nvPr/>
        </p:nvGrpSpPr>
        <p:grpSpPr>
          <a:xfrm>
            <a:off x="431111" y="3600123"/>
            <a:ext cx="11628351" cy="2539892"/>
            <a:chOff x="873874" y="4380730"/>
            <a:chExt cx="10915561" cy="2278859"/>
          </a:xfrm>
        </p:grpSpPr>
        <p:sp>
          <p:nvSpPr>
            <p:cNvPr id="8" name="Content Placeholder 3"/>
            <p:cNvSpPr txBox="1">
              <a:spLocks/>
            </p:cNvSpPr>
            <p:nvPr/>
          </p:nvSpPr>
          <p:spPr>
            <a:xfrm>
              <a:off x="873874" y="4380730"/>
              <a:ext cx="4986908" cy="2278859"/>
            </a:xfrm>
            <a:prstGeom prst="rect">
              <a:avLst/>
            </a:prstGeom>
            <a:solidFill>
              <a:sysClr val="window" lastClr="FFFFFF">
                <a:lumMod val="50000"/>
              </a:sys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dirty="0"/>
                <a:t>Field name = </a:t>
              </a:r>
              <a:r>
                <a:rPr lang="en-US" sz="1800" dirty="0" smtClean="0"/>
                <a:t>address</a:t>
              </a:r>
            </a:p>
            <a:p>
              <a:pPr marL="457200" lvl="1" indent="0">
                <a:buNone/>
              </a:pPr>
              <a:endParaRPr lang="en-US" sz="1800" dirty="0"/>
            </a:p>
            <a:p>
              <a:pPr marL="457200" lvl="1" indent="0">
                <a:buNone/>
              </a:pPr>
              <a:r>
                <a:rPr lang="en-US" sz="1800" dirty="0"/>
                <a:t>So for &lt;‘Michigan Ave.’, ‘Chicago’, ‘IL’, 60600</a:t>
              </a:r>
              <a:r>
                <a:rPr lang="en-US" sz="1800" dirty="0" smtClean="0"/>
                <a:t>&gt;</a:t>
              </a:r>
            </a:p>
            <a:p>
              <a:pPr marL="457200" lvl="1" indent="0">
                <a:buNone/>
              </a:pPr>
              <a:endParaRPr lang="en-US" sz="1800" dirty="0"/>
            </a:p>
            <a:p>
              <a:pPr marL="457200" lvl="1" indent="0">
                <a:buNone/>
              </a:pPr>
              <a:r>
                <a:rPr lang="en-US" sz="1800" dirty="0" err="1"/>
                <a:t>address.city</a:t>
              </a:r>
              <a:r>
                <a:rPr lang="en-US" sz="1800" dirty="0"/>
                <a:t> returns ‘Chicago’</a:t>
              </a:r>
            </a:p>
          </p:txBody>
        </p:sp>
        <p:sp>
          <p:nvSpPr>
            <p:cNvPr id="9" name="Content Placeholder 4"/>
            <p:cNvSpPr txBox="1">
              <a:spLocks/>
            </p:cNvSpPr>
            <p:nvPr/>
          </p:nvSpPr>
          <p:spPr>
            <a:xfrm>
              <a:off x="5860782" y="4380730"/>
              <a:ext cx="5928653" cy="2278859"/>
            </a:xfrm>
            <a:prstGeom prst="rect">
              <a:avLst/>
            </a:prstGeom>
            <a:solidFill>
              <a:sysClr val="window" lastClr="FFFFFF">
                <a:lumMod val="95000"/>
              </a:sys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a:solidFill>
                    <a:srgbClr val="292929"/>
                  </a:solidFill>
                </a:rPr>
                <a:t>address </a:t>
              </a:r>
              <a:r>
                <a:rPr lang="en-US" sz="2000" dirty="0" smtClean="0">
                  <a:solidFill>
                    <a:srgbClr val="292929"/>
                  </a:solidFill>
                </a:rPr>
                <a:t>STRUCT </a:t>
              </a:r>
            </a:p>
            <a:p>
              <a:pPr>
                <a:spcBef>
                  <a:spcPts val="0"/>
                </a:spcBef>
              </a:pPr>
              <a:r>
                <a:rPr lang="en-US" sz="2000" dirty="0" smtClean="0">
                  <a:solidFill>
                    <a:srgbClr val="292929"/>
                  </a:solidFill>
                </a:rPr>
                <a:t>       &lt;</a:t>
              </a:r>
              <a:r>
                <a:rPr lang="en-US" sz="2000" dirty="0" err="1">
                  <a:solidFill>
                    <a:srgbClr val="292929"/>
                  </a:solidFill>
                </a:rPr>
                <a:t>street:STRING</a:t>
              </a:r>
              <a:r>
                <a:rPr lang="en-US" sz="2000" dirty="0">
                  <a:solidFill>
                    <a:srgbClr val="292929"/>
                  </a:solidFill>
                </a:rPr>
                <a:t>,</a:t>
              </a:r>
            </a:p>
            <a:p>
              <a:pPr marL="460237" lvl="1">
                <a:spcBef>
                  <a:spcPts val="0"/>
                </a:spcBef>
              </a:pPr>
              <a:r>
                <a:rPr lang="en-US" sz="2000" dirty="0">
                  <a:solidFill>
                    <a:srgbClr val="292929"/>
                  </a:solidFill>
                </a:rPr>
                <a:t>	</a:t>
              </a:r>
              <a:r>
                <a:rPr lang="en-US" sz="2000" dirty="0" smtClean="0">
                  <a:solidFill>
                    <a:srgbClr val="292929"/>
                  </a:solidFill>
                </a:rPr>
                <a:t>    </a:t>
              </a:r>
              <a:r>
                <a:rPr lang="en-US" sz="2000" dirty="0" err="1" smtClean="0">
                  <a:solidFill>
                    <a:srgbClr val="292929"/>
                  </a:solidFill>
                </a:rPr>
                <a:t>city:STRING</a:t>
              </a:r>
              <a:r>
                <a:rPr lang="en-US" sz="2000" dirty="0">
                  <a:solidFill>
                    <a:srgbClr val="292929"/>
                  </a:solidFill>
                </a:rPr>
                <a:t>,</a:t>
              </a:r>
            </a:p>
            <a:p>
              <a:pPr marL="460237" lvl="1">
                <a:spcBef>
                  <a:spcPts val="0"/>
                </a:spcBef>
              </a:pPr>
              <a:r>
                <a:rPr lang="en-US" sz="2000" dirty="0" smtClean="0">
                  <a:solidFill>
                    <a:srgbClr val="292929"/>
                  </a:solidFill>
                </a:rPr>
                <a:t>        </a:t>
              </a:r>
              <a:r>
                <a:rPr lang="en-US" sz="2000" dirty="0" err="1" smtClean="0">
                  <a:solidFill>
                    <a:srgbClr val="292929"/>
                  </a:solidFill>
                </a:rPr>
                <a:t>state:STRING</a:t>
              </a:r>
              <a:r>
                <a:rPr lang="en-US" sz="2000" dirty="0">
                  <a:solidFill>
                    <a:srgbClr val="292929"/>
                  </a:solidFill>
                </a:rPr>
                <a:t>,</a:t>
              </a:r>
            </a:p>
            <a:p>
              <a:pPr marL="460237" lvl="1">
                <a:spcBef>
                  <a:spcPts val="0"/>
                </a:spcBef>
              </a:pPr>
              <a:r>
                <a:rPr lang="en-US" sz="2000" dirty="0">
                  <a:solidFill>
                    <a:srgbClr val="292929"/>
                  </a:solidFill>
                </a:rPr>
                <a:t>	</a:t>
              </a:r>
              <a:r>
                <a:rPr lang="en-US" sz="2000" dirty="0" smtClean="0">
                  <a:solidFill>
                    <a:srgbClr val="292929"/>
                  </a:solidFill>
                </a:rPr>
                <a:t>    </a:t>
              </a:r>
              <a:r>
                <a:rPr lang="en-US" sz="2000" dirty="0" err="1" smtClean="0">
                  <a:solidFill>
                    <a:srgbClr val="292929"/>
                  </a:solidFill>
                </a:rPr>
                <a:t>zip:INT</a:t>
              </a:r>
              <a:r>
                <a:rPr lang="en-US" sz="2000" dirty="0" smtClean="0">
                  <a:solidFill>
                    <a:srgbClr val="292929"/>
                  </a:solidFill>
                </a:rPr>
                <a:t>&gt;</a:t>
              </a:r>
              <a:endParaRPr lang="en-US" sz="2000" dirty="0">
                <a:solidFill>
                  <a:srgbClr val="292929"/>
                </a:solidFill>
              </a:endParaRPr>
            </a:p>
          </p:txBody>
        </p:sp>
      </p:grpSp>
      <p:sp>
        <p:nvSpPr>
          <p:cNvPr id="10" name="Title 1"/>
          <p:cNvSpPr txBox="1">
            <a:spLocks/>
          </p:cNvSpPr>
          <p:nvPr/>
        </p:nvSpPr>
        <p:spPr>
          <a:xfrm>
            <a:off x="845496" y="36841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a:solidFill>
                  <a:srgbClr val="292929"/>
                </a:solidFill>
              </a:rPr>
              <a:t>Complex Data </a:t>
            </a:r>
            <a:r>
              <a:rPr lang="en-US" sz="4400" dirty="0" smtClean="0">
                <a:solidFill>
                  <a:srgbClr val="292929"/>
                </a:solidFill>
              </a:rPr>
              <a:t>Types: </a:t>
            </a:r>
            <a:r>
              <a:rPr lang="en-US" sz="4400" dirty="0" err="1" smtClean="0">
                <a:solidFill>
                  <a:srgbClr val="292929"/>
                </a:solidFill>
              </a:rPr>
              <a:t>Struct</a:t>
            </a:r>
            <a:endParaRPr lang="en-US" sz="4400" dirty="0" smtClean="0">
              <a:solidFill>
                <a:srgbClr val="292929"/>
              </a:solidFill>
            </a:endParaRPr>
          </a:p>
        </p:txBody>
      </p:sp>
    </p:spTree>
    <p:extLst>
      <p:ext uri="{BB962C8B-B14F-4D97-AF65-F5344CB8AC3E}">
        <p14:creationId xmlns:p14="http://schemas.microsoft.com/office/powerpoint/2010/main" val="11008903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6561"/>
            <a:ext cx="10515600" cy="721995"/>
          </a:xfrm>
        </p:spPr>
        <p:txBody>
          <a:bodyPr>
            <a:normAutofit/>
          </a:bodyPr>
          <a:lstStyle/>
          <a:p>
            <a:r>
              <a:rPr lang="en-US" dirty="0"/>
              <a:t>Data Types in Use</a:t>
            </a:r>
          </a:p>
        </p:txBody>
      </p:sp>
      <p:sp>
        <p:nvSpPr>
          <p:cNvPr id="3" name="Content Placeholder 2"/>
          <p:cNvSpPr>
            <a:spLocks noGrp="1"/>
          </p:cNvSpPr>
          <p:nvPr>
            <p:ph idx="1"/>
          </p:nvPr>
        </p:nvSpPr>
        <p:spPr>
          <a:xfrm>
            <a:off x="838200" y="1223343"/>
            <a:ext cx="10515600" cy="5426376"/>
          </a:xfrm>
        </p:spPr>
        <p:txBody>
          <a:bodyPr>
            <a:normAutofit/>
          </a:bodyPr>
          <a:lstStyle/>
          <a:p>
            <a:pPr>
              <a:spcBef>
                <a:spcPts val="0"/>
              </a:spcBef>
            </a:pPr>
            <a:r>
              <a:rPr lang="en-US" sz="2000" noProof="1"/>
              <a:t>CREATE TABLE employees ( </a:t>
            </a:r>
          </a:p>
          <a:p>
            <a:pPr>
              <a:spcBef>
                <a:spcPts val="0"/>
              </a:spcBef>
            </a:pPr>
            <a:r>
              <a:rPr lang="en-US" sz="2000" noProof="1"/>
              <a:t>   name STRING,</a:t>
            </a:r>
          </a:p>
          <a:p>
            <a:pPr>
              <a:spcBef>
                <a:spcPts val="0"/>
              </a:spcBef>
            </a:pPr>
            <a:r>
              <a:rPr lang="en-US" sz="2000" noProof="1"/>
              <a:t>   salary FLOAT, </a:t>
            </a:r>
          </a:p>
          <a:p>
            <a:pPr>
              <a:spcBef>
                <a:spcPts val="0"/>
              </a:spcBef>
            </a:pPr>
            <a:r>
              <a:rPr lang="en-US" sz="2000" noProof="1"/>
              <a:t>   subordinates ARRAY&lt;STRING&gt;, </a:t>
            </a:r>
          </a:p>
          <a:p>
            <a:pPr>
              <a:spcBef>
                <a:spcPts val="0"/>
              </a:spcBef>
            </a:pPr>
            <a:r>
              <a:rPr lang="en-US" sz="2000" noProof="1"/>
              <a:t>   deductions MAP&lt;STRING, FLOAT&gt;, </a:t>
            </a:r>
          </a:p>
          <a:p>
            <a:pPr>
              <a:spcBef>
                <a:spcPts val="0"/>
              </a:spcBef>
            </a:pPr>
            <a:r>
              <a:rPr lang="en-US" sz="2000" noProof="1"/>
              <a:t>   address STRUCT</a:t>
            </a:r>
          </a:p>
          <a:p>
            <a:pPr>
              <a:spcBef>
                <a:spcPts val="0"/>
              </a:spcBef>
            </a:pPr>
            <a:r>
              <a:rPr lang="en-US" sz="2000" noProof="1"/>
              <a:t>          </a:t>
            </a:r>
            <a:r>
              <a:rPr lang="en-US" sz="2000" noProof="1" smtClean="0"/>
              <a:t> </a:t>
            </a:r>
            <a:r>
              <a:rPr lang="en-US" sz="2000" noProof="1"/>
              <a:t>&lt;street:STRING,</a:t>
            </a:r>
          </a:p>
          <a:p>
            <a:pPr>
              <a:spcBef>
                <a:spcPts val="0"/>
              </a:spcBef>
            </a:pPr>
            <a:r>
              <a:rPr lang="en-US" sz="2000" noProof="1" smtClean="0"/>
              <a:t>            city:STRING</a:t>
            </a:r>
            <a:r>
              <a:rPr lang="en-US" sz="2000" noProof="1"/>
              <a:t>, </a:t>
            </a:r>
          </a:p>
          <a:p>
            <a:pPr>
              <a:spcBef>
                <a:spcPts val="0"/>
              </a:spcBef>
            </a:pPr>
            <a:r>
              <a:rPr lang="en-US" sz="2000" noProof="1"/>
              <a:t>            </a:t>
            </a:r>
            <a:r>
              <a:rPr lang="en-US" sz="2000" noProof="1" smtClean="0"/>
              <a:t>state:STRING</a:t>
            </a:r>
            <a:r>
              <a:rPr lang="en-US" sz="2000" noProof="1"/>
              <a:t>, </a:t>
            </a:r>
          </a:p>
          <a:p>
            <a:pPr>
              <a:spcBef>
                <a:spcPts val="0"/>
              </a:spcBef>
            </a:pPr>
            <a:r>
              <a:rPr lang="en-US" sz="2000" noProof="1"/>
              <a:t>            </a:t>
            </a:r>
            <a:r>
              <a:rPr lang="en-US" sz="2000" noProof="1" smtClean="0"/>
              <a:t>zip:INT</a:t>
            </a:r>
            <a:r>
              <a:rPr lang="en-US" sz="2000" noProof="1"/>
              <a:t>&gt;</a:t>
            </a:r>
          </a:p>
          <a:p>
            <a:pPr>
              <a:spcBef>
                <a:spcPts val="0"/>
              </a:spcBef>
            </a:pPr>
            <a:r>
              <a:rPr lang="en-US" sz="1800" noProof="1"/>
              <a:t>)</a:t>
            </a:r>
            <a:r>
              <a:rPr lang="en-US" sz="1800" noProof="1" smtClean="0"/>
              <a:t>;</a:t>
            </a:r>
            <a:endParaRPr lang="en-US" sz="1800" noProof="1"/>
          </a:p>
        </p:txBody>
      </p:sp>
    </p:spTree>
    <p:extLst>
      <p:ext uri="{BB962C8B-B14F-4D97-AF65-F5344CB8AC3E}">
        <p14:creationId xmlns:p14="http://schemas.microsoft.com/office/powerpoint/2010/main" val="16811374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6CC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Segoe UI" panose="020B0502040204020203" pitchFamily="34" charset="0"/>
                <a:cs typeface="Segoe UI" panose="020B0502040204020203" pitchFamily="34" charset="0"/>
              </a:rPr>
              <a:t>Hive File Formats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27568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5496" y="368413"/>
            <a:ext cx="11151917" cy="620683"/>
          </a:xfrm>
        </p:spPr>
        <p:txBody>
          <a:bodyPr/>
          <a:lstStyle/>
          <a:p>
            <a:r>
              <a:rPr lang="en-US" sz="4400" dirty="0">
                <a:solidFill>
                  <a:srgbClr val="292929"/>
                </a:solidFill>
              </a:rPr>
              <a:t>File Formats</a:t>
            </a:r>
          </a:p>
        </p:txBody>
      </p:sp>
      <p:grpSp>
        <p:nvGrpSpPr>
          <p:cNvPr id="18" name="Group 17"/>
          <p:cNvGrpSpPr/>
          <p:nvPr/>
        </p:nvGrpSpPr>
        <p:grpSpPr>
          <a:xfrm>
            <a:off x="0" y="1440161"/>
            <a:ext cx="12192000" cy="853904"/>
            <a:chOff x="0" y="1440161"/>
            <a:chExt cx="10802189" cy="853904"/>
          </a:xfrm>
        </p:grpSpPr>
        <p:sp>
          <p:nvSpPr>
            <p:cNvPr id="19" name="Rectangle 18"/>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2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defTabSz="914089">
                <a:spcBef>
                  <a:spcPct val="20000"/>
                </a:spcBef>
                <a:buSzPct val="80000"/>
              </a:pPr>
              <a:r>
                <a:rPr lang="en-US" i="0" dirty="0" smtClean="0">
                  <a:solidFill>
                    <a:srgbClr val="FFFFFF"/>
                  </a:solidFill>
                </a:rPr>
                <a:t>Tables can be saved in </a:t>
              </a:r>
              <a:r>
                <a:rPr lang="en-US" i="0" dirty="0">
                  <a:solidFill>
                    <a:srgbClr val="FFFFFF"/>
                  </a:solidFill>
                </a:rPr>
                <a:t>many different </a:t>
              </a:r>
              <a:r>
                <a:rPr lang="en-US" i="0" dirty="0" smtClean="0">
                  <a:solidFill>
                    <a:srgbClr val="FFFFFF"/>
                  </a:solidFill>
                </a:rPr>
                <a:t>formats:</a:t>
              </a:r>
              <a:endParaRPr lang="en-US" i="0" dirty="0">
                <a:solidFill>
                  <a:srgbClr val="FFFFFF"/>
                </a:solidFill>
              </a:endParaRPr>
            </a:p>
          </p:txBody>
        </p:sp>
      </p:grpSp>
      <p:sp>
        <p:nvSpPr>
          <p:cNvPr id="21" name="Content Placeholder 2"/>
          <p:cNvSpPr txBox="1">
            <a:spLocks/>
          </p:cNvSpPr>
          <p:nvPr/>
        </p:nvSpPr>
        <p:spPr>
          <a:xfrm>
            <a:off x="0" y="2269314"/>
            <a:ext cx="12192000" cy="246704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7625" indent="-457200" algn="l">
              <a:lnSpc>
                <a:spcPct val="100000"/>
              </a:lnSpc>
              <a:spcBef>
                <a:spcPts val="0"/>
              </a:spcBef>
              <a:buFont typeface="Wingdings" charset="2"/>
              <a:buChar char="§"/>
            </a:pPr>
            <a:r>
              <a:rPr lang="en-US" sz="2400" i="0" dirty="0" smtClean="0">
                <a:solidFill>
                  <a:srgbClr val="292929"/>
                </a:solidFill>
              </a:rPr>
              <a:t>TEXTFILE</a:t>
            </a:r>
            <a:endParaRPr lang="en-US" i="0" dirty="0">
              <a:solidFill>
                <a:srgbClr val="292929"/>
              </a:solidFill>
            </a:endParaRPr>
          </a:p>
          <a:p>
            <a:pPr marL="1317625" indent="-457200" algn="l">
              <a:lnSpc>
                <a:spcPct val="100000"/>
              </a:lnSpc>
              <a:spcBef>
                <a:spcPts val="0"/>
              </a:spcBef>
              <a:buFont typeface="Wingdings" charset="2"/>
              <a:buChar char="§"/>
            </a:pPr>
            <a:r>
              <a:rPr lang="en-US" sz="2400" i="0" dirty="0" smtClean="0">
                <a:solidFill>
                  <a:srgbClr val="292929"/>
                </a:solidFill>
              </a:rPr>
              <a:t>SEQUENCEFILE</a:t>
            </a:r>
          </a:p>
          <a:p>
            <a:pPr marL="1317625" indent="-457200" algn="l">
              <a:lnSpc>
                <a:spcPct val="100000"/>
              </a:lnSpc>
              <a:spcBef>
                <a:spcPts val="0"/>
              </a:spcBef>
              <a:buFont typeface="Wingdings" charset="2"/>
              <a:buChar char="§"/>
            </a:pPr>
            <a:r>
              <a:rPr lang="en-US" sz="2400" i="0" dirty="0" smtClean="0">
                <a:solidFill>
                  <a:srgbClr val="292929"/>
                </a:solidFill>
              </a:rPr>
              <a:t>RCFILE (Record Columnar File)</a:t>
            </a:r>
          </a:p>
          <a:p>
            <a:pPr marL="1317625" indent="-457200" algn="l">
              <a:lnSpc>
                <a:spcPct val="100000"/>
              </a:lnSpc>
              <a:spcBef>
                <a:spcPts val="0"/>
              </a:spcBef>
              <a:buFont typeface="Wingdings" charset="2"/>
              <a:buChar char="§"/>
            </a:pPr>
            <a:r>
              <a:rPr lang="en-US" sz="2400" i="0" dirty="0" smtClean="0">
                <a:solidFill>
                  <a:srgbClr val="292929"/>
                </a:solidFill>
              </a:rPr>
              <a:t>ORC (Optimized Row Columnar)</a:t>
            </a:r>
          </a:p>
        </p:txBody>
      </p:sp>
    </p:spTree>
    <p:extLst>
      <p:ext uri="{BB962C8B-B14F-4D97-AF65-F5344CB8AC3E}">
        <p14:creationId xmlns:p14="http://schemas.microsoft.com/office/powerpoint/2010/main" val="2326447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66148091"/>
              </p:ext>
            </p:extLst>
          </p:nvPr>
        </p:nvGraphicFramePr>
        <p:xfrm>
          <a:off x="868680" y="1883664"/>
          <a:ext cx="10451592" cy="3099818"/>
        </p:xfrm>
        <a:graphic>
          <a:graphicData uri="http://schemas.openxmlformats.org/drawingml/2006/table">
            <a:tbl>
              <a:tblPr firstRow="1" bandRow="1">
                <a:tableStyleId>{5C22544A-7EE6-4342-B048-85BDC9FD1C3A}</a:tableStyleId>
              </a:tblPr>
              <a:tblGrid>
                <a:gridCol w="2612898">
                  <a:extLst>
                    <a:ext uri="{9D8B030D-6E8A-4147-A177-3AD203B41FA5}">
                      <a16:colId xmlns:a16="http://schemas.microsoft.com/office/drawing/2014/main" xmlns="" val="2561314616"/>
                    </a:ext>
                  </a:extLst>
                </a:gridCol>
                <a:gridCol w="2612898">
                  <a:extLst>
                    <a:ext uri="{9D8B030D-6E8A-4147-A177-3AD203B41FA5}">
                      <a16:colId xmlns:a16="http://schemas.microsoft.com/office/drawing/2014/main" xmlns="" val="2250600127"/>
                    </a:ext>
                  </a:extLst>
                </a:gridCol>
                <a:gridCol w="2612898">
                  <a:extLst>
                    <a:ext uri="{9D8B030D-6E8A-4147-A177-3AD203B41FA5}">
                      <a16:colId xmlns:a16="http://schemas.microsoft.com/office/drawing/2014/main" xmlns="" val="444044959"/>
                    </a:ext>
                  </a:extLst>
                </a:gridCol>
                <a:gridCol w="2612898">
                  <a:extLst>
                    <a:ext uri="{9D8B030D-6E8A-4147-A177-3AD203B41FA5}">
                      <a16:colId xmlns:a16="http://schemas.microsoft.com/office/drawing/2014/main" xmlns="" val="1920355867"/>
                    </a:ext>
                  </a:extLst>
                </a:gridCol>
              </a:tblGrid>
              <a:tr h="460869">
                <a:tc>
                  <a:txBody>
                    <a:bodyPr/>
                    <a:lstStyle/>
                    <a:p>
                      <a:pPr algn="ctr"/>
                      <a:r>
                        <a:rPr lang="en-US" sz="1800" b="0" dirty="0" smtClean="0"/>
                        <a:t>Characteristics</a:t>
                      </a:r>
                      <a:endParaRPr lang="en-US" sz="1800" b="0" dirty="0"/>
                    </a:p>
                  </a:txBody>
                  <a:tcPr>
                    <a:solidFill>
                      <a:srgbClr val="006CC9"/>
                    </a:solidFill>
                  </a:tcPr>
                </a:tc>
                <a:tc>
                  <a:txBody>
                    <a:bodyPr/>
                    <a:lstStyle/>
                    <a:p>
                      <a:pPr algn="ctr"/>
                      <a:r>
                        <a:rPr lang="en-US" sz="1800" b="0" dirty="0" smtClean="0"/>
                        <a:t>TEXTFILE</a:t>
                      </a:r>
                      <a:endParaRPr lang="en-US" sz="1800" b="0" dirty="0"/>
                    </a:p>
                  </a:txBody>
                  <a:tcPr>
                    <a:solidFill>
                      <a:srgbClr val="006CC9"/>
                    </a:solidFill>
                  </a:tcPr>
                </a:tc>
                <a:tc>
                  <a:txBody>
                    <a:bodyPr/>
                    <a:lstStyle/>
                    <a:p>
                      <a:pPr algn="ctr"/>
                      <a:r>
                        <a:rPr lang="en-US" sz="1800" b="0" dirty="0"/>
                        <a:t>SEQUENCEFILE</a:t>
                      </a:r>
                    </a:p>
                  </a:txBody>
                  <a:tcPr>
                    <a:solidFill>
                      <a:srgbClr val="006CC9"/>
                    </a:solidFill>
                  </a:tcPr>
                </a:tc>
                <a:tc>
                  <a:txBody>
                    <a:bodyPr/>
                    <a:lstStyle/>
                    <a:p>
                      <a:pPr algn="ctr"/>
                      <a:r>
                        <a:rPr lang="en-US" sz="1800" b="0" dirty="0"/>
                        <a:t>RCFILE</a:t>
                      </a:r>
                    </a:p>
                  </a:txBody>
                  <a:tcPr>
                    <a:solidFill>
                      <a:srgbClr val="006CC9"/>
                    </a:solidFill>
                  </a:tcPr>
                </a:tc>
                <a:extLst>
                  <a:ext uri="{0D108BD9-81ED-4DB2-BD59-A6C34878D82A}">
                    <a16:rowId xmlns:a16="http://schemas.microsoft.com/office/drawing/2014/main" xmlns="" val="979761024"/>
                  </a:ext>
                </a:extLst>
              </a:tr>
              <a:tr h="460869">
                <a:tc>
                  <a:txBody>
                    <a:bodyPr/>
                    <a:lstStyle/>
                    <a:p>
                      <a:r>
                        <a:rPr lang="en-US" sz="1800" dirty="0"/>
                        <a:t>Data </a:t>
                      </a:r>
                      <a:r>
                        <a:rPr lang="en-US" sz="1800" dirty="0" smtClean="0"/>
                        <a:t>type</a:t>
                      </a:r>
                      <a:endParaRPr lang="en-US" sz="1800" dirty="0"/>
                    </a:p>
                  </a:txBody>
                  <a:tcPr>
                    <a:solidFill>
                      <a:srgbClr val="D9D9D9"/>
                    </a:solidFill>
                  </a:tcPr>
                </a:tc>
                <a:tc>
                  <a:txBody>
                    <a:bodyPr/>
                    <a:lstStyle/>
                    <a:p>
                      <a:r>
                        <a:rPr lang="en-US" sz="1800" dirty="0"/>
                        <a:t>Text only</a:t>
                      </a:r>
                    </a:p>
                  </a:txBody>
                  <a:tcPr>
                    <a:solidFill>
                      <a:srgbClr val="D9D9D9"/>
                    </a:solidFill>
                  </a:tcPr>
                </a:tc>
                <a:tc>
                  <a:txBody>
                    <a:bodyPr/>
                    <a:lstStyle/>
                    <a:p>
                      <a:r>
                        <a:rPr lang="en-US" sz="1800" dirty="0"/>
                        <a:t>Text / Binary</a:t>
                      </a:r>
                    </a:p>
                  </a:txBody>
                  <a:tcPr>
                    <a:solidFill>
                      <a:srgbClr val="D9D9D9"/>
                    </a:solidFill>
                  </a:tcPr>
                </a:tc>
                <a:tc>
                  <a:txBody>
                    <a:bodyPr/>
                    <a:lstStyle/>
                    <a:p>
                      <a:r>
                        <a:rPr lang="en-US" sz="1800" dirty="0"/>
                        <a:t>Text / Binary</a:t>
                      </a:r>
                    </a:p>
                  </a:txBody>
                  <a:tcPr>
                    <a:solidFill>
                      <a:srgbClr val="D9D9D9"/>
                    </a:solidFill>
                  </a:tcPr>
                </a:tc>
                <a:extLst>
                  <a:ext uri="{0D108BD9-81ED-4DB2-BD59-A6C34878D82A}">
                    <a16:rowId xmlns:a16="http://schemas.microsoft.com/office/drawing/2014/main" xmlns="" val="1930929858"/>
                  </a:ext>
                </a:extLst>
              </a:tr>
              <a:tr h="460869">
                <a:tc>
                  <a:txBody>
                    <a:bodyPr/>
                    <a:lstStyle/>
                    <a:p>
                      <a:r>
                        <a:rPr lang="en-US" sz="1800" dirty="0"/>
                        <a:t>Internal </a:t>
                      </a:r>
                      <a:r>
                        <a:rPr lang="en-US" sz="1800" dirty="0" smtClean="0"/>
                        <a:t>storage </a:t>
                      </a:r>
                      <a:r>
                        <a:rPr lang="en-US" sz="1800" dirty="0"/>
                        <a:t>order</a:t>
                      </a:r>
                    </a:p>
                  </a:txBody>
                  <a:tcPr>
                    <a:solidFill>
                      <a:srgbClr val="D9D9D9"/>
                    </a:solidFill>
                  </a:tcPr>
                </a:tc>
                <a:tc>
                  <a:txBody>
                    <a:bodyPr/>
                    <a:lstStyle/>
                    <a:p>
                      <a:r>
                        <a:rPr lang="en-US" sz="1800" dirty="0"/>
                        <a:t>Row</a:t>
                      </a:r>
                      <a:r>
                        <a:rPr lang="en-US" sz="1800" baseline="0" dirty="0"/>
                        <a:t> </a:t>
                      </a:r>
                      <a:r>
                        <a:rPr lang="en-US" sz="1800" dirty="0"/>
                        <a:t>based</a:t>
                      </a:r>
                    </a:p>
                  </a:txBody>
                  <a:tcPr>
                    <a:solidFill>
                      <a:srgbClr val="D9D9D9"/>
                    </a:solidFill>
                  </a:tcPr>
                </a:tc>
                <a:tc>
                  <a:txBody>
                    <a:bodyPr/>
                    <a:lstStyle/>
                    <a:p>
                      <a:r>
                        <a:rPr lang="en-US" sz="1800" dirty="0"/>
                        <a:t>Row</a:t>
                      </a:r>
                      <a:r>
                        <a:rPr lang="en-US" sz="1800" baseline="0" dirty="0"/>
                        <a:t> </a:t>
                      </a:r>
                      <a:r>
                        <a:rPr lang="en-US" sz="1800" dirty="0"/>
                        <a:t>based</a:t>
                      </a:r>
                    </a:p>
                  </a:txBody>
                  <a:tcPr>
                    <a:solidFill>
                      <a:srgbClr val="D9D9D9"/>
                    </a:solidFill>
                  </a:tcPr>
                </a:tc>
                <a:tc>
                  <a:txBody>
                    <a:bodyPr/>
                    <a:lstStyle/>
                    <a:p>
                      <a:r>
                        <a:rPr lang="en-US" sz="1800" dirty="0"/>
                        <a:t>Column</a:t>
                      </a:r>
                      <a:r>
                        <a:rPr lang="en-US" sz="1800" baseline="0" dirty="0"/>
                        <a:t> </a:t>
                      </a:r>
                      <a:r>
                        <a:rPr lang="en-US" sz="1800" dirty="0"/>
                        <a:t>based</a:t>
                      </a:r>
                    </a:p>
                  </a:txBody>
                  <a:tcPr>
                    <a:solidFill>
                      <a:srgbClr val="D9D9D9"/>
                    </a:solidFill>
                  </a:tcPr>
                </a:tc>
                <a:extLst>
                  <a:ext uri="{0D108BD9-81ED-4DB2-BD59-A6C34878D82A}">
                    <a16:rowId xmlns:a16="http://schemas.microsoft.com/office/drawing/2014/main" xmlns="" val="2929277341"/>
                  </a:ext>
                </a:extLst>
              </a:tr>
              <a:tr h="460869">
                <a:tc>
                  <a:txBody>
                    <a:bodyPr/>
                    <a:lstStyle/>
                    <a:p>
                      <a:r>
                        <a:rPr lang="en-US" sz="1800" dirty="0"/>
                        <a:t>Compression</a:t>
                      </a:r>
                    </a:p>
                  </a:txBody>
                  <a:tcPr>
                    <a:solidFill>
                      <a:srgbClr val="D9D9D9"/>
                    </a:solidFill>
                  </a:tcPr>
                </a:tc>
                <a:tc>
                  <a:txBody>
                    <a:bodyPr/>
                    <a:lstStyle/>
                    <a:p>
                      <a:r>
                        <a:rPr lang="en-US" sz="1800" dirty="0"/>
                        <a:t>File based</a:t>
                      </a:r>
                    </a:p>
                  </a:txBody>
                  <a:tcPr>
                    <a:solidFill>
                      <a:srgbClr val="D9D9D9"/>
                    </a:solidFill>
                  </a:tcPr>
                </a:tc>
                <a:tc>
                  <a:txBody>
                    <a:bodyPr/>
                    <a:lstStyle/>
                    <a:p>
                      <a:r>
                        <a:rPr lang="en-US" sz="1800" dirty="0"/>
                        <a:t>Block based</a:t>
                      </a:r>
                    </a:p>
                  </a:txBody>
                  <a:tcPr>
                    <a:solidFill>
                      <a:srgbClr val="D9D9D9"/>
                    </a:solidFill>
                  </a:tcPr>
                </a:tc>
                <a:tc>
                  <a:txBody>
                    <a:bodyPr/>
                    <a:lstStyle/>
                    <a:p>
                      <a:r>
                        <a:rPr lang="en-US" sz="1800" dirty="0"/>
                        <a:t>Block based</a:t>
                      </a:r>
                    </a:p>
                  </a:txBody>
                  <a:tcPr>
                    <a:solidFill>
                      <a:srgbClr val="D9D9D9"/>
                    </a:solidFill>
                  </a:tcPr>
                </a:tc>
                <a:extLst>
                  <a:ext uri="{0D108BD9-81ED-4DB2-BD59-A6C34878D82A}">
                    <a16:rowId xmlns:a16="http://schemas.microsoft.com/office/drawing/2014/main" xmlns="" val="764781406"/>
                  </a:ext>
                </a:extLst>
              </a:tr>
              <a:tr h="460869">
                <a:tc>
                  <a:txBody>
                    <a:bodyPr/>
                    <a:lstStyle/>
                    <a:p>
                      <a:r>
                        <a:rPr lang="en-US" sz="1800" dirty="0" err="1" smtClean="0"/>
                        <a:t>Splitable</a:t>
                      </a:r>
                      <a:endParaRPr lang="en-US" sz="1800" dirty="0"/>
                    </a:p>
                  </a:txBody>
                  <a:tcPr>
                    <a:solidFill>
                      <a:srgbClr val="D9D9D9"/>
                    </a:solidFill>
                  </a:tcPr>
                </a:tc>
                <a:tc>
                  <a:txBody>
                    <a:bodyPr/>
                    <a:lstStyle/>
                    <a:p>
                      <a:r>
                        <a:rPr lang="en-US" sz="1800" dirty="0"/>
                        <a:t>Yes</a:t>
                      </a:r>
                    </a:p>
                  </a:txBody>
                  <a:tcPr>
                    <a:solidFill>
                      <a:srgbClr val="D9D9D9"/>
                    </a:solidFill>
                  </a:tcPr>
                </a:tc>
                <a:tc>
                  <a:txBody>
                    <a:bodyPr/>
                    <a:lstStyle/>
                    <a:p>
                      <a:r>
                        <a:rPr lang="en-US" sz="1800" dirty="0"/>
                        <a:t>Yes</a:t>
                      </a:r>
                    </a:p>
                  </a:txBody>
                  <a:tcPr>
                    <a:solidFill>
                      <a:srgbClr val="D9D9D9"/>
                    </a:solidFill>
                  </a:tcPr>
                </a:tc>
                <a:tc>
                  <a:txBody>
                    <a:bodyPr/>
                    <a:lstStyle/>
                    <a:p>
                      <a:r>
                        <a:rPr lang="en-US" sz="1800" dirty="0"/>
                        <a:t>Yes</a:t>
                      </a:r>
                    </a:p>
                  </a:txBody>
                  <a:tcPr>
                    <a:solidFill>
                      <a:srgbClr val="D9D9D9"/>
                    </a:solidFill>
                  </a:tcPr>
                </a:tc>
                <a:extLst>
                  <a:ext uri="{0D108BD9-81ED-4DB2-BD59-A6C34878D82A}">
                    <a16:rowId xmlns:a16="http://schemas.microsoft.com/office/drawing/2014/main" xmlns="" val="536744476"/>
                  </a:ext>
                </a:extLst>
              </a:tr>
              <a:tr h="795473">
                <a:tc>
                  <a:txBody>
                    <a:bodyPr/>
                    <a:lstStyle/>
                    <a:p>
                      <a:r>
                        <a:rPr lang="en-US" sz="1800" dirty="0" err="1"/>
                        <a:t>Splitable</a:t>
                      </a:r>
                      <a:r>
                        <a:rPr lang="en-US" sz="1800" dirty="0"/>
                        <a:t> after compression</a:t>
                      </a:r>
                    </a:p>
                  </a:txBody>
                  <a:tcPr>
                    <a:solidFill>
                      <a:srgbClr val="D9D9D9"/>
                    </a:solidFill>
                  </a:tcPr>
                </a:tc>
                <a:tc>
                  <a:txBody>
                    <a:bodyPr/>
                    <a:lstStyle/>
                    <a:p>
                      <a:r>
                        <a:rPr lang="en-US" sz="1800" dirty="0"/>
                        <a:t>No</a:t>
                      </a:r>
                    </a:p>
                  </a:txBody>
                  <a:tcPr>
                    <a:solidFill>
                      <a:srgbClr val="D9D9D9"/>
                    </a:solidFill>
                  </a:tcPr>
                </a:tc>
                <a:tc>
                  <a:txBody>
                    <a:bodyPr/>
                    <a:lstStyle/>
                    <a:p>
                      <a:r>
                        <a:rPr lang="en-US" sz="1800" dirty="0"/>
                        <a:t>Yes</a:t>
                      </a:r>
                    </a:p>
                  </a:txBody>
                  <a:tcPr>
                    <a:solidFill>
                      <a:srgbClr val="D9D9D9"/>
                    </a:solidFill>
                  </a:tcPr>
                </a:tc>
                <a:tc>
                  <a:txBody>
                    <a:bodyPr/>
                    <a:lstStyle/>
                    <a:p>
                      <a:r>
                        <a:rPr lang="en-US" sz="1800" dirty="0"/>
                        <a:t>Yes</a:t>
                      </a:r>
                    </a:p>
                  </a:txBody>
                  <a:tcPr>
                    <a:solidFill>
                      <a:srgbClr val="D9D9D9"/>
                    </a:solidFill>
                  </a:tcPr>
                </a:tc>
                <a:extLst>
                  <a:ext uri="{0D108BD9-81ED-4DB2-BD59-A6C34878D82A}">
                    <a16:rowId xmlns:a16="http://schemas.microsoft.com/office/drawing/2014/main" xmlns="" val="3699468502"/>
                  </a:ext>
                </a:extLst>
              </a:tr>
            </a:tbl>
          </a:graphicData>
        </a:graphic>
      </p:graphicFrame>
      <p:sp>
        <p:nvSpPr>
          <p:cNvPr id="5" name="Title 1"/>
          <p:cNvSpPr>
            <a:spLocks noGrp="1"/>
          </p:cNvSpPr>
          <p:nvPr>
            <p:ph type="title"/>
          </p:nvPr>
        </p:nvSpPr>
        <p:spPr>
          <a:xfrm>
            <a:off x="845496" y="368414"/>
            <a:ext cx="11151917" cy="620683"/>
          </a:xfrm>
        </p:spPr>
        <p:txBody>
          <a:bodyPr/>
          <a:lstStyle/>
          <a:p>
            <a:r>
              <a:rPr lang="en-US" sz="4400" dirty="0" smtClean="0">
                <a:solidFill>
                  <a:srgbClr val="292929"/>
                </a:solidFill>
              </a:rPr>
              <a:t>Hive File Format Characteristics</a:t>
            </a:r>
            <a:endParaRPr lang="en-US" sz="4400" dirty="0">
              <a:solidFill>
                <a:srgbClr val="292929"/>
              </a:solidFill>
            </a:endParaRPr>
          </a:p>
        </p:txBody>
      </p:sp>
    </p:spTree>
    <p:extLst>
      <p:ext uri="{BB962C8B-B14F-4D97-AF65-F5344CB8AC3E}">
        <p14:creationId xmlns:p14="http://schemas.microsoft.com/office/powerpoint/2010/main" val="29758725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54540609"/>
              </p:ext>
            </p:extLst>
          </p:nvPr>
        </p:nvGraphicFramePr>
        <p:xfrm>
          <a:off x="519248" y="3312928"/>
          <a:ext cx="11151917" cy="2741013"/>
        </p:xfrm>
        <a:graphic>
          <a:graphicData uri="http://schemas.openxmlformats.org/drawingml/2006/table">
            <a:tbl>
              <a:tblPr firstRow="1" bandRow="1">
                <a:tableStyleId>{5C22544A-7EE6-4342-B048-85BDC9FD1C3A}</a:tableStyleId>
              </a:tblPr>
              <a:tblGrid>
                <a:gridCol w="1820721">
                  <a:extLst>
                    <a:ext uri="{9D8B030D-6E8A-4147-A177-3AD203B41FA5}">
                      <a16:colId xmlns:a16="http://schemas.microsoft.com/office/drawing/2014/main" xmlns="" val="20000"/>
                    </a:ext>
                  </a:extLst>
                </a:gridCol>
                <a:gridCol w="9331196">
                  <a:extLst>
                    <a:ext uri="{9D8B030D-6E8A-4147-A177-3AD203B41FA5}">
                      <a16:colId xmlns:a16="http://schemas.microsoft.com/office/drawing/2014/main" xmlns="" val="20001"/>
                    </a:ext>
                  </a:extLst>
                </a:gridCol>
              </a:tblGrid>
              <a:tr h="152400">
                <a:tc>
                  <a:txBody>
                    <a:bodyPr/>
                    <a:lstStyle/>
                    <a:p>
                      <a:pPr algn="ctr"/>
                      <a:r>
                        <a:rPr lang="en-US" sz="1800" b="0" dirty="0"/>
                        <a:t>Delimiter</a:t>
                      </a:r>
                    </a:p>
                  </a:txBody>
                  <a:tcPr>
                    <a:solidFill>
                      <a:srgbClr val="006CC9"/>
                    </a:solidFill>
                  </a:tcPr>
                </a:tc>
                <a:tc>
                  <a:txBody>
                    <a:bodyPr/>
                    <a:lstStyle/>
                    <a:p>
                      <a:pPr algn="ctr"/>
                      <a:r>
                        <a:rPr lang="en-US" sz="1800" b="0" dirty="0"/>
                        <a:t>Description</a:t>
                      </a:r>
                    </a:p>
                  </a:txBody>
                  <a:tcPr>
                    <a:solidFill>
                      <a:srgbClr val="006CC9"/>
                    </a:solidFill>
                  </a:tcPr>
                </a:tc>
                <a:extLst>
                  <a:ext uri="{0D108BD9-81ED-4DB2-BD59-A6C34878D82A}">
                    <a16:rowId xmlns:a16="http://schemas.microsoft.com/office/drawing/2014/main" xmlns="" val="10000"/>
                  </a:ext>
                </a:extLst>
              </a:tr>
              <a:tr h="381000">
                <a:tc>
                  <a:txBody>
                    <a:bodyPr/>
                    <a:lstStyle/>
                    <a:p>
                      <a:r>
                        <a:rPr lang="en-US" sz="1800" dirty="0"/>
                        <a:t>\n</a:t>
                      </a:r>
                    </a:p>
                  </a:txBody>
                  <a:tcPr>
                    <a:solidFill>
                      <a:srgbClr val="D9D9D9"/>
                    </a:solidFill>
                  </a:tcPr>
                </a:tc>
                <a:tc>
                  <a:txBody>
                    <a:bodyPr/>
                    <a:lstStyle/>
                    <a:p>
                      <a:r>
                        <a:rPr lang="en-US" sz="1800" dirty="0"/>
                        <a:t>Each line is a new record</a:t>
                      </a:r>
                    </a:p>
                  </a:txBody>
                  <a:tcPr>
                    <a:solidFill>
                      <a:srgbClr val="D9D9D9"/>
                    </a:solidFill>
                  </a:tcPr>
                </a:tc>
                <a:extLst>
                  <a:ext uri="{0D108BD9-81ED-4DB2-BD59-A6C34878D82A}">
                    <a16:rowId xmlns:a16="http://schemas.microsoft.com/office/drawing/2014/main" xmlns="" val="10001"/>
                  </a:ext>
                </a:extLst>
              </a:tr>
              <a:tr h="685800">
                <a:tc>
                  <a:txBody>
                    <a:bodyPr/>
                    <a:lstStyle/>
                    <a:p>
                      <a:r>
                        <a:rPr lang="en-US" sz="1800" dirty="0"/>
                        <a:t>^A</a:t>
                      </a:r>
                    </a:p>
                  </a:txBody>
                  <a:tcPr>
                    <a:solidFill>
                      <a:srgbClr val="D9D9D9"/>
                    </a:solidFill>
                  </a:tcPr>
                </a:tc>
                <a:tc>
                  <a:txBody>
                    <a:bodyPr/>
                    <a:lstStyle/>
                    <a:p>
                      <a:r>
                        <a:rPr lang="en-US" sz="1800" b="0" i="0" kern="1200" dirty="0">
                          <a:solidFill>
                            <a:schemeClr val="dk1"/>
                          </a:solidFill>
                          <a:effectLst/>
                          <a:latin typeface="+mn-lt"/>
                          <a:ea typeface="+mn-ea"/>
                          <a:cs typeface="+mn-cs"/>
                        </a:rPr>
                        <a:t>Separates all fields (columns). Written using the octal code </a:t>
                      </a:r>
                      <a:r>
                        <a:rPr lang="en-US" sz="1800" dirty="0"/>
                        <a:t>\001</a:t>
                      </a:r>
                      <a:r>
                        <a:rPr lang="en-US" sz="1800" b="0" i="0" kern="1200" dirty="0">
                          <a:solidFill>
                            <a:schemeClr val="dk1"/>
                          </a:solidFill>
                          <a:effectLst/>
                          <a:latin typeface="+mn-lt"/>
                          <a:ea typeface="+mn-ea"/>
                          <a:cs typeface="+mn-cs"/>
                        </a:rPr>
                        <a:t> when explicitly specified in </a:t>
                      </a:r>
                      <a:r>
                        <a:rPr lang="en-US" sz="1800" dirty="0"/>
                        <a:t>CREATE TABLE</a:t>
                      </a:r>
                      <a:r>
                        <a:rPr lang="en-US" sz="1800" b="0" i="0" kern="1200" dirty="0">
                          <a:solidFill>
                            <a:schemeClr val="dk1"/>
                          </a:solidFill>
                          <a:effectLst/>
                          <a:latin typeface="+mn-lt"/>
                          <a:ea typeface="+mn-ea"/>
                          <a:cs typeface="+mn-cs"/>
                        </a:rPr>
                        <a:t> statements</a:t>
                      </a:r>
                      <a:endParaRPr lang="en-US" sz="1800" dirty="0"/>
                    </a:p>
                  </a:txBody>
                  <a:tcPr>
                    <a:solidFill>
                      <a:srgbClr val="D9D9D9"/>
                    </a:solidFill>
                  </a:tcPr>
                </a:tc>
                <a:extLst>
                  <a:ext uri="{0D108BD9-81ED-4DB2-BD59-A6C34878D82A}">
                    <a16:rowId xmlns:a16="http://schemas.microsoft.com/office/drawing/2014/main" xmlns="" val="10002"/>
                  </a:ext>
                </a:extLst>
              </a:tr>
              <a:tr h="668373">
                <a:tc>
                  <a:txBody>
                    <a:bodyPr/>
                    <a:lstStyle/>
                    <a:p>
                      <a:r>
                        <a:rPr lang="en-US" sz="1800" dirty="0"/>
                        <a:t>^B</a:t>
                      </a:r>
                    </a:p>
                  </a:txBody>
                  <a:tcPr>
                    <a:solidFill>
                      <a:srgbClr val="D9D9D9"/>
                    </a:solidFill>
                  </a:tcPr>
                </a:tc>
                <a:tc>
                  <a:txBody>
                    <a:bodyPr/>
                    <a:lstStyle/>
                    <a:p>
                      <a:r>
                        <a:rPr lang="en-US" sz="1800" b="0" i="0" kern="1200" dirty="0">
                          <a:solidFill>
                            <a:schemeClr val="dk1"/>
                          </a:solidFill>
                          <a:effectLst/>
                          <a:latin typeface="+mn-lt"/>
                          <a:ea typeface="+mn-ea"/>
                          <a:cs typeface="+mn-cs"/>
                        </a:rPr>
                        <a:t>Separate the elements in an </a:t>
                      </a:r>
                      <a:r>
                        <a:rPr lang="en-US" sz="1800" dirty="0"/>
                        <a:t>ARRAY</a:t>
                      </a:r>
                      <a:r>
                        <a:rPr lang="en-US" sz="1800" b="0" i="0" kern="1200" dirty="0">
                          <a:solidFill>
                            <a:schemeClr val="dk1"/>
                          </a:solidFill>
                          <a:effectLst/>
                          <a:latin typeface="+mn-lt"/>
                          <a:ea typeface="+mn-ea"/>
                          <a:cs typeface="+mn-cs"/>
                        </a:rPr>
                        <a:t> or </a:t>
                      </a:r>
                      <a:r>
                        <a:rPr lang="en-US" sz="1800" dirty="0"/>
                        <a:t>STRUCT</a:t>
                      </a:r>
                      <a:r>
                        <a:rPr lang="en-US" sz="1800" b="0" i="0" kern="1200" dirty="0">
                          <a:solidFill>
                            <a:schemeClr val="dk1"/>
                          </a:solidFill>
                          <a:effectLst/>
                          <a:latin typeface="+mn-lt"/>
                          <a:ea typeface="+mn-ea"/>
                          <a:cs typeface="+mn-cs"/>
                        </a:rPr>
                        <a:t>, or the key-value pairs in a </a:t>
                      </a:r>
                      <a:r>
                        <a:rPr lang="en-US" sz="1800" dirty="0"/>
                        <a:t>MAP</a:t>
                      </a:r>
                      <a:r>
                        <a:rPr lang="en-US" sz="1800" b="0" i="0" kern="1200" dirty="0">
                          <a:solidFill>
                            <a:schemeClr val="dk1"/>
                          </a:solidFill>
                          <a:effectLst/>
                          <a:latin typeface="+mn-lt"/>
                          <a:ea typeface="+mn-ea"/>
                          <a:cs typeface="+mn-cs"/>
                        </a:rPr>
                        <a:t>.   Written using the octal code </a:t>
                      </a:r>
                      <a:r>
                        <a:rPr lang="en-US" sz="1800" dirty="0"/>
                        <a:t>\002</a:t>
                      </a:r>
                      <a:r>
                        <a:rPr lang="en-US" sz="1800" b="0" i="0" kern="1200" dirty="0">
                          <a:solidFill>
                            <a:schemeClr val="dk1"/>
                          </a:solidFill>
                          <a:effectLst/>
                          <a:latin typeface="+mn-lt"/>
                          <a:ea typeface="+mn-ea"/>
                          <a:cs typeface="+mn-cs"/>
                        </a:rPr>
                        <a:t> when explicitly specified in </a:t>
                      </a:r>
                      <a:r>
                        <a:rPr lang="en-US" sz="1800" dirty="0"/>
                        <a:t>CREATE TABLE </a:t>
                      </a:r>
                      <a:r>
                        <a:rPr lang="en-US" sz="1800" b="0" i="0" kern="1200" dirty="0">
                          <a:solidFill>
                            <a:schemeClr val="dk1"/>
                          </a:solidFill>
                          <a:effectLst/>
                          <a:latin typeface="+mn-lt"/>
                          <a:ea typeface="+mn-ea"/>
                          <a:cs typeface="+mn-cs"/>
                        </a:rPr>
                        <a:t>statements.</a:t>
                      </a:r>
                      <a:endParaRPr lang="en-US" sz="1800" dirty="0"/>
                    </a:p>
                  </a:txBody>
                  <a:tcPr>
                    <a:solidFill>
                      <a:srgbClr val="D9D9D9"/>
                    </a:solidFill>
                  </a:tcPr>
                </a:tc>
                <a:extLst>
                  <a:ext uri="{0D108BD9-81ED-4DB2-BD59-A6C34878D82A}">
                    <a16:rowId xmlns:a16="http://schemas.microsoft.com/office/drawing/2014/main" xmlns="" val="10003"/>
                  </a:ext>
                </a:extLst>
              </a:tr>
              <a:tr h="636607">
                <a:tc>
                  <a:txBody>
                    <a:bodyPr/>
                    <a:lstStyle/>
                    <a:p>
                      <a:r>
                        <a:rPr lang="en-US" sz="1800" dirty="0"/>
                        <a:t>^C</a:t>
                      </a:r>
                    </a:p>
                  </a:txBody>
                  <a:tcPr>
                    <a:solidFill>
                      <a:srgbClr val="D9D9D9"/>
                    </a:solidFill>
                  </a:tcPr>
                </a:tc>
                <a:tc>
                  <a:txBody>
                    <a:bodyPr/>
                    <a:lstStyle/>
                    <a:p>
                      <a:r>
                        <a:rPr lang="en-US" sz="1800" b="0" i="0" kern="1200" dirty="0">
                          <a:solidFill>
                            <a:schemeClr val="dk1"/>
                          </a:solidFill>
                          <a:effectLst/>
                          <a:latin typeface="+mn-lt"/>
                          <a:ea typeface="+mn-ea"/>
                          <a:cs typeface="+mn-cs"/>
                        </a:rPr>
                        <a:t>Separate the key from the corresponding value in </a:t>
                      </a:r>
                      <a:r>
                        <a:rPr lang="en-US" sz="1800" dirty="0"/>
                        <a:t>MAP</a:t>
                      </a:r>
                      <a:r>
                        <a:rPr lang="en-US" sz="1800" b="0" i="0" kern="1200" dirty="0">
                          <a:solidFill>
                            <a:schemeClr val="dk1"/>
                          </a:solidFill>
                          <a:effectLst/>
                          <a:latin typeface="+mn-lt"/>
                          <a:ea typeface="+mn-ea"/>
                          <a:cs typeface="+mn-cs"/>
                        </a:rPr>
                        <a:t> key-value pairs. Written using the octal code </a:t>
                      </a:r>
                      <a:r>
                        <a:rPr lang="en-US" sz="1800" dirty="0"/>
                        <a:t>\003</a:t>
                      </a:r>
                      <a:r>
                        <a:rPr lang="en-US" sz="1800" b="0" i="0" kern="1200" dirty="0">
                          <a:solidFill>
                            <a:schemeClr val="dk1"/>
                          </a:solidFill>
                          <a:effectLst/>
                          <a:latin typeface="+mn-lt"/>
                          <a:ea typeface="+mn-ea"/>
                          <a:cs typeface="+mn-cs"/>
                        </a:rPr>
                        <a:t> when explicitly specified in </a:t>
                      </a:r>
                      <a:r>
                        <a:rPr lang="en-US" sz="1800" dirty="0"/>
                        <a:t>CREATE TABLE</a:t>
                      </a:r>
                      <a:r>
                        <a:rPr lang="en-US" sz="1800" b="0" i="0" kern="1200" dirty="0">
                          <a:solidFill>
                            <a:schemeClr val="dk1"/>
                          </a:solidFill>
                          <a:effectLst/>
                          <a:latin typeface="+mn-lt"/>
                          <a:ea typeface="+mn-ea"/>
                          <a:cs typeface="+mn-cs"/>
                        </a:rPr>
                        <a:t> statements</a:t>
                      </a:r>
                      <a:endParaRPr lang="en-US" sz="1800" dirty="0"/>
                    </a:p>
                  </a:txBody>
                  <a:tcPr>
                    <a:solidFill>
                      <a:srgbClr val="D9D9D9"/>
                    </a:solidFill>
                  </a:tcPr>
                </a:tc>
                <a:extLst>
                  <a:ext uri="{0D108BD9-81ED-4DB2-BD59-A6C34878D82A}">
                    <a16:rowId xmlns:a16="http://schemas.microsoft.com/office/drawing/2014/main" xmlns="" val="10004"/>
                  </a:ext>
                </a:extLst>
              </a:tr>
            </a:tbl>
          </a:graphicData>
        </a:graphic>
      </p:graphicFrame>
      <p:grpSp>
        <p:nvGrpSpPr>
          <p:cNvPr id="8" name="Group 7"/>
          <p:cNvGrpSpPr/>
          <p:nvPr/>
        </p:nvGrpSpPr>
        <p:grpSpPr>
          <a:xfrm>
            <a:off x="0" y="1756810"/>
            <a:ext cx="12192000" cy="1037326"/>
            <a:chOff x="0" y="1440161"/>
            <a:chExt cx="10802189" cy="853904"/>
          </a:xfrm>
        </p:grpSpPr>
        <p:sp>
          <p:nvSpPr>
            <p:cNvPr id="9" name="Rectangle 8"/>
            <p:cNvSpPr/>
            <p:nvPr/>
          </p:nvSpPr>
          <p:spPr>
            <a:xfrm>
              <a:off x="0" y="1461154"/>
              <a:ext cx="10802189" cy="832911"/>
            </a:xfrm>
            <a:prstGeom prst="rect">
              <a:avLst/>
            </a:prstGeom>
            <a:solidFill>
              <a:srgbClr val="6F6F6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0"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t>Hive </a:t>
              </a:r>
              <a:r>
                <a:rPr lang="en-US" i="0" dirty="0"/>
                <a:t>uses the following as default </a:t>
              </a:r>
              <a:r>
                <a:rPr lang="en-US" i="0" dirty="0" smtClean="0"/>
                <a:t>delimiters:</a:t>
              </a:r>
              <a:endParaRPr lang="en-US" i="0" dirty="0"/>
            </a:p>
          </p:txBody>
        </p:sp>
      </p:grpSp>
      <p:sp>
        <p:nvSpPr>
          <p:cNvPr id="12" name="Title 1"/>
          <p:cNvSpPr>
            <a:spLocks noGrp="1"/>
          </p:cNvSpPr>
          <p:nvPr>
            <p:ph type="title"/>
          </p:nvPr>
        </p:nvSpPr>
        <p:spPr>
          <a:xfrm>
            <a:off x="845496" y="368414"/>
            <a:ext cx="11151917" cy="620683"/>
          </a:xfrm>
        </p:spPr>
        <p:txBody>
          <a:bodyPr/>
          <a:lstStyle/>
          <a:p>
            <a:r>
              <a:rPr lang="en-US" sz="4400" dirty="0" smtClean="0">
                <a:solidFill>
                  <a:srgbClr val="292929"/>
                </a:solidFill>
              </a:rPr>
              <a:t>File Format: Default Delimiters</a:t>
            </a:r>
            <a:endParaRPr lang="en-US" sz="4400" dirty="0">
              <a:solidFill>
                <a:srgbClr val="292929"/>
              </a:solidFill>
            </a:endParaRPr>
          </a:p>
        </p:txBody>
      </p:sp>
    </p:spTree>
    <p:extLst>
      <p:ext uri="{BB962C8B-B14F-4D97-AF65-F5344CB8AC3E}">
        <p14:creationId xmlns:p14="http://schemas.microsoft.com/office/powerpoint/2010/main" val="15502183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3"/>
          </p:nvPr>
        </p:nvSpPr>
        <p:spPr>
          <a:xfrm>
            <a:off x="913988" y="1210985"/>
            <a:ext cx="10809925" cy="5407529"/>
          </a:xfrm>
        </p:spPr>
        <p:txBody>
          <a:bodyPr>
            <a:noAutofit/>
          </a:bodyPr>
          <a:lstStyle/>
          <a:p>
            <a:r>
              <a:rPr lang="en-US" sz="2000" noProof="1"/>
              <a:t>John Doe^A100000.0^AMary Smith^BTodd Jones^AFederal Taxes^C.2^BState Taxes^C.05^BInsurance^C.1^A1 Michigan Ave.^BChicago^BIL^B60600</a:t>
            </a:r>
          </a:p>
          <a:p>
            <a:endParaRPr lang="en-US" sz="2000" noProof="1"/>
          </a:p>
          <a:p>
            <a:r>
              <a:rPr lang="en-US" sz="2000" noProof="1"/>
              <a:t>Mary Smith^A80000.0^ABill King^AFederal Taxes^C.2^BState Taxes^C.05^BInsurance^C.1^A100 Ontario St.^BChicago^BIL^B60601</a:t>
            </a:r>
          </a:p>
          <a:p>
            <a:endParaRPr lang="en-US" sz="2000" noProof="1"/>
          </a:p>
          <a:p>
            <a:r>
              <a:rPr lang="en-US" sz="2000" noProof="1"/>
              <a:t>Todd Jones^A70000.0^AFederal Taxes^C.15^BState Taxes^C.03^BInsurance^C.1^A200 Chicago Ave.^BOak Park^BIL^B60700</a:t>
            </a:r>
          </a:p>
          <a:p>
            <a:endParaRPr lang="en-US" sz="2000" noProof="1"/>
          </a:p>
          <a:p>
            <a:r>
              <a:rPr lang="en-US" sz="2000" noProof="1"/>
              <a:t>Bill King^A60000.0^AFederal Taxes^C.15^BState Taxes^C.03^BInsurance^C.1^A300 Obscure Dr.^BObscuria^BIL^B60100</a:t>
            </a:r>
          </a:p>
        </p:txBody>
      </p:sp>
      <p:sp>
        <p:nvSpPr>
          <p:cNvPr id="6" name="Title 1"/>
          <p:cNvSpPr txBox="1">
            <a:spLocks/>
          </p:cNvSpPr>
          <p:nvPr/>
        </p:nvSpPr>
        <p:spPr>
          <a:xfrm>
            <a:off x="845496" y="368414"/>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smtClean="0"/>
              <a:t>Text </a:t>
            </a:r>
            <a:r>
              <a:rPr lang="en-US" dirty="0" smtClean="0">
                <a:latin typeface="Segoe UI"/>
                <a:cs typeface="Segoe UI"/>
              </a:rPr>
              <a:t>File</a:t>
            </a:r>
            <a:r>
              <a:rPr lang="en-US" dirty="0" smtClean="0"/>
              <a:t> Format Example</a:t>
            </a:r>
            <a:endParaRPr lang="en-US" dirty="0"/>
          </a:p>
        </p:txBody>
      </p:sp>
    </p:spTree>
    <p:extLst>
      <p:ext uri="{BB962C8B-B14F-4D97-AF65-F5344CB8AC3E}">
        <p14:creationId xmlns:p14="http://schemas.microsoft.com/office/powerpoint/2010/main" val="26198267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6561"/>
            <a:ext cx="10515600" cy="721995"/>
          </a:xfrm>
        </p:spPr>
        <p:txBody>
          <a:bodyPr>
            <a:normAutofit/>
          </a:bodyPr>
          <a:lstStyle/>
          <a:p>
            <a:r>
              <a:rPr lang="en-US" dirty="0" smtClean="0"/>
              <a:t>Text File Format Example: Easy to Read</a:t>
            </a:r>
            <a:endParaRPr lang="en-US" dirty="0"/>
          </a:p>
        </p:txBody>
      </p:sp>
      <p:sp>
        <p:nvSpPr>
          <p:cNvPr id="3" name="Content Placeholder 2"/>
          <p:cNvSpPr>
            <a:spLocks noGrp="1"/>
          </p:cNvSpPr>
          <p:nvPr>
            <p:ph idx="1"/>
          </p:nvPr>
        </p:nvSpPr>
        <p:spPr>
          <a:xfrm>
            <a:off x="838200" y="1223343"/>
            <a:ext cx="10515600" cy="5426376"/>
          </a:xfrm>
        </p:spPr>
        <p:txBody>
          <a:bodyPr>
            <a:normAutofit/>
          </a:bodyPr>
          <a:lstStyle/>
          <a:p>
            <a:pPr>
              <a:spcBef>
                <a:spcPts val="0"/>
              </a:spcBef>
            </a:pPr>
            <a:r>
              <a:rPr lang="en-US" sz="1800" noProof="1"/>
              <a:t>name STRING </a:t>
            </a:r>
          </a:p>
          <a:p>
            <a:pPr>
              <a:spcBef>
                <a:spcPts val="0"/>
              </a:spcBef>
            </a:pPr>
            <a:r>
              <a:rPr lang="en-US" sz="1800" noProof="1"/>
              <a:t> </a:t>
            </a:r>
            <a:r>
              <a:rPr lang="en-US" sz="1800" noProof="1" smtClean="0"/>
              <a:t>   John </a:t>
            </a:r>
            <a:r>
              <a:rPr lang="en-US" sz="1800" noProof="1"/>
              <a:t>Doe^A</a:t>
            </a:r>
          </a:p>
          <a:p>
            <a:pPr>
              <a:spcBef>
                <a:spcPts val="0"/>
              </a:spcBef>
            </a:pPr>
            <a:r>
              <a:rPr lang="en-US" sz="1800" noProof="1"/>
              <a:t>salary FLOAT </a:t>
            </a:r>
          </a:p>
          <a:p>
            <a:pPr>
              <a:spcBef>
                <a:spcPts val="0"/>
              </a:spcBef>
            </a:pPr>
            <a:r>
              <a:rPr lang="en-US" sz="1800" noProof="1" smtClean="0"/>
              <a:t>    100000.0</a:t>
            </a:r>
            <a:r>
              <a:rPr lang="en-US" sz="1800" noProof="1"/>
              <a:t>^A</a:t>
            </a:r>
          </a:p>
          <a:p>
            <a:pPr>
              <a:spcBef>
                <a:spcPts val="0"/>
              </a:spcBef>
            </a:pPr>
            <a:r>
              <a:rPr lang="en-US" sz="1800" noProof="1"/>
              <a:t>subordinates ARRAY&lt;STRING&gt;</a:t>
            </a:r>
          </a:p>
          <a:p>
            <a:pPr>
              <a:spcBef>
                <a:spcPts val="0"/>
              </a:spcBef>
            </a:pPr>
            <a:r>
              <a:rPr lang="en-US" sz="1800" noProof="1" smtClean="0"/>
              <a:t>    Mary </a:t>
            </a:r>
            <a:r>
              <a:rPr lang="en-US" sz="1800" noProof="1"/>
              <a:t>Smith^B	</a:t>
            </a:r>
          </a:p>
          <a:p>
            <a:pPr>
              <a:spcBef>
                <a:spcPts val="0"/>
              </a:spcBef>
            </a:pPr>
            <a:r>
              <a:rPr lang="en-US" sz="1800" noProof="1" smtClean="0"/>
              <a:t>    Todd </a:t>
            </a:r>
            <a:r>
              <a:rPr lang="en-US" sz="1800" noProof="1"/>
              <a:t>Jones^</a:t>
            </a:r>
            <a:r>
              <a:rPr lang="en-US" sz="1800" noProof="1" smtClean="0"/>
              <a:t>A</a:t>
            </a:r>
          </a:p>
          <a:p>
            <a:pPr>
              <a:spcBef>
                <a:spcPts val="0"/>
              </a:spcBef>
            </a:pPr>
            <a:r>
              <a:rPr lang="en-US" sz="1800" noProof="1" smtClean="0"/>
              <a:t>deductions </a:t>
            </a:r>
            <a:r>
              <a:rPr lang="en-US" sz="1800" noProof="1"/>
              <a:t>MAP&lt;STRING, FLOAT&gt; </a:t>
            </a:r>
          </a:p>
          <a:p>
            <a:pPr>
              <a:spcBef>
                <a:spcPts val="0"/>
              </a:spcBef>
            </a:pPr>
            <a:r>
              <a:rPr lang="en-US" sz="1800" noProof="1" smtClean="0"/>
              <a:t>    Federal </a:t>
            </a:r>
            <a:r>
              <a:rPr lang="en-US" sz="1800" noProof="1"/>
              <a:t>Taxes^</a:t>
            </a:r>
            <a:r>
              <a:rPr lang="en-US" sz="1800" noProof="1" smtClean="0"/>
              <a:t>C    .</a:t>
            </a:r>
            <a:r>
              <a:rPr lang="en-US" sz="1800" noProof="1"/>
              <a:t>2^B</a:t>
            </a:r>
          </a:p>
          <a:p>
            <a:pPr>
              <a:spcBef>
                <a:spcPts val="0"/>
              </a:spcBef>
            </a:pPr>
            <a:r>
              <a:rPr lang="en-US" sz="1800" noProof="1" smtClean="0"/>
              <a:t>    State </a:t>
            </a:r>
            <a:r>
              <a:rPr lang="en-US" sz="1800" noProof="1"/>
              <a:t>Taxes^</a:t>
            </a:r>
            <a:r>
              <a:rPr lang="en-US" sz="1800" noProof="1" smtClean="0"/>
              <a:t>C    .</a:t>
            </a:r>
            <a:r>
              <a:rPr lang="en-US" sz="1800" noProof="1"/>
              <a:t>05^B</a:t>
            </a:r>
          </a:p>
          <a:p>
            <a:pPr>
              <a:spcBef>
                <a:spcPts val="0"/>
              </a:spcBef>
            </a:pPr>
            <a:r>
              <a:rPr lang="en-US" sz="1800" noProof="1" smtClean="0"/>
              <a:t>    Insurance</a:t>
            </a:r>
            <a:r>
              <a:rPr lang="en-US" sz="1800" noProof="1"/>
              <a:t>^</a:t>
            </a:r>
            <a:r>
              <a:rPr lang="en-US" sz="1800" noProof="1" smtClean="0"/>
              <a:t>C    .</a:t>
            </a:r>
            <a:r>
              <a:rPr lang="en-US" sz="1800" noProof="1"/>
              <a:t>1^A</a:t>
            </a:r>
          </a:p>
          <a:p>
            <a:pPr>
              <a:spcBef>
                <a:spcPts val="0"/>
              </a:spcBef>
            </a:pPr>
            <a:r>
              <a:rPr lang="en-US" sz="1800" noProof="1"/>
              <a:t>a</a:t>
            </a:r>
            <a:r>
              <a:rPr lang="en-US" sz="1800" noProof="1" smtClean="0"/>
              <a:t>ddress STRUCT</a:t>
            </a:r>
            <a:endParaRPr lang="en-US" sz="1800" noProof="1"/>
          </a:p>
          <a:p>
            <a:pPr>
              <a:spcBef>
                <a:spcPts val="0"/>
              </a:spcBef>
            </a:pPr>
            <a:r>
              <a:rPr lang="en-US" sz="1800" noProof="1" smtClean="0"/>
              <a:t>    1 </a:t>
            </a:r>
            <a:r>
              <a:rPr lang="en-US" sz="1800" noProof="1"/>
              <a:t>Michigan Ave.^B</a:t>
            </a:r>
          </a:p>
          <a:p>
            <a:pPr>
              <a:spcBef>
                <a:spcPts val="0"/>
              </a:spcBef>
            </a:pPr>
            <a:r>
              <a:rPr lang="en-US" sz="1800" noProof="1" smtClean="0"/>
              <a:t>    Chicago</a:t>
            </a:r>
            <a:r>
              <a:rPr lang="en-US" sz="1800" noProof="1"/>
              <a:t>^B</a:t>
            </a:r>
          </a:p>
          <a:p>
            <a:pPr>
              <a:spcBef>
                <a:spcPts val="0"/>
              </a:spcBef>
            </a:pPr>
            <a:r>
              <a:rPr lang="en-US" sz="1800" noProof="1" smtClean="0"/>
              <a:t>    IL</a:t>
            </a:r>
            <a:r>
              <a:rPr lang="en-US" sz="1800" noProof="1"/>
              <a:t>^B</a:t>
            </a:r>
          </a:p>
          <a:p>
            <a:pPr>
              <a:spcBef>
                <a:spcPts val="0"/>
              </a:spcBef>
            </a:pPr>
            <a:r>
              <a:rPr lang="en-US" sz="1800" noProof="1" smtClean="0"/>
              <a:t>    60600</a:t>
            </a:r>
            <a:endParaRPr lang="en-US" sz="1800" noProof="1"/>
          </a:p>
        </p:txBody>
      </p:sp>
    </p:spTree>
    <p:extLst>
      <p:ext uri="{BB962C8B-B14F-4D97-AF65-F5344CB8AC3E}">
        <p14:creationId xmlns:p14="http://schemas.microsoft.com/office/powerpoint/2010/main" val="148292184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4614" y="365054"/>
            <a:ext cx="11151917" cy="620683"/>
          </a:xfrm>
        </p:spPr>
        <p:txBody>
          <a:bodyPr/>
          <a:lstStyle/>
          <a:p>
            <a:r>
              <a:rPr lang="en-US" sz="4400" dirty="0">
                <a:solidFill>
                  <a:srgbClr val="292929"/>
                </a:solidFill>
              </a:rPr>
              <a:t>Serialization - Deserialization</a:t>
            </a:r>
          </a:p>
        </p:txBody>
      </p:sp>
      <p:sp>
        <p:nvSpPr>
          <p:cNvPr id="3" name="Content Placeholder 2"/>
          <p:cNvSpPr>
            <a:spLocks noGrp="1"/>
          </p:cNvSpPr>
          <p:nvPr>
            <p:ph idx="1"/>
          </p:nvPr>
        </p:nvSpPr>
        <p:spPr>
          <a:xfrm>
            <a:off x="843007" y="1616735"/>
            <a:ext cx="5606124" cy="2092881"/>
          </a:xfrm>
        </p:spPr>
        <p:txBody>
          <a:bodyPr/>
          <a:lstStyle/>
          <a:p>
            <a:pPr>
              <a:lnSpc>
                <a:spcPct val="100000"/>
              </a:lnSpc>
              <a:spcBef>
                <a:spcPts val="0"/>
              </a:spcBef>
              <a:buFont typeface="Wingdings" charset="2"/>
              <a:buChar char="§"/>
            </a:pPr>
            <a:r>
              <a:rPr lang="en-US" sz="2800" dirty="0">
                <a:solidFill>
                  <a:schemeClr val="tx1"/>
                </a:solidFill>
              </a:rPr>
              <a:t>Controls the format of a </a:t>
            </a:r>
            <a:r>
              <a:rPr lang="en-US" sz="2800" dirty="0" smtClean="0">
                <a:solidFill>
                  <a:schemeClr val="tx1"/>
                </a:solidFill>
              </a:rPr>
              <a:t>row</a:t>
            </a:r>
            <a:endParaRPr lang="en-US" sz="2400" dirty="0">
              <a:solidFill>
                <a:schemeClr val="tx1"/>
              </a:solidFill>
            </a:endParaRPr>
          </a:p>
          <a:p>
            <a:pPr>
              <a:lnSpc>
                <a:spcPct val="100000"/>
              </a:lnSpc>
              <a:spcBef>
                <a:spcPts val="0"/>
              </a:spcBef>
              <a:buFont typeface="Wingdings" charset="2"/>
              <a:buChar char="§"/>
            </a:pPr>
            <a:r>
              <a:rPr lang="en-US" sz="2800" dirty="0" err="1">
                <a:solidFill>
                  <a:schemeClr val="tx1"/>
                </a:solidFill>
              </a:rPr>
              <a:t>SerDe</a:t>
            </a:r>
            <a:r>
              <a:rPr lang="en-US" sz="2800" dirty="0">
                <a:solidFill>
                  <a:schemeClr val="tx1"/>
                </a:solidFill>
              </a:rPr>
              <a:t> converts between storage format and in-memory processing </a:t>
            </a:r>
            <a:r>
              <a:rPr lang="en-US" sz="2800" dirty="0" smtClean="0">
                <a:solidFill>
                  <a:schemeClr val="tx1"/>
                </a:solidFill>
              </a:rPr>
              <a:t>format</a:t>
            </a:r>
          </a:p>
          <a:p>
            <a:pPr marL="0" indent="0">
              <a:lnSpc>
                <a:spcPct val="100000"/>
              </a:lnSpc>
              <a:spcBef>
                <a:spcPts val="0"/>
              </a:spcBef>
              <a:buNone/>
            </a:pPr>
            <a:endParaRPr lang="en-US" sz="2400" dirty="0">
              <a:solidFill>
                <a:schemeClr val="tx1"/>
              </a:solidFill>
            </a:endParaRPr>
          </a:p>
        </p:txBody>
      </p:sp>
      <p:sp>
        <p:nvSpPr>
          <p:cNvPr id="5" name="Rectangle 4"/>
          <p:cNvSpPr/>
          <p:nvPr/>
        </p:nvSpPr>
        <p:spPr bwMode="auto">
          <a:xfrm>
            <a:off x="8568841" y="4383376"/>
            <a:ext cx="1200531" cy="726141"/>
          </a:xfrm>
          <a:prstGeom prst="rect">
            <a:avLst/>
          </a:prstGeom>
          <a:solidFill>
            <a:srgbClr val="5E5E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rgbClr val="FFFFFF"/>
                    </a:gs>
                    <a:gs pos="100000">
                      <a:srgbClr val="FFFFFF"/>
                    </a:gs>
                  </a:gsLst>
                  <a:lin ang="5400000" scaled="0"/>
                </a:gradFill>
              </a:rPr>
              <a:t>SerDe</a:t>
            </a:r>
            <a:endParaRPr lang="en-US" sz="2200" dirty="0">
              <a:gradFill>
                <a:gsLst>
                  <a:gs pos="0">
                    <a:srgbClr val="FFFFFF"/>
                  </a:gs>
                  <a:gs pos="100000">
                    <a:srgbClr val="FFFFFF"/>
                  </a:gs>
                </a:gsLst>
                <a:lin ang="5400000" scaled="0"/>
              </a:gradFill>
            </a:endParaRPr>
          </a:p>
        </p:txBody>
      </p:sp>
      <p:cxnSp>
        <p:nvCxnSpPr>
          <p:cNvPr id="6" name="Straight Arrow Connector 5"/>
          <p:cNvCxnSpPr>
            <a:stCxn id="5" idx="3"/>
          </p:cNvCxnSpPr>
          <p:nvPr/>
        </p:nvCxnSpPr>
        <p:spPr>
          <a:xfrm>
            <a:off x="9769372" y="4746447"/>
            <a:ext cx="539496" cy="9144"/>
          </a:xfrm>
          <a:prstGeom prst="straightConnector1">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auto">
          <a:xfrm>
            <a:off x="10319170" y="2887057"/>
            <a:ext cx="1786010" cy="2240690"/>
          </a:xfrm>
          <a:prstGeom prst="rect">
            <a:avLst/>
          </a:prstGeom>
          <a:solidFill>
            <a:srgbClr val="5E5E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gradFill>
                  <a:gsLst>
                    <a:gs pos="0">
                      <a:srgbClr val="FFFFFF"/>
                    </a:gs>
                    <a:gs pos="100000">
                      <a:srgbClr val="FFFFFF"/>
                    </a:gs>
                  </a:gsLst>
                  <a:lin ang="5400000" scaled="0"/>
                </a:gradFill>
              </a:rPr>
              <a:t>File Format</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a:p>
            <a:pPr algn="ctr" defTabSz="914099" fontAlgn="base">
              <a:spcBef>
                <a:spcPct val="0"/>
              </a:spcBef>
              <a:spcAft>
                <a:spcPct val="0"/>
              </a:spcAft>
            </a:pPr>
            <a:r>
              <a:rPr lang="en-US" sz="2000" dirty="0">
                <a:gradFill>
                  <a:gsLst>
                    <a:gs pos="0">
                      <a:srgbClr val="FFFFFF"/>
                    </a:gs>
                    <a:gs pos="100000">
                      <a:srgbClr val="FFFFFF"/>
                    </a:gs>
                  </a:gsLst>
                  <a:lin ang="5400000" scaled="0"/>
                </a:gradFill>
              </a:rPr>
              <a:t>Text</a:t>
            </a:r>
          </a:p>
          <a:p>
            <a:pPr algn="ctr" defTabSz="914099" fontAlgn="base">
              <a:spcBef>
                <a:spcPct val="0"/>
              </a:spcBef>
              <a:spcAft>
                <a:spcPct val="0"/>
              </a:spcAft>
            </a:pPr>
            <a:endParaRPr lang="en-US" sz="800" dirty="0">
              <a:gradFill>
                <a:gsLst>
                  <a:gs pos="0">
                    <a:srgbClr val="FFFFFF"/>
                  </a:gs>
                  <a:gs pos="100000">
                    <a:srgbClr val="FFFFFF"/>
                  </a:gs>
                </a:gsLst>
                <a:lin ang="5400000" scaled="0"/>
              </a:gradFill>
            </a:endParaRPr>
          </a:p>
          <a:p>
            <a:pPr algn="ctr" defTabSz="914099" fontAlgn="base">
              <a:spcBef>
                <a:spcPct val="0"/>
              </a:spcBef>
              <a:spcAft>
                <a:spcPct val="0"/>
              </a:spcAft>
            </a:pPr>
            <a:r>
              <a:rPr lang="en-US" sz="2000" dirty="0" err="1">
                <a:gradFill>
                  <a:gsLst>
                    <a:gs pos="0">
                      <a:srgbClr val="FFFFFF"/>
                    </a:gs>
                    <a:gs pos="100000">
                      <a:srgbClr val="FFFFFF"/>
                    </a:gs>
                  </a:gsLst>
                  <a:lin ang="5400000" scaled="0"/>
                </a:gradFill>
              </a:rPr>
              <a:t>SequenceFile</a:t>
            </a:r>
            <a:endParaRPr lang="en-US" sz="2000" dirty="0">
              <a:gradFill>
                <a:gsLst>
                  <a:gs pos="0">
                    <a:srgbClr val="FFFFFF"/>
                  </a:gs>
                  <a:gs pos="100000">
                    <a:srgbClr val="FFFFFF"/>
                  </a:gs>
                </a:gsLst>
                <a:lin ang="5400000" scaled="0"/>
              </a:gradFill>
            </a:endParaRPr>
          </a:p>
          <a:p>
            <a:pPr algn="ctr" defTabSz="914099" fontAlgn="base">
              <a:spcBef>
                <a:spcPct val="0"/>
              </a:spcBef>
              <a:spcAft>
                <a:spcPct val="0"/>
              </a:spcAft>
            </a:pPr>
            <a:endParaRPr lang="en-US" sz="800" dirty="0">
              <a:gradFill>
                <a:gsLst>
                  <a:gs pos="0">
                    <a:srgbClr val="FFFFFF"/>
                  </a:gs>
                  <a:gs pos="100000">
                    <a:srgbClr val="FFFFFF"/>
                  </a:gs>
                </a:gsLst>
                <a:lin ang="5400000" scaled="0"/>
              </a:gradFill>
            </a:endParaRPr>
          </a:p>
          <a:p>
            <a:pPr algn="ctr" defTabSz="914099" fontAlgn="base">
              <a:spcBef>
                <a:spcPct val="0"/>
              </a:spcBef>
              <a:spcAft>
                <a:spcPct val="0"/>
              </a:spcAft>
            </a:pPr>
            <a:r>
              <a:rPr lang="en-US" sz="2000" dirty="0" err="1">
                <a:gradFill>
                  <a:gsLst>
                    <a:gs pos="0">
                      <a:srgbClr val="FFFFFF"/>
                    </a:gs>
                    <a:gs pos="100000">
                      <a:srgbClr val="FFFFFF"/>
                    </a:gs>
                  </a:gsLst>
                  <a:lin ang="5400000" scaled="0"/>
                </a:gradFill>
              </a:rPr>
              <a:t>RCFile</a:t>
            </a:r>
            <a:endParaRPr lang="en-US" sz="2000" dirty="0">
              <a:gradFill>
                <a:gsLst>
                  <a:gs pos="0">
                    <a:srgbClr val="FFFFFF"/>
                  </a:gs>
                  <a:gs pos="100000">
                    <a:srgbClr val="FFFFFF"/>
                  </a:gs>
                </a:gsLst>
                <a:lin ang="5400000" scaled="0"/>
              </a:gradFill>
            </a:endParaRPr>
          </a:p>
        </p:txBody>
      </p:sp>
      <p:grpSp>
        <p:nvGrpSpPr>
          <p:cNvPr id="17" name="Group 16"/>
          <p:cNvGrpSpPr/>
          <p:nvPr/>
        </p:nvGrpSpPr>
        <p:grpSpPr>
          <a:xfrm>
            <a:off x="7215482" y="1607908"/>
            <a:ext cx="2766565" cy="1763808"/>
            <a:chOff x="6823167" y="2941806"/>
            <a:chExt cx="2766565" cy="1763808"/>
          </a:xfrm>
          <a:solidFill>
            <a:srgbClr val="006CC9"/>
          </a:solidFill>
        </p:grpSpPr>
        <p:sp>
          <p:nvSpPr>
            <p:cNvPr id="9" name="Rounded Rectangle 8"/>
            <p:cNvSpPr/>
            <p:nvPr/>
          </p:nvSpPr>
          <p:spPr bwMode="auto">
            <a:xfrm>
              <a:off x="6823167" y="2941806"/>
              <a:ext cx="2766565" cy="1763808"/>
            </a:xfrm>
            <a:prstGeom prst="roundRect">
              <a:avLst>
                <a:gd name="adj"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User Interface</a:t>
              </a: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a:p>
              <a:pPr algn="ctr" defTabSz="914099" fontAlgn="base">
                <a:spcBef>
                  <a:spcPct val="0"/>
                </a:spcBef>
                <a:spcAft>
                  <a:spcPct val="0"/>
                </a:spcAft>
              </a:pPr>
              <a:endParaRPr lang="en-US" sz="2200" dirty="0">
                <a:solidFill>
                  <a:schemeClr val="bg1"/>
                </a:solidFill>
              </a:endParaRPr>
            </a:p>
          </p:txBody>
        </p:sp>
        <p:sp>
          <p:nvSpPr>
            <p:cNvPr id="13" name="Rectangle 12"/>
            <p:cNvSpPr/>
            <p:nvPr/>
          </p:nvSpPr>
          <p:spPr bwMode="auto">
            <a:xfrm>
              <a:off x="6999008" y="3628620"/>
              <a:ext cx="1127893" cy="40175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Browse</a:t>
              </a:r>
            </a:p>
          </p:txBody>
        </p:sp>
        <p:sp>
          <p:nvSpPr>
            <p:cNvPr id="14" name="Rectangle 13"/>
            <p:cNvSpPr/>
            <p:nvPr/>
          </p:nvSpPr>
          <p:spPr bwMode="auto">
            <a:xfrm>
              <a:off x="6999009" y="4186903"/>
              <a:ext cx="1127892" cy="40175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Query</a:t>
              </a:r>
            </a:p>
          </p:txBody>
        </p:sp>
        <p:sp>
          <p:nvSpPr>
            <p:cNvPr id="15" name="Rectangle 14"/>
            <p:cNvSpPr/>
            <p:nvPr/>
          </p:nvSpPr>
          <p:spPr bwMode="auto">
            <a:xfrm>
              <a:off x="8308529" y="3628620"/>
              <a:ext cx="1127892" cy="40175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DDL</a:t>
              </a:r>
            </a:p>
          </p:txBody>
        </p:sp>
        <p:sp>
          <p:nvSpPr>
            <p:cNvPr id="16" name="Rectangle 15"/>
            <p:cNvSpPr/>
            <p:nvPr/>
          </p:nvSpPr>
          <p:spPr bwMode="auto">
            <a:xfrm>
              <a:off x="8327316" y="4176191"/>
              <a:ext cx="1127892" cy="40175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 UI</a:t>
              </a:r>
            </a:p>
          </p:txBody>
        </p:sp>
      </p:grpSp>
      <p:sp>
        <p:nvSpPr>
          <p:cNvPr id="18" name="Flowchart: Magnetic Disk 26"/>
          <p:cNvSpPr/>
          <p:nvPr/>
        </p:nvSpPr>
        <p:spPr>
          <a:xfrm>
            <a:off x="6577398" y="4247867"/>
            <a:ext cx="1448345" cy="982195"/>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Metastore</a:t>
            </a:r>
            <a:endParaRPr lang="en-US" dirty="0" smtClean="0">
              <a:solidFill>
                <a:schemeClr val="bg1"/>
              </a:solidFill>
            </a:endParaRPr>
          </a:p>
          <a:p>
            <a:pPr algn="ctr"/>
            <a:r>
              <a:rPr lang="en-US" sz="1400" dirty="0" smtClean="0">
                <a:solidFill>
                  <a:schemeClr val="bg1"/>
                </a:solidFill>
              </a:rPr>
              <a:t>Thrift API</a:t>
            </a:r>
            <a:endParaRPr lang="en-US" sz="1400" dirty="0">
              <a:solidFill>
                <a:schemeClr val="bg1"/>
              </a:solidFill>
            </a:endParaRPr>
          </a:p>
        </p:txBody>
      </p:sp>
      <p:cxnSp>
        <p:nvCxnSpPr>
          <p:cNvPr id="20" name="Straight Arrow Connector 19"/>
          <p:cNvCxnSpPr>
            <a:stCxn id="9" idx="2"/>
            <a:endCxn id="18" idx="1"/>
          </p:cNvCxnSpPr>
          <p:nvPr/>
        </p:nvCxnSpPr>
        <p:spPr>
          <a:xfrm flipH="1">
            <a:off x="7301571" y="3371716"/>
            <a:ext cx="1297194" cy="876151"/>
          </a:xfrm>
          <a:prstGeom prst="straightConnector1">
            <a:avLst/>
          </a:prstGeom>
          <a:ln w="38100">
            <a:solidFill>
              <a:srgbClr val="A6A6A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8" idx="4"/>
            <a:endCxn id="5" idx="1"/>
          </p:cNvCxnSpPr>
          <p:nvPr/>
        </p:nvCxnSpPr>
        <p:spPr>
          <a:xfrm>
            <a:off x="8025743" y="4738965"/>
            <a:ext cx="543098" cy="7482"/>
          </a:xfrm>
          <a:prstGeom prst="straightConnector1">
            <a:avLst/>
          </a:prstGeom>
          <a:ln w="38100">
            <a:solidFill>
              <a:srgbClr val="A6A6A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1053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Summary</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srgbClr val="FFFFFF"/>
                    </a:solidFill>
                    <a:latin typeface="Segoe UI"/>
                  </a:rPr>
                  <a:t>In this lesson, you have </a:t>
                </a:r>
                <a:r>
                  <a:rPr lang="en-US" i="0" smtClean="0">
                    <a:solidFill>
                      <a:srgbClr val="FFFFFF"/>
                    </a:solidFill>
                    <a:latin typeface="Segoe UI"/>
                  </a:rPr>
                  <a:t>learned about</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latin typeface="Segoe UI"/>
                </a:rPr>
                <a:t>Hive data types</a:t>
              </a:r>
              <a:endParaRPr lang="en-US" sz="2800" dirty="0">
                <a:solidFill>
                  <a:srgbClr val="FFFFFF"/>
                </a:solidFill>
                <a:latin typeface="Segoe UI"/>
              </a:endParaRPr>
            </a:p>
            <a:p>
              <a:pPr marL="1316038" indent="-457200">
                <a:buFont typeface="Wingdings" charset="2"/>
                <a:buChar char="§"/>
              </a:pPr>
              <a:r>
                <a:rPr lang="en-US" sz="2800" dirty="0" smtClean="0">
                  <a:solidFill>
                    <a:srgbClr val="FFFFFF"/>
                  </a:solidFill>
                  <a:latin typeface="Segoe UI"/>
                </a:rPr>
                <a:t>Hive file formats</a:t>
              </a:r>
              <a:endParaRPr lang="en-US" sz="2800" dirty="0">
                <a:solidFill>
                  <a:srgbClr val="FFFFFF"/>
                </a:solidFill>
                <a:latin typeface="Segoe UI"/>
              </a:endParaRPr>
            </a:p>
          </p:txBody>
        </p:sp>
      </p:grpSp>
    </p:spTree>
    <p:extLst>
      <p:ext uri="{BB962C8B-B14F-4D97-AF65-F5344CB8AC3E}">
        <p14:creationId xmlns:p14="http://schemas.microsoft.com/office/powerpoint/2010/main" val="16240351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Hive Data </a:t>
              </a:r>
              <a:r>
                <a:rPr lang="en-US" altLang="ko-KR" i="0" dirty="0" smtClean="0"/>
                <a:t>Types</a:t>
              </a:r>
              <a:endParaRPr lang="en-US" altLang="ko-KR" i="0" dirty="0"/>
            </a:p>
            <a:p>
              <a:pPr marL="3174" algn="l"/>
              <a:r>
                <a:rPr lang="en-US" altLang="ko-KR" i="0" dirty="0"/>
                <a:t>Hive File Formats</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38003024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a:t>
                </a:r>
                <a:r>
                  <a:rPr lang="en-US" i="0" dirty="0" smtClean="0">
                    <a:solidFill>
                      <a:srgbClr val="FFFFFF"/>
                    </a:solidFill>
                    <a:latin typeface="Segoe UI"/>
                  </a:rPr>
                  <a:t>should be able to:</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Describe Hive </a:t>
              </a:r>
              <a:r>
                <a:rPr lang="en-US" sz="2800" dirty="0">
                  <a:solidFill>
                    <a:srgbClr val="FFFFFF"/>
                  </a:solidFill>
                </a:rPr>
                <a:t>data types and how they are </a:t>
              </a:r>
              <a:r>
                <a:rPr lang="en-US" sz="2800" dirty="0" smtClean="0">
                  <a:solidFill>
                    <a:srgbClr val="FFFFFF"/>
                  </a:solidFill>
                </a:rPr>
                <a:t>used</a:t>
              </a:r>
              <a:endParaRPr lang="en-US" sz="2800" dirty="0">
                <a:solidFill>
                  <a:srgbClr val="FFFFFF"/>
                </a:solidFill>
              </a:endParaRPr>
            </a:p>
            <a:p>
              <a:pPr marL="1316038" indent="-457200">
                <a:buFont typeface="Wingdings" charset="2"/>
                <a:buChar char="§"/>
              </a:pPr>
              <a:r>
                <a:rPr lang="en-US" sz="2800" dirty="0" smtClean="0">
                  <a:solidFill>
                    <a:srgbClr val="FFFFFF"/>
                  </a:solidFill>
                </a:rPr>
                <a:t>Explain supported </a:t>
              </a:r>
              <a:r>
                <a:rPr lang="en-US" sz="2800" dirty="0">
                  <a:solidFill>
                    <a:srgbClr val="FFFFFF"/>
                  </a:solidFill>
                </a:rPr>
                <a:t>Hive file formats</a:t>
              </a:r>
            </a:p>
          </p:txBody>
        </p:sp>
      </p:grpSp>
    </p:spTree>
    <p:extLst>
      <p:ext uri="{BB962C8B-B14F-4D97-AF65-F5344CB8AC3E}">
        <p14:creationId xmlns:p14="http://schemas.microsoft.com/office/powerpoint/2010/main" val="4841047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6CC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latin typeface="Segoe UI" panose="020B0502040204020203" pitchFamily="34" charset="0"/>
                <a:cs typeface="Segoe UI" panose="020B0502040204020203" pitchFamily="34" charset="0"/>
              </a:rPr>
              <a:t>Hive Data Types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22168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5496" y="368413"/>
            <a:ext cx="11151917" cy="620683"/>
          </a:xfrm>
        </p:spPr>
        <p:txBody>
          <a:bodyPr/>
          <a:lstStyle/>
          <a:p>
            <a:r>
              <a:rPr lang="en-US" sz="4400" dirty="0">
                <a:solidFill>
                  <a:srgbClr val="292929"/>
                </a:solidFill>
              </a:rPr>
              <a:t>Primitive Data </a:t>
            </a:r>
            <a:r>
              <a:rPr lang="en-US" sz="4400" dirty="0" smtClean="0">
                <a:solidFill>
                  <a:srgbClr val="292929"/>
                </a:solidFill>
              </a:rPr>
              <a:t>Types: </a:t>
            </a:r>
            <a:r>
              <a:rPr lang="en-US" sz="4400" dirty="0">
                <a:solidFill>
                  <a:srgbClr val="292929"/>
                </a:solidFill>
              </a:rPr>
              <a:t>Integer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3733034"/>
              </p:ext>
            </p:extLst>
          </p:nvPr>
        </p:nvGraphicFramePr>
        <p:xfrm>
          <a:off x="870233" y="1881011"/>
          <a:ext cx="10451535" cy="3621097"/>
        </p:xfrm>
        <a:graphic>
          <a:graphicData uri="http://schemas.openxmlformats.org/drawingml/2006/table">
            <a:tbl>
              <a:tblPr firstRow="1" bandRow="1">
                <a:tableStyleId>{5C22544A-7EE6-4342-B048-85BDC9FD1C3A}</a:tableStyleId>
              </a:tblPr>
              <a:tblGrid>
                <a:gridCol w="3483845">
                  <a:extLst>
                    <a:ext uri="{9D8B030D-6E8A-4147-A177-3AD203B41FA5}">
                      <a16:colId xmlns:a16="http://schemas.microsoft.com/office/drawing/2014/main" xmlns="" val="20000"/>
                    </a:ext>
                  </a:extLst>
                </a:gridCol>
                <a:gridCol w="3483845">
                  <a:extLst>
                    <a:ext uri="{9D8B030D-6E8A-4147-A177-3AD203B41FA5}">
                      <a16:colId xmlns:a16="http://schemas.microsoft.com/office/drawing/2014/main" xmlns="" val="20001"/>
                    </a:ext>
                  </a:extLst>
                </a:gridCol>
                <a:gridCol w="3483845">
                  <a:extLst>
                    <a:ext uri="{9D8B030D-6E8A-4147-A177-3AD203B41FA5}">
                      <a16:colId xmlns:a16="http://schemas.microsoft.com/office/drawing/2014/main" xmlns="" val="20002"/>
                    </a:ext>
                  </a:extLst>
                </a:gridCol>
              </a:tblGrid>
              <a:tr h="512138">
                <a:tc>
                  <a:txBody>
                    <a:bodyPr/>
                    <a:lstStyle/>
                    <a:p>
                      <a:pPr algn="ctr"/>
                      <a:r>
                        <a:rPr lang="en-US" b="0" dirty="0"/>
                        <a:t>Type</a:t>
                      </a:r>
                    </a:p>
                  </a:txBody>
                  <a:tcPr>
                    <a:solidFill>
                      <a:srgbClr val="006CC9"/>
                    </a:solidFill>
                  </a:tcPr>
                </a:tc>
                <a:tc>
                  <a:txBody>
                    <a:bodyPr/>
                    <a:lstStyle/>
                    <a:p>
                      <a:pPr algn="ctr"/>
                      <a:r>
                        <a:rPr lang="en-US" b="0" dirty="0"/>
                        <a:t>Description</a:t>
                      </a:r>
                    </a:p>
                  </a:txBody>
                  <a:tcPr>
                    <a:solidFill>
                      <a:srgbClr val="006CC9"/>
                    </a:solidFill>
                  </a:tcPr>
                </a:tc>
                <a:tc>
                  <a:txBody>
                    <a:bodyPr/>
                    <a:lstStyle/>
                    <a:p>
                      <a:pPr algn="ctr"/>
                      <a:r>
                        <a:rPr lang="en-US" b="0" dirty="0"/>
                        <a:t>Example</a:t>
                      </a:r>
                    </a:p>
                  </a:txBody>
                  <a:tcPr>
                    <a:solidFill>
                      <a:srgbClr val="006CC9"/>
                    </a:solidFill>
                  </a:tcPr>
                </a:tc>
                <a:extLst>
                  <a:ext uri="{0D108BD9-81ED-4DB2-BD59-A6C34878D82A}">
                    <a16:rowId xmlns:a16="http://schemas.microsoft.com/office/drawing/2014/main" xmlns="" val="10000"/>
                  </a:ext>
                </a:extLst>
              </a:tr>
              <a:tr h="553169">
                <a:tc>
                  <a:txBody>
                    <a:bodyPr/>
                    <a:lstStyle/>
                    <a:p>
                      <a:r>
                        <a:rPr lang="en-US" sz="1800" dirty="0"/>
                        <a:t>TINYINT</a:t>
                      </a:r>
                    </a:p>
                  </a:txBody>
                  <a:tcPr>
                    <a:solidFill>
                      <a:srgbClr val="D9D9D9"/>
                    </a:solidFill>
                  </a:tcPr>
                </a:tc>
                <a:tc>
                  <a:txBody>
                    <a:bodyPr/>
                    <a:lstStyle/>
                    <a:p>
                      <a:r>
                        <a:rPr lang="en-US" sz="1800" dirty="0"/>
                        <a:t>1-byte signed </a:t>
                      </a:r>
                      <a:r>
                        <a:rPr lang="en-US" sz="1800" dirty="0" smtClean="0"/>
                        <a:t>integer</a:t>
                      </a:r>
                      <a:r>
                        <a:rPr lang="en-US" sz="1800" baseline="0" dirty="0"/>
                        <a:t> </a:t>
                      </a:r>
                      <a:r>
                        <a:rPr lang="en-US" sz="1800" dirty="0" smtClean="0"/>
                        <a:t>-</a:t>
                      </a:r>
                      <a:r>
                        <a:rPr lang="en-US" sz="1800" dirty="0"/>
                        <a:t>128 to 127</a:t>
                      </a:r>
                    </a:p>
                  </a:txBody>
                  <a:tcPr>
                    <a:solidFill>
                      <a:srgbClr val="D9D9D9"/>
                    </a:solidFill>
                  </a:tcPr>
                </a:tc>
                <a:tc>
                  <a:txBody>
                    <a:bodyPr/>
                    <a:lstStyle/>
                    <a:p>
                      <a:r>
                        <a:rPr lang="en-US" sz="1800" dirty="0"/>
                        <a:t>100 or 100Y</a:t>
                      </a:r>
                    </a:p>
                  </a:txBody>
                  <a:tcPr>
                    <a:solidFill>
                      <a:srgbClr val="D9D9D9"/>
                    </a:solidFill>
                  </a:tcPr>
                </a:tc>
                <a:extLst>
                  <a:ext uri="{0D108BD9-81ED-4DB2-BD59-A6C34878D82A}">
                    <a16:rowId xmlns:a16="http://schemas.microsoft.com/office/drawing/2014/main" xmlns="" val="10001"/>
                  </a:ext>
                </a:extLst>
              </a:tr>
              <a:tr h="553169">
                <a:tc>
                  <a:txBody>
                    <a:bodyPr/>
                    <a:lstStyle/>
                    <a:p>
                      <a:r>
                        <a:rPr lang="en-US" sz="1800" dirty="0"/>
                        <a:t>SMALLINT</a:t>
                      </a:r>
                    </a:p>
                  </a:txBody>
                  <a:tcPr>
                    <a:solidFill>
                      <a:srgbClr val="D9D9D9"/>
                    </a:solidFill>
                  </a:tcPr>
                </a:tc>
                <a:tc>
                  <a:txBody>
                    <a:bodyPr/>
                    <a:lstStyle/>
                    <a:p>
                      <a:r>
                        <a:rPr lang="en-US" sz="1800" dirty="0"/>
                        <a:t>2-byte signed </a:t>
                      </a:r>
                      <a:r>
                        <a:rPr lang="en-US" sz="1800" dirty="0" smtClean="0"/>
                        <a:t>integer</a:t>
                      </a:r>
                      <a:r>
                        <a:rPr lang="en-US" sz="1800" baseline="0" dirty="0" smtClean="0"/>
                        <a:t> </a:t>
                      </a:r>
                      <a:r>
                        <a:rPr lang="en-US" sz="1800" dirty="0" smtClean="0"/>
                        <a:t>-</a:t>
                      </a:r>
                      <a:r>
                        <a:rPr lang="en-US" sz="1800" dirty="0"/>
                        <a:t>32,768 to 32,767</a:t>
                      </a:r>
                    </a:p>
                  </a:txBody>
                  <a:tcPr>
                    <a:solidFill>
                      <a:srgbClr val="D9D9D9"/>
                    </a:solidFill>
                  </a:tcPr>
                </a:tc>
                <a:tc>
                  <a:txBody>
                    <a:bodyPr/>
                    <a:lstStyle/>
                    <a:p>
                      <a:r>
                        <a:rPr lang="en-US" sz="1800" dirty="0"/>
                        <a:t>100 or 100S</a:t>
                      </a:r>
                    </a:p>
                  </a:txBody>
                  <a:tcPr>
                    <a:solidFill>
                      <a:srgbClr val="D9D9D9"/>
                    </a:solidFill>
                  </a:tcPr>
                </a:tc>
                <a:extLst>
                  <a:ext uri="{0D108BD9-81ED-4DB2-BD59-A6C34878D82A}">
                    <a16:rowId xmlns:a16="http://schemas.microsoft.com/office/drawing/2014/main" xmlns="" val="10002"/>
                  </a:ext>
                </a:extLst>
              </a:tr>
              <a:tr h="709634">
                <a:tc>
                  <a:txBody>
                    <a:bodyPr/>
                    <a:lstStyle/>
                    <a:p>
                      <a:r>
                        <a:rPr lang="en-US" sz="1800" dirty="0"/>
                        <a:t>INT</a:t>
                      </a:r>
                    </a:p>
                  </a:txBody>
                  <a:tcPr>
                    <a:solidFill>
                      <a:srgbClr val="D9D9D9"/>
                    </a:solidFill>
                  </a:tcPr>
                </a:tc>
                <a:tc>
                  <a:txBody>
                    <a:bodyPr/>
                    <a:lstStyle/>
                    <a:p>
                      <a:r>
                        <a:rPr lang="en-US" sz="1800" dirty="0"/>
                        <a:t>4-byte signed </a:t>
                      </a:r>
                      <a:r>
                        <a:rPr lang="en-US" sz="1800" dirty="0" smtClean="0"/>
                        <a:t>integer -</a:t>
                      </a:r>
                      <a:r>
                        <a:rPr lang="en-US" sz="1800" dirty="0"/>
                        <a:t>2,147,483,648 to 2,147,483,647</a:t>
                      </a:r>
                    </a:p>
                  </a:txBody>
                  <a:tcPr>
                    <a:solidFill>
                      <a:srgbClr val="D9D9D9"/>
                    </a:solidFill>
                  </a:tcPr>
                </a:tc>
                <a:tc>
                  <a:txBody>
                    <a:bodyPr/>
                    <a:lstStyle/>
                    <a:p>
                      <a:r>
                        <a:rPr lang="en-US" sz="1800" dirty="0" smtClean="0"/>
                        <a:t>1,000,000 </a:t>
                      </a:r>
                      <a:r>
                        <a:rPr lang="en-US" sz="1800" baseline="0" dirty="0" smtClean="0"/>
                        <a:t>(</a:t>
                      </a:r>
                      <a:r>
                        <a:rPr lang="en-US" sz="1800" baseline="0" dirty="0"/>
                        <a:t>assumed unless too big)</a:t>
                      </a:r>
                      <a:endParaRPr lang="en-US" sz="1800" dirty="0"/>
                    </a:p>
                  </a:txBody>
                  <a:tcPr>
                    <a:solidFill>
                      <a:srgbClr val="D9D9D9"/>
                    </a:solidFill>
                  </a:tcPr>
                </a:tc>
                <a:extLst>
                  <a:ext uri="{0D108BD9-81ED-4DB2-BD59-A6C34878D82A}">
                    <a16:rowId xmlns:a16="http://schemas.microsoft.com/office/drawing/2014/main" xmlns="" val="10003"/>
                  </a:ext>
                </a:extLst>
              </a:tr>
              <a:tr h="863853">
                <a:tc>
                  <a:txBody>
                    <a:bodyPr/>
                    <a:lstStyle/>
                    <a:p>
                      <a:r>
                        <a:rPr lang="en-US" sz="1800" dirty="0"/>
                        <a:t>BIGINT</a:t>
                      </a:r>
                    </a:p>
                  </a:txBody>
                  <a:tcPr>
                    <a:solidFill>
                      <a:srgbClr val="D9D9D9"/>
                    </a:solidFill>
                  </a:tcPr>
                </a:tc>
                <a:tc>
                  <a:txBody>
                    <a:bodyPr/>
                    <a:lstStyle/>
                    <a:p>
                      <a:r>
                        <a:rPr lang="en-US" sz="1800" dirty="0"/>
                        <a:t>8-byte signed integer</a:t>
                      </a:r>
                    </a:p>
                    <a:p>
                      <a:r>
                        <a:rPr lang="en-US" sz="1800" dirty="0"/>
                        <a:t>-9,233,372,036,854,775,808 to </a:t>
                      </a:r>
                      <a:r>
                        <a:rPr lang="en-US" sz="1800" b="0" i="0" kern="1200" dirty="0">
                          <a:solidFill>
                            <a:schemeClr val="dk1"/>
                          </a:solidFill>
                          <a:effectLst/>
                          <a:latin typeface="+mn-lt"/>
                          <a:ea typeface="+mn-ea"/>
                          <a:cs typeface="+mn-cs"/>
                        </a:rPr>
                        <a:t> </a:t>
                      </a:r>
                      <a:r>
                        <a:rPr lang="en-US" sz="1800" dirty="0"/>
                        <a:t>9,223,372,036,854,775,807</a:t>
                      </a:r>
                    </a:p>
                  </a:txBody>
                  <a:tcPr>
                    <a:solidFill>
                      <a:srgbClr val="D9D9D9"/>
                    </a:solidFill>
                  </a:tcPr>
                </a:tc>
                <a:tc>
                  <a:txBody>
                    <a:bodyPr/>
                    <a:lstStyle/>
                    <a:p>
                      <a:r>
                        <a:rPr lang="en-US" sz="1800" dirty="0" smtClean="0"/>
                        <a:t>1,000,000,000,000 </a:t>
                      </a:r>
                      <a:r>
                        <a:rPr lang="en-US" sz="1800" dirty="0"/>
                        <a:t>or </a:t>
                      </a:r>
                      <a:r>
                        <a:rPr lang="en-US" sz="1800" dirty="0" smtClean="0"/>
                        <a:t>1,000,000,000,000L</a:t>
                      </a:r>
                      <a:endParaRPr lang="en-US" sz="1800" dirty="0"/>
                    </a:p>
                  </a:txBody>
                  <a:tcPr>
                    <a:solidFill>
                      <a:srgbClr val="D9D9D9"/>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5693446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a:xfrm>
            <a:off x="845496" y="368413"/>
            <a:ext cx="11151917" cy="620683"/>
          </a:xfrm>
        </p:spPr>
        <p:txBody>
          <a:bodyPr/>
          <a:lstStyle/>
          <a:p>
            <a:r>
              <a:rPr lang="en-US" sz="4400" dirty="0">
                <a:solidFill>
                  <a:srgbClr val="292929"/>
                </a:solidFill>
              </a:rPr>
              <a:t>Primitive Data </a:t>
            </a:r>
            <a:r>
              <a:rPr lang="en-US" sz="4400" dirty="0" smtClean="0">
                <a:solidFill>
                  <a:srgbClr val="292929"/>
                </a:solidFill>
              </a:rPr>
              <a:t>Types: Real Number</a:t>
            </a:r>
            <a:endParaRPr lang="en-US" sz="4400" dirty="0">
              <a:solidFill>
                <a:srgbClr val="292929"/>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68873638"/>
              </p:ext>
            </p:extLst>
          </p:nvPr>
        </p:nvGraphicFramePr>
        <p:xfrm>
          <a:off x="870204" y="1879092"/>
          <a:ext cx="10451592" cy="3037780"/>
        </p:xfrm>
        <a:graphic>
          <a:graphicData uri="http://schemas.openxmlformats.org/drawingml/2006/table">
            <a:tbl>
              <a:tblPr firstRow="1">
                <a:tableStyleId>{21E4AEA4-8DFA-4A89-87EB-49C32662AFE0}</a:tableStyleId>
              </a:tblPr>
              <a:tblGrid>
                <a:gridCol w="3483864">
                  <a:extLst>
                    <a:ext uri="{9D8B030D-6E8A-4147-A177-3AD203B41FA5}">
                      <a16:colId xmlns="" xmlns:a16="http://schemas.microsoft.com/office/drawing/2014/main" val="48614039"/>
                    </a:ext>
                  </a:extLst>
                </a:gridCol>
                <a:gridCol w="3483864">
                  <a:extLst>
                    <a:ext uri="{9D8B030D-6E8A-4147-A177-3AD203B41FA5}">
                      <a16:colId xmlns="" xmlns:a16="http://schemas.microsoft.com/office/drawing/2014/main" val="1124546490"/>
                    </a:ext>
                  </a:extLst>
                </a:gridCol>
                <a:gridCol w="3483864">
                  <a:extLst>
                    <a:ext uri="{9D8B030D-6E8A-4147-A177-3AD203B41FA5}">
                      <a16:colId xmlns="" xmlns:a16="http://schemas.microsoft.com/office/drawing/2014/main" val="2986980724"/>
                    </a:ext>
                  </a:extLst>
                </a:gridCol>
              </a:tblGrid>
              <a:tr h="514057">
                <a:tc>
                  <a:txBody>
                    <a:bodyPr/>
                    <a:lstStyle/>
                    <a:p>
                      <a:pPr algn="ctr"/>
                      <a:r>
                        <a:rPr lang="en-US" sz="1800" b="0" dirty="0"/>
                        <a:t>Type</a:t>
                      </a:r>
                    </a:p>
                  </a:txBody>
                  <a:tcPr>
                    <a:solidFill>
                      <a:srgbClr val="0070C0"/>
                    </a:solidFill>
                  </a:tcPr>
                </a:tc>
                <a:tc>
                  <a:txBody>
                    <a:bodyPr/>
                    <a:lstStyle/>
                    <a:p>
                      <a:pPr algn="ctr"/>
                      <a:r>
                        <a:rPr lang="en-US" sz="1800" b="0" dirty="0"/>
                        <a:t>Description</a:t>
                      </a:r>
                    </a:p>
                  </a:txBody>
                  <a:tcPr>
                    <a:solidFill>
                      <a:srgbClr val="0070C0"/>
                    </a:solidFill>
                  </a:tcPr>
                </a:tc>
                <a:tc>
                  <a:txBody>
                    <a:bodyPr/>
                    <a:lstStyle/>
                    <a:p>
                      <a:pPr algn="ctr"/>
                      <a:r>
                        <a:rPr lang="en-US" sz="1800" b="0" dirty="0"/>
                        <a:t>Example</a:t>
                      </a:r>
                    </a:p>
                  </a:txBody>
                  <a:tcPr>
                    <a:solidFill>
                      <a:srgbClr val="0070C0"/>
                    </a:solidFill>
                  </a:tcPr>
                </a:tc>
                <a:extLst>
                  <a:ext uri="{0D108BD9-81ED-4DB2-BD59-A6C34878D82A}">
                    <a16:rowId xmlns="" xmlns:a16="http://schemas.microsoft.com/office/drawing/2014/main" val="679667022"/>
                  </a:ext>
                </a:extLst>
              </a:tr>
              <a:tr h="841241">
                <a:tc>
                  <a:txBody>
                    <a:bodyPr/>
                    <a:lstStyle/>
                    <a:p>
                      <a:r>
                        <a:rPr lang="en-US" sz="1800" dirty="0"/>
                        <a:t>FLOAT</a:t>
                      </a:r>
                    </a:p>
                  </a:txBody>
                  <a:tcPr>
                    <a:solidFill>
                      <a:schemeClr val="bg1">
                        <a:lumMod val="85000"/>
                      </a:schemeClr>
                    </a:solidFill>
                  </a:tcPr>
                </a:tc>
                <a:tc>
                  <a:txBody>
                    <a:bodyPr/>
                    <a:lstStyle/>
                    <a:p>
                      <a:r>
                        <a:rPr lang="en-US" sz="1800" dirty="0"/>
                        <a:t>4-byte single precision</a:t>
                      </a:r>
                    </a:p>
                  </a:txBody>
                  <a:tcPr>
                    <a:solidFill>
                      <a:schemeClr val="bg1">
                        <a:lumMod val="85000"/>
                      </a:schemeClr>
                    </a:solidFill>
                  </a:tcPr>
                </a:tc>
                <a:tc>
                  <a:txBody>
                    <a:bodyPr/>
                    <a:lstStyle/>
                    <a:p>
                      <a:r>
                        <a:rPr lang="en-US" sz="1800" dirty="0"/>
                        <a:t>3.14159</a:t>
                      </a:r>
                    </a:p>
                  </a:txBody>
                  <a:tcPr>
                    <a:solidFill>
                      <a:schemeClr val="bg1">
                        <a:lumMod val="85000"/>
                      </a:schemeClr>
                    </a:solidFill>
                  </a:tcPr>
                </a:tc>
                <a:extLst>
                  <a:ext uri="{0D108BD9-81ED-4DB2-BD59-A6C34878D82A}">
                    <a16:rowId xmlns="" xmlns:a16="http://schemas.microsoft.com/office/drawing/2014/main" val="2034482246"/>
                  </a:ext>
                </a:extLst>
              </a:tr>
              <a:tr h="841241">
                <a:tc>
                  <a:txBody>
                    <a:bodyPr/>
                    <a:lstStyle/>
                    <a:p>
                      <a:r>
                        <a:rPr lang="en-US" sz="1800" dirty="0"/>
                        <a:t>DOUBLE</a:t>
                      </a:r>
                    </a:p>
                  </a:txBody>
                  <a:tcPr>
                    <a:solidFill>
                      <a:schemeClr val="bg1">
                        <a:lumMod val="85000"/>
                      </a:schemeClr>
                    </a:solidFill>
                  </a:tcPr>
                </a:tc>
                <a:tc>
                  <a:txBody>
                    <a:bodyPr/>
                    <a:lstStyle/>
                    <a:p>
                      <a:r>
                        <a:rPr lang="en-US" sz="1800" dirty="0"/>
                        <a:t>8-byte double precision</a:t>
                      </a:r>
                    </a:p>
                  </a:txBody>
                  <a:tcPr>
                    <a:solidFill>
                      <a:schemeClr val="bg1">
                        <a:lumMod val="85000"/>
                      </a:schemeClr>
                    </a:solidFill>
                  </a:tcPr>
                </a:tc>
                <a:tc>
                  <a:txBody>
                    <a:bodyPr/>
                    <a:lstStyle/>
                    <a:p>
                      <a:r>
                        <a:rPr lang="en-US" sz="1800" dirty="0"/>
                        <a:t>3.14159</a:t>
                      </a:r>
                    </a:p>
                  </a:txBody>
                  <a:tcPr>
                    <a:solidFill>
                      <a:schemeClr val="bg1">
                        <a:lumMod val="85000"/>
                      </a:schemeClr>
                    </a:solidFill>
                  </a:tcPr>
                </a:tc>
                <a:extLst>
                  <a:ext uri="{0D108BD9-81ED-4DB2-BD59-A6C34878D82A}">
                    <a16:rowId xmlns="" xmlns:a16="http://schemas.microsoft.com/office/drawing/2014/main" val="682465758"/>
                  </a:ext>
                </a:extLst>
              </a:tr>
              <a:tr h="841241">
                <a:tc>
                  <a:txBody>
                    <a:bodyPr/>
                    <a:lstStyle/>
                    <a:p>
                      <a:r>
                        <a:rPr lang="en-US" sz="1800" dirty="0"/>
                        <a:t>DECIMAL</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User can specify</a:t>
                      </a:r>
                      <a:r>
                        <a:rPr lang="en-US" sz="1800" baseline="0" dirty="0"/>
                        <a:t> precision and scale default is </a:t>
                      </a:r>
                      <a:r>
                        <a:rPr lang="en-US" sz="1800" baseline="0" dirty="0" smtClean="0"/>
                        <a:t>decimal (</a:t>
                      </a:r>
                      <a:r>
                        <a:rPr lang="en-US" sz="1800" baseline="0" dirty="0"/>
                        <a:t>10,0)</a:t>
                      </a:r>
                    </a:p>
                  </a:txBody>
                  <a:tcPr>
                    <a:solidFill>
                      <a:schemeClr val="bg1">
                        <a:lumMod val="85000"/>
                      </a:schemeClr>
                    </a:solidFill>
                  </a:tcPr>
                </a:tc>
                <a:tc>
                  <a:txBody>
                    <a:bodyPr/>
                    <a:lstStyle/>
                    <a:p>
                      <a:r>
                        <a:rPr lang="en-US" sz="1800" dirty="0"/>
                        <a:t>3.14159</a:t>
                      </a:r>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11683505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6954567"/>
              </p:ext>
            </p:extLst>
          </p:nvPr>
        </p:nvGraphicFramePr>
        <p:xfrm>
          <a:off x="870204" y="1879092"/>
          <a:ext cx="10451592" cy="3133437"/>
        </p:xfrm>
        <a:graphic>
          <a:graphicData uri="http://schemas.openxmlformats.org/drawingml/2006/table">
            <a:tbl>
              <a:tblPr firstRow="1">
                <a:tableStyleId>{21E4AEA4-8DFA-4A89-87EB-49C32662AFE0}</a:tableStyleId>
              </a:tblPr>
              <a:tblGrid>
                <a:gridCol w="3483864">
                  <a:extLst>
                    <a:ext uri="{9D8B030D-6E8A-4147-A177-3AD203B41FA5}">
                      <a16:colId xmlns="" xmlns:a16="http://schemas.microsoft.com/office/drawing/2014/main" val="48614039"/>
                    </a:ext>
                  </a:extLst>
                </a:gridCol>
                <a:gridCol w="3483864">
                  <a:extLst>
                    <a:ext uri="{9D8B030D-6E8A-4147-A177-3AD203B41FA5}">
                      <a16:colId xmlns="" xmlns:a16="http://schemas.microsoft.com/office/drawing/2014/main" val="1124546490"/>
                    </a:ext>
                  </a:extLst>
                </a:gridCol>
                <a:gridCol w="3483864">
                  <a:extLst>
                    <a:ext uri="{9D8B030D-6E8A-4147-A177-3AD203B41FA5}">
                      <a16:colId xmlns="" xmlns:a16="http://schemas.microsoft.com/office/drawing/2014/main" val="2986980724"/>
                    </a:ext>
                  </a:extLst>
                </a:gridCol>
              </a:tblGrid>
              <a:tr h="514057">
                <a:tc>
                  <a:txBody>
                    <a:bodyPr/>
                    <a:lstStyle/>
                    <a:p>
                      <a:pPr algn="ctr"/>
                      <a:r>
                        <a:rPr lang="en-US" sz="1800" b="0" dirty="0"/>
                        <a:t>Type</a:t>
                      </a:r>
                    </a:p>
                  </a:txBody>
                  <a:tcPr>
                    <a:solidFill>
                      <a:srgbClr val="0070C0"/>
                    </a:solidFill>
                  </a:tcPr>
                </a:tc>
                <a:tc>
                  <a:txBody>
                    <a:bodyPr/>
                    <a:lstStyle/>
                    <a:p>
                      <a:pPr algn="ctr"/>
                      <a:r>
                        <a:rPr lang="en-US" sz="1800" b="0" dirty="0"/>
                        <a:t>Description</a:t>
                      </a:r>
                    </a:p>
                  </a:txBody>
                  <a:tcPr>
                    <a:solidFill>
                      <a:srgbClr val="0070C0"/>
                    </a:solidFill>
                  </a:tcPr>
                </a:tc>
                <a:tc>
                  <a:txBody>
                    <a:bodyPr/>
                    <a:lstStyle/>
                    <a:p>
                      <a:pPr algn="ctr"/>
                      <a:r>
                        <a:rPr lang="en-US" sz="1800" b="0" dirty="0"/>
                        <a:t>Example</a:t>
                      </a:r>
                    </a:p>
                  </a:txBody>
                  <a:tcPr>
                    <a:solidFill>
                      <a:srgbClr val="0070C0"/>
                    </a:solidFill>
                  </a:tcPr>
                </a:tc>
                <a:extLst>
                  <a:ext uri="{0D108BD9-81ED-4DB2-BD59-A6C34878D82A}">
                    <a16:rowId xmlns="" xmlns:a16="http://schemas.microsoft.com/office/drawing/2014/main" val="679667022"/>
                  </a:ext>
                </a:extLst>
              </a:tr>
              <a:tr h="654845">
                <a:tc>
                  <a:txBody>
                    <a:bodyPr/>
                    <a:lstStyle/>
                    <a:p>
                      <a:r>
                        <a:rPr lang="en-US" sz="1800" dirty="0"/>
                        <a:t>STRING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VARCHAR() AND CHAR() also available</a:t>
                      </a:r>
                    </a:p>
                  </a:txBody>
                  <a:tcPr>
                    <a:solidFill>
                      <a:schemeClr val="bg1">
                        <a:lumMod val="85000"/>
                      </a:schemeClr>
                    </a:solidFill>
                  </a:tcPr>
                </a:tc>
                <a:tc>
                  <a:txBody>
                    <a:bodyPr/>
                    <a:lstStyle/>
                    <a:p>
                      <a:r>
                        <a:rPr lang="en-US" sz="1800" dirty="0"/>
                        <a:t>“Hello”</a:t>
                      </a:r>
                    </a:p>
                  </a:txBody>
                  <a:tcPr>
                    <a:solidFill>
                      <a:schemeClr val="bg1">
                        <a:lumMod val="85000"/>
                      </a:schemeClr>
                    </a:solidFill>
                  </a:tcPr>
                </a:tc>
                <a:extLst>
                  <a:ext uri="{0D108BD9-81ED-4DB2-BD59-A6C34878D82A}">
                    <a16:rowId xmlns="" xmlns:a16="http://schemas.microsoft.com/office/drawing/2014/main" val="2034482246"/>
                  </a:ext>
                </a:extLst>
              </a:tr>
              <a:tr h="654845">
                <a:tc>
                  <a:txBody>
                    <a:bodyPr/>
                    <a:lstStyle/>
                    <a:p>
                      <a:r>
                        <a:rPr lang="en-US" sz="1800" dirty="0"/>
                        <a:t>BINARY</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Binary data</a:t>
                      </a:r>
                    </a:p>
                  </a:txBody>
                  <a:tcPr>
                    <a:solidFill>
                      <a:schemeClr val="bg1">
                        <a:lumMod val="85000"/>
                      </a:schemeClr>
                    </a:solidFill>
                  </a:tcPr>
                </a:tc>
                <a:tc>
                  <a:txBody>
                    <a:bodyPr/>
                    <a:lstStyle/>
                    <a:p>
                      <a:endParaRPr lang="en-US" sz="1800" dirty="0"/>
                    </a:p>
                  </a:txBody>
                  <a:tcPr>
                    <a:solidFill>
                      <a:schemeClr val="bg1">
                        <a:lumMod val="85000"/>
                      </a:schemeClr>
                    </a:solidFill>
                  </a:tcPr>
                </a:tc>
                <a:extLst>
                  <a:ext uri="{0D108BD9-81ED-4DB2-BD59-A6C34878D82A}">
                    <a16:rowId xmlns="" xmlns:a16="http://schemas.microsoft.com/office/drawing/2014/main" val="682465758"/>
                  </a:ext>
                </a:extLst>
              </a:tr>
              <a:tr h="654845">
                <a:tc>
                  <a:txBody>
                    <a:bodyPr/>
                    <a:lstStyle/>
                    <a:p>
                      <a:r>
                        <a:rPr lang="en-US" sz="1800" dirty="0"/>
                        <a:t>TIMESTAMP</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Integer, Float or String</a:t>
                      </a:r>
                    </a:p>
                  </a:txBody>
                  <a:tcPr>
                    <a:solidFill>
                      <a:schemeClr val="bg1">
                        <a:lumMod val="85000"/>
                      </a:schemeClr>
                    </a:solidFill>
                  </a:tcPr>
                </a:tc>
                <a:tc>
                  <a:txBody>
                    <a:bodyPr/>
                    <a:lstStyle/>
                    <a:p>
                      <a:endParaRPr lang="en-US" sz="1800" dirty="0"/>
                    </a:p>
                  </a:txBody>
                  <a:tcPr>
                    <a:solidFill>
                      <a:schemeClr val="bg1">
                        <a:lumMod val="85000"/>
                      </a:schemeClr>
                    </a:solidFill>
                  </a:tcPr>
                </a:tc>
                <a:extLst>
                  <a:ext uri="{0D108BD9-81ED-4DB2-BD59-A6C34878D82A}">
                    <a16:rowId xmlns="" xmlns:a16="http://schemas.microsoft.com/office/drawing/2014/main" val="4230228483"/>
                  </a:ext>
                </a:extLst>
              </a:tr>
              <a:tr h="654845">
                <a:tc>
                  <a:txBody>
                    <a:bodyPr/>
                    <a:lstStyle/>
                    <a:p>
                      <a:r>
                        <a:rPr lang="en-US" sz="1800" dirty="0"/>
                        <a:t>BOOLEAN</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Boolean true or false</a:t>
                      </a:r>
                    </a:p>
                  </a:txBody>
                  <a:tcPr>
                    <a:solidFill>
                      <a:schemeClr val="bg1">
                        <a:lumMod val="85000"/>
                      </a:schemeClr>
                    </a:solidFill>
                  </a:tcPr>
                </a:tc>
                <a:tc>
                  <a:txBody>
                    <a:bodyPr/>
                    <a:lstStyle/>
                    <a:p>
                      <a:r>
                        <a:rPr lang="en-US" sz="1800" dirty="0"/>
                        <a:t>TRUE</a:t>
                      </a:r>
                    </a:p>
                    <a:p>
                      <a:r>
                        <a:rPr lang="en-US" sz="1800" dirty="0"/>
                        <a:t>FALSE</a:t>
                      </a:r>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
        <p:nvSpPr>
          <p:cNvPr id="7" name="Title 1"/>
          <p:cNvSpPr>
            <a:spLocks noGrp="1"/>
          </p:cNvSpPr>
          <p:nvPr>
            <p:ph type="title"/>
          </p:nvPr>
        </p:nvSpPr>
        <p:spPr>
          <a:xfrm>
            <a:off x="845496" y="368413"/>
            <a:ext cx="11151917" cy="620683"/>
          </a:xfrm>
        </p:spPr>
        <p:txBody>
          <a:bodyPr/>
          <a:lstStyle/>
          <a:p>
            <a:r>
              <a:rPr lang="en-US" sz="4400" dirty="0">
                <a:solidFill>
                  <a:srgbClr val="292929"/>
                </a:solidFill>
              </a:rPr>
              <a:t>Primitive Data </a:t>
            </a:r>
            <a:r>
              <a:rPr lang="en-US" sz="4400" dirty="0" smtClean="0">
                <a:solidFill>
                  <a:srgbClr val="292929"/>
                </a:solidFill>
              </a:rPr>
              <a:t>Types: Other</a:t>
            </a:r>
            <a:endParaRPr lang="en-US" sz="4400" dirty="0">
              <a:solidFill>
                <a:srgbClr val="292929"/>
              </a:solidFill>
            </a:endParaRPr>
          </a:p>
        </p:txBody>
      </p:sp>
    </p:spTree>
    <p:extLst>
      <p:ext uri="{BB962C8B-B14F-4D97-AF65-F5344CB8AC3E}">
        <p14:creationId xmlns:p14="http://schemas.microsoft.com/office/powerpoint/2010/main" val="833494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45496" y="36841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a:solidFill>
                  <a:srgbClr val="292929"/>
                </a:solidFill>
              </a:rPr>
              <a:t>Complex Data </a:t>
            </a:r>
            <a:r>
              <a:rPr lang="en-US" sz="4400" dirty="0" smtClean="0">
                <a:solidFill>
                  <a:srgbClr val="292929"/>
                </a:solidFill>
              </a:rPr>
              <a:t>Types: </a:t>
            </a:r>
            <a:r>
              <a:rPr lang="en-US" sz="4400" dirty="0">
                <a:solidFill>
                  <a:srgbClr val="292929"/>
                </a:solidFill>
              </a:rPr>
              <a:t>Map </a:t>
            </a:r>
          </a:p>
        </p:txBody>
      </p:sp>
      <p:grpSp>
        <p:nvGrpSpPr>
          <p:cNvPr id="2" name="Group 9"/>
          <p:cNvGrpSpPr/>
          <p:nvPr/>
        </p:nvGrpSpPr>
        <p:grpSpPr>
          <a:xfrm>
            <a:off x="429768" y="3602736"/>
            <a:ext cx="11628351" cy="2539892"/>
            <a:chOff x="873874" y="4380730"/>
            <a:chExt cx="10915561" cy="2278859"/>
          </a:xfrm>
        </p:grpSpPr>
        <p:sp>
          <p:nvSpPr>
            <p:cNvPr id="8" name="Content Placeholder 3"/>
            <p:cNvSpPr txBox="1">
              <a:spLocks/>
            </p:cNvSpPr>
            <p:nvPr/>
          </p:nvSpPr>
          <p:spPr>
            <a:xfrm>
              <a:off x="873874" y="4380730"/>
              <a:ext cx="4986908" cy="2278859"/>
            </a:xfrm>
            <a:prstGeom prst="rect">
              <a:avLst/>
            </a:prstGeom>
            <a:solidFill>
              <a:sysClr val="window" lastClr="FFFFFF">
                <a:lumMod val="50000"/>
              </a:sys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dirty="0"/>
                <a:t>Field name = </a:t>
              </a:r>
              <a:r>
                <a:rPr lang="en-US" sz="1800" dirty="0" smtClean="0"/>
                <a:t>deductions</a:t>
              </a:r>
              <a:endParaRPr lang="en-US" sz="1800" dirty="0"/>
            </a:p>
            <a:p>
              <a:pPr marL="457200" lvl="1" indent="0">
                <a:buNone/>
              </a:pPr>
              <a:endParaRPr lang="en-US" sz="1600" dirty="0" smtClean="0"/>
            </a:p>
            <a:p>
              <a:pPr marL="457200" lvl="1" indent="0">
                <a:buNone/>
              </a:pPr>
              <a:r>
                <a:rPr lang="en-US" sz="1800" dirty="0" smtClean="0"/>
                <a:t>Each </a:t>
              </a:r>
              <a:r>
                <a:rPr lang="en-US" sz="1800" dirty="0"/>
                <a:t>of the key-value tuples will consist of a key of type String and value of type </a:t>
              </a:r>
              <a:r>
                <a:rPr lang="en-US" sz="1800" dirty="0" smtClean="0"/>
                <a:t>Float</a:t>
              </a:r>
            </a:p>
            <a:p>
              <a:pPr marL="457200" lvl="1" indent="0">
                <a:buNone/>
              </a:pPr>
              <a:endParaRPr lang="en-US" sz="1600" dirty="0" smtClean="0"/>
            </a:p>
            <a:p>
              <a:pPr marL="457200" lvl="1" indent="0">
                <a:buNone/>
              </a:pPr>
              <a:r>
                <a:rPr lang="en-US" sz="1800" dirty="0" smtClean="0"/>
                <a:t>Given deductions </a:t>
              </a:r>
              <a:r>
                <a:rPr lang="en-US" sz="1800" dirty="0"/>
                <a:t>= Federal Taxes:0.2; State Taxes:0.5; </a:t>
              </a:r>
            </a:p>
            <a:p>
              <a:pPr marL="457200" lvl="1" indent="0">
                <a:buNone/>
              </a:pPr>
              <a:r>
                <a:rPr lang="en-US" sz="1800" dirty="0" smtClean="0"/>
                <a:t>deductions</a:t>
              </a:r>
              <a:r>
                <a:rPr lang="en-US" sz="1800" dirty="0"/>
                <a:t>[‘</a:t>
              </a:r>
              <a:r>
                <a:rPr lang="en-US" sz="1800" i="1" dirty="0"/>
                <a:t>Federal Taxes</a:t>
              </a:r>
              <a:r>
                <a:rPr lang="en-US" sz="1800" dirty="0"/>
                <a:t>’] will return </a:t>
              </a:r>
              <a:r>
                <a:rPr lang="en-US" sz="1800" dirty="0" smtClean="0"/>
                <a:t>0.2</a:t>
              </a:r>
              <a:endParaRPr lang="en-US" sz="1800" dirty="0"/>
            </a:p>
          </p:txBody>
        </p:sp>
        <p:sp>
          <p:nvSpPr>
            <p:cNvPr id="9" name="Content Placeholder 4"/>
            <p:cNvSpPr txBox="1">
              <a:spLocks/>
            </p:cNvSpPr>
            <p:nvPr/>
          </p:nvSpPr>
          <p:spPr>
            <a:xfrm>
              <a:off x="5860782" y="4380730"/>
              <a:ext cx="5928653" cy="2278859"/>
            </a:xfrm>
            <a:prstGeom prst="rect">
              <a:avLst/>
            </a:prstGeom>
            <a:solidFill>
              <a:sysClr val="window" lastClr="FFFFFF">
                <a:lumMod val="95000"/>
              </a:sys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738" lvl="0"/>
              <a:r>
                <a:rPr lang="en-US" sz="2000" noProof="1">
                  <a:solidFill>
                    <a:sysClr val="windowText" lastClr="000000"/>
                  </a:solidFill>
                </a:rPr>
                <a:t>deductions MAP&lt;STRING, FLOAT</a:t>
              </a:r>
              <a:r>
                <a:rPr lang="en-US" sz="2000" noProof="1" smtClean="0">
                  <a:solidFill>
                    <a:sysClr val="windowText" lastClr="000000"/>
                  </a:solidFill>
                </a:rPr>
                <a:t>&gt;</a:t>
              </a:r>
            </a:p>
          </p:txBody>
        </p:sp>
      </p:grpSp>
      <p:grpSp>
        <p:nvGrpSpPr>
          <p:cNvPr id="3" name="Group 10"/>
          <p:cNvGrpSpPr/>
          <p:nvPr/>
        </p:nvGrpSpPr>
        <p:grpSpPr>
          <a:xfrm>
            <a:off x="0" y="1550690"/>
            <a:ext cx="12191999" cy="1920239"/>
            <a:chOff x="1031792" y="1035984"/>
            <a:chExt cx="9998962" cy="842684"/>
          </a:xfrm>
        </p:grpSpPr>
        <p:sp>
          <p:nvSpPr>
            <p:cNvPr id="12" name="Rectangle 11"/>
            <p:cNvSpPr/>
            <p:nvPr/>
          </p:nvSpPr>
          <p:spPr>
            <a:xfrm>
              <a:off x="1031792" y="1035984"/>
              <a:ext cx="9998962" cy="84268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3"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8" indent="-457200" algn="l">
                <a:buFont typeface="Wingdings" charset="2"/>
                <a:buChar char="§"/>
              </a:pPr>
              <a:r>
                <a:rPr lang="en-US" i="0" dirty="0"/>
                <a:t>Collection of key-value tuple</a:t>
              </a:r>
            </a:p>
            <a:p>
              <a:pPr marL="573088" indent="-457200" algn="l">
                <a:buFont typeface="Wingdings" charset="2"/>
                <a:buChar char="§"/>
              </a:pPr>
              <a:r>
                <a:rPr lang="en-US" i="0" dirty="0"/>
                <a:t>Elements accessed using [‘element name’] </a:t>
              </a:r>
              <a:r>
                <a:rPr lang="en-US" i="0" dirty="0" smtClean="0"/>
                <a:t>notation</a:t>
              </a:r>
              <a:endParaRPr lang="en-US" i="0" dirty="0"/>
            </a:p>
          </p:txBody>
        </p:sp>
      </p:grpSp>
    </p:spTree>
    <p:extLst>
      <p:ext uri="{BB962C8B-B14F-4D97-AF65-F5344CB8AC3E}">
        <p14:creationId xmlns:p14="http://schemas.microsoft.com/office/powerpoint/2010/main" val="2679162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550691"/>
            <a:ext cx="12191999" cy="1921272"/>
            <a:chOff x="1031792" y="1035984"/>
            <a:chExt cx="9998962" cy="832911"/>
          </a:xfrm>
        </p:grpSpPr>
        <p:sp>
          <p:nvSpPr>
            <p:cNvPr id="5" name="Rectangle 4"/>
            <p:cNvSpPr/>
            <p:nvPr/>
          </p:nvSpPr>
          <p:spPr>
            <a:xfrm>
              <a:off x="1031792" y="1035984"/>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1555277" y="1118211"/>
              <a:ext cx="9295782" cy="6481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8" indent="-457200" algn="l">
                <a:buFont typeface="Wingdings" charset="2"/>
                <a:buChar char="§"/>
              </a:pPr>
              <a:r>
                <a:rPr lang="en-US" i="0" dirty="0"/>
                <a:t>Elements in the array have to be </a:t>
              </a:r>
              <a:r>
                <a:rPr lang="en-US" i="0" dirty="0" smtClean="0"/>
                <a:t>of same </a:t>
              </a:r>
              <a:r>
                <a:rPr lang="en-US" i="0" dirty="0"/>
                <a:t>type</a:t>
              </a:r>
            </a:p>
            <a:p>
              <a:pPr marL="573088" indent="-457200" algn="l">
                <a:buFont typeface="Wingdings" charset="2"/>
                <a:buChar char="§"/>
              </a:pPr>
              <a:r>
                <a:rPr lang="en-US" i="0" dirty="0"/>
                <a:t>Elements accessed using [n] notation where n is the array </a:t>
              </a:r>
              <a:r>
                <a:rPr lang="en-US" i="0" dirty="0" smtClean="0"/>
                <a:t>index</a:t>
              </a:r>
            </a:p>
          </p:txBody>
        </p:sp>
      </p:grpSp>
      <p:grpSp>
        <p:nvGrpSpPr>
          <p:cNvPr id="7" name="Group 6"/>
          <p:cNvGrpSpPr/>
          <p:nvPr/>
        </p:nvGrpSpPr>
        <p:grpSpPr>
          <a:xfrm>
            <a:off x="431111" y="3600122"/>
            <a:ext cx="11628351" cy="2539893"/>
            <a:chOff x="873874" y="4380729"/>
            <a:chExt cx="10915561" cy="2278860"/>
          </a:xfrm>
        </p:grpSpPr>
        <p:sp>
          <p:nvSpPr>
            <p:cNvPr id="8" name="Content Placeholder 3"/>
            <p:cNvSpPr txBox="1">
              <a:spLocks/>
            </p:cNvSpPr>
            <p:nvPr/>
          </p:nvSpPr>
          <p:spPr>
            <a:xfrm>
              <a:off x="873874" y="4380730"/>
              <a:ext cx="4986908" cy="2278859"/>
            </a:xfrm>
            <a:prstGeom prst="rect">
              <a:avLst/>
            </a:prstGeom>
            <a:solidFill>
              <a:sysClr val="window" lastClr="FFFFFF">
                <a:lumMod val="50000"/>
              </a:sys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dirty="0" smtClean="0"/>
                <a:t>Field </a:t>
              </a:r>
              <a:r>
                <a:rPr lang="en-US" sz="1800" dirty="0"/>
                <a:t>name = </a:t>
              </a:r>
              <a:r>
                <a:rPr lang="en-US" sz="1800" dirty="0" err="1" smtClean="0"/>
                <a:t>fullname</a:t>
              </a:r>
              <a:endParaRPr lang="en-US" sz="1800" dirty="0" smtClean="0"/>
            </a:p>
            <a:p>
              <a:pPr marL="457200" lvl="1" indent="0">
                <a:buNone/>
              </a:pPr>
              <a:endParaRPr lang="en-US" sz="1800" dirty="0"/>
            </a:p>
            <a:p>
              <a:pPr marL="457200" lvl="1" indent="0">
                <a:buNone/>
              </a:pPr>
              <a:r>
                <a:rPr lang="en-US" sz="1800" dirty="0"/>
                <a:t>Each of the elements is type STRING</a:t>
              </a:r>
            </a:p>
            <a:p>
              <a:pPr marL="457200" lvl="1" indent="0">
                <a:buNone/>
              </a:pPr>
              <a:endParaRPr lang="en-US" sz="1800" dirty="0" smtClean="0"/>
            </a:p>
            <a:p>
              <a:pPr marL="457200" lvl="1" indent="0">
                <a:buNone/>
              </a:pPr>
              <a:r>
                <a:rPr lang="en-US" sz="1800" dirty="0" err="1" smtClean="0"/>
                <a:t>fullname</a:t>
              </a:r>
              <a:r>
                <a:rPr lang="en-US" sz="1800" dirty="0"/>
                <a:t>[1] returns ‘Jane’</a:t>
              </a:r>
            </a:p>
          </p:txBody>
        </p:sp>
        <p:sp>
          <p:nvSpPr>
            <p:cNvPr id="9" name="Content Placeholder 4"/>
            <p:cNvSpPr txBox="1">
              <a:spLocks/>
            </p:cNvSpPr>
            <p:nvPr/>
          </p:nvSpPr>
          <p:spPr>
            <a:xfrm>
              <a:off x="5860782" y="4380729"/>
              <a:ext cx="5928653" cy="2278859"/>
            </a:xfrm>
            <a:prstGeom prst="rect">
              <a:avLst/>
            </a:prstGeom>
            <a:solidFill>
              <a:sysClr val="window" lastClr="FFFFFF">
                <a:lumMod val="95000"/>
              </a:sysClr>
            </a:solidFill>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dirty="0" err="1">
                  <a:solidFill>
                    <a:srgbClr val="292929"/>
                  </a:solidFill>
                </a:rPr>
                <a:t>fullname</a:t>
              </a:r>
              <a:r>
                <a:rPr lang="en-US" sz="2000" dirty="0">
                  <a:solidFill>
                    <a:srgbClr val="292929"/>
                  </a:solidFill>
                </a:rPr>
                <a:t> ARRAY&lt;STRING</a:t>
              </a:r>
              <a:r>
                <a:rPr lang="en-US" sz="2000" dirty="0" smtClean="0">
                  <a:solidFill>
                    <a:srgbClr val="292929"/>
                  </a:solidFill>
                </a:rPr>
                <a:t>&gt;</a:t>
              </a:r>
            </a:p>
            <a:p>
              <a:pPr marL="0" lvl="1">
                <a:lnSpc>
                  <a:spcPct val="100000"/>
                </a:lnSpc>
                <a:spcBef>
                  <a:spcPts val="0"/>
                </a:spcBef>
              </a:pPr>
              <a:r>
                <a:rPr lang="en-US" sz="2000" dirty="0" err="1" smtClean="0">
                  <a:solidFill>
                    <a:srgbClr val="292929"/>
                  </a:solidFill>
                </a:rPr>
                <a:t>fullname</a:t>
              </a:r>
              <a:r>
                <a:rPr lang="en-US" sz="2000" dirty="0" smtClean="0">
                  <a:solidFill>
                    <a:srgbClr val="292929"/>
                  </a:solidFill>
                </a:rPr>
                <a:t> </a:t>
              </a:r>
              <a:r>
                <a:rPr lang="en-US" sz="2000" dirty="0">
                  <a:solidFill>
                    <a:srgbClr val="292929"/>
                  </a:solidFill>
                </a:rPr>
                <a:t>= [‘John’, ‘Jane’, ‘Doe’</a:t>
              </a:r>
              <a:r>
                <a:rPr lang="en-US" sz="2000" dirty="0" smtClean="0">
                  <a:solidFill>
                    <a:srgbClr val="292929"/>
                  </a:solidFill>
                </a:rPr>
                <a:t>]</a:t>
              </a:r>
            </a:p>
            <a:p>
              <a:pPr marL="0" lvl="1">
                <a:spcBef>
                  <a:spcPts val="0"/>
                </a:spcBef>
              </a:pPr>
              <a:endParaRPr lang="en-US" dirty="0">
                <a:solidFill>
                  <a:srgbClr val="292929"/>
                </a:solidFill>
              </a:endParaRPr>
            </a:p>
            <a:p>
              <a:pPr marL="0" lvl="1">
                <a:spcBef>
                  <a:spcPts val="0"/>
                </a:spcBef>
              </a:pPr>
              <a:r>
                <a:rPr lang="en-US" dirty="0" smtClean="0">
                  <a:solidFill>
                    <a:srgbClr val="292929"/>
                  </a:solidFill>
                </a:rPr>
                <a:t> </a:t>
              </a:r>
              <a:endParaRPr lang="en-US" dirty="0">
                <a:solidFill>
                  <a:srgbClr val="292929"/>
                </a:solidFill>
              </a:endParaRPr>
            </a:p>
          </p:txBody>
        </p:sp>
      </p:grpSp>
      <p:sp>
        <p:nvSpPr>
          <p:cNvPr id="12" name="Title 1"/>
          <p:cNvSpPr txBox="1">
            <a:spLocks/>
          </p:cNvSpPr>
          <p:nvPr/>
        </p:nvSpPr>
        <p:spPr>
          <a:xfrm>
            <a:off x="845496" y="368413"/>
            <a:ext cx="11151917" cy="620683"/>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4400" dirty="0">
                <a:solidFill>
                  <a:srgbClr val="292929"/>
                </a:solidFill>
              </a:rPr>
              <a:t>Complex Data </a:t>
            </a:r>
            <a:r>
              <a:rPr lang="en-US" sz="4400" dirty="0" smtClean="0">
                <a:solidFill>
                  <a:srgbClr val="292929"/>
                </a:solidFill>
              </a:rPr>
              <a:t>Types: Array</a:t>
            </a:r>
            <a:endParaRPr lang="en-US" sz="4400" dirty="0">
              <a:solidFill>
                <a:srgbClr val="292929"/>
              </a:solidFill>
            </a:endParaRPr>
          </a:p>
        </p:txBody>
      </p:sp>
    </p:spTree>
    <p:extLst>
      <p:ext uri="{BB962C8B-B14F-4D97-AF65-F5344CB8AC3E}">
        <p14:creationId xmlns:p14="http://schemas.microsoft.com/office/powerpoint/2010/main" val="40805937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9404</TotalTime>
  <Words>1090</Words>
  <Application>Microsoft Macintosh PowerPoint</Application>
  <PresentationFormat>Custom</PresentationFormat>
  <Paragraphs>259</Paragraphs>
  <Slides>19</Slides>
  <Notes>15</Notes>
  <HiddenSlides>0</HiddenSlides>
  <MMClips>0</MMClips>
  <ScaleCrop>false</ScaleCrop>
  <HeadingPairs>
    <vt:vector size="4" baseType="variant">
      <vt:variant>
        <vt:lpstr>Theme</vt:lpstr>
      </vt:variant>
      <vt:variant>
        <vt:i4>7</vt:i4>
      </vt:variant>
      <vt:variant>
        <vt:lpstr>Slide Titles</vt:lpstr>
      </vt:variant>
      <vt:variant>
        <vt:i4>19</vt:i4>
      </vt:variant>
    </vt:vector>
  </HeadingPairs>
  <TitlesOfParts>
    <vt:vector size="26" baseType="lpstr">
      <vt:lpstr>1_MS1444_Windows Azure Template 16x9_r08a</vt:lpstr>
      <vt:lpstr>2_MS1444_Windows Azure Template 16x9_r08a</vt:lpstr>
      <vt:lpstr>Office Theme</vt:lpstr>
      <vt:lpstr>1_Office Theme</vt:lpstr>
      <vt:lpstr>2_Office Theme</vt:lpstr>
      <vt:lpstr>3_Office Theme</vt:lpstr>
      <vt:lpstr>4_MS1444_Windows Azure Template 16x9_r08a</vt:lpstr>
      <vt:lpstr>Data Analysis Using Hadoop</vt:lpstr>
      <vt:lpstr>PowerPoint Presentation</vt:lpstr>
      <vt:lpstr>PowerPoint Presentation</vt:lpstr>
      <vt:lpstr>Hive Data Types</vt:lpstr>
      <vt:lpstr>Primitive Data Types: Integer</vt:lpstr>
      <vt:lpstr>Primitive Data Types: Real Number</vt:lpstr>
      <vt:lpstr>Primitive Data Types: Other</vt:lpstr>
      <vt:lpstr>PowerPoint Presentation</vt:lpstr>
      <vt:lpstr>PowerPoint Presentation</vt:lpstr>
      <vt:lpstr>PowerPoint Presentation</vt:lpstr>
      <vt:lpstr>Data Types in Use</vt:lpstr>
      <vt:lpstr>Hive File Formats</vt:lpstr>
      <vt:lpstr>File Formats</vt:lpstr>
      <vt:lpstr>Hive File Format Characteristics</vt:lpstr>
      <vt:lpstr>File Format: Default Delimiters</vt:lpstr>
      <vt:lpstr>PowerPoint Presentation</vt:lpstr>
      <vt:lpstr>Text File Format Example: Easy to Read</vt:lpstr>
      <vt:lpstr>Serialization - Deserialization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738</cp:revision>
  <dcterms:created xsi:type="dcterms:W3CDTF">2015-09-13T19:29:02Z</dcterms:created>
  <dcterms:modified xsi:type="dcterms:W3CDTF">2016-05-26T21:11:43Z</dcterms:modified>
</cp:coreProperties>
</file>