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Lst>
  <p:notesMasterIdLst>
    <p:notesMasterId r:id="rId39"/>
  </p:notesMasterIdLst>
  <p:sldIdLst>
    <p:sldId id="256" r:id="rId4"/>
    <p:sldId id="343" r:id="rId5"/>
    <p:sldId id="322" r:id="rId6"/>
    <p:sldId id="298" r:id="rId7"/>
    <p:sldId id="320" r:id="rId8"/>
    <p:sldId id="344" r:id="rId9"/>
    <p:sldId id="323" r:id="rId10"/>
    <p:sldId id="332" r:id="rId11"/>
    <p:sldId id="329" r:id="rId12"/>
    <p:sldId id="324" r:id="rId13"/>
    <p:sldId id="333" r:id="rId14"/>
    <p:sldId id="334" r:id="rId15"/>
    <p:sldId id="335" r:id="rId16"/>
    <p:sldId id="336" r:id="rId17"/>
    <p:sldId id="337" r:id="rId18"/>
    <p:sldId id="345" r:id="rId19"/>
    <p:sldId id="338" r:id="rId20"/>
    <p:sldId id="339" r:id="rId21"/>
    <p:sldId id="346" r:id="rId22"/>
    <p:sldId id="347" r:id="rId23"/>
    <p:sldId id="348" r:id="rId24"/>
    <p:sldId id="349" r:id="rId25"/>
    <p:sldId id="350" r:id="rId26"/>
    <p:sldId id="351" r:id="rId27"/>
    <p:sldId id="352" r:id="rId28"/>
    <p:sldId id="353" r:id="rId29"/>
    <p:sldId id="354" r:id="rId30"/>
    <p:sldId id="355" r:id="rId31"/>
    <p:sldId id="356" r:id="rId32"/>
    <p:sldId id="357" r:id="rId33"/>
    <p:sldId id="358" r:id="rId34"/>
    <p:sldId id="359" r:id="rId35"/>
    <p:sldId id="360" r:id="rId36"/>
    <p:sldId id="361" r:id="rId37"/>
    <p:sldId id="36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84" userDrawn="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mren Z" initials="KZ" lastIdx="1" clrIdx="0">
    <p:extLst/>
  </p:cmAuthor>
  <p:cmAuthor id="2" name="Kamren Z" initials="KZ [2]" lastIdx="1" clrIdx="1">
    <p:extLst/>
  </p:cmAuthor>
  <p:cmAuthor id="3" name="Kamren Z" initials="KZ [3]" lastIdx="41" clrIdx="2">
    <p:extLst/>
  </p:cmAuthor>
  <p:cmAuthor id="4" name="Kamren Z" initials="KZ [4]" lastIdx="1" clrIdx="3">
    <p:extLst/>
  </p:cmAuthor>
  <p:cmAuthor id="5" name="Kamren Z" initials="KZ [2] [2]" lastIdx="1" clrIdx="4">
    <p:extLst/>
  </p:cmAuthor>
  <p:cmAuthor id="6" name="Mary Kate Reid" initials="" lastIdx="1" clrIdx="5"/>
</p:cmAuthorLst>
</file>

<file path=ppt/presProps.xml><?xml version="1.0" encoding="utf-8"?>
<p:presentationPr xmlns:a="http://schemas.openxmlformats.org/drawingml/2006/main" xmlns:r="http://schemas.openxmlformats.org/officeDocument/2006/relationships" xmlns:p="http://schemas.openxmlformats.org/presentationml/2006/main">
  <p:prnPr clrMode="bw" scaleToFitPaper="1"/>
  <p:clrMru>
    <a:srgbClr val="7F7F7F"/>
    <a:srgbClr val="336FC0"/>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76" autoAdjust="0"/>
    <p:restoredTop sz="55898" autoAdjust="0"/>
  </p:normalViewPr>
  <p:slideViewPr>
    <p:cSldViewPr snapToGrid="0">
      <p:cViewPr varScale="1">
        <p:scale>
          <a:sx n="47" d="100"/>
          <a:sy n="47" d="100"/>
        </p:scale>
        <p:origin x="-2224" y="-112"/>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notesMaster" Target="notesMasters/notesMaster1.xml"/><Relationship Id="rId40" Type="http://schemas.openxmlformats.org/officeDocument/2006/relationships/printerSettings" Target="printerSettings/printerSettings1.bin"/><Relationship Id="rId41" Type="http://schemas.openxmlformats.org/officeDocument/2006/relationships/commentAuthors" Target="commentAuthors.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pPr/>
              <a:t>7/28/16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pPr/>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83FAC-A721-45A3-BBDE-EAF2B09B7CD9}" type="slidenum">
              <a:rPr lang="en-US" smtClean="0"/>
              <a:pPr/>
              <a:t>1</a:t>
            </a:fld>
            <a:endParaRPr lang="en-US"/>
          </a:p>
        </p:txBody>
      </p:sp>
    </p:spTree>
    <p:extLst>
      <p:ext uri="{BB962C8B-B14F-4D97-AF65-F5344CB8AC3E}">
        <p14:creationId xmlns:p14="http://schemas.microsoft.com/office/powerpoint/2010/main" val="3353521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1739009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References: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smtClean="0"/>
              <a:t>https://</a:t>
            </a:r>
            <a:r>
              <a:rPr lang="en-US" b="0" dirty="0" err="1" smtClean="0"/>
              <a:t>docs.chef.io</a:t>
            </a:r>
            <a:r>
              <a:rPr lang="en-US" b="0" dirty="0" smtClean="0"/>
              <a:t>/</a:t>
            </a:r>
            <a:r>
              <a:rPr lang="en-US" b="0" dirty="0" err="1" smtClean="0"/>
              <a:t>workstation.html</a:t>
            </a: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3526366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References: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smtClean="0"/>
              <a:t>https://</a:t>
            </a:r>
            <a:r>
              <a:rPr lang="en-US" b="0" dirty="0" err="1" smtClean="0"/>
              <a:t>docs.chef.io</a:t>
            </a:r>
            <a:r>
              <a:rPr lang="en-US" b="0" dirty="0" smtClean="0"/>
              <a:t>/</a:t>
            </a:r>
            <a:r>
              <a:rPr lang="en-US" b="0" dirty="0" err="1" smtClean="0"/>
              <a:t>workstation.html</a:t>
            </a: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20785666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 Chef server acts as a hub for configuration data.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 Chef server stores cookbooks, the policies that are applied to nodes, and metadata that describes each registered node that is being managed by the chef-client.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Nodes use the chef-client to ask the Chef server for configuration details, such as recipes, templates, and file distributions.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 chef-client then does as much of the configuration work as possible on the nodes themselves (and not on the Chef server).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This scalable approach distributes the configuration effort throughout the organization.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dirty="0" smtClean="0">
                <a:solidFill>
                  <a:schemeClr val="tx1"/>
                </a:solidFill>
              </a:rPr>
              <a:t>This means the nodes do the heavy-lifting of configuring themselves, not the Chef Server itself. The Chef Server is highly scalable because of this distributed model.</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Starting with the release of Chef server 11, the front-end for the Chef server is written using </a:t>
            </a:r>
            <a:r>
              <a:rPr lang="en-US" b="0" dirty="0" err="1" smtClean="0"/>
              <a:t>Erlang</a:t>
            </a:r>
            <a:r>
              <a:rPr lang="en-US" b="0" dirty="0" smtClean="0"/>
              <a:t>, which is a programming language that first appeared in 1986, was open sourced in 1998, and is excellent with critical enterprise concerns like concurrency, fault-tolerance, and distributed environments.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 Chef server can scale to the size of any enterprise and is sometimes referred to as </a:t>
            </a:r>
            <a:r>
              <a:rPr lang="en-US" b="0" dirty="0" err="1" smtClean="0"/>
              <a:t>Erchef</a:t>
            </a:r>
            <a:r>
              <a:rPr lang="en-US" b="0" dirty="0" smtClean="0"/>
              <a:t>.</a:t>
            </a:r>
          </a:p>
          <a:p>
            <a:pPr marL="0" marR="0" lvl="0" indent="0" algn="l" defTabSz="914400" rtl="0" eaLnBrk="1" fontAlgn="auto" latinLnBrk="0" hangingPunct="1">
              <a:lnSpc>
                <a:spcPct val="100000"/>
              </a:lnSpc>
              <a:spcBef>
                <a:spcPts val="0"/>
              </a:spcBef>
              <a:spcAft>
                <a:spcPts val="0"/>
              </a:spcAft>
              <a:buClrTx/>
              <a:buSzTx/>
              <a:buFont typeface="Arial"/>
              <a:buNone/>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b="1"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server_components.html</a:t>
            </a:r>
            <a:endParaRPr lang="en-US" b="1"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13964424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u="none" strike="noStrike" kern="1200" dirty="0" smtClean="0">
                <a:solidFill>
                  <a:schemeClr val="tx1"/>
                </a:solidFill>
                <a:effectLst/>
                <a:latin typeface="+mn-lt"/>
                <a:ea typeface="+mn-ea"/>
                <a:cs typeface="+mn-cs"/>
              </a:rPr>
              <a:t>At the core, the Chef Server is offered as an open source project freely available for anyone to deploy. Chef offers support and additional premium features.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u="none" strike="noStrike" kern="1200" dirty="0" smtClean="0">
                <a:solidFill>
                  <a:schemeClr val="tx1"/>
                </a:solidFill>
                <a:effectLst/>
                <a:latin typeface="+mn-lt"/>
                <a:ea typeface="+mn-ea"/>
                <a:cs typeface="+mn-cs"/>
              </a:rPr>
              <a:t>Hosted Chef Server is a multi-tenant Chef Server that organizations can host as a service. </a:t>
            </a:r>
            <a:endParaRPr lang="en-US" b="0" dirty="0" smtClean="0"/>
          </a:p>
          <a:p>
            <a:pPr marL="0" marR="0" lvl="0" indent="0" algn="l" defTabSz="914400" rtl="0" eaLnBrk="1" fontAlgn="auto" latinLnBrk="0" hangingPunct="1">
              <a:lnSpc>
                <a:spcPct val="100000"/>
              </a:lnSpc>
              <a:spcBef>
                <a:spcPts val="0"/>
              </a:spcBef>
              <a:spcAft>
                <a:spcPts val="0"/>
              </a:spcAft>
              <a:buClrTx/>
              <a:buSzTx/>
              <a:buFont typeface="Arial"/>
              <a:buNone/>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install_server.html</a:t>
            </a: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a:p>
        </p:txBody>
      </p:sp>
    </p:spTree>
    <p:extLst>
      <p:ext uri="{BB962C8B-B14F-4D97-AF65-F5344CB8AC3E}">
        <p14:creationId xmlns:p14="http://schemas.microsoft.com/office/powerpoint/2010/main" val="7173031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dirty="0" smtClean="0">
                <a:solidFill>
                  <a:schemeClr val="tx1"/>
                </a:solidFill>
              </a:rPr>
              <a:t>You can easily get started with Hosted Chef, a service maintained by Chef itself,</a:t>
            </a:r>
            <a:r>
              <a:rPr lang="en-US" sz="1200" baseline="0" dirty="0" smtClean="0">
                <a:solidFill>
                  <a:schemeClr val="tx1"/>
                </a:solidFill>
              </a:rPr>
              <a:t> </a:t>
            </a:r>
            <a:r>
              <a:rPr lang="en-US" sz="1200" dirty="0" smtClean="0">
                <a:solidFill>
                  <a:schemeClr val="tx1"/>
                </a:solidFill>
              </a:rPr>
              <a:t>Visit </a:t>
            </a:r>
            <a:r>
              <a:rPr lang="en-US" sz="1200" dirty="0" err="1" smtClean="0">
                <a:solidFill>
                  <a:schemeClr val="tx1"/>
                </a:solidFill>
              </a:rPr>
              <a:t>manage.chef.io</a:t>
            </a:r>
            <a:r>
              <a:rPr lang="en-US" sz="1200" dirty="0" smtClean="0">
                <a:solidFill>
                  <a:schemeClr val="tx1"/>
                </a:solidFill>
              </a:rPr>
              <a:t> to check sign up and manage up to 25 nodes for free</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Check</a:t>
            </a:r>
            <a:r>
              <a:rPr lang="en-US" b="0" baseline="0" dirty="0" smtClean="0"/>
              <a:t> the documentation above to learn about the different installation options. There are a robust amount of solutions here to provide as much flexibility as possible when integrating a Chef Server, whether your infrastructure runs in a cloud or on bare-metal.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To get started with learning about the interface of a Chef Server, one should sign up for an account with Hosted Chef to see how the GUI can be utilized. To practice installing and setting up a Chef Server, one should be familiar with launching a pre-configured Chef Server on a cloud like Azure or AWS, as well as the standalone installation that can be set up on a vanilla RHEL or Centos machine.</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baseline="0" dirty="0" smtClean="0"/>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b="1"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install_server.html</a:t>
            </a:r>
            <a:endParaRPr lang="en-US" b="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16</a:t>
            </a:fld>
            <a:endParaRPr lang="en-US"/>
          </a:p>
        </p:txBody>
      </p:sp>
    </p:spTree>
    <p:extLst>
      <p:ext uri="{BB962C8B-B14F-4D97-AF65-F5344CB8AC3E}">
        <p14:creationId xmlns:p14="http://schemas.microsoft.com/office/powerpoint/2010/main" val="16655210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17</a:t>
            </a:fld>
            <a:endParaRPr lang="en-US"/>
          </a:p>
        </p:txBody>
      </p:sp>
    </p:spTree>
    <p:extLst>
      <p:ext uri="{BB962C8B-B14F-4D97-AF65-F5344CB8AC3E}">
        <p14:creationId xmlns:p14="http://schemas.microsoft.com/office/powerpoint/2010/main" val="16655210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References: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smtClean="0"/>
              <a:t>https://</a:t>
            </a:r>
            <a:r>
              <a:rPr lang="en-US" b="0" dirty="0" err="1" smtClean="0"/>
              <a:t>docs.chef.io</a:t>
            </a:r>
            <a:r>
              <a:rPr lang="en-US" b="0" dirty="0" smtClean="0"/>
              <a:t>/</a:t>
            </a:r>
            <a:r>
              <a:rPr lang="en-US" b="0" dirty="0" err="1" smtClean="0"/>
              <a:t>ctl_chef_client.html</a:t>
            </a: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18</a:t>
            </a:fld>
            <a:endParaRPr lang="en-US"/>
          </a:p>
        </p:txBody>
      </p:sp>
    </p:spTree>
    <p:extLst>
      <p:ext uri="{BB962C8B-B14F-4D97-AF65-F5344CB8AC3E}">
        <p14:creationId xmlns:p14="http://schemas.microsoft.com/office/powerpoint/2010/main" val="19835937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A “chef-client run” is the term used to describe a series of steps that are taken by the chef-client when it is configuring a node.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 above diagram shows the various stages that occur during the chef-client run: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0" baseline="0" dirty="0" smtClean="0"/>
              <a:t>Gather </a:t>
            </a:r>
            <a:r>
              <a:rPr lang="en-US" b="0" baseline="0" dirty="0" err="1" smtClean="0"/>
              <a:t>Config</a:t>
            </a:r>
            <a:r>
              <a:rPr lang="en-US" b="0" baseline="0" dirty="0" smtClean="0"/>
              <a:t> Data: The chef-client gets process configuration data from the </a:t>
            </a:r>
            <a:r>
              <a:rPr lang="en-US" b="0" baseline="0" dirty="0" err="1" smtClean="0"/>
              <a:t>client.rb</a:t>
            </a:r>
            <a:r>
              <a:rPr lang="en-US" b="0" baseline="0" dirty="0" smtClean="0"/>
              <a:t> file on the node, and then gets node configuration data from </a:t>
            </a:r>
            <a:r>
              <a:rPr lang="en-US" b="0" baseline="0" dirty="0" err="1" smtClean="0"/>
              <a:t>Ohai</a:t>
            </a:r>
            <a:r>
              <a:rPr lang="en-US" b="0" baseline="0" dirty="0" smtClean="0"/>
              <a:t>. One important piece of configuration data is the name of the node, which is found in the </a:t>
            </a:r>
            <a:r>
              <a:rPr lang="en-US" b="0" baseline="0" dirty="0" err="1" smtClean="0"/>
              <a:t>node_name</a:t>
            </a:r>
            <a:r>
              <a:rPr lang="en-US" b="0" baseline="0" dirty="0" smtClean="0"/>
              <a:t> attribute in the </a:t>
            </a:r>
            <a:r>
              <a:rPr lang="en-US" b="0" baseline="0" dirty="0" err="1" smtClean="0"/>
              <a:t>client.rb</a:t>
            </a:r>
            <a:r>
              <a:rPr lang="en-US" b="0" baseline="0" dirty="0" smtClean="0"/>
              <a:t> file or is provided by </a:t>
            </a:r>
            <a:r>
              <a:rPr lang="en-US" b="0" baseline="0" dirty="0" err="1" smtClean="0"/>
              <a:t>Ohai</a:t>
            </a:r>
            <a:r>
              <a:rPr lang="en-US" b="0" baseline="0" dirty="0" smtClean="0"/>
              <a:t>. If </a:t>
            </a:r>
            <a:r>
              <a:rPr lang="en-US" b="0" baseline="0" dirty="0" err="1" smtClean="0"/>
              <a:t>Ohai</a:t>
            </a:r>
            <a:r>
              <a:rPr lang="en-US" b="0" baseline="0" dirty="0" smtClean="0"/>
              <a:t> provides the name of a node, it is typically the FQDN for the node, which is always unique within an organization.</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0" baseline="0" dirty="0" smtClean="0"/>
              <a:t>Authenticate to Chef Server: The chef-client authenticates to the Chef server using an RSA private key and the Chef server API. The name of the node is required as part of the authentication process to the Chef server. If this is the first chef-client run for a node, the chef-validator will be used to generate the RSA private key.</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0" baseline="0" dirty="0" smtClean="0"/>
              <a:t>Get Node Object: The chef-client pulls down the node object from the Chef server. If this is the first chef-client run for the node, there will not be a node object to pull down from the Chef server. After the node object is pulled down from the Chef server, the chef-client rebuilds the node object. If this is the first chef-client run for the node, the rebuilt node object will contain only the default run-list. For any subsequent chef-client run, the rebuilt node object will also contain the run-list from the previous chef-client run.</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0" baseline="0" dirty="0" smtClean="0"/>
              <a:t>Expand Run-list and synchronize cookbooks: The chef-client expands the run-list from the rebuilt node object, compiling a full and complete list of roles and recipes that will be applied to the node, placing the roles and recipes in the same exact order they will be applied. (The run-list is stored in each node object’s JSON file, grouped under </a:t>
            </a:r>
            <a:r>
              <a:rPr lang="en-US" b="0" baseline="0" dirty="0" err="1" smtClean="0"/>
              <a:t>run_list</a:t>
            </a:r>
            <a:r>
              <a:rPr lang="en-US" b="0" baseline="0" dirty="0" smtClean="0"/>
              <a:t>.) The chef-client asks the Chef server for a list of all cookbook files (including recipes, templates, resources, providers, attributes, libraries, and definitions) that will be required to do every action identified in the run-list for the rebuilt node object. The Chef server provides to the chef-client a list of all of those files. The chef-client compares this list to the cookbook files cached on the node (from previous chef-client runs), and then downloads a copy of every file that has changed since the previous chef-client run, along with any new files.</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0" baseline="0" dirty="0" smtClean="0"/>
              <a:t>Compile Recipes (aka Build Resource Collection):  The chef-client identifies each resource in the node object and builds the resource collection. Libraries are loaded first to ensure that all language extensions and Ruby classes are available to all resources. Next, attributes are loaded, followed by lightweight resources, and then all definitions (to ensure that any pseudo-resources within definitions are available). Finally, all recipes are loaded in the order specified by the expanded run-list. This is also referred to as the “compile phase”.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0" baseline="0" dirty="0" smtClean="0"/>
              <a:t>Converge the Node: The chef-client configures the system based on the information that has been collected. Each resource is executed in the order identified by the run-list, and then by the order in which each resource is listed in each recipe. Each resource in the resource collection is mapped to a provider. The provider examines the node, and then does the steps necessary to complete the action. And then the next resource is processed. Each action configures a specific part of the system. This process is also referred to as convergence. This is also referred to as the “execution phase”.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0" baseline="0" dirty="0" smtClean="0"/>
              <a:t>Update Node Object Process Event Handlers (not shown): When all of the actions identified by resources in the resource collection have been done, and when the chef-client run finished successfully, the chef-client updates the node object on the Chef server with the node object that was built during this chef-client run. (This node object will be pulled down by the chef-client during the next chef-client run.) This makes the node object (and the data in the node object) available for </a:t>
            </a:r>
            <a:r>
              <a:rPr lang="en-US" b="0" baseline="0" dirty="0" err="1" smtClean="0"/>
              <a:t>search.The</a:t>
            </a:r>
            <a:r>
              <a:rPr lang="en-US" b="0" baseline="0" dirty="0" smtClean="0"/>
              <a:t> chef-client always checks the resource collection for the presence of exception and report handlers. If any are present, each one is processed appropriately.</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0" baseline="0" dirty="0" smtClean="0"/>
              <a:t>Stop and Wait for Next Run (not shown): When everything is configured and the chef-client run is complete, the chef-client stops and waits until the next time it is asked to run.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chef_client.html</a:t>
            </a:r>
            <a:endParaRPr lang="en-US" b="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19</a:t>
            </a:fld>
            <a:endParaRPr lang="en-US">
              <a:solidFill>
                <a:prstClr val="black"/>
              </a:solidFill>
              <a:latin typeface="Calibri"/>
            </a:endParaRPr>
          </a:p>
        </p:txBody>
      </p:sp>
    </p:spTree>
    <p:extLst>
      <p:ext uri="{BB962C8B-B14F-4D97-AF65-F5344CB8AC3E}">
        <p14:creationId xmlns:p14="http://schemas.microsoft.com/office/powerpoint/2010/main" val="1719707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20189034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20</a:t>
            </a:fld>
            <a:endParaRPr lang="en-US">
              <a:solidFill>
                <a:prstClr val="black"/>
              </a:solidFill>
              <a:latin typeface="Calibri"/>
            </a:endParaRPr>
          </a:p>
        </p:txBody>
      </p:sp>
    </p:spTree>
    <p:extLst>
      <p:ext uri="{BB962C8B-B14F-4D97-AF65-F5344CB8AC3E}">
        <p14:creationId xmlns:p14="http://schemas.microsoft.com/office/powerpoint/2010/main" val="8736854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dirty="0" smtClean="0">
                <a:solidFill>
                  <a:schemeClr val="tx1"/>
                </a:solidFill>
              </a:rPr>
              <a:t>In Chef, a Resource is a “statement of configuration policy”. It </a:t>
            </a:r>
            <a:r>
              <a:rPr lang="en-US" sz="1200" dirty="0" smtClean="0">
                <a:solidFill>
                  <a:schemeClr val="tx1"/>
                </a:solidFill>
              </a:rPr>
              <a:t>specifies the </a:t>
            </a:r>
            <a:r>
              <a:rPr lang="en-US" sz="1200" dirty="0" smtClean="0">
                <a:solidFill>
                  <a:schemeClr val="tx1"/>
                </a:solidFill>
              </a:rPr>
              <a:t>desired state of a system component or configuration item. </a:t>
            </a:r>
            <a:r>
              <a:rPr lang="en-US" sz="1200" dirty="0" smtClean="0">
                <a:solidFill>
                  <a:schemeClr val="tx1"/>
                </a:solidFill>
              </a:rPr>
              <a:t>Resources are </a:t>
            </a:r>
            <a:r>
              <a:rPr lang="en-US" sz="1200" dirty="0" smtClean="0">
                <a:solidFill>
                  <a:schemeClr val="tx1"/>
                </a:solidFill>
              </a:rPr>
              <a:t>the fundamental </a:t>
            </a:r>
            <a:r>
              <a:rPr lang="en-US" sz="1200" dirty="0" smtClean="0">
                <a:solidFill>
                  <a:schemeClr val="tx1"/>
                </a:solidFill>
              </a:rPr>
              <a:t>building blocks of</a:t>
            </a:r>
            <a:r>
              <a:rPr lang="en-US" sz="1200" baseline="0" dirty="0" smtClean="0">
                <a:solidFill>
                  <a:schemeClr val="tx1"/>
                </a:solidFill>
              </a:rPr>
              <a:t> chef</a:t>
            </a:r>
            <a:r>
              <a:rPr lang="en-US" sz="1200" dirty="0" smtClean="0">
                <a:solidFill>
                  <a:schemeClr val="tx1"/>
                </a:solidFill>
              </a:rPr>
              <a:t>.</a:t>
            </a:r>
            <a:endParaRPr lang="en-US" sz="120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a:buNone/>
              <a:tabLst/>
              <a:defRPr/>
            </a:pPr>
            <a:endParaRPr lang="en-US" sz="1200" b="1"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sz="1200" b="1" dirty="0" smtClean="0">
                <a:solidFill>
                  <a:schemeClr val="tx1"/>
                </a:solidFill>
              </a:rPr>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resource.html</a:t>
            </a: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21</a:t>
            </a:fld>
            <a:endParaRPr lang="en-US"/>
          </a:p>
        </p:txBody>
      </p:sp>
    </p:spTree>
    <p:extLst>
      <p:ext uri="{BB962C8B-B14F-4D97-AF65-F5344CB8AC3E}">
        <p14:creationId xmlns:p14="http://schemas.microsoft.com/office/powerpoint/2010/main" val="5140573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This</a:t>
            </a:r>
            <a:r>
              <a:rPr lang="en-US" b="0" baseline="0" dirty="0" smtClean="0"/>
              <a:t> code block has attributes that explain the state of the resource. The content attribute makes plain the contents of the file.</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Every resource has a type that describes the most basic elements of the system. For example: file, package, service, template, execute</a:t>
            </a:r>
            <a:r>
              <a:rPr lang="is-IS" b="0" baseline="0" dirty="0" smtClean="0"/>
              <a:t>…</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a:t>
            </a:r>
            <a:r>
              <a:rPr lang="en-US" b="0" baseline="0" dirty="0" smtClean="0"/>
              <a:t> first parameter given to a resource is a Name. Files and template use their name as the relative path. A name can also be a package available through the Red Hat Package Manager (rpm), windows </a:t>
            </a:r>
            <a:r>
              <a:rPr lang="en-US" b="0" baseline="0" dirty="0" err="1" smtClean="0"/>
              <a:t>powershell</a:t>
            </a:r>
            <a:r>
              <a:rPr lang="en-US" b="0" baseline="0" dirty="0" smtClean="0"/>
              <a:t>, or another service.</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Actions are</a:t>
            </a:r>
            <a:r>
              <a:rPr lang="en-US" b="0" baseline="0" dirty="0" smtClean="0"/>
              <a:t> performed on resources, which brings a system resource to the new desired state. Actions use defined attributes. I</a:t>
            </a:r>
            <a:r>
              <a:rPr lang="en-US" b="0" dirty="0" smtClean="0"/>
              <a:t>n the above example, the file is created with the name attribute “</a:t>
            </a:r>
            <a:r>
              <a:rPr lang="en-US" b="0" dirty="0" err="1" smtClean="0"/>
              <a:t>hello.txt</a:t>
            </a:r>
            <a:r>
              <a:rPr lang="en-US" b="0" dirty="0" smtClean="0"/>
              <a:t>”, and the content attribute changes the checksum of the file to the string value “Hello, world!”</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b="1"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resources.html</a:t>
            </a:r>
            <a:endParaRPr lang="en-US" b="0" dirty="0" smtClean="0"/>
          </a:p>
          <a:p>
            <a:pPr marL="0" marR="0" lvl="0" indent="0" algn="l" defTabSz="914400" rtl="0" eaLnBrk="1" fontAlgn="auto" latinLnBrk="0" hangingPunct="1">
              <a:lnSpc>
                <a:spcPct val="100000"/>
              </a:lnSpc>
              <a:spcBef>
                <a:spcPts val="0"/>
              </a:spcBef>
              <a:spcAft>
                <a:spcPts val="0"/>
              </a:spcAft>
              <a:buClrTx/>
              <a:buSzTx/>
              <a:buFont typeface="Arial"/>
              <a:buNone/>
              <a:tabLst/>
              <a:defRPr/>
            </a:pPr>
            <a:endParaRPr lang="en-US" b="1"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22</a:t>
            </a:fld>
            <a:endParaRPr lang="en-US"/>
          </a:p>
        </p:txBody>
      </p:sp>
    </p:spTree>
    <p:extLst>
      <p:ext uri="{BB962C8B-B14F-4D97-AF65-F5344CB8AC3E}">
        <p14:creationId xmlns:p14="http://schemas.microsoft.com/office/powerpoint/2010/main" val="11970412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endParaRPr lang="en-US" b="0" baseline="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The </a:t>
            </a:r>
            <a:r>
              <a:rPr lang="en-US" b="0" baseline="0" dirty="0" smtClean="0"/>
              <a:t>Domain Specific Language (DSL) for Chef is </a:t>
            </a:r>
            <a:r>
              <a:rPr lang="en-US" b="0" baseline="0" dirty="0" smtClean="0"/>
              <a:t>Ruby</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 In order to start working with Chef students require a basic understanding of Ruby</a:t>
            </a:r>
            <a:endParaRPr lang="en-US" b="0" baseline="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a:t>
            </a:r>
            <a:r>
              <a:rPr lang="en-US" b="0" dirty="0" smtClean="0"/>
              <a:t>do’ </a:t>
            </a:r>
            <a:r>
              <a:rPr lang="en-US" b="0" dirty="0" smtClean="0"/>
              <a:t>and </a:t>
            </a:r>
            <a:r>
              <a:rPr lang="en-US" b="0" dirty="0" smtClean="0"/>
              <a:t>‘end’ keywords </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define </a:t>
            </a:r>
            <a:r>
              <a:rPr lang="en-US" b="0" dirty="0" smtClean="0"/>
              <a:t>the beginning of a ruby block. </a:t>
            </a:r>
            <a:endParaRPr lang="en-US" b="0" dirty="0" smtClean="0"/>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A</a:t>
            </a:r>
            <a:r>
              <a:rPr lang="en-US" b="0" baseline="0" dirty="0" smtClean="0"/>
              <a:t> </a:t>
            </a:r>
            <a:r>
              <a:rPr lang="en-US" b="0" dirty="0" smtClean="0"/>
              <a:t>ruby </a:t>
            </a:r>
            <a:r>
              <a:rPr lang="en-US" b="0" dirty="0" smtClean="0"/>
              <a:t>block and all </a:t>
            </a:r>
            <a:r>
              <a:rPr lang="en-US" b="0" dirty="0" smtClean="0"/>
              <a:t>its contents is the </a:t>
            </a:r>
            <a:r>
              <a:rPr lang="en-US" b="0" dirty="0" smtClean="0"/>
              <a:t>second </a:t>
            </a:r>
            <a:r>
              <a:rPr lang="en-US" b="0" dirty="0" smtClean="0"/>
              <a:t>attribute(s) of</a:t>
            </a:r>
            <a:r>
              <a:rPr lang="en-US" b="0" baseline="0" dirty="0" smtClean="0"/>
              <a:t> </a:t>
            </a:r>
            <a:r>
              <a:rPr lang="en-US" b="0" dirty="0" smtClean="0"/>
              <a:t>our resource</a:t>
            </a:r>
            <a:r>
              <a:rPr lang="en-US" b="0" baseline="0" dirty="0" smtClean="0"/>
              <a:t> (</a:t>
            </a:r>
            <a:r>
              <a:rPr lang="en-US" b="0" dirty="0" smtClean="0"/>
              <a:t>the </a:t>
            </a:r>
            <a:r>
              <a:rPr lang="en-US" b="0" dirty="0" smtClean="0"/>
              <a:t>name </a:t>
            </a:r>
            <a:r>
              <a:rPr lang="en-US" b="0" dirty="0" smtClean="0"/>
              <a:t>attribute</a:t>
            </a:r>
            <a:r>
              <a:rPr lang="en-US" b="0" baseline="0" dirty="0" smtClean="0"/>
              <a:t> is the first)</a:t>
            </a:r>
            <a:endParaRPr lang="en-US" b="0" dirty="0" smtClean="0"/>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In the</a:t>
            </a:r>
            <a:r>
              <a:rPr lang="en-US" b="0" baseline="0" dirty="0" smtClean="0"/>
              <a:t> above example</a:t>
            </a:r>
            <a:r>
              <a:rPr lang="en-US" b="0" dirty="0" smtClean="0"/>
              <a:t>, </a:t>
            </a:r>
            <a:r>
              <a:rPr lang="en-US" b="0" dirty="0" smtClean="0"/>
              <a:t>the content attribute </a:t>
            </a:r>
            <a:r>
              <a:rPr lang="en-US" b="0" dirty="0" smtClean="0"/>
              <a:t>specifies </a:t>
            </a:r>
            <a:r>
              <a:rPr lang="en-US" b="0" dirty="0" smtClean="0"/>
              <a:t>the contents of the file. </a:t>
            </a:r>
            <a:endParaRPr lang="en-US" b="0" dirty="0" smtClean="0"/>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Service </a:t>
            </a:r>
            <a:r>
              <a:rPr lang="en-US" b="0" dirty="0" smtClean="0"/>
              <a:t>resources are often defined with two </a:t>
            </a:r>
            <a:r>
              <a:rPr lang="en-US" b="0" dirty="0" smtClean="0"/>
              <a:t>actions; but, the </a:t>
            </a:r>
            <a:r>
              <a:rPr lang="en-US" b="0" dirty="0" smtClean="0"/>
              <a:t>action method </a:t>
            </a:r>
            <a:r>
              <a:rPr lang="en-US" b="0" dirty="0" smtClean="0"/>
              <a:t>only takes </a:t>
            </a:r>
            <a:r>
              <a:rPr lang="en-US" b="0" dirty="0" smtClean="0"/>
              <a:t>one </a:t>
            </a:r>
            <a:r>
              <a:rPr lang="en-US" b="0" dirty="0" smtClean="0"/>
              <a:t>parameter, </a:t>
            </a:r>
            <a:r>
              <a:rPr lang="en-US" b="0" dirty="0" smtClean="0"/>
              <a:t>so to provide </a:t>
            </a:r>
            <a:r>
              <a:rPr lang="en-US" b="0" dirty="0" smtClean="0"/>
              <a:t>more than</a:t>
            </a:r>
            <a:r>
              <a:rPr lang="en-US" b="0" baseline="0" dirty="0" smtClean="0"/>
              <a:t> one </a:t>
            </a:r>
            <a:r>
              <a:rPr lang="en-US" b="0" dirty="0" smtClean="0"/>
              <a:t>actions </a:t>
            </a:r>
            <a:r>
              <a:rPr lang="en-US" b="0" dirty="0" smtClean="0"/>
              <a:t>you need to </a:t>
            </a:r>
            <a:r>
              <a:rPr lang="en-US" b="0" dirty="0" smtClean="0"/>
              <a:t>define</a:t>
            </a:r>
            <a:r>
              <a:rPr lang="en-US" b="0" baseline="0" dirty="0" smtClean="0"/>
              <a:t> them inside </a:t>
            </a:r>
            <a:r>
              <a:rPr lang="en-US" b="0" dirty="0" smtClean="0"/>
              <a:t>an Array</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Attributes </a:t>
            </a:r>
            <a:r>
              <a:rPr lang="en-US" b="0" dirty="0" smtClean="0"/>
              <a:t>are </a:t>
            </a:r>
            <a:r>
              <a:rPr lang="en-US" b="0" dirty="0" smtClean="0"/>
              <a:t>written:</a:t>
            </a:r>
            <a:r>
              <a:rPr lang="en-US" b="0" baseline="0" dirty="0" smtClean="0"/>
              <a:t> &lt;</a:t>
            </a:r>
            <a:r>
              <a:rPr lang="en-US" b="0" dirty="0" smtClean="0"/>
              <a:t>name </a:t>
            </a:r>
            <a:r>
              <a:rPr lang="en-US" b="0" dirty="0" smtClean="0"/>
              <a:t>of </a:t>
            </a:r>
            <a:r>
              <a:rPr lang="en-US" b="0" dirty="0" smtClean="0"/>
              <a:t>attribute&gt;</a:t>
            </a:r>
            <a:r>
              <a:rPr lang="en-US" b="0" baseline="0" dirty="0" smtClean="0"/>
              <a:t> </a:t>
            </a:r>
            <a:r>
              <a:rPr lang="en-US" b="0" dirty="0" smtClean="0"/>
              <a:t>&lt;value of</a:t>
            </a:r>
            <a:r>
              <a:rPr lang="en-US" b="0" baseline="0" dirty="0" smtClean="0"/>
              <a:t> </a:t>
            </a:r>
            <a:r>
              <a:rPr lang="en-US" b="0" dirty="0" smtClean="0"/>
              <a:t>the attribute&gt;</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Resources can </a:t>
            </a:r>
            <a:r>
              <a:rPr lang="en-US" b="0" dirty="0" smtClean="0"/>
              <a:t>have ‘default’ </a:t>
            </a:r>
            <a:r>
              <a:rPr lang="en-US" b="0" dirty="0" smtClean="0"/>
              <a:t>actions (not all do): the default action of the package</a:t>
            </a:r>
            <a:r>
              <a:rPr lang="en-US" b="0" baseline="0" dirty="0" smtClean="0"/>
              <a:t> resource </a:t>
            </a:r>
            <a:r>
              <a:rPr lang="en-US" b="0" dirty="0" smtClean="0"/>
              <a:t>is </a:t>
            </a:r>
            <a:r>
              <a:rPr lang="en-US" b="0" dirty="0" smtClean="0"/>
              <a:t>:</a:t>
            </a:r>
            <a:r>
              <a:rPr lang="en-US" b="0" dirty="0" smtClean="0"/>
              <a:t>install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In the first example,</a:t>
            </a:r>
            <a:r>
              <a:rPr lang="en-US" b="0" baseline="0" dirty="0" smtClean="0"/>
              <a:t> </a:t>
            </a:r>
            <a:r>
              <a:rPr lang="en-US" b="0" baseline="0" dirty="0" smtClean="0"/>
              <a:t>we install the windows package ‘7zip’ from a local source. The ‘source’ attribute could also provide a </a:t>
            </a:r>
            <a:r>
              <a:rPr lang="en-US" b="0" baseline="0" dirty="0" err="1" smtClean="0"/>
              <a:t>url</a:t>
            </a:r>
            <a:r>
              <a:rPr lang="en-US" b="0" baseline="0" dirty="0" smtClean="0"/>
              <a:t> instead</a:t>
            </a:r>
            <a:r>
              <a:rPr lang="en-US" b="0" baseline="0" dirty="0" smtClean="0"/>
              <a:t>.</a:t>
            </a:r>
            <a:endParaRPr lang="en-US" b="0" baseline="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In the second example, we configure the windows service ‘BITS’ to have a manual startup type, requiring the user to start the service manually.</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baseline="0" dirty="0" smtClean="0"/>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b="1" baseline="0"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windows.html#windows-package</a:t>
            </a:r>
            <a:endParaRPr lang="en-US" b="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23</a:t>
            </a:fld>
            <a:endParaRPr lang="en-US"/>
          </a:p>
        </p:txBody>
      </p:sp>
    </p:spTree>
    <p:extLst>
      <p:ext uri="{BB962C8B-B14F-4D97-AF65-F5344CB8AC3E}">
        <p14:creationId xmlns:p14="http://schemas.microsoft.com/office/powerpoint/2010/main" val="1384367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dirty="0" smtClean="0">
                <a:solidFill>
                  <a:schemeClr val="tx1"/>
                </a:solidFill>
              </a:rPr>
              <a:t>Recipes are the fundamental configuration element for any Node under management by Chef.</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dirty="0" smtClean="0">
                <a:solidFill>
                  <a:schemeClr val="tx1"/>
                </a:solidFill>
              </a:rPr>
              <a:t>Recipes are essentially collections of resources and any needed Ruby logic as helper code.</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dirty="0" smtClean="0">
                <a:solidFill>
                  <a:schemeClr val="tx1"/>
                </a:solidFill>
              </a:rPr>
              <a:t>They are stored and distributed with cookbooks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References:</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recipes.html</a:t>
            </a: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24</a:t>
            </a:fld>
            <a:endParaRPr lang="en-US"/>
          </a:p>
        </p:txBody>
      </p:sp>
    </p:spTree>
    <p:extLst>
      <p:ext uri="{BB962C8B-B14F-4D97-AF65-F5344CB8AC3E}">
        <p14:creationId xmlns:p14="http://schemas.microsoft.com/office/powerpoint/2010/main" val="19286810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endParaRPr lang="en-US" b="0" dirty="0" smtClean="0"/>
          </a:p>
          <a:p>
            <a:pPr marL="171450" indent="-171450">
              <a:buFont typeface="Arial"/>
              <a:buChar char="•"/>
            </a:pPr>
            <a:r>
              <a:rPr lang="en-US" sz="1200" b="0" dirty="0" smtClean="0"/>
              <a:t>Recipes include resources</a:t>
            </a:r>
            <a:endParaRPr lang="en-US" sz="1200" b="0" dirty="0" smtClean="0"/>
          </a:p>
          <a:p>
            <a:pPr marL="171450" indent="-171450">
              <a:buFont typeface="Arial"/>
              <a:buChar char="•"/>
            </a:pPr>
            <a:r>
              <a:rPr lang="en-US" sz="1200" b="0" dirty="0" smtClean="0"/>
              <a:t>Recipes </a:t>
            </a:r>
            <a:r>
              <a:rPr lang="en-US" sz="1200" b="0" dirty="0" smtClean="0"/>
              <a:t>are just </a:t>
            </a:r>
            <a:r>
              <a:rPr lang="en-US" sz="1200" b="0" dirty="0" smtClean="0"/>
              <a:t>Ruby files </a:t>
            </a:r>
            <a:r>
              <a:rPr lang="en-US" sz="1200" b="0" dirty="0" smtClean="0"/>
              <a:t>(.</a:t>
            </a:r>
            <a:r>
              <a:rPr lang="en-US" sz="1200" b="0" dirty="0" err="1" smtClean="0"/>
              <a:t>rb</a:t>
            </a:r>
            <a:r>
              <a:rPr lang="en-US" sz="1200" b="0" dirty="0" smtClean="0"/>
              <a:t>) </a:t>
            </a:r>
            <a:r>
              <a:rPr lang="en-US" sz="1200" b="0" dirty="0" smtClean="0"/>
              <a:t>in which </a:t>
            </a:r>
            <a:r>
              <a:rPr lang="en-US" sz="1200" b="0" dirty="0" smtClean="0"/>
              <a:t>include code </a:t>
            </a:r>
            <a:r>
              <a:rPr lang="en-US" sz="1200" b="0" dirty="0" smtClean="0"/>
              <a:t>that defines your </a:t>
            </a:r>
            <a:r>
              <a:rPr lang="en-US" sz="1200" b="0" dirty="0" smtClean="0"/>
              <a:t>infrastructure</a:t>
            </a:r>
            <a:r>
              <a:rPr lang="en-US" sz="1200" b="0" baseline="0" dirty="0" smtClean="0"/>
              <a:t> </a:t>
            </a:r>
          </a:p>
          <a:p>
            <a:pPr marL="171450" indent="-171450">
              <a:buFont typeface="Arial"/>
              <a:buChar char="•"/>
            </a:pPr>
            <a:r>
              <a:rPr lang="en-US" sz="1200" b="0" dirty="0" smtClean="0"/>
              <a:t>recipes are organized into</a:t>
            </a:r>
            <a:r>
              <a:rPr lang="en-US" sz="1200" b="0" baseline="0" dirty="0" smtClean="0"/>
              <a:t> cookbooks</a:t>
            </a:r>
            <a:endParaRPr lang="en-US" b="0" dirty="0" smtClean="0"/>
          </a:p>
          <a:p>
            <a:pPr marL="171450" indent="-171450">
              <a:buFont typeface="Arial"/>
              <a:buChar char="•"/>
            </a:pPr>
            <a:r>
              <a:rPr lang="en-US" b="0" baseline="0" dirty="0" smtClean="0"/>
              <a:t>Ruby files are </a:t>
            </a:r>
            <a:r>
              <a:rPr lang="en-US" b="0" baseline="0" dirty="0" smtClean="0"/>
              <a:t>read like a book: </a:t>
            </a:r>
            <a:r>
              <a:rPr lang="en-US" b="0" baseline="0" dirty="0" smtClean="0"/>
              <a:t>top-to-</a:t>
            </a:r>
            <a:r>
              <a:rPr lang="en-US" b="0" baseline="0" dirty="0" smtClean="0"/>
              <a:t>bottom and left</a:t>
            </a:r>
            <a:r>
              <a:rPr lang="en-US" b="0" baseline="0" dirty="0" smtClean="0"/>
              <a:t>-to-right. </a:t>
            </a:r>
            <a:endParaRPr lang="en-US" b="0" baseline="0" dirty="0" smtClean="0"/>
          </a:p>
          <a:p>
            <a:pPr marL="171450" indent="-171450">
              <a:buFont typeface="Arial"/>
              <a:buChar char="•"/>
            </a:pPr>
            <a:r>
              <a:rPr lang="en-US" b="0" baseline="0" dirty="0" smtClean="0"/>
              <a:t>Resources are compiled </a:t>
            </a:r>
            <a:r>
              <a:rPr lang="en-US" b="0" baseline="0" dirty="0" smtClean="0"/>
              <a:t>and executed in the </a:t>
            </a:r>
            <a:r>
              <a:rPr lang="en-US" b="0" baseline="0" dirty="0" smtClean="0"/>
              <a:t>same order they appear in the recipe</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This example creates a directory with the proper permissions, like full-control</a:t>
            </a:r>
            <a:r>
              <a:rPr lang="en-US" b="0" baseline="0" dirty="0" smtClean="0"/>
              <a:t> for the Admin user. It also restarts some unspecified windows service using the “service” resource. Finally we call the ”batch” resource, which will run the command ‘</a:t>
            </a:r>
            <a:r>
              <a:rPr lang="en-US" b="0" baseline="0" dirty="0" err="1" smtClean="0"/>
              <a:t>dir</a:t>
            </a:r>
            <a:r>
              <a:rPr lang="en-US" b="0" baseline="0" dirty="0" smtClean="0"/>
              <a:t> C:’ on the command line.</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b="1"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recipes.html</a:t>
            </a:r>
            <a:endParaRPr lang="en-US" b="0" baseline="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resource_directory.html</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postmarkapp.com</a:t>
            </a:r>
            <a:r>
              <a:rPr lang="en-US" b="0" dirty="0" smtClean="0"/>
              <a:t>/blog/using-chef-on-windows-is-easier-than-you-think</a:t>
            </a:r>
          </a:p>
        </p:txBody>
      </p:sp>
      <p:sp>
        <p:nvSpPr>
          <p:cNvPr id="4" name="Slide Number Placeholder 3"/>
          <p:cNvSpPr>
            <a:spLocks noGrp="1"/>
          </p:cNvSpPr>
          <p:nvPr>
            <p:ph type="sldNum" sz="quarter" idx="10"/>
          </p:nvPr>
        </p:nvSpPr>
        <p:spPr/>
        <p:txBody>
          <a:bodyPr/>
          <a:lstStyle/>
          <a:p>
            <a:fld id="{01283FAC-A721-45A3-BBDE-EAF2B09B7CD9}" type="slidenum">
              <a:rPr lang="en-US" smtClean="0"/>
              <a:t>25</a:t>
            </a:fld>
            <a:endParaRPr lang="en-US"/>
          </a:p>
        </p:txBody>
      </p:sp>
    </p:spTree>
    <p:extLst>
      <p:ext uri="{BB962C8B-B14F-4D97-AF65-F5344CB8AC3E}">
        <p14:creationId xmlns:p14="http://schemas.microsoft.com/office/powerpoint/2010/main" val="5139358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dirty="0" smtClean="0">
                <a:solidFill>
                  <a:schemeClr val="tx1"/>
                </a:solidFill>
              </a:rPr>
              <a:t>“Chef cookbooks are the fundamental unit of configuration and policy distribution.”</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Students</a:t>
            </a:r>
            <a:r>
              <a:rPr lang="en-US" b="0" baseline="0" dirty="0" smtClean="0"/>
              <a:t> </a:t>
            </a:r>
            <a:r>
              <a:rPr lang="en-US" b="0" baseline="0" dirty="0" smtClean="0"/>
              <a:t>should open </a:t>
            </a:r>
            <a:r>
              <a:rPr lang="en-US" b="0" baseline="0" dirty="0" smtClean="0"/>
              <a:t>and read the introduction to the Chef cookbooks documentation</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Keep the documentation </a:t>
            </a:r>
            <a:r>
              <a:rPr lang="en-US" b="0" baseline="0" dirty="0" smtClean="0"/>
              <a:t>available </a:t>
            </a:r>
            <a:r>
              <a:rPr lang="en-US" b="0" baseline="0" dirty="0" smtClean="0"/>
              <a:t>while working </a:t>
            </a:r>
            <a:r>
              <a:rPr lang="en-US" b="0" baseline="0" dirty="0" smtClean="0"/>
              <a:t>with Chef</a:t>
            </a:r>
            <a:r>
              <a:rPr lang="en-US" b="0" baseline="0" dirty="0" smtClean="0"/>
              <a:t>.</a:t>
            </a: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smtClean="0"/>
              <a:t>https://</a:t>
            </a:r>
            <a:r>
              <a:rPr lang="en-US" b="0" dirty="0" err="1" smtClean="0"/>
              <a:t>docs.chef.io</a:t>
            </a:r>
            <a:r>
              <a:rPr lang="en-US" b="0" dirty="0" smtClean="0"/>
              <a:t>/</a:t>
            </a:r>
            <a:r>
              <a:rPr lang="en-US" b="0" dirty="0" err="1" smtClean="0"/>
              <a:t>cookbooks.html</a:t>
            </a: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26</a:t>
            </a:fld>
            <a:endParaRPr lang="en-US"/>
          </a:p>
        </p:txBody>
      </p:sp>
    </p:spTree>
    <p:extLst>
      <p:ext uri="{BB962C8B-B14F-4D97-AF65-F5344CB8AC3E}">
        <p14:creationId xmlns:p14="http://schemas.microsoft.com/office/powerpoint/2010/main" val="8356961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 Supermarket is NOT</a:t>
            </a:r>
            <a:r>
              <a:rPr lang="en-US" b="0" baseline="0" dirty="0" smtClean="0"/>
              <a:t> managed by Chef. It is run by individuals; it is important to be vigilant of security risks when using open source code.</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It can be very useful to draw bits and pieces of code from cookbooks that accomplish tasks similar to your own goals</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b="1"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supermarket.chef.io</a:t>
            </a:r>
            <a:r>
              <a:rPr lang="en-US" b="0" dirty="0" smtClean="0"/>
              <a:t>/</a:t>
            </a:r>
          </a:p>
        </p:txBody>
      </p:sp>
      <p:sp>
        <p:nvSpPr>
          <p:cNvPr id="4" name="Slide Number Placeholder 3"/>
          <p:cNvSpPr>
            <a:spLocks noGrp="1"/>
          </p:cNvSpPr>
          <p:nvPr>
            <p:ph type="sldNum" sz="quarter" idx="10"/>
          </p:nvPr>
        </p:nvSpPr>
        <p:spPr/>
        <p:txBody>
          <a:bodyPr/>
          <a:lstStyle/>
          <a:p>
            <a:fld id="{01283FAC-A721-45A3-BBDE-EAF2B09B7CD9}" type="slidenum">
              <a:rPr lang="en-US" smtClean="0"/>
              <a:t>27</a:t>
            </a:fld>
            <a:endParaRPr lang="en-US"/>
          </a:p>
        </p:txBody>
      </p:sp>
    </p:spTree>
    <p:extLst>
      <p:ext uri="{BB962C8B-B14F-4D97-AF65-F5344CB8AC3E}">
        <p14:creationId xmlns:p14="http://schemas.microsoft.com/office/powerpoint/2010/main" val="21201279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attributes.html</a:t>
            </a: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28</a:t>
            </a:fld>
            <a:endParaRPr lang="en-US"/>
          </a:p>
        </p:txBody>
      </p:sp>
    </p:spTree>
    <p:extLst>
      <p:ext uri="{BB962C8B-B14F-4D97-AF65-F5344CB8AC3E}">
        <p14:creationId xmlns:p14="http://schemas.microsoft.com/office/powerpoint/2010/main" val="4768925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attributes.html</a:t>
            </a:r>
            <a:endParaRPr lang="en-US" b="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29</a:t>
            </a:fld>
            <a:endParaRPr lang="en-US"/>
          </a:p>
        </p:txBody>
      </p:sp>
    </p:spTree>
    <p:extLst>
      <p:ext uri="{BB962C8B-B14F-4D97-AF65-F5344CB8AC3E}">
        <p14:creationId xmlns:p14="http://schemas.microsoft.com/office/powerpoint/2010/main" val="1482474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3</a:t>
            </a:fld>
            <a:endParaRPr lang="en-US"/>
          </a:p>
        </p:txBody>
      </p:sp>
    </p:spTree>
    <p:extLst>
      <p:ext uri="{BB962C8B-B14F-4D97-AF65-F5344CB8AC3E}">
        <p14:creationId xmlns:p14="http://schemas.microsoft.com/office/powerpoint/2010/main" val="3299142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err="1" smtClean="0"/>
              <a:t>Ohai</a:t>
            </a:r>
            <a:r>
              <a:rPr lang="en-US" b="0" baseline="0" dirty="0" smtClean="0"/>
              <a:t> is a tool that is used to detect attributes on a node, and then provide these attributes to the chef-client at the start of every chef-client run. </a:t>
            </a:r>
            <a:r>
              <a:rPr lang="en-US" b="0" baseline="0" dirty="0" err="1" smtClean="0"/>
              <a:t>Ohai</a:t>
            </a:r>
            <a:r>
              <a:rPr lang="en-US" b="0" baseline="0" dirty="0" smtClean="0"/>
              <a:t> is required by the chef-client and must be present on a node. (</a:t>
            </a:r>
            <a:r>
              <a:rPr lang="en-US" b="0" baseline="0" dirty="0" err="1" smtClean="0"/>
              <a:t>Ohai</a:t>
            </a:r>
            <a:r>
              <a:rPr lang="en-US" b="0" baseline="0" dirty="0" smtClean="0"/>
              <a:t> is installed on a node as part of the chef-client install process.)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The types of attributes </a:t>
            </a:r>
            <a:r>
              <a:rPr lang="en-US" b="0" baseline="0" dirty="0" err="1" smtClean="0"/>
              <a:t>Ohai</a:t>
            </a:r>
            <a:r>
              <a:rPr lang="en-US" b="0" baseline="0" dirty="0" smtClean="0"/>
              <a:t> collects include (but are not limited to):</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baseline="0" dirty="0" smtClean="0"/>
              <a:t>Platform details</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baseline="0" dirty="0" smtClean="0"/>
              <a:t>Network usage</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baseline="0" dirty="0" smtClean="0"/>
              <a:t>Memory usage</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baseline="0" dirty="0" smtClean="0"/>
              <a:t>CPU data</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baseline="0" dirty="0" smtClean="0"/>
              <a:t>Kernel data</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baseline="0" dirty="0" smtClean="0"/>
              <a:t>Host names</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baseline="0" dirty="0" smtClean="0"/>
              <a:t>Fully qualified domain names</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baseline="0" dirty="0" smtClean="0"/>
              <a:t>Other configuration details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Attributes that are collected by </a:t>
            </a:r>
            <a:r>
              <a:rPr lang="en-US" b="0" baseline="0" dirty="0" err="1" smtClean="0"/>
              <a:t>Ohai</a:t>
            </a:r>
            <a:r>
              <a:rPr lang="en-US" b="0" baseline="0" dirty="0" smtClean="0"/>
              <a:t> are automatic attributes, in that these attributes are used by the chef-client to ensure that these attributes remain unchanged after the chef-client is done configuring the node.</a:t>
            </a:r>
          </a:p>
          <a:p>
            <a:pPr marL="0" marR="0" lvl="0" indent="0" algn="l" defTabSz="914400" rtl="0" eaLnBrk="1" fontAlgn="auto" latinLnBrk="0" hangingPunct="1">
              <a:lnSpc>
                <a:spcPct val="100000"/>
              </a:lnSpc>
              <a:spcBef>
                <a:spcPts val="0"/>
              </a:spcBef>
              <a:spcAft>
                <a:spcPts val="0"/>
              </a:spcAft>
              <a:buClrTx/>
              <a:buSzTx/>
              <a:buFont typeface="Arial"/>
              <a:buNone/>
              <a:tabLst/>
              <a:defRPr/>
            </a:pPr>
            <a:endParaRPr lang="en-US" b="0" baseline="0" dirty="0" smtClean="0"/>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b="1" baseline="0"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https://</a:t>
            </a:r>
            <a:r>
              <a:rPr lang="en-US" b="0" baseline="0" dirty="0" err="1" smtClean="0"/>
              <a:t>docs.chef.io</a:t>
            </a:r>
            <a:r>
              <a:rPr lang="en-US" b="0" baseline="0" dirty="0" smtClean="0"/>
              <a:t>/</a:t>
            </a:r>
            <a:r>
              <a:rPr lang="en-US" b="0" baseline="0" dirty="0" err="1" smtClean="0"/>
              <a:t>nodes.html</a:t>
            </a:r>
            <a:endParaRPr lang="en-US" b="0" baseline="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30</a:t>
            </a:fld>
            <a:endParaRPr lang="en-US"/>
          </a:p>
        </p:txBody>
      </p:sp>
    </p:spTree>
    <p:extLst>
      <p:ext uri="{BB962C8B-B14F-4D97-AF65-F5344CB8AC3E}">
        <p14:creationId xmlns:p14="http://schemas.microsoft.com/office/powerpoint/2010/main" val="13095010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For the chef-client, two important aspects of nodes are groups of attributes and run-lists. An attribute is a specific piece of data about the node, such as a network interface, a file system, the number of clients a service running on a node is capable of accepting, and so on. A run-list is an ordered list of recipes and/or roles that are run in an exact order. The node object consists of the run-list and node attributes, which is a JSON file that is stored on the Chef server. The chef-client gets a copy of the node object from the Chef server during each chef-client run and places an updated copy on the Chef server at the end of each chef-client run.</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An attribute is a specific detail about a node. Attributes are used by the chef-client to understand:</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dirty="0" smtClean="0"/>
              <a:t>The current state of the node</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dirty="0" smtClean="0"/>
              <a:t>What the state of the node was at the end of the previous chef-client run</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dirty="0" smtClean="0"/>
              <a:t>What the state of the node should be at the end of the current chef-client run</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Attributes are defined by:</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dirty="0" smtClean="0"/>
              <a:t>The state of the node itself</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dirty="0" smtClean="0"/>
              <a:t>Cookbooks (in attribute files and/or recipes)</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dirty="0" smtClean="0"/>
              <a:t>Roles</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dirty="0" smtClean="0"/>
              <a:t>Environments</a:t>
            </a:r>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0" dirty="0" smtClean="0"/>
              <a:t>During every chef-client run, the chef-client builds the attribute list using:</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dirty="0" smtClean="0"/>
              <a:t>Data about the node collected by </a:t>
            </a:r>
            <a:r>
              <a:rPr lang="en-US" b="0" dirty="0" err="1" smtClean="0"/>
              <a:t>Ohai</a:t>
            </a:r>
            <a:endParaRPr lang="en-US" b="0" dirty="0" smtClean="0"/>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dirty="0" smtClean="0"/>
              <a:t>The node object that was saved to the Chef server at the end of the previous chef-client run</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dirty="0" smtClean="0"/>
              <a:t>The rebuilt node object from the current chef-client run, after it is updated for changes to cookbooks (attribute files and/or recipes), roles, and/or environments, and updated for any changes to the state of the node itself</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After the node object is rebuilt, all of attributes are compared, and then the node is updated based on attribute precedence. At the end of every chef-client run, the node object that defines the current state of the node is uploaded to the Chef server so that it can be indexed for search.</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Attribute precedence (the 4</a:t>
            </a:r>
            <a:r>
              <a:rPr lang="en-US" b="0" baseline="30000" dirty="0" smtClean="0"/>
              <a:t>th</a:t>
            </a:r>
            <a:r>
              <a:rPr lang="en-US" b="0" baseline="0" dirty="0" smtClean="0"/>
              <a:t> bullet point in the above slide) is a more advanced topic usually not introduced to beginners. If a student asks though, an instructor should be familiar with the following docs article</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baseline="0" dirty="0" smtClean="0"/>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b="1" baseline="0" dirty="0" smtClean="0"/>
              <a:t>References:</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nodes.html#attribute-precedence</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nodes.html</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nodes.html#node-objects</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31</a:t>
            </a:fld>
            <a:endParaRPr lang="en-US"/>
          </a:p>
        </p:txBody>
      </p:sp>
    </p:spTree>
    <p:extLst>
      <p:ext uri="{BB962C8B-B14F-4D97-AF65-F5344CB8AC3E}">
        <p14:creationId xmlns:p14="http://schemas.microsoft.com/office/powerpoint/2010/main" val="11042530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Notes:</a:t>
            </a:r>
          </a:p>
          <a:p>
            <a:pPr marL="171450" marR="0" lvl="0" indent="-171450" algn="l" defTabSz="914400" rtl="0" eaLnBrk="1" fontAlgn="auto" latinLnBrk="0" hangingPunct="1">
              <a:lnSpc>
                <a:spcPct val="100000"/>
              </a:lnSpc>
              <a:spcBef>
                <a:spcPts val="0"/>
              </a:spcBef>
              <a:spcAft>
                <a:spcPts val="0"/>
              </a:spcAft>
              <a:buClrTx/>
              <a:buSzTx/>
              <a:buFont typeface="Wingdings" charset="2"/>
              <a:buChar char="§"/>
              <a:tabLst/>
              <a:defRPr/>
            </a:pPr>
            <a:r>
              <a:rPr lang="en-US" b="0" baseline="0" dirty="0" smtClean="0"/>
              <a:t>The structure of the Node Object is standard JSON, displaying a key-value pair system for hierarchically organizing the object. The top-level attributes shown above are </a:t>
            </a:r>
            <a:r>
              <a:rPr lang="en-US" b="0" baseline="0" dirty="0" err="1" smtClean="0"/>
              <a:t>cpu</a:t>
            </a:r>
            <a:r>
              <a:rPr lang="en-US" b="0" baseline="0" dirty="0" smtClean="0"/>
              <a:t>, </a:t>
            </a:r>
            <a:r>
              <a:rPr lang="en-US" b="0" baseline="0" dirty="0" err="1" smtClean="0"/>
              <a:t>ipaddress</a:t>
            </a:r>
            <a:r>
              <a:rPr lang="en-US" b="0" baseline="0" dirty="0" smtClean="0"/>
              <a:t>, hostname, and memory. While </a:t>
            </a:r>
            <a:r>
              <a:rPr lang="en-US" b="0" baseline="0" dirty="0" err="1" smtClean="0"/>
              <a:t>ipaddress</a:t>
            </a:r>
            <a:r>
              <a:rPr lang="en-US" b="0" baseline="0" dirty="0" smtClean="0"/>
              <a:t> and hostname do not have any sub-attributes, </a:t>
            </a:r>
            <a:r>
              <a:rPr lang="en-US" b="0" baseline="0" dirty="0" err="1" smtClean="0"/>
              <a:t>cpu</a:t>
            </a:r>
            <a:r>
              <a:rPr lang="en-US" b="0" baseline="0" dirty="0" smtClean="0"/>
              <a:t> and memory both have 2</a:t>
            </a:r>
            <a:r>
              <a:rPr lang="en-US" b="0" baseline="30000" dirty="0" smtClean="0"/>
              <a:t>nd</a:t>
            </a:r>
            <a:r>
              <a:rPr lang="en-US" b="0" baseline="0" dirty="0" smtClean="0"/>
              <a:t>-tier attributes, and some of these sub-attributes have further nested attributes. </a:t>
            </a:r>
          </a:p>
          <a:p>
            <a:pPr marL="171450" marR="0" lvl="0" indent="-171450" algn="l" defTabSz="914400" rtl="0" eaLnBrk="1" fontAlgn="auto" latinLnBrk="0" hangingPunct="1">
              <a:lnSpc>
                <a:spcPct val="100000"/>
              </a:lnSpc>
              <a:spcBef>
                <a:spcPts val="0"/>
              </a:spcBef>
              <a:spcAft>
                <a:spcPts val="0"/>
              </a:spcAft>
              <a:buClrTx/>
              <a:buSzTx/>
              <a:buFont typeface="Wingdings" charset="2"/>
              <a:buChar char="§"/>
              <a:tabLst/>
              <a:defRPr/>
            </a:pPr>
            <a:r>
              <a:rPr lang="en-US" b="0" baseline="0" dirty="0" smtClean="0"/>
              <a:t>In this diagram, only the keys are shown. Each key has a corresponding value, which is sometimes another key. For example, above we see a top-level attribute called “</a:t>
            </a:r>
            <a:r>
              <a:rPr lang="en-US" b="0" baseline="0" dirty="0" err="1" smtClean="0"/>
              <a:t>cpu</a:t>
            </a:r>
            <a:r>
              <a:rPr lang="en-US" b="0" baseline="0" dirty="0" smtClean="0"/>
              <a:t>”. This key has sub-attributes, which are more keys, one for each core of the </a:t>
            </a:r>
            <a:r>
              <a:rPr lang="en-US" b="0" baseline="0" dirty="0" err="1" smtClean="0"/>
              <a:t>cpu</a:t>
            </a:r>
            <a:r>
              <a:rPr lang="en-US" b="0" baseline="0" dirty="0" smtClean="0"/>
              <a:t>. For core “0”, we again have other keys as the value for “0”. These sub-attributes, “cores” and “</a:t>
            </a:r>
            <a:r>
              <a:rPr lang="en-US" b="0" baseline="0" dirty="0" err="1" smtClean="0"/>
              <a:t>mhz</a:t>
            </a:r>
            <a:r>
              <a:rPr lang="en-US" b="0" baseline="0" dirty="0" smtClean="0"/>
              <a:t>” are both keys that have values. In this example, values for “cores” and “</a:t>
            </a:r>
            <a:r>
              <a:rPr lang="en-US" b="0" baseline="0" dirty="0" err="1" smtClean="0"/>
              <a:t>mhz</a:t>
            </a:r>
            <a:r>
              <a:rPr lang="en-US" b="0" baseline="0" dirty="0" smtClean="0"/>
              <a:t>” would be the number of cores (zero in this example) and the speed of the </a:t>
            </a:r>
            <a:r>
              <a:rPr lang="en-US" b="0" baseline="0" dirty="0" err="1" smtClean="0"/>
              <a:t>cpu</a:t>
            </a:r>
            <a:r>
              <a:rPr lang="en-US" b="0" baseline="0" dirty="0" smtClean="0"/>
              <a:t> in </a:t>
            </a:r>
            <a:r>
              <a:rPr lang="en-US" b="0" baseline="0" dirty="0" err="1" smtClean="0"/>
              <a:t>mhz</a:t>
            </a:r>
            <a:r>
              <a:rPr lang="en-US" b="0" baseline="0" dirty="0" smtClean="0"/>
              <a:t>, respectively. These are accessible with the syntax of node[‘</a:t>
            </a:r>
            <a:r>
              <a:rPr lang="en-US" b="0" baseline="0" dirty="0" err="1" smtClean="0"/>
              <a:t>cpu</a:t>
            </a:r>
            <a:r>
              <a:rPr lang="en-US" b="0" baseline="0" dirty="0" smtClean="0"/>
              <a:t>’][‘0’][‘cores’] and node[‘</a:t>
            </a:r>
            <a:r>
              <a:rPr lang="en-US" b="0" baseline="0" dirty="0" err="1" smtClean="0"/>
              <a:t>cpu</a:t>
            </a:r>
            <a:r>
              <a:rPr lang="en-US" b="0" baseline="0" dirty="0" smtClean="0"/>
              <a:t>’][‘0’][‘</a:t>
            </a:r>
            <a:r>
              <a:rPr lang="en-US" b="0" baseline="0" dirty="0" err="1" smtClean="0"/>
              <a:t>mhz</a:t>
            </a:r>
            <a:r>
              <a:rPr lang="en-US" b="0" baseline="0" dirty="0" smtClean="0"/>
              <a:t>’] . Use of single or double quotes is permitted when accessing node attributes.</a:t>
            </a:r>
          </a:p>
          <a:p>
            <a:pPr marL="171450" marR="0" lvl="0" indent="-171450" algn="l" defTabSz="914400" rtl="0" eaLnBrk="1" fontAlgn="auto" latinLnBrk="0" hangingPunct="1">
              <a:lnSpc>
                <a:spcPct val="100000"/>
              </a:lnSpc>
              <a:spcBef>
                <a:spcPts val="0"/>
              </a:spcBef>
              <a:spcAft>
                <a:spcPts val="0"/>
              </a:spcAft>
              <a:buClrTx/>
              <a:buSzTx/>
              <a:buFont typeface="Wingdings" charset="2"/>
              <a:buChar char="§"/>
              <a:tabLst/>
              <a:defRPr/>
            </a:pPr>
            <a:endParaRPr lang="en-US" b="0" baseline="0" dirty="0" smtClean="0"/>
          </a:p>
          <a:p>
            <a:pPr marL="0" marR="0" lvl="0" indent="0" algn="l" defTabSz="914400" rtl="0" eaLnBrk="1" fontAlgn="auto" latinLnBrk="0" hangingPunct="1">
              <a:lnSpc>
                <a:spcPct val="100000"/>
              </a:lnSpc>
              <a:spcBef>
                <a:spcPts val="0"/>
              </a:spcBef>
              <a:spcAft>
                <a:spcPts val="0"/>
              </a:spcAft>
              <a:buClrTx/>
              <a:buSzTx/>
              <a:buFont typeface="Wingdings" charset="2"/>
              <a:buNone/>
              <a:tabLst/>
              <a:defRPr/>
            </a:pPr>
            <a:r>
              <a:rPr lang="en-US" b="1" baseline="0" dirty="0" smtClean="0"/>
              <a:t>References:</a:t>
            </a:r>
          </a:p>
          <a:p>
            <a:pPr marL="171450" marR="0" lvl="0" indent="-171450" algn="l" defTabSz="914400" rtl="0" eaLnBrk="1" fontAlgn="auto" latinLnBrk="0" hangingPunct="1">
              <a:lnSpc>
                <a:spcPct val="100000"/>
              </a:lnSpc>
              <a:spcBef>
                <a:spcPts val="0"/>
              </a:spcBef>
              <a:spcAft>
                <a:spcPts val="0"/>
              </a:spcAft>
              <a:buClrTx/>
              <a:buSzTx/>
              <a:buFont typeface="Wingdings" charset="2"/>
              <a:buChar char="§"/>
              <a:tabLst/>
              <a:defRPr/>
            </a:pPr>
            <a:r>
              <a:rPr lang="en-US" b="0" baseline="0" dirty="0" smtClean="0"/>
              <a:t>https://</a:t>
            </a:r>
            <a:r>
              <a:rPr lang="en-US" b="0" baseline="0" dirty="0" err="1" smtClean="0"/>
              <a:t>docs.chef.io</a:t>
            </a:r>
            <a:r>
              <a:rPr lang="en-US" b="0" baseline="0" dirty="0" smtClean="0"/>
              <a:t>/</a:t>
            </a:r>
            <a:r>
              <a:rPr lang="en-US" b="0" baseline="0" dirty="0" err="1" smtClean="0"/>
              <a:t>nodes.html</a:t>
            </a:r>
            <a:endParaRPr lang="en-US" b="0" baseline="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32</a:t>
            </a:fld>
            <a:endParaRPr lang="en-US"/>
          </a:p>
        </p:txBody>
      </p:sp>
    </p:spTree>
    <p:extLst>
      <p:ext uri="{BB962C8B-B14F-4D97-AF65-F5344CB8AC3E}">
        <p14:creationId xmlns:p14="http://schemas.microsoft.com/office/powerpoint/2010/main" val="7538497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smtClean="0"/>
              <a:t>Note:</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i="0" dirty="0" smtClean="0"/>
              <a:t>It is not necessary to use a Chef Server.</a:t>
            </a:r>
          </a:p>
        </p:txBody>
      </p:sp>
      <p:sp>
        <p:nvSpPr>
          <p:cNvPr id="4" name="Slide Number Placeholder 3"/>
          <p:cNvSpPr>
            <a:spLocks noGrp="1"/>
          </p:cNvSpPr>
          <p:nvPr>
            <p:ph type="sldNum" sz="quarter" idx="10"/>
          </p:nvPr>
        </p:nvSpPr>
        <p:spPr/>
        <p:txBody>
          <a:bodyPr/>
          <a:lstStyle/>
          <a:p>
            <a:fld id="{01283FAC-A721-45A3-BBDE-EAF2B09B7CD9}" type="slidenum">
              <a:rPr lang="en-US" smtClean="0"/>
              <a:t>33</a:t>
            </a:fld>
            <a:endParaRPr lang="en-US"/>
          </a:p>
        </p:txBody>
      </p:sp>
    </p:spTree>
    <p:extLst>
      <p:ext uri="{BB962C8B-B14F-4D97-AF65-F5344CB8AC3E}">
        <p14:creationId xmlns:p14="http://schemas.microsoft.com/office/powerpoint/2010/main" val="15349161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34</a:t>
            </a:fld>
            <a:endParaRPr lang="en-US"/>
          </a:p>
        </p:txBody>
      </p:sp>
    </p:spTree>
    <p:extLst>
      <p:ext uri="{BB962C8B-B14F-4D97-AF65-F5344CB8AC3E}">
        <p14:creationId xmlns:p14="http://schemas.microsoft.com/office/powerpoint/2010/main" val="19151549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35</a:t>
            </a:fld>
            <a:endParaRPr lang="en-US"/>
          </a:p>
        </p:txBody>
      </p:sp>
    </p:spTree>
    <p:extLst>
      <p:ext uri="{BB962C8B-B14F-4D97-AF65-F5344CB8AC3E}">
        <p14:creationId xmlns:p14="http://schemas.microsoft.com/office/powerpoint/2010/main" val="2018903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From Digital Ocean:</a:t>
            </a:r>
            <a:r>
              <a:rPr lang="en-US" baseline="0" dirty="0" smtClean="0"/>
              <a:t> “</a:t>
            </a:r>
            <a:r>
              <a:rPr lang="en-US" sz="1200" b="0" i="0" kern="1200" dirty="0" smtClean="0">
                <a:solidFill>
                  <a:schemeClr val="tx1"/>
                </a:solidFill>
                <a:effectLst/>
                <a:latin typeface="+mn-lt"/>
                <a:ea typeface="+mn-ea"/>
                <a:cs typeface="+mn-cs"/>
              </a:rPr>
              <a:t>As a broader subject, configuration management (CM) refers to the process of systematically handling changes to a system in a way that it maintains integrity over time. Even though this process was not originated in the IT industry, the term is broadly used to refer to </a:t>
            </a:r>
            <a:r>
              <a:rPr lang="en-US" sz="1200" b="1" i="0" kern="1200" dirty="0" smtClean="0">
                <a:solidFill>
                  <a:schemeClr val="tx1"/>
                </a:solidFill>
                <a:effectLst/>
                <a:latin typeface="+mn-lt"/>
                <a:ea typeface="+mn-ea"/>
                <a:cs typeface="+mn-cs"/>
              </a:rPr>
              <a:t>server configuration management</a:t>
            </a:r>
            <a:r>
              <a:rPr lang="en-US" sz="1200" b="0" i="0" kern="1200" dirty="0" smtClean="0">
                <a:solidFill>
                  <a:schemeClr val="tx1"/>
                </a:solidFill>
                <a:effectLst/>
                <a:latin typeface="+mn-lt"/>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kern="1200" dirty="0" smtClean="0">
                <a:solidFill>
                  <a:schemeClr val="tx1"/>
                </a:solidFill>
                <a:effectLst/>
                <a:latin typeface="+mn-lt"/>
                <a:ea typeface="+mn-ea"/>
                <a:cs typeface="+mn-cs"/>
              </a:rPr>
              <a:t>“Chef is a powerful configuration management system that can be used to programmatically control your infrastructure environment. Leveraging the Chef system allows you to easily recreate your environments in a predictable manner by automating the entire system configuration.”</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sz="1200" b="1" i="0" kern="1200" dirty="0" smtClean="0">
                <a:solidFill>
                  <a:schemeClr val="tx1"/>
                </a:solidFill>
                <a:effectLst/>
                <a:latin typeface="+mn-lt"/>
                <a:ea typeface="+mn-ea"/>
                <a:cs typeface="+mn-cs"/>
              </a:rPr>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https://</a:t>
            </a:r>
            <a:r>
              <a:rPr lang="en-US" dirty="0" err="1" smtClean="0"/>
              <a:t>www.digitalocean.com</a:t>
            </a:r>
            <a:r>
              <a:rPr lang="en-US" dirty="0" smtClean="0"/>
              <a:t>/community/tutorials/an-introduction-to-configuration-management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1429399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References: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https://</a:t>
            </a:r>
            <a:r>
              <a:rPr lang="en-US" dirty="0" err="1" smtClean="0"/>
              <a:t>www.chef.io</a:t>
            </a:r>
            <a:r>
              <a:rPr lang="en-US" dirty="0" smtClean="0"/>
              <a:t>/blog/2009/01/26/9-things-to-like-about-chef/</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287512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err="1" smtClean="0"/>
              <a:t>Powershell</a:t>
            </a:r>
            <a:r>
              <a:rPr lang="en-US" b="0" dirty="0" smtClean="0"/>
              <a:t> scripts for installing and setting up IIS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Think about how many times IIS is installed. Consider platforms like Exchange and SharePoint that need IIS as prerequisite software, Web farm deployments, testing environments, and development environments. More time is spent installing IIS than people think.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Add to this the need for disaster recovery automation. Can your Web farm be brought back online in minutes? Installing and configuring IIS along with Web sites is a simple task, but it is a long and boring process if there are many servers.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baseline="0" dirty="0" smtClean="0"/>
              <a:t>Store a list of all the server names that are going to be part of the deployment to a variable. You can create a list in notepad if you wish, and then use Windows PowerShell to read that </a:t>
            </a:r>
            <a:r>
              <a:rPr lang="en-US" b="0" baseline="0" dirty="0" err="1" smtClean="0"/>
              <a:t>list:PS</a:t>
            </a:r>
            <a:r>
              <a:rPr lang="en-US" b="0" baseline="0" dirty="0" smtClean="0"/>
              <a:t>&gt; $servers= get-content c:\</a:t>
            </a:r>
            <a:r>
              <a:rPr lang="en-US" b="0" baseline="0" dirty="0" err="1" smtClean="0"/>
              <a:t>servers.txt</a:t>
            </a:r>
            <a:endParaRPr lang="en-US" b="0" baseline="0" dirty="0" smtClean="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baseline="0" dirty="0" smtClean="0"/>
              <a:t>Build a session to all those servers we </a:t>
            </a:r>
            <a:r>
              <a:rPr lang="en-US" b="0" baseline="0" dirty="0" err="1" smtClean="0"/>
              <a:t>collected:PS</a:t>
            </a:r>
            <a:r>
              <a:rPr lang="en-US" b="0" baseline="0" dirty="0" smtClean="0"/>
              <a:t>&gt; $session=New-</a:t>
            </a:r>
            <a:r>
              <a:rPr lang="en-US" b="0" baseline="0" dirty="0" err="1" smtClean="0"/>
              <a:t>PSSession</a:t>
            </a:r>
            <a:r>
              <a:rPr lang="en-US" b="0" baseline="0" dirty="0" smtClean="0"/>
              <a:t> -</a:t>
            </a:r>
            <a:r>
              <a:rPr lang="en-US" b="0" baseline="0" dirty="0" err="1" smtClean="0"/>
              <a:t>ComputerName</a:t>
            </a:r>
            <a:r>
              <a:rPr lang="en-US" b="0" baseline="0" dirty="0" smtClean="0"/>
              <a:t> $servers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baseline="0" dirty="0" smtClean="0"/>
              <a:t> Import the Server Manager module on the remote computers. This module has the </a:t>
            </a:r>
            <a:r>
              <a:rPr lang="en-US" b="0" baseline="0" dirty="0" err="1" smtClean="0"/>
              <a:t>cmdlets</a:t>
            </a:r>
            <a:r>
              <a:rPr lang="en-US" b="0" baseline="0" dirty="0" smtClean="0"/>
              <a:t> that will install and remove server Roles and Features. We’re using the Invoke-Command </a:t>
            </a:r>
            <a:r>
              <a:rPr lang="en-US" b="0" baseline="0" dirty="0" err="1" smtClean="0"/>
              <a:t>cmdlet</a:t>
            </a:r>
            <a:r>
              <a:rPr lang="en-US" b="0" baseline="0" dirty="0" smtClean="0"/>
              <a:t> with a parameter for the session we created previously. All servers will immediately receive any instructions sent inside the script block {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baseline="0" dirty="0" smtClean="0"/>
              <a:t>We want the default install and the additional components for ASP and ASP.NET. Once again, use the Invoke-Command </a:t>
            </a:r>
            <a:r>
              <a:rPr lang="en-US" b="0" baseline="0" dirty="0" err="1" smtClean="0"/>
              <a:t>cmdlet</a:t>
            </a:r>
            <a:r>
              <a:rPr lang="en-US" b="0" baseline="0" dirty="0" smtClean="0"/>
              <a:t>. Once this command is run, all servers will install IIS.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baseline="0" dirty="0" smtClean="0"/>
              <a:t>Write a </a:t>
            </a:r>
            <a:r>
              <a:rPr lang="en-US" b="0" baseline="0" dirty="0" err="1" smtClean="0"/>
              <a:t>default.htm</a:t>
            </a:r>
            <a:r>
              <a:rPr lang="en-US" b="0" baseline="0" dirty="0" smtClean="0"/>
              <a:t> and a </a:t>
            </a:r>
            <a:r>
              <a:rPr lang="en-US" b="0" baseline="0" dirty="0" err="1" smtClean="0"/>
              <a:t>testpage.asp</a:t>
            </a:r>
            <a:r>
              <a:rPr lang="en-US" b="0" baseline="0" dirty="0" smtClean="0"/>
              <a:t> file. Mapping drives to the servers and copying the files to the default Web site would take a long time. Instead, use Windows PowerShell and the server list to do the copying. In this example, the web files are located in c:\application. Copy them with the Copy-Item </a:t>
            </a:r>
            <a:r>
              <a:rPr lang="en-US" b="0" baseline="0" dirty="0" err="1" smtClean="0"/>
              <a:t>cmdlet</a:t>
            </a:r>
            <a:r>
              <a:rPr lang="en-US" b="0" baseline="0" dirty="0" smtClean="0"/>
              <a:t> to a destination that’s a UNC path. The UNC needs the server name. We passed the server list ($Servers) to the </a:t>
            </a:r>
            <a:r>
              <a:rPr lang="en-US" b="0" baseline="0" dirty="0" err="1" smtClean="0"/>
              <a:t>Foreach</a:t>
            </a:r>
            <a:r>
              <a:rPr lang="en-US" b="0" baseline="0" dirty="0" smtClean="0"/>
              <a:t>-Object </a:t>
            </a:r>
            <a:r>
              <a:rPr lang="en-US" b="0" baseline="0" dirty="0" err="1" smtClean="0"/>
              <a:t>cmdlet</a:t>
            </a:r>
            <a:r>
              <a:rPr lang="en-US" b="0" baseline="0" dirty="0" smtClean="0"/>
              <a:t>. </a:t>
            </a:r>
            <a:r>
              <a:rPr lang="en-US" b="0" baseline="0" dirty="0" err="1" smtClean="0"/>
              <a:t>Foreach</a:t>
            </a:r>
            <a:r>
              <a:rPr lang="en-US" b="0" baseline="0" dirty="0" smtClean="0"/>
              <a:t> will iterate through each server name in $Server. To fix the UNC path so that we don’t have to type in the server names, use the Windows PowerShell special variable “$_”. This variable holds the current server name from $Server:</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https://</a:t>
            </a:r>
            <a:r>
              <a:rPr lang="en-US" b="0" baseline="0" dirty="0" err="1" smtClean="0"/>
              <a:t>technet.microsoft.com</a:t>
            </a:r>
            <a:r>
              <a:rPr lang="en-US" b="0" baseline="0" dirty="0" smtClean="0"/>
              <a:t>/en-us/magazine/jj149025.aspx</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6</a:t>
            </a:fld>
            <a:endParaRPr lang="en-US"/>
          </a:p>
        </p:txBody>
      </p:sp>
    </p:spTree>
    <p:extLst>
      <p:ext uri="{BB962C8B-B14F-4D97-AF65-F5344CB8AC3E}">
        <p14:creationId xmlns:p14="http://schemas.microsoft.com/office/powerpoint/2010/main" val="32674934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u="none" baseline="0"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u="none" baseline="0" dirty="0" smtClean="0"/>
              <a:t>Here’s an example of installing </a:t>
            </a:r>
            <a:r>
              <a:rPr lang="en-US" b="0" u="none" baseline="0" dirty="0" err="1" smtClean="0"/>
              <a:t>Chocolatey</a:t>
            </a:r>
            <a:r>
              <a:rPr lang="en-US" b="0" u="none" baseline="0" dirty="0" smtClean="0"/>
              <a:t> by calling the default recipe for the Chocolatey community cookbook. This installs Chocolatey, and then installs </a:t>
            </a:r>
            <a:r>
              <a:rPr lang="en-US" b="0" u="none" baseline="0" dirty="0" err="1" smtClean="0"/>
              <a:t>Git</a:t>
            </a:r>
            <a:r>
              <a:rPr lang="en-US" b="0" u="none" baseline="0" dirty="0" smtClean="0"/>
              <a:t> 2.8.0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18628951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 typeface="Arial"/>
              <a:buNone/>
              <a:tabLst/>
              <a:defRPr/>
            </a:pPr>
            <a:r>
              <a:rPr lang="en-US" b="1" dirty="0" smtClean="0"/>
              <a:t>Notes:</a:t>
            </a:r>
          </a:p>
          <a:p>
            <a:pPr marL="171450" marR="0" indent="-171450" algn="l" defTabSz="914363" rtl="0" eaLnBrk="1" fontAlgn="auto" latinLnBrk="0" hangingPunct="1">
              <a:lnSpc>
                <a:spcPct val="90000"/>
              </a:lnSpc>
              <a:spcBef>
                <a:spcPts val="0"/>
              </a:spcBef>
              <a:spcAft>
                <a:spcPts val="333"/>
              </a:spcAft>
              <a:buClrTx/>
              <a:buSzTx/>
              <a:buFont typeface="Arial"/>
              <a:buChar char="•"/>
              <a:tabLst/>
              <a:defRPr/>
            </a:pPr>
            <a:r>
              <a:rPr lang="en-US" dirty="0" smtClean="0"/>
              <a:t>This is the architecture used later in this course</a:t>
            </a:r>
            <a:r>
              <a:rPr lang="en-US" baseline="0" dirty="0" smtClean="0"/>
              <a:t>. </a:t>
            </a:r>
            <a:r>
              <a:rPr lang="en-US" dirty="0" smtClean="0"/>
              <a:t>When using this architecture, the Chef tools</a:t>
            </a:r>
            <a:r>
              <a:rPr lang="en-US" baseline="0" dirty="0" smtClean="0"/>
              <a:t> will be installed on students’ laptops and they will perform configurations locally before pushing them to the Chef server and ultimately to the nodes they will be managing. </a:t>
            </a:r>
            <a:endParaRPr lang="en-US" dirty="0" smtClean="0"/>
          </a:p>
          <a:p>
            <a:pPr marL="171450" marR="0" indent="-171450" algn="l" defTabSz="914363" rtl="0" eaLnBrk="1" fontAlgn="auto" latinLnBrk="0" hangingPunct="1">
              <a:lnSpc>
                <a:spcPct val="90000"/>
              </a:lnSpc>
              <a:spcBef>
                <a:spcPts val="0"/>
              </a:spcBef>
              <a:spcAft>
                <a:spcPts val="333"/>
              </a:spcAft>
              <a:buClrTx/>
              <a:buSzTx/>
              <a:buFont typeface="Arial"/>
              <a:buChar char="•"/>
              <a:tabLst/>
              <a:defRPr/>
            </a:pPr>
            <a:r>
              <a:rPr lang="en-US" baseline="0" dirty="0" smtClean="0"/>
              <a:t>In this way, when the course is completed, they will</a:t>
            </a:r>
            <a:r>
              <a:rPr lang="en-US" dirty="0" smtClean="0"/>
              <a:t> have a code repository </a:t>
            </a:r>
            <a:r>
              <a:rPr lang="en-US" baseline="0" dirty="0" smtClean="0"/>
              <a:t>on their laptops </a:t>
            </a:r>
            <a:r>
              <a:rPr lang="en-US" dirty="0" smtClean="0"/>
              <a:t>that can be used and modified to solve real business problems.</a:t>
            </a:r>
          </a:p>
          <a:p>
            <a:pPr marL="171450" indent="-171450">
              <a:buFont typeface="Arial"/>
              <a:buChar char="•"/>
            </a:pPr>
            <a:r>
              <a:rPr lang="en-US" baseline="0" dirty="0" smtClean="0"/>
              <a:t>The items in this architecture will be discussed in more detail later in this class. For now, let’s get set up with a workstation and write some code.</a:t>
            </a:r>
          </a:p>
          <a:p>
            <a:pPr marL="171450" indent="-171450">
              <a:buFont typeface="Arial"/>
              <a:buChar char="•"/>
            </a:pPr>
            <a:endParaRPr lang="en-US" baseline="0" dirty="0" smtClean="0"/>
          </a:p>
          <a:p>
            <a:pPr marL="0" indent="0">
              <a:buFont typeface="Arial"/>
              <a:buNone/>
            </a:pPr>
            <a:r>
              <a:rPr lang="en-US" b="1" baseline="0" dirty="0" smtClean="0"/>
              <a:t>References:</a:t>
            </a:r>
          </a:p>
          <a:p>
            <a:pPr marL="171450" indent="-171450">
              <a:buFont typeface="Arial"/>
              <a:buChar char="•"/>
            </a:pPr>
            <a:r>
              <a:rPr lang="en-US" baseline="0" dirty="0" smtClean="0"/>
              <a:t>http://</a:t>
            </a:r>
            <a:r>
              <a:rPr lang="en-US" baseline="0" dirty="0" err="1" smtClean="0"/>
              <a:t>docs.chef.io</a:t>
            </a:r>
            <a:r>
              <a:rPr lang="en-US" baseline="0" dirty="0" smtClean="0"/>
              <a:t>/</a:t>
            </a:r>
            <a:r>
              <a:rPr lang="en-US" baseline="0" dirty="0" err="1" smtClean="0"/>
              <a:t>server_components.html</a:t>
            </a:r>
            <a:endParaRPr lang="en-US" baseline="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pPr/>
              <a:t>9</a:t>
            </a:fld>
            <a:endParaRPr lang="en-US"/>
          </a:p>
        </p:txBody>
      </p:sp>
    </p:spTree>
    <p:extLst>
      <p:ext uri="{BB962C8B-B14F-4D97-AF65-F5344CB8AC3E}">
        <p14:creationId xmlns:p14="http://schemas.microsoft.com/office/powerpoint/2010/main" val="1477373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59C166-16D3-4A25-A2F8-C51E0E346B22}" type="datetimeFigureOut">
              <a:rPr lang="en-US" smtClean="0"/>
              <a:pPr/>
              <a:t>7/28/16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59C166-16D3-4A25-A2F8-C51E0E346B22}" type="datetimeFigureOut">
              <a:rPr lang="en-US" smtClean="0"/>
              <a:pPr/>
              <a:t>7/28/16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59C166-16D3-4A25-A2F8-C51E0E346B22}" type="datetimeFigureOut">
              <a:rPr lang="en-US" smtClean="0"/>
              <a:pPr/>
              <a:t>7/28/16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7/28/16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573042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7/28/16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697767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7/28/16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11792281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7/28/16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6667558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7/28/16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997704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7/28/16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536336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7/28/16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5170694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7/28/16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19478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59C166-16D3-4A25-A2F8-C51E0E346B22}" type="datetimeFigureOut">
              <a:rPr lang="en-US" smtClean="0"/>
              <a:pPr/>
              <a:t>7/28/16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7/28/16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7725665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7/28/16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1644672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7/28/16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0648190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7/28/16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9731807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7/28/16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5648670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7/28/16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29164459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7/28/16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9002204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7/28/16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85684429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7/28/16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8105675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7/28/16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59132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7/28/16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7/28/16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8368946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7/28/16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86510357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7/28/16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69088184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7/28/16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9005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smtClean="0"/>
              <a:t>Click to edit Master title style</a:t>
            </a:r>
            <a:endParaRPr lang="en-US"/>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59C166-16D3-4A25-A2F8-C51E0E346B22}" type="datetimeFigureOut">
              <a:rPr lang="en-US" smtClean="0"/>
              <a:pPr/>
              <a:t>7/28/16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
        <p:nvSpPr>
          <p:cNvPr id="6" name="Rectangle 5"/>
          <p:cNvSpPr/>
          <p:nvPr/>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2361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pPr/>
              <a:t>7/28/16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
        <p:nvSpPr>
          <p:cNvPr id="6" name="Rectangle 5"/>
          <p:cNvSpPr/>
          <p:nvPr/>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70519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smtClean="0"/>
              <a:t>Click to edit Master title style</a:t>
            </a:r>
            <a:endParaRPr lang="en-US"/>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800">
                <a:solidFill>
                  <a:schemeClr val="bg1"/>
                </a:solidFill>
                <a:latin typeface="Consolas" panose="020B0609020204030204" pitchFamily="49" charset="0"/>
              </a:defRPr>
            </a:lvl1pPr>
            <a:lvl2pPr marL="457200" indent="0">
              <a:lnSpc>
                <a:spcPct val="50000"/>
              </a:lnSpc>
              <a:buNone/>
              <a:defRPr sz="1800">
                <a:solidFill>
                  <a:schemeClr val="bg1"/>
                </a:solidFill>
                <a:latin typeface="Consolas" panose="020B0609020204030204" pitchFamily="49" charset="0"/>
              </a:defRPr>
            </a:lvl2pPr>
            <a:lvl3pPr marL="914400" indent="0">
              <a:lnSpc>
                <a:spcPct val="50000"/>
              </a:lnSpc>
              <a:buNone/>
              <a:defRPr sz="1800">
                <a:solidFill>
                  <a:schemeClr val="bg1"/>
                </a:solidFill>
                <a:latin typeface="Consolas" panose="020B0609020204030204" pitchFamily="49" charset="0"/>
              </a:defRPr>
            </a:lvl3pPr>
            <a:lvl4pPr marL="1371600" indent="0">
              <a:lnSpc>
                <a:spcPct val="50000"/>
              </a:lnSpc>
              <a:buNone/>
              <a:defRPr sz="1800">
                <a:solidFill>
                  <a:schemeClr val="bg1"/>
                </a:solidFill>
                <a:latin typeface="Consolas" panose="020B0609020204030204" pitchFamily="49" charset="0"/>
              </a:defRPr>
            </a:lvl4pPr>
            <a:lvl5pPr marL="1828800" indent="0">
              <a:lnSpc>
                <a:spcPct val="50000"/>
              </a:lnSpc>
              <a:buNone/>
              <a:defRPr sz="1800">
                <a:solidFill>
                  <a:schemeClr val="bg1"/>
                </a:solidFill>
                <a:latin typeface="Consolas" panose="020B060902020403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1031276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409665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459C166-16D3-4A25-A2F8-C51E0E346B22}" type="datetimeFigureOut">
              <a:rPr lang="en-US" smtClean="0"/>
              <a:pPr/>
              <a:t>7/28/16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pPr/>
              <a:t>7/28/16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7/28/16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5312889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7/28/16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05622745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downloads.chef.io/chef-dk/"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2847" y="931926"/>
            <a:ext cx="9660845" cy="2767151"/>
          </a:xfrm>
        </p:spPr>
        <p:txBody>
          <a:bodyPr anchor="ctr">
            <a:noAutofit/>
          </a:bodyPr>
          <a:lstStyle/>
          <a:p>
            <a:pPr algn="l"/>
            <a:r>
              <a:rPr lang="en-US" dirty="0" smtClean="0">
                <a:solidFill>
                  <a:srgbClr val="FFFFFF"/>
                </a:solidFill>
                <a:latin typeface="Segoe UI" panose="020B0502040204020203" pitchFamily="34" charset="0"/>
                <a:cs typeface="Segoe UI" panose="020B0502040204020203" pitchFamily="34" charset="0"/>
              </a:rPr>
              <a:t>DevOps</a:t>
            </a:r>
            <a:endParaRPr lang="en-US" dirty="0">
              <a:latin typeface="Segoe UI" panose="020B0502040204020203" pitchFamily="34" charset="0"/>
              <a:cs typeface="Segoe UI" panose="020B0502040204020203" pitchFamily="34" charset="0"/>
            </a:endParaRPr>
          </a:p>
        </p:txBody>
      </p:sp>
      <p:sp>
        <p:nvSpPr>
          <p:cNvPr id="3" name="TextBox 2"/>
          <p:cNvSpPr txBox="1"/>
          <p:nvPr/>
        </p:nvSpPr>
        <p:spPr>
          <a:xfrm>
            <a:off x="1384197" y="3638573"/>
            <a:ext cx="9161392" cy="1323439"/>
          </a:xfrm>
          <a:prstGeom prst="rect">
            <a:avLst/>
          </a:prstGeom>
          <a:noFill/>
        </p:spPr>
        <p:txBody>
          <a:bodyPr wrap="square" rtlCol="0">
            <a:spAutoFit/>
          </a:bodyPr>
          <a:lstStyle/>
          <a:p>
            <a:r>
              <a:rPr lang="en-US" sz="4000" dirty="0">
                <a:solidFill>
                  <a:srgbClr val="FFFF00"/>
                </a:solidFill>
              </a:rPr>
              <a:t>Module </a:t>
            </a:r>
            <a:r>
              <a:rPr lang="en-US" sz="4000" dirty="0" smtClean="0">
                <a:solidFill>
                  <a:srgbClr val="FFFF00"/>
                </a:solidFill>
              </a:rPr>
              <a:t>7, </a:t>
            </a:r>
            <a:r>
              <a:rPr lang="en-US" sz="4000" dirty="0">
                <a:solidFill>
                  <a:srgbClr val="FFFF00"/>
                </a:solidFill>
              </a:rPr>
              <a:t>Lesson </a:t>
            </a:r>
            <a:r>
              <a:rPr lang="en-US" sz="4000" dirty="0" smtClean="0">
                <a:solidFill>
                  <a:srgbClr val="FFFF00"/>
                </a:solidFill>
              </a:rPr>
              <a:t>3: </a:t>
            </a:r>
            <a:endParaRPr lang="en-US" sz="4000" dirty="0">
              <a:solidFill>
                <a:srgbClr val="FFFF00"/>
              </a:solidFill>
            </a:endParaRPr>
          </a:p>
          <a:p>
            <a:r>
              <a:rPr lang="en-US" sz="4000" dirty="0" smtClean="0">
                <a:solidFill>
                  <a:srgbClr val="FFFF00"/>
                </a:solidFill>
              </a:rPr>
              <a:t>Introduction to Chef</a:t>
            </a:r>
            <a:endParaRPr lang="en-US" sz="4000" dirty="0">
              <a:solidFill>
                <a:srgbClr val="FFFF00"/>
              </a:solidFill>
            </a:endParaRP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Overview – Infrastructure as Code</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There was an historical separation between the two groups	</a:t>
              </a:r>
              <a:endParaRPr lang="en-US" i="0" dirty="0"/>
            </a:p>
          </p:txBody>
        </p:sp>
      </p:grpSp>
      <p:sp>
        <p:nvSpPr>
          <p:cNvPr id="54" name="Rectangle 53"/>
          <p:cNvSpPr/>
          <p:nvPr/>
        </p:nvSpPr>
        <p:spPr>
          <a:xfrm>
            <a:off x="0" y="2225737"/>
            <a:ext cx="12192000" cy="24681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00100" lvl="1" indent="-342900">
              <a:buFont typeface="Wingdings" charset="2"/>
              <a:buChar char="§"/>
            </a:pPr>
            <a:r>
              <a:rPr lang="en-US" sz="2400" dirty="0" smtClean="0">
                <a:solidFill>
                  <a:schemeClr val="tx1"/>
                </a:solidFill>
              </a:rPr>
              <a:t>These groups did not traditionally work well together, with each group often seeing the other as an adversary, rather then an ally</a:t>
            </a:r>
            <a:endParaRPr lang="en-US" sz="2400" dirty="0">
              <a:solidFill>
                <a:schemeClr val="tx1"/>
              </a:solidFill>
            </a:endParaRPr>
          </a:p>
          <a:p>
            <a:pPr marL="800100" lvl="1" indent="-342900">
              <a:buFont typeface="Wingdings" charset="2"/>
              <a:buChar char="§"/>
            </a:pPr>
            <a:r>
              <a:rPr lang="en-US" sz="2400" dirty="0" smtClean="0">
                <a:solidFill>
                  <a:schemeClr val="tx1"/>
                </a:solidFill>
              </a:rPr>
              <a:t>This lack of communication and cooperation created frustration and delays that resulted in an expensive waste of resources for the Enterprise</a:t>
            </a:r>
            <a:endParaRPr lang="en-US" sz="2400" dirty="0">
              <a:solidFill>
                <a:schemeClr val="tx1"/>
              </a:solidFill>
            </a:endParaRPr>
          </a:p>
        </p:txBody>
      </p:sp>
    </p:spTree>
    <p:extLst>
      <p:ext uri="{BB962C8B-B14F-4D97-AF65-F5344CB8AC3E}">
        <p14:creationId xmlns:p14="http://schemas.microsoft.com/office/powerpoint/2010/main" val="47183006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Overview – Chef Architecture</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When working with Chef, we’ll work with the following components:	</a:t>
              </a:r>
              <a:endParaRPr lang="en-US" i="0" dirty="0"/>
            </a:p>
          </p:txBody>
        </p:sp>
      </p:grpSp>
      <p:sp>
        <p:nvSpPr>
          <p:cNvPr id="54" name="Rectangle 53"/>
          <p:cNvSpPr/>
          <p:nvPr/>
        </p:nvSpPr>
        <p:spPr>
          <a:xfrm>
            <a:off x="0" y="2273962"/>
            <a:ext cx="12192000" cy="21788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800" dirty="0" smtClean="0">
                <a:solidFill>
                  <a:schemeClr val="tx1"/>
                </a:solidFill>
              </a:rPr>
              <a:t>Workstation</a:t>
            </a:r>
          </a:p>
          <a:p>
            <a:pPr marL="1257300" lvl="2" indent="-342900">
              <a:buFont typeface="Wingdings" charset="2"/>
              <a:buChar char="§"/>
            </a:pPr>
            <a:r>
              <a:rPr lang="en-US" sz="2800" dirty="0" smtClean="0">
                <a:solidFill>
                  <a:schemeClr val="tx1"/>
                </a:solidFill>
              </a:rPr>
              <a:t>Chef Server</a:t>
            </a:r>
          </a:p>
          <a:p>
            <a:pPr marL="1257300" lvl="2" indent="-342900">
              <a:buFont typeface="Wingdings" charset="2"/>
              <a:buChar char="§"/>
            </a:pPr>
            <a:r>
              <a:rPr lang="en-US" sz="2800" dirty="0" smtClean="0">
                <a:solidFill>
                  <a:schemeClr val="tx1"/>
                </a:solidFill>
              </a:rPr>
              <a:t>Nodes</a:t>
            </a:r>
            <a:endParaRPr lang="en-US" sz="2800" dirty="0">
              <a:solidFill>
                <a:schemeClr val="tx1"/>
              </a:solidFill>
            </a:endParaRPr>
          </a:p>
        </p:txBody>
      </p:sp>
    </p:spTree>
    <p:extLst>
      <p:ext uri="{BB962C8B-B14F-4D97-AF65-F5344CB8AC3E}">
        <p14:creationId xmlns:p14="http://schemas.microsoft.com/office/powerpoint/2010/main" val="63082648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Overview – The Workstation</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The Chef Workstation is where code is developed and tested</a:t>
              </a:r>
            </a:p>
          </p:txBody>
        </p:sp>
      </p:grpSp>
      <p:sp>
        <p:nvSpPr>
          <p:cNvPr id="54" name="Rectangle 53"/>
          <p:cNvSpPr/>
          <p:nvPr/>
        </p:nvSpPr>
        <p:spPr>
          <a:xfrm>
            <a:off x="0" y="2225737"/>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400" dirty="0" smtClean="0">
                <a:solidFill>
                  <a:schemeClr val="tx1"/>
                </a:solidFill>
              </a:rPr>
              <a:t>Is configured with Chef command-line tools that synchronize with a local Chef repository</a:t>
            </a:r>
          </a:p>
          <a:p>
            <a:pPr marL="1257300" lvl="2" indent="-342900">
              <a:buFont typeface="Wingdings" charset="2"/>
              <a:buChar char="§"/>
            </a:pPr>
            <a:r>
              <a:rPr lang="en-US" sz="2400" dirty="0" smtClean="0">
                <a:solidFill>
                  <a:schemeClr val="tx1"/>
                </a:solidFill>
              </a:rPr>
              <a:t>Allows authoring and testing of Chef code</a:t>
            </a:r>
          </a:p>
          <a:p>
            <a:pPr marL="1257300" lvl="2" indent="-342900">
              <a:buFont typeface="Wingdings" charset="2"/>
              <a:buChar char="§"/>
            </a:pPr>
            <a:r>
              <a:rPr lang="en-US" sz="2400" dirty="0" smtClean="0">
                <a:solidFill>
                  <a:schemeClr val="tx1"/>
                </a:solidFill>
              </a:rPr>
              <a:t>Allows interaction with a Chef Server and any managed nodes</a:t>
            </a:r>
          </a:p>
          <a:p>
            <a:pPr marL="1257300" lvl="2" indent="-342900">
              <a:buFont typeface="Wingdings" charset="2"/>
              <a:buChar char="§"/>
            </a:pPr>
            <a:r>
              <a:rPr lang="en-US" sz="2400" dirty="0" smtClean="0">
                <a:solidFill>
                  <a:schemeClr val="tx1"/>
                </a:solidFill>
              </a:rPr>
              <a:t>To set up a workstation, install the Chef Development Kit (</a:t>
            </a:r>
            <a:r>
              <a:rPr lang="en-US" sz="2400" dirty="0" err="1" smtClean="0">
                <a:solidFill>
                  <a:schemeClr val="tx1"/>
                </a:solidFill>
              </a:rPr>
              <a:t>ChefDK</a:t>
            </a:r>
            <a:r>
              <a:rPr lang="en-US" sz="2400" dirty="0" smtClean="0">
                <a:solidFill>
                  <a:schemeClr val="tx1"/>
                </a:solidFill>
              </a:rPr>
              <a:t>)</a:t>
            </a:r>
            <a:r>
              <a:rPr lang="en-US" sz="2400" dirty="0">
                <a:solidFill>
                  <a:schemeClr val="tx1"/>
                </a:solidFill>
              </a:rPr>
              <a:t> </a:t>
            </a:r>
            <a:endParaRPr lang="en-US" sz="2400" dirty="0" smtClean="0">
              <a:solidFill>
                <a:schemeClr val="tx1"/>
              </a:solidFill>
            </a:endParaRPr>
          </a:p>
          <a:p>
            <a:pPr marL="1714500" lvl="3" indent="-342900">
              <a:buFont typeface="Wingdings" charset="2"/>
              <a:buChar char="§"/>
            </a:pPr>
            <a:r>
              <a:rPr lang="en-US" sz="2400" dirty="0" smtClean="0">
                <a:solidFill>
                  <a:schemeClr val="tx1"/>
                </a:solidFill>
              </a:rPr>
              <a:t>Navigate </a:t>
            </a:r>
            <a:r>
              <a:rPr lang="en-US" sz="2400" dirty="0">
                <a:solidFill>
                  <a:schemeClr val="tx1"/>
                </a:solidFill>
              </a:rPr>
              <a:t>to </a:t>
            </a:r>
            <a:r>
              <a:rPr lang="en-US" sz="2400" dirty="0">
                <a:solidFill>
                  <a:schemeClr val="tx1"/>
                </a:solidFill>
                <a:hlinkClick r:id="rId3"/>
              </a:rPr>
              <a:t>https://downloads.chef.io/chef-dk</a:t>
            </a:r>
            <a:r>
              <a:rPr lang="en-US" sz="2400" dirty="0" smtClean="0">
                <a:solidFill>
                  <a:schemeClr val="tx1"/>
                </a:solidFill>
                <a:hlinkClick r:id="rId3"/>
              </a:rPr>
              <a:t>/</a:t>
            </a:r>
            <a:r>
              <a:rPr lang="en-US" sz="2400" dirty="0" smtClean="0">
                <a:solidFill>
                  <a:schemeClr val="tx1"/>
                </a:solidFill>
              </a:rPr>
              <a:t> and select the appropriate installer.</a:t>
            </a:r>
          </a:p>
        </p:txBody>
      </p:sp>
    </p:spTree>
    <p:extLst>
      <p:ext uri="{BB962C8B-B14F-4D97-AF65-F5344CB8AC3E}">
        <p14:creationId xmlns:p14="http://schemas.microsoft.com/office/powerpoint/2010/main" val="191917397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Overview – The </a:t>
            </a:r>
            <a:r>
              <a:rPr lang="en-US" sz="4800" dirty="0" err="1" smtClean="0"/>
              <a:t>ChefDK</a:t>
            </a:r>
            <a:endParaRPr lang="en-US" sz="4800" dirty="0"/>
          </a:p>
        </p:txBody>
      </p:sp>
      <p:grpSp>
        <p:nvGrpSpPr>
          <p:cNvPr id="30" name="Group 29"/>
          <p:cNvGrpSpPr/>
          <p:nvPr/>
        </p:nvGrpSpPr>
        <p:grpSpPr>
          <a:xfrm>
            <a:off x="1" y="1308340"/>
            <a:ext cx="12191999" cy="1159205"/>
            <a:chOff x="979715" y="1757353"/>
            <a:chExt cx="9998962" cy="1219464"/>
          </a:xfrm>
        </p:grpSpPr>
        <p:sp>
          <p:nvSpPr>
            <p:cNvPr id="33" name="Rectangle 32"/>
            <p:cNvSpPr/>
            <p:nvPr/>
          </p:nvSpPr>
          <p:spPr>
            <a:xfrm>
              <a:off x="979715" y="1757353"/>
              <a:ext cx="9998962" cy="1219464"/>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This installer includes all the tools needed to get started with Chef, including:</a:t>
              </a:r>
              <a:endParaRPr lang="en-US" i="0" dirty="0"/>
            </a:p>
          </p:txBody>
        </p:sp>
      </p:grpSp>
      <p:sp>
        <p:nvSpPr>
          <p:cNvPr id="54" name="Rectangle 53"/>
          <p:cNvSpPr/>
          <p:nvPr/>
        </p:nvSpPr>
        <p:spPr>
          <a:xfrm>
            <a:off x="0" y="2225738"/>
            <a:ext cx="12192000" cy="32236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800" dirty="0" smtClean="0">
                <a:solidFill>
                  <a:schemeClr val="tx1"/>
                </a:solidFill>
              </a:rPr>
              <a:t>knife – interface with your Chef Server and Nodes</a:t>
            </a:r>
          </a:p>
          <a:p>
            <a:pPr marL="1257300" lvl="2" indent="-342900">
              <a:buFont typeface="Wingdings" charset="2"/>
              <a:buChar char="§"/>
            </a:pPr>
            <a:r>
              <a:rPr lang="en-US" sz="2800" dirty="0">
                <a:solidFill>
                  <a:schemeClr val="tx1"/>
                </a:solidFill>
              </a:rPr>
              <a:t>c</a:t>
            </a:r>
            <a:r>
              <a:rPr lang="en-US" sz="2800" dirty="0" smtClean="0">
                <a:solidFill>
                  <a:schemeClr val="tx1"/>
                </a:solidFill>
              </a:rPr>
              <a:t>hef – generate Chef components, like a chef-repo, cookbooks and recipes</a:t>
            </a:r>
          </a:p>
          <a:p>
            <a:pPr marL="1257300" lvl="2" indent="-342900">
              <a:buFont typeface="Wingdings" charset="2"/>
              <a:buChar char="§"/>
            </a:pPr>
            <a:r>
              <a:rPr lang="en-US" sz="2800" dirty="0">
                <a:solidFill>
                  <a:schemeClr val="tx1"/>
                </a:solidFill>
              </a:rPr>
              <a:t>k</a:t>
            </a:r>
            <a:r>
              <a:rPr lang="en-US" sz="2800" dirty="0" smtClean="0">
                <a:solidFill>
                  <a:schemeClr val="tx1"/>
                </a:solidFill>
              </a:rPr>
              <a:t>itchen – test cookbooks inside a VM or a cloud provider</a:t>
            </a:r>
          </a:p>
          <a:p>
            <a:pPr marL="1257300" lvl="2" indent="-342900">
              <a:buFont typeface="Wingdings" charset="2"/>
              <a:buChar char="§"/>
            </a:pPr>
            <a:r>
              <a:rPr lang="en-US" sz="2800" dirty="0" err="1" smtClean="0">
                <a:solidFill>
                  <a:schemeClr val="tx1"/>
                </a:solidFill>
              </a:rPr>
              <a:t>Foodcritic</a:t>
            </a:r>
            <a:r>
              <a:rPr lang="en-US" sz="2800" dirty="0" smtClean="0">
                <a:solidFill>
                  <a:schemeClr val="tx1"/>
                </a:solidFill>
              </a:rPr>
              <a:t>, </a:t>
            </a:r>
            <a:r>
              <a:rPr lang="en-US" sz="2800" dirty="0" err="1" smtClean="0">
                <a:solidFill>
                  <a:schemeClr val="tx1"/>
                </a:solidFill>
              </a:rPr>
              <a:t>Rubocop</a:t>
            </a:r>
            <a:r>
              <a:rPr lang="en-US" sz="2800" dirty="0" smtClean="0">
                <a:solidFill>
                  <a:schemeClr val="tx1"/>
                </a:solidFill>
              </a:rPr>
              <a:t> – lint Chef Cookbooks for common errors</a:t>
            </a:r>
            <a:endParaRPr lang="en-US" sz="2800" dirty="0">
              <a:solidFill>
                <a:schemeClr val="tx1"/>
              </a:solidFill>
            </a:endParaRPr>
          </a:p>
          <a:p>
            <a:pPr marL="1257300" lvl="2" indent="-342900">
              <a:buFont typeface="Wingdings" charset="2"/>
              <a:buChar char="§"/>
            </a:pPr>
            <a:r>
              <a:rPr lang="is-IS" sz="2800" dirty="0" smtClean="0">
                <a:solidFill>
                  <a:schemeClr val="tx1"/>
                </a:solidFill>
              </a:rPr>
              <a:t>… </a:t>
            </a:r>
            <a:r>
              <a:rPr lang="en-US" sz="2800" dirty="0" smtClean="0">
                <a:solidFill>
                  <a:schemeClr val="tx1"/>
                </a:solidFill>
              </a:rPr>
              <a:t>and more!</a:t>
            </a:r>
          </a:p>
        </p:txBody>
      </p:sp>
    </p:spTree>
    <p:extLst>
      <p:ext uri="{BB962C8B-B14F-4D97-AF65-F5344CB8AC3E}">
        <p14:creationId xmlns:p14="http://schemas.microsoft.com/office/powerpoint/2010/main" val="119148069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Overview – The Chef Server</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The Chef Server is the hub for Configuration Data</a:t>
              </a:r>
              <a:endParaRPr lang="en-US" i="0" dirty="0"/>
            </a:p>
          </p:txBody>
        </p:sp>
      </p:grpSp>
      <p:sp>
        <p:nvSpPr>
          <p:cNvPr id="54" name="Rectangle 53"/>
          <p:cNvSpPr/>
          <p:nvPr/>
        </p:nvSpPr>
        <p:spPr>
          <a:xfrm>
            <a:off x="0" y="2225737"/>
            <a:ext cx="12192000" cy="32879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00100" lvl="1" indent="-342900">
              <a:buFont typeface="Wingdings" charset="2"/>
              <a:buChar char="§"/>
            </a:pPr>
            <a:r>
              <a:rPr lang="en-US" sz="2400" dirty="0" smtClean="0">
                <a:solidFill>
                  <a:schemeClr val="tx1"/>
                </a:solidFill>
              </a:rPr>
              <a:t>The Chef Server: </a:t>
            </a:r>
          </a:p>
          <a:p>
            <a:pPr marL="1257300" lvl="2" indent="-342900">
              <a:buFont typeface="Wingdings" charset="2"/>
              <a:buChar char="§"/>
            </a:pPr>
            <a:r>
              <a:rPr lang="en-US" sz="2400" dirty="0" smtClean="0">
                <a:solidFill>
                  <a:schemeClr val="tx1"/>
                </a:solidFill>
              </a:rPr>
              <a:t>Stores Cookbooks, Roles, Environments, and other Policy needed for configuration</a:t>
            </a:r>
          </a:p>
          <a:p>
            <a:pPr marL="1257300" lvl="2" indent="-342900">
              <a:buFont typeface="Wingdings" charset="2"/>
              <a:buChar char="§"/>
            </a:pPr>
            <a:r>
              <a:rPr lang="en-US" sz="2400" dirty="0" smtClean="0">
                <a:solidFill>
                  <a:schemeClr val="tx1"/>
                </a:solidFill>
              </a:rPr>
              <a:t>Indexes metadata about registered nodes, allowing for dynamic searches</a:t>
            </a:r>
          </a:p>
          <a:p>
            <a:pPr marL="1257300" lvl="2" indent="-342900">
              <a:buFont typeface="Wingdings" charset="2"/>
              <a:buChar char="§"/>
            </a:pPr>
            <a:r>
              <a:rPr lang="en-US" sz="2400" dirty="0" smtClean="0">
                <a:solidFill>
                  <a:schemeClr val="tx1"/>
                </a:solidFill>
              </a:rPr>
              <a:t>Acts as a pull server for your nodes</a:t>
            </a:r>
          </a:p>
          <a:p>
            <a:pPr marL="800100" lvl="1" indent="-342900">
              <a:buFont typeface="Wingdings" charset="2"/>
              <a:buChar char="§"/>
            </a:pPr>
            <a:r>
              <a:rPr lang="en-US" sz="2400" dirty="0" smtClean="0">
                <a:solidFill>
                  <a:schemeClr val="tx1"/>
                </a:solidFill>
              </a:rPr>
              <a:t>This means the nodes do the heavy-lifting of configuring themselves, not the Chef Server itself. The Chef Server is highly scalable because of this distributed model.</a:t>
            </a:r>
          </a:p>
        </p:txBody>
      </p:sp>
    </p:spTree>
    <p:extLst>
      <p:ext uri="{BB962C8B-B14F-4D97-AF65-F5344CB8AC3E}">
        <p14:creationId xmlns:p14="http://schemas.microsoft.com/office/powerpoint/2010/main" val="73235111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Overview – The Chef Server</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Flavors of the Chef Server</a:t>
              </a:r>
              <a:endParaRPr lang="en-US" i="0" dirty="0"/>
            </a:p>
          </p:txBody>
        </p:sp>
      </p:grpSp>
      <p:grpSp>
        <p:nvGrpSpPr>
          <p:cNvPr id="8" name="Group 7"/>
          <p:cNvGrpSpPr/>
          <p:nvPr/>
        </p:nvGrpSpPr>
        <p:grpSpPr>
          <a:xfrm>
            <a:off x="1372913" y="2546190"/>
            <a:ext cx="4194711" cy="3935292"/>
            <a:chOff x="1033343" y="2922494"/>
            <a:chExt cx="2119059" cy="3059205"/>
          </a:xfrm>
        </p:grpSpPr>
        <p:sp>
          <p:nvSpPr>
            <p:cNvPr id="9" name="Rectangle 8"/>
            <p:cNvSpPr/>
            <p:nvPr/>
          </p:nvSpPr>
          <p:spPr>
            <a:xfrm>
              <a:off x="1033343" y="3329944"/>
              <a:ext cx="2119059" cy="26517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Font typeface="Wingdings" charset="2"/>
                <a:buChar char="§"/>
              </a:pPr>
              <a:r>
                <a:rPr lang="en-US" sz="2800" dirty="0" smtClean="0">
                  <a:solidFill>
                    <a:schemeClr val="bg1"/>
                  </a:solidFill>
                </a:rPr>
                <a:t>Multi-Tenancy</a:t>
              </a:r>
            </a:p>
            <a:p>
              <a:pPr marL="342900" indent="-342900">
                <a:buFont typeface="Wingdings" charset="2"/>
                <a:buChar char="§"/>
              </a:pPr>
              <a:r>
                <a:rPr lang="en-US" sz="2800" dirty="0" smtClean="0">
                  <a:solidFill>
                    <a:schemeClr val="bg1"/>
                  </a:solidFill>
                </a:rPr>
                <a:t>Purchase</a:t>
              </a:r>
            </a:p>
            <a:p>
              <a:pPr marL="800100" lvl="1" indent="-342900">
                <a:buFont typeface="Wingdings" charset="2"/>
                <a:buChar char="§"/>
              </a:pPr>
              <a:r>
                <a:rPr lang="en-US" sz="2800" dirty="0" smtClean="0">
                  <a:solidFill>
                    <a:schemeClr val="bg1"/>
                  </a:solidFill>
                </a:rPr>
                <a:t>Support</a:t>
              </a:r>
            </a:p>
            <a:p>
              <a:pPr marL="800100" lvl="1" indent="-342900">
                <a:buFont typeface="Wingdings" charset="2"/>
                <a:buChar char="§"/>
              </a:pPr>
              <a:r>
                <a:rPr lang="en-US" sz="2800" dirty="0" smtClean="0">
                  <a:solidFill>
                    <a:schemeClr val="bg1"/>
                  </a:solidFill>
                </a:rPr>
                <a:t>Premium Features</a:t>
              </a:r>
            </a:p>
          </p:txBody>
        </p:sp>
        <p:sp>
          <p:nvSpPr>
            <p:cNvPr id="10" name="TextBox 9"/>
            <p:cNvSpPr txBox="1"/>
            <p:nvPr/>
          </p:nvSpPr>
          <p:spPr>
            <a:xfrm>
              <a:off x="1142951" y="2922494"/>
              <a:ext cx="1899849" cy="407640"/>
            </a:xfrm>
            <a:prstGeom prst="rect">
              <a:avLst/>
            </a:prstGeom>
            <a:noFill/>
          </p:spPr>
          <p:txBody>
            <a:bodyPr wrap="none" rtlCol="0">
              <a:spAutoFit/>
            </a:bodyPr>
            <a:lstStyle/>
            <a:p>
              <a:pPr algn="ctr"/>
              <a:r>
                <a:rPr lang="en-US" sz="2800" dirty="0" smtClean="0"/>
                <a:t>On-Premise Chef Server</a:t>
              </a:r>
              <a:endParaRPr lang="en-US" sz="2800" dirty="0"/>
            </a:p>
          </p:txBody>
        </p:sp>
      </p:grpSp>
      <p:grpSp>
        <p:nvGrpSpPr>
          <p:cNvPr id="11" name="Group 10"/>
          <p:cNvGrpSpPr/>
          <p:nvPr/>
        </p:nvGrpSpPr>
        <p:grpSpPr>
          <a:xfrm>
            <a:off x="6283294" y="2546190"/>
            <a:ext cx="4194711" cy="3935292"/>
            <a:chOff x="1033343" y="2922494"/>
            <a:chExt cx="2119059" cy="3059205"/>
          </a:xfrm>
        </p:grpSpPr>
        <p:sp>
          <p:nvSpPr>
            <p:cNvPr id="12" name="Rectangle 11"/>
            <p:cNvSpPr/>
            <p:nvPr/>
          </p:nvSpPr>
          <p:spPr>
            <a:xfrm>
              <a:off x="1033343" y="3329944"/>
              <a:ext cx="2119059" cy="26517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Font typeface="Wingdings" charset="2"/>
                <a:buChar char="§"/>
              </a:pPr>
              <a:r>
                <a:rPr lang="en-US" sz="2800" dirty="0" smtClean="0">
                  <a:solidFill>
                    <a:schemeClr val="bg1"/>
                  </a:solidFill>
                </a:rPr>
                <a:t>Multi-Tenancy</a:t>
              </a:r>
              <a:endParaRPr lang="en-US" sz="2800" dirty="0">
                <a:solidFill>
                  <a:schemeClr val="bg1"/>
                </a:solidFill>
              </a:endParaRPr>
            </a:p>
            <a:p>
              <a:pPr marL="342900" indent="-342900">
                <a:buFont typeface="Wingdings" charset="2"/>
                <a:buChar char="§"/>
              </a:pPr>
              <a:r>
                <a:rPr lang="en-US" sz="2800" dirty="0" smtClean="0">
                  <a:solidFill>
                    <a:schemeClr val="bg1"/>
                  </a:solidFill>
                </a:rPr>
                <a:t>Included</a:t>
              </a:r>
              <a:endParaRPr lang="en-US" sz="2800" dirty="0">
                <a:solidFill>
                  <a:schemeClr val="bg1"/>
                </a:solidFill>
              </a:endParaRPr>
            </a:p>
            <a:p>
              <a:pPr marL="800100" lvl="1" indent="-342900">
                <a:buFont typeface="Wingdings" charset="2"/>
                <a:buChar char="§"/>
              </a:pPr>
              <a:r>
                <a:rPr lang="en-US" sz="2800" dirty="0">
                  <a:solidFill>
                    <a:schemeClr val="bg1"/>
                  </a:solidFill>
                </a:rPr>
                <a:t>Support</a:t>
              </a:r>
            </a:p>
            <a:p>
              <a:pPr marL="800100" lvl="1" indent="-342900">
                <a:buFont typeface="Wingdings" charset="2"/>
                <a:buChar char="§"/>
              </a:pPr>
              <a:r>
                <a:rPr lang="en-US" sz="2800" dirty="0">
                  <a:solidFill>
                    <a:schemeClr val="bg1"/>
                  </a:solidFill>
                </a:rPr>
                <a:t>Premium </a:t>
              </a:r>
              <a:r>
                <a:rPr lang="en-US" sz="2800" dirty="0" smtClean="0">
                  <a:solidFill>
                    <a:schemeClr val="bg1"/>
                  </a:solidFill>
                </a:rPr>
                <a:t>Features</a:t>
              </a:r>
            </a:p>
            <a:p>
              <a:pPr marL="800100" lvl="1" indent="-342900">
                <a:buFont typeface="Wingdings" charset="2"/>
                <a:buChar char="§"/>
              </a:pPr>
              <a:r>
                <a:rPr lang="en-US" sz="2800" dirty="0" smtClean="0">
                  <a:solidFill>
                    <a:schemeClr val="bg1"/>
                  </a:solidFill>
                </a:rPr>
                <a:t>Manage up to 25 nodes for free</a:t>
              </a:r>
            </a:p>
            <a:p>
              <a:pPr marL="800100" lvl="1" indent="-342900">
                <a:buFont typeface="Wingdings" charset="2"/>
                <a:buChar char="§"/>
              </a:pPr>
              <a:r>
                <a:rPr lang="en-US" sz="2800" dirty="0" smtClean="0">
                  <a:solidFill>
                    <a:schemeClr val="bg1"/>
                  </a:solidFill>
                </a:rPr>
                <a:t>Pay per node</a:t>
              </a:r>
              <a:endParaRPr lang="en-US" sz="2800" dirty="0">
                <a:solidFill>
                  <a:schemeClr val="bg1"/>
                </a:solidFill>
              </a:endParaRPr>
            </a:p>
          </p:txBody>
        </p:sp>
        <p:sp>
          <p:nvSpPr>
            <p:cNvPr id="13" name="TextBox 12"/>
            <p:cNvSpPr txBox="1"/>
            <p:nvPr/>
          </p:nvSpPr>
          <p:spPr>
            <a:xfrm>
              <a:off x="1317011" y="2922494"/>
              <a:ext cx="1551730" cy="407640"/>
            </a:xfrm>
            <a:prstGeom prst="rect">
              <a:avLst/>
            </a:prstGeom>
            <a:noFill/>
          </p:spPr>
          <p:txBody>
            <a:bodyPr wrap="none" rtlCol="0">
              <a:spAutoFit/>
            </a:bodyPr>
            <a:lstStyle/>
            <a:p>
              <a:pPr algn="ctr"/>
              <a:r>
                <a:rPr lang="en-US" sz="2800" dirty="0" smtClean="0"/>
                <a:t>Hosted Chef Server</a:t>
              </a:r>
              <a:endParaRPr lang="en-US" sz="2800" dirty="0"/>
            </a:p>
          </p:txBody>
        </p:sp>
      </p:grpSp>
    </p:spTree>
    <p:extLst>
      <p:ext uri="{BB962C8B-B14F-4D97-AF65-F5344CB8AC3E}">
        <p14:creationId xmlns:p14="http://schemas.microsoft.com/office/powerpoint/2010/main" val="66804080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Overview – The Chef Server</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A Chef Server can be manually setup, or launched from a public image</a:t>
              </a:r>
              <a:endParaRPr lang="en-US" i="0" dirty="0"/>
            </a:p>
          </p:txBody>
        </p:sp>
      </p:grpSp>
      <p:sp>
        <p:nvSpPr>
          <p:cNvPr id="54" name="Rectangle 53"/>
          <p:cNvSpPr/>
          <p:nvPr/>
        </p:nvSpPr>
        <p:spPr>
          <a:xfrm>
            <a:off x="128230" y="2323418"/>
            <a:ext cx="11935541" cy="35862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00100" lvl="1" indent="-342900">
              <a:buFont typeface="Wingdings" charset="2"/>
              <a:buChar char="§"/>
            </a:pPr>
            <a:r>
              <a:rPr lang="en-US" sz="2400" dirty="0" smtClean="0">
                <a:solidFill>
                  <a:schemeClr val="tx1"/>
                </a:solidFill>
              </a:rPr>
              <a:t>A Chef Server must run on an RHEL-based instance.</a:t>
            </a:r>
          </a:p>
          <a:p>
            <a:pPr marL="1257300" lvl="2" indent="-342900">
              <a:buFont typeface="Wingdings" charset="2"/>
              <a:buChar char="§"/>
            </a:pPr>
            <a:r>
              <a:rPr lang="en-US" sz="2400" dirty="0" smtClean="0">
                <a:solidFill>
                  <a:schemeClr val="tx1"/>
                </a:solidFill>
              </a:rPr>
              <a:t>Most VPC’s, like Azure, AWS, and </a:t>
            </a:r>
            <a:r>
              <a:rPr lang="en-US" sz="2400" dirty="0" err="1" smtClean="0">
                <a:solidFill>
                  <a:schemeClr val="tx1"/>
                </a:solidFill>
              </a:rPr>
              <a:t>Openstack</a:t>
            </a:r>
            <a:r>
              <a:rPr lang="en-US" sz="2400" dirty="0" smtClean="0">
                <a:solidFill>
                  <a:schemeClr val="tx1"/>
                </a:solidFill>
              </a:rPr>
              <a:t> have public images to launch a Chef Server</a:t>
            </a:r>
          </a:p>
          <a:p>
            <a:pPr marL="1714500" lvl="3" indent="-342900">
              <a:buFont typeface="Wingdings" charset="2"/>
              <a:buChar char="§"/>
            </a:pPr>
            <a:r>
              <a:rPr lang="en-US" sz="2400" dirty="0" smtClean="0">
                <a:solidFill>
                  <a:schemeClr val="tx1"/>
                </a:solidFill>
              </a:rPr>
              <a:t>These options are priced according to the number of managed nodes.</a:t>
            </a:r>
          </a:p>
          <a:p>
            <a:pPr marL="1257300" lvl="2" indent="-342900">
              <a:buFont typeface="Wingdings" charset="2"/>
              <a:buChar char="§"/>
            </a:pPr>
            <a:r>
              <a:rPr lang="en-US" sz="2400" dirty="0" smtClean="0">
                <a:solidFill>
                  <a:schemeClr val="tx1"/>
                </a:solidFill>
              </a:rPr>
              <a:t>A standalone installation can also be performed through RPM installation</a:t>
            </a:r>
          </a:p>
          <a:p>
            <a:pPr marL="1714500" lvl="3" indent="-342900">
              <a:buFont typeface="Wingdings" charset="2"/>
              <a:buChar char="§"/>
            </a:pPr>
            <a:r>
              <a:rPr lang="en-US" sz="2400" dirty="0" err="1">
                <a:solidFill>
                  <a:schemeClr val="tx1"/>
                </a:solidFill>
              </a:rPr>
              <a:t>d</a:t>
            </a:r>
            <a:r>
              <a:rPr lang="en-US" sz="2400" dirty="0" err="1" smtClean="0">
                <a:solidFill>
                  <a:schemeClr val="tx1"/>
                </a:solidFill>
              </a:rPr>
              <a:t>ownload.chef.io</a:t>
            </a:r>
            <a:r>
              <a:rPr lang="en-US" sz="2400" dirty="0" smtClean="0">
                <a:solidFill>
                  <a:schemeClr val="tx1"/>
                </a:solidFill>
              </a:rPr>
              <a:t>/chef-server/</a:t>
            </a:r>
          </a:p>
        </p:txBody>
      </p:sp>
    </p:spTree>
    <p:extLst>
      <p:ext uri="{BB962C8B-B14F-4D97-AF65-F5344CB8AC3E}">
        <p14:creationId xmlns:p14="http://schemas.microsoft.com/office/powerpoint/2010/main" val="331511422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Overview – The Node</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A node is any machine that is managed by Chef</a:t>
              </a:r>
              <a:endParaRPr lang="en-US" i="0" dirty="0"/>
            </a:p>
          </p:txBody>
        </p:sp>
      </p:grpSp>
      <p:sp>
        <p:nvSpPr>
          <p:cNvPr id="54" name="Rectangle 53"/>
          <p:cNvSpPr/>
          <p:nvPr/>
        </p:nvSpPr>
        <p:spPr>
          <a:xfrm>
            <a:off x="0" y="2225738"/>
            <a:ext cx="12192000" cy="27575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400" dirty="0" smtClean="0">
                <a:solidFill>
                  <a:schemeClr val="tx1"/>
                </a:solidFill>
              </a:rPr>
              <a:t>Can be physical, virtual, cloud, network devices, containers, etc.</a:t>
            </a:r>
          </a:p>
          <a:p>
            <a:pPr marL="1257300" lvl="2" indent="-342900">
              <a:buFont typeface="Wingdings" charset="2"/>
              <a:buChar char="§"/>
            </a:pPr>
            <a:r>
              <a:rPr lang="en-US" sz="2400" dirty="0" smtClean="0">
                <a:solidFill>
                  <a:schemeClr val="tx1"/>
                </a:solidFill>
              </a:rPr>
              <a:t>Use the chef-client service to pull policy from the Chef Server (“convergence”)</a:t>
            </a:r>
          </a:p>
          <a:p>
            <a:pPr marL="1257300" lvl="2" indent="-342900">
              <a:buFont typeface="Wingdings" charset="2"/>
              <a:buChar char="§"/>
            </a:pPr>
            <a:r>
              <a:rPr lang="en-US" sz="2400" dirty="0" smtClean="0">
                <a:solidFill>
                  <a:schemeClr val="tx1"/>
                </a:solidFill>
              </a:rPr>
              <a:t>Run system inventory and gather host-details with the </a:t>
            </a:r>
            <a:r>
              <a:rPr lang="en-US" sz="2400" dirty="0" err="1" smtClean="0">
                <a:solidFill>
                  <a:schemeClr val="tx1"/>
                </a:solidFill>
              </a:rPr>
              <a:t>Ohai</a:t>
            </a:r>
            <a:r>
              <a:rPr lang="en-US" sz="2400" dirty="0" smtClean="0">
                <a:solidFill>
                  <a:schemeClr val="tx1"/>
                </a:solidFill>
              </a:rPr>
              <a:t> tool</a:t>
            </a:r>
          </a:p>
        </p:txBody>
      </p:sp>
    </p:spTree>
    <p:extLst>
      <p:ext uri="{BB962C8B-B14F-4D97-AF65-F5344CB8AC3E}">
        <p14:creationId xmlns:p14="http://schemas.microsoft.com/office/powerpoint/2010/main" val="143665283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Overview – Convergence</a:t>
            </a:r>
            <a:endParaRPr lang="en-US" sz="4800" dirty="0"/>
          </a:p>
        </p:txBody>
      </p:sp>
      <p:grpSp>
        <p:nvGrpSpPr>
          <p:cNvPr id="30" name="Group 29"/>
          <p:cNvGrpSpPr/>
          <p:nvPr/>
        </p:nvGrpSpPr>
        <p:grpSpPr>
          <a:xfrm>
            <a:off x="1" y="1408934"/>
            <a:ext cx="12191999" cy="958021"/>
            <a:chOff x="979715" y="1908985"/>
            <a:chExt cx="9998962" cy="916202"/>
          </a:xfrm>
        </p:grpSpPr>
        <p:sp>
          <p:nvSpPr>
            <p:cNvPr id="33" name="Rectangle 32"/>
            <p:cNvSpPr/>
            <p:nvPr/>
          </p:nvSpPr>
          <p:spPr>
            <a:xfrm>
              <a:off x="979715" y="1908985"/>
              <a:ext cx="9998962" cy="916202"/>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The process of </a:t>
              </a:r>
              <a:r>
                <a:rPr lang="en-US" dirty="0" smtClean="0"/>
                <a:t>convergence</a:t>
              </a:r>
              <a:r>
                <a:rPr lang="en-US" i="0" dirty="0" smtClean="0"/>
                <a:t> describes bringing a node into the desired state</a:t>
              </a:r>
              <a:endParaRPr lang="en-US" i="0" dirty="0"/>
            </a:p>
          </p:txBody>
        </p:sp>
      </p:grpSp>
      <p:sp>
        <p:nvSpPr>
          <p:cNvPr id="54" name="Rectangle 53"/>
          <p:cNvSpPr/>
          <p:nvPr/>
        </p:nvSpPr>
        <p:spPr>
          <a:xfrm>
            <a:off x="0" y="2225737"/>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400" dirty="0" smtClean="0">
                <a:solidFill>
                  <a:schemeClr val="tx1"/>
                </a:solidFill>
              </a:rPr>
              <a:t>When a node converges, it:</a:t>
            </a:r>
          </a:p>
          <a:p>
            <a:pPr marL="1714500" lvl="3" indent="-342900">
              <a:buFont typeface="Wingdings" charset="2"/>
              <a:buChar char="§"/>
            </a:pPr>
            <a:r>
              <a:rPr lang="en-US" sz="2400" dirty="0" smtClean="0">
                <a:solidFill>
                  <a:schemeClr val="tx1"/>
                </a:solidFill>
              </a:rPr>
              <a:t>Authenticates to the Chef Server</a:t>
            </a:r>
          </a:p>
          <a:p>
            <a:pPr marL="1714500" lvl="3" indent="-342900">
              <a:buFont typeface="Wingdings" charset="2"/>
              <a:buChar char="§"/>
            </a:pPr>
            <a:r>
              <a:rPr lang="en-US" sz="2400" dirty="0" smtClean="0">
                <a:solidFill>
                  <a:schemeClr val="tx1"/>
                </a:solidFill>
              </a:rPr>
              <a:t>Builds the “Node Object” by taking system inventory with </a:t>
            </a:r>
            <a:r>
              <a:rPr lang="en-US" sz="2400" dirty="0" err="1" smtClean="0">
                <a:solidFill>
                  <a:schemeClr val="tx1"/>
                </a:solidFill>
              </a:rPr>
              <a:t>Ohai</a:t>
            </a:r>
            <a:endParaRPr lang="en-US" sz="2400" dirty="0" smtClean="0">
              <a:solidFill>
                <a:schemeClr val="tx1"/>
              </a:solidFill>
            </a:endParaRPr>
          </a:p>
          <a:p>
            <a:pPr marL="1714500" lvl="3" indent="-342900">
              <a:buFont typeface="Wingdings" charset="2"/>
              <a:buChar char="§"/>
            </a:pPr>
            <a:r>
              <a:rPr lang="en-US" sz="2400" dirty="0" smtClean="0">
                <a:solidFill>
                  <a:schemeClr val="tx1"/>
                </a:solidFill>
              </a:rPr>
              <a:t>Synchronizes cookbooks by pulling from the Chef Server</a:t>
            </a:r>
          </a:p>
          <a:p>
            <a:pPr marL="1714500" lvl="3" indent="-342900">
              <a:buFont typeface="Wingdings" charset="2"/>
              <a:buChar char="§"/>
            </a:pPr>
            <a:r>
              <a:rPr lang="en-US" sz="2400" dirty="0" smtClean="0">
                <a:solidFill>
                  <a:schemeClr val="tx1"/>
                </a:solidFill>
              </a:rPr>
              <a:t>Compiles the “Resource Collection” by compiling your cookbooks</a:t>
            </a:r>
          </a:p>
          <a:p>
            <a:pPr marL="1714500" lvl="3" indent="-342900">
              <a:buFont typeface="Wingdings" charset="2"/>
              <a:buChar char="§"/>
            </a:pPr>
            <a:r>
              <a:rPr lang="en-US" sz="2400" dirty="0" smtClean="0">
                <a:solidFill>
                  <a:schemeClr val="tx1"/>
                </a:solidFill>
              </a:rPr>
              <a:t>Executes the Resource Collection, bringing the node into the desired state</a:t>
            </a:r>
          </a:p>
          <a:p>
            <a:pPr marL="1714500" lvl="3" indent="-342900">
              <a:buFont typeface="Wingdings" charset="2"/>
              <a:buChar char="§"/>
            </a:pPr>
            <a:r>
              <a:rPr lang="en-US" sz="2400" dirty="0" smtClean="0">
                <a:solidFill>
                  <a:schemeClr val="tx1"/>
                </a:solidFill>
              </a:rPr>
              <a:t>Uploads the Node Object to the Chef Server, where it is indexed</a:t>
            </a:r>
          </a:p>
        </p:txBody>
      </p:sp>
    </p:spTree>
    <p:extLst>
      <p:ext uri="{BB962C8B-B14F-4D97-AF65-F5344CB8AC3E}">
        <p14:creationId xmlns:p14="http://schemas.microsoft.com/office/powerpoint/2010/main" val="214466288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5"/>
          <p:cNvGrpSpPr>
            <a:grpSpLocks noChangeAspect="1"/>
          </p:cNvGrpSpPr>
          <p:nvPr/>
        </p:nvGrpSpPr>
        <p:grpSpPr bwMode="auto">
          <a:xfrm>
            <a:off x="9717576" y="636214"/>
            <a:ext cx="2297192" cy="1281876"/>
            <a:chOff x="537" y="880"/>
            <a:chExt cx="3686" cy="1412"/>
          </a:xfrm>
          <a:solidFill>
            <a:schemeClr val="bg1">
              <a:lumMod val="50000"/>
            </a:schemeClr>
          </a:solidFill>
        </p:grpSpPr>
        <p:sp>
          <p:nvSpPr>
            <p:cNvPr id="90" name="Freeform 6"/>
            <p:cNvSpPr>
              <a:spLocks/>
            </p:cNvSpPr>
            <p:nvPr/>
          </p:nvSpPr>
          <p:spPr bwMode="auto">
            <a:xfrm>
              <a:off x="537" y="880"/>
              <a:ext cx="3686" cy="1412"/>
            </a:xfrm>
            <a:custGeom>
              <a:avLst/>
              <a:gdLst>
                <a:gd name="T0" fmla="*/ 9301 w 10181"/>
                <a:gd name="T1" fmla="*/ 2165 h 3915"/>
                <a:gd name="T2" fmla="*/ 8890 w 10181"/>
                <a:gd name="T3" fmla="*/ 2267 h 3915"/>
                <a:gd name="T4" fmla="*/ 7738 w 10181"/>
                <a:gd name="T5" fmla="*/ 1296 h 3915"/>
                <a:gd name="T6" fmla="*/ 7061 w 10181"/>
                <a:gd name="T7" fmla="*/ 1509 h 3915"/>
                <a:gd name="T8" fmla="*/ 5600 w 10181"/>
                <a:gd name="T9" fmla="*/ 416 h 3915"/>
                <a:gd name="T10" fmla="*/ 4869 w 10181"/>
                <a:gd name="T11" fmla="*/ 603 h 3915"/>
                <a:gd name="T12" fmla="*/ 3498 w 10181"/>
                <a:gd name="T13" fmla="*/ 0 h 3915"/>
                <a:gd name="T14" fmla="*/ 1904 w 10181"/>
                <a:gd name="T15" fmla="*/ 912 h 3915"/>
                <a:gd name="T16" fmla="*/ 1525 w 10181"/>
                <a:gd name="T17" fmla="*/ 864 h 3915"/>
                <a:gd name="T18" fmla="*/ 0 w 10181"/>
                <a:gd name="T19" fmla="*/ 2389 h 3915"/>
                <a:gd name="T20" fmla="*/ 1525 w 10181"/>
                <a:gd name="T21" fmla="*/ 3915 h 3915"/>
                <a:gd name="T22" fmla="*/ 1637 w 10181"/>
                <a:gd name="T23" fmla="*/ 3909 h 3915"/>
                <a:gd name="T24" fmla="*/ 9194 w 10181"/>
                <a:gd name="T25" fmla="*/ 3909 h 3915"/>
                <a:gd name="T26" fmla="*/ 9301 w 10181"/>
                <a:gd name="T27" fmla="*/ 3915 h 3915"/>
                <a:gd name="T28" fmla="*/ 10181 w 10181"/>
                <a:gd name="T29" fmla="*/ 3040 h 3915"/>
                <a:gd name="T30" fmla="*/ 9301 w 10181"/>
                <a:gd name="T31" fmla="*/ 2165 h 3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181" h="3915">
                  <a:moveTo>
                    <a:pt x="9301" y="2165"/>
                  </a:moveTo>
                  <a:cubicBezTo>
                    <a:pt x="9152" y="2165"/>
                    <a:pt x="9013" y="2203"/>
                    <a:pt x="8890" y="2267"/>
                  </a:cubicBezTo>
                  <a:cubicBezTo>
                    <a:pt x="8800" y="1717"/>
                    <a:pt x="8320" y="1296"/>
                    <a:pt x="7738" y="1296"/>
                  </a:cubicBezTo>
                  <a:cubicBezTo>
                    <a:pt x="7488" y="1296"/>
                    <a:pt x="7253" y="1376"/>
                    <a:pt x="7061" y="1509"/>
                  </a:cubicBezTo>
                  <a:cubicBezTo>
                    <a:pt x="6880" y="880"/>
                    <a:pt x="6293" y="416"/>
                    <a:pt x="5600" y="416"/>
                  </a:cubicBezTo>
                  <a:cubicBezTo>
                    <a:pt x="5333" y="416"/>
                    <a:pt x="5088" y="485"/>
                    <a:pt x="4869" y="603"/>
                  </a:cubicBezTo>
                  <a:cubicBezTo>
                    <a:pt x="4533" y="229"/>
                    <a:pt x="4042" y="0"/>
                    <a:pt x="3498" y="0"/>
                  </a:cubicBezTo>
                  <a:cubicBezTo>
                    <a:pt x="2821" y="0"/>
                    <a:pt x="2224" y="363"/>
                    <a:pt x="1904" y="912"/>
                  </a:cubicBezTo>
                  <a:cubicBezTo>
                    <a:pt x="1781" y="880"/>
                    <a:pt x="1658" y="864"/>
                    <a:pt x="1525" y="864"/>
                  </a:cubicBezTo>
                  <a:cubicBezTo>
                    <a:pt x="682" y="864"/>
                    <a:pt x="0" y="1547"/>
                    <a:pt x="0" y="2389"/>
                  </a:cubicBezTo>
                  <a:cubicBezTo>
                    <a:pt x="0" y="3232"/>
                    <a:pt x="682" y="3915"/>
                    <a:pt x="1525" y="3915"/>
                  </a:cubicBezTo>
                  <a:cubicBezTo>
                    <a:pt x="1562" y="3915"/>
                    <a:pt x="1600" y="3915"/>
                    <a:pt x="1637" y="3909"/>
                  </a:cubicBezTo>
                  <a:cubicBezTo>
                    <a:pt x="9194" y="3909"/>
                    <a:pt x="9194" y="3909"/>
                    <a:pt x="9194" y="3909"/>
                  </a:cubicBezTo>
                  <a:cubicBezTo>
                    <a:pt x="9226" y="3915"/>
                    <a:pt x="9264" y="3915"/>
                    <a:pt x="9301" y="3915"/>
                  </a:cubicBezTo>
                  <a:cubicBezTo>
                    <a:pt x="9786" y="3915"/>
                    <a:pt x="10181" y="3525"/>
                    <a:pt x="10181" y="3040"/>
                  </a:cubicBezTo>
                  <a:cubicBezTo>
                    <a:pt x="10181" y="2555"/>
                    <a:pt x="9786" y="2165"/>
                    <a:pt x="9301" y="2165"/>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solidFill>
                  <a:prstClr val="black"/>
                </a:solidFill>
                <a:latin typeface="Segoe UI"/>
              </a:endParaRPr>
            </a:p>
          </p:txBody>
        </p:sp>
        <p:sp>
          <p:nvSpPr>
            <p:cNvPr id="91" name="Freeform 7"/>
            <p:cNvSpPr>
              <a:spLocks/>
            </p:cNvSpPr>
            <p:nvPr/>
          </p:nvSpPr>
          <p:spPr bwMode="auto">
            <a:xfrm>
              <a:off x="537" y="880"/>
              <a:ext cx="3686" cy="1412"/>
            </a:xfrm>
            <a:custGeom>
              <a:avLst/>
              <a:gdLst>
                <a:gd name="T0" fmla="*/ 3368 w 3686"/>
                <a:gd name="T1" fmla="*/ 781 h 1412"/>
                <a:gd name="T2" fmla="*/ 3219 w 3686"/>
                <a:gd name="T3" fmla="*/ 817 h 1412"/>
                <a:gd name="T4" fmla="*/ 2802 w 3686"/>
                <a:gd name="T5" fmla="*/ 467 h 1412"/>
                <a:gd name="T6" fmla="*/ 2557 w 3686"/>
                <a:gd name="T7" fmla="*/ 544 h 1412"/>
                <a:gd name="T8" fmla="*/ 2028 w 3686"/>
                <a:gd name="T9" fmla="*/ 150 h 1412"/>
                <a:gd name="T10" fmla="*/ 1763 w 3686"/>
                <a:gd name="T11" fmla="*/ 217 h 1412"/>
                <a:gd name="T12" fmla="*/ 1267 w 3686"/>
                <a:gd name="T13" fmla="*/ 0 h 1412"/>
                <a:gd name="T14" fmla="*/ 690 w 3686"/>
                <a:gd name="T15" fmla="*/ 329 h 1412"/>
                <a:gd name="T16" fmla="*/ 552 w 3686"/>
                <a:gd name="T17" fmla="*/ 311 h 1412"/>
                <a:gd name="T18" fmla="*/ 0 w 3686"/>
                <a:gd name="T19" fmla="*/ 861 h 1412"/>
                <a:gd name="T20" fmla="*/ 552 w 3686"/>
                <a:gd name="T21" fmla="*/ 1412 h 1412"/>
                <a:gd name="T22" fmla="*/ 593 w 3686"/>
                <a:gd name="T23" fmla="*/ 1410 h 1412"/>
                <a:gd name="T24" fmla="*/ 3329 w 3686"/>
                <a:gd name="T25" fmla="*/ 1410 h 1412"/>
                <a:gd name="T26" fmla="*/ 3368 w 3686"/>
                <a:gd name="T27" fmla="*/ 1412 h 1412"/>
                <a:gd name="T28" fmla="*/ 3686 w 3686"/>
                <a:gd name="T29" fmla="*/ 1096 h 1412"/>
                <a:gd name="T30" fmla="*/ 3368 w 3686"/>
                <a:gd name="T31" fmla="*/ 781 h 1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86" h="1412">
                  <a:moveTo>
                    <a:pt x="3368" y="781"/>
                  </a:moveTo>
                  <a:cubicBezTo>
                    <a:pt x="3314" y="781"/>
                    <a:pt x="3263" y="794"/>
                    <a:pt x="3219" y="817"/>
                  </a:cubicBezTo>
                  <a:cubicBezTo>
                    <a:pt x="3186" y="619"/>
                    <a:pt x="3013" y="467"/>
                    <a:pt x="2802" y="467"/>
                  </a:cubicBezTo>
                  <a:cubicBezTo>
                    <a:pt x="2711" y="467"/>
                    <a:pt x="2626" y="496"/>
                    <a:pt x="2557" y="544"/>
                  </a:cubicBezTo>
                  <a:cubicBezTo>
                    <a:pt x="2491" y="317"/>
                    <a:pt x="2279" y="150"/>
                    <a:pt x="2028" y="150"/>
                  </a:cubicBezTo>
                  <a:cubicBezTo>
                    <a:pt x="1931" y="150"/>
                    <a:pt x="1842" y="175"/>
                    <a:pt x="1763" y="217"/>
                  </a:cubicBezTo>
                  <a:cubicBezTo>
                    <a:pt x="1641" y="82"/>
                    <a:pt x="1464" y="0"/>
                    <a:pt x="1267" y="0"/>
                  </a:cubicBezTo>
                  <a:cubicBezTo>
                    <a:pt x="1022" y="0"/>
                    <a:pt x="805" y="131"/>
                    <a:pt x="690" y="329"/>
                  </a:cubicBezTo>
                  <a:cubicBezTo>
                    <a:pt x="645" y="317"/>
                    <a:pt x="601" y="311"/>
                    <a:pt x="552" y="311"/>
                  </a:cubicBezTo>
                  <a:cubicBezTo>
                    <a:pt x="247" y="311"/>
                    <a:pt x="0" y="558"/>
                    <a:pt x="0" y="861"/>
                  </a:cubicBezTo>
                  <a:cubicBezTo>
                    <a:pt x="0" y="1166"/>
                    <a:pt x="247" y="1412"/>
                    <a:pt x="552" y="1412"/>
                  </a:cubicBezTo>
                  <a:cubicBezTo>
                    <a:pt x="566" y="1412"/>
                    <a:pt x="580" y="1412"/>
                    <a:pt x="593" y="1410"/>
                  </a:cubicBezTo>
                  <a:cubicBezTo>
                    <a:pt x="3329" y="1410"/>
                    <a:pt x="3329" y="1410"/>
                    <a:pt x="3329" y="1410"/>
                  </a:cubicBezTo>
                  <a:cubicBezTo>
                    <a:pt x="3341" y="1412"/>
                    <a:pt x="3354" y="1412"/>
                    <a:pt x="3368" y="1412"/>
                  </a:cubicBezTo>
                  <a:cubicBezTo>
                    <a:pt x="3543" y="1412"/>
                    <a:pt x="3686" y="1271"/>
                    <a:pt x="3686" y="1096"/>
                  </a:cubicBezTo>
                  <a:cubicBezTo>
                    <a:pt x="3686" y="921"/>
                    <a:pt x="3543" y="781"/>
                    <a:pt x="3368" y="781"/>
                  </a:cubicBezTo>
                </a:path>
              </a:pathLst>
            </a:custGeom>
            <a:grpFill/>
            <a:ln w="12700"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1050" dirty="0">
                <a:solidFill>
                  <a:prstClr val="black"/>
                </a:solidFill>
                <a:latin typeface="Segoe UI"/>
              </a:endParaRPr>
            </a:p>
          </p:txBody>
        </p:sp>
      </p:grpSp>
      <p:sp>
        <p:nvSpPr>
          <p:cNvPr id="2" name="Title 1"/>
          <p:cNvSpPr>
            <a:spLocks noGrp="1"/>
          </p:cNvSpPr>
          <p:nvPr>
            <p:ph type="title"/>
          </p:nvPr>
        </p:nvSpPr>
        <p:spPr>
          <a:xfrm>
            <a:off x="714007" y="132381"/>
            <a:ext cx="10515600" cy="1325563"/>
          </a:xfrm>
        </p:spPr>
        <p:txBody>
          <a:bodyPr>
            <a:normAutofit/>
          </a:bodyPr>
          <a:lstStyle/>
          <a:p>
            <a:r>
              <a:rPr lang="en-US" sz="4800" dirty="0" smtClean="0"/>
              <a:t>Convergence on a Node</a:t>
            </a:r>
            <a:endParaRPr lang="en-US" sz="4800" dirty="0"/>
          </a:p>
        </p:txBody>
      </p:sp>
      <p:sp>
        <p:nvSpPr>
          <p:cNvPr id="6" name="Chevron 5"/>
          <p:cNvSpPr/>
          <p:nvPr/>
        </p:nvSpPr>
        <p:spPr>
          <a:xfrm>
            <a:off x="396167" y="3249004"/>
            <a:ext cx="1504576" cy="352612"/>
          </a:xfrm>
          <a:prstGeom prst="chevr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prstClr val="white"/>
                </a:solidFill>
                <a:latin typeface="Segoe UI"/>
              </a:rPr>
              <a:t>chef-client</a:t>
            </a:r>
          </a:p>
        </p:txBody>
      </p:sp>
      <p:sp>
        <p:nvSpPr>
          <p:cNvPr id="7" name="Rectangle 6"/>
          <p:cNvSpPr/>
          <p:nvPr/>
        </p:nvSpPr>
        <p:spPr>
          <a:xfrm>
            <a:off x="2090124" y="2823350"/>
            <a:ext cx="1452283" cy="120392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latin typeface="Segoe UI"/>
              </a:rPr>
              <a:t>Gather </a:t>
            </a:r>
            <a:r>
              <a:rPr lang="en-US" dirty="0" err="1" smtClean="0">
                <a:solidFill>
                  <a:prstClr val="white"/>
                </a:solidFill>
                <a:latin typeface="Segoe UI"/>
              </a:rPr>
              <a:t>Config</a:t>
            </a:r>
            <a:r>
              <a:rPr lang="en-US" dirty="0" smtClean="0">
                <a:solidFill>
                  <a:prstClr val="white"/>
                </a:solidFill>
                <a:latin typeface="Segoe UI"/>
              </a:rPr>
              <a:t> Data</a:t>
            </a:r>
            <a:endParaRPr lang="en-US" dirty="0">
              <a:solidFill>
                <a:prstClr val="white"/>
              </a:solidFill>
              <a:latin typeface="Segoe UI"/>
            </a:endParaRPr>
          </a:p>
        </p:txBody>
      </p:sp>
      <p:sp>
        <p:nvSpPr>
          <p:cNvPr id="8" name="Rectangle 7"/>
          <p:cNvSpPr/>
          <p:nvPr/>
        </p:nvSpPr>
        <p:spPr>
          <a:xfrm>
            <a:off x="2418418" y="5155123"/>
            <a:ext cx="872701" cy="104724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black"/>
              </a:solidFill>
              <a:latin typeface="Segoe UI"/>
            </a:endParaRPr>
          </a:p>
        </p:txBody>
      </p:sp>
      <p:sp>
        <p:nvSpPr>
          <p:cNvPr id="9" name="Rectangle 8"/>
          <p:cNvSpPr/>
          <p:nvPr/>
        </p:nvSpPr>
        <p:spPr>
          <a:xfrm>
            <a:off x="2365060" y="5094559"/>
            <a:ext cx="872701" cy="104724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black"/>
              </a:solidFill>
              <a:latin typeface="Segoe UI"/>
            </a:endParaRPr>
          </a:p>
        </p:txBody>
      </p:sp>
      <p:sp>
        <p:nvSpPr>
          <p:cNvPr id="10" name="Rectangle 9"/>
          <p:cNvSpPr/>
          <p:nvPr/>
        </p:nvSpPr>
        <p:spPr>
          <a:xfrm>
            <a:off x="2311701" y="5040441"/>
            <a:ext cx="872701" cy="104724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black"/>
              </a:solidFill>
              <a:latin typeface="Segoe UI"/>
            </a:endParaRPr>
          </a:p>
        </p:txBody>
      </p:sp>
      <p:sp>
        <p:nvSpPr>
          <p:cNvPr id="11" name="TextBox 10"/>
          <p:cNvSpPr txBox="1"/>
          <p:nvPr/>
        </p:nvSpPr>
        <p:spPr>
          <a:xfrm>
            <a:off x="2235570" y="5370966"/>
            <a:ext cx="1047980" cy="400110"/>
          </a:xfrm>
          <a:prstGeom prst="rect">
            <a:avLst/>
          </a:prstGeom>
          <a:noFill/>
        </p:spPr>
        <p:txBody>
          <a:bodyPr wrap="none" rtlCol="0">
            <a:spAutoFit/>
          </a:bodyPr>
          <a:lstStyle/>
          <a:p>
            <a:pPr algn="ctr"/>
            <a:r>
              <a:rPr lang="en-US" sz="2000" dirty="0" err="1">
                <a:solidFill>
                  <a:prstClr val="black"/>
                </a:solidFill>
                <a:latin typeface="Segoe UI"/>
              </a:rPr>
              <a:t>c</a:t>
            </a:r>
            <a:r>
              <a:rPr lang="en-US" sz="2000" dirty="0" err="1" smtClean="0">
                <a:solidFill>
                  <a:prstClr val="black"/>
                </a:solidFill>
                <a:latin typeface="Segoe UI"/>
              </a:rPr>
              <a:t>lient.rb</a:t>
            </a:r>
            <a:endParaRPr lang="en-US" sz="2000" dirty="0">
              <a:solidFill>
                <a:prstClr val="black"/>
              </a:solidFill>
              <a:latin typeface="Segoe UI"/>
            </a:endParaRPr>
          </a:p>
        </p:txBody>
      </p:sp>
      <p:grpSp>
        <p:nvGrpSpPr>
          <p:cNvPr id="12" name="Group 11"/>
          <p:cNvGrpSpPr/>
          <p:nvPr/>
        </p:nvGrpSpPr>
        <p:grpSpPr>
          <a:xfrm>
            <a:off x="2277235" y="1391182"/>
            <a:ext cx="1031365" cy="1266906"/>
            <a:chOff x="3116302" y="2445252"/>
            <a:chExt cx="1031365" cy="1266906"/>
          </a:xfrm>
        </p:grpSpPr>
        <p:sp>
          <p:nvSpPr>
            <p:cNvPr id="13" name="Lightning Bolt 12"/>
            <p:cNvSpPr/>
            <p:nvPr/>
          </p:nvSpPr>
          <p:spPr>
            <a:xfrm>
              <a:off x="3209361" y="2445252"/>
              <a:ext cx="938306" cy="1088435"/>
            </a:xfrm>
            <a:prstGeom prst="lightningBol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Segoe UI"/>
              </a:endParaRPr>
            </a:p>
          </p:txBody>
        </p:sp>
        <p:sp>
          <p:nvSpPr>
            <p:cNvPr id="14" name="TextBox 13"/>
            <p:cNvSpPr txBox="1"/>
            <p:nvPr/>
          </p:nvSpPr>
          <p:spPr>
            <a:xfrm>
              <a:off x="3116302" y="3250493"/>
              <a:ext cx="834784" cy="461665"/>
            </a:xfrm>
            <a:prstGeom prst="rect">
              <a:avLst/>
            </a:prstGeom>
            <a:noFill/>
          </p:spPr>
          <p:txBody>
            <a:bodyPr wrap="none" rtlCol="0">
              <a:spAutoFit/>
            </a:bodyPr>
            <a:lstStyle/>
            <a:p>
              <a:pPr algn="r"/>
              <a:r>
                <a:rPr lang="en-US" sz="2400" dirty="0" err="1">
                  <a:solidFill>
                    <a:prstClr val="black"/>
                  </a:solidFill>
                  <a:latin typeface="Segoe UI"/>
                </a:rPr>
                <a:t>O</a:t>
              </a:r>
              <a:r>
                <a:rPr lang="en-US" sz="2400" dirty="0" err="1" smtClean="0">
                  <a:solidFill>
                    <a:prstClr val="black"/>
                  </a:solidFill>
                  <a:latin typeface="Segoe UI"/>
                </a:rPr>
                <a:t>hai</a:t>
              </a:r>
              <a:r>
                <a:rPr lang="en-US" sz="2400" dirty="0" smtClean="0">
                  <a:solidFill>
                    <a:prstClr val="black"/>
                  </a:solidFill>
                  <a:latin typeface="Segoe UI"/>
                </a:rPr>
                <a:t>  </a:t>
              </a:r>
              <a:endParaRPr lang="en-US" sz="2400" dirty="0">
                <a:solidFill>
                  <a:prstClr val="black"/>
                </a:solidFill>
                <a:latin typeface="Segoe UI"/>
              </a:endParaRPr>
            </a:p>
          </p:txBody>
        </p:sp>
      </p:grpSp>
      <p:sp>
        <p:nvSpPr>
          <p:cNvPr id="15" name="Rectangle 14"/>
          <p:cNvSpPr/>
          <p:nvPr/>
        </p:nvSpPr>
        <p:spPr>
          <a:xfrm>
            <a:off x="3661247" y="2823350"/>
            <a:ext cx="1551901" cy="120392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latin typeface="Segoe UI"/>
              </a:rPr>
              <a:t>Authenticate to Chef Server</a:t>
            </a:r>
            <a:endParaRPr lang="en-US" dirty="0">
              <a:solidFill>
                <a:prstClr val="white"/>
              </a:solidFill>
              <a:latin typeface="Segoe UI"/>
            </a:endParaRP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3231" y="4881557"/>
            <a:ext cx="1274077" cy="1393552"/>
          </a:xfrm>
          <a:prstGeom prst="rect">
            <a:avLst/>
          </a:prstGeom>
        </p:spPr>
      </p:pic>
      <p:sp>
        <p:nvSpPr>
          <p:cNvPr id="23" name="Rectangle 22"/>
          <p:cNvSpPr/>
          <p:nvPr/>
        </p:nvSpPr>
        <p:spPr>
          <a:xfrm>
            <a:off x="5331988" y="2823350"/>
            <a:ext cx="1405969" cy="120392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latin typeface="Segoe UI"/>
              </a:rPr>
              <a:t>Get Node Object</a:t>
            </a:r>
            <a:endParaRPr lang="en-US" dirty="0">
              <a:solidFill>
                <a:prstClr val="white"/>
              </a:solidFill>
              <a:latin typeface="Segoe UI"/>
            </a:endParaRPr>
          </a:p>
        </p:txBody>
      </p:sp>
      <p:sp>
        <p:nvSpPr>
          <p:cNvPr id="24" name="Rectangle 23"/>
          <p:cNvSpPr/>
          <p:nvPr/>
        </p:nvSpPr>
        <p:spPr>
          <a:xfrm>
            <a:off x="6927338" y="2799331"/>
            <a:ext cx="1405969" cy="120392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latin typeface="Segoe UI"/>
              </a:rPr>
              <a:t>Expand Run-list and sync cookbooks</a:t>
            </a:r>
            <a:endParaRPr lang="en-US" dirty="0">
              <a:solidFill>
                <a:prstClr val="white"/>
              </a:solidFill>
              <a:latin typeface="Segoe UI"/>
            </a:endParaRPr>
          </a:p>
        </p:txBody>
      </p:sp>
      <p:sp>
        <p:nvSpPr>
          <p:cNvPr id="25" name="Rectangle 24"/>
          <p:cNvSpPr/>
          <p:nvPr/>
        </p:nvSpPr>
        <p:spPr>
          <a:xfrm>
            <a:off x="8522688" y="2790215"/>
            <a:ext cx="1405969" cy="120392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prstClr val="white"/>
                </a:solidFill>
                <a:latin typeface="Segoe UI"/>
              </a:rPr>
              <a:t>Compile Recipes</a:t>
            </a:r>
            <a:endParaRPr lang="en-US" dirty="0">
              <a:solidFill>
                <a:prstClr val="white"/>
              </a:solidFill>
              <a:latin typeface="Segoe UI"/>
            </a:endParaRPr>
          </a:p>
        </p:txBody>
      </p:sp>
      <p:sp>
        <p:nvSpPr>
          <p:cNvPr id="26" name="Rectangle 25"/>
          <p:cNvSpPr/>
          <p:nvPr/>
        </p:nvSpPr>
        <p:spPr>
          <a:xfrm>
            <a:off x="10118038" y="2790215"/>
            <a:ext cx="1405969" cy="120392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latin typeface="Segoe UI"/>
              </a:rPr>
              <a:t>Converge the Node</a:t>
            </a:r>
            <a:endParaRPr lang="en-US" dirty="0">
              <a:solidFill>
                <a:prstClr val="white"/>
              </a:solidFill>
              <a:latin typeface="Segoe UI"/>
            </a:endParaRPr>
          </a:p>
        </p:txBody>
      </p:sp>
      <p:cxnSp>
        <p:nvCxnSpPr>
          <p:cNvPr id="33" name="Straight Arrow Connector 32"/>
          <p:cNvCxnSpPr/>
          <p:nvPr/>
        </p:nvCxnSpPr>
        <p:spPr>
          <a:xfrm rot="16200000" flipH="1">
            <a:off x="3926599" y="4589151"/>
            <a:ext cx="1478191" cy="601988"/>
          </a:xfrm>
          <a:prstGeom prst="bentConnector2">
            <a:avLst/>
          </a:prstGeom>
          <a:ln w="38100" cmpd="sng">
            <a:solidFill>
              <a:srgbClr val="7F7F7F"/>
            </a:solidFill>
            <a:headE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2"/>
          <p:cNvCxnSpPr/>
          <p:nvPr/>
        </p:nvCxnSpPr>
        <p:spPr>
          <a:xfrm flipV="1">
            <a:off x="2785064" y="4172353"/>
            <a:ext cx="0" cy="712478"/>
          </a:xfrm>
          <a:prstGeom prst="straightConnector1">
            <a:avLst/>
          </a:prstGeom>
          <a:ln w="38100" cmpd="sng">
            <a:solidFill>
              <a:srgbClr val="7F7F7F"/>
            </a:solidFill>
            <a:headE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3789592" y="5687572"/>
            <a:ext cx="1291637" cy="400110"/>
          </a:xfrm>
          <a:prstGeom prst="rect">
            <a:avLst/>
          </a:prstGeom>
          <a:noFill/>
        </p:spPr>
        <p:txBody>
          <a:bodyPr wrap="none" rtlCol="0">
            <a:spAutoFit/>
          </a:bodyPr>
          <a:lstStyle/>
          <a:p>
            <a:pPr algn="ctr"/>
            <a:r>
              <a:rPr lang="en-US" sz="2000" dirty="0" err="1">
                <a:solidFill>
                  <a:prstClr val="black"/>
                </a:solidFill>
                <a:latin typeface="Segoe UI"/>
              </a:rPr>
              <a:t>c</a:t>
            </a:r>
            <a:r>
              <a:rPr lang="en-US" sz="2000" dirty="0" err="1" smtClean="0">
                <a:solidFill>
                  <a:prstClr val="black"/>
                </a:solidFill>
                <a:latin typeface="Segoe UI"/>
              </a:rPr>
              <a:t>lient.pem</a:t>
            </a:r>
            <a:endParaRPr lang="en-US" sz="2000" dirty="0">
              <a:solidFill>
                <a:prstClr val="black"/>
              </a:solidFill>
              <a:latin typeface="Segoe UI"/>
            </a:endParaRPr>
          </a:p>
        </p:txBody>
      </p:sp>
      <p:grpSp>
        <p:nvGrpSpPr>
          <p:cNvPr id="43" name="Group 42"/>
          <p:cNvGrpSpPr/>
          <p:nvPr/>
        </p:nvGrpSpPr>
        <p:grpSpPr>
          <a:xfrm>
            <a:off x="4977339" y="6212507"/>
            <a:ext cx="2089049" cy="290938"/>
            <a:chOff x="7740526" y="4440417"/>
            <a:chExt cx="2808026" cy="391068"/>
          </a:xfrm>
        </p:grpSpPr>
        <p:sp>
          <p:nvSpPr>
            <p:cNvPr id="45" name="Rectangle 44"/>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prstClr val="white"/>
                </a:solidFill>
                <a:latin typeface="Segoe UI"/>
              </a:endParaRPr>
            </a:p>
          </p:txBody>
        </p:sp>
        <p:sp>
          <p:nvSpPr>
            <p:cNvPr id="46" name="Oval 45"/>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prstClr val="white"/>
                </a:solidFill>
                <a:latin typeface="Segoe UI"/>
              </a:endParaRPr>
            </a:p>
          </p:txBody>
        </p:sp>
        <p:sp>
          <p:nvSpPr>
            <p:cNvPr id="47" name="Rectangle 46"/>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prstClr val="white"/>
                </a:solidFill>
                <a:latin typeface="Segoe UI"/>
              </a:endParaRPr>
            </a:p>
          </p:txBody>
        </p:sp>
        <p:sp>
          <p:nvSpPr>
            <p:cNvPr id="48" name="Rectangle 47"/>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prstClr val="white"/>
                </a:solidFill>
                <a:latin typeface="Segoe UI"/>
              </a:endParaRPr>
            </a:p>
          </p:txBody>
        </p:sp>
        <p:sp>
          <p:nvSpPr>
            <p:cNvPr id="49" name="Rectangle 48"/>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prstClr val="white"/>
                </a:solidFill>
                <a:latin typeface="Segoe UI"/>
              </a:endParaRPr>
            </a:p>
          </p:txBody>
        </p:sp>
      </p:grpSp>
      <p:cxnSp>
        <p:nvCxnSpPr>
          <p:cNvPr id="58" name="Straight Arrow Connector 32"/>
          <p:cNvCxnSpPr/>
          <p:nvPr/>
        </p:nvCxnSpPr>
        <p:spPr>
          <a:xfrm flipV="1">
            <a:off x="6034972" y="4151049"/>
            <a:ext cx="0" cy="712478"/>
          </a:xfrm>
          <a:prstGeom prst="straightConnector1">
            <a:avLst/>
          </a:prstGeom>
          <a:ln w="38100" cmpd="sng">
            <a:solidFill>
              <a:srgbClr val="7F7F7F"/>
            </a:solidFill>
            <a:headE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32"/>
          <p:cNvCxnSpPr/>
          <p:nvPr/>
        </p:nvCxnSpPr>
        <p:spPr>
          <a:xfrm rot="5400000">
            <a:off x="6683261" y="4677320"/>
            <a:ext cx="1465431" cy="438412"/>
          </a:xfrm>
          <a:prstGeom prst="bentConnector3">
            <a:avLst>
              <a:gd name="adj1" fmla="val 99706"/>
            </a:avLst>
          </a:prstGeom>
          <a:ln w="38100" cmpd="sng">
            <a:solidFill>
              <a:srgbClr val="7F7F7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Elbow Connector 81"/>
          <p:cNvCxnSpPr/>
          <p:nvPr/>
        </p:nvCxnSpPr>
        <p:spPr>
          <a:xfrm rot="10800000" flipV="1">
            <a:off x="7415976" y="4151049"/>
            <a:ext cx="3405046" cy="2235006"/>
          </a:xfrm>
          <a:prstGeom prst="bentConnector3">
            <a:avLst>
              <a:gd name="adj1" fmla="val 241"/>
            </a:avLst>
          </a:prstGeom>
          <a:ln w="38100" cmpd="sng">
            <a:solidFill>
              <a:srgbClr val="7F7F7F"/>
            </a:solidFill>
            <a:headE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8058311" y="5957866"/>
            <a:ext cx="2533642" cy="400110"/>
          </a:xfrm>
          <a:prstGeom prst="rect">
            <a:avLst/>
          </a:prstGeom>
          <a:noFill/>
        </p:spPr>
        <p:txBody>
          <a:bodyPr wrap="none" rtlCol="0">
            <a:spAutoFit/>
          </a:bodyPr>
          <a:lstStyle/>
          <a:p>
            <a:pPr algn="ctr"/>
            <a:r>
              <a:rPr lang="en-US" sz="2000" dirty="0" smtClean="0">
                <a:solidFill>
                  <a:prstClr val="black"/>
                </a:solidFill>
                <a:latin typeface="Segoe UI"/>
              </a:rPr>
              <a:t>Save new </a:t>
            </a:r>
            <a:r>
              <a:rPr lang="en-US" sz="2000" smtClean="0">
                <a:solidFill>
                  <a:prstClr val="black"/>
                </a:solidFill>
                <a:latin typeface="Segoe UI"/>
              </a:rPr>
              <a:t>Node Object</a:t>
            </a:r>
            <a:endParaRPr lang="en-US" sz="2000" dirty="0">
              <a:solidFill>
                <a:prstClr val="black"/>
              </a:solidFill>
              <a:latin typeface="Segoe UI"/>
            </a:endParaRPr>
          </a:p>
        </p:txBody>
      </p:sp>
      <p:sp>
        <p:nvSpPr>
          <p:cNvPr id="85" name="Flowchart: Magnetic Disk 26"/>
          <p:cNvSpPr/>
          <p:nvPr/>
        </p:nvSpPr>
        <p:spPr>
          <a:xfrm>
            <a:off x="10071496" y="952132"/>
            <a:ext cx="1217539" cy="876667"/>
          </a:xfrm>
          <a:prstGeom prst="flowChartMagneticDisk">
            <a:avLst/>
          </a:prstGeom>
          <a:solidFill>
            <a:srgbClr val="0070C0"/>
          </a:solidFill>
          <a:ln w="381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latin typeface="Segoe UI"/>
              </a:rPr>
              <a:t>Database</a:t>
            </a:r>
          </a:p>
        </p:txBody>
      </p:sp>
      <p:cxnSp>
        <p:nvCxnSpPr>
          <p:cNvPr id="86" name="Straight Arrow Connector 32"/>
          <p:cNvCxnSpPr/>
          <p:nvPr/>
        </p:nvCxnSpPr>
        <p:spPr>
          <a:xfrm flipV="1">
            <a:off x="10677043" y="1945610"/>
            <a:ext cx="0" cy="712478"/>
          </a:xfrm>
          <a:prstGeom prst="straightConnector1">
            <a:avLst/>
          </a:prstGeom>
          <a:ln w="38100" cmpd="sng">
            <a:solidFill>
              <a:srgbClr val="7F7F7F"/>
            </a:solidFill>
            <a:headE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Straight Arrow Connector 32"/>
          <p:cNvCxnSpPr/>
          <p:nvPr/>
        </p:nvCxnSpPr>
        <p:spPr>
          <a:xfrm flipV="1">
            <a:off x="10979914" y="1945610"/>
            <a:ext cx="0" cy="712478"/>
          </a:xfrm>
          <a:prstGeom prst="straightConnector1">
            <a:avLst/>
          </a:prstGeom>
          <a:ln w="38100" cmpd="sng">
            <a:solidFill>
              <a:srgbClr val="7F7F7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9743034" y="292141"/>
            <a:ext cx="2155975" cy="400110"/>
          </a:xfrm>
          <a:prstGeom prst="rect">
            <a:avLst/>
          </a:prstGeom>
          <a:noFill/>
        </p:spPr>
        <p:txBody>
          <a:bodyPr wrap="none" rtlCol="0">
            <a:spAutoFit/>
          </a:bodyPr>
          <a:lstStyle/>
          <a:p>
            <a:pPr algn="ctr"/>
            <a:r>
              <a:rPr lang="en-US" sz="2000" dirty="0" smtClean="0">
                <a:solidFill>
                  <a:prstClr val="black"/>
                </a:solidFill>
                <a:latin typeface="Segoe UI"/>
              </a:rPr>
              <a:t>External Resources</a:t>
            </a:r>
          </a:p>
        </p:txBody>
      </p:sp>
    </p:spTree>
    <p:extLst>
      <p:ext uri="{BB962C8B-B14F-4D97-AF65-F5344CB8AC3E}">
        <p14:creationId xmlns:p14="http://schemas.microsoft.com/office/powerpoint/2010/main" val="121095862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t>Objectives</a:t>
            </a:r>
          </a:p>
        </p:txBody>
      </p:sp>
      <p:grpSp>
        <p:nvGrpSpPr>
          <p:cNvPr id="8" name="Group 7"/>
          <p:cNvGrpSpPr/>
          <p:nvPr/>
        </p:nvGrpSpPr>
        <p:grpSpPr>
          <a:xfrm>
            <a:off x="0" y="1950630"/>
            <a:ext cx="12192000" cy="4907371"/>
            <a:chOff x="0" y="1950630"/>
            <a:chExt cx="12192000" cy="4447179"/>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By the end of this lesson you should be able to:</a:t>
                </a:r>
              </a:p>
            </p:txBody>
          </p:sp>
        </p:grpSp>
        <p:sp>
          <p:nvSpPr>
            <p:cNvPr id="7" name="Rectangle 6"/>
            <p:cNvSpPr/>
            <p:nvPr/>
          </p:nvSpPr>
          <p:spPr>
            <a:xfrm>
              <a:off x="0" y="2783543"/>
              <a:ext cx="12192000" cy="361426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a:t>Explain Chef terminology and architecture</a:t>
              </a:r>
            </a:p>
            <a:p>
              <a:pPr marL="1371600" lvl="2" indent="-457200">
                <a:buFont typeface="Wingdings" charset="2"/>
                <a:buChar char="§"/>
              </a:pPr>
              <a:r>
                <a:rPr lang="en-US" sz="2800" dirty="0"/>
                <a:t>Build basic cookbooks and recipes</a:t>
              </a:r>
            </a:p>
            <a:p>
              <a:pPr marL="1371600" lvl="2" indent="-457200">
                <a:buFont typeface="Wingdings" charset="2"/>
                <a:buChar char="§"/>
              </a:pPr>
              <a:r>
                <a:rPr lang="en-US" sz="2800" dirty="0"/>
                <a:t>Utilize windows resources like </a:t>
              </a:r>
              <a:r>
                <a:rPr lang="en-US" sz="2800" dirty="0" err="1"/>
                <a:t>powershell_script</a:t>
              </a:r>
              <a:r>
                <a:rPr lang="en-US" sz="2800" dirty="0"/>
                <a:t> and </a:t>
              </a:r>
              <a:r>
                <a:rPr lang="en-US" sz="2800" dirty="0" err="1"/>
                <a:t>registry_key</a:t>
              </a:r>
              <a:endParaRPr lang="en-US" sz="2800" dirty="0"/>
            </a:p>
            <a:p>
              <a:pPr marL="1371600" lvl="2" indent="-457200">
                <a:buFont typeface="Wingdings" charset="2"/>
                <a:buChar char="§"/>
              </a:pPr>
              <a:r>
                <a:rPr lang="en-US" sz="2800" dirty="0"/>
                <a:t>Understand how to interface with a Chef Server</a:t>
              </a:r>
            </a:p>
          </p:txBody>
        </p:sp>
      </p:grpSp>
    </p:spTree>
    <p:extLst>
      <p:ext uri="{BB962C8B-B14F-4D97-AF65-F5344CB8AC3E}">
        <p14:creationId xmlns:p14="http://schemas.microsoft.com/office/powerpoint/2010/main" val="52964507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Using Chef</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solidFill>
                    <a:prstClr val="white"/>
                  </a:solidFill>
                  <a:latin typeface="Segoe UI"/>
                </a:rPr>
                <a:t>Core Components</a:t>
              </a:r>
              <a:endParaRPr lang="en-US" i="0" dirty="0">
                <a:solidFill>
                  <a:prstClr val="white"/>
                </a:solidFill>
                <a:latin typeface="Segoe UI"/>
              </a:endParaRPr>
            </a:p>
          </p:txBody>
        </p:sp>
      </p:grpSp>
      <p:sp>
        <p:nvSpPr>
          <p:cNvPr id="54" name="Rectangle 53"/>
          <p:cNvSpPr/>
          <p:nvPr/>
        </p:nvSpPr>
        <p:spPr>
          <a:xfrm>
            <a:off x="0" y="2225737"/>
            <a:ext cx="12192000" cy="3337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35050" lvl="2" indent="-344488">
              <a:buFont typeface="Wingdings" charset="2"/>
              <a:buChar char="§"/>
            </a:pPr>
            <a:r>
              <a:rPr lang="en-US" sz="2400" dirty="0" smtClean="0">
                <a:solidFill>
                  <a:prstClr val="black"/>
                </a:solidFill>
                <a:latin typeface="Segoe UI"/>
              </a:rPr>
              <a:t>Basic Chef Terms and Concepts:</a:t>
            </a:r>
          </a:p>
          <a:p>
            <a:pPr marL="1492250" lvl="3" indent="-344488">
              <a:buFont typeface="Wingdings" charset="2"/>
              <a:buChar char="§"/>
            </a:pPr>
            <a:r>
              <a:rPr lang="en-US" sz="2400" dirty="0" smtClean="0">
                <a:solidFill>
                  <a:prstClr val="black"/>
                </a:solidFill>
                <a:latin typeface="Segoe UI"/>
              </a:rPr>
              <a:t>Resource</a:t>
            </a:r>
          </a:p>
          <a:p>
            <a:pPr marL="1492250" lvl="3" indent="-344488">
              <a:buFont typeface="Wingdings" charset="2"/>
              <a:buChar char="§"/>
            </a:pPr>
            <a:r>
              <a:rPr lang="en-US" sz="2400" dirty="0" smtClean="0">
                <a:solidFill>
                  <a:prstClr val="black"/>
                </a:solidFill>
                <a:latin typeface="Segoe UI"/>
              </a:rPr>
              <a:t>Recipe</a:t>
            </a:r>
          </a:p>
          <a:p>
            <a:pPr marL="1492250" lvl="3" indent="-344488">
              <a:buFont typeface="Wingdings" charset="2"/>
              <a:buChar char="§"/>
            </a:pPr>
            <a:r>
              <a:rPr lang="en-US" sz="2400" dirty="0" smtClean="0">
                <a:solidFill>
                  <a:prstClr val="black"/>
                </a:solidFill>
                <a:latin typeface="Segoe UI"/>
              </a:rPr>
              <a:t>Cookbook</a:t>
            </a:r>
          </a:p>
          <a:p>
            <a:pPr marL="1492250" lvl="3" indent="-344488">
              <a:buFont typeface="Wingdings" charset="2"/>
              <a:buChar char="§"/>
            </a:pPr>
            <a:r>
              <a:rPr lang="en-US" sz="2400" dirty="0" smtClean="0">
                <a:solidFill>
                  <a:prstClr val="black"/>
                </a:solidFill>
                <a:latin typeface="Segoe UI"/>
              </a:rPr>
              <a:t>Attribute</a:t>
            </a:r>
          </a:p>
          <a:p>
            <a:pPr marL="1492250" lvl="3" indent="-344488">
              <a:buFont typeface="Wingdings" charset="2"/>
              <a:buChar char="§"/>
            </a:pPr>
            <a:r>
              <a:rPr lang="en-US" sz="2400" dirty="0" smtClean="0">
                <a:solidFill>
                  <a:prstClr val="black"/>
                </a:solidFill>
                <a:latin typeface="Segoe UI"/>
              </a:rPr>
              <a:t>The Node Object</a:t>
            </a:r>
          </a:p>
        </p:txBody>
      </p:sp>
    </p:spTree>
    <p:extLst>
      <p:ext uri="{BB962C8B-B14F-4D97-AF65-F5344CB8AC3E}">
        <p14:creationId xmlns:p14="http://schemas.microsoft.com/office/powerpoint/2010/main" val="375985218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Using Chef</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Resources</a:t>
              </a:r>
              <a:endParaRPr lang="en-US" i="0" dirty="0"/>
            </a:p>
          </p:txBody>
        </p:sp>
      </p:grpSp>
      <p:sp>
        <p:nvSpPr>
          <p:cNvPr id="54" name="Rectangle 53"/>
          <p:cNvSpPr/>
          <p:nvPr/>
        </p:nvSpPr>
        <p:spPr>
          <a:xfrm>
            <a:off x="0" y="2225737"/>
            <a:ext cx="12192000" cy="38211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400" dirty="0" smtClean="0">
                <a:solidFill>
                  <a:schemeClr val="tx1"/>
                </a:solidFill>
              </a:rPr>
              <a:t>Resources:</a:t>
            </a:r>
          </a:p>
          <a:p>
            <a:pPr marL="1714500" lvl="3" indent="-342900">
              <a:buFont typeface="Wingdings" charset="2"/>
              <a:buChar char="§"/>
            </a:pPr>
            <a:r>
              <a:rPr lang="en-US" sz="2400" dirty="0" smtClean="0">
                <a:solidFill>
                  <a:schemeClr val="tx1"/>
                </a:solidFill>
              </a:rPr>
              <a:t>Specify the </a:t>
            </a:r>
            <a:r>
              <a:rPr lang="en-US" sz="2400" dirty="0" smtClean="0">
                <a:solidFill>
                  <a:schemeClr val="tx1"/>
                </a:solidFill>
              </a:rPr>
              <a:t>“</a:t>
            </a:r>
            <a:r>
              <a:rPr lang="en-US" sz="2400" dirty="0" smtClean="0">
                <a:solidFill>
                  <a:schemeClr val="tx1"/>
                </a:solidFill>
              </a:rPr>
              <a:t>desired state” </a:t>
            </a:r>
            <a:r>
              <a:rPr lang="en-US" sz="2400" dirty="0" smtClean="0">
                <a:solidFill>
                  <a:schemeClr val="tx1"/>
                </a:solidFill>
              </a:rPr>
              <a:t>of </a:t>
            </a:r>
            <a:r>
              <a:rPr lang="en-US" sz="2400" dirty="0" smtClean="0">
                <a:solidFill>
                  <a:schemeClr val="tx1"/>
                </a:solidFill>
              </a:rPr>
              <a:t>configuration </a:t>
            </a:r>
            <a:r>
              <a:rPr lang="en-US" sz="2400" dirty="0" smtClean="0">
                <a:solidFill>
                  <a:schemeClr val="tx1"/>
                </a:solidFill>
              </a:rPr>
              <a:t>items</a:t>
            </a:r>
            <a:endParaRPr lang="en-US" sz="2400" dirty="0" smtClean="0">
              <a:solidFill>
                <a:schemeClr val="tx1"/>
              </a:solidFill>
            </a:endParaRPr>
          </a:p>
          <a:p>
            <a:pPr marL="1714500" lvl="3" indent="-342900">
              <a:buFont typeface="Wingdings" charset="2"/>
              <a:buChar char="§"/>
            </a:pPr>
            <a:r>
              <a:rPr lang="en-US" sz="2400" dirty="0" smtClean="0">
                <a:solidFill>
                  <a:schemeClr val="tx1"/>
                </a:solidFill>
              </a:rPr>
              <a:t>Explains </a:t>
            </a:r>
            <a:r>
              <a:rPr lang="en-US" sz="2400" dirty="0" smtClean="0">
                <a:solidFill>
                  <a:schemeClr val="tx1"/>
                </a:solidFill>
              </a:rPr>
              <a:t>the </a:t>
            </a:r>
            <a:r>
              <a:rPr lang="en-US" sz="2400" dirty="0" smtClean="0">
                <a:solidFill>
                  <a:schemeClr val="tx1"/>
                </a:solidFill>
              </a:rPr>
              <a:t>steps </a:t>
            </a:r>
            <a:r>
              <a:rPr lang="en-US" sz="2400" dirty="0" smtClean="0">
                <a:solidFill>
                  <a:schemeClr val="tx1"/>
                </a:solidFill>
              </a:rPr>
              <a:t>for bringing </a:t>
            </a:r>
            <a:r>
              <a:rPr lang="en-US" sz="2400" dirty="0" smtClean="0">
                <a:solidFill>
                  <a:schemeClr val="tx1"/>
                </a:solidFill>
              </a:rPr>
              <a:t>the Resource into the desired state</a:t>
            </a:r>
          </a:p>
          <a:p>
            <a:pPr marL="1714500" lvl="3" indent="-342900">
              <a:buFont typeface="Wingdings" charset="2"/>
              <a:buChar char="§"/>
            </a:pPr>
            <a:r>
              <a:rPr lang="en-US" sz="2400" dirty="0" smtClean="0">
                <a:solidFill>
                  <a:schemeClr val="tx1"/>
                </a:solidFill>
              </a:rPr>
              <a:t>Are classified by type, i.e. package, file, service, template, </a:t>
            </a:r>
            <a:r>
              <a:rPr lang="en-US" sz="2400" dirty="0" err="1" smtClean="0">
                <a:solidFill>
                  <a:schemeClr val="tx1"/>
                </a:solidFill>
              </a:rPr>
              <a:t>registry_key</a:t>
            </a:r>
            <a:r>
              <a:rPr lang="en-US" sz="2400" dirty="0" smtClean="0">
                <a:solidFill>
                  <a:schemeClr val="tx1"/>
                </a:solidFill>
              </a:rPr>
              <a:t>, etc.</a:t>
            </a:r>
          </a:p>
          <a:p>
            <a:pPr marL="1714500" lvl="3" indent="-342900">
              <a:buFont typeface="Wingdings" charset="2"/>
              <a:buChar char="§"/>
            </a:pPr>
            <a:r>
              <a:rPr lang="en-US" sz="2400" dirty="0" smtClean="0">
                <a:solidFill>
                  <a:schemeClr val="tx1"/>
                </a:solidFill>
              </a:rPr>
              <a:t>Are grouped into Recipe files (ruby files) that are executed during convergence</a:t>
            </a:r>
          </a:p>
        </p:txBody>
      </p:sp>
    </p:spTree>
    <p:extLst>
      <p:ext uri="{BB962C8B-B14F-4D97-AF65-F5344CB8AC3E}">
        <p14:creationId xmlns:p14="http://schemas.microsoft.com/office/powerpoint/2010/main" val="130092874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Using Chef - </a:t>
            </a:r>
            <a:r>
              <a:rPr lang="en-US" dirty="0" smtClean="0"/>
              <a:t>Resources</a:t>
            </a:r>
            <a:endParaRPr lang="en-US" sz="4800" dirty="0"/>
          </a:p>
        </p:txBody>
      </p:sp>
      <p:sp>
        <p:nvSpPr>
          <p:cNvPr id="6" name="Content Placeholder 3"/>
          <p:cNvSpPr>
            <a:spLocks noGrp="1"/>
          </p:cNvSpPr>
          <p:nvPr>
            <p:ph sz="half" idx="1"/>
          </p:nvPr>
        </p:nvSpPr>
        <p:spPr>
          <a:solidFill>
            <a:schemeClr val="bg1">
              <a:lumMod val="75000"/>
            </a:schemeClr>
          </a:solidFill>
        </p:spPr>
        <p:txBody>
          <a:bodyPr/>
          <a:lstStyle/>
          <a:p>
            <a:r>
              <a:rPr lang="en-US" dirty="0"/>
              <a:t>Resources have:</a:t>
            </a:r>
          </a:p>
          <a:p>
            <a:pPr lvl="1"/>
            <a:r>
              <a:rPr lang="en-US" sz="2400" dirty="0"/>
              <a:t>a Type – ‘file’</a:t>
            </a:r>
          </a:p>
          <a:p>
            <a:pPr lvl="1"/>
            <a:r>
              <a:rPr lang="en-US" sz="2400" dirty="0"/>
              <a:t>a Name – ‘</a:t>
            </a:r>
            <a:r>
              <a:rPr lang="en-US" sz="2400" dirty="0" err="1"/>
              <a:t>hello.txt</a:t>
            </a:r>
            <a:r>
              <a:rPr lang="en-US" sz="2400" dirty="0"/>
              <a:t>’</a:t>
            </a:r>
          </a:p>
          <a:p>
            <a:pPr lvl="1"/>
            <a:r>
              <a:rPr lang="en-US" sz="2400" dirty="0"/>
              <a:t>Attributes – ‘content’</a:t>
            </a:r>
          </a:p>
          <a:p>
            <a:pPr lvl="1"/>
            <a:r>
              <a:rPr lang="en-US" sz="2400" dirty="0"/>
              <a:t>Actions - ’create</a:t>
            </a:r>
            <a:r>
              <a:rPr lang="en-US" sz="2400" dirty="0" smtClean="0"/>
              <a:t>’</a:t>
            </a:r>
            <a:endParaRPr lang="en-US" sz="2400" dirty="0"/>
          </a:p>
        </p:txBody>
      </p:sp>
      <p:sp>
        <p:nvSpPr>
          <p:cNvPr id="3" name="Content Placeholder 2"/>
          <p:cNvSpPr>
            <a:spLocks noGrp="1"/>
          </p:cNvSpPr>
          <p:nvPr>
            <p:ph idx="13"/>
          </p:nvPr>
        </p:nvSpPr>
        <p:spPr/>
        <p:txBody>
          <a:bodyPr/>
          <a:lstStyle/>
          <a:p>
            <a:endParaRPr lang="en-US" dirty="0"/>
          </a:p>
          <a:p>
            <a:endParaRPr lang="en-US" dirty="0"/>
          </a:p>
          <a:p>
            <a:r>
              <a:rPr lang="en-US" dirty="0"/>
              <a:t>file ‘</a:t>
            </a:r>
            <a:r>
              <a:rPr lang="en-US" dirty="0" err="1"/>
              <a:t>hello.txt</a:t>
            </a:r>
            <a:r>
              <a:rPr lang="en-US" dirty="0"/>
              <a:t>’ do</a:t>
            </a:r>
          </a:p>
          <a:p>
            <a:r>
              <a:rPr lang="en-US" dirty="0"/>
              <a:t>  content ‘Hello, world!’</a:t>
            </a:r>
          </a:p>
          <a:p>
            <a:r>
              <a:rPr lang="en-US" dirty="0"/>
              <a:t>  action :create</a:t>
            </a:r>
          </a:p>
          <a:p>
            <a:r>
              <a:rPr lang="en-US" dirty="0"/>
              <a:t>end</a:t>
            </a:r>
          </a:p>
          <a:p>
            <a:endParaRPr lang="en-US" dirty="0"/>
          </a:p>
        </p:txBody>
      </p:sp>
    </p:spTree>
    <p:extLst>
      <p:ext uri="{BB962C8B-B14F-4D97-AF65-F5344CB8AC3E}">
        <p14:creationId xmlns:p14="http://schemas.microsoft.com/office/powerpoint/2010/main" val="101585986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Using Chef</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Resources - examples</a:t>
              </a:r>
              <a:endParaRPr lang="en-US" i="0" dirty="0"/>
            </a:p>
          </p:txBody>
        </p:sp>
      </p:grpSp>
      <p:sp>
        <p:nvSpPr>
          <p:cNvPr id="9" name="Content Placeholder 4"/>
          <p:cNvSpPr txBox="1">
            <a:spLocks/>
          </p:cNvSpPr>
          <p:nvPr/>
        </p:nvSpPr>
        <p:spPr>
          <a:xfrm>
            <a:off x="936459" y="2761704"/>
            <a:ext cx="9264377" cy="3588139"/>
          </a:xfrm>
          <a:prstGeom prst="rect">
            <a:avLst/>
          </a:prstGeom>
          <a:solidFill>
            <a:srgbClr val="F2F2F2"/>
          </a:solidFill>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err="1">
                <a:latin typeface="Lucida Console" panose="020B0609040504020204" pitchFamily="49" charset="0"/>
              </a:rPr>
              <a:t>windows_package</a:t>
            </a:r>
            <a:r>
              <a:rPr lang="en-US" sz="1800" dirty="0">
                <a:latin typeface="Lucida Console" panose="020B0609040504020204" pitchFamily="49" charset="0"/>
              </a:rPr>
              <a:t> ‘7zip’ do</a:t>
            </a:r>
          </a:p>
          <a:p>
            <a:pPr marL="0" indent="0">
              <a:buNone/>
            </a:pPr>
            <a:r>
              <a:rPr lang="en-US" sz="1800" dirty="0">
                <a:latin typeface="Lucida Console" panose="020B0609040504020204" pitchFamily="49" charset="0"/>
              </a:rPr>
              <a:t>  action :install</a:t>
            </a:r>
          </a:p>
          <a:p>
            <a:pPr marL="0" indent="0">
              <a:buNone/>
            </a:pPr>
            <a:r>
              <a:rPr lang="en-US" sz="1800" dirty="0">
                <a:latin typeface="Lucida Console" panose="020B0609040504020204" pitchFamily="49" charset="0"/>
              </a:rPr>
              <a:t>  source ‘</a:t>
            </a:r>
            <a:r>
              <a:rPr lang="fi-FI" sz="1800" dirty="0">
                <a:latin typeface="Lucida Console" panose="020B0609040504020204" pitchFamily="49" charset="0"/>
              </a:rPr>
              <a:t>C:\7z920.msi’</a:t>
            </a:r>
            <a:endParaRPr lang="en-US" sz="1800" dirty="0">
              <a:latin typeface="Lucida Console" panose="020B0609040504020204" pitchFamily="49" charset="0"/>
            </a:endParaRPr>
          </a:p>
          <a:p>
            <a:pPr marL="0" indent="0">
              <a:buNone/>
            </a:pPr>
            <a:r>
              <a:rPr lang="en-US" sz="1800" dirty="0">
                <a:latin typeface="Lucida Console" panose="020B0609040504020204" pitchFamily="49" charset="0"/>
              </a:rPr>
              <a:t>end</a:t>
            </a:r>
          </a:p>
          <a:p>
            <a:pPr marL="0" indent="0">
              <a:buNone/>
            </a:pPr>
            <a:endParaRPr lang="en-US" sz="1800" dirty="0">
              <a:latin typeface="Lucida Console" panose="020B0609040504020204" pitchFamily="49" charset="0"/>
            </a:endParaRPr>
          </a:p>
          <a:p>
            <a:pPr marL="0" indent="0">
              <a:buNone/>
            </a:pPr>
            <a:r>
              <a:rPr lang="en-US" sz="1800" dirty="0" err="1">
                <a:latin typeface="Lucida Console" panose="020B0609040504020204" pitchFamily="49" charset="0"/>
              </a:rPr>
              <a:t>windows_service</a:t>
            </a:r>
            <a:r>
              <a:rPr lang="en-US" sz="1800" dirty="0">
                <a:latin typeface="Lucida Console" panose="020B0609040504020204" pitchFamily="49" charset="0"/>
              </a:rPr>
              <a:t> ‘BITS’ do</a:t>
            </a:r>
          </a:p>
          <a:p>
            <a:pPr marL="0" indent="0">
              <a:buNone/>
            </a:pPr>
            <a:r>
              <a:rPr lang="en-US" sz="1800" dirty="0">
                <a:latin typeface="Lucida Console" panose="020B0609040504020204" pitchFamily="49" charset="0"/>
              </a:rPr>
              <a:t>  action :</a:t>
            </a:r>
            <a:r>
              <a:rPr lang="en-US" sz="1800" dirty="0" err="1">
                <a:latin typeface="Lucida Console" panose="020B0609040504020204" pitchFamily="49" charset="0"/>
              </a:rPr>
              <a:t>configure_startup</a:t>
            </a:r>
            <a:endParaRPr lang="en-US" sz="1800" dirty="0">
              <a:latin typeface="Lucida Console" panose="020B0609040504020204" pitchFamily="49" charset="0"/>
            </a:endParaRPr>
          </a:p>
          <a:p>
            <a:pPr marL="0" indent="0">
              <a:buNone/>
            </a:pPr>
            <a:r>
              <a:rPr lang="en-US" sz="1800" dirty="0">
                <a:latin typeface="Lucida Console" panose="020B0609040504020204" pitchFamily="49" charset="0"/>
              </a:rPr>
              <a:t>  </a:t>
            </a:r>
            <a:r>
              <a:rPr lang="en-US" sz="1800" dirty="0" err="1">
                <a:latin typeface="Lucida Console" panose="020B0609040504020204" pitchFamily="49" charset="0"/>
              </a:rPr>
              <a:t>startup_type</a:t>
            </a:r>
            <a:r>
              <a:rPr lang="en-US" sz="1800" dirty="0">
                <a:latin typeface="Lucida Console" panose="020B0609040504020204" pitchFamily="49" charset="0"/>
              </a:rPr>
              <a:t> :manual</a:t>
            </a:r>
          </a:p>
          <a:p>
            <a:pPr marL="0" indent="0">
              <a:buNone/>
            </a:pPr>
            <a:r>
              <a:rPr lang="en-US" sz="1800" dirty="0">
                <a:latin typeface="Lucida Console" panose="020B0609040504020204" pitchFamily="49" charset="0"/>
              </a:rPr>
              <a:t>end</a:t>
            </a:r>
          </a:p>
        </p:txBody>
      </p:sp>
    </p:spTree>
    <p:extLst>
      <p:ext uri="{BB962C8B-B14F-4D97-AF65-F5344CB8AC3E}">
        <p14:creationId xmlns:p14="http://schemas.microsoft.com/office/powerpoint/2010/main" val="111653232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Using Chef</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Recipes are files that contain resources:</a:t>
              </a:r>
              <a:endParaRPr lang="en-US" i="0" dirty="0"/>
            </a:p>
          </p:txBody>
        </p:sp>
      </p:grpSp>
      <p:sp>
        <p:nvSpPr>
          <p:cNvPr id="54" name="Rectangle 53"/>
          <p:cNvSpPr/>
          <p:nvPr/>
        </p:nvSpPr>
        <p:spPr>
          <a:xfrm>
            <a:off x="1" y="2277948"/>
            <a:ext cx="12192000" cy="37131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800" dirty="0" smtClean="0">
                <a:solidFill>
                  <a:schemeClr val="tx1"/>
                </a:solidFill>
              </a:rPr>
              <a:t>authored using Ruby, and have a .</a:t>
            </a:r>
            <a:r>
              <a:rPr lang="en-US" sz="2800" dirty="0" err="1" smtClean="0">
                <a:solidFill>
                  <a:schemeClr val="tx1"/>
                </a:solidFill>
              </a:rPr>
              <a:t>rb</a:t>
            </a:r>
            <a:r>
              <a:rPr lang="en-US" sz="2800" dirty="0" smtClean="0">
                <a:solidFill>
                  <a:schemeClr val="tx1"/>
                </a:solidFill>
              </a:rPr>
              <a:t> file extension</a:t>
            </a:r>
          </a:p>
          <a:p>
            <a:pPr marL="1257300" lvl="2" indent="-342900">
              <a:buFont typeface="Wingdings" charset="2"/>
              <a:buChar char="§"/>
            </a:pPr>
            <a:r>
              <a:rPr lang="en-US" sz="2800" dirty="0" smtClean="0">
                <a:solidFill>
                  <a:schemeClr val="tx1"/>
                </a:solidFill>
              </a:rPr>
              <a:t>Group configuration tasks into logical units</a:t>
            </a:r>
          </a:p>
          <a:p>
            <a:pPr marL="1257300" lvl="2" indent="-342900">
              <a:buFont typeface="Wingdings" charset="2"/>
              <a:buChar char="§"/>
            </a:pPr>
            <a:r>
              <a:rPr lang="en-US" sz="2800" dirty="0" smtClean="0">
                <a:solidFill>
                  <a:schemeClr val="tx1"/>
                </a:solidFill>
              </a:rPr>
              <a:t>May include or call other recipes using the </a:t>
            </a:r>
            <a:r>
              <a:rPr lang="en-US" sz="2800" dirty="0" err="1" smtClean="0">
                <a:solidFill>
                  <a:schemeClr val="tx1"/>
                </a:solidFill>
              </a:rPr>
              <a:t>include_recipe</a:t>
            </a:r>
            <a:r>
              <a:rPr lang="en-US" sz="2800" dirty="0" smtClean="0">
                <a:solidFill>
                  <a:schemeClr val="tx1"/>
                </a:solidFill>
              </a:rPr>
              <a:t> method</a:t>
            </a:r>
          </a:p>
          <a:p>
            <a:pPr marL="1257300" lvl="2" indent="-342900">
              <a:buFont typeface="Wingdings" charset="2"/>
              <a:buChar char="§"/>
            </a:pPr>
            <a:r>
              <a:rPr lang="en-US" sz="2800" dirty="0" smtClean="0">
                <a:solidFill>
                  <a:schemeClr val="tx1"/>
                </a:solidFill>
              </a:rPr>
              <a:t>Have direct access to the Chef Server’s indexes via the search method</a:t>
            </a:r>
          </a:p>
          <a:p>
            <a:pPr marL="1257300" lvl="2" indent="-342900">
              <a:buFont typeface="Wingdings" charset="2"/>
              <a:buChar char="§"/>
            </a:pPr>
            <a:r>
              <a:rPr lang="en-US" sz="2800" dirty="0" smtClean="0">
                <a:solidFill>
                  <a:schemeClr val="tx1"/>
                </a:solidFill>
              </a:rPr>
              <a:t>added to the Run-list for any node</a:t>
            </a:r>
          </a:p>
        </p:txBody>
      </p:sp>
    </p:spTree>
    <p:extLst>
      <p:ext uri="{BB962C8B-B14F-4D97-AF65-F5344CB8AC3E}">
        <p14:creationId xmlns:p14="http://schemas.microsoft.com/office/powerpoint/2010/main" val="149349160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Using Chef - Recipes</a:t>
            </a:r>
            <a:endParaRPr lang="en-US" sz="4800" dirty="0"/>
          </a:p>
        </p:txBody>
      </p:sp>
      <p:sp>
        <p:nvSpPr>
          <p:cNvPr id="6" name="Content Placeholder 3"/>
          <p:cNvSpPr>
            <a:spLocks noGrp="1"/>
          </p:cNvSpPr>
          <p:nvPr>
            <p:ph sz="half" idx="1"/>
          </p:nvPr>
        </p:nvSpPr>
        <p:spPr>
          <a:solidFill>
            <a:schemeClr val="bg1">
              <a:lumMod val="75000"/>
            </a:schemeClr>
          </a:solidFill>
        </p:spPr>
        <p:txBody>
          <a:bodyPr/>
          <a:lstStyle/>
          <a:p>
            <a:endParaRPr lang="en-US" sz="1400" dirty="0" smtClean="0"/>
          </a:p>
          <a:p>
            <a:endParaRPr lang="en-US" sz="1400" dirty="0"/>
          </a:p>
          <a:p>
            <a:r>
              <a:rPr lang="en-US" dirty="0" smtClean="0"/>
              <a:t>Recipes:</a:t>
            </a:r>
            <a:endParaRPr lang="en-US" dirty="0"/>
          </a:p>
          <a:p>
            <a:pPr lvl="1"/>
            <a:r>
              <a:rPr lang="en-US" sz="2400" dirty="0"/>
              <a:t>Are Ruby files with .</a:t>
            </a:r>
            <a:r>
              <a:rPr lang="en-US" sz="2400" dirty="0" err="1"/>
              <a:t>rb</a:t>
            </a:r>
            <a:r>
              <a:rPr lang="en-US" sz="2400" dirty="0"/>
              <a:t> extension</a:t>
            </a:r>
          </a:p>
          <a:p>
            <a:pPr lvl="1"/>
            <a:r>
              <a:rPr lang="en-US" sz="2400" dirty="0"/>
              <a:t>Include resources</a:t>
            </a:r>
          </a:p>
          <a:p>
            <a:pPr lvl="1"/>
            <a:r>
              <a:rPr lang="en-US" sz="2400" dirty="0"/>
              <a:t>Usually groups policy that define a common task</a:t>
            </a:r>
          </a:p>
          <a:p>
            <a:pPr lvl="1"/>
            <a:r>
              <a:rPr lang="en-US" sz="2400" dirty="0"/>
              <a:t>Will be organized with Cookbooks</a:t>
            </a:r>
          </a:p>
        </p:txBody>
      </p:sp>
      <p:sp>
        <p:nvSpPr>
          <p:cNvPr id="3" name="Content Placeholder 2"/>
          <p:cNvSpPr>
            <a:spLocks noGrp="1"/>
          </p:cNvSpPr>
          <p:nvPr>
            <p:ph idx="13"/>
          </p:nvPr>
        </p:nvSpPr>
        <p:spPr/>
        <p:txBody>
          <a:bodyPr/>
          <a:lstStyle/>
          <a:p>
            <a:r>
              <a:rPr lang="en-US" dirty="0"/>
              <a:t>directory '</a:t>
            </a:r>
            <a:r>
              <a:rPr lang="en-US" dirty="0" err="1"/>
              <a:t>C:MyDirectory</a:t>
            </a:r>
            <a:r>
              <a:rPr lang="en-US" dirty="0"/>
              <a:t>' do  </a:t>
            </a:r>
          </a:p>
          <a:p>
            <a:r>
              <a:rPr lang="en-US" dirty="0"/>
              <a:t>  action :create  </a:t>
            </a:r>
          </a:p>
          <a:p>
            <a:r>
              <a:rPr lang="en-US" dirty="0"/>
              <a:t>  recursive true  </a:t>
            </a:r>
          </a:p>
          <a:p>
            <a:r>
              <a:rPr lang="en-US" dirty="0"/>
              <a:t>  rights :</a:t>
            </a:r>
            <a:r>
              <a:rPr lang="en-US" dirty="0" err="1"/>
              <a:t>full_control</a:t>
            </a:r>
            <a:r>
              <a:rPr lang="en-US" dirty="0"/>
              <a:t>, "Admin”</a:t>
            </a:r>
          </a:p>
          <a:p>
            <a:r>
              <a:rPr lang="en-US" dirty="0"/>
              <a:t>end</a:t>
            </a:r>
          </a:p>
          <a:p>
            <a:endParaRPr lang="en-US" dirty="0"/>
          </a:p>
          <a:p>
            <a:r>
              <a:rPr lang="en-US" dirty="0"/>
              <a:t>service "</a:t>
            </a:r>
            <a:r>
              <a:rPr lang="en-US" dirty="0" err="1"/>
              <a:t>MyService</a:t>
            </a:r>
            <a:r>
              <a:rPr lang="en-US" dirty="0"/>
              <a:t>" do  </a:t>
            </a:r>
          </a:p>
          <a:p>
            <a:r>
              <a:rPr lang="en-US" dirty="0"/>
              <a:t>  action :restart</a:t>
            </a:r>
          </a:p>
          <a:p>
            <a:r>
              <a:rPr lang="en-US" dirty="0"/>
              <a:t>end</a:t>
            </a:r>
          </a:p>
          <a:p>
            <a:endParaRPr lang="en-US" dirty="0"/>
          </a:p>
          <a:p>
            <a:r>
              <a:rPr lang="en-US" dirty="0"/>
              <a:t>batch "Output directory list" do  </a:t>
            </a:r>
          </a:p>
          <a:p>
            <a:r>
              <a:rPr lang="en-US" dirty="0"/>
              <a:t>  code '</a:t>
            </a:r>
            <a:r>
              <a:rPr lang="en-US" dirty="0" err="1"/>
              <a:t>dir</a:t>
            </a:r>
            <a:r>
              <a:rPr lang="en-US" dirty="0"/>
              <a:t> C:'  </a:t>
            </a:r>
          </a:p>
          <a:p>
            <a:r>
              <a:rPr lang="en-US" dirty="0"/>
              <a:t>  action :run</a:t>
            </a:r>
          </a:p>
          <a:p>
            <a:r>
              <a:rPr lang="en-US" dirty="0" smtClean="0"/>
              <a:t>end</a:t>
            </a:r>
            <a:endParaRPr lang="en-US" dirty="0"/>
          </a:p>
        </p:txBody>
      </p:sp>
    </p:spTree>
    <p:extLst>
      <p:ext uri="{BB962C8B-B14F-4D97-AF65-F5344CB8AC3E}">
        <p14:creationId xmlns:p14="http://schemas.microsoft.com/office/powerpoint/2010/main" val="22712383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Using Chef</a:t>
            </a:r>
            <a:endParaRPr lang="en-US" sz="4800" dirty="0"/>
          </a:p>
        </p:txBody>
      </p:sp>
      <p:grpSp>
        <p:nvGrpSpPr>
          <p:cNvPr id="30" name="Group 29"/>
          <p:cNvGrpSpPr/>
          <p:nvPr/>
        </p:nvGrpSpPr>
        <p:grpSpPr>
          <a:xfrm>
            <a:off x="1" y="1452478"/>
            <a:ext cx="12191999" cy="870928"/>
            <a:chOff x="979715" y="1908984"/>
            <a:chExt cx="9998962" cy="916202"/>
          </a:xfrm>
        </p:grpSpPr>
        <p:sp>
          <p:nvSpPr>
            <p:cNvPr id="33" name="Rectangle 32"/>
            <p:cNvSpPr/>
            <p:nvPr/>
          </p:nvSpPr>
          <p:spPr>
            <a:xfrm>
              <a:off x="979715" y="1908984"/>
              <a:ext cx="9998962" cy="916202"/>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Cookbooks </a:t>
              </a:r>
              <a:r>
                <a:rPr lang="en-US" i="0" dirty="0" smtClean="0"/>
                <a:t>are </a:t>
              </a:r>
              <a:r>
                <a:rPr lang="en-US" i="0" dirty="0" smtClean="0"/>
                <a:t>containers of recipes </a:t>
              </a:r>
              <a:r>
                <a:rPr lang="en-US" i="0" dirty="0" smtClean="0"/>
                <a:t>and supporting policies or files</a:t>
              </a:r>
              <a:endParaRPr lang="en-US" i="0" dirty="0"/>
            </a:p>
          </p:txBody>
        </p:sp>
      </p:grpSp>
      <p:sp>
        <p:nvSpPr>
          <p:cNvPr id="54" name="Rectangle 53"/>
          <p:cNvSpPr/>
          <p:nvPr/>
        </p:nvSpPr>
        <p:spPr>
          <a:xfrm>
            <a:off x="0" y="2285380"/>
            <a:ext cx="12192000" cy="35429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76313" lvl="2" indent="-292100">
              <a:buFont typeface="Wingdings" charset="2"/>
              <a:buChar char="§"/>
            </a:pPr>
            <a:r>
              <a:rPr lang="en-US" sz="2800" dirty="0" smtClean="0">
                <a:solidFill>
                  <a:schemeClr val="tx1"/>
                </a:solidFill>
              </a:rPr>
              <a:t>May contain many recipes</a:t>
            </a:r>
          </a:p>
          <a:p>
            <a:pPr marL="976313" lvl="2" indent="-292100">
              <a:buFont typeface="Wingdings" charset="2"/>
              <a:buChar char="§"/>
            </a:pPr>
            <a:r>
              <a:rPr lang="en-US" sz="2800" dirty="0" smtClean="0">
                <a:solidFill>
                  <a:schemeClr val="tx1"/>
                </a:solidFill>
              </a:rPr>
              <a:t>Define a scenario, and contain all the components needed to support </a:t>
            </a:r>
            <a:r>
              <a:rPr lang="en-US" sz="2800" dirty="0" smtClean="0">
                <a:solidFill>
                  <a:schemeClr val="tx1"/>
                </a:solidFill>
              </a:rPr>
              <a:t>the created scenario</a:t>
            </a:r>
            <a:endParaRPr lang="en-US" sz="2800" dirty="0" smtClean="0">
              <a:solidFill>
                <a:schemeClr val="tx1"/>
              </a:solidFill>
            </a:endParaRPr>
          </a:p>
          <a:p>
            <a:pPr marL="1485900" lvl="3" indent="-342900">
              <a:buFont typeface="Wingdings" charset="2"/>
              <a:buChar char="§"/>
            </a:pPr>
            <a:r>
              <a:rPr lang="en-US" sz="2800" dirty="0" smtClean="0">
                <a:solidFill>
                  <a:schemeClr val="tx1"/>
                </a:solidFill>
              </a:rPr>
              <a:t>For example, all the components and instructions for setting up MySQL</a:t>
            </a:r>
          </a:p>
          <a:p>
            <a:pPr marL="979488" lvl="2" indent="-342900">
              <a:buFont typeface="Wingdings" charset="2"/>
              <a:buChar char="§"/>
            </a:pPr>
            <a:r>
              <a:rPr lang="en-US" sz="2800" dirty="0" smtClean="0">
                <a:solidFill>
                  <a:schemeClr val="tx1"/>
                </a:solidFill>
              </a:rPr>
              <a:t>Distributed </a:t>
            </a:r>
            <a:r>
              <a:rPr lang="en-US" sz="2800" dirty="0" smtClean="0">
                <a:solidFill>
                  <a:schemeClr val="tx1"/>
                </a:solidFill>
              </a:rPr>
              <a:t>to all managed nodes who should apply that policy, either manually or by a Chef Server</a:t>
            </a:r>
          </a:p>
        </p:txBody>
      </p:sp>
    </p:spTree>
    <p:extLst>
      <p:ext uri="{BB962C8B-B14F-4D97-AF65-F5344CB8AC3E}">
        <p14:creationId xmlns:p14="http://schemas.microsoft.com/office/powerpoint/2010/main" val="219626572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2125" y="1111298"/>
            <a:ext cx="6728657" cy="5622451"/>
          </a:xfrm>
          <a:prstGeom prst="rect">
            <a:avLst/>
          </a:prstGeom>
          <a:ln>
            <a:solidFill>
              <a:srgbClr val="D9D9D9"/>
            </a:solidFill>
          </a:ln>
        </p:spPr>
      </p:pic>
      <p:sp>
        <p:nvSpPr>
          <p:cNvPr id="2" name="Title 1"/>
          <p:cNvSpPr>
            <a:spLocks noGrp="1"/>
          </p:cNvSpPr>
          <p:nvPr>
            <p:ph type="title"/>
          </p:nvPr>
        </p:nvSpPr>
        <p:spPr>
          <a:xfrm>
            <a:off x="714007" y="132381"/>
            <a:ext cx="10515600" cy="1325563"/>
          </a:xfrm>
        </p:spPr>
        <p:txBody>
          <a:bodyPr>
            <a:normAutofit/>
          </a:bodyPr>
          <a:lstStyle/>
          <a:p>
            <a:r>
              <a:rPr lang="en-US" sz="4800" dirty="0" smtClean="0"/>
              <a:t>The Supermarket</a:t>
            </a:r>
            <a:endParaRPr lang="en-US" sz="4800" dirty="0"/>
          </a:p>
        </p:txBody>
      </p:sp>
      <p:sp>
        <p:nvSpPr>
          <p:cNvPr id="54" name="Rectangle 53"/>
          <p:cNvSpPr/>
          <p:nvPr/>
        </p:nvSpPr>
        <p:spPr>
          <a:xfrm>
            <a:off x="475590" y="1304736"/>
            <a:ext cx="4722471" cy="53185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00100" lvl="1" indent="-342900">
              <a:buFont typeface="Wingdings" charset="2"/>
              <a:buChar char="§"/>
            </a:pPr>
            <a:r>
              <a:rPr lang="en-US" sz="2400" dirty="0" smtClean="0">
                <a:solidFill>
                  <a:schemeClr val="tx1"/>
                </a:solidFill>
              </a:rPr>
              <a:t>A cookbook can be built from scratch, or found in the </a:t>
            </a:r>
            <a:r>
              <a:rPr lang="en-US" sz="2400" dirty="0">
                <a:solidFill>
                  <a:schemeClr val="tx1"/>
                </a:solidFill>
              </a:rPr>
              <a:t>vast </a:t>
            </a:r>
            <a:r>
              <a:rPr lang="en-US" sz="2400" dirty="0" smtClean="0">
                <a:solidFill>
                  <a:schemeClr val="tx1"/>
                </a:solidFill>
              </a:rPr>
              <a:t>community </a:t>
            </a:r>
            <a:r>
              <a:rPr lang="en-US" sz="2400" dirty="0">
                <a:solidFill>
                  <a:schemeClr val="tx1"/>
                </a:solidFill>
              </a:rPr>
              <a:t>cookbooks </a:t>
            </a:r>
            <a:r>
              <a:rPr lang="en-US" sz="2400" dirty="0" smtClean="0">
                <a:solidFill>
                  <a:schemeClr val="tx1"/>
                </a:solidFill>
              </a:rPr>
              <a:t>in the Chef Supermarket.</a:t>
            </a:r>
            <a:endParaRPr lang="en-US" sz="2400" dirty="0">
              <a:solidFill>
                <a:schemeClr val="tx1"/>
              </a:solidFill>
            </a:endParaRPr>
          </a:p>
          <a:p>
            <a:pPr marL="800100" lvl="1" indent="-342900">
              <a:buFont typeface="Wingdings" charset="2"/>
              <a:buChar char="§"/>
            </a:pPr>
            <a:r>
              <a:rPr lang="en-US" sz="2400" dirty="0" smtClean="0">
                <a:solidFill>
                  <a:schemeClr val="tx1"/>
                </a:solidFill>
              </a:rPr>
              <a:t>Community code helps save time, and can get you started on the right path.</a:t>
            </a:r>
            <a:endParaRPr lang="en-US" sz="2400" dirty="0">
              <a:solidFill>
                <a:schemeClr val="tx1"/>
              </a:solidFill>
            </a:endParaRPr>
          </a:p>
          <a:p>
            <a:pPr marL="800100" lvl="1" indent="-342900">
              <a:buFont typeface="Wingdings" charset="2"/>
              <a:buChar char="§"/>
            </a:pPr>
            <a:r>
              <a:rPr lang="en-US" sz="2400" dirty="0" smtClean="0">
                <a:solidFill>
                  <a:schemeClr val="tx1"/>
                </a:solidFill>
              </a:rPr>
              <a:t>Remember</a:t>
            </a:r>
            <a:r>
              <a:rPr lang="en-US" sz="2400" dirty="0">
                <a:solidFill>
                  <a:schemeClr val="tx1"/>
                </a:solidFill>
              </a:rPr>
              <a:t> </a:t>
            </a:r>
            <a:r>
              <a:rPr lang="en-US" sz="2400" dirty="0" smtClean="0">
                <a:solidFill>
                  <a:schemeClr val="tx1"/>
                </a:solidFill>
              </a:rPr>
              <a:t>the </a:t>
            </a:r>
            <a:r>
              <a:rPr lang="en-US" sz="2400" dirty="0" smtClean="0">
                <a:solidFill>
                  <a:schemeClr val="tx1"/>
                </a:solidFill>
              </a:rPr>
              <a:t>Supermarket </a:t>
            </a:r>
            <a:r>
              <a:rPr lang="en-US" sz="2400" dirty="0" smtClean="0">
                <a:solidFill>
                  <a:schemeClr val="tx1"/>
                </a:solidFill>
              </a:rPr>
              <a:t>is </a:t>
            </a:r>
            <a:r>
              <a:rPr lang="en-US" sz="2400" dirty="0" smtClean="0">
                <a:solidFill>
                  <a:schemeClr val="tx1"/>
                </a:solidFill>
              </a:rPr>
              <a:t>not </a:t>
            </a:r>
            <a:r>
              <a:rPr lang="en-US" sz="2400" dirty="0" smtClean="0">
                <a:solidFill>
                  <a:schemeClr val="tx1"/>
                </a:solidFill>
              </a:rPr>
              <a:t>managed by Chef</a:t>
            </a:r>
            <a:r>
              <a:rPr lang="en-US" sz="2400" dirty="0" smtClean="0">
                <a:solidFill>
                  <a:schemeClr val="tx1"/>
                </a:solidFill>
              </a:rPr>
              <a:t>!</a:t>
            </a:r>
          </a:p>
        </p:txBody>
      </p:sp>
    </p:spTree>
    <p:extLst>
      <p:ext uri="{BB962C8B-B14F-4D97-AF65-F5344CB8AC3E}">
        <p14:creationId xmlns:p14="http://schemas.microsoft.com/office/powerpoint/2010/main" val="684108623"/>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Using Chef</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Attributes </a:t>
              </a:r>
              <a:r>
                <a:rPr lang="en-US" i="0" dirty="0" smtClean="0"/>
                <a:t>contain </a:t>
              </a:r>
              <a:r>
                <a:rPr lang="en-US" i="0" dirty="0"/>
                <a:t>the details of specific </a:t>
              </a:r>
              <a:r>
                <a:rPr lang="en-US" i="0" dirty="0" smtClean="0"/>
                <a:t>nodes</a:t>
              </a:r>
              <a:endParaRPr lang="en-US" i="0" dirty="0"/>
            </a:p>
          </p:txBody>
        </p:sp>
      </p:grpSp>
      <p:sp>
        <p:nvSpPr>
          <p:cNvPr id="54" name="Rectangle 53"/>
          <p:cNvSpPr/>
          <p:nvPr/>
        </p:nvSpPr>
        <p:spPr>
          <a:xfrm>
            <a:off x="0" y="2291752"/>
            <a:ext cx="12192000" cy="40249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35050" lvl="1" indent="-342900">
              <a:buFont typeface="Wingdings" charset="2"/>
              <a:buChar char="§"/>
            </a:pPr>
            <a:r>
              <a:rPr lang="en-US" sz="2800" dirty="0" smtClean="0">
                <a:solidFill>
                  <a:schemeClr val="tx1"/>
                </a:solidFill>
              </a:rPr>
              <a:t>Reflect the current state of the node the attribute belongs to</a:t>
            </a:r>
          </a:p>
          <a:p>
            <a:pPr marL="1035050" lvl="1" indent="-342900">
              <a:buFont typeface="Wingdings" charset="2"/>
              <a:buChar char="§"/>
            </a:pPr>
            <a:r>
              <a:rPr lang="en-US" sz="2800" dirty="0" smtClean="0">
                <a:solidFill>
                  <a:schemeClr val="tx1"/>
                </a:solidFill>
              </a:rPr>
              <a:t>Inventory host-specific details, such as IP Address, hostname, memory, CPU speed</a:t>
            </a:r>
          </a:p>
          <a:p>
            <a:pPr marL="1035050" lvl="1" indent="-342900">
              <a:buFont typeface="Wingdings" charset="2"/>
              <a:buChar char="§"/>
            </a:pPr>
            <a:r>
              <a:rPr lang="en-US" sz="2800" dirty="0" smtClean="0">
                <a:solidFill>
                  <a:schemeClr val="tx1"/>
                </a:solidFill>
              </a:rPr>
              <a:t>Are stored and indexed by a Chef Server</a:t>
            </a:r>
          </a:p>
          <a:p>
            <a:pPr marL="1035050" lvl="1" indent="-342900">
              <a:buFont typeface="Wingdings" charset="2"/>
              <a:buChar char="§"/>
            </a:pPr>
            <a:r>
              <a:rPr lang="en-US" sz="2800" dirty="0" smtClean="0">
                <a:solidFill>
                  <a:schemeClr val="tx1"/>
                </a:solidFill>
              </a:rPr>
              <a:t>Can be utilized and referenced (often as variables) inside of recipes and resources</a:t>
            </a:r>
            <a:endParaRPr lang="en-US" sz="2400" dirty="0" smtClean="0">
              <a:solidFill>
                <a:schemeClr val="tx1"/>
              </a:solidFill>
            </a:endParaRPr>
          </a:p>
        </p:txBody>
      </p:sp>
    </p:spTree>
    <p:extLst>
      <p:ext uri="{BB962C8B-B14F-4D97-AF65-F5344CB8AC3E}">
        <p14:creationId xmlns:p14="http://schemas.microsoft.com/office/powerpoint/2010/main" val="3258226635"/>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Using Chef</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Attributes and the chef-client</a:t>
              </a:r>
              <a:endParaRPr lang="en-US" i="0" dirty="0"/>
            </a:p>
          </p:txBody>
        </p:sp>
      </p:grpSp>
      <p:sp>
        <p:nvSpPr>
          <p:cNvPr id="54" name="Rectangle 53"/>
          <p:cNvSpPr/>
          <p:nvPr/>
        </p:nvSpPr>
        <p:spPr>
          <a:xfrm>
            <a:off x="0" y="2225737"/>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36638" lvl="2" indent="-342900">
              <a:buFont typeface="Wingdings" charset="2"/>
              <a:buChar char="§"/>
            </a:pPr>
            <a:r>
              <a:rPr lang="en-US" sz="2400" dirty="0" smtClean="0">
                <a:solidFill>
                  <a:schemeClr val="tx1"/>
                </a:solidFill>
              </a:rPr>
              <a:t>During every chef-client run (converging a node), an attribute list for a node is built using:</a:t>
            </a:r>
          </a:p>
          <a:p>
            <a:pPr marL="1493838" lvl="3" indent="-342900">
              <a:buFont typeface="Wingdings" charset="2"/>
              <a:buChar char="§"/>
            </a:pPr>
            <a:r>
              <a:rPr lang="en-US" sz="2400" dirty="0" smtClean="0">
                <a:solidFill>
                  <a:schemeClr val="tx1"/>
                </a:solidFill>
              </a:rPr>
              <a:t>Host-specific details collected by a tool called </a:t>
            </a:r>
            <a:r>
              <a:rPr lang="en-US" sz="2400" dirty="0" err="1" smtClean="0">
                <a:solidFill>
                  <a:schemeClr val="tx1"/>
                </a:solidFill>
              </a:rPr>
              <a:t>Ohai</a:t>
            </a:r>
            <a:r>
              <a:rPr lang="en-US" sz="2400" dirty="0" smtClean="0">
                <a:solidFill>
                  <a:schemeClr val="tx1"/>
                </a:solidFill>
              </a:rPr>
              <a:t> (included with every </a:t>
            </a:r>
            <a:r>
              <a:rPr lang="en-US" sz="2400" dirty="0">
                <a:solidFill>
                  <a:schemeClr val="tx1"/>
                </a:solidFill>
              </a:rPr>
              <a:t>C</a:t>
            </a:r>
            <a:r>
              <a:rPr lang="en-US" sz="2400" dirty="0" smtClean="0">
                <a:solidFill>
                  <a:schemeClr val="tx1"/>
                </a:solidFill>
              </a:rPr>
              <a:t>hef installation)</a:t>
            </a:r>
          </a:p>
          <a:p>
            <a:pPr marL="1493838" lvl="3" indent="-342900">
              <a:buFont typeface="Wingdings" charset="2"/>
              <a:buChar char="§"/>
            </a:pPr>
            <a:r>
              <a:rPr lang="en-US" sz="2400" dirty="0" smtClean="0">
                <a:solidFill>
                  <a:schemeClr val="tx1"/>
                </a:solidFill>
              </a:rPr>
              <a:t>The Node Object that was </a:t>
            </a:r>
          </a:p>
          <a:p>
            <a:pPr marL="1493838" lvl="3" indent="-342900">
              <a:buFont typeface="Wingdings" charset="2"/>
              <a:buChar char="§"/>
            </a:pPr>
            <a:r>
              <a:rPr lang="en-US" sz="2400" dirty="0" smtClean="0">
                <a:solidFill>
                  <a:schemeClr val="tx1"/>
                </a:solidFill>
              </a:rPr>
              <a:t>Are stored and indexed by a Chef Server</a:t>
            </a:r>
          </a:p>
          <a:p>
            <a:pPr marL="1493838" lvl="3" indent="-342900">
              <a:buFont typeface="Wingdings" charset="2"/>
              <a:buChar char="§"/>
            </a:pPr>
            <a:r>
              <a:rPr lang="en-US" sz="2400" dirty="0" smtClean="0">
                <a:solidFill>
                  <a:schemeClr val="tx1"/>
                </a:solidFill>
              </a:rPr>
              <a:t>Can be utilized and referenced (often as variables) inside of recipes and resources</a:t>
            </a:r>
          </a:p>
        </p:txBody>
      </p:sp>
    </p:spTree>
    <p:extLst>
      <p:ext uri="{BB962C8B-B14F-4D97-AF65-F5344CB8AC3E}">
        <p14:creationId xmlns:p14="http://schemas.microsoft.com/office/powerpoint/2010/main" val="265103062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741550"/>
            <a:ext cx="10515600" cy="2852737"/>
          </a:xfrm>
        </p:spPr>
        <p:txBody>
          <a:bodyPr>
            <a:normAutofit/>
          </a:bodyPr>
          <a:lstStyle/>
          <a:p>
            <a:r>
              <a:rPr lang="en-US" dirty="0" smtClean="0"/>
              <a:t>What is Chef?</a:t>
            </a:r>
            <a:endParaRPr lang="en-US" dirty="0"/>
          </a:p>
        </p:txBody>
      </p:sp>
      <p:sp>
        <p:nvSpPr>
          <p:cNvPr id="3" name="Text Placeholder 2"/>
          <p:cNvSpPr>
            <a:spLocks noGrp="1"/>
          </p:cNvSpPr>
          <p:nvPr>
            <p:ph type="body" idx="1"/>
          </p:nvPr>
        </p:nvSpPr>
        <p:spPr>
          <a:xfrm>
            <a:off x="831850" y="3594287"/>
            <a:ext cx="10515600" cy="1500187"/>
          </a:xfrm>
        </p:spPr>
        <p:txBody>
          <a:bodyPr/>
          <a:lstStyle/>
          <a:p>
            <a:r>
              <a:rPr lang="en-US" dirty="0" smtClean="0"/>
              <a:t>Solving Configuration Management Obstacles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6494" y="438794"/>
            <a:ext cx="4900706" cy="5360262"/>
          </a:xfrm>
          <a:prstGeom prst="rect">
            <a:avLst/>
          </a:prstGeom>
        </p:spPr>
      </p:pic>
    </p:spTree>
    <p:extLst>
      <p:ext uri="{BB962C8B-B14F-4D97-AF65-F5344CB8AC3E}">
        <p14:creationId xmlns:p14="http://schemas.microsoft.com/office/powerpoint/2010/main" val="110105793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797" y="-29349"/>
            <a:ext cx="10515600" cy="1325563"/>
          </a:xfrm>
        </p:spPr>
        <p:txBody>
          <a:bodyPr>
            <a:normAutofit/>
          </a:bodyPr>
          <a:lstStyle/>
          <a:p>
            <a:r>
              <a:rPr lang="en-US" sz="4800" dirty="0" smtClean="0"/>
              <a:t>Using Chef</a:t>
            </a:r>
            <a:endParaRPr lang="en-US" sz="4800" dirty="0"/>
          </a:p>
        </p:txBody>
      </p:sp>
      <p:grpSp>
        <p:nvGrpSpPr>
          <p:cNvPr id="30" name="Group 29"/>
          <p:cNvGrpSpPr/>
          <p:nvPr/>
        </p:nvGrpSpPr>
        <p:grpSpPr>
          <a:xfrm>
            <a:off x="0" y="1004180"/>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err="1" smtClean="0"/>
                <a:t>Ohai</a:t>
              </a:r>
              <a:endParaRPr lang="en-US" i="0" dirty="0"/>
            </a:p>
          </p:txBody>
        </p:sp>
      </p:grpSp>
      <p:sp>
        <p:nvSpPr>
          <p:cNvPr id="5" name="Rectangle 4"/>
          <p:cNvSpPr/>
          <p:nvPr/>
        </p:nvSpPr>
        <p:spPr>
          <a:xfrm>
            <a:off x="5620001" y="1841242"/>
            <a:ext cx="6445579" cy="5016758"/>
          </a:xfrm>
          <a:prstGeom prst="rect">
            <a:avLst/>
          </a:prstGeom>
          <a:solidFill>
            <a:schemeClr val="tx1">
              <a:lumMod val="50000"/>
            </a:schemeClr>
          </a:solidFill>
          <a:effectLst>
            <a:softEdge rad="31750"/>
          </a:effectLst>
        </p:spPr>
        <p:txBody>
          <a:bodyPr wrap="square">
            <a:spAutoFit/>
          </a:bodyPr>
          <a:lstStyle/>
          <a:p>
            <a:r>
              <a:rPr lang="en-US" sz="1600" noProof="1" smtClean="0">
                <a:solidFill>
                  <a:schemeClr val="bg1"/>
                </a:solidFill>
                <a:latin typeface="Lucida Console" charset="0"/>
                <a:ea typeface="Lucida Console" charset="0"/>
                <a:cs typeface="Lucida Console" charset="0"/>
              </a:rPr>
              <a:t>C:\Users\Administrator&gt; ohai</a:t>
            </a:r>
          </a:p>
          <a:p>
            <a:r>
              <a:rPr lang="de-DE" sz="1600" noProof="1">
                <a:solidFill>
                  <a:schemeClr val="bg1"/>
                </a:solidFill>
                <a:latin typeface="Lucida Console" charset="0"/>
                <a:ea typeface="Lucida Console" charset="0"/>
                <a:cs typeface="Lucida Console" charset="0"/>
              </a:rPr>
              <a:t>{</a:t>
            </a:r>
          </a:p>
          <a:p>
            <a:r>
              <a:rPr lang="de-DE" sz="1600" noProof="1">
                <a:solidFill>
                  <a:schemeClr val="bg1"/>
                </a:solidFill>
                <a:latin typeface="Lucida Console" charset="0"/>
                <a:ea typeface="Lucida Console" charset="0"/>
                <a:cs typeface="Lucida Console" charset="0"/>
              </a:rPr>
              <a:t>  "cpu": {</a:t>
            </a:r>
          </a:p>
          <a:p>
            <a:r>
              <a:rPr lang="de-DE" sz="1600" noProof="1">
                <a:solidFill>
                  <a:schemeClr val="bg1"/>
                </a:solidFill>
                <a:latin typeface="Lucida Console" charset="0"/>
                <a:ea typeface="Lucida Console" charset="0"/>
                <a:cs typeface="Lucida Console" charset="0"/>
              </a:rPr>
              <a:t>    "0": {</a:t>
            </a:r>
          </a:p>
          <a:p>
            <a:r>
              <a:rPr lang="de-DE" sz="1600" noProof="1">
                <a:solidFill>
                  <a:schemeClr val="bg1"/>
                </a:solidFill>
                <a:latin typeface="Lucida Console" charset="0"/>
                <a:ea typeface="Lucida Console" charset="0"/>
                <a:cs typeface="Lucida Console" charset="0"/>
              </a:rPr>
              <a:t>      "cores": 1,</a:t>
            </a:r>
          </a:p>
          <a:p>
            <a:r>
              <a:rPr lang="de-DE" sz="1600" noProof="1">
                <a:solidFill>
                  <a:schemeClr val="bg1"/>
                </a:solidFill>
                <a:latin typeface="Lucida Console" charset="0"/>
                <a:ea typeface="Lucida Console" charset="0"/>
                <a:cs typeface="Lucida Console" charset="0"/>
              </a:rPr>
              <a:t>      "vendor_id": "GenuineIntel",</a:t>
            </a:r>
          </a:p>
          <a:p>
            <a:r>
              <a:rPr lang="de-DE" sz="1600" noProof="1">
                <a:solidFill>
                  <a:schemeClr val="bg1"/>
                </a:solidFill>
                <a:latin typeface="Lucida Console" charset="0"/>
                <a:ea typeface="Lucida Console" charset="0"/>
                <a:cs typeface="Lucida Console" charset="0"/>
              </a:rPr>
              <a:t>      "family": "1",</a:t>
            </a:r>
          </a:p>
          <a:p>
            <a:r>
              <a:rPr lang="de-DE" sz="1600" noProof="1">
                <a:solidFill>
                  <a:schemeClr val="bg1"/>
                </a:solidFill>
                <a:latin typeface="Lucida Console" charset="0"/>
                <a:ea typeface="Lucida Console" charset="0"/>
                <a:cs typeface="Lucida Console" charset="0"/>
              </a:rPr>
              <a:t>      "model": "16130",</a:t>
            </a:r>
          </a:p>
          <a:p>
            <a:r>
              <a:rPr lang="de-DE" sz="1600" noProof="1">
                <a:solidFill>
                  <a:schemeClr val="bg1"/>
                </a:solidFill>
                <a:latin typeface="Lucida Console" charset="0"/>
                <a:ea typeface="Lucida Console" charset="0"/>
                <a:cs typeface="Lucida Console" charset="0"/>
              </a:rPr>
              <a:t>      "stepping": "2",</a:t>
            </a:r>
          </a:p>
          <a:p>
            <a:r>
              <a:rPr lang="de-DE" sz="1600" noProof="1">
                <a:solidFill>
                  <a:schemeClr val="bg1"/>
                </a:solidFill>
                <a:latin typeface="Lucida Console" charset="0"/>
                <a:ea typeface="Lucida Console" charset="0"/>
                <a:cs typeface="Lucida Console" charset="0"/>
              </a:rPr>
              <a:t>      "physical_id": "CPU0",</a:t>
            </a:r>
          </a:p>
          <a:p>
            <a:r>
              <a:rPr lang="de-DE" sz="1600" noProof="1">
                <a:solidFill>
                  <a:schemeClr val="bg1"/>
                </a:solidFill>
                <a:latin typeface="Lucida Console" charset="0"/>
                <a:ea typeface="Lucida Console" charset="0"/>
                <a:cs typeface="Lucida Console" charset="0"/>
              </a:rPr>
              <a:t>      "model_name": "Intel64 Family 6 Model </a:t>
            </a:r>
            <a:r>
              <a:rPr lang="de-DE" sz="1600" noProof="1" smtClean="0">
                <a:solidFill>
                  <a:schemeClr val="bg1"/>
                </a:solidFill>
                <a:latin typeface="Lucida Console" charset="0"/>
                <a:ea typeface="Lucida Console" charset="0"/>
                <a:cs typeface="Lucida Console" charset="0"/>
              </a:rPr>
              <a:t>63"</a:t>
            </a:r>
            <a:endParaRPr lang="de-DE" sz="1600" noProof="1">
              <a:solidFill>
                <a:schemeClr val="bg1"/>
              </a:solidFill>
              <a:latin typeface="Lucida Console" charset="0"/>
              <a:ea typeface="Lucida Console" charset="0"/>
              <a:cs typeface="Lucida Console" charset="0"/>
            </a:endParaRPr>
          </a:p>
          <a:p>
            <a:r>
              <a:rPr lang="de-DE" sz="1600" noProof="1">
                <a:solidFill>
                  <a:schemeClr val="bg1"/>
                </a:solidFill>
                <a:latin typeface="Lucida Console" charset="0"/>
                <a:ea typeface="Lucida Console" charset="0"/>
                <a:cs typeface="Lucida Console" charset="0"/>
              </a:rPr>
              <a:t>      "mhz": "2394",</a:t>
            </a:r>
          </a:p>
          <a:p>
            <a:r>
              <a:rPr lang="de-DE" sz="1600" noProof="1">
                <a:solidFill>
                  <a:schemeClr val="bg1"/>
                </a:solidFill>
                <a:latin typeface="Lucida Console" charset="0"/>
                <a:ea typeface="Lucida Console" charset="0"/>
                <a:cs typeface="Lucida Console" charset="0"/>
              </a:rPr>
              <a:t>      "cache_size": " KB"</a:t>
            </a:r>
          </a:p>
          <a:p>
            <a:r>
              <a:rPr lang="de-DE" sz="1600" noProof="1">
                <a:solidFill>
                  <a:schemeClr val="bg1"/>
                </a:solidFill>
                <a:latin typeface="Lucida Console" charset="0"/>
                <a:ea typeface="Lucida Console" charset="0"/>
                <a:cs typeface="Lucida Console" charset="0"/>
              </a:rPr>
              <a:t>    },</a:t>
            </a:r>
          </a:p>
          <a:p>
            <a:r>
              <a:rPr lang="de-DE" sz="1600" noProof="1" smtClean="0">
                <a:solidFill>
                  <a:schemeClr val="bg1"/>
                </a:solidFill>
                <a:latin typeface="Lucida Console" charset="0"/>
                <a:ea typeface="Lucida Console" charset="0"/>
                <a:cs typeface="Lucida Console" charset="0"/>
              </a:rPr>
              <a:t>},</a:t>
            </a:r>
            <a:endParaRPr lang="de-DE" sz="1600" noProof="1">
              <a:solidFill>
                <a:schemeClr val="bg1"/>
              </a:solidFill>
              <a:latin typeface="Lucida Console" charset="0"/>
              <a:ea typeface="Lucida Console" charset="0"/>
              <a:cs typeface="Lucida Console" charset="0"/>
            </a:endParaRPr>
          </a:p>
          <a:p>
            <a:r>
              <a:rPr lang="de-DE" sz="1600" noProof="1">
                <a:solidFill>
                  <a:schemeClr val="bg1"/>
                </a:solidFill>
                <a:latin typeface="Lucida Console" charset="0"/>
                <a:ea typeface="Lucida Console" charset="0"/>
                <a:cs typeface="Lucida Console" charset="0"/>
              </a:rPr>
              <a:t>  "filesystem": {</a:t>
            </a:r>
          </a:p>
          <a:p>
            <a:r>
              <a:rPr lang="de-DE" sz="1600" noProof="1">
                <a:solidFill>
                  <a:schemeClr val="bg1"/>
                </a:solidFill>
                <a:latin typeface="Lucida Console" charset="0"/>
                <a:ea typeface="Lucida Console" charset="0"/>
                <a:cs typeface="Lucida Console" charset="0"/>
              </a:rPr>
              <a:t>    "C:": {</a:t>
            </a:r>
          </a:p>
          <a:p>
            <a:r>
              <a:rPr lang="de-DE" sz="1600" noProof="1">
                <a:solidFill>
                  <a:schemeClr val="bg1"/>
                </a:solidFill>
                <a:latin typeface="Lucida Console" charset="0"/>
                <a:ea typeface="Lucida Console" charset="0"/>
                <a:cs typeface="Lucida Console" charset="0"/>
              </a:rPr>
              <a:t>      "kb_size": 31843151,</a:t>
            </a:r>
          </a:p>
          <a:p>
            <a:r>
              <a:rPr lang="de-DE" sz="1600" noProof="1">
                <a:solidFill>
                  <a:schemeClr val="bg1"/>
                </a:solidFill>
                <a:latin typeface="Lucida Console" charset="0"/>
                <a:ea typeface="Lucida Console" charset="0"/>
                <a:cs typeface="Lucida Console" charset="0"/>
              </a:rPr>
              <a:t>      "kb_available": </a:t>
            </a:r>
            <a:r>
              <a:rPr lang="de-DE" sz="1600" noProof="1" smtClean="0">
                <a:solidFill>
                  <a:schemeClr val="bg1"/>
                </a:solidFill>
                <a:latin typeface="Lucida Console" charset="0"/>
                <a:ea typeface="Lucida Console" charset="0"/>
                <a:cs typeface="Lucida Console" charset="0"/>
              </a:rPr>
              <a:t>779137,</a:t>
            </a:r>
          </a:p>
          <a:p>
            <a:r>
              <a:rPr lang="de-DE" sz="1600" noProof="1">
                <a:solidFill>
                  <a:schemeClr val="bg1"/>
                </a:solidFill>
                <a:latin typeface="Lucida Console" charset="0"/>
                <a:ea typeface="Lucida Console" charset="0"/>
                <a:cs typeface="Lucida Console" charset="0"/>
              </a:rPr>
              <a:t>	</a:t>
            </a:r>
            <a:r>
              <a:rPr lang="de-DE" sz="1600" noProof="1" smtClean="0">
                <a:solidFill>
                  <a:schemeClr val="bg1"/>
                </a:solidFill>
                <a:latin typeface="Lucida Console" charset="0"/>
                <a:ea typeface="Lucida Console" charset="0"/>
                <a:cs typeface="Lucida Console" charset="0"/>
              </a:rPr>
              <a:t>...</a:t>
            </a:r>
            <a:endParaRPr lang="de-DE" sz="1600" noProof="1">
              <a:solidFill>
                <a:schemeClr val="bg1"/>
              </a:solidFill>
              <a:latin typeface="Lucida Console" charset="0"/>
              <a:ea typeface="Lucida Console" charset="0"/>
              <a:cs typeface="Lucida Console" charset="0"/>
            </a:endParaRPr>
          </a:p>
        </p:txBody>
      </p:sp>
      <p:sp>
        <p:nvSpPr>
          <p:cNvPr id="18" name="TextBox 17"/>
          <p:cNvSpPr txBox="1"/>
          <p:nvPr/>
        </p:nvSpPr>
        <p:spPr>
          <a:xfrm>
            <a:off x="358892" y="1964353"/>
            <a:ext cx="4714753" cy="4893647"/>
          </a:xfrm>
          <a:prstGeom prst="rect">
            <a:avLst/>
          </a:prstGeom>
          <a:noFill/>
        </p:spPr>
        <p:txBody>
          <a:bodyPr wrap="square" rtlCol="0">
            <a:spAutoFit/>
          </a:bodyPr>
          <a:lstStyle/>
          <a:p>
            <a:pPr marL="342900" indent="-342900">
              <a:buFont typeface="Wingdings" charset="2"/>
              <a:buChar char="§"/>
            </a:pPr>
            <a:r>
              <a:rPr lang="en-US" sz="2400" dirty="0" err="1" smtClean="0"/>
              <a:t>Ohai</a:t>
            </a:r>
            <a:r>
              <a:rPr lang="en-US" sz="2400" dirty="0" smtClean="0"/>
              <a:t> is a command-line application included with any installation of the chef-client or </a:t>
            </a:r>
            <a:r>
              <a:rPr lang="en-US" sz="2400" dirty="0" err="1" smtClean="0"/>
              <a:t>ChefDK</a:t>
            </a:r>
            <a:r>
              <a:rPr lang="en-US" sz="2400" dirty="0" smtClean="0"/>
              <a:t>.</a:t>
            </a:r>
            <a:endParaRPr lang="en-US" sz="2400" dirty="0"/>
          </a:p>
          <a:p>
            <a:pPr marL="342900" indent="-342900">
              <a:buFont typeface="Wingdings" charset="2"/>
              <a:buChar char="§"/>
            </a:pPr>
            <a:r>
              <a:rPr lang="en-US" sz="2400" dirty="0" smtClean="0"/>
              <a:t>Every time a node converges, an </a:t>
            </a:r>
            <a:r>
              <a:rPr lang="en-US" sz="2400" dirty="0" err="1" smtClean="0"/>
              <a:t>ohai</a:t>
            </a:r>
            <a:r>
              <a:rPr lang="en-US" sz="2400" dirty="0" smtClean="0"/>
              <a:t> is executed automatically and the base of the Node Object is build out of the resulting attributes.</a:t>
            </a:r>
            <a:endParaRPr lang="en-US" sz="2400" dirty="0"/>
          </a:p>
          <a:p>
            <a:pPr marL="342900" indent="-342900">
              <a:buFont typeface="Wingdings" charset="2"/>
              <a:buChar char="§"/>
            </a:pPr>
            <a:r>
              <a:rPr lang="en-US" sz="2400" dirty="0" smtClean="0"/>
              <a:t>Additional Attributes are then appended to the Node Object from your Cookbooks, Roles, and Environments.</a:t>
            </a:r>
            <a:endParaRPr lang="en-US" sz="2400" dirty="0"/>
          </a:p>
        </p:txBody>
      </p:sp>
    </p:spTree>
    <p:extLst>
      <p:ext uri="{BB962C8B-B14F-4D97-AF65-F5344CB8AC3E}">
        <p14:creationId xmlns:p14="http://schemas.microsoft.com/office/powerpoint/2010/main" val="1563484137"/>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Using Chef</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The Node Object</a:t>
              </a:r>
              <a:endParaRPr lang="en-US" i="0" dirty="0"/>
            </a:p>
          </p:txBody>
        </p:sp>
      </p:grpSp>
      <p:sp>
        <p:nvSpPr>
          <p:cNvPr id="54" name="Rectangle 53"/>
          <p:cNvSpPr/>
          <p:nvPr/>
        </p:nvSpPr>
        <p:spPr>
          <a:xfrm>
            <a:off x="0" y="2225737"/>
            <a:ext cx="12192000" cy="46322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90613" lvl="1" indent="-342900">
              <a:buFont typeface="Wingdings" charset="2"/>
              <a:buChar char="§"/>
            </a:pPr>
            <a:r>
              <a:rPr lang="en-US" sz="2400" dirty="0" smtClean="0">
                <a:solidFill>
                  <a:schemeClr val="tx1"/>
                </a:solidFill>
              </a:rPr>
              <a:t>Attributes that are defined and gathered during a chef-client run are stored in a JSON object called the Node Object. It is accessible inside of recipes, and is indexed by a Chef Server.</a:t>
            </a:r>
          </a:p>
          <a:p>
            <a:pPr marL="1035050" lvl="1" indent="-342900">
              <a:buFont typeface="Wingdings" charset="2"/>
              <a:buChar char="§"/>
            </a:pPr>
            <a:r>
              <a:rPr lang="en-US" sz="2400" dirty="0" smtClean="0">
                <a:solidFill>
                  <a:schemeClr val="tx1"/>
                </a:solidFill>
              </a:rPr>
              <a:t>The Node Object:</a:t>
            </a:r>
          </a:p>
          <a:p>
            <a:pPr marL="1492250" lvl="2" indent="-344488">
              <a:buFont typeface="Wingdings" charset="2"/>
              <a:buChar char="§"/>
            </a:pPr>
            <a:r>
              <a:rPr lang="en-US" sz="2400" dirty="0" smtClean="0">
                <a:solidFill>
                  <a:schemeClr val="tx1"/>
                </a:solidFill>
              </a:rPr>
              <a:t>Is rebuilt during every chef-client run</a:t>
            </a:r>
          </a:p>
          <a:p>
            <a:pPr marL="1492250" lvl="2" indent="-342900">
              <a:buFont typeface="Wingdings" charset="2"/>
              <a:buChar char="§"/>
            </a:pPr>
            <a:r>
              <a:rPr lang="en-US" sz="2400" dirty="0">
                <a:solidFill>
                  <a:schemeClr val="tx1"/>
                </a:solidFill>
              </a:rPr>
              <a:t>Is a JSON object, accessible inside of recipes with node[“attribute”][“sub-attribute”]</a:t>
            </a:r>
          </a:p>
          <a:p>
            <a:pPr marL="1492250" lvl="2" indent="-342900">
              <a:buFont typeface="Wingdings" charset="2"/>
              <a:buChar char="§"/>
            </a:pPr>
            <a:r>
              <a:rPr lang="en-US" sz="2400" dirty="0">
                <a:solidFill>
                  <a:schemeClr val="tx1"/>
                </a:solidFill>
              </a:rPr>
              <a:t>Contains host-specific details that cannot be modified (automatic attributes)</a:t>
            </a:r>
          </a:p>
          <a:p>
            <a:pPr marL="1492250" lvl="2" indent="-342900">
              <a:buFont typeface="Wingdings" charset="2"/>
              <a:buChar char="§"/>
            </a:pPr>
            <a:r>
              <a:rPr lang="en-US" sz="2400" dirty="0">
                <a:solidFill>
                  <a:schemeClr val="tx1"/>
                </a:solidFill>
              </a:rPr>
              <a:t>Can have attributes appended to it from inside Recipes, Cookbook attributes files, Roles, and Environments. Depending on where the attribute is defined, precedence is used to determine the attribute that will appear on the Node Object.</a:t>
            </a:r>
          </a:p>
        </p:txBody>
      </p:sp>
    </p:spTree>
    <p:extLst>
      <p:ext uri="{BB962C8B-B14F-4D97-AF65-F5344CB8AC3E}">
        <p14:creationId xmlns:p14="http://schemas.microsoft.com/office/powerpoint/2010/main" val="1598810977"/>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797" y="-29349"/>
            <a:ext cx="10515600" cy="1325563"/>
          </a:xfrm>
        </p:spPr>
        <p:txBody>
          <a:bodyPr>
            <a:normAutofit/>
          </a:bodyPr>
          <a:lstStyle/>
          <a:p>
            <a:r>
              <a:rPr lang="en-US" sz="4800" dirty="0" smtClean="0"/>
              <a:t>Using Chef</a:t>
            </a:r>
            <a:endParaRPr lang="en-US" sz="4800" dirty="0"/>
          </a:p>
        </p:txBody>
      </p:sp>
      <p:grpSp>
        <p:nvGrpSpPr>
          <p:cNvPr id="30" name="Group 29"/>
          <p:cNvGrpSpPr/>
          <p:nvPr/>
        </p:nvGrpSpPr>
        <p:grpSpPr>
          <a:xfrm>
            <a:off x="0" y="1004180"/>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Structure of the Node Object</a:t>
              </a:r>
              <a:endParaRPr lang="en-US" i="0" dirty="0"/>
            </a:p>
          </p:txBody>
        </p:sp>
      </p:grpSp>
      <p:grpSp>
        <p:nvGrpSpPr>
          <p:cNvPr id="45" name="Group 44"/>
          <p:cNvGrpSpPr/>
          <p:nvPr/>
        </p:nvGrpSpPr>
        <p:grpSpPr>
          <a:xfrm>
            <a:off x="1408156" y="2107379"/>
            <a:ext cx="9196598" cy="4552639"/>
            <a:chOff x="1408156" y="2107379"/>
            <a:chExt cx="9196598" cy="4552639"/>
          </a:xfrm>
        </p:grpSpPr>
        <p:sp>
          <p:nvSpPr>
            <p:cNvPr id="6" name="TextBox 5"/>
            <p:cNvSpPr txBox="1"/>
            <p:nvPr/>
          </p:nvSpPr>
          <p:spPr>
            <a:xfrm>
              <a:off x="7325976" y="4339804"/>
              <a:ext cx="1386640" cy="369332"/>
            </a:xfrm>
            <a:prstGeom prst="rect">
              <a:avLst/>
            </a:prstGeom>
            <a:solidFill>
              <a:srgbClr val="336FC0"/>
            </a:solidFill>
          </p:spPr>
          <p:txBody>
            <a:bodyPr wrap="square" rtlCol="0">
              <a:spAutoFit/>
            </a:bodyPr>
            <a:lstStyle/>
            <a:p>
              <a:pPr algn="ctr"/>
              <a:r>
                <a:rPr lang="en-US" dirty="0" smtClean="0">
                  <a:solidFill>
                    <a:schemeClr val="bg1"/>
                  </a:solidFill>
                </a:rPr>
                <a:t>“total”</a:t>
              </a:r>
            </a:p>
          </p:txBody>
        </p:sp>
        <p:sp>
          <p:nvSpPr>
            <p:cNvPr id="11" name="TextBox 10"/>
            <p:cNvSpPr txBox="1"/>
            <p:nvPr/>
          </p:nvSpPr>
          <p:spPr>
            <a:xfrm>
              <a:off x="9218114" y="4339804"/>
              <a:ext cx="1386640" cy="369332"/>
            </a:xfrm>
            <a:prstGeom prst="rect">
              <a:avLst/>
            </a:prstGeom>
            <a:solidFill>
              <a:srgbClr val="336FC0"/>
            </a:solidFill>
          </p:spPr>
          <p:txBody>
            <a:bodyPr wrap="square" rtlCol="0">
              <a:spAutoFit/>
            </a:bodyPr>
            <a:lstStyle/>
            <a:p>
              <a:pPr algn="ctr"/>
              <a:r>
                <a:rPr lang="en-US" dirty="0" smtClean="0">
                  <a:solidFill>
                    <a:schemeClr val="bg1"/>
                  </a:solidFill>
                </a:rPr>
                <a:t>“cached”</a:t>
              </a:r>
            </a:p>
          </p:txBody>
        </p:sp>
        <p:sp>
          <p:nvSpPr>
            <p:cNvPr id="13" name="TextBox 12"/>
            <p:cNvSpPr txBox="1"/>
            <p:nvPr/>
          </p:nvSpPr>
          <p:spPr>
            <a:xfrm>
              <a:off x="3447571" y="5004194"/>
              <a:ext cx="1386640" cy="369332"/>
            </a:xfrm>
            <a:prstGeom prst="rect">
              <a:avLst/>
            </a:prstGeom>
            <a:solidFill>
              <a:srgbClr val="336FC0"/>
            </a:solidFill>
          </p:spPr>
          <p:txBody>
            <a:bodyPr wrap="square" rtlCol="0">
              <a:spAutoFit/>
            </a:bodyPr>
            <a:lstStyle/>
            <a:p>
              <a:pPr algn="ctr"/>
              <a:r>
                <a:rPr lang="en-US" dirty="0" smtClean="0">
                  <a:solidFill>
                    <a:schemeClr val="bg1"/>
                  </a:solidFill>
                </a:rPr>
                <a:t>“</a:t>
              </a:r>
              <a:r>
                <a:rPr lang="en-US" dirty="0" err="1" smtClean="0">
                  <a:solidFill>
                    <a:schemeClr val="bg1"/>
                  </a:solidFill>
                </a:rPr>
                <a:t>mhz</a:t>
              </a:r>
              <a:r>
                <a:rPr lang="en-US" dirty="0" smtClean="0">
                  <a:solidFill>
                    <a:schemeClr val="bg1"/>
                  </a:solidFill>
                </a:rPr>
                <a:t>”</a:t>
              </a:r>
            </a:p>
          </p:txBody>
        </p:sp>
        <p:sp>
          <p:nvSpPr>
            <p:cNvPr id="14" name="TextBox 13"/>
            <p:cNvSpPr txBox="1"/>
            <p:nvPr/>
          </p:nvSpPr>
          <p:spPr>
            <a:xfrm>
              <a:off x="2427864" y="4201151"/>
              <a:ext cx="1386640" cy="369332"/>
            </a:xfrm>
            <a:prstGeom prst="rect">
              <a:avLst/>
            </a:prstGeom>
            <a:solidFill>
              <a:srgbClr val="336FC0"/>
            </a:solidFill>
          </p:spPr>
          <p:txBody>
            <a:bodyPr wrap="square" rtlCol="0">
              <a:spAutoFit/>
            </a:bodyPr>
            <a:lstStyle/>
            <a:p>
              <a:pPr algn="ctr"/>
              <a:r>
                <a:rPr lang="en-US" dirty="0" smtClean="0">
                  <a:solidFill>
                    <a:schemeClr val="bg1"/>
                  </a:solidFill>
                </a:rPr>
                <a:t>“0”</a:t>
              </a:r>
            </a:p>
          </p:txBody>
        </p:sp>
        <p:sp>
          <p:nvSpPr>
            <p:cNvPr id="15" name="TextBox 14"/>
            <p:cNvSpPr txBox="1"/>
            <p:nvPr/>
          </p:nvSpPr>
          <p:spPr>
            <a:xfrm>
              <a:off x="1408156" y="5004194"/>
              <a:ext cx="1386640" cy="369332"/>
            </a:xfrm>
            <a:prstGeom prst="rect">
              <a:avLst/>
            </a:prstGeom>
            <a:solidFill>
              <a:srgbClr val="336FC0"/>
            </a:solidFill>
          </p:spPr>
          <p:txBody>
            <a:bodyPr wrap="square" rtlCol="0">
              <a:spAutoFit/>
            </a:bodyPr>
            <a:lstStyle/>
            <a:p>
              <a:pPr algn="ctr"/>
              <a:r>
                <a:rPr lang="en-US" dirty="0" smtClean="0">
                  <a:solidFill>
                    <a:schemeClr val="bg1"/>
                  </a:solidFill>
                </a:rPr>
                <a:t>“cores”</a:t>
              </a:r>
            </a:p>
          </p:txBody>
        </p:sp>
        <p:sp>
          <p:nvSpPr>
            <p:cNvPr id="16" name="Rectangular Callout 15"/>
            <p:cNvSpPr/>
            <p:nvPr/>
          </p:nvSpPr>
          <p:spPr>
            <a:xfrm>
              <a:off x="5547397" y="5370700"/>
              <a:ext cx="4226011" cy="1289318"/>
            </a:xfrm>
            <a:prstGeom prst="wedgeRectCallout">
              <a:avLst>
                <a:gd name="adj1" fmla="val -37710"/>
                <a:gd name="adj2" fmla="val -81178"/>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The Node Object’s attributes are accessible inside of a recipe with the syntax:</a:t>
              </a:r>
              <a:endParaRPr lang="en-US" dirty="0">
                <a:solidFill>
                  <a:schemeClr val="tx1"/>
                </a:solidFill>
              </a:endParaRPr>
            </a:p>
            <a:p>
              <a:pPr algn="ctr"/>
              <a:r>
                <a:rPr lang="en-US" dirty="0">
                  <a:solidFill>
                    <a:schemeClr val="tx1"/>
                  </a:solidFill>
                </a:rPr>
                <a:t>n</a:t>
              </a:r>
              <a:r>
                <a:rPr lang="en-US" dirty="0" smtClean="0">
                  <a:solidFill>
                    <a:schemeClr val="tx1"/>
                  </a:solidFill>
                </a:rPr>
                <a:t>ode[‘</a:t>
              </a:r>
              <a:r>
                <a:rPr lang="en-US" dirty="0" err="1" smtClean="0">
                  <a:solidFill>
                    <a:schemeClr val="tx1"/>
                  </a:solidFill>
                </a:rPr>
                <a:t>cpu</a:t>
              </a:r>
              <a:r>
                <a:rPr lang="en-US" dirty="0" smtClean="0">
                  <a:solidFill>
                    <a:schemeClr val="tx1"/>
                  </a:solidFill>
                </a:rPr>
                <a:t>’][‘0’][‘</a:t>
              </a:r>
              <a:r>
                <a:rPr lang="en-US" dirty="0" err="1" smtClean="0">
                  <a:solidFill>
                    <a:schemeClr val="tx1"/>
                  </a:solidFill>
                </a:rPr>
                <a:t>mhz</a:t>
              </a:r>
              <a:r>
                <a:rPr lang="en-US" dirty="0" smtClean="0">
                  <a:solidFill>
                    <a:schemeClr val="tx1"/>
                  </a:solidFill>
                </a:rPr>
                <a:t>’]</a:t>
              </a:r>
              <a:endParaRPr lang="en-US" dirty="0">
                <a:solidFill>
                  <a:schemeClr val="tx1"/>
                </a:solidFill>
              </a:endParaRPr>
            </a:p>
          </p:txBody>
        </p:sp>
        <p:sp>
          <p:nvSpPr>
            <p:cNvPr id="20" name="TextBox 19"/>
            <p:cNvSpPr txBox="1"/>
            <p:nvPr/>
          </p:nvSpPr>
          <p:spPr>
            <a:xfrm>
              <a:off x="5322075" y="2107379"/>
              <a:ext cx="1465127" cy="584776"/>
            </a:xfrm>
            <a:prstGeom prst="rect">
              <a:avLst/>
            </a:prstGeom>
            <a:solidFill>
              <a:srgbClr val="336FC0"/>
            </a:solidFill>
          </p:spPr>
          <p:txBody>
            <a:bodyPr wrap="square" rtlCol="0">
              <a:spAutoFit/>
            </a:bodyPr>
            <a:lstStyle/>
            <a:p>
              <a:pPr algn="ctr"/>
              <a:r>
                <a:rPr lang="en-US" sz="3200" dirty="0" smtClean="0">
                  <a:solidFill>
                    <a:schemeClr val="bg1"/>
                  </a:solidFill>
                </a:rPr>
                <a:t>Node</a:t>
              </a:r>
              <a:endParaRPr lang="en-US" sz="3200" dirty="0">
                <a:solidFill>
                  <a:schemeClr val="bg1"/>
                </a:solidFill>
              </a:endParaRPr>
            </a:p>
          </p:txBody>
        </p:sp>
        <p:sp>
          <p:nvSpPr>
            <p:cNvPr id="7" name="TextBox 6"/>
            <p:cNvSpPr txBox="1"/>
            <p:nvPr/>
          </p:nvSpPr>
          <p:spPr>
            <a:xfrm>
              <a:off x="2388620" y="3184226"/>
              <a:ext cx="1465127" cy="400110"/>
            </a:xfrm>
            <a:prstGeom prst="rect">
              <a:avLst/>
            </a:prstGeom>
            <a:solidFill>
              <a:srgbClr val="336FC0"/>
            </a:solidFill>
          </p:spPr>
          <p:txBody>
            <a:bodyPr wrap="square" rtlCol="0">
              <a:spAutoFit/>
            </a:bodyPr>
            <a:lstStyle/>
            <a:p>
              <a:pPr algn="ctr"/>
              <a:r>
                <a:rPr lang="en-US" sz="2000" dirty="0" smtClean="0">
                  <a:solidFill>
                    <a:schemeClr val="bg1"/>
                  </a:solidFill>
                </a:rPr>
                <a:t>“</a:t>
              </a:r>
              <a:r>
                <a:rPr lang="en-US" sz="2000" dirty="0" err="1" smtClean="0">
                  <a:solidFill>
                    <a:schemeClr val="bg1"/>
                  </a:solidFill>
                </a:rPr>
                <a:t>cpu</a:t>
              </a:r>
              <a:r>
                <a:rPr lang="en-US" sz="2000" dirty="0" smtClean="0">
                  <a:solidFill>
                    <a:schemeClr val="bg1"/>
                  </a:solidFill>
                </a:rPr>
                <a:t>”</a:t>
              </a:r>
              <a:endParaRPr lang="en-US" sz="2000" dirty="0">
                <a:solidFill>
                  <a:schemeClr val="bg1"/>
                </a:solidFill>
              </a:endParaRPr>
            </a:p>
          </p:txBody>
        </p:sp>
        <p:sp>
          <p:nvSpPr>
            <p:cNvPr id="17" name="TextBox 16"/>
            <p:cNvSpPr txBox="1"/>
            <p:nvPr/>
          </p:nvSpPr>
          <p:spPr>
            <a:xfrm>
              <a:off x="4348737" y="3184226"/>
              <a:ext cx="1465127" cy="400110"/>
            </a:xfrm>
            <a:prstGeom prst="rect">
              <a:avLst/>
            </a:prstGeom>
            <a:solidFill>
              <a:srgbClr val="336FC0"/>
            </a:solidFill>
          </p:spPr>
          <p:txBody>
            <a:bodyPr wrap="square" rtlCol="0">
              <a:spAutoFit/>
            </a:bodyPr>
            <a:lstStyle/>
            <a:p>
              <a:pPr algn="ctr"/>
              <a:r>
                <a:rPr lang="en-US" sz="2000" dirty="0" smtClean="0">
                  <a:solidFill>
                    <a:schemeClr val="bg1"/>
                  </a:solidFill>
                </a:rPr>
                <a:t>“</a:t>
              </a:r>
              <a:r>
                <a:rPr lang="en-US" sz="2000" dirty="0" err="1" smtClean="0">
                  <a:solidFill>
                    <a:schemeClr val="bg1"/>
                  </a:solidFill>
                </a:rPr>
                <a:t>ipaddress</a:t>
              </a:r>
              <a:r>
                <a:rPr lang="en-US" sz="2000" dirty="0" smtClean="0">
                  <a:solidFill>
                    <a:schemeClr val="bg1"/>
                  </a:solidFill>
                </a:rPr>
                <a:t>”</a:t>
              </a:r>
              <a:endParaRPr lang="en-US" sz="2000" dirty="0">
                <a:solidFill>
                  <a:schemeClr val="bg1"/>
                </a:solidFill>
              </a:endParaRPr>
            </a:p>
          </p:txBody>
        </p:sp>
        <p:sp>
          <p:nvSpPr>
            <p:cNvPr id="18" name="TextBox 17"/>
            <p:cNvSpPr txBox="1"/>
            <p:nvPr/>
          </p:nvSpPr>
          <p:spPr>
            <a:xfrm>
              <a:off x="8242090" y="3184226"/>
              <a:ext cx="1465127" cy="400110"/>
            </a:xfrm>
            <a:prstGeom prst="rect">
              <a:avLst/>
            </a:prstGeom>
            <a:solidFill>
              <a:srgbClr val="336FC0"/>
            </a:solidFill>
          </p:spPr>
          <p:txBody>
            <a:bodyPr wrap="square" rtlCol="0">
              <a:spAutoFit/>
            </a:bodyPr>
            <a:lstStyle/>
            <a:p>
              <a:pPr algn="ctr"/>
              <a:r>
                <a:rPr lang="en-US" sz="2000" dirty="0" smtClean="0">
                  <a:solidFill>
                    <a:schemeClr val="bg1"/>
                  </a:solidFill>
                </a:rPr>
                <a:t>“memory”</a:t>
              </a:r>
              <a:endParaRPr lang="en-US" sz="2000" dirty="0">
                <a:solidFill>
                  <a:schemeClr val="bg1"/>
                </a:solidFill>
              </a:endParaRPr>
            </a:p>
          </p:txBody>
        </p:sp>
        <p:sp>
          <p:nvSpPr>
            <p:cNvPr id="19" name="TextBox 18"/>
            <p:cNvSpPr txBox="1"/>
            <p:nvPr/>
          </p:nvSpPr>
          <p:spPr>
            <a:xfrm>
              <a:off x="6295414" y="3184226"/>
              <a:ext cx="1465127" cy="400110"/>
            </a:xfrm>
            <a:prstGeom prst="rect">
              <a:avLst/>
            </a:prstGeom>
            <a:solidFill>
              <a:srgbClr val="336FC0"/>
            </a:solidFill>
          </p:spPr>
          <p:txBody>
            <a:bodyPr wrap="square" rtlCol="0">
              <a:spAutoFit/>
            </a:bodyPr>
            <a:lstStyle/>
            <a:p>
              <a:pPr algn="ctr"/>
              <a:r>
                <a:rPr lang="en-US" sz="2000" dirty="0" smtClean="0">
                  <a:solidFill>
                    <a:schemeClr val="bg1"/>
                  </a:solidFill>
                </a:rPr>
                <a:t>“hostname”</a:t>
              </a:r>
              <a:endParaRPr lang="en-US" sz="2000" dirty="0">
                <a:solidFill>
                  <a:schemeClr val="bg1"/>
                </a:solidFill>
              </a:endParaRPr>
            </a:p>
          </p:txBody>
        </p:sp>
        <p:cxnSp>
          <p:nvCxnSpPr>
            <p:cNvPr id="5" name="Straight Connector 4"/>
            <p:cNvCxnSpPr>
              <a:stCxn id="20" idx="2"/>
              <a:endCxn id="7" idx="0"/>
            </p:cNvCxnSpPr>
            <p:nvPr/>
          </p:nvCxnSpPr>
          <p:spPr>
            <a:xfrm rot="5400000">
              <a:off x="4341877" y="1471463"/>
              <a:ext cx="492071" cy="2933455"/>
            </a:xfrm>
            <a:prstGeom prst="bentConnector3">
              <a:avLst>
                <a:gd name="adj1" fmla="val 50000"/>
              </a:avLst>
            </a:prstGeom>
            <a:ln w="57150" cmpd="sng">
              <a:solidFill>
                <a:srgbClr val="7F7F7F"/>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20" idx="2"/>
              <a:endCxn id="17" idx="0"/>
            </p:cNvCxnSpPr>
            <p:nvPr/>
          </p:nvCxnSpPr>
          <p:spPr>
            <a:xfrm rot="5400000">
              <a:off x="5321935" y="2451521"/>
              <a:ext cx="492071" cy="973338"/>
            </a:xfrm>
            <a:prstGeom prst="bentConnector3">
              <a:avLst>
                <a:gd name="adj1" fmla="val 50000"/>
              </a:avLst>
            </a:prstGeom>
            <a:ln w="57150" cmpd="sng">
              <a:solidFill>
                <a:srgbClr val="7F7F7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a:stCxn id="20" idx="2"/>
              <a:endCxn id="19" idx="0"/>
            </p:cNvCxnSpPr>
            <p:nvPr/>
          </p:nvCxnSpPr>
          <p:spPr>
            <a:xfrm rot="16200000" flipH="1">
              <a:off x="6295273" y="2451520"/>
              <a:ext cx="492071" cy="973339"/>
            </a:xfrm>
            <a:prstGeom prst="bentConnector3">
              <a:avLst>
                <a:gd name="adj1" fmla="val 50000"/>
              </a:avLst>
            </a:prstGeom>
            <a:ln w="57150" cmpd="sng">
              <a:solidFill>
                <a:srgbClr val="7F7F7F"/>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20" idx="2"/>
              <a:endCxn id="18" idx="0"/>
            </p:cNvCxnSpPr>
            <p:nvPr/>
          </p:nvCxnSpPr>
          <p:spPr>
            <a:xfrm rot="16200000" flipH="1">
              <a:off x="7268611" y="1478182"/>
              <a:ext cx="492071" cy="2920015"/>
            </a:xfrm>
            <a:prstGeom prst="bentConnector3">
              <a:avLst>
                <a:gd name="adj1" fmla="val 50000"/>
              </a:avLst>
            </a:prstGeom>
            <a:ln w="57150" cmpd="sng">
              <a:solidFill>
                <a:srgbClr val="7F7F7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18" idx="2"/>
              <a:endCxn id="6" idx="3"/>
            </p:cNvCxnSpPr>
            <p:nvPr/>
          </p:nvCxnSpPr>
          <p:spPr>
            <a:xfrm rot="5400000">
              <a:off x="8373568" y="3923384"/>
              <a:ext cx="940134" cy="262038"/>
            </a:xfrm>
            <a:prstGeom prst="bentConnector2">
              <a:avLst/>
            </a:prstGeom>
            <a:ln w="57150" cmpd="sng">
              <a:solidFill>
                <a:srgbClr val="7F7F7F"/>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stCxn id="18" idx="2"/>
              <a:endCxn id="11" idx="1"/>
            </p:cNvCxnSpPr>
            <p:nvPr/>
          </p:nvCxnSpPr>
          <p:spPr>
            <a:xfrm rot="16200000" flipH="1">
              <a:off x="8626317" y="3932673"/>
              <a:ext cx="940134" cy="243460"/>
            </a:xfrm>
            <a:prstGeom prst="bentConnector2">
              <a:avLst/>
            </a:prstGeom>
            <a:ln w="57150" cmpd="sng">
              <a:solidFill>
                <a:srgbClr val="7F7F7F"/>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7" idx="2"/>
              <a:endCxn id="14" idx="0"/>
            </p:cNvCxnSpPr>
            <p:nvPr/>
          </p:nvCxnSpPr>
          <p:spPr>
            <a:xfrm>
              <a:off x="3121184" y="3584336"/>
              <a:ext cx="0" cy="616815"/>
            </a:xfrm>
            <a:prstGeom prst="line">
              <a:avLst/>
            </a:prstGeom>
            <a:ln w="57150" cmpd="sng">
              <a:solidFill>
                <a:srgbClr val="7F7F7F"/>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14" idx="2"/>
              <a:endCxn id="15" idx="3"/>
            </p:cNvCxnSpPr>
            <p:nvPr/>
          </p:nvCxnSpPr>
          <p:spPr>
            <a:xfrm rot="5400000">
              <a:off x="2648802" y="4716477"/>
              <a:ext cx="618377" cy="326388"/>
            </a:xfrm>
            <a:prstGeom prst="bentConnector2">
              <a:avLst/>
            </a:prstGeom>
            <a:ln w="57150" cmpd="sng">
              <a:solidFill>
                <a:srgbClr val="7F7F7F"/>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a:stCxn id="14" idx="2"/>
              <a:endCxn id="13" idx="1"/>
            </p:cNvCxnSpPr>
            <p:nvPr/>
          </p:nvCxnSpPr>
          <p:spPr>
            <a:xfrm rot="16200000" flipH="1">
              <a:off x="2975189" y="4716477"/>
              <a:ext cx="618377" cy="326387"/>
            </a:xfrm>
            <a:prstGeom prst="bentConnector2">
              <a:avLst/>
            </a:prstGeom>
            <a:ln w="57150" cmpd="sng">
              <a:solidFill>
                <a:srgbClr val="7F7F7F"/>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634616472"/>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The Chef Ecosphere</a:t>
            </a:r>
            <a:endParaRPr lang="en-US" sz="4800" dirty="0"/>
          </a:p>
        </p:txBody>
      </p:sp>
      <p:grpSp>
        <p:nvGrpSpPr>
          <p:cNvPr id="30" name="Group 29"/>
          <p:cNvGrpSpPr/>
          <p:nvPr/>
        </p:nvGrpSpPr>
        <p:grpSpPr>
          <a:xfrm>
            <a:off x="1" y="1492067"/>
            <a:ext cx="12191999" cy="1365721"/>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The primary components of a Chef Architecture include the Workstation, the Chef Server, and any of its managed </a:t>
              </a:r>
              <a:r>
                <a:rPr lang="en-US" i="0" dirty="0" smtClean="0"/>
                <a:t>nodes</a:t>
              </a:r>
              <a:endParaRPr lang="en-US" i="0" dirty="0"/>
            </a:p>
          </p:txBody>
        </p:sp>
      </p:grpSp>
      <p:sp>
        <p:nvSpPr>
          <p:cNvPr id="54" name="Rectangle 53"/>
          <p:cNvSpPr/>
          <p:nvPr/>
        </p:nvSpPr>
        <p:spPr>
          <a:xfrm>
            <a:off x="0" y="2225737"/>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400" dirty="0" smtClean="0">
                <a:solidFill>
                  <a:schemeClr val="tx1"/>
                </a:solidFill>
              </a:rPr>
              <a:t>The Workstation is where Chef code (</a:t>
            </a:r>
            <a:r>
              <a:rPr lang="en-US" sz="2400" dirty="0">
                <a:solidFill>
                  <a:schemeClr val="tx1"/>
                </a:solidFill>
              </a:rPr>
              <a:t>policy) </a:t>
            </a:r>
            <a:r>
              <a:rPr lang="en-US" sz="2400" dirty="0" smtClean="0">
                <a:solidFill>
                  <a:schemeClr val="tx1"/>
                </a:solidFill>
              </a:rPr>
              <a:t>is authored </a:t>
            </a:r>
            <a:r>
              <a:rPr lang="en-US" sz="2400" dirty="0">
                <a:solidFill>
                  <a:schemeClr val="tx1"/>
                </a:solidFill>
              </a:rPr>
              <a:t>and </a:t>
            </a:r>
            <a:r>
              <a:rPr lang="en-US" sz="2400" dirty="0" smtClean="0">
                <a:solidFill>
                  <a:schemeClr val="tx1"/>
                </a:solidFill>
              </a:rPr>
              <a:t>tested </a:t>
            </a:r>
          </a:p>
          <a:p>
            <a:pPr marL="1257300" lvl="2" indent="-342900">
              <a:buFont typeface="Wingdings" charset="2"/>
              <a:buChar char="§"/>
            </a:pPr>
            <a:r>
              <a:rPr lang="en-US" sz="2400" dirty="0" smtClean="0">
                <a:solidFill>
                  <a:schemeClr val="tx1"/>
                </a:solidFill>
              </a:rPr>
              <a:t>After testing, code is uploaded to and stored by a Chef Server</a:t>
            </a:r>
          </a:p>
          <a:p>
            <a:pPr marL="1257300" lvl="2" indent="-342900">
              <a:buFont typeface="Wingdings" charset="2"/>
              <a:buChar char="§"/>
            </a:pPr>
            <a:r>
              <a:rPr lang="en-US" sz="2400" dirty="0" smtClean="0">
                <a:solidFill>
                  <a:schemeClr val="tx1"/>
                </a:solidFill>
              </a:rPr>
              <a:t>The Chef Server then distributes the policy to any managed nodes</a:t>
            </a:r>
          </a:p>
          <a:p>
            <a:pPr marL="1257300" lvl="2" indent="-342900">
              <a:buFont typeface="Wingdings" charset="2"/>
              <a:buChar char="§"/>
            </a:pPr>
            <a:r>
              <a:rPr lang="en-US" sz="2400" dirty="0" smtClean="0">
                <a:solidFill>
                  <a:schemeClr val="tx1"/>
                </a:solidFill>
              </a:rPr>
              <a:t>When a node converges, it synchronizes with the server and grabs updates to any policy</a:t>
            </a:r>
          </a:p>
        </p:txBody>
      </p:sp>
    </p:spTree>
    <p:extLst>
      <p:ext uri="{BB962C8B-B14F-4D97-AF65-F5344CB8AC3E}">
        <p14:creationId xmlns:p14="http://schemas.microsoft.com/office/powerpoint/2010/main" val="1217288976"/>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Where To </a:t>
            </a:r>
            <a:r>
              <a:rPr lang="en-US" sz="4800" dirty="0"/>
              <a:t>G</a:t>
            </a:r>
            <a:r>
              <a:rPr lang="en-US" sz="4800" dirty="0" smtClean="0"/>
              <a:t>o </a:t>
            </a:r>
            <a:r>
              <a:rPr lang="en-US" sz="4800" dirty="0"/>
              <a:t>F</a:t>
            </a:r>
            <a:r>
              <a:rPr lang="en-US" sz="4800" dirty="0" smtClean="0"/>
              <a:t>rom </a:t>
            </a:r>
            <a:r>
              <a:rPr lang="en-US" sz="4800" dirty="0"/>
              <a:t>H</a:t>
            </a:r>
            <a:r>
              <a:rPr lang="en-US" sz="4800" dirty="0" smtClean="0"/>
              <a:t>ere</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srgbClr val="FFFFFF"/>
                  </a:solidFill>
                </a:rPr>
                <a:t>There are many resources available in learning to Use Chef:</a:t>
              </a:r>
            </a:p>
          </p:txBody>
        </p:sp>
      </p:grpSp>
      <p:sp>
        <p:nvSpPr>
          <p:cNvPr id="54" name="Rectangle 53"/>
          <p:cNvSpPr/>
          <p:nvPr/>
        </p:nvSpPr>
        <p:spPr>
          <a:xfrm>
            <a:off x="0" y="2225738"/>
            <a:ext cx="12192000" cy="29928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36638" lvl="2" indent="-342900">
              <a:buFont typeface="Wingdings" charset="2"/>
              <a:buChar char="§"/>
            </a:pPr>
            <a:r>
              <a:rPr lang="en-US" sz="2400" dirty="0" err="1" smtClean="0">
                <a:solidFill>
                  <a:schemeClr val="tx1"/>
                </a:solidFill>
              </a:rPr>
              <a:t>learn.chef.io</a:t>
            </a:r>
            <a:r>
              <a:rPr lang="en-US" sz="2400" dirty="0" smtClean="0">
                <a:solidFill>
                  <a:schemeClr val="tx1"/>
                </a:solidFill>
              </a:rPr>
              <a:t> – Over 20 hours in tutorials available</a:t>
            </a:r>
          </a:p>
          <a:p>
            <a:pPr marL="1036638" lvl="2" indent="-342900">
              <a:buFont typeface="Wingdings" charset="2"/>
              <a:buChar char="§"/>
            </a:pPr>
            <a:r>
              <a:rPr lang="en-US" sz="2400" dirty="0" err="1">
                <a:solidFill>
                  <a:schemeClr val="tx1"/>
                </a:solidFill>
              </a:rPr>
              <a:t>t</a:t>
            </a:r>
            <a:r>
              <a:rPr lang="en-US" sz="2400" dirty="0" err="1" smtClean="0">
                <a:solidFill>
                  <a:schemeClr val="tx1"/>
                </a:solidFill>
              </a:rPr>
              <a:t>raining.chef.io</a:t>
            </a:r>
            <a:r>
              <a:rPr lang="en-US" sz="2400" dirty="0" smtClean="0">
                <a:solidFill>
                  <a:schemeClr val="tx1"/>
                </a:solidFill>
              </a:rPr>
              <a:t> – Public/Private training</a:t>
            </a:r>
          </a:p>
          <a:p>
            <a:pPr marL="1036638" lvl="2" indent="-342900">
              <a:buFont typeface="Wingdings" charset="2"/>
              <a:buChar char="§"/>
            </a:pPr>
            <a:r>
              <a:rPr lang="en-US" sz="2400" dirty="0" err="1" smtClean="0">
                <a:solidFill>
                  <a:schemeClr val="tx1"/>
                </a:solidFill>
              </a:rPr>
              <a:t>docs.chef.io</a:t>
            </a:r>
            <a:r>
              <a:rPr lang="en-US" sz="2400" dirty="0" smtClean="0">
                <a:solidFill>
                  <a:schemeClr val="tx1"/>
                </a:solidFill>
              </a:rPr>
              <a:t> – the docs are always available 24/7</a:t>
            </a:r>
          </a:p>
          <a:p>
            <a:pPr marL="1036638" lvl="2" indent="-342900">
              <a:buFont typeface="Wingdings" charset="2"/>
              <a:buChar char="§"/>
            </a:pPr>
            <a:r>
              <a:rPr lang="en-US" sz="2400" dirty="0" err="1" smtClean="0">
                <a:solidFill>
                  <a:schemeClr val="tx1"/>
                </a:solidFill>
              </a:rPr>
              <a:t>Youtube</a:t>
            </a:r>
            <a:r>
              <a:rPr lang="en-US" sz="2400" dirty="0" smtClean="0">
                <a:solidFill>
                  <a:schemeClr val="tx1"/>
                </a:solidFill>
              </a:rPr>
              <a:t>: </a:t>
            </a:r>
            <a:r>
              <a:rPr lang="en-US" sz="2400" dirty="0" err="1" smtClean="0">
                <a:solidFill>
                  <a:schemeClr val="tx1"/>
                </a:solidFill>
              </a:rPr>
              <a:t>getchef</a:t>
            </a:r>
            <a:r>
              <a:rPr lang="en-US" sz="2400" dirty="0" smtClean="0">
                <a:solidFill>
                  <a:schemeClr val="tx1"/>
                </a:solidFill>
              </a:rPr>
              <a:t> – All </a:t>
            </a:r>
            <a:r>
              <a:rPr lang="en-US" sz="2400" dirty="0" err="1" smtClean="0">
                <a:solidFill>
                  <a:schemeClr val="tx1"/>
                </a:solidFill>
              </a:rPr>
              <a:t>ChefConf</a:t>
            </a:r>
            <a:r>
              <a:rPr lang="en-US" sz="2400" dirty="0" smtClean="0">
                <a:solidFill>
                  <a:schemeClr val="tx1"/>
                </a:solidFill>
              </a:rPr>
              <a:t> talks/tutorials available</a:t>
            </a:r>
          </a:p>
          <a:p>
            <a:pPr marL="1036638" lvl="2" indent="-342900">
              <a:buFont typeface="Wingdings" charset="2"/>
              <a:buChar char="§"/>
            </a:pPr>
            <a:r>
              <a:rPr lang="en-US" sz="2400" dirty="0" smtClean="0">
                <a:solidFill>
                  <a:schemeClr val="tx1"/>
                </a:solidFill>
              </a:rPr>
              <a:t>Learning Chef by Mischa Taylor and Seth </a:t>
            </a:r>
            <a:r>
              <a:rPr lang="en-US" sz="2400" dirty="0" err="1" smtClean="0">
                <a:solidFill>
                  <a:schemeClr val="tx1"/>
                </a:solidFill>
              </a:rPr>
              <a:t>Vargo</a:t>
            </a:r>
            <a:r>
              <a:rPr lang="en-US" sz="2400" dirty="0" smtClean="0">
                <a:solidFill>
                  <a:schemeClr val="tx1"/>
                </a:solidFill>
              </a:rPr>
              <a:t> – O’Reilly Publications</a:t>
            </a:r>
          </a:p>
        </p:txBody>
      </p:sp>
    </p:spTree>
    <p:extLst>
      <p:ext uri="{BB962C8B-B14F-4D97-AF65-F5344CB8AC3E}">
        <p14:creationId xmlns:p14="http://schemas.microsoft.com/office/powerpoint/2010/main" val="3765719498"/>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smtClean="0"/>
              <a:t>Summary</a:t>
            </a:r>
            <a:endParaRPr lang="en-US" sz="4400" dirty="0"/>
          </a:p>
        </p:txBody>
      </p:sp>
      <p:grpSp>
        <p:nvGrpSpPr>
          <p:cNvPr id="8" name="Group 7"/>
          <p:cNvGrpSpPr/>
          <p:nvPr/>
        </p:nvGrpSpPr>
        <p:grpSpPr>
          <a:xfrm>
            <a:off x="0" y="1950630"/>
            <a:ext cx="12192000" cy="4907370"/>
            <a:chOff x="0" y="1950630"/>
            <a:chExt cx="12192000" cy="4447178"/>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In this </a:t>
                </a:r>
                <a:r>
                  <a:rPr lang="en-US" i="0" dirty="0"/>
                  <a:t>lesson </a:t>
                </a:r>
                <a:r>
                  <a:rPr lang="en-US" i="0" dirty="0" smtClean="0"/>
                  <a:t>you have learned how to</a:t>
                </a:r>
                <a:r>
                  <a:rPr lang="en-US" i="0" dirty="0"/>
                  <a:t>:</a:t>
                </a:r>
              </a:p>
            </p:txBody>
          </p:sp>
        </p:grpSp>
        <p:sp>
          <p:nvSpPr>
            <p:cNvPr id="7" name="Rectangle 6"/>
            <p:cNvSpPr/>
            <p:nvPr/>
          </p:nvSpPr>
          <p:spPr>
            <a:xfrm>
              <a:off x="0" y="2783542"/>
              <a:ext cx="12192000" cy="361426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a:t>Explain Chef terminology and </a:t>
              </a:r>
              <a:r>
                <a:rPr lang="en-US" sz="2800" dirty="0" smtClean="0"/>
                <a:t>architecture</a:t>
              </a:r>
              <a:endParaRPr lang="en-US" sz="2800" dirty="0"/>
            </a:p>
            <a:p>
              <a:pPr marL="1371600" lvl="2" indent="-457200">
                <a:buFont typeface="Wingdings" charset="2"/>
                <a:buChar char="§"/>
              </a:pPr>
              <a:r>
                <a:rPr lang="en-US" sz="2800" dirty="0"/>
                <a:t>Build basic cookbooks and recipes</a:t>
              </a:r>
            </a:p>
            <a:p>
              <a:pPr marL="1371600" lvl="2" indent="-457200">
                <a:buFont typeface="Wingdings" charset="2"/>
                <a:buChar char="§"/>
              </a:pPr>
              <a:r>
                <a:rPr lang="en-US" sz="2800" dirty="0"/>
                <a:t>Utilize windows resources like </a:t>
              </a:r>
              <a:r>
                <a:rPr lang="en-US" sz="2800" dirty="0" err="1"/>
                <a:t>powershell_script</a:t>
              </a:r>
              <a:r>
                <a:rPr lang="en-US" sz="2800" dirty="0"/>
                <a:t> and </a:t>
              </a:r>
              <a:r>
                <a:rPr lang="en-US" sz="2800" dirty="0" err="1"/>
                <a:t>registry_key</a:t>
              </a:r>
              <a:endParaRPr lang="en-US" sz="2800" dirty="0"/>
            </a:p>
            <a:p>
              <a:pPr marL="1371600" lvl="2" indent="-457200">
                <a:buFont typeface="Wingdings" charset="2"/>
                <a:buChar char="§"/>
              </a:pPr>
              <a:r>
                <a:rPr lang="en-US" sz="2800" dirty="0"/>
                <a:t>Understand how to interface with a Chef Server</a:t>
              </a:r>
            </a:p>
          </p:txBody>
        </p:sp>
      </p:grpSp>
    </p:spTree>
    <p:extLst>
      <p:ext uri="{BB962C8B-B14F-4D97-AF65-F5344CB8AC3E}">
        <p14:creationId xmlns:p14="http://schemas.microsoft.com/office/powerpoint/2010/main" val="285427864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smtClean="0"/>
              <a:t>What is Configuration Management?</a:t>
            </a:r>
            <a:endParaRPr lang="en-US" sz="4800" dirty="0"/>
          </a:p>
        </p:txBody>
      </p:sp>
      <p:grpSp>
        <p:nvGrpSpPr>
          <p:cNvPr id="30" name="Group 29"/>
          <p:cNvGrpSpPr/>
          <p:nvPr/>
        </p:nvGrpSpPr>
        <p:grpSpPr>
          <a:xfrm>
            <a:off x="-1" y="1559561"/>
            <a:ext cx="12197870" cy="1132413"/>
            <a:chOff x="1384300" y="1950630"/>
            <a:chExt cx="9423400" cy="832911"/>
          </a:xfrm>
        </p:grpSpPr>
        <p:sp>
          <p:nvSpPr>
            <p:cNvPr id="33" name="Rectangle 32"/>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2079008" y="1950630"/>
              <a:ext cx="8073671"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Systematically handling changes to infrastructure with integrity through time</a:t>
              </a:r>
              <a:endParaRPr lang="en-US" i="0" dirty="0"/>
            </a:p>
          </p:txBody>
        </p:sp>
      </p:grpSp>
      <p:sp>
        <p:nvSpPr>
          <p:cNvPr id="37" name="Rectangle 36"/>
          <p:cNvSpPr/>
          <p:nvPr/>
        </p:nvSpPr>
        <p:spPr>
          <a:xfrm>
            <a:off x="0" y="2691974"/>
            <a:ext cx="12192000" cy="3207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800" dirty="0" smtClean="0">
                <a:solidFill>
                  <a:schemeClr val="tx1"/>
                </a:solidFill>
              </a:rPr>
              <a:t>Chef accomplishes this by describing your infrastructure as code</a:t>
            </a:r>
            <a:endParaRPr lang="en-US" sz="2800" dirty="0">
              <a:solidFill>
                <a:schemeClr val="tx1"/>
              </a:solidFill>
            </a:endParaRPr>
          </a:p>
          <a:p>
            <a:pPr marL="1257300" lvl="2" indent="-342900">
              <a:buFont typeface="Wingdings" charset="2"/>
              <a:buChar char="§"/>
            </a:pPr>
            <a:r>
              <a:rPr lang="en-US" sz="2800" dirty="0" smtClean="0">
                <a:solidFill>
                  <a:schemeClr val="tx1"/>
                </a:solidFill>
              </a:rPr>
              <a:t>Policy can be versioned, tested, reproduced, and automated</a:t>
            </a:r>
            <a:endParaRPr lang="en-US" sz="2800" dirty="0">
              <a:solidFill>
                <a:schemeClr val="tx1"/>
              </a:solidFill>
            </a:endParaRPr>
          </a:p>
          <a:p>
            <a:pPr marL="1257300" lvl="2" indent="-342900">
              <a:buFont typeface="Wingdings" charset="2"/>
              <a:buChar char="§"/>
            </a:pPr>
            <a:r>
              <a:rPr lang="en-US" sz="2800" dirty="0" smtClean="0">
                <a:solidFill>
                  <a:schemeClr val="tx1"/>
                </a:solidFill>
              </a:rPr>
              <a:t>Integrates with existing VPCs and APIs</a:t>
            </a:r>
            <a:endParaRPr lang="en-US" sz="2800" dirty="0">
              <a:solidFill>
                <a:schemeClr val="tx1"/>
              </a:solidFill>
            </a:endParaRPr>
          </a:p>
          <a:p>
            <a:pPr marL="1257300" lvl="2" indent="-342900">
              <a:buFont typeface="Wingdings" charset="2"/>
              <a:buChar char="§"/>
            </a:pPr>
            <a:r>
              <a:rPr lang="en-US" sz="2800" dirty="0" smtClean="0">
                <a:solidFill>
                  <a:schemeClr val="tx1"/>
                </a:solidFill>
              </a:rPr>
              <a:t>Implements consistency across servers (no more snowflakes) and critical event recovery</a:t>
            </a:r>
            <a:endParaRPr lang="en-US" sz="2800" dirty="0">
              <a:solidFill>
                <a:schemeClr val="tx1"/>
              </a:solidFill>
            </a:endParaRPr>
          </a:p>
        </p:txBody>
      </p:sp>
    </p:spTree>
    <p:extLst>
      <p:ext uri="{BB962C8B-B14F-4D97-AF65-F5344CB8AC3E}">
        <p14:creationId xmlns:p14="http://schemas.microsoft.com/office/powerpoint/2010/main" val="172285068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As an Open Source company, Chef</a:t>
            </a:r>
          </a:p>
        </p:txBody>
      </p:sp>
      <p:sp>
        <p:nvSpPr>
          <p:cNvPr id="4" name="Content Placeholder 3"/>
          <p:cNvSpPr>
            <a:spLocks noGrp="1"/>
          </p:cNvSpPr>
          <p:nvPr>
            <p:ph sz="half" idx="1"/>
          </p:nvPr>
        </p:nvSpPr>
        <p:spPr/>
        <p:txBody>
          <a:bodyPr>
            <a:normAutofit fontScale="85000" lnSpcReduction="10000"/>
          </a:bodyPr>
          <a:lstStyle/>
          <a:p>
            <a:pPr>
              <a:lnSpc>
                <a:spcPct val="100000"/>
              </a:lnSpc>
              <a:spcBef>
                <a:spcPts val="0"/>
              </a:spcBef>
            </a:pPr>
            <a:r>
              <a:rPr lang="en-US" dirty="0" smtClean="0"/>
              <a:t>“is </a:t>
            </a:r>
            <a:r>
              <a:rPr lang="en-US" dirty="0"/>
              <a:t>dedicated to the idea that the best way for us to preserve our rights is to give those same rights to the community. We wanted to make sure that everyone who wants to use Chef (or </a:t>
            </a:r>
            <a:r>
              <a:rPr lang="en-US" dirty="0" err="1"/>
              <a:t>Ohai</a:t>
            </a:r>
            <a:r>
              <a:rPr lang="en-US" dirty="0"/>
              <a:t>) can use it in as many places, and as many ways, as possible. If you write automation with Chef, or link to it directly as a library, there are no limitations on what you do with </a:t>
            </a:r>
            <a:r>
              <a:rPr lang="en-US" dirty="0" smtClean="0"/>
              <a:t>your code.”</a:t>
            </a:r>
          </a:p>
          <a:p>
            <a:pPr algn="r">
              <a:lnSpc>
                <a:spcPct val="100000"/>
              </a:lnSpc>
              <a:spcBef>
                <a:spcPts val="0"/>
              </a:spcBef>
            </a:pPr>
            <a:r>
              <a:rPr lang="en-US" i="0" dirty="0" smtClean="0"/>
              <a:t>- Adam Jacob</a:t>
            </a:r>
          </a:p>
        </p:txBody>
      </p:sp>
    </p:spTree>
    <p:extLst>
      <p:ext uri="{BB962C8B-B14F-4D97-AF65-F5344CB8AC3E}">
        <p14:creationId xmlns:p14="http://schemas.microsoft.com/office/powerpoint/2010/main" val="174565413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a:t>
            </a:r>
            <a:r>
              <a:rPr lang="en-US" dirty="0" smtClean="0"/>
              <a:t>Script </a:t>
            </a:r>
            <a:r>
              <a:rPr lang="en-US" dirty="0"/>
              <a:t>with Chef</a:t>
            </a:r>
          </a:p>
        </p:txBody>
      </p:sp>
      <p:sp>
        <p:nvSpPr>
          <p:cNvPr id="3" name="Content Placeholder 2"/>
          <p:cNvSpPr>
            <a:spLocks noGrp="1"/>
          </p:cNvSpPr>
          <p:nvPr>
            <p:ph sz="half" idx="1"/>
          </p:nvPr>
        </p:nvSpPr>
        <p:spPr/>
        <p:txBody>
          <a:bodyPr>
            <a:normAutofit fontScale="92500" lnSpcReduction="10000"/>
          </a:bodyPr>
          <a:lstStyle/>
          <a:p>
            <a:pPr marL="342900" indent="-342900"/>
            <a:r>
              <a:rPr lang="en-US" dirty="0"/>
              <a:t>Log in to Server 2012 R2 and open </a:t>
            </a:r>
            <a:r>
              <a:rPr lang="en-US" dirty="0" err="1"/>
              <a:t>Powershell</a:t>
            </a:r>
            <a:endParaRPr lang="en-US" dirty="0"/>
          </a:p>
          <a:p>
            <a:pPr marL="342900" indent="-342900"/>
            <a:r>
              <a:rPr lang="en-US" dirty="0"/>
              <a:t>Save a list of server names in a text file and store them In a a local variable</a:t>
            </a:r>
          </a:p>
          <a:p>
            <a:pPr marL="342900" indent="-342900"/>
            <a:r>
              <a:rPr lang="en-US" dirty="0"/>
              <a:t>Build a session to all collected servers</a:t>
            </a:r>
          </a:p>
          <a:p>
            <a:pPr marL="342900" indent="-342900"/>
            <a:r>
              <a:rPr lang="en-US" dirty="0"/>
              <a:t>Import the Server Manager module </a:t>
            </a:r>
            <a:r>
              <a:rPr lang="en-US" dirty="0" err="1"/>
              <a:t>cmdlets</a:t>
            </a:r>
            <a:r>
              <a:rPr lang="en-US" dirty="0"/>
              <a:t> for installing server Roles and Features.</a:t>
            </a:r>
          </a:p>
          <a:p>
            <a:pPr marL="288925" indent="-288925"/>
            <a:r>
              <a:rPr lang="en-US" dirty="0"/>
              <a:t>Install web server components using the Add-</a:t>
            </a:r>
            <a:r>
              <a:rPr lang="en-US" dirty="0" err="1"/>
              <a:t>WindowsFeature</a:t>
            </a:r>
            <a:r>
              <a:rPr lang="en-US" dirty="0"/>
              <a:t> </a:t>
            </a:r>
            <a:r>
              <a:rPr lang="en-US" dirty="0" err="1"/>
              <a:t>cmdlet</a:t>
            </a:r>
            <a:endParaRPr lang="en-US" dirty="0"/>
          </a:p>
          <a:p>
            <a:pPr marL="342900" indent="-342900"/>
            <a:r>
              <a:rPr lang="en-US" dirty="0"/>
              <a:t>Copy application to </a:t>
            </a:r>
            <a:r>
              <a:rPr lang="en-US" dirty="0" err="1"/>
              <a:t>wwwroot</a:t>
            </a:r>
            <a:r>
              <a:rPr lang="en-US" dirty="0"/>
              <a:t> on all web </a:t>
            </a:r>
            <a:r>
              <a:rPr lang="en-US" dirty="0" smtClean="0"/>
              <a:t>servers</a:t>
            </a:r>
            <a:endParaRPr lang="en-US" dirty="0"/>
          </a:p>
        </p:txBody>
      </p:sp>
      <p:sp>
        <p:nvSpPr>
          <p:cNvPr id="4" name="Content Placeholder 3"/>
          <p:cNvSpPr>
            <a:spLocks noGrp="1"/>
          </p:cNvSpPr>
          <p:nvPr>
            <p:ph idx="13"/>
          </p:nvPr>
        </p:nvSpPr>
        <p:spPr/>
        <p:txBody>
          <a:bodyPr/>
          <a:lstStyle/>
          <a:p>
            <a:r>
              <a:rPr lang="en-US" dirty="0" smtClean="0"/>
              <a:t>//</a:t>
            </a:r>
            <a:r>
              <a:rPr lang="en-US" dirty="0"/>
              <a:t>Typical Server </a:t>
            </a:r>
            <a:r>
              <a:rPr lang="en-US" dirty="0" err="1"/>
              <a:t>DeploymentWorkflow</a:t>
            </a:r>
            <a:r>
              <a:rPr lang="en-US" dirty="0"/>
              <a:t> </a:t>
            </a:r>
            <a:r>
              <a:rPr lang="en-US" dirty="0" smtClean="0"/>
              <a:t>– IIS</a:t>
            </a:r>
          </a:p>
          <a:p>
            <a:r>
              <a:rPr lang="en-US" dirty="0"/>
              <a:t>RDP into remote </a:t>
            </a:r>
            <a:r>
              <a:rPr lang="en-US" dirty="0" smtClean="0"/>
              <a:t>system</a:t>
            </a:r>
          </a:p>
          <a:p>
            <a:endParaRPr lang="en-US" dirty="0"/>
          </a:p>
          <a:p>
            <a:r>
              <a:rPr lang="en-US" dirty="0"/>
              <a:t>PS&gt; $servers= get-content c:\</a:t>
            </a:r>
            <a:r>
              <a:rPr lang="en-US" dirty="0" err="1"/>
              <a:t>servers.txt</a:t>
            </a:r>
            <a:endParaRPr lang="en-US" dirty="0"/>
          </a:p>
          <a:p>
            <a:endParaRPr lang="en-US" dirty="0"/>
          </a:p>
          <a:p>
            <a:r>
              <a:rPr lang="en-US" dirty="0"/>
              <a:t>PS&gt; $session=New-</a:t>
            </a:r>
            <a:r>
              <a:rPr lang="en-US" dirty="0" err="1"/>
              <a:t>PSSession</a:t>
            </a:r>
            <a:r>
              <a:rPr lang="en-US" dirty="0"/>
              <a:t> -</a:t>
            </a:r>
            <a:r>
              <a:rPr lang="en-US" dirty="0" err="1"/>
              <a:t>ComputerName</a:t>
            </a:r>
            <a:r>
              <a:rPr lang="en-US" dirty="0"/>
              <a:t> $servers</a:t>
            </a:r>
          </a:p>
          <a:p>
            <a:endParaRPr lang="en-US" dirty="0"/>
          </a:p>
          <a:p>
            <a:r>
              <a:rPr lang="en-US" dirty="0"/>
              <a:t>PS&gt; Invoke-Command -Session $session {Import-module </a:t>
            </a:r>
            <a:r>
              <a:rPr lang="en-US" dirty="0" err="1"/>
              <a:t>ServerManager</a:t>
            </a:r>
            <a:r>
              <a:rPr lang="en-US" dirty="0"/>
              <a:t>}</a:t>
            </a:r>
          </a:p>
          <a:p>
            <a:endParaRPr lang="en-US" dirty="0"/>
          </a:p>
          <a:p>
            <a:r>
              <a:rPr lang="en-US" dirty="0"/>
              <a:t>PS&gt; Invoke-Command -Session $session {Add-</a:t>
            </a:r>
            <a:r>
              <a:rPr lang="en-US" dirty="0" err="1"/>
              <a:t>WindowsFeature</a:t>
            </a:r>
            <a:r>
              <a:rPr lang="en-US" dirty="0"/>
              <a:t> web-</a:t>
            </a:r>
            <a:r>
              <a:rPr lang="en-US" dirty="0" err="1"/>
              <a:t>server,web</a:t>
            </a:r>
            <a:r>
              <a:rPr lang="en-US" dirty="0"/>
              <a:t>-</a:t>
            </a:r>
            <a:r>
              <a:rPr lang="en-US" dirty="0" err="1"/>
              <a:t>asp,web</a:t>
            </a:r>
            <a:r>
              <a:rPr lang="en-US" dirty="0"/>
              <a:t>-asp-net}</a:t>
            </a:r>
          </a:p>
          <a:p>
            <a:endParaRPr lang="en-US" dirty="0"/>
          </a:p>
          <a:p>
            <a:r>
              <a:rPr lang="en-US" dirty="0"/>
              <a:t>PS&gt; $servers | </a:t>
            </a:r>
            <a:r>
              <a:rPr lang="en-US" dirty="0" err="1"/>
              <a:t>foreach</a:t>
            </a:r>
            <a:r>
              <a:rPr lang="en-US" dirty="0"/>
              <a:t>{copy-item -Path c:\application\*.* -Destination </a:t>
            </a:r>
            <a:r>
              <a:rPr lang="en-US" dirty="0" smtClean="0"/>
              <a:t>"\</a:t>
            </a:r>
            <a:r>
              <a:rPr lang="en-US" dirty="0"/>
              <a:t>\$_\c$\</a:t>
            </a:r>
            <a:r>
              <a:rPr lang="en-US" dirty="0" err="1"/>
              <a:t>inetpub</a:t>
            </a:r>
            <a:r>
              <a:rPr lang="en-US" dirty="0"/>
              <a:t>\</a:t>
            </a:r>
            <a:r>
              <a:rPr lang="en-US" dirty="0" err="1" smtClean="0"/>
              <a:t>wwwroot</a:t>
            </a:r>
            <a:r>
              <a:rPr lang="en-US" dirty="0" smtClean="0"/>
              <a:t>"}</a:t>
            </a:r>
            <a:endParaRPr lang="en-US" dirty="0"/>
          </a:p>
        </p:txBody>
      </p:sp>
    </p:spTree>
    <p:extLst>
      <p:ext uri="{BB962C8B-B14F-4D97-AF65-F5344CB8AC3E}">
        <p14:creationId xmlns:p14="http://schemas.microsoft.com/office/powerpoint/2010/main" val="711518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Infrastructure as Code</a:t>
            </a:r>
            <a:endParaRPr lang="en-US" sz="4800" dirty="0"/>
          </a:p>
        </p:txBody>
      </p:sp>
      <p:grpSp>
        <p:nvGrpSpPr>
          <p:cNvPr id="30" name="Group 29"/>
          <p:cNvGrpSpPr/>
          <p:nvPr/>
        </p:nvGrpSpPr>
        <p:grpSpPr>
          <a:xfrm>
            <a:off x="1" y="1408932"/>
            <a:ext cx="12191999" cy="958021"/>
            <a:chOff x="979715" y="1863174"/>
            <a:chExt cx="9998962" cy="1007822"/>
          </a:xfrm>
        </p:grpSpPr>
        <p:sp>
          <p:nvSpPr>
            <p:cNvPr id="33" name="Rectangle 32"/>
            <p:cNvSpPr/>
            <p:nvPr/>
          </p:nvSpPr>
          <p:spPr>
            <a:xfrm>
              <a:off x="979715" y="1863174"/>
              <a:ext cx="9998962" cy="1007822"/>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425088"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The Chef DSL is platform agnostic and manages any system component</a:t>
              </a:r>
              <a:endParaRPr lang="en-US" i="0" dirty="0"/>
            </a:p>
          </p:txBody>
        </p:sp>
      </p:grpSp>
      <p:sp>
        <p:nvSpPr>
          <p:cNvPr id="54" name="Rectangle 53"/>
          <p:cNvSpPr/>
          <p:nvPr/>
        </p:nvSpPr>
        <p:spPr>
          <a:xfrm>
            <a:off x="0" y="2283820"/>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00100" lvl="1" indent="-342900">
              <a:buFont typeface="Wingdings" charset="2"/>
              <a:buChar char="§"/>
            </a:pPr>
            <a:r>
              <a:rPr lang="en-US" sz="2400" dirty="0" smtClean="0">
                <a:solidFill>
                  <a:schemeClr val="tx1"/>
                </a:solidFill>
              </a:rPr>
              <a:t>System Resources: </a:t>
            </a:r>
          </a:p>
          <a:p>
            <a:pPr marL="1257300" lvl="2" indent="-342900">
              <a:buFont typeface="Wingdings" charset="2"/>
              <a:buChar char="§"/>
            </a:pPr>
            <a:r>
              <a:rPr lang="en-US" sz="2400" dirty="0" smtClean="0">
                <a:solidFill>
                  <a:schemeClr val="tx1"/>
                </a:solidFill>
              </a:rPr>
              <a:t>packages, files, services, users, groups, mount points, </a:t>
            </a:r>
            <a:r>
              <a:rPr lang="en-US" sz="2400" dirty="0" err="1" smtClean="0">
                <a:solidFill>
                  <a:schemeClr val="tx1"/>
                </a:solidFill>
              </a:rPr>
              <a:t>symlinks</a:t>
            </a:r>
            <a:r>
              <a:rPr lang="en-US" sz="2400" dirty="0" smtClean="0">
                <a:solidFill>
                  <a:schemeClr val="tx1"/>
                </a:solidFill>
              </a:rPr>
              <a:t>, networking components, registry keys, </a:t>
            </a:r>
            <a:r>
              <a:rPr lang="en-US" sz="2400" dirty="0" err="1" smtClean="0">
                <a:solidFill>
                  <a:schemeClr val="tx1"/>
                </a:solidFill>
              </a:rPr>
              <a:t>Powershell</a:t>
            </a:r>
            <a:r>
              <a:rPr lang="en-US" sz="2400" dirty="0" smtClean="0">
                <a:solidFill>
                  <a:schemeClr val="tx1"/>
                </a:solidFill>
              </a:rPr>
              <a:t> scripts</a:t>
            </a:r>
            <a:r>
              <a:rPr lang="is-IS" sz="2400" dirty="0" smtClean="0">
                <a:solidFill>
                  <a:schemeClr val="tx1"/>
                </a:solidFill>
              </a:rPr>
              <a:t>….</a:t>
            </a:r>
            <a:endParaRPr lang="en-US" sz="2400" dirty="0" smtClean="0">
              <a:solidFill>
                <a:schemeClr val="tx1"/>
              </a:solidFill>
            </a:endParaRPr>
          </a:p>
          <a:p>
            <a:pPr marL="800100" lvl="1" indent="-342900">
              <a:buFont typeface="Wingdings" charset="2"/>
              <a:buChar char="§"/>
            </a:pPr>
            <a:r>
              <a:rPr lang="en-US" sz="2400" dirty="0" smtClean="0">
                <a:solidFill>
                  <a:schemeClr val="tx1"/>
                </a:solidFill>
              </a:rPr>
              <a:t>Resources are represented as code components, and are stored in version control</a:t>
            </a:r>
            <a:endParaRPr lang="en-US" sz="2400" dirty="0">
              <a:solidFill>
                <a:schemeClr val="tx1"/>
              </a:solidFill>
            </a:endParaRPr>
          </a:p>
          <a:p>
            <a:pPr marL="800100" lvl="1" indent="-342900">
              <a:buFont typeface="Wingdings" charset="2"/>
              <a:buChar char="§"/>
            </a:pPr>
            <a:r>
              <a:rPr lang="en-US" sz="2400" dirty="0" smtClean="0">
                <a:solidFill>
                  <a:schemeClr val="tx1"/>
                </a:solidFill>
              </a:rPr>
              <a:t>Your infrastructure becomes </a:t>
            </a:r>
            <a:r>
              <a:rPr lang="en-US" sz="2400" dirty="0" err="1" smtClean="0">
                <a:solidFill>
                  <a:schemeClr val="tx1"/>
                </a:solidFill>
              </a:rPr>
              <a:t>versionable</a:t>
            </a:r>
            <a:r>
              <a:rPr lang="en-US" sz="2400" dirty="0" smtClean="0">
                <a:solidFill>
                  <a:schemeClr val="tx1"/>
                </a:solidFill>
              </a:rPr>
              <a:t>, testable, and repeatable, while abstracting complex implementation details out</a:t>
            </a:r>
          </a:p>
        </p:txBody>
      </p:sp>
    </p:spTree>
    <p:extLst>
      <p:ext uri="{BB962C8B-B14F-4D97-AF65-F5344CB8AC3E}">
        <p14:creationId xmlns:p14="http://schemas.microsoft.com/office/powerpoint/2010/main" val="289896497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797" y="-29349"/>
            <a:ext cx="10515600" cy="1325563"/>
          </a:xfrm>
        </p:spPr>
        <p:txBody>
          <a:bodyPr>
            <a:normAutofit/>
          </a:bodyPr>
          <a:lstStyle/>
          <a:p>
            <a:r>
              <a:rPr lang="en-US" sz="4800" dirty="0" smtClean="0"/>
              <a:t>Automation</a:t>
            </a:r>
            <a:endParaRPr lang="en-US" sz="4800" dirty="0"/>
          </a:p>
        </p:txBody>
      </p:sp>
      <p:grpSp>
        <p:nvGrpSpPr>
          <p:cNvPr id="30" name="Group 29"/>
          <p:cNvGrpSpPr/>
          <p:nvPr/>
        </p:nvGrpSpPr>
        <p:grpSpPr>
          <a:xfrm>
            <a:off x="0" y="1357830"/>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With Chef, we can automate configuration tasks</a:t>
              </a:r>
              <a:endParaRPr lang="en-US" i="0" dirty="0"/>
            </a:p>
          </p:txBody>
        </p:sp>
      </p:grpSp>
      <p:sp>
        <p:nvSpPr>
          <p:cNvPr id="13" name="Rectangle 12"/>
          <p:cNvSpPr/>
          <p:nvPr/>
        </p:nvSpPr>
        <p:spPr>
          <a:xfrm>
            <a:off x="0" y="2186722"/>
            <a:ext cx="12192000" cy="17034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00100" lvl="1" indent="-342900">
              <a:buFont typeface="Wingdings" charset="2"/>
              <a:buChar char="§"/>
            </a:pPr>
            <a:r>
              <a:rPr lang="en-US" sz="2400" dirty="0" smtClean="0">
                <a:solidFill>
                  <a:schemeClr val="tx1"/>
                </a:solidFill>
              </a:rPr>
              <a:t>Chef has built-in resources, like package, that can manage MSI packages.</a:t>
            </a:r>
            <a:endParaRPr lang="en-US" sz="2400" dirty="0">
              <a:solidFill>
                <a:schemeClr val="tx1"/>
              </a:solidFill>
            </a:endParaRPr>
          </a:p>
          <a:p>
            <a:pPr marL="800100" lvl="1" indent="-342900">
              <a:buFont typeface="Wingdings" charset="2"/>
              <a:buChar char="§"/>
            </a:pPr>
            <a:r>
              <a:rPr lang="en-US" sz="2400" dirty="0" smtClean="0">
                <a:solidFill>
                  <a:schemeClr val="tx1"/>
                </a:solidFill>
              </a:rPr>
              <a:t>Custom resources can also be utilized, such as the </a:t>
            </a:r>
            <a:r>
              <a:rPr lang="en-US" sz="2400" dirty="0" err="1" smtClean="0">
                <a:solidFill>
                  <a:schemeClr val="tx1"/>
                </a:solidFill>
              </a:rPr>
              <a:t>Chocolatey</a:t>
            </a:r>
            <a:r>
              <a:rPr lang="en-US" sz="2400" dirty="0" smtClean="0">
                <a:solidFill>
                  <a:schemeClr val="tx1"/>
                </a:solidFill>
              </a:rPr>
              <a:t> package manager</a:t>
            </a:r>
            <a:endParaRPr lang="en-US" sz="2400" dirty="0">
              <a:solidFill>
                <a:schemeClr val="tx1"/>
              </a:solidFill>
            </a:endParaRPr>
          </a:p>
        </p:txBody>
      </p:sp>
      <p:sp>
        <p:nvSpPr>
          <p:cNvPr id="10" name="Content Placeholder 2"/>
          <p:cNvSpPr txBox="1">
            <a:spLocks/>
          </p:cNvSpPr>
          <p:nvPr/>
        </p:nvSpPr>
        <p:spPr>
          <a:xfrm>
            <a:off x="990600" y="3713327"/>
            <a:ext cx="10515600" cy="2879818"/>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Wingdings" charset="2"/>
              <a:buNone/>
              <a:defRPr sz="18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Wingdings" charset="2"/>
              <a:buNone/>
              <a:defRPr sz="18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Wingdings" charset="2"/>
              <a:buNone/>
              <a:defRPr sz="18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Wingdings" charset="2"/>
              <a:buNone/>
              <a:defRPr sz="18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Wingdings" charset="2"/>
              <a:buNone/>
              <a:defRPr sz="18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noProof="1" smtClean="0">
                <a:latin typeface="Lucida Console" charset="0"/>
                <a:ea typeface="Lucida Console" charset="0"/>
                <a:cs typeface="Lucida Console" charset="0"/>
              </a:rPr>
              <a:t> include_recipe "chocolatey"</a:t>
            </a:r>
          </a:p>
          <a:p>
            <a:endParaRPr lang="en-US" noProof="1" smtClean="0">
              <a:latin typeface="Lucida Console" charset="0"/>
              <a:ea typeface="Lucida Console" charset="0"/>
              <a:cs typeface="Lucida Console" charset="0"/>
            </a:endParaRPr>
          </a:p>
          <a:p>
            <a:r>
              <a:rPr lang="en-US" noProof="1" smtClean="0">
                <a:latin typeface="Lucida Console" charset="0"/>
                <a:ea typeface="Lucida Console" charset="0"/>
                <a:cs typeface="Lucida Console" charset="0"/>
              </a:rPr>
              <a:t> chocolatey_package 'git.install' do  </a:t>
            </a:r>
          </a:p>
          <a:p>
            <a:r>
              <a:rPr lang="en-US" noProof="1" smtClean="0">
                <a:latin typeface="Lucida Console" charset="0"/>
                <a:ea typeface="Lucida Console" charset="0"/>
                <a:cs typeface="Lucida Console" charset="0"/>
              </a:rPr>
              <a:t>   options "-params '\"/GitAndUnixToolsOnPath/NoAutoCrlf\"'"  </a:t>
            </a:r>
          </a:p>
          <a:p>
            <a:r>
              <a:rPr lang="en-US" noProof="1" smtClean="0">
                <a:latin typeface="Lucida Console" charset="0"/>
                <a:ea typeface="Lucida Console" charset="0"/>
                <a:cs typeface="Lucida Console" charset="0"/>
              </a:rPr>
              <a:t>   version '2.8.0'  </a:t>
            </a:r>
          </a:p>
          <a:p>
            <a:r>
              <a:rPr lang="en-US" noProof="1" smtClean="0">
                <a:latin typeface="Lucida Console" charset="0"/>
                <a:ea typeface="Lucida Console" charset="0"/>
                <a:cs typeface="Lucida Console" charset="0"/>
              </a:rPr>
              <a:t>   action  :install</a:t>
            </a:r>
          </a:p>
          <a:p>
            <a:r>
              <a:rPr lang="en-US" noProof="1" smtClean="0">
                <a:latin typeface="Lucida Console" charset="0"/>
                <a:ea typeface="Lucida Console" charset="0"/>
                <a:cs typeface="Lucida Console" charset="0"/>
              </a:rPr>
              <a:t> end</a:t>
            </a:r>
            <a:endParaRPr lang="en-US" noProof="1">
              <a:latin typeface="Lucida Console" charset="0"/>
              <a:ea typeface="Lucida Console" charset="0"/>
              <a:cs typeface="Lucida Console" charset="0"/>
            </a:endParaRPr>
          </a:p>
        </p:txBody>
      </p:sp>
    </p:spTree>
    <p:extLst>
      <p:ext uri="{BB962C8B-B14F-4D97-AF65-F5344CB8AC3E}">
        <p14:creationId xmlns:p14="http://schemas.microsoft.com/office/powerpoint/2010/main" val="150438435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Chef Architecture </a:t>
            </a:r>
            <a:endParaRPr lang="en-US" dirty="0"/>
          </a:p>
        </p:txBody>
      </p:sp>
      <p:grpSp>
        <p:nvGrpSpPr>
          <p:cNvPr id="42" name="Group 41"/>
          <p:cNvGrpSpPr/>
          <p:nvPr/>
        </p:nvGrpSpPr>
        <p:grpSpPr>
          <a:xfrm>
            <a:off x="244384" y="2847558"/>
            <a:ext cx="2356460" cy="1341263"/>
            <a:chOff x="2865713" y="3390900"/>
            <a:chExt cx="2833699" cy="1612901"/>
          </a:xfrm>
        </p:grpSpPr>
        <p:sp>
          <p:nvSpPr>
            <p:cNvPr id="43" name="Parallelogram 42"/>
            <p:cNvSpPr/>
            <p:nvPr/>
          </p:nvSpPr>
          <p:spPr>
            <a:xfrm>
              <a:off x="3602052" y="3390900"/>
              <a:ext cx="2097360" cy="980103"/>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6" name="Parallelogram 45"/>
            <p:cNvSpPr/>
            <p:nvPr/>
          </p:nvSpPr>
          <p:spPr>
            <a:xfrm>
              <a:off x="3648852" y="3470645"/>
              <a:ext cx="1982469" cy="873155"/>
            </a:xfrm>
            <a:prstGeom prst="parallelogram">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7" name="Parallelogram 46"/>
            <p:cNvSpPr/>
            <p:nvPr/>
          </p:nvSpPr>
          <p:spPr>
            <a:xfrm rot="10800000">
              <a:off x="2865713" y="4371004"/>
              <a:ext cx="2585503" cy="632797"/>
            </a:xfrm>
            <a:prstGeom prst="parallelogram">
              <a:avLst>
                <a:gd name="adj" fmla="val 116272"/>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8" name="Parallelogram 47"/>
            <p:cNvSpPr/>
            <p:nvPr/>
          </p:nvSpPr>
          <p:spPr>
            <a:xfrm rot="10800000">
              <a:off x="3250520" y="4475006"/>
              <a:ext cx="1980211" cy="273910"/>
            </a:xfrm>
            <a:prstGeom prst="parallelogram">
              <a:avLst>
                <a:gd name="adj" fmla="val 116272"/>
              </a:avLst>
            </a:prstGeom>
            <a:solidFill>
              <a:srgbClr val="8D878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sp>
          <p:nvSpPr>
            <p:cNvPr id="56" name="Parallelogram 55"/>
            <p:cNvSpPr/>
            <p:nvPr/>
          </p:nvSpPr>
          <p:spPr>
            <a:xfrm rot="10800000">
              <a:off x="3587489" y="4776121"/>
              <a:ext cx="721780" cy="136957"/>
            </a:xfrm>
            <a:prstGeom prst="parallelogram">
              <a:avLst>
                <a:gd name="adj" fmla="val 116272"/>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grpSp>
      <p:sp>
        <p:nvSpPr>
          <p:cNvPr id="3" name="TextBox 2"/>
          <p:cNvSpPr txBox="1"/>
          <p:nvPr/>
        </p:nvSpPr>
        <p:spPr>
          <a:xfrm>
            <a:off x="428160" y="4690377"/>
            <a:ext cx="1966288" cy="461665"/>
          </a:xfrm>
          <a:prstGeom prst="rect">
            <a:avLst/>
          </a:prstGeom>
          <a:noFill/>
        </p:spPr>
        <p:txBody>
          <a:bodyPr wrap="square" rtlCol="0">
            <a:spAutoFit/>
          </a:bodyPr>
          <a:lstStyle/>
          <a:p>
            <a:pPr algn="ctr"/>
            <a:r>
              <a:rPr lang="en-US" sz="2400" dirty="0" smtClean="0"/>
              <a:t>Workstation</a:t>
            </a:r>
            <a:endParaRPr lang="en-US" sz="2400" dirty="0"/>
          </a:p>
        </p:txBody>
      </p:sp>
      <p:cxnSp>
        <p:nvCxnSpPr>
          <p:cNvPr id="57" name="Elbow Connector 56"/>
          <p:cNvCxnSpPr/>
          <p:nvPr/>
        </p:nvCxnSpPr>
        <p:spPr>
          <a:xfrm>
            <a:off x="2289192" y="4113377"/>
            <a:ext cx="2344368" cy="698135"/>
          </a:xfrm>
          <a:prstGeom prst="bentConnector3">
            <a:avLst>
              <a:gd name="adj1" fmla="val 16158"/>
            </a:avLst>
          </a:prstGeom>
          <a:ln w="38100">
            <a:solidFill>
              <a:schemeClr val="bg1">
                <a:lumMod val="6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58" name="Picture 5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6758" y="1999286"/>
            <a:ext cx="2718484" cy="2973406"/>
          </a:xfrm>
          <a:prstGeom prst="rect">
            <a:avLst/>
          </a:prstGeom>
        </p:spPr>
      </p:pic>
      <p:grpSp>
        <p:nvGrpSpPr>
          <p:cNvPr id="59" name="Group 58"/>
          <p:cNvGrpSpPr/>
          <p:nvPr/>
        </p:nvGrpSpPr>
        <p:grpSpPr>
          <a:xfrm>
            <a:off x="4842165" y="5113592"/>
            <a:ext cx="2500690" cy="1054751"/>
            <a:chOff x="8146690" y="3993528"/>
            <a:chExt cx="2808026" cy="811720"/>
          </a:xfrm>
        </p:grpSpPr>
        <p:grpSp>
          <p:nvGrpSpPr>
            <p:cNvPr id="60" name="Group 59"/>
            <p:cNvGrpSpPr/>
            <p:nvPr/>
          </p:nvGrpSpPr>
          <p:grpSpPr>
            <a:xfrm>
              <a:off x="8146690" y="3993528"/>
              <a:ext cx="2808026" cy="391068"/>
              <a:chOff x="7740526" y="4440417"/>
              <a:chExt cx="2808026" cy="391068"/>
            </a:xfrm>
          </p:grpSpPr>
          <p:sp>
            <p:nvSpPr>
              <p:cNvPr id="62" name="Rectangle 61"/>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3" name="Oval 62"/>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4" name="Rectangle 63"/>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5" name="Rectangle 64"/>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6" name="Rectangle 65"/>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sp>
          <p:nvSpPr>
            <p:cNvPr id="61" name="TextBox 60"/>
            <p:cNvSpPr txBox="1"/>
            <p:nvPr/>
          </p:nvSpPr>
          <p:spPr>
            <a:xfrm>
              <a:off x="9002474" y="4449958"/>
              <a:ext cx="1109169" cy="355290"/>
            </a:xfrm>
            <a:prstGeom prst="rect">
              <a:avLst/>
            </a:prstGeom>
            <a:noFill/>
          </p:spPr>
          <p:txBody>
            <a:bodyPr wrap="none" rtlCol="0">
              <a:spAutoFit/>
            </a:bodyPr>
            <a:lstStyle/>
            <a:p>
              <a:pPr algn="ctr"/>
              <a:r>
                <a:rPr lang="en-US" sz="2400" dirty="0" smtClean="0"/>
                <a:t>Server</a:t>
              </a:r>
              <a:endParaRPr lang="en-US" sz="2400" dirty="0"/>
            </a:p>
          </p:txBody>
        </p:sp>
      </p:grpSp>
      <p:cxnSp>
        <p:nvCxnSpPr>
          <p:cNvPr id="67" name="Elbow Connector 66"/>
          <p:cNvCxnSpPr/>
          <p:nvPr/>
        </p:nvCxnSpPr>
        <p:spPr>
          <a:xfrm flipV="1">
            <a:off x="7558440" y="1288952"/>
            <a:ext cx="3042944" cy="1420667"/>
          </a:xfrm>
          <a:prstGeom prst="bentConnector3">
            <a:avLst>
              <a:gd name="adj1" fmla="val 32889"/>
            </a:avLst>
          </a:prstGeom>
          <a:ln w="38100">
            <a:solidFill>
              <a:schemeClr val="bg1">
                <a:lumMod val="65000"/>
              </a:schemeClr>
            </a:solidFill>
            <a:headEnd type="none" w="med" len="med"/>
            <a:tailEnd type="triangle"/>
          </a:ln>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cxnSp>
      <p:grpSp>
        <p:nvGrpSpPr>
          <p:cNvPr id="77" name="Group 76"/>
          <p:cNvGrpSpPr/>
          <p:nvPr/>
        </p:nvGrpSpPr>
        <p:grpSpPr>
          <a:xfrm>
            <a:off x="9578653" y="4931866"/>
            <a:ext cx="702364" cy="1854789"/>
            <a:chOff x="7653540" y="2295205"/>
            <a:chExt cx="1485900" cy="2676850"/>
          </a:xfrm>
        </p:grpSpPr>
        <p:sp>
          <p:nvSpPr>
            <p:cNvPr id="78" name="Rectangle 77"/>
            <p:cNvSpPr/>
            <p:nvPr/>
          </p:nvSpPr>
          <p:spPr>
            <a:xfrm>
              <a:off x="7653540" y="2295205"/>
              <a:ext cx="1485900" cy="267684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9" name="Oval 78"/>
            <p:cNvSpPr/>
            <p:nvPr/>
          </p:nvSpPr>
          <p:spPr>
            <a:xfrm>
              <a:off x="8894899" y="3249446"/>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0" name="Rectangle 79"/>
            <p:cNvSpPr/>
            <p:nvPr/>
          </p:nvSpPr>
          <p:spPr>
            <a:xfrm>
              <a:off x="7797801" y="2419349"/>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1" name="Rectangle 80"/>
            <p:cNvSpPr/>
            <p:nvPr/>
          </p:nvSpPr>
          <p:spPr>
            <a:xfrm>
              <a:off x="7797801" y="2712068"/>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2" name="Rectangle 81"/>
            <p:cNvSpPr/>
            <p:nvPr/>
          </p:nvSpPr>
          <p:spPr>
            <a:xfrm>
              <a:off x="78762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3" name="Rectangle 82"/>
            <p:cNvSpPr/>
            <p:nvPr/>
          </p:nvSpPr>
          <p:spPr>
            <a:xfrm>
              <a:off x="79651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4" name="Rectangle 83"/>
            <p:cNvSpPr/>
            <p:nvPr/>
          </p:nvSpPr>
          <p:spPr>
            <a:xfrm>
              <a:off x="80540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5" name="Rectangle 84"/>
            <p:cNvSpPr/>
            <p:nvPr/>
          </p:nvSpPr>
          <p:spPr>
            <a:xfrm>
              <a:off x="81429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6" name="Rectangle 85"/>
            <p:cNvSpPr/>
            <p:nvPr/>
          </p:nvSpPr>
          <p:spPr>
            <a:xfrm>
              <a:off x="82318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7" name="Rectangle 86"/>
            <p:cNvSpPr/>
            <p:nvPr/>
          </p:nvSpPr>
          <p:spPr>
            <a:xfrm>
              <a:off x="83207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8" name="Rectangle 87"/>
            <p:cNvSpPr/>
            <p:nvPr/>
          </p:nvSpPr>
          <p:spPr>
            <a:xfrm>
              <a:off x="84096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9" name="Rectangle 88"/>
            <p:cNvSpPr/>
            <p:nvPr/>
          </p:nvSpPr>
          <p:spPr>
            <a:xfrm>
              <a:off x="84985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0" name="Rectangle 89"/>
            <p:cNvSpPr/>
            <p:nvPr/>
          </p:nvSpPr>
          <p:spPr>
            <a:xfrm>
              <a:off x="85874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1" name="Rectangle 90"/>
            <p:cNvSpPr/>
            <p:nvPr/>
          </p:nvSpPr>
          <p:spPr>
            <a:xfrm>
              <a:off x="8676326" y="4112215"/>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2" name="Rectangle 91"/>
            <p:cNvSpPr/>
            <p:nvPr/>
          </p:nvSpPr>
          <p:spPr>
            <a:xfrm>
              <a:off x="87652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3" name="Rectangle 92"/>
            <p:cNvSpPr/>
            <p:nvPr/>
          </p:nvSpPr>
          <p:spPr>
            <a:xfrm>
              <a:off x="88541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94" name="Group 93"/>
          <p:cNvGrpSpPr/>
          <p:nvPr/>
        </p:nvGrpSpPr>
        <p:grpSpPr>
          <a:xfrm>
            <a:off x="10283994" y="2610357"/>
            <a:ext cx="702364" cy="1854789"/>
            <a:chOff x="7653540" y="2295205"/>
            <a:chExt cx="1485900" cy="2676850"/>
          </a:xfrm>
        </p:grpSpPr>
        <p:sp>
          <p:nvSpPr>
            <p:cNvPr id="95" name="Rectangle 94"/>
            <p:cNvSpPr/>
            <p:nvPr/>
          </p:nvSpPr>
          <p:spPr>
            <a:xfrm>
              <a:off x="7653540" y="2295205"/>
              <a:ext cx="1485900" cy="267684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6" name="Oval 95"/>
            <p:cNvSpPr/>
            <p:nvPr/>
          </p:nvSpPr>
          <p:spPr>
            <a:xfrm>
              <a:off x="8894899" y="3249446"/>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7" name="Rectangle 96"/>
            <p:cNvSpPr/>
            <p:nvPr/>
          </p:nvSpPr>
          <p:spPr>
            <a:xfrm>
              <a:off x="7797801" y="2419349"/>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8" name="Rectangle 97"/>
            <p:cNvSpPr/>
            <p:nvPr/>
          </p:nvSpPr>
          <p:spPr>
            <a:xfrm>
              <a:off x="7797801" y="2712068"/>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9" name="Rectangle 98"/>
            <p:cNvSpPr/>
            <p:nvPr/>
          </p:nvSpPr>
          <p:spPr>
            <a:xfrm>
              <a:off x="78762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0" name="Rectangle 99"/>
            <p:cNvSpPr/>
            <p:nvPr/>
          </p:nvSpPr>
          <p:spPr>
            <a:xfrm>
              <a:off x="79651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1" name="Rectangle 100"/>
            <p:cNvSpPr/>
            <p:nvPr/>
          </p:nvSpPr>
          <p:spPr>
            <a:xfrm>
              <a:off x="80540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2" name="Rectangle 101"/>
            <p:cNvSpPr/>
            <p:nvPr/>
          </p:nvSpPr>
          <p:spPr>
            <a:xfrm>
              <a:off x="81429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3" name="Rectangle 102"/>
            <p:cNvSpPr/>
            <p:nvPr/>
          </p:nvSpPr>
          <p:spPr>
            <a:xfrm>
              <a:off x="82318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4" name="Rectangle 103"/>
            <p:cNvSpPr/>
            <p:nvPr/>
          </p:nvSpPr>
          <p:spPr>
            <a:xfrm>
              <a:off x="83207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5" name="Rectangle 104"/>
            <p:cNvSpPr/>
            <p:nvPr/>
          </p:nvSpPr>
          <p:spPr>
            <a:xfrm>
              <a:off x="84096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6" name="Rectangle 105"/>
            <p:cNvSpPr/>
            <p:nvPr/>
          </p:nvSpPr>
          <p:spPr>
            <a:xfrm>
              <a:off x="84985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7" name="Rectangle 106"/>
            <p:cNvSpPr/>
            <p:nvPr/>
          </p:nvSpPr>
          <p:spPr>
            <a:xfrm>
              <a:off x="85874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8" name="Rectangle 107"/>
            <p:cNvSpPr/>
            <p:nvPr/>
          </p:nvSpPr>
          <p:spPr>
            <a:xfrm>
              <a:off x="8676326" y="4112215"/>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9" name="Rectangle 108"/>
            <p:cNvSpPr/>
            <p:nvPr/>
          </p:nvSpPr>
          <p:spPr>
            <a:xfrm>
              <a:off x="87652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0" name="Rectangle 109"/>
            <p:cNvSpPr/>
            <p:nvPr/>
          </p:nvSpPr>
          <p:spPr>
            <a:xfrm>
              <a:off x="88541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111" name="Group 110"/>
          <p:cNvGrpSpPr/>
          <p:nvPr/>
        </p:nvGrpSpPr>
        <p:grpSpPr>
          <a:xfrm>
            <a:off x="10994605" y="361557"/>
            <a:ext cx="702364" cy="1854789"/>
            <a:chOff x="7653540" y="2295205"/>
            <a:chExt cx="1485900" cy="2676850"/>
          </a:xfrm>
        </p:grpSpPr>
        <p:sp>
          <p:nvSpPr>
            <p:cNvPr id="112" name="Rectangle 111"/>
            <p:cNvSpPr/>
            <p:nvPr/>
          </p:nvSpPr>
          <p:spPr>
            <a:xfrm>
              <a:off x="7653540" y="2295205"/>
              <a:ext cx="1485900" cy="267684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3" name="Oval 112"/>
            <p:cNvSpPr/>
            <p:nvPr/>
          </p:nvSpPr>
          <p:spPr>
            <a:xfrm>
              <a:off x="8894899" y="3249446"/>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4" name="Rectangle 113"/>
            <p:cNvSpPr/>
            <p:nvPr/>
          </p:nvSpPr>
          <p:spPr>
            <a:xfrm>
              <a:off x="7797801" y="2419349"/>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5" name="Rectangle 114"/>
            <p:cNvSpPr/>
            <p:nvPr/>
          </p:nvSpPr>
          <p:spPr>
            <a:xfrm>
              <a:off x="7797801" y="2712068"/>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6" name="Rectangle 115"/>
            <p:cNvSpPr/>
            <p:nvPr/>
          </p:nvSpPr>
          <p:spPr>
            <a:xfrm>
              <a:off x="78762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7" name="Rectangle 116"/>
            <p:cNvSpPr/>
            <p:nvPr/>
          </p:nvSpPr>
          <p:spPr>
            <a:xfrm>
              <a:off x="79651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8" name="Rectangle 117"/>
            <p:cNvSpPr/>
            <p:nvPr/>
          </p:nvSpPr>
          <p:spPr>
            <a:xfrm>
              <a:off x="80540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9" name="Rectangle 118"/>
            <p:cNvSpPr/>
            <p:nvPr/>
          </p:nvSpPr>
          <p:spPr>
            <a:xfrm>
              <a:off x="81429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0" name="Rectangle 119"/>
            <p:cNvSpPr/>
            <p:nvPr/>
          </p:nvSpPr>
          <p:spPr>
            <a:xfrm>
              <a:off x="82318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1" name="Rectangle 120"/>
            <p:cNvSpPr/>
            <p:nvPr/>
          </p:nvSpPr>
          <p:spPr>
            <a:xfrm>
              <a:off x="83207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2" name="Rectangle 121"/>
            <p:cNvSpPr/>
            <p:nvPr/>
          </p:nvSpPr>
          <p:spPr>
            <a:xfrm>
              <a:off x="84096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3" name="Rectangle 122"/>
            <p:cNvSpPr/>
            <p:nvPr/>
          </p:nvSpPr>
          <p:spPr>
            <a:xfrm>
              <a:off x="84985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4" name="Rectangle 123"/>
            <p:cNvSpPr/>
            <p:nvPr/>
          </p:nvSpPr>
          <p:spPr>
            <a:xfrm>
              <a:off x="85874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5" name="Rectangle 124"/>
            <p:cNvSpPr/>
            <p:nvPr/>
          </p:nvSpPr>
          <p:spPr>
            <a:xfrm>
              <a:off x="8676326" y="4112215"/>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6" name="Rectangle 125"/>
            <p:cNvSpPr/>
            <p:nvPr/>
          </p:nvSpPr>
          <p:spPr>
            <a:xfrm>
              <a:off x="87652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7" name="Rectangle 126"/>
            <p:cNvSpPr/>
            <p:nvPr/>
          </p:nvSpPr>
          <p:spPr>
            <a:xfrm>
              <a:off x="88541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cxnSp>
        <p:nvCxnSpPr>
          <p:cNvPr id="129" name="Elbow Connector 128"/>
          <p:cNvCxnSpPr/>
          <p:nvPr/>
        </p:nvCxnSpPr>
        <p:spPr>
          <a:xfrm>
            <a:off x="7546923" y="3823119"/>
            <a:ext cx="1808136" cy="1397593"/>
          </a:xfrm>
          <a:prstGeom prst="bentConnector3">
            <a:avLst>
              <a:gd name="adj1" fmla="val 31408"/>
            </a:avLst>
          </a:prstGeom>
          <a:ln w="38100">
            <a:solidFill>
              <a:schemeClr val="bg1">
                <a:lumMod val="6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6" name="Elbow Connector 135"/>
          <p:cNvCxnSpPr/>
          <p:nvPr/>
        </p:nvCxnSpPr>
        <p:spPr>
          <a:xfrm>
            <a:off x="7534989" y="3254002"/>
            <a:ext cx="2545519" cy="24734"/>
          </a:xfrm>
          <a:prstGeom prst="straightConnector1">
            <a:avLst/>
          </a:prstGeom>
          <a:ln w="38100">
            <a:solidFill>
              <a:schemeClr val="bg1">
                <a:lumMod val="6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3002616" y="4410558"/>
            <a:ext cx="921719" cy="369332"/>
          </a:xfrm>
          <a:prstGeom prst="rect">
            <a:avLst/>
          </a:prstGeom>
          <a:noFill/>
        </p:spPr>
        <p:txBody>
          <a:bodyPr wrap="square" rtlCol="0">
            <a:spAutoFit/>
          </a:bodyPr>
          <a:lstStyle/>
          <a:p>
            <a:r>
              <a:rPr lang="en-US" smtClean="0"/>
              <a:t>Policy</a:t>
            </a:r>
            <a:endParaRPr lang="en-US" dirty="0"/>
          </a:p>
        </p:txBody>
      </p:sp>
      <p:sp>
        <p:nvSpPr>
          <p:cNvPr id="142" name="TextBox 141"/>
          <p:cNvSpPr txBox="1"/>
          <p:nvPr/>
        </p:nvSpPr>
        <p:spPr>
          <a:xfrm>
            <a:off x="8306636" y="2824886"/>
            <a:ext cx="809837" cy="369332"/>
          </a:xfrm>
          <a:prstGeom prst="rect">
            <a:avLst/>
          </a:prstGeom>
          <a:noFill/>
        </p:spPr>
        <p:txBody>
          <a:bodyPr wrap="none" rtlCol="0">
            <a:spAutoFit/>
          </a:bodyPr>
          <a:lstStyle/>
          <a:p>
            <a:r>
              <a:rPr lang="en-US" dirty="0" smtClean="0"/>
              <a:t>Node2</a:t>
            </a:r>
            <a:endParaRPr lang="en-US" dirty="0"/>
          </a:p>
        </p:txBody>
      </p:sp>
      <p:sp>
        <p:nvSpPr>
          <p:cNvPr id="143" name="TextBox 142"/>
          <p:cNvSpPr txBox="1"/>
          <p:nvPr/>
        </p:nvSpPr>
        <p:spPr>
          <a:xfrm>
            <a:off x="8306636" y="4648553"/>
            <a:ext cx="982961" cy="369332"/>
          </a:xfrm>
          <a:prstGeom prst="rect">
            <a:avLst/>
          </a:prstGeom>
          <a:noFill/>
        </p:spPr>
        <p:txBody>
          <a:bodyPr wrap="none" rtlCol="0">
            <a:spAutoFit/>
          </a:bodyPr>
          <a:lstStyle/>
          <a:p>
            <a:r>
              <a:rPr lang="en-US" dirty="0" smtClean="0"/>
              <a:t>Node3</a:t>
            </a:r>
            <a:r>
              <a:rPr lang="is-IS" dirty="0" smtClean="0"/>
              <a:t>…</a:t>
            </a:r>
            <a:endParaRPr lang="en-US" dirty="0"/>
          </a:p>
        </p:txBody>
      </p:sp>
      <p:sp>
        <p:nvSpPr>
          <p:cNvPr id="146" name="TextBox 145"/>
          <p:cNvSpPr txBox="1"/>
          <p:nvPr/>
        </p:nvSpPr>
        <p:spPr>
          <a:xfrm>
            <a:off x="9125903" y="902384"/>
            <a:ext cx="809837" cy="369332"/>
          </a:xfrm>
          <a:prstGeom prst="rect">
            <a:avLst/>
          </a:prstGeom>
          <a:noFill/>
        </p:spPr>
        <p:txBody>
          <a:bodyPr wrap="none" rtlCol="0">
            <a:spAutoFit/>
          </a:bodyPr>
          <a:lstStyle/>
          <a:p>
            <a:r>
              <a:rPr lang="en-US" dirty="0" smtClean="0"/>
              <a:t>Node1</a:t>
            </a:r>
            <a:endParaRPr lang="en-US" dirty="0"/>
          </a:p>
        </p:txBody>
      </p:sp>
      <p:sp>
        <p:nvSpPr>
          <p:cNvPr id="148" name="TextBox 147"/>
          <p:cNvSpPr txBox="1"/>
          <p:nvPr/>
        </p:nvSpPr>
        <p:spPr>
          <a:xfrm>
            <a:off x="2499919" y="4883570"/>
            <a:ext cx="2134805" cy="646331"/>
          </a:xfrm>
          <a:prstGeom prst="rect">
            <a:avLst/>
          </a:prstGeom>
          <a:noFill/>
        </p:spPr>
        <p:txBody>
          <a:bodyPr wrap="square" rtlCol="0">
            <a:spAutoFit/>
          </a:bodyPr>
          <a:lstStyle/>
          <a:p>
            <a:r>
              <a:rPr lang="en-US" dirty="0" smtClean="0"/>
              <a:t>Recipes, Cookbooks, </a:t>
            </a:r>
            <a:r>
              <a:rPr lang="en-US" dirty="0" err="1" smtClean="0"/>
              <a:t>etc</a:t>
            </a:r>
            <a:r>
              <a:rPr lang="is-IS" dirty="0" smtClean="0"/>
              <a:t>…</a:t>
            </a:r>
            <a:endParaRPr lang="en-US" dirty="0"/>
          </a:p>
        </p:txBody>
      </p:sp>
      <p:sp>
        <p:nvSpPr>
          <p:cNvPr id="149" name="TextBox 148"/>
          <p:cNvSpPr txBox="1"/>
          <p:nvPr/>
        </p:nvSpPr>
        <p:spPr>
          <a:xfrm>
            <a:off x="10557342" y="5017885"/>
            <a:ext cx="1545491" cy="1200329"/>
          </a:xfrm>
          <a:prstGeom prst="rect">
            <a:avLst/>
          </a:prstGeom>
          <a:noFill/>
        </p:spPr>
        <p:txBody>
          <a:bodyPr wrap="square" rtlCol="0">
            <a:spAutoFit/>
          </a:bodyPr>
          <a:lstStyle/>
          <a:p>
            <a:pPr algn="ctr"/>
            <a:r>
              <a:rPr lang="en-US" sz="2400" dirty="0" smtClean="0"/>
              <a:t>Physical,</a:t>
            </a:r>
          </a:p>
          <a:p>
            <a:pPr algn="ctr"/>
            <a:r>
              <a:rPr lang="en-US" sz="2400" dirty="0" smtClean="0"/>
              <a:t>Virtual, </a:t>
            </a:r>
          </a:p>
          <a:p>
            <a:pPr algn="ctr"/>
            <a:r>
              <a:rPr lang="en-US" sz="2400" dirty="0" smtClean="0"/>
              <a:t>Cloud</a:t>
            </a:r>
            <a:endParaRPr lang="en-US" sz="2400" dirty="0"/>
          </a:p>
        </p:txBody>
      </p:sp>
    </p:spTree>
    <p:extLst>
      <p:ext uri="{BB962C8B-B14F-4D97-AF65-F5344CB8AC3E}">
        <p14:creationId xmlns:p14="http://schemas.microsoft.com/office/powerpoint/2010/main" val="1012548553"/>
      </p:ext>
    </p:extLst>
  </p:cSld>
  <p:clrMapOvr>
    <a:masterClrMapping/>
  </p:clrMapOvr>
</p:sld>
</file>

<file path=ppt/theme/theme1.xml><?xml version="1.0" encoding="utf-8"?>
<a:theme xmlns:a="http://schemas.openxmlformats.org/drawingml/2006/main" name="Clean Azur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57150" cmpd="sng">
          <a:solidFill>
            <a:srgbClr val="7F7F7F"/>
          </a:solidFill>
        </a:ln>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Clean Azure Theme.thmx</Template>
  <TotalTime>6165</TotalTime>
  <Words>6032</Words>
  <Application>Microsoft Macintosh PowerPoint</Application>
  <PresentationFormat>Custom</PresentationFormat>
  <Paragraphs>522</Paragraphs>
  <Slides>35</Slides>
  <Notes>35</Notes>
  <HiddenSlides>0</HiddenSlides>
  <MMClips>0</MMClips>
  <ScaleCrop>false</ScaleCrop>
  <HeadingPairs>
    <vt:vector size="4" baseType="variant">
      <vt:variant>
        <vt:lpstr>Theme</vt:lpstr>
      </vt:variant>
      <vt:variant>
        <vt:i4>3</vt:i4>
      </vt:variant>
      <vt:variant>
        <vt:lpstr>Slide Titles</vt:lpstr>
      </vt:variant>
      <vt:variant>
        <vt:i4>35</vt:i4>
      </vt:variant>
    </vt:vector>
  </HeadingPairs>
  <TitlesOfParts>
    <vt:vector size="38" baseType="lpstr">
      <vt:lpstr>Clean Azure Theme</vt:lpstr>
      <vt:lpstr>Office Theme</vt:lpstr>
      <vt:lpstr>1_Office Theme</vt:lpstr>
      <vt:lpstr>DevOps</vt:lpstr>
      <vt:lpstr>PowerPoint Presentation</vt:lpstr>
      <vt:lpstr>What is Chef?</vt:lpstr>
      <vt:lpstr>What is Configuration Management?</vt:lpstr>
      <vt:lpstr>As an Open Source company, Chef</vt:lpstr>
      <vt:lpstr>Why Script with Chef</vt:lpstr>
      <vt:lpstr>Infrastructure as Code</vt:lpstr>
      <vt:lpstr>Automation</vt:lpstr>
      <vt:lpstr>Overview of Chef Architecture </vt:lpstr>
      <vt:lpstr>Overview – Infrastructure as Code</vt:lpstr>
      <vt:lpstr>Overview – Chef Architecture</vt:lpstr>
      <vt:lpstr>Overview – The Workstation</vt:lpstr>
      <vt:lpstr>Overview – The ChefDK</vt:lpstr>
      <vt:lpstr>Overview – The Chef Server</vt:lpstr>
      <vt:lpstr>Overview – The Chef Server</vt:lpstr>
      <vt:lpstr>Overview – The Chef Server</vt:lpstr>
      <vt:lpstr>Overview – The Node</vt:lpstr>
      <vt:lpstr>Overview – Convergence</vt:lpstr>
      <vt:lpstr>Convergence on a Node</vt:lpstr>
      <vt:lpstr>Using Chef</vt:lpstr>
      <vt:lpstr>Using Chef</vt:lpstr>
      <vt:lpstr>Using Chef - Resources</vt:lpstr>
      <vt:lpstr>Using Chef</vt:lpstr>
      <vt:lpstr>Using Chef</vt:lpstr>
      <vt:lpstr>Using Chef - Recipes</vt:lpstr>
      <vt:lpstr>Using Chef</vt:lpstr>
      <vt:lpstr>The Supermarket</vt:lpstr>
      <vt:lpstr>Using Chef</vt:lpstr>
      <vt:lpstr>Using Chef</vt:lpstr>
      <vt:lpstr>Using Chef</vt:lpstr>
      <vt:lpstr>Using Chef</vt:lpstr>
      <vt:lpstr>Using Chef</vt:lpstr>
      <vt:lpstr>The Chef Ecosphere</vt:lpstr>
      <vt:lpstr>Where To Go From Here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Gavin Gear</dc:creator>
  <cp:lastModifiedBy>Mary Kate Reid</cp:lastModifiedBy>
  <cp:revision>157</cp:revision>
  <cp:lastPrinted>2016-05-11T04:19:31Z</cp:lastPrinted>
  <dcterms:created xsi:type="dcterms:W3CDTF">2016-04-21T18:51:19Z</dcterms:created>
  <dcterms:modified xsi:type="dcterms:W3CDTF">2016-07-29T20:28:19Z</dcterms:modified>
</cp:coreProperties>
</file>