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59"/>
  </p:notesMasterIdLst>
  <p:sldIdLst>
    <p:sldId id="406" r:id="rId8"/>
    <p:sldId id="407" r:id="rId9"/>
    <p:sldId id="408" r:id="rId10"/>
    <p:sldId id="572" r:id="rId11"/>
    <p:sldId id="527" r:id="rId12"/>
    <p:sldId id="567" r:id="rId13"/>
    <p:sldId id="528" r:id="rId14"/>
    <p:sldId id="483" r:id="rId15"/>
    <p:sldId id="529" r:id="rId16"/>
    <p:sldId id="530" r:id="rId17"/>
    <p:sldId id="512" r:id="rId18"/>
    <p:sldId id="531" r:id="rId19"/>
    <p:sldId id="532" r:id="rId20"/>
    <p:sldId id="533" r:id="rId21"/>
    <p:sldId id="435" r:id="rId22"/>
    <p:sldId id="534" r:id="rId23"/>
    <p:sldId id="535" r:id="rId24"/>
    <p:sldId id="536" r:id="rId25"/>
    <p:sldId id="568" r:id="rId26"/>
    <p:sldId id="537" r:id="rId27"/>
    <p:sldId id="538" r:id="rId28"/>
    <p:sldId id="539" r:id="rId29"/>
    <p:sldId id="540" r:id="rId30"/>
    <p:sldId id="541" r:id="rId31"/>
    <p:sldId id="542" r:id="rId32"/>
    <p:sldId id="543" r:id="rId33"/>
    <p:sldId id="544" r:id="rId34"/>
    <p:sldId id="545" r:id="rId35"/>
    <p:sldId id="547" r:id="rId36"/>
    <p:sldId id="546" r:id="rId37"/>
    <p:sldId id="548" r:id="rId38"/>
    <p:sldId id="549" r:id="rId39"/>
    <p:sldId id="550" r:id="rId40"/>
    <p:sldId id="551" r:id="rId41"/>
    <p:sldId id="553" r:id="rId42"/>
    <p:sldId id="554" r:id="rId43"/>
    <p:sldId id="555" r:id="rId44"/>
    <p:sldId id="552" r:id="rId45"/>
    <p:sldId id="556" r:id="rId46"/>
    <p:sldId id="557" r:id="rId47"/>
    <p:sldId id="571" r:id="rId48"/>
    <p:sldId id="558" r:id="rId49"/>
    <p:sldId id="559" r:id="rId50"/>
    <p:sldId id="560" r:id="rId51"/>
    <p:sldId id="561" r:id="rId52"/>
    <p:sldId id="562" r:id="rId53"/>
    <p:sldId id="563" r:id="rId54"/>
    <p:sldId id="564" r:id="rId55"/>
    <p:sldId id="565" r:id="rId56"/>
    <p:sldId id="566" r:id="rId57"/>
    <p:sldId id="4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72"/>
            <p14:sldId id="527"/>
            <p14:sldId id="567"/>
            <p14:sldId id="528"/>
            <p14:sldId id="483"/>
            <p14:sldId id="529"/>
            <p14:sldId id="530"/>
            <p14:sldId id="512"/>
            <p14:sldId id="531"/>
            <p14:sldId id="532"/>
            <p14:sldId id="533"/>
            <p14:sldId id="435"/>
            <p14:sldId id="534"/>
            <p14:sldId id="535"/>
            <p14:sldId id="536"/>
            <p14:sldId id="568"/>
            <p14:sldId id="537"/>
            <p14:sldId id="538"/>
            <p14:sldId id="539"/>
            <p14:sldId id="540"/>
            <p14:sldId id="541"/>
            <p14:sldId id="542"/>
            <p14:sldId id="543"/>
            <p14:sldId id="544"/>
            <p14:sldId id="545"/>
            <p14:sldId id="547"/>
            <p14:sldId id="546"/>
            <p14:sldId id="548"/>
            <p14:sldId id="549"/>
            <p14:sldId id="550"/>
            <p14:sldId id="551"/>
            <p14:sldId id="553"/>
            <p14:sldId id="554"/>
            <p14:sldId id="555"/>
            <p14:sldId id="552"/>
            <p14:sldId id="556"/>
            <p14:sldId id="557"/>
            <p14:sldId id="571"/>
            <p14:sldId id="558"/>
            <p14:sldId id="559"/>
            <p14:sldId id="560"/>
            <p14:sldId id="561"/>
            <p14:sldId id="562"/>
            <p14:sldId id="563"/>
            <p14:sldId id="564"/>
            <p14:sldId id="565"/>
            <p14:sldId id="566"/>
            <p14:sldId id="415"/>
          </p14:sldIdLst>
        </p14:section>
      </p14:sectionLst>
    </p:ext>
    <p:ext uri="{EFAFB233-063F-42B5-8137-9DF3F51BA10A}">
      <p15:sldGuideLst xmlns:p15="http://schemas.microsoft.com/office/powerpoint/2012/main" xmlns="">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0"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4" clrIdx="3"/>
  <p:cmAuthor id="5" name="Justin Garrett" initials="JG" lastIdx="2" clrIdx="4">
    <p:extLst/>
  </p:cmAuthor>
  <p:cmAuthor id="6" name="Mary Kate Reid" initials="MR" lastIdx="7"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9" autoAdjust="0"/>
    <p:restoredTop sz="73504" autoAdjust="0"/>
  </p:normalViewPr>
  <p:slideViewPr>
    <p:cSldViewPr snapToGrid="0">
      <p:cViewPr>
        <p:scale>
          <a:sx n="76" d="100"/>
          <a:sy n="76" d="100"/>
        </p:scale>
        <p:origin x="-360" y="18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notesMaster" Target="notesMasters/notesMaster1.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Arial" pitchFamily="34" charset="0"/>
              <a:buChar char="•"/>
            </a:pPr>
            <a:r>
              <a:rPr lang="en-US" b="0" dirty="0"/>
              <a:t> This JS snippet creates the h1 React.js object with content Hello  world!’</a:t>
            </a:r>
          </a:p>
          <a:p>
            <a:pPr>
              <a:buFont typeface="Arial" pitchFamily="34" charset="0"/>
              <a:buChar char="•"/>
            </a:pPr>
            <a:r>
              <a:rPr lang="en-US" b="0" dirty="0"/>
              <a:t> Once the element is created, we render it to the DOM element with ID ‘example’)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a:t>
            </a:r>
            <a:r>
              <a:rPr lang="en-US" sz="1200" b="0" dirty="0">
                <a:solidFill>
                  <a:srgbClr val="FFFFFF"/>
                </a:solidFill>
              </a:rPr>
              <a:t>M</a:t>
            </a:r>
            <a:r>
              <a:rPr lang="en-US" sz="1200" dirty="0">
                <a:solidFill>
                  <a:srgbClr val="FFFFFF"/>
                </a:solidFill>
              </a:rPr>
              <a:t>any parameters can be added at the end to combine them.</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HTML is a form of XML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jsx.github.io</a:t>
            </a: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As can be seen from the previous Hello World! example, JSX is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91572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Babel CLI will be covered, as it is the easiest option among pre-processing ones.</a:t>
            </a:r>
          </a:p>
          <a:p>
            <a:pPr marL="171450" indent="-171450">
              <a:buFont typeface="Arial"/>
              <a:buChar char="•"/>
            </a:pPr>
            <a:r>
              <a:rPr lang="en-US" dirty="0"/>
              <a:t>Pre-processing JSX is better over run-time because it's faster. </a:t>
            </a:r>
          </a:p>
          <a:p>
            <a:pPr marL="171450" indent="-171450">
              <a:buFont typeface="Arial"/>
              <a:buChar char="•"/>
            </a:pPr>
            <a:r>
              <a:rPr lang="en-US" dirty="0"/>
              <a:t>Pre-processing is the same as compiling into native JavaScript.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02586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Babel is used for a more realistic and production-like example.</a:t>
            </a:r>
          </a:p>
          <a:p>
            <a:pPr marL="171450" indent="-171450">
              <a:buFont typeface="Arial"/>
              <a:buChar char="•"/>
            </a:pPr>
            <a:r>
              <a:rPr lang="en-US" b="0" dirty="0"/>
              <a:t>This allows compiling JSX into native JS and will run only native JS in the browser. </a:t>
            </a:r>
          </a:p>
          <a:p>
            <a:pPr marL="171450" indent="-171450">
              <a:buFont typeface="Arial"/>
              <a:buChar char="•"/>
            </a:pPr>
            <a:r>
              <a:rPr lang="en-US" b="0" dirty="0"/>
              <a:t>This will increase performance in production </a:t>
            </a:r>
            <a:r>
              <a:rPr lang="en-US" b="0" dirty="0" err="1"/>
              <a:t>React.js</a:t>
            </a:r>
            <a:r>
              <a:rPr lang="en-US" b="0" dirty="0"/>
              <a:t> apps.</a:t>
            </a:r>
          </a:p>
          <a:p>
            <a:pPr marL="171450" indent="-171450">
              <a:buFont typeface="Arial"/>
              <a:buChar char="•"/>
            </a:pPr>
            <a:endParaRPr lang="en-US" b="0" dirty="0"/>
          </a:p>
          <a:p>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babeljs.io</a:t>
            </a:r>
            <a:r>
              <a:rPr lang="en-US" b="0"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9378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React team discontinued their</a:t>
            </a:r>
            <a:r>
              <a:rPr lang="en-US" baseline="0" dirty="0" smtClean="0"/>
              <a:t> own JSX transpiler in favor of Babel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1791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i="0" dirty="0"/>
              <a:t>If system does not have </a:t>
            </a:r>
            <a:r>
              <a:rPr lang="en-US" b="0" i="0" dirty="0" err="1"/>
              <a:t>package.json</a:t>
            </a:r>
            <a:r>
              <a:rPr lang="en-US" b="0" i="0" dirty="0"/>
              <a:t>, run `</a:t>
            </a:r>
            <a:r>
              <a:rPr lang="en-US" b="0" i="0" dirty="0" err="1"/>
              <a:t>npm</a:t>
            </a:r>
            <a:r>
              <a:rPr lang="en-US" b="0" i="0" dirty="0"/>
              <a:t> init` to create it.</a:t>
            </a:r>
          </a:p>
          <a:p>
            <a:pPr marL="171450" indent="-171450">
              <a:buFont typeface="Arial"/>
              <a:buChar char="•"/>
            </a:pPr>
            <a:r>
              <a:rPr lang="en-US" b="0" i="0" dirty="0"/>
              <a:t>Without the preset module packages, Babel won't process our JSX and it won't convert ES6/ES2015 code into ES5 one.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65800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8171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53616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`hello-</a:t>
            </a:r>
            <a:r>
              <a:rPr lang="en-US" dirty="0" err="1"/>
              <a:t>world.js</a:t>
            </a:r>
            <a:r>
              <a:rPr lang="en-US" dirty="0"/>
              <a:t>` will be created. </a:t>
            </a:r>
          </a:p>
          <a:p>
            <a:pPr marL="171450" indent="-171450">
              <a:buFont typeface="Arial"/>
              <a:buChar char="•"/>
            </a:pPr>
            <a:r>
              <a:rPr lang="en-US" dirty="0"/>
              <a:t>Leave Babel running so the `-w` can update changes automatically. </a:t>
            </a:r>
          </a:p>
          <a:p>
            <a:pPr marL="171450" indent="-171450">
              <a:buFont typeface="Arial"/>
              <a:buChar char="•"/>
            </a:pPr>
            <a:r>
              <a:rPr lang="en-US" dirty="0"/>
              <a:t>Each time ‘hello-world.jsx` is changed, the tool should update `hello-world.js` with the message: `change hello-world.jsx`.</a:t>
            </a:r>
          </a:p>
          <a:p>
            <a:pPr marL="171450" indent="-171450">
              <a:buFont typeface="Arial"/>
              <a:buChar char="•"/>
            </a:pPr>
            <a:r>
              <a:rPr lang="en-US" dirty="0"/>
              <a:t>Installing babel-cli globally is NOT recommended.</a:t>
            </a:r>
          </a:p>
          <a:p>
            <a:pPr marL="171450" indent="-171450">
              <a:buFont typeface="Arial"/>
              <a:buChar char="•"/>
            </a:pPr>
            <a:r>
              <a:rPr lang="en-US" dirty="0"/>
              <a:t>The screenshot</a:t>
            </a:r>
            <a:r>
              <a:rPr lang="en-US" baseline="0" dirty="0"/>
              <a:t> below the command line input is what should appear when the hello-world file is opened.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17927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03644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870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Wingdings" charset="2"/>
              <a:buChar char="§"/>
            </a:pPr>
            <a:r>
              <a:rPr lang="en-US" dirty="0" err="1"/>
              <a:t>React.js</a:t>
            </a:r>
            <a:r>
              <a:rPr lang="en-US" dirty="0"/>
              <a:t> uses lower-case vs. upper case to distinguish between HTML tags and components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40579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200"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Components must have `render` method that returns a regular component (div, h1, etc.).</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46220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hello-world-component.jsx file has a custom component.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11295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Nesting </a:t>
            </a:r>
            <a:r>
              <a:rPr lang="en-US" dirty="0" err="1"/>
              <a:t>React.js</a:t>
            </a:r>
            <a:r>
              <a:rPr lang="en-US" dirty="0"/>
              <a:t> components is easy.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90786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is an example of BAD coding.</a:t>
            </a:r>
          </a:p>
          <a:p>
            <a:pPr marL="171450" indent="-171450">
              <a:buFont typeface="Arial"/>
              <a:buChar char="•"/>
            </a:pPr>
            <a:r>
              <a:rPr lang="en-US" b="0" dirty="0"/>
              <a:t>It needs to include the div tag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285697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Content</a:t>
            </a:r>
            <a:r>
              <a:rPr lang="en-US" b="0" baseline="0" dirty="0"/>
              <a:t> Element: </a:t>
            </a:r>
            <a:r>
              <a:rPr lang="en-US" sz="1200" dirty="0">
                <a:solidFill>
                  <a:srgbClr val="FFFFFF"/>
                </a:solidFill>
              </a:rPr>
              <a:t>`&lt;div id="content"&gt;&lt;/div&gt;`</a:t>
            </a:r>
          </a:p>
          <a:p>
            <a:pPr marL="171450" indent="-171450">
              <a:buFont typeface="Arial"/>
              <a:buChar char="•"/>
            </a:pPr>
            <a:r>
              <a:rPr lang="en-US" sz="1200" b="0" dirty="0" err="1">
                <a:solidFill>
                  <a:srgbClr val="FFFFFF"/>
                </a:solidFill>
              </a:rPr>
              <a:t>React.js</a:t>
            </a:r>
            <a:r>
              <a:rPr lang="en-US" sz="1200" b="0" baseline="0" dirty="0">
                <a:solidFill>
                  <a:srgbClr val="FFFFFF"/>
                </a:solidFill>
              </a:rPr>
              <a:t> code: </a:t>
            </a:r>
            <a:r>
              <a:rPr lang="en-US" sz="1200" dirty="0">
                <a:solidFill>
                  <a:srgbClr val="FFFFFF"/>
                </a:solidFill>
              </a:rPr>
              <a:t>`&lt;script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59550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366868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181797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75646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State is updated with</a:t>
            </a:r>
            <a:r>
              <a:rPr lang="en-US" b="0" baseline="0" dirty="0"/>
              <a:t> </a:t>
            </a:r>
            <a:r>
              <a:rPr lang="en-US" b="0" baseline="0" dirty="0" err="1"/>
              <a:t>this.setState</a:t>
            </a:r>
            <a:r>
              <a:rPr lang="en-US" b="0" baseline="0" dirty="0"/>
              <a:t>.</a:t>
            </a:r>
            <a:endParaRPr lang="en-US" b="0" dirty="0"/>
          </a:p>
          <a:p>
            <a:pPr marL="171450" indent="-171450">
              <a:buFont typeface="Arial"/>
              <a:buChar char="•"/>
            </a:pPr>
            <a:r>
              <a:rPr lang="en-US" b="0" dirty="0"/>
              <a:t>The</a:t>
            </a:r>
            <a:r>
              <a:rPr lang="en-US" b="0" baseline="0" dirty="0"/>
              <a:t> Updating</a:t>
            </a:r>
            <a:r>
              <a:rPr lang="en-US" dirty="0"/>
              <a:t> code will update the value with a random number every 300 milliseconds.</a:t>
            </a:r>
          </a:p>
          <a:p>
            <a:pPr marL="171450" indent="-171450">
              <a:buFont typeface="Arial"/>
              <a:buChar char="•"/>
            </a:pPr>
            <a:r>
              <a:rPr lang="en-US" dirty="0"/>
              <a:t>To output</a:t>
            </a:r>
            <a:r>
              <a:rPr lang="en-US" baseline="0" dirty="0"/>
              <a:t> the state property a, use {</a:t>
            </a:r>
            <a:r>
              <a:rPr lang="en-US" baseline="0" dirty="0" err="1"/>
              <a:t>this.state.a</a:t>
            </a:r>
            <a:r>
              <a:rPr lang="en-US" baseline="0" dirty="0"/>
              <a:t>}</a:t>
            </a:r>
            <a:endParaRPr lang="en-US" dirty="0"/>
          </a:p>
          <a:p>
            <a:pPr marL="171450" indent="-171450">
              <a:buFont typeface="Arial"/>
              <a:buChar char="•"/>
            </a:pPr>
            <a:endParaRPr lang="en-US" dirty="0"/>
          </a:p>
          <a:p>
            <a:pPr marL="171450" indent="-171450">
              <a:buFont typeface="Arial"/>
              <a:buChar char="•"/>
            </a:pPr>
            <a:r>
              <a:rPr lang="en-US" dirty="0"/>
              <a:t>Rendering</a:t>
            </a:r>
          </a:p>
          <a:p>
            <a:pPr marL="628650" lvl="1" indent="-171450">
              <a:buFont typeface="Arial"/>
              <a:buChar char="•"/>
            </a:pPr>
            <a:r>
              <a:rPr lang="en-US" dirty="0"/>
              <a:t>The rendering didn't change:</a:t>
            </a:r>
          </a:p>
          <a:p>
            <a:pPr marL="914400" lvl="2" indent="0">
              <a:buFont typeface="Arial"/>
              <a:buNone/>
            </a:pPr>
            <a:r>
              <a:rPr lang="en-US" dirty="0" err="1"/>
              <a:t>ReactDOM.render</a:t>
            </a:r>
            <a:r>
              <a:rPr lang="en-US" dirty="0"/>
              <a:t>(</a:t>
            </a:r>
          </a:p>
          <a:p>
            <a:pPr marL="914400" lvl="2" indent="0">
              <a:buFont typeface="Arial"/>
              <a:buNone/>
            </a:pPr>
            <a:r>
              <a:rPr lang="en-US" dirty="0"/>
              <a:t>  &lt;Content /&gt;,</a:t>
            </a:r>
          </a:p>
          <a:p>
            <a:pPr marL="914400" lvl="2" indent="0">
              <a:buFont typeface="Arial"/>
              <a:buNone/>
            </a:pPr>
            <a:r>
              <a:rPr lang="en-US" dirty="0"/>
              <a:t>  </a:t>
            </a:r>
            <a:r>
              <a:rPr lang="en-US" dirty="0" err="1"/>
              <a:t>document.getElementById</a:t>
            </a:r>
            <a:r>
              <a:rPr lang="en-US" dirty="0"/>
              <a:t>('content')</a:t>
            </a:r>
          </a:p>
          <a:p>
            <a:pPr marL="914400" lvl="2" indent="0">
              <a:buFont typeface="Arial"/>
              <a:buNone/>
            </a:pP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2508597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41</a:t>
            </a:fld>
            <a:endParaRPr lang="en-US"/>
          </a:p>
        </p:txBody>
      </p:sp>
    </p:spTree>
    <p:extLst>
      <p:ext uri="{BB962C8B-B14F-4D97-AF65-F5344CB8AC3E}">
        <p14:creationId xmlns:p14="http://schemas.microsoft.com/office/powerpoint/2010/main" val="3822963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Some Cross-Browser</a:t>
            </a:r>
            <a:r>
              <a:rPr lang="en-US" baseline="0" dirty="0"/>
              <a:t> events:</a:t>
            </a:r>
          </a:p>
          <a:p>
            <a:pPr marL="628650" lvl="1" indent="-171450">
              <a:buFont typeface="Arial"/>
              <a:buChar char="•"/>
            </a:pPr>
            <a:r>
              <a:rPr lang="en-US" dirty="0" err="1"/>
              <a:t>onClick</a:t>
            </a:r>
            <a:r>
              <a:rPr lang="en-US" dirty="0"/>
              <a:t> </a:t>
            </a:r>
            <a:r>
              <a:rPr lang="en-US" dirty="0" err="1"/>
              <a:t>onContextMenu</a:t>
            </a:r>
            <a:r>
              <a:rPr lang="en-US" dirty="0"/>
              <a:t> </a:t>
            </a:r>
            <a:r>
              <a:rPr lang="en-US" dirty="0" err="1"/>
              <a:t>onDoubleClick</a:t>
            </a:r>
            <a:r>
              <a:rPr lang="en-US" dirty="0"/>
              <a:t> </a:t>
            </a:r>
            <a:r>
              <a:rPr lang="en-US" dirty="0" err="1"/>
              <a:t>onDrag</a:t>
            </a:r>
            <a:r>
              <a:rPr lang="en-US" dirty="0"/>
              <a:t> </a:t>
            </a:r>
            <a:r>
              <a:rPr lang="en-US" dirty="0" err="1"/>
              <a:t>onDragEnd</a:t>
            </a:r>
            <a:r>
              <a:rPr lang="en-US" dirty="0"/>
              <a:t> </a:t>
            </a:r>
            <a:r>
              <a:rPr lang="en-US" dirty="0" err="1"/>
              <a:t>onDragEnter</a:t>
            </a:r>
            <a:r>
              <a:rPr lang="en-US" dirty="0"/>
              <a:t> </a:t>
            </a:r>
            <a:r>
              <a:rPr lang="en-US" dirty="0" err="1"/>
              <a:t>onDragExit</a:t>
            </a:r>
            <a:endParaRPr lang="en-US" dirty="0"/>
          </a:p>
          <a:p>
            <a:pPr marL="628650" lvl="1" indent="-171450">
              <a:buFont typeface="Arial"/>
              <a:buChar char="•"/>
            </a:pPr>
            <a:r>
              <a:rPr lang="en-US" dirty="0" err="1"/>
              <a:t>onDragLeave</a:t>
            </a:r>
            <a:r>
              <a:rPr lang="en-US" dirty="0"/>
              <a:t> </a:t>
            </a:r>
            <a:r>
              <a:rPr lang="en-US" dirty="0" err="1"/>
              <a:t>onDragOver</a:t>
            </a:r>
            <a:r>
              <a:rPr lang="en-US" dirty="0"/>
              <a:t> </a:t>
            </a:r>
            <a:r>
              <a:rPr lang="en-US" dirty="0" err="1"/>
              <a:t>onDragStart</a:t>
            </a:r>
            <a:r>
              <a:rPr lang="en-US" dirty="0"/>
              <a:t> </a:t>
            </a:r>
            <a:r>
              <a:rPr lang="en-US" dirty="0" err="1"/>
              <a:t>onDrop</a:t>
            </a:r>
            <a:r>
              <a:rPr lang="en-US" dirty="0"/>
              <a:t> </a:t>
            </a:r>
            <a:r>
              <a:rPr lang="en-US" dirty="0" err="1"/>
              <a:t>onMouseDown</a:t>
            </a:r>
            <a:r>
              <a:rPr lang="en-US" dirty="0"/>
              <a:t> </a:t>
            </a:r>
            <a:r>
              <a:rPr lang="en-US" dirty="0" err="1"/>
              <a:t>onMouseEnter</a:t>
            </a:r>
            <a:r>
              <a:rPr lang="en-US" dirty="0"/>
              <a:t> </a:t>
            </a:r>
            <a:r>
              <a:rPr lang="en-US" dirty="0" err="1"/>
              <a:t>onMouseLeave</a:t>
            </a:r>
            <a:endParaRPr lang="en-US" dirty="0"/>
          </a:p>
          <a:p>
            <a:pPr marL="628650" lvl="1" indent="-171450">
              <a:buFont typeface="Arial"/>
              <a:buChar char="•"/>
            </a:pPr>
            <a:r>
              <a:rPr lang="en-US" dirty="0" err="1"/>
              <a:t>onMouseMove</a:t>
            </a:r>
            <a:r>
              <a:rPr lang="en-US" dirty="0"/>
              <a:t> </a:t>
            </a:r>
            <a:r>
              <a:rPr lang="en-US" dirty="0" err="1"/>
              <a:t>onMouseOut</a:t>
            </a:r>
            <a:r>
              <a:rPr lang="en-US" dirty="0"/>
              <a:t> </a:t>
            </a:r>
            <a:r>
              <a:rPr lang="en-US" dirty="0" err="1"/>
              <a:t>onMouseOver</a:t>
            </a:r>
            <a:r>
              <a:rPr lang="en-US" dirty="0"/>
              <a:t> </a:t>
            </a:r>
            <a:r>
              <a:rPr lang="en-US" dirty="0" err="1"/>
              <a:t>onMouseUp</a:t>
            </a:r>
            <a:endParaRPr lang="en-US" dirty="0"/>
          </a:p>
          <a:p>
            <a:pPr marL="171450" lvl="0" indent="-171450">
              <a:buFont typeface="Arial"/>
              <a:buChar char="•"/>
            </a:pPr>
            <a:r>
              <a:rPr lang="en-US" dirty="0" err="1"/>
              <a:t>React.js</a:t>
            </a:r>
            <a:r>
              <a:rPr lang="en-US" dirty="0"/>
              <a:t> is declarative, not imperative. </a:t>
            </a:r>
          </a:p>
          <a:p>
            <a:pPr marL="628650" lvl="1" indent="-171450">
              <a:buFont typeface="Arial"/>
              <a:buChar char="•"/>
            </a:pPr>
            <a:r>
              <a:rPr lang="en-US" dirty="0"/>
              <a:t>Events</a:t>
            </a:r>
            <a:r>
              <a:rPr lang="en-US" baseline="0" dirty="0"/>
              <a:t> are not </a:t>
            </a:r>
            <a:r>
              <a:rPr lang="en-US" dirty="0"/>
              <a:t>attached like would be done with </a:t>
            </a:r>
            <a:r>
              <a:rPr lang="en-US" dirty="0" err="1"/>
              <a:t>jQuery</a:t>
            </a:r>
            <a:r>
              <a:rPr lang="en-US" dirty="0"/>
              <a:t>, instead they</a:t>
            </a:r>
            <a:r>
              <a:rPr lang="en-US" baseline="0" dirty="0"/>
              <a:t> are</a:t>
            </a:r>
            <a:r>
              <a:rPr lang="en-US" dirty="0"/>
              <a:t> declared in the JSX and classes</a:t>
            </a:r>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42</a:t>
            </a:fld>
            <a:endParaRPr lang="en-US"/>
          </a:p>
        </p:txBody>
      </p:sp>
    </p:spTree>
    <p:extLst>
      <p:ext uri="{BB962C8B-B14F-4D97-AF65-F5344CB8AC3E}">
        <p14:creationId xmlns:p14="http://schemas.microsoft.com/office/powerpoint/2010/main" val="385072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43</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44</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prstClr val="white"/>
                </a:solidFill>
              </a:rPr>
              <a:t>The event handler can be put on the child itself, but using parent allows exchange of info between children components.</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46</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47</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49</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endParaRPr lang="en-US" sz="1200" b="0" dirty="0">
              <a:solidFill>
                <a:srgbClr val="FFFFFF"/>
              </a:solidFill>
            </a:endParaRPr>
          </a:p>
          <a:p>
            <a:pPr marL="171450" indent="-171450">
              <a:buFont typeface="Arial"/>
              <a:buChar char="•"/>
            </a:pPr>
            <a:r>
              <a:rPr lang="en-US" sz="1200" b="0" dirty="0">
                <a:solidFill>
                  <a:srgbClr val="FFFFFF"/>
                </a:solidFill>
              </a:rPr>
              <a:t>DOM—Domain</a:t>
            </a:r>
            <a:r>
              <a:rPr lang="en-US" sz="1200" b="0" baseline="0" dirty="0">
                <a:solidFill>
                  <a:srgbClr val="FFFFFF"/>
                </a:solidFill>
              </a:rPr>
              <a:t> Object </a:t>
            </a:r>
            <a:r>
              <a:rPr lang="en-US" sz="1200" b="0" baseline="0" dirty="0" smtClean="0">
                <a:solidFill>
                  <a:srgbClr val="FFFFFF"/>
                </a:solidFill>
              </a:rPr>
              <a:t>Model</a:t>
            </a:r>
          </a:p>
          <a:p>
            <a:pPr marL="171450" indent="-171450">
              <a:buFont typeface="Arial"/>
              <a:buChar char="•"/>
            </a:pPr>
            <a:endParaRPr lang="en-US" sz="1200" b="0" baseline="0" dirty="0" smtClean="0">
              <a:solidFill>
                <a:srgbClr val="FFFFFF"/>
              </a:solidFill>
            </a:endParaRPr>
          </a:p>
          <a:p>
            <a:pPr marL="171450" indent="-171450">
              <a:buFont typeface="Arial"/>
              <a:buChar char="•"/>
            </a:pPr>
            <a:r>
              <a:rPr lang="en-US" sz="1200" b="0" baseline="0" dirty="0" smtClean="0">
                <a:solidFill>
                  <a:srgbClr val="FFFFFF"/>
                </a:solidFill>
              </a:rPr>
              <a:t>Benefits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smtClean="0">
                <a:solidFill>
                  <a:srgbClr val="FFFFFF"/>
                </a:solidFill>
              </a:rPr>
              <a:t>In web development, we have a problem of keeping </a:t>
            </a:r>
            <a:r>
              <a:rPr lang="en-US" sz="1200" b="0" dirty="0" err="1" smtClean="0">
                <a:solidFill>
                  <a:srgbClr val="FFFFFF"/>
                </a:solidFill>
              </a:rPr>
              <a:t>Uis</a:t>
            </a:r>
            <a:r>
              <a:rPr lang="en-US" sz="1200" b="0" baseline="0" dirty="0" smtClean="0">
                <a:solidFill>
                  <a:srgbClr val="FFFFFF"/>
                </a:solidFill>
              </a:rPr>
              <a:t> in synch with changing data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0" baseline="0" dirty="0" err="1" smtClean="0">
                <a:solidFill>
                  <a:srgbClr val="FFFFFF"/>
                </a:solidFill>
              </a:rPr>
              <a:t>React.js</a:t>
            </a:r>
            <a:r>
              <a:rPr lang="en-US" sz="1200" b="0" baseline="0" dirty="0" smtClean="0">
                <a:solidFill>
                  <a:srgbClr val="FFFFFF"/>
                </a:solidFill>
              </a:rPr>
              <a:t> c</a:t>
            </a:r>
            <a:r>
              <a:rPr lang="en-US" sz="1200" dirty="0" smtClean="0">
                <a:solidFill>
                  <a:srgbClr val="FFFFFF"/>
                </a:solidFill>
              </a:rPr>
              <a:t>reates UIs which sync with changing data</a:t>
            </a: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dirty="0">
              <a:solidFill>
                <a:srgbClr val="FFFFFF"/>
              </a:solidFill>
            </a:endParaRPr>
          </a:p>
          <a:p>
            <a:pPr marL="0" indent="0">
              <a:buFont typeface="Arial"/>
              <a:buNone/>
            </a:pPr>
            <a:r>
              <a:rPr lang="en-US" sz="1200" b="1" dirty="0">
                <a:solidFill>
                  <a:srgbClr val="FFFFFF"/>
                </a:solidFill>
              </a:rPr>
              <a:t>References:</a:t>
            </a:r>
          </a:p>
          <a:p>
            <a:pPr marL="171450" indent="-171450">
              <a:buFont typeface="Arial"/>
              <a:buChar char="•"/>
            </a:pPr>
            <a:r>
              <a:rPr lang="en-US" sz="1200" b="0" dirty="0">
                <a:solidFill>
                  <a:srgbClr val="FFFFFF"/>
                </a:solidFill>
              </a:rPr>
              <a:t>Pete Hunt: http://</a:t>
            </a:r>
            <a:r>
              <a:rPr lang="en-US" sz="1200" b="0" dirty="0" err="1">
                <a:solidFill>
                  <a:srgbClr val="FFFFFF"/>
                </a:solidFill>
              </a:rPr>
              <a:t>bit.ly</a:t>
            </a:r>
            <a:r>
              <a:rPr lang="en-US" sz="1200" b="0" dirty="0">
                <a:solidFill>
                  <a:srgbClr val="FFFFFF"/>
                </a:solidFill>
              </a:rPr>
              <a:t>/1U53Rb2</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the Timer app in action</a:t>
            </a:r>
          </a:p>
          <a:p>
            <a:pPr marL="171450" indent="-171450">
              <a:buFont typeface="Arial"/>
              <a:buChar char="•"/>
            </a:pPr>
            <a:r>
              <a:rPr lang="en-US" dirty="0"/>
              <a:t>code/lesson6/timer</a:t>
            </a:r>
          </a:p>
          <a:p>
            <a:pPr marL="171450" indent="-171450">
              <a:buFont typeface="Arial"/>
              <a:buChar char="•"/>
            </a:pPr>
            <a:r>
              <a:rPr lang="en-US" dirty="0"/>
              <a:t>Walk through the solution highlighting three components and all the logic is in the main parent component and not in its children</a:t>
            </a:r>
            <a:r>
              <a:rPr lang="en-US" dirty="0" smtClean="0"/>
              <a:t>.</a:t>
            </a:r>
          </a:p>
          <a:p>
            <a:pPr marL="171450" indent="-171450">
              <a:buFont typeface="Arial"/>
              <a:buChar char="•"/>
            </a:pPr>
            <a:endParaRPr lang="en-US" dirty="0" smtClean="0"/>
          </a:p>
          <a:p>
            <a:r>
              <a:rPr lang="en-US" b="1" dirty="0" smtClean="0"/>
              <a:t>References:</a:t>
            </a:r>
          </a:p>
          <a:p>
            <a:pPr marL="171450" indent="-171450">
              <a:buFont typeface="Arial"/>
              <a:buChar char="•"/>
            </a:pPr>
            <a:r>
              <a:rPr lang="en-US" dirty="0" smtClean="0"/>
              <a:t>https://</a:t>
            </a:r>
            <a:r>
              <a:rPr lang="en-US" dirty="0" err="1" smtClean="0"/>
              <a:t>github.com</a:t>
            </a:r>
            <a:r>
              <a:rPr lang="en-US" dirty="0" smtClean="0"/>
              <a:t>/</a:t>
            </a:r>
            <a:r>
              <a:rPr lang="en-US" dirty="0" err="1" smtClean="0"/>
              <a:t>azat</a:t>
            </a:r>
            <a:r>
              <a:rPr lang="en-US" dirty="0" smtClean="0"/>
              <a:t>-co/</a:t>
            </a:r>
            <a:r>
              <a:rPr lang="en-US" dirty="0" err="1" smtClean="0"/>
              <a:t>cheatsheets</a:t>
            </a:r>
            <a:r>
              <a:rPr lang="en-US" dirty="0" smtClean="0"/>
              <a:t>/tree/master/react</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50</a:t>
            </a:fld>
            <a:endParaRPr lang="en-US"/>
          </a:p>
        </p:txBody>
      </p:sp>
    </p:spTree>
    <p:extLst>
      <p:ext uri="{BB962C8B-B14F-4D97-AF65-F5344CB8AC3E}">
        <p14:creationId xmlns:p14="http://schemas.microsoft.com/office/powerpoint/2010/main" val="4186311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6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/blob/master/Complimentary%20Course%20Content/Module2/Labs/Module%202%20Lesson%206%20Lab.docx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51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React.js can work with other MVC-like frameworks such as Backbone.js and Angular.js. </a:t>
            </a:r>
          </a:p>
          <a:p>
            <a:pPr marL="171450" indent="-171450">
              <a:buFont typeface="Arial"/>
              <a:buChar char="•"/>
            </a:pPr>
            <a:r>
              <a:rPr lang="en-US" b="0" dirty="0"/>
              <a:t>React.js is often used with Flux and Meteor.</a:t>
            </a:r>
          </a:p>
          <a:p>
            <a:endParaRPr lang="en-US" b="0" dirty="0"/>
          </a:p>
          <a:p>
            <a:r>
              <a:rPr lang="en-US" b="1" dirty="0"/>
              <a:t>References:</a:t>
            </a:r>
            <a:endParaRPr lang="en-US" b="0" dirty="0"/>
          </a:p>
          <a:p>
            <a:pPr marL="171450" indent="-171450">
              <a:buFont typeface="Arial"/>
              <a:buChar char="•"/>
            </a:pPr>
            <a:r>
              <a:rPr lang="en-US" b="0" dirty="0"/>
              <a:t>https://</a:t>
            </a:r>
            <a:r>
              <a:rPr lang="en-US" b="0" dirty="0" err="1"/>
              <a:t>facebook.github.io</a:t>
            </a:r>
            <a:r>
              <a:rPr lang="en-US" b="0" dirty="0"/>
              <a:t>/react/docs/why-</a:t>
            </a:r>
            <a:r>
              <a:rPr lang="en-US" b="0" dirty="0" err="1"/>
              <a:t>react.html</a:t>
            </a:r>
            <a:endParaRPr lang="en-US" b="0" dirty="0"/>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3685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Using JSX allows to write in pure JavaScript</a:t>
            </a:r>
            <a:r>
              <a:rPr lang="en-US" baseline="0" dirty="0" smtClean="0"/>
              <a:t> and not use HTML and not to jump between multiple files (HTML&lt;-&gt;JS). In React, you just write in JS with JSX (optional).</a:t>
            </a:r>
          </a:p>
          <a:p>
            <a:pPr marL="171450" indent="-171450">
              <a:buFont typeface="Arial"/>
              <a:buChar char="•"/>
            </a:pPr>
            <a:r>
              <a:rPr lang="en-US" baseline="0" dirty="0" smtClean="0"/>
              <a:t>React is easier to maintain because it embraces component-based architecture. It allows to build large apps by using small components.</a:t>
            </a:r>
          </a:p>
          <a:p>
            <a:pPr marL="171450" indent="-171450">
              <a:buFont typeface="Arial"/>
              <a:buChar char="•"/>
            </a:pPr>
            <a:r>
              <a:rPr lang="en-US" dirty="0" smtClean="0"/>
              <a:t>Lots of community modules so you need to write less code, for example,</a:t>
            </a:r>
            <a:r>
              <a:rPr lang="en-US" baseline="0" dirty="0" smtClean="0"/>
              <a:t> material-</a:t>
            </a:r>
            <a:r>
              <a:rPr lang="en-US" baseline="0" dirty="0" err="1" smtClean="0"/>
              <a:t>ui.com</a:t>
            </a:r>
            <a:endParaRPr lang="en-US" baseline="0" dirty="0" smtClean="0"/>
          </a:p>
          <a:p>
            <a:pPr marL="171450" indent="-171450">
              <a:buFont typeface="Arial"/>
              <a:buChar char="•"/>
            </a:pPr>
            <a:r>
              <a:rPr lang="en-US" baseline="0" dirty="0" smtClean="0"/>
              <a:t>UIs perform faster because there’s virtual </a:t>
            </a:r>
            <a:r>
              <a:rPr lang="en-US" baseline="0" dirty="0" err="1" smtClean="0"/>
              <a:t>dom</a:t>
            </a:r>
            <a:r>
              <a:rPr lang="en-US" baseline="0" dirty="0" smtClean="0"/>
              <a:t> and smart diffing algorithm</a:t>
            </a:r>
          </a:p>
          <a:p>
            <a:pPr marL="171450" indent="-171450">
              <a:buFont typeface="Arial"/>
              <a:buChar char="•"/>
            </a:pPr>
            <a:r>
              <a:rPr lang="en-US" baseline="0" dirty="0" smtClean="0"/>
              <a:t>No need to learn a new framework or a template language—just use pure JavaScript!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655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  Name the file: hello-world.html</a:t>
            </a:r>
          </a:p>
          <a:p>
            <a:pPr>
              <a:buFont typeface="Wingdings" charset="2"/>
              <a:buChar char="§"/>
            </a:pPr>
            <a:r>
              <a:rPr lang="en-US" dirty="0"/>
              <a:t>  Include React.js and React DOM libraries from your disk or hotlink to the Facebook CDN</a:t>
            </a:r>
            <a:endParaRPr lang="en-US" b="0" dirty="0"/>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Wingdings" charset="2"/>
              <a:buChar char="§"/>
            </a:pPr>
            <a:r>
              <a:rPr lang="en-US" b="0" dirty="0"/>
              <a:t> This slide shows the </a:t>
            </a:r>
            <a:r>
              <a:rPr lang="en-US" dirty="0"/>
              <a:t>&lt;div&gt; in the body of hello-world.html</a:t>
            </a:r>
          </a:p>
          <a:p>
            <a:pPr>
              <a:buFont typeface="Wingdings" charset="2"/>
              <a:buChar char="§"/>
            </a:pPr>
            <a:r>
              <a:rPr lang="en-US" dirty="0"/>
              <a:t>React code must be after the div. </a:t>
            </a:r>
          </a:p>
          <a:p>
            <a:pPr lvl="1">
              <a:buFont typeface="Wingdings" charset="2"/>
              <a:buChar char="§"/>
            </a:pPr>
            <a:r>
              <a:rPr lang="en-US" sz="2400" dirty="0"/>
              <a:t>This div will have the mounted React elements.</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2770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3.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3.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6</a:t>
            </a:r>
            <a:r>
              <a:rPr lang="en-US" sz="4000" dirty="0">
                <a:solidFill>
                  <a:srgbClr val="FFFF00"/>
                </a:solidFill>
              </a:rPr>
              <a:t>: </a:t>
            </a:r>
          </a:p>
          <a:p>
            <a:r>
              <a:rPr lang="en-US" dirty="0">
                <a:latin typeface="Segoe UI" panose="020B0502040204020203" pitchFamily="34" charset="0"/>
                <a:cs typeface="Segoe UI" panose="020B0502040204020203" pitchFamily="34" charset="0"/>
              </a:rPr>
              <a:t>Building a Web Application Client with React</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Structure</a:t>
            </a:r>
          </a:p>
        </p:txBody>
      </p:sp>
      <p:sp>
        <p:nvSpPr>
          <p:cNvPr id="4" name="Content Placeholder 3"/>
          <p:cNvSpPr>
            <a:spLocks noGrp="1"/>
          </p:cNvSpPr>
          <p:nvPr>
            <p:ph idx="13"/>
          </p:nvPr>
        </p:nvSpPr>
        <p:spPr>
          <a:xfrm>
            <a:off x="450761" y="1167442"/>
            <a:ext cx="11338673" cy="5452299"/>
          </a:xfrm>
        </p:spPr>
        <p:txBody>
          <a:bodyPr/>
          <a:lstStyle/>
          <a:p>
            <a:r>
              <a:rPr lang="en-US" dirty="0"/>
              <a:t> </a:t>
            </a:r>
            <a:r>
              <a:rPr lang="en-US" sz="2000" dirty="0"/>
              <a:t>&lt;body&gt;</a:t>
            </a:r>
          </a:p>
          <a:p>
            <a:r>
              <a:rPr lang="en-US" sz="2000" dirty="0"/>
              <a:t>    &lt;div id="example"&gt;&lt;/div&gt;</a:t>
            </a:r>
          </a:p>
          <a:p>
            <a:r>
              <a:rPr lang="en-US" sz="2000" dirty="0"/>
              <a:t>    &lt;script type="text/javascript"&gt;</a:t>
            </a:r>
          </a:p>
          <a:p>
            <a:r>
              <a:rPr lang="en-US" sz="2000" dirty="0"/>
              <a:t>    ... // React.js code</a:t>
            </a:r>
          </a:p>
          <a:p>
            <a:r>
              <a:rPr lang="en-US" sz="2000" dirty="0"/>
              <a:t>    &lt;/script&gt;</a:t>
            </a:r>
          </a:p>
          <a:p>
            <a:r>
              <a:rPr lang="en-US" sz="2000" dirty="0"/>
              <a:t>  &lt;/body&gt;</a:t>
            </a:r>
          </a:p>
          <a:p>
            <a:r>
              <a:rPr lang="en-US" sz="2000" dirty="0"/>
              <a:t>&lt;/html&gt;</a:t>
            </a:r>
          </a:p>
          <a:p>
            <a:endParaRPr lang="en-US" dirty="0"/>
          </a:p>
          <a:p>
            <a:endParaRPr lang="en-US" dirty="0"/>
          </a:p>
        </p:txBody>
      </p:sp>
    </p:spTree>
    <p:extLst>
      <p:ext uri="{BB962C8B-B14F-4D97-AF65-F5344CB8AC3E}">
        <p14:creationId xmlns:p14="http://schemas.microsoft.com/office/powerpoint/2010/main" val="96264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Rendering an Object</a:t>
            </a:r>
          </a:p>
        </p:txBody>
      </p:sp>
      <p:sp>
        <p:nvSpPr>
          <p:cNvPr id="4" name="Content Placeholder 3"/>
          <p:cNvSpPr>
            <a:spLocks noGrp="1"/>
          </p:cNvSpPr>
          <p:nvPr>
            <p:ph idx="13"/>
          </p:nvPr>
        </p:nvSpPr>
        <p:spPr>
          <a:xfrm>
            <a:off x="528034" y="1455313"/>
            <a:ext cx="11261400" cy="4700788"/>
          </a:xfrm>
        </p:spPr>
        <p:txBody>
          <a:bodyPr/>
          <a:lstStyle/>
          <a:p>
            <a:endParaRPr lang="en-US" dirty="0"/>
          </a:p>
          <a:p>
            <a:r>
              <a:rPr lang="en-US" sz="2000" dirty="0" err="1"/>
              <a:t>React.createElement</a:t>
            </a:r>
            <a:r>
              <a:rPr lang="en-US" sz="2000" dirty="0"/>
              <a:t>('h1', null, 'Hello world!’)</a:t>
            </a:r>
          </a:p>
          <a:p>
            <a:endParaRPr lang="en-US" sz="2000" dirty="0"/>
          </a:p>
          <a:p>
            <a:r>
              <a:rPr lang="en-US" sz="2000" dirty="0" err="1"/>
              <a:t>ReactDOM.render</a:t>
            </a:r>
            <a:r>
              <a:rPr lang="en-US" sz="2000" dirty="0"/>
              <a:t>(</a:t>
            </a:r>
            <a:r>
              <a:rPr lang="en-US" sz="2000" dirty="0" err="1"/>
              <a:t>React.createElement</a:t>
            </a:r>
            <a:r>
              <a:rPr lang="en-US" sz="2000" dirty="0"/>
              <a:t>('h1', null, 'Hello world!'),</a:t>
            </a:r>
          </a:p>
          <a:p>
            <a:r>
              <a:rPr lang="en-US" sz="2000" dirty="0"/>
              <a:t>  </a:t>
            </a:r>
            <a:r>
              <a:rPr lang="en-US" sz="2000" dirty="0" err="1"/>
              <a:t>document.getElementById</a:t>
            </a:r>
            <a:r>
              <a:rPr lang="en-US" sz="2000" dirty="0"/>
              <a:t>('example')</a:t>
            </a:r>
          </a:p>
          <a:p>
            <a:r>
              <a:rPr lang="en-US" sz="2000" dirty="0"/>
              <a:t>);</a:t>
            </a:r>
          </a:p>
          <a:p>
            <a:endParaRPr lang="en-US" sz="2000" dirty="0"/>
          </a:p>
        </p:txBody>
      </p:sp>
    </p:spTree>
    <p:extLst>
      <p:ext uri="{BB962C8B-B14F-4D97-AF65-F5344CB8AC3E}">
        <p14:creationId xmlns:p14="http://schemas.microsoft.com/office/powerpoint/2010/main" val="22990886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Page</a:t>
            </a:r>
          </a:p>
        </p:txBody>
      </p:sp>
      <p:grpSp>
        <p:nvGrpSpPr>
          <p:cNvPr id="3" name="Group 2"/>
          <p:cNvGrpSpPr/>
          <p:nvPr/>
        </p:nvGrpSpPr>
        <p:grpSpPr>
          <a:xfrm>
            <a:off x="0" y="1696255"/>
            <a:ext cx="12192000" cy="1318276"/>
            <a:chOff x="0" y="1818085"/>
            <a:chExt cx="12192000" cy="571541"/>
          </a:xfrm>
          <a:solidFill>
            <a:srgbClr val="2E75B5"/>
          </a:solidFill>
        </p:grpSpPr>
        <p:sp>
          <p:nvSpPr>
            <p:cNvPr id="4" name="Rectangle 3"/>
            <p:cNvSpPr/>
            <p:nvPr/>
          </p:nvSpPr>
          <p:spPr bwMode="auto">
            <a:xfrm>
              <a:off x="0" y="1818085"/>
              <a:ext cx="12192000" cy="57154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Open lesson6/hello-world/hello-</a:t>
              </a:r>
              <a:r>
                <a:rPr lang="en-US" sz="2800" dirty="0" err="1">
                  <a:solidFill>
                    <a:srgbClr val="FFFFFF"/>
                  </a:solidFill>
                </a:rPr>
                <a:t>world.html</a:t>
              </a:r>
              <a:r>
                <a:rPr lang="en-US" sz="2800" dirty="0">
                  <a:solidFill>
                    <a:srgbClr val="FFFFFF"/>
                  </a:solidFill>
                </a:rPr>
                <a:t> in your web browser. You should see Hello world!</a:t>
              </a:r>
            </a:p>
          </p:txBody>
        </p:sp>
      </p:grpSp>
      <p:grpSp>
        <p:nvGrpSpPr>
          <p:cNvPr id="12" name="Group 11"/>
          <p:cNvGrpSpPr/>
          <p:nvPr/>
        </p:nvGrpSpPr>
        <p:grpSpPr>
          <a:xfrm>
            <a:off x="1246027" y="2931402"/>
            <a:ext cx="9699946" cy="3656750"/>
            <a:chOff x="1246027" y="2931402"/>
            <a:chExt cx="9699946" cy="3656750"/>
          </a:xfrm>
        </p:grpSpPr>
        <p:pic>
          <p:nvPicPr>
            <p:cNvPr id="9" name="Picture 8" descr="hello-worl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027" y="2931402"/>
              <a:ext cx="4322797" cy="3491214"/>
            </a:xfrm>
            <a:prstGeom prst="rect">
              <a:avLst/>
            </a:prstGeom>
          </p:spPr>
        </p:pic>
        <p:sp>
          <p:nvSpPr>
            <p:cNvPr id="7" name="TextBox 6"/>
            <p:cNvSpPr txBox="1"/>
            <p:nvPr/>
          </p:nvSpPr>
          <p:spPr>
            <a:xfrm>
              <a:off x="2500360" y="6218820"/>
              <a:ext cx="1814131" cy="369332"/>
            </a:xfrm>
            <a:prstGeom prst="rect">
              <a:avLst/>
            </a:prstGeom>
            <a:noFill/>
          </p:spPr>
          <p:txBody>
            <a:bodyPr wrap="none" rtlCol="0">
              <a:spAutoFit/>
            </a:bodyPr>
            <a:lstStyle/>
            <a:p>
              <a:r>
                <a:rPr lang="en-US" dirty="0" smtClean="0"/>
                <a:t>Google Chrome</a:t>
              </a:r>
              <a:endParaRPr lang="en-US" dirty="0"/>
            </a:p>
          </p:txBody>
        </p:sp>
        <p:sp>
          <p:nvSpPr>
            <p:cNvPr id="8" name="TextBox 7"/>
            <p:cNvSpPr txBox="1"/>
            <p:nvPr/>
          </p:nvSpPr>
          <p:spPr>
            <a:xfrm>
              <a:off x="8018319" y="6218820"/>
              <a:ext cx="1724187" cy="369332"/>
            </a:xfrm>
            <a:prstGeom prst="rect">
              <a:avLst/>
            </a:prstGeom>
            <a:noFill/>
          </p:spPr>
          <p:txBody>
            <a:bodyPr wrap="none" rtlCol="0">
              <a:spAutoFit/>
            </a:bodyPr>
            <a:lstStyle/>
            <a:p>
              <a:r>
                <a:rPr lang="en-US" dirty="0" smtClean="0"/>
                <a:t>Microsoft Edge</a:t>
              </a:r>
            </a:p>
          </p:txBody>
        </p:sp>
        <p:pic>
          <p:nvPicPr>
            <p:cNvPr id="6" name="Picture 5" descr="6_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851" y="3288042"/>
              <a:ext cx="4131122" cy="2777935"/>
            </a:xfrm>
            <a:prstGeom prst="rect">
              <a:avLst/>
            </a:prstGeom>
          </p:spPr>
        </p:pic>
      </p:grpSp>
    </p:spTree>
    <p:extLst>
      <p:ext uri="{BB962C8B-B14F-4D97-AF65-F5344CB8AC3E}">
        <p14:creationId xmlns:p14="http://schemas.microsoft.com/office/powerpoint/2010/main" val="31220912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Arguments</a:t>
            </a:r>
          </a:p>
        </p:txBody>
      </p:sp>
      <p:grpSp>
        <p:nvGrpSpPr>
          <p:cNvPr id="3" name="Group 2"/>
          <p:cNvGrpSpPr/>
          <p:nvPr/>
        </p:nvGrpSpPr>
        <p:grpSpPr>
          <a:xfrm>
            <a:off x="0" y="1877704"/>
            <a:ext cx="12192000" cy="1318278"/>
            <a:chOff x="0" y="1896753"/>
            <a:chExt cx="12192000" cy="571542"/>
          </a:xfrm>
          <a:solidFill>
            <a:srgbClr val="2E75B5"/>
          </a:solidFill>
        </p:grpSpPr>
        <p:sp>
          <p:nvSpPr>
            <p:cNvPr id="4" name="Rectangle 3"/>
            <p:cNvSpPr/>
            <p:nvPr/>
          </p:nvSpPr>
          <p:spPr bwMode="auto">
            <a:xfrm>
              <a:off x="0" y="1896753"/>
              <a:ext cx="12192000" cy="571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975696"/>
              <a:ext cx="10583728" cy="413655"/>
            </a:xfrm>
            <a:prstGeom prst="rect">
              <a:avLst/>
            </a:prstGeom>
            <a:noFill/>
          </p:spPr>
          <p:txBody>
            <a:bodyPr wrap="square" rtlCol="0">
              <a:spAutoFit/>
            </a:bodyPr>
            <a:lstStyle/>
            <a:p>
              <a:r>
                <a:rPr lang="en-US" sz="2800" dirty="0">
                  <a:solidFill>
                    <a:srgbClr val="FFFFFF"/>
                  </a:solidFill>
                </a:rPr>
                <a:t>Virtually all HTML arguments are supported so they can be passed them like this:</a:t>
              </a:r>
            </a:p>
          </p:txBody>
        </p:sp>
      </p:grpSp>
      <p:sp>
        <p:nvSpPr>
          <p:cNvPr id="7" name="Content Placeholder 5"/>
          <p:cNvSpPr>
            <a:spLocks noGrp="1"/>
          </p:cNvSpPr>
          <p:nvPr/>
        </p:nvSpPr>
        <p:spPr>
          <a:xfrm>
            <a:off x="917204" y="3704847"/>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{style: "</a:t>
            </a:r>
            <a:r>
              <a:rPr lang="en-US" sz="1800" dirty="0" err="1">
                <a:solidFill>
                  <a:prstClr val="black"/>
                </a:solidFill>
              </a:rPr>
              <a:t>color:red</a:t>
            </a:r>
            <a:r>
              <a:rPr lang="en-US" sz="1800" dirty="0">
                <a:solidFill>
                  <a:prstClr val="black"/>
                </a:solidFill>
              </a:rPr>
              <a:t>"}, "Hello ", "world!")</a:t>
            </a:r>
          </a:p>
          <a:p>
            <a:pPr>
              <a:lnSpc>
                <a:spcPct val="100000"/>
              </a:lnSpc>
              <a:spcBef>
                <a:spcPts val="0"/>
              </a:spcBef>
              <a:spcAft>
                <a:spcPts val="1200"/>
              </a:spcAft>
            </a:pPr>
            <a:r>
              <a:rPr lang="en-US" sz="1800" dirty="0">
                <a:solidFill>
                  <a:prstClr val="black"/>
                </a:solidFill>
              </a:rPr>
              <a:t>//for or class attributes are called </a:t>
            </a:r>
            <a:r>
              <a:rPr lang="en-US" sz="1800" dirty="0" err="1">
                <a:solidFill>
                  <a:prstClr val="black"/>
                </a:solidFill>
              </a:rPr>
              <a:t>forHtml</a:t>
            </a:r>
            <a:r>
              <a:rPr lang="en-US" sz="1800" dirty="0">
                <a:solidFill>
                  <a:prstClr val="black"/>
                </a:solidFill>
              </a:rPr>
              <a:t> and </a:t>
            </a:r>
            <a:r>
              <a:rPr lang="en-US" sz="1800" dirty="0" err="1">
                <a:solidFill>
                  <a:prstClr val="black"/>
                </a:solidFill>
              </a:rPr>
              <a:t>className</a:t>
            </a:r>
            <a:r>
              <a:rPr lang="en-US" sz="1800" dirty="0">
                <a:solidFill>
                  <a:prstClr val="black"/>
                </a:solidFill>
              </a:rPr>
              <a:t> respectively</a:t>
            </a:r>
          </a:p>
          <a:p>
            <a:pPr>
              <a:lnSpc>
                <a:spcPct val="100000"/>
              </a:lnSpc>
              <a:spcBef>
                <a:spcPts val="0"/>
              </a:spcBef>
              <a:spcAft>
                <a:spcPts val="1200"/>
              </a:spcAft>
            </a:pPr>
            <a:r>
              <a:rPr lang="en-US" sz="1800" dirty="0">
                <a:solidFill>
                  <a:prstClr val="black"/>
                </a:solidFill>
              </a:rPr>
              <a:t> </a:t>
            </a: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className</a:t>
            </a:r>
            <a:r>
              <a:rPr lang="en-US" sz="1800" dirty="0">
                <a:solidFill>
                  <a:prstClr val="black"/>
                </a:solidFill>
              </a:rPr>
              <a:t>: "hide"}, "Hello world!")</a:t>
            </a:r>
          </a:p>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forHtml</a:t>
            </a:r>
            <a:r>
              <a:rPr lang="en-US" sz="1800" dirty="0">
                <a:solidFill>
                  <a:prstClr val="black"/>
                </a:solidFill>
              </a:rPr>
              <a:t>: ”hide"}, "Hello world!")</a:t>
            </a:r>
          </a:p>
        </p:txBody>
      </p:sp>
    </p:spTree>
    <p:extLst>
      <p:ext uri="{BB962C8B-B14F-4D97-AF65-F5344CB8AC3E}">
        <p14:creationId xmlns:p14="http://schemas.microsoft.com/office/powerpoint/2010/main" val="21837620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JSX</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05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JSX</a:t>
            </a:r>
          </a:p>
        </p:txBody>
      </p:sp>
      <p:grpSp>
        <p:nvGrpSpPr>
          <p:cNvPr id="22" name="Group 21"/>
          <p:cNvGrpSpPr/>
          <p:nvPr/>
        </p:nvGrpSpPr>
        <p:grpSpPr>
          <a:xfrm>
            <a:off x="0" y="1722720"/>
            <a:ext cx="12192000" cy="2038250"/>
            <a:chOff x="0" y="1845995"/>
            <a:chExt cx="12192000" cy="1112852"/>
          </a:xfrm>
          <a:solidFill>
            <a:srgbClr val="2E75B5"/>
          </a:solidFill>
        </p:grpSpPr>
        <p:sp>
          <p:nvSpPr>
            <p:cNvPr id="23" name="Rectangle 22"/>
            <p:cNvSpPr/>
            <p:nvPr/>
          </p:nvSpPr>
          <p:spPr bwMode="auto">
            <a:xfrm>
              <a:off x="0" y="1845995"/>
              <a:ext cx="12192000" cy="111285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8" name="TextBox 27"/>
            <p:cNvSpPr txBox="1"/>
            <p:nvPr/>
          </p:nvSpPr>
          <p:spPr>
            <a:xfrm>
              <a:off x="841796" y="1890716"/>
              <a:ext cx="10583728" cy="993834"/>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combination of JavaScript and XML</a:t>
              </a:r>
            </a:p>
            <a:p>
              <a:pPr marL="457200" indent="-457200">
                <a:buFont typeface="Wingdings" charset="2"/>
                <a:buChar char="§"/>
              </a:pPr>
              <a:r>
                <a:rPr lang="en-US" sz="2800" dirty="0">
                  <a:solidFill>
                    <a:srgbClr val="FFFFFF"/>
                  </a:solidFill>
                </a:rPr>
                <a:t>Compiles into native/regular JavaScript</a:t>
              </a:r>
            </a:p>
            <a:p>
              <a:pPr marL="457200" indent="-457200">
                <a:buFont typeface="Wingdings" charset="2"/>
                <a:buChar char="§"/>
              </a:pPr>
              <a:r>
                <a:rPr lang="en-US" sz="2800" dirty="0">
                  <a:solidFill>
                    <a:srgbClr val="FFFFFF"/>
                  </a:solidFill>
                </a:rPr>
                <a:t>Allows for easier and faster writing HTML views and elements along with JavaScript</a:t>
              </a:r>
            </a:p>
          </p:txBody>
        </p:sp>
      </p:grpSp>
      <p:sp>
        <p:nvSpPr>
          <p:cNvPr id="29" name="Content Placeholder 5"/>
          <p:cNvSpPr>
            <a:spLocks noGrp="1"/>
          </p:cNvSpPr>
          <p:nvPr/>
        </p:nvSpPr>
        <p:spPr>
          <a:xfrm>
            <a:off x="834742" y="4447144"/>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ReactDOM.render</a:t>
            </a:r>
            <a:r>
              <a:rPr lang="en-US" sz="2000" dirty="0">
                <a:solidFill>
                  <a:prstClr val="black"/>
                </a:solidFill>
              </a:rPr>
              <a:t>(</a:t>
            </a:r>
          </a:p>
          <a:p>
            <a:pPr>
              <a:lnSpc>
                <a:spcPct val="100000"/>
              </a:lnSpc>
              <a:spcBef>
                <a:spcPts val="0"/>
              </a:spcBef>
              <a:spcAft>
                <a:spcPts val="1200"/>
              </a:spcAft>
            </a:pPr>
            <a:r>
              <a:rPr lang="en-US" sz="2000" dirty="0">
                <a:solidFill>
                  <a:prstClr val="black"/>
                </a:solidFill>
              </a:rPr>
              <a:t>  &lt;h1&gt;Hello world!&lt;/h1&gt;,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document.getElementById</a:t>
            </a:r>
            <a:r>
              <a:rPr lang="en-US" sz="2000" dirty="0">
                <a:solidFill>
                  <a:prstClr val="black"/>
                </a:solidFill>
              </a:rPr>
              <a:t>('example')</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121497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968629"/>
            <a:ext cx="12192000" cy="115054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Why use JSX</a:t>
            </a:r>
          </a:p>
        </p:txBody>
      </p:sp>
      <p:sp>
        <p:nvSpPr>
          <p:cNvPr id="3" name="Content Placeholder 2"/>
          <p:cNvSpPr>
            <a:spLocks noGrp="1"/>
          </p:cNvSpPr>
          <p:nvPr>
            <p:ph idx="1"/>
          </p:nvPr>
        </p:nvSpPr>
        <p:spPr>
          <a:xfrm>
            <a:off x="838200" y="3414566"/>
            <a:ext cx="10515600" cy="2762396"/>
          </a:xfrm>
        </p:spPr>
        <p:txBody>
          <a:bodyPr/>
          <a:lstStyle/>
          <a:p>
            <a:pPr>
              <a:buFont typeface="Wingdings" charset="2"/>
              <a:buChar char="§"/>
            </a:pPr>
            <a:r>
              <a:rPr lang="en-US" dirty="0"/>
              <a:t>Components</a:t>
            </a:r>
          </a:p>
          <a:p>
            <a:pPr>
              <a:buFont typeface="Wingdings" charset="2"/>
              <a:buChar char="§"/>
            </a:pPr>
            <a:r>
              <a:rPr lang="en-US" dirty="0"/>
              <a:t>Layouts</a:t>
            </a:r>
          </a:p>
          <a:p>
            <a:pPr>
              <a:buFont typeface="Wingdings" charset="2"/>
              <a:buChar char="§"/>
            </a:pPr>
            <a:r>
              <a:rPr lang="en-US" dirty="0"/>
              <a:t>Hierarchy</a:t>
            </a:r>
          </a:p>
        </p:txBody>
      </p:sp>
      <p:sp>
        <p:nvSpPr>
          <p:cNvPr id="5" name="TextBox 4"/>
          <p:cNvSpPr txBox="1"/>
          <p:nvPr/>
        </p:nvSpPr>
        <p:spPr>
          <a:xfrm>
            <a:off x="956558" y="2226891"/>
            <a:ext cx="7569325" cy="523220"/>
          </a:xfrm>
          <a:prstGeom prst="rect">
            <a:avLst/>
          </a:prstGeom>
          <a:noFill/>
        </p:spPr>
        <p:txBody>
          <a:bodyPr wrap="none" rtlCol="0">
            <a:spAutoFit/>
          </a:bodyPr>
          <a:lstStyle/>
          <a:p>
            <a:r>
              <a:rPr lang="en-US" sz="2800" dirty="0">
                <a:solidFill>
                  <a:schemeClr val="bg1"/>
                </a:solidFill>
              </a:rPr>
              <a:t>Recommended because it provides syntax for: </a:t>
            </a:r>
          </a:p>
        </p:txBody>
      </p:sp>
    </p:spTree>
    <p:extLst>
      <p:ext uri="{BB962C8B-B14F-4D97-AF65-F5344CB8AC3E}">
        <p14:creationId xmlns:p14="http://schemas.microsoft.com/office/powerpoint/2010/main" val="69587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JSX</a:t>
            </a:r>
          </a:p>
        </p:txBody>
      </p:sp>
      <p:grpSp>
        <p:nvGrpSpPr>
          <p:cNvPr id="4" name="Group 3"/>
          <p:cNvGrpSpPr/>
          <p:nvPr/>
        </p:nvGrpSpPr>
        <p:grpSpPr>
          <a:xfrm>
            <a:off x="0" y="1684316"/>
            <a:ext cx="12192000" cy="2659413"/>
            <a:chOff x="0" y="1845995"/>
            <a:chExt cx="12192000" cy="1319997"/>
          </a:xfrm>
          <a:solidFill>
            <a:srgbClr val="2E75B5"/>
          </a:solidFill>
        </p:grpSpPr>
        <p:sp>
          <p:nvSpPr>
            <p:cNvPr id="5" name="Rectangle 4"/>
            <p:cNvSpPr/>
            <p:nvPr/>
          </p:nvSpPr>
          <p:spPr bwMode="auto">
            <a:xfrm>
              <a:off x="0" y="1845995"/>
              <a:ext cx="12192000" cy="1319997"/>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946475"/>
              <a:ext cx="10583728" cy="1115182"/>
            </a:xfrm>
            <a:prstGeom prst="rect">
              <a:avLst/>
            </a:prstGeom>
            <a:noFill/>
          </p:spPr>
          <p:txBody>
            <a:bodyPr wrap="square" rtlCol="0" anchor="ctr">
              <a:spAutoFit/>
            </a:bodyPr>
            <a:lstStyle/>
            <a:p>
              <a:pPr marL="514350" indent="-514350">
                <a:buFont typeface="+mj-lt"/>
                <a:buAutoNum type="arabicPeriod"/>
              </a:pPr>
              <a:r>
                <a:rPr lang="en-US" sz="2800" dirty="0">
                  <a:solidFill>
                    <a:srgbClr val="FFFFFF"/>
                  </a:solidFill>
                </a:rPr>
                <a:t>Pre-process with babel-cli (production recommended)</a:t>
              </a:r>
            </a:p>
            <a:p>
              <a:pPr marL="514350" indent="-514350">
                <a:buFont typeface="+mj-lt"/>
                <a:buAutoNum type="arabicPeriod"/>
              </a:pPr>
              <a:r>
                <a:rPr lang="en-US" sz="2800" dirty="0">
                  <a:solidFill>
                    <a:srgbClr val="FFFFFF"/>
                  </a:solidFill>
                </a:rPr>
                <a:t>Pre-process with a build tool like Gulp, Grunt, or </a:t>
              </a:r>
              <a:r>
                <a:rPr lang="en-US" sz="2800" dirty="0" err="1">
                  <a:solidFill>
                    <a:srgbClr val="FFFFFF"/>
                  </a:solidFill>
                </a:rPr>
                <a:t>Webpack</a:t>
              </a:r>
              <a:r>
                <a:rPr lang="en-US" sz="2800" dirty="0">
                  <a:solidFill>
                    <a:srgbClr val="FFFFFF"/>
                  </a:solidFill>
                </a:rPr>
                <a:t> (production recommended)</a:t>
              </a:r>
            </a:p>
            <a:p>
              <a:pPr marL="514350" indent="-514350">
                <a:buFont typeface="+mj-lt"/>
                <a:buAutoNum type="arabicPeriod"/>
              </a:pPr>
              <a:r>
                <a:rPr lang="en-US" sz="2800" dirty="0">
                  <a:solidFill>
                    <a:srgbClr val="FFFFFF"/>
                  </a:solidFill>
                </a:rPr>
                <a:t>Run-time in-browser processing via </a:t>
              </a:r>
              <a:r>
                <a:rPr lang="en-US" sz="2800" dirty="0" err="1">
                  <a:solidFill>
                    <a:srgbClr val="FFFFFF"/>
                  </a:solidFill>
                </a:rPr>
                <a:t>babel</a:t>
              </a:r>
              <a:r>
                <a:rPr lang="en-US" sz="2800" dirty="0">
                  <a:solidFill>
                    <a:srgbClr val="FFFFFF"/>
                  </a:solidFill>
                </a:rPr>
                <a:t>-standalone (development only)</a:t>
              </a:r>
            </a:p>
          </p:txBody>
        </p:sp>
      </p:grpSp>
    </p:spTree>
    <p:extLst>
      <p:ext uri="{BB962C8B-B14F-4D97-AF65-F5344CB8AC3E}">
        <p14:creationId xmlns:p14="http://schemas.microsoft.com/office/powerpoint/2010/main" val="6983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Babel</a:t>
            </a:r>
          </a:p>
        </p:txBody>
      </p:sp>
      <p:grpSp>
        <p:nvGrpSpPr>
          <p:cNvPr id="4" name="Group 3"/>
          <p:cNvGrpSpPr/>
          <p:nvPr/>
        </p:nvGrpSpPr>
        <p:grpSpPr>
          <a:xfrm>
            <a:off x="0" y="1659528"/>
            <a:ext cx="12192000" cy="1754624"/>
            <a:chOff x="0" y="1802163"/>
            <a:chExt cx="12192000" cy="760721"/>
          </a:xfrm>
          <a:solidFill>
            <a:srgbClr val="2E75B5"/>
          </a:solidFill>
        </p:grpSpPr>
        <p:sp>
          <p:nvSpPr>
            <p:cNvPr id="5" name="Rectangle 4"/>
            <p:cNvSpPr/>
            <p:nvPr/>
          </p:nvSpPr>
          <p:spPr bwMode="auto">
            <a:xfrm>
              <a:off x="0" y="1802163"/>
              <a:ext cx="12192000" cy="7607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Babel allows use of </a:t>
              </a:r>
              <a:r>
                <a:rPr lang="en-US" sz="2800" dirty="0" err="1">
                  <a:solidFill>
                    <a:srgbClr val="FFFFFF"/>
                  </a:solidFill>
                </a:rPr>
                <a:t>ECMAScript</a:t>
              </a:r>
              <a:r>
                <a:rPr lang="en-US" sz="2800" dirty="0">
                  <a:solidFill>
                    <a:srgbClr val="FFFFFF"/>
                  </a:solidFill>
                </a:rPr>
                <a:t> 6 now by compiling ES6 code into ES5-friendly code to support browsers that don't have ES6 yet.</a:t>
              </a:r>
            </a:p>
          </p:txBody>
        </p:sp>
      </p:grpSp>
    </p:spTree>
    <p:extLst>
      <p:ext uri="{BB962C8B-B14F-4D97-AF65-F5344CB8AC3E}">
        <p14:creationId xmlns:p14="http://schemas.microsoft.com/office/powerpoint/2010/main" val="32274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babel</a:t>
            </a:r>
          </a:p>
        </p:txBody>
      </p:sp>
      <p:sp>
        <p:nvSpPr>
          <p:cNvPr id="3" name="Content Placeholder 2"/>
          <p:cNvSpPr>
            <a:spLocks noGrp="1"/>
          </p:cNvSpPr>
          <p:nvPr>
            <p:ph idx="1"/>
          </p:nvPr>
        </p:nvSpPr>
        <p:spPr/>
        <p:txBody>
          <a:bodyPr/>
          <a:lstStyle/>
          <a:p>
            <a:pPr>
              <a:buFont typeface="Wingdings" charset="2"/>
              <a:buChar char="§"/>
            </a:pPr>
            <a:r>
              <a:rPr lang="en-US" dirty="0" smtClean="0"/>
              <a:t>Support for ES6 in old browsers</a:t>
            </a:r>
          </a:p>
          <a:p>
            <a:pPr>
              <a:buFont typeface="Wingdings" charset="2"/>
              <a:buChar char="§"/>
            </a:pPr>
            <a:r>
              <a:rPr lang="en-US" dirty="0" smtClean="0"/>
              <a:t>Good community support</a:t>
            </a:r>
          </a:p>
          <a:p>
            <a:pPr>
              <a:buFont typeface="Wingdings" charset="2"/>
              <a:buChar char="§"/>
            </a:pPr>
            <a:r>
              <a:rPr lang="en-US" dirty="0" smtClean="0"/>
              <a:t>A lot of other plugins (ES Next)</a:t>
            </a:r>
          </a:p>
          <a:p>
            <a:pPr>
              <a:buFont typeface="Wingdings" charset="2"/>
              <a:buChar char="§"/>
            </a:pPr>
            <a:r>
              <a:rPr lang="en-US" dirty="0" smtClean="0"/>
              <a:t>Already a part of the build process</a:t>
            </a:r>
          </a:p>
          <a:p>
            <a:pPr>
              <a:buFont typeface="Wingdings" charset="2"/>
              <a:buChar char="§"/>
            </a:pPr>
            <a:r>
              <a:rPr lang="en-US" dirty="0" smtClean="0"/>
              <a:t>React teams recommends it</a:t>
            </a:r>
            <a:endParaRPr lang="en-US" dirty="0"/>
          </a:p>
        </p:txBody>
      </p:sp>
    </p:spTree>
    <p:extLst>
      <p:ext uri="{BB962C8B-B14F-4D97-AF65-F5344CB8AC3E}">
        <p14:creationId xmlns:p14="http://schemas.microsoft.com/office/powerpoint/2010/main" val="38603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The Basics of:</a:t>
              </a:r>
            </a:p>
            <a:p>
              <a:pPr marL="460374" lvl="1" algn="l"/>
              <a:r>
                <a:rPr lang="en-US" altLang="ko-KR" sz="2800" i="0" dirty="0"/>
                <a:t>React</a:t>
              </a:r>
            </a:p>
            <a:p>
              <a:pPr marL="460374" lvl="1" algn="l"/>
              <a:r>
                <a:rPr lang="en-US" altLang="ko-KR" sz="2800" i="0" dirty="0"/>
                <a:t>JSX</a:t>
              </a:r>
            </a:p>
            <a:p>
              <a:pPr marL="460374" lvl="1" algn="l"/>
              <a:r>
                <a:rPr lang="en-US" altLang="ko-KR" sz="2800" i="0" dirty="0"/>
                <a:t>Babel</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Babel</a:t>
            </a:r>
          </a:p>
        </p:txBody>
      </p:sp>
      <p:sp>
        <p:nvSpPr>
          <p:cNvPr id="4" name="Content Placeholder 5"/>
          <p:cNvSpPr>
            <a:spLocks noGrp="1"/>
          </p:cNvSpPr>
          <p:nvPr/>
        </p:nvSpPr>
        <p:spPr>
          <a:xfrm>
            <a:off x="1173847" y="3402106"/>
            <a:ext cx="10305241" cy="1696070"/>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"babel": {</a:t>
            </a:r>
          </a:p>
          <a:p>
            <a:pPr>
              <a:lnSpc>
                <a:spcPct val="100000"/>
              </a:lnSpc>
              <a:spcBef>
                <a:spcPts val="0"/>
              </a:spcBef>
            </a:pPr>
            <a:r>
              <a:rPr lang="en-US" sz="2000" dirty="0"/>
              <a:t>  "presets": [</a:t>
            </a:r>
          </a:p>
          <a:p>
            <a:pPr>
              <a:lnSpc>
                <a:spcPct val="100000"/>
              </a:lnSpc>
              <a:spcBef>
                <a:spcPts val="0"/>
              </a:spcBef>
            </a:pPr>
            <a:r>
              <a:rPr lang="en-US" sz="2000" dirty="0"/>
              <a:t>    "es2015",</a:t>
            </a:r>
          </a:p>
          <a:p>
            <a:pPr>
              <a:lnSpc>
                <a:spcPct val="100000"/>
              </a:lnSpc>
              <a:spcBef>
                <a:spcPts val="0"/>
              </a:spcBef>
            </a:pPr>
            <a:r>
              <a:rPr lang="en-US" sz="2000" dirty="0"/>
              <a:t>    "react"</a:t>
            </a:r>
          </a:p>
          <a:p>
            <a:pPr>
              <a:lnSpc>
                <a:spcPct val="100000"/>
              </a:lnSpc>
              <a:spcBef>
                <a:spcPts val="0"/>
              </a:spcBef>
            </a:pPr>
            <a:r>
              <a:rPr lang="en-US" sz="2000" dirty="0"/>
              <a:t>  ]</a:t>
            </a:r>
          </a:p>
          <a:p>
            <a:pPr>
              <a:lnSpc>
                <a:spcPct val="100000"/>
              </a:lnSpc>
              <a:spcBef>
                <a:spcPts val="0"/>
              </a:spcBef>
            </a:pPr>
            <a:r>
              <a:rPr lang="en-US" sz="2000" dirty="0"/>
              <a:t>}</a:t>
            </a:r>
          </a:p>
        </p:txBody>
      </p:sp>
      <p:sp>
        <p:nvSpPr>
          <p:cNvPr id="5" name="TextBox 4"/>
          <p:cNvSpPr txBox="1"/>
          <p:nvPr/>
        </p:nvSpPr>
        <p:spPr>
          <a:xfrm>
            <a:off x="766308" y="1510231"/>
            <a:ext cx="8417689" cy="4185762"/>
          </a:xfrm>
          <a:prstGeom prst="rect">
            <a:avLst/>
          </a:prstGeom>
          <a:noFill/>
        </p:spPr>
        <p:txBody>
          <a:bodyPr wrap="none" rtlCol="0">
            <a:spAutoFit/>
          </a:bodyPr>
          <a:lstStyle/>
          <a:p>
            <a:pPr marL="457200" indent="-457200">
              <a:buFont typeface="Wingdings" charset="2"/>
              <a:buChar char="§"/>
            </a:pPr>
            <a:r>
              <a:rPr lang="en-US" sz="2800" dirty="0"/>
              <a:t>Install Babel CLI:</a:t>
            </a:r>
          </a:p>
          <a:p>
            <a:pPr marL="457200" indent="-457200">
              <a:buFont typeface="Wingdings" charset="2"/>
              <a:buChar char="§"/>
            </a:pPr>
            <a:endParaRPr lang="en-US" sz="2800" dirty="0"/>
          </a:p>
          <a:p>
            <a:endParaRPr lang="en-US" sz="2800" dirty="0"/>
          </a:p>
          <a:p>
            <a:pPr marL="457200" indent="-457200">
              <a:buFont typeface="Wingdings" charset="2"/>
              <a:buChar char="§"/>
            </a:pPr>
            <a:r>
              <a:rPr lang="en-US" sz="2800" dirty="0"/>
              <a:t>Add Babel preset configurations to </a:t>
            </a:r>
            <a:r>
              <a:rPr lang="en-US" sz="2800" dirty="0" err="1"/>
              <a:t>package.json</a:t>
            </a:r>
            <a:r>
              <a:rPr lang="en-US" sz="2800" dirty="0"/>
              <a:t>:</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lnSpc>
                <a:spcPct val="50000"/>
              </a:lnSpc>
              <a:buFont typeface="Wingdings" charset="2"/>
              <a:buChar char="§"/>
            </a:pPr>
            <a:endParaRPr lang="en-US" sz="2800" dirty="0"/>
          </a:p>
          <a:p>
            <a:pPr marL="457200" indent="-457200">
              <a:buFont typeface="Wingdings" charset="2"/>
              <a:buChar char="§"/>
            </a:pPr>
            <a:r>
              <a:rPr lang="en-US" sz="2800" dirty="0"/>
              <a:t>Install Babel preset modules</a:t>
            </a:r>
          </a:p>
        </p:txBody>
      </p:sp>
      <p:sp>
        <p:nvSpPr>
          <p:cNvPr id="6" name="Content Placeholder 3"/>
          <p:cNvSpPr txBox="1">
            <a:spLocks/>
          </p:cNvSpPr>
          <p:nvPr/>
        </p:nvSpPr>
        <p:spPr>
          <a:xfrm>
            <a:off x="916754" y="2030037"/>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a:t>
            </a:r>
            <a:r>
              <a:rPr lang="en-US" sz="2000" dirty="0" err="1"/>
              <a:t>i</a:t>
            </a:r>
            <a:r>
              <a:rPr lang="en-US" sz="2000" dirty="0"/>
              <a:t> babel-cli@6.9.0 --save-</a:t>
            </a:r>
            <a:r>
              <a:rPr lang="en-US" sz="2000" dirty="0" err="1"/>
              <a:t>dev</a:t>
            </a:r>
            <a:endParaRPr lang="en-US" sz="2000" dirty="0"/>
          </a:p>
        </p:txBody>
      </p:sp>
      <p:sp>
        <p:nvSpPr>
          <p:cNvPr id="7" name="Content Placeholder 3"/>
          <p:cNvSpPr txBox="1">
            <a:spLocks/>
          </p:cNvSpPr>
          <p:nvPr/>
        </p:nvSpPr>
        <p:spPr>
          <a:xfrm>
            <a:off x="920723" y="5811445"/>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a:t>
            </a:r>
            <a:r>
              <a:rPr lang="en-US" sz="2000" dirty="0" err="1"/>
              <a:t>i</a:t>
            </a:r>
            <a:r>
              <a:rPr lang="en-US" sz="2000" dirty="0"/>
              <a:t> babel-preset-es2015@6.9.0 babel-preset-react@6.5.0 --save-</a:t>
            </a:r>
            <a:r>
              <a:rPr lang="en-US" sz="2000" dirty="0" err="1"/>
              <a:t>dev</a:t>
            </a:r>
            <a:endParaRPr lang="en-US" sz="2000" dirty="0"/>
          </a:p>
        </p:txBody>
      </p:sp>
    </p:spTree>
    <p:extLst>
      <p:ext uri="{BB962C8B-B14F-4D97-AF65-F5344CB8AC3E}">
        <p14:creationId xmlns:p14="http://schemas.microsoft.com/office/powerpoint/2010/main" val="278619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JSX Type in Script Tag</a:t>
            </a:r>
          </a:p>
        </p:txBody>
      </p:sp>
      <p:grpSp>
        <p:nvGrpSpPr>
          <p:cNvPr id="5" name="Group 4"/>
          <p:cNvGrpSpPr/>
          <p:nvPr/>
        </p:nvGrpSpPr>
        <p:grpSpPr>
          <a:xfrm>
            <a:off x="0" y="1810648"/>
            <a:ext cx="12192000" cy="1089484"/>
            <a:chOff x="0" y="1867681"/>
            <a:chExt cx="12192000" cy="472348"/>
          </a:xfrm>
          <a:solidFill>
            <a:srgbClr val="2E75B5"/>
          </a:solidFill>
        </p:grpSpPr>
        <p:sp>
          <p:nvSpPr>
            <p:cNvPr id="6" name="Rectangle 5"/>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41796" y="1990433"/>
              <a:ext cx="10583728" cy="226843"/>
            </a:xfrm>
            <a:prstGeom prst="rect">
              <a:avLst/>
            </a:prstGeom>
            <a:noFill/>
          </p:spPr>
          <p:txBody>
            <a:bodyPr wrap="square" rtlCol="0">
              <a:spAutoFit/>
            </a:bodyPr>
            <a:lstStyle/>
            <a:p>
              <a:r>
                <a:rPr lang="en-US" sz="2800" dirty="0">
                  <a:solidFill>
                    <a:srgbClr val="FFFFFF"/>
                  </a:solidFill>
                </a:rPr>
                <a:t>Including the normal JS code:</a:t>
              </a:r>
            </a:p>
          </p:txBody>
        </p:sp>
      </p:grpSp>
      <p:sp>
        <p:nvSpPr>
          <p:cNvPr id="8"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sz="2000" dirty="0"/>
              <a:t>&lt;body&gt;</a:t>
            </a:r>
          </a:p>
          <a:p>
            <a:r>
              <a:rPr lang="en-US" sz="2000" dirty="0"/>
              <a:t>    &lt;div id="example"&gt;&lt;/div&gt;</a:t>
            </a:r>
          </a:p>
          <a:p>
            <a:r>
              <a:rPr lang="en-US" sz="2000" dirty="0"/>
              <a:t>    &lt;script type="text/</a:t>
            </a:r>
            <a:r>
              <a:rPr lang="en-US" sz="2000" dirty="0" err="1"/>
              <a:t>javascript</a:t>
            </a:r>
            <a:r>
              <a:rPr lang="en-US" sz="2000" dirty="0"/>
              <a:t>" </a:t>
            </a:r>
            <a:r>
              <a:rPr lang="en-US" sz="2000" dirty="0" err="1"/>
              <a:t>src</a:t>
            </a:r>
            <a:r>
              <a:rPr lang="en-US" sz="2000" dirty="0"/>
              <a:t>="</a:t>
            </a:r>
            <a:r>
              <a:rPr lang="en-US" sz="2000" dirty="0" err="1"/>
              <a:t>script.js</a:t>
            </a:r>
            <a:r>
              <a:rPr lang="en-US" sz="2000" dirty="0"/>
              <a:t>"&gt;&lt;/script&gt;</a:t>
            </a:r>
          </a:p>
          <a:p>
            <a:r>
              <a:rPr lang="en-US" sz="2000" dirty="0"/>
              <a:t>  &lt;/body&gt;</a:t>
            </a:r>
          </a:p>
          <a:p>
            <a:r>
              <a:rPr lang="en-US" sz="2000" dirty="0"/>
              <a:t>&lt;/html&gt;</a:t>
            </a:r>
            <a:endParaRPr lang="en-US" sz="2000" dirty="0">
              <a:solidFill>
                <a:prstClr val="black"/>
              </a:solidFill>
            </a:endParaRPr>
          </a:p>
        </p:txBody>
      </p:sp>
    </p:spTree>
    <p:extLst>
      <p:ext uri="{BB962C8B-B14F-4D97-AF65-F5344CB8AC3E}">
        <p14:creationId xmlns:p14="http://schemas.microsoft.com/office/powerpoint/2010/main" val="405555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Code</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This JSX code (</a:t>
              </a:r>
              <a:r>
                <a:rPr lang="en-US" sz="2800" dirty="0" err="1">
                  <a:solidFill>
                    <a:srgbClr val="FFFFFF"/>
                  </a:solidFill>
                </a:rPr>
                <a:t>React.createElement</a:t>
              </a:r>
              <a:r>
                <a:rPr lang="en-US" sz="2800" dirty="0">
                  <a:solidFill>
                    <a:srgbClr val="FFFFFF"/>
                  </a:solidFill>
                </a:rPr>
                <a:t> to &lt;h1&gt;...&lt;/h1&gt;) goes into </a:t>
              </a:r>
              <a:r>
                <a:rPr lang="en-US" sz="2800" dirty="0" err="1">
                  <a:solidFill>
                    <a:srgbClr val="FFFFFF"/>
                  </a:solidFill>
                </a:rPr>
                <a:t>script.jsx</a:t>
              </a:r>
              <a:r>
                <a:rPr lang="en-US" sz="2800" dirty="0">
                  <a:solidFill>
                    <a:srgbClr val="FFFFFF"/>
                  </a:solidFill>
                </a:rPr>
                <a:t>:</a:t>
              </a:r>
            </a:p>
          </p:txBody>
        </p:sp>
      </p:grpSp>
      <p:sp>
        <p:nvSpPr>
          <p:cNvPr id="6"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a:t>
            </a:r>
          </a:p>
          <a:p>
            <a:r>
              <a:rPr lang="en-US" sz="2000" dirty="0"/>
              <a:t>  &lt;h1&gt;Hello world!&lt;/h1&gt;,</a:t>
            </a:r>
          </a:p>
          <a:p>
            <a:r>
              <a:rPr lang="en-US" sz="2000" dirty="0"/>
              <a:t>  </a:t>
            </a:r>
            <a:r>
              <a:rPr lang="en-US" sz="2000" dirty="0" err="1"/>
              <a:t>document.getElementById</a:t>
            </a:r>
            <a:r>
              <a:rPr lang="en-US" sz="2000" dirty="0"/>
              <a:t>('example')</a:t>
            </a:r>
          </a:p>
          <a:p>
            <a:r>
              <a:rPr lang="en-US" sz="2000" dirty="0"/>
              <a:t>);</a:t>
            </a:r>
            <a:endParaRPr lang="en-US" sz="2000" dirty="0">
              <a:solidFill>
                <a:prstClr val="black"/>
              </a:solidFill>
            </a:endParaRPr>
          </a:p>
        </p:txBody>
      </p:sp>
    </p:spTree>
    <p:extLst>
      <p:ext uri="{BB962C8B-B14F-4D97-AF65-F5344CB8AC3E}">
        <p14:creationId xmlns:p14="http://schemas.microsoft.com/office/powerpoint/2010/main" val="340685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JSX with Babel CLI</a:t>
            </a:r>
          </a:p>
        </p:txBody>
      </p:sp>
      <p:sp>
        <p:nvSpPr>
          <p:cNvPr id="3" name="Content Placeholder 3"/>
          <p:cNvSpPr txBox="1">
            <a:spLocks/>
          </p:cNvSpPr>
          <p:nvPr/>
        </p:nvSpPr>
        <p:spPr>
          <a:xfrm>
            <a:off x="834292" y="1730165"/>
            <a:ext cx="10515600" cy="79437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r>
              <a:rPr lang="en-US" sz="2000" dirty="0" err="1"/>
              <a:t>node_modules</a:t>
            </a:r>
            <a:r>
              <a:rPr lang="en-US" sz="2000" dirty="0"/>
              <a:t>/.bin/babel hello-</a:t>
            </a:r>
            <a:r>
              <a:rPr lang="en-US" sz="2000" dirty="0" err="1"/>
              <a:t>world.jsx</a:t>
            </a:r>
            <a:r>
              <a:rPr lang="en-US" sz="2000" dirty="0"/>
              <a:t> –o hello-</a:t>
            </a:r>
            <a:r>
              <a:rPr lang="en-US" sz="2000" dirty="0" err="1"/>
              <a:t>world.js</a:t>
            </a:r>
            <a:r>
              <a:rPr lang="en-US" sz="2000" dirty="0"/>
              <a:t> -w</a:t>
            </a:r>
          </a:p>
        </p:txBody>
      </p:sp>
      <p:grpSp>
        <p:nvGrpSpPr>
          <p:cNvPr id="8" name="Group 7"/>
          <p:cNvGrpSpPr/>
          <p:nvPr/>
        </p:nvGrpSpPr>
        <p:grpSpPr>
          <a:xfrm>
            <a:off x="601773" y="2418393"/>
            <a:ext cx="10988453" cy="4225976"/>
            <a:chOff x="601773" y="2418393"/>
            <a:chExt cx="10988453" cy="4225976"/>
          </a:xfrm>
        </p:grpSpPr>
        <p:pic>
          <p:nvPicPr>
            <p:cNvPr id="4" name="Picture 3" descr="hello-world-js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73" y="2418393"/>
              <a:ext cx="5230585" cy="4224369"/>
            </a:xfrm>
            <a:prstGeom prst="rect">
              <a:avLst/>
            </a:prstGeom>
          </p:spPr>
        </p:pic>
        <p:sp>
          <p:nvSpPr>
            <p:cNvPr id="5" name="TextBox 4"/>
            <p:cNvSpPr txBox="1"/>
            <p:nvPr/>
          </p:nvSpPr>
          <p:spPr>
            <a:xfrm>
              <a:off x="2310000" y="6275037"/>
              <a:ext cx="1814131" cy="369332"/>
            </a:xfrm>
            <a:prstGeom prst="rect">
              <a:avLst/>
            </a:prstGeom>
            <a:noFill/>
          </p:spPr>
          <p:txBody>
            <a:bodyPr wrap="none" rtlCol="0">
              <a:spAutoFit/>
            </a:bodyPr>
            <a:lstStyle/>
            <a:p>
              <a:r>
                <a:rPr lang="en-US" dirty="0" smtClean="0"/>
                <a:t>Google Chrome</a:t>
              </a:r>
              <a:endParaRPr lang="en-US" dirty="0"/>
            </a:p>
          </p:txBody>
        </p:sp>
        <p:sp>
          <p:nvSpPr>
            <p:cNvPr id="6" name="TextBox 5"/>
            <p:cNvSpPr txBox="1"/>
            <p:nvPr/>
          </p:nvSpPr>
          <p:spPr>
            <a:xfrm>
              <a:off x="8150085" y="6275037"/>
              <a:ext cx="1724187" cy="369332"/>
            </a:xfrm>
            <a:prstGeom prst="rect">
              <a:avLst/>
            </a:prstGeom>
            <a:noFill/>
          </p:spPr>
          <p:txBody>
            <a:bodyPr wrap="none" rtlCol="0">
              <a:spAutoFit/>
            </a:bodyPr>
            <a:lstStyle/>
            <a:p>
              <a:r>
                <a:rPr lang="en-US" dirty="0" smtClean="0"/>
                <a:t>Microsoft Edge</a:t>
              </a:r>
            </a:p>
          </p:txBody>
        </p:sp>
        <p:pic>
          <p:nvPicPr>
            <p:cNvPr id="7" name="Picture 6" descr="6_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131" y="2849926"/>
              <a:ext cx="5156095" cy="3361302"/>
            </a:xfrm>
            <a:prstGeom prst="rect">
              <a:avLst/>
            </a:prstGeom>
          </p:spPr>
        </p:pic>
      </p:grpSp>
    </p:spTree>
    <p:extLst>
      <p:ext uri="{BB962C8B-B14F-4D97-AF65-F5344CB8AC3E}">
        <p14:creationId xmlns:p14="http://schemas.microsoft.com/office/powerpoint/2010/main" val="245552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Composable</a:t>
            </a:r>
            <a:r>
              <a:rPr lang="en-US" dirty="0"/>
              <a:t> Components</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The concept of components is the foundation of </a:t>
              </a:r>
              <a:r>
                <a:rPr lang="en-US" sz="2800" dirty="0" err="1">
                  <a:solidFill>
                    <a:srgbClr val="FFFFFF"/>
                  </a:solidFill>
                </a:rPr>
                <a:t>React.js</a:t>
              </a:r>
              <a:r>
                <a:rPr lang="en-US" sz="2800" dirty="0">
                  <a:solidFill>
                    <a:srgbClr val="FFFFFF"/>
                  </a:solidFill>
                </a:rPr>
                <a:t> philosophy</a:t>
              </a:r>
            </a:p>
          </p:txBody>
        </p:sp>
      </p:grpSp>
      <p:sp>
        <p:nvSpPr>
          <p:cNvPr id="6" name="TextBox 5"/>
          <p:cNvSpPr txBox="1"/>
          <p:nvPr/>
        </p:nvSpPr>
        <p:spPr>
          <a:xfrm>
            <a:off x="989542" y="3694990"/>
            <a:ext cx="10076851" cy="1384995"/>
          </a:xfrm>
          <a:prstGeom prst="rect">
            <a:avLst/>
          </a:prstGeom>
          <a:noFill/>
        </p:spPr>
        <p:txBody>
          <a:bodyPr wrap="square" rtlCol="0">
            <a:spAutoFit/>
          </a:bodyPr>
          <a:lstStyle/>
          <a:p>
            <a:pPr marL="285750" indent="-285750">
              <a:buFont typeface="Wingdings" charset="2"/>
              <a:buChar char="§"/>
            </a:pPr>
            <a:r>
              <a:rPr lang="en-US" sz="2800" dirty="0"/>
              <a:t>Components allow reuse of code and logic. </a:t>
            </a:r>
          </a:p>
          <a:p>
            <a:pPr marL="285750" indent="-285750">
              <a:buFont typeface="Wingdings" charset="2"/>
              <a:buChar char="§"/>
            </a:pPr>
            <a:r>
              <a:rPr lang="en-US" sz="2800" dirty="0"/>
              <a:t>They are like templates, only better.</a:t>
            </a:r>
          </a:p>
          <a:p>
            <a:endParaRPr lang="en-US" sz="2800" dirty="0"/>
          </a:p>
        </p:txBody>
      </p:sp>
    </p:spTree>
    <p:extLst>
      <p:ext uri="{BB962C8B-B14F-4D97-AF65-F5344CB8AC3E}">
        <p14:creationId xmlns:p14="http://schemas.microsoft.com/office/powerpoint/2010/main" val="158586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React.js</a:t>
            </a:r>
            <a:r>
              <a:rPr lang="en-US" dirty="0"/>
              <a:t> Components</a:t>
            </a:r>
          </a:p>
        </p:txBody>
      </p:sp>
      <p:sp>
        <p:nvSpPr>
          <p:cNvPr id="3" name="Content Placeholder 2"/>
          <p:cNvSpPr>
            <a:spLocks noGrp="1"/>
          </p:cNvSpPr>
          <p:nvPr>
            <p:ph idx="1"/>
          </p:nvPr>
        </p:nvSpPr>
        <p:spPr>
          <a:xfrm>
            <a:off x="838200" y="3365080"/>
            <a:ext cx="10515600" cy="2811883"/>
          </a:xfrm>
        </p:spPr>
        <p:txBody>
          <a:bodyPr/>
          <a:lstStyle/>
          <a:p>
            <a:pPr>
              <a:buFont typeface="Wingdings" charset="2"/>
              <a:buChar char="§"/>
            </a:pPr>
            <a:r>
              <a:rPr lang="en-US" dirty="0"/>
              <a:t>Regular HTML elements (h1, p, div, etc.)</a:t>
            </a:r>
          </a:p>
          <a:p>
            <a:pPr>
              <a:buFont typeface="Wingdings" charset="2"/>
              <a:buChar char="§"/>
            </a:pPr>
            <a:r>
              <a:rPr lang="en-US" dirty="0"/>
              <a:t>Custom or </a:t>
            </a:r>
            <a:r>
              <a:rPr lang="en-US" dirty="0" err="1"/>
              <a:t>composable</a:t>
            </a:r>
            <a:r>
              <a:rPr lang="en-US" dirty="0"/>
              <a:t> components</a:t>
            </a:r>
          </a:p>
        </p:txBody>
      </p:sp>
      <p:grpSp>
        <p:nvGrpSpPr>
          <p:cNvPr id="4" name="Group 3"/>
          <p:cNvGrpSpPr/>
          <p:nvPr/>
        </p:nvGrpSpPr>
        <p:grpSpPr>
          <a:xfrm>
            <a:off x="0" y="1810648"/>
            <a:ext cx="12192000" cy="1089484"/>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25303" y="1990433"/>
              <a:ext cx="10583728" cy="226843"/>
            </a:xfrm>
            <a:prstGeom prst="rect">
              <a:avLst/>
            </a:prstGeom>
            <a:noFill/>
          </p:spPr>
          <p:txBody>
            <a:bodyPr wrap="square" rtlCol="0">
              <a:spAutoFit/>
            </a:bodyPr>
            <a:lstStyle/>
            <a:p>
              <a:r>
                <a:rPr lang="en-US" sz="2800" dirty="0" err="1">
                  <a:solidFill>
                    <a:srgbClr val="FFFFFF"/>
                  </a:solidFill>
                </a:rPr>
                <a:t>React.js</a:t>
              </a:r>
              <a:r>
                <a:rPr lang="en-US" sz="2800" dirty="0">
                  <a:solidFill>
                    <a:srgbClr val="FFFFFF"/>
                  </a:solidFill>
                </a:rPr>
                <a:t> component types:</a:t>
              </a:r>
            </a:p>
          </p:txBody>
        </p:sp>
      </p:grpSp>
    </p:spTree>
    <p:extLst>
      <p:ext uri="{BB962C8B-B14F-4D97-AF65-F5344CB8AC3E}">
        <p14:creationId xmlns:p14="http://schemas.microsoft.com/office/powerpoint/2010/main" val="427236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Regular vs. Custom Components</a:t>
            </a:r>
          </a:p>
        </p:txBody>
      </p:sp>
      <p:sp>
        <p:nvSpPr>
          <p:cNvPr id="4" name="Text Placeholder 3"/>
          <p:cNvSpPr>
            <a:spLocks noGrp="1"/>
          </p:cNvSpPr>
          <p:nvPr>
            <p:ph type="body" idx="1"/>
          </p:nvPr>
        </p:nvSpPr>
        <p:spPr/>
        <p:txBody>
          <a:bodyPr/>
          <a:lstStyle/>
          <a:p>
            <a:r>
              <a:rPr lang="en-US" dirty="0"/>
              <a:t>Regular</a:t>
            </a:r>
          </a:p>
        </p:txBody>
      </p:sp>
      <p:sp>
        <p:nvSpPr>
          <p:cNvPr id="5" name="Content Placeholder 4"/>
          <p:cNvSpPr>
            <a:spLocks noGrp="1"/>
          </p:cNvSpPr>
          <p:nvPr>
            <p:ph sz="half" idx="2"/>
          </p:nvPr>
        </p:nvSpPr>
        <p:spPr/>
        <p:txBody>
          <a:bodyPr/>
          <a:lstStyle/>
          <a:p>
            <a:pPr>
              <a:buFont typeface="Wingdings" charset="2"/>
              <a:buChar char="§"/>
            </a:pPr>
            <a:r>
              <a:rPr lang="en-US" dirty="0"/>
              <a:t>If it's a regular HTML tag name, then React.js will create the element</a:t>
            </a:r>
          </a:p>
        </p:txBody>
      </p:sp>
      <p:sp>
        <p:nvSpPr>
          <p:cNvPr id="6" name="Text Placeholder 5"/>
          <p:cNvSpPr>
            <a:spLocks noGrp="1"/>
          </p:cNvSpPr>
          <p:nvPr>
            <p:ph type="body" sz="quarter" idx="3"/>
          </p:nvPr>
        </p:nvSpPr>
        <p:spPr/>
        <p:txBody>
          <a:bodyPr/>
          <a:lstStyle/>
          <a:p>
            <a:r>
              <a:rPr lang="en-US" dirty="0"/>
              <a:t>Custom</a:t>
            </a:r>
          </a:p>
        </p:txBody>
      </p:sp>
      <p:sp>
        <p:nvSpPr>
          <p:cNvPr id="7" name="Content Placeholder 6"/>
          <p:cNvSpPr>
            <a:spLocks noGrp="1"/>
          </p:cNvSpPr>
          <p:nvPr>
            <p:ph sz="quarter" idx="4"/>
          </p:nvPr>
        </p:nvSpPr>
        <p:spPr/>
        <p:txBody>
          <a:bodyPr/>
          <a:lstStyle/>
          <a:p>
            <a:pPr>
              <a:buFont typeface="Wingdings" charset="2"/>
              <a:buChar char="§"/>
            </a:pPr>
            <a:r>
              <a:rPr lang="en-US" dirty="0"/>
              <a:t>If it is not a regular HTML tag name, then </a:t>
            </a:r>
            <a:r>
              <a:rPr lang="en-US" dirty="0" err="1"/>
              <a:t>React.js</a:t>
            </a:r>
            <a:r>
              <a:rPr lang="en-US" dirty="0"/>
              <a:t> will look for the custom component definition.</a:t>
            </a:r>
          </a:p>
          <a:p>
            <a:endParaRPr lang="en-US" dirty="0"/>
          </a:p>
        </p:txBody>
      </p:sp>
    </p:spTree>
    <p:extLst>
      <p:ext uri="{BB962C8B-B14F-4D97-AF65-F5344CB8AC3E}">
        <p14:creationId xmlns:p14="http://schemas.microsoft.com/office/powerpoint/2010/main" val="120185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Component</a:t>
            </a:r>
          </a:p>
        </p:txBody>
      </p:sp>
      <p:sp>
        <p:nvSpPr>
          <p:cNvPr id="5" name="Content Placeholder 5"/>
          <p:cNvSpPr>
            <a:spLocks noGrp="1"/>
          </p:cNvSpPr>
          <p:nvPr/>
        </p:nvSpPr>
        <p:spPr>
          <a:xfrm>
            <a:off x="833414" y="3497044"/>
            <a:ext cx="10305241" cy="28207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&lt;h1&gt;Hello world!&lt;/h1&gt;</a:t>
            </a:r>
          </a:p>
          <a:p>
            <a:r>
              <a:rPr lang="en-US" sz="2000" dirty="0"/>
              <a:t>  }</a:t>
            </a:r>
          </a:p>
          <a:p>
            <a:r>
              <a:rPr lang="en-US" sz="2000" dirty="0"/>
              <a:t>})</a:t>
            </a:r>
          </a:p>
        </p:txBody>
      </p:sp>
      <p:grpSp>
        <p:nvGrpSpPr>
          <p:cNvPr id="9" name="Group 8"/>
          <p:cNvGrpSpPr/>
          <p:nvPr/>
        </p:nvGrpSpPr>
        <p:grpSpPr>
          <a:xfrm>
            <a:off x="0" y="1810652"/>
            <a:ext cx="12192000" cy="1089485"/>
            <a:chOff x="0" y="1867681"/>
            <a:chExt cx="12192000" cy="472348"/>
          </a:xfrm>
          <a:solidFill>
            <a:srgbClr val="2E75B5"/>
          </a:solidFill>
        </p:grpSpPr>
        <p:sp>
          <p:nvSpPr>
            <p:cNvPr id="10" name="Rectangle 9"/>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1" name="TextBox 10"/>
            <p:cNvSpPr txBox="1"/>
            <p:nvPr/>
          </p:nvSpPr>
          <p:spPr>
            <a:xfrm>
              <a:off x="792318" y="1990434"/>
              <a:ext cx="10583728" cy="226843"/>
            </a:xfrm>
            <a:prstGeom prst="rect">
              <a:avLst/>
            </a:prstGeom>
            <a:noFill/>
          </p:spPr>
          <p:txBody>
            <a:bodyPr wrap="square" rtlCol="0">
              <a:spAutoFit/>
            </a:bodyPr>
            <a:lstStyle/>
            <a:p>
              <a:r>
                <a:rPr lang="en-US" sz="2800" dirty="0" err="1">
                  <a:solidFill>
                    <a:srgbClr val="FFFFFF"/>
                  </a:solidFill>
                </a:rPr>
                <a:t>Composable</a:t>
              </a:r>
              <a:r>
                <a:rPr lang="en-US" sz="2800" dirty="0">
                  <a:solidFill>
                    <a:srgbClr val="FFFFFF"/>
                  </a:solidFill>
                </a:rPr>
                <a:t> components are created with </a:t>
              </a:r>
              <a:r>
                <a:rPr lang="en-US" sz="2800" dirty="0" err="1">
                  <a:solidFill>
                    <a:srgbClr val="FFFFFF"/>
                  </a:solidFill>
                </a:rPr>
                <a:t>React.createClass</a:t>
              </a:r>
              <a:endParaRPr lang="en-US" sz="2800" dirty="0">
                <a:solidFill>
                  <a:srgbClr val="FFFFFF"/>
                </a:solidFill>
              </a:endParaRPr>
            </a:p>
          </p:txBody>
        </p:sp>
      </p:grpSp>
    </p:spTree>
    <p:extLst>
      <p:ext uri="{BB962C8B-B14F-4D97-AF65-F5344CB8AC3E}">
        <p14:creationId xmlns:p14="http://schemas.microsoft.com/office/powerpoint/2010/main" val="97631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6845"/>
            <a:ext cx="10591027" cy="721995"/>
          </a:xfrm>
        </p:spPr>
        <p:txBody>
          <a:bodyPr>
            <a:normAutofit/>
          </a:bodyPr>
          <a:lstStyle/>
          <a:p>
            <a:r>
              <a:rPr lang="en-US" dirty="0"/>
              <a:t>Refactoring with a </a:t>
            </a:r>
            <a:r>
              <a:rPr lang="en-US" dirty="0" err="1"/>
              <a:t>HelloWorld</a:t>
            </a:r>
            <a:r>
              <a:rPr lang="en-US" dirty="0"/>
              <a:t> Component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a:t>
            </a:r>
          </a:p>
          <a:p>
            <a:r>
              <a:rPr lang="en-US" sz="2000" dirty="0"/>
              <a:t>      &lt;h1&gt;Hello world!!!&lt;/h1&gt;</a:t>
            </a:r>
          </a:p>
          <a:p>
            <a:r>
              <a:rPr lang="en-US" sz="2000" dirty="0"/>
              <a:t>    )</a:t>
            </a:r>
          </a:p>
          <a:p>
            <a:r>
              <a:rPr lang="en-US" sz="2000" dirty="0"/>
              <a:t>  }</a:t>
            </a:r>
          </a:p>
          <a:p>
            <a:r>
              <a:rPr lang="en-US" sz="2000" dirty="0"/>
              <a:t>})</a:t>
            </a:r>
          </a:p>
          <a:p>
            <a:endParaRPr lang="en-US" sz="2000" dirty="0"/>
          </a:p>
          <a:p>
            <a:r>
              <a:rPr lang="en-US" sz="2000" dirty="0" err="1"/>
              <a:t>ReactDOM.render</a:t>
            </a:r>
            <a:r>
              <a:rPr lang="en-US" sz="2000" dirty="0"/>
              <a:t>(</a:t>
            </a:r>
          </a:p>
          <a:p>
            <a:r>
              <a:rPr lang="en-US" sz="2000" dirty="0"/>
              <a:t>  &lt;</a:t>
            </a:r>
            <a:r>
              <a:rPr lang="en-US" sz="2000" dirty="0" err="1"/>
              <a:t>HelloWorld</a:t>
            </a:r>
            <a:r>
              <a:rPr lang="en-US" sz="2000" dirty="0"/>
              <a:t>/&gt;,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9004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Elements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683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React, JSX, and Babel</a:t>
              </a:r>
            </a:p>
            <a:p>
              <a:pPr marL="1316038" indent="-457200">
                <a:buFont typeface="Wingdings" charset="2"/>
                <a:buChar char="§"/>
              </a:pPr>
              <a:r>
                <a:rPr lang="en-US" sz="2800" dirty="0">
                  <a:solidFill>
                    <a:srgbClr val="FFFFFF"/>
                  </a:solidFill>
                </a:rPr>
                <a:t>Build a web application client using React, JSX, and Babel</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Title and Text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//Nesting h1 and p inside of div:</a:t>
            </a:r>
          </a:p>
          <a:p>
            <a:r>
              <a:rPr lang="en-US" sz="2000" dirty="0" err="1"/>
              <a:t>ReactDOM.render</a:t>
            </a:r>
            <a:r>
              <a:rPr lang="en-US" sz="2000" dirty="0"/>
              <a:t>(</a:t>
            </a:r>
          </a:p>
          <a:p>
            <a:r>
              <a:rPr lang="en-US" sz="2000" dirty="0"/>
              <a:t>  &lt;div&gt;</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&lt;/div&gt;,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53493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Top-Level Tag</a:t>
            </a:r>
          </a:p>
        </p:txBody>
      </p:sp>
      <p:sp>
        <p:nvSpPr>
          <p:cNvPr id="3" name="Content Placeholder 5"/>
          <p:cNvSpPr>
            <a:spLocks noGrp="1"/>
          </p:cNvSpPr>
          <p:nvPr/>
        </p:nvSpPr>
        <p:spPr>
          <a:xfrm>
            <a:off x="833414" y="3155324"/>
            <a:ext cx="10305241" cy="316244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  </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a:t>
            </a:r>
          </a:p>
          <a:p>
            <a:r>
              <a:rPr lang="en-US" sz="2000" dirty="0"/>
              <a:t>  </a:t>
            </a:r>
            <a:r>
              <a:rPr lang="en-US" sz="2000" dirty="0" err="1"/>
              <a:t>document.getElementById</a:t>
            </a:r>
            <a:r>
              <a:rPr lang="en-US" sz="2000" dirty="0"/>
              <a:t>('content')</a:t>
            </a:r>
          </a:p>
          <a:p>
            <a:r>
              <a:rPr lang="en-US" sz="2000" dirty="0"/>
              <a:t>)</a:t>
            </a:r>
          </a:p>
        </p:txBody>
      </p:sp>
      <p:grpSp>
        <p:nvGrpSpPr>
          <p:cNvPr id="4" name="Group 3"/>
          <p:cNvGrpSpPr/>
          <p:nvPr/>
        </p:nvGrpSpPr>
        <p:grpSpPr>
          <a:xfrm>
            <a:off x="0" y="1810652"/>
            <a:ext cx="12192000" cy="1089485"/>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04614"/>
              <a:ext cx="10583728" cy="413655"/>
            </a:xfrm>
            <a:prstGeom prst="rect">
              <a:avLst/>
            </a:prstGeom>
            <a:noFill/>
          </p:spPr>
          <p:txBody>
            <a:bodyPr wrap="square" rtlCol="0">
              <a:spAutoFit/>
            </a:bodyPr>
            <a:lstStyle/>
            <a:p>
              <a:r>
                <a:rPr lang="en-US" sz="2800" dirty="0">
                  <a:solidFill>
                    <a:srgbClr val="FFFFFF"/>
                  </a:solidFill>
                </a:rPr>
                <a:t>Remember to always have only one element as the top level tag!</a:t>
              </a:r>
            </a:p>
            <a:p>
              <a:r>
                <a:rPr lang="en-US" sz="2800" dirty="0">
                  <a:solidFill>
                    <a:srgbClr val="FFFFFF"/>
                  </a:solidFill>
                </a:rPr>
                <a:t>For example, this is a </a:t>
              </a:r>
              <a:r>
                <a:rPr lang="en-US" sz="2800" b="1" dirty="0">
                  <a:solidFill>
                    <a:srgbClr val="FFFFFF"/>
                  </a:solidFill>
                </a:rPr>
                <a:t>no go</a:t>
              </a:r>
              <a:r>
                <a:rPr lang="en-US" sz="2800" dirty="0">
                  <a:solidFill>
                    <a:srgbClr val="FFFFFF"/>
                  </a:solidFill>
                </a:rPr>
                <a:t>:</a:t>
              </a:r>
            </a:p>
          </p:txBody>
        </p:sp>
      </p:grpSp>
    </p:spTree>
    <p:extLst>
      <p:ext uri="{BB962C8B-B14F-4D97-AF65-F5344CB8AC3E}">
        <p14:creationId xmlns:p14="http://schemas.microsoft.com/office/powerpoint/2010/main" val="7816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805428" cy="721995"/>
          </a:xfrm>
        </p:spPr>
        <p:txBody>
          <a:bodyPr>
            <a:normAutofit/>
          </a:bodyPr>
          <a:lstStyle/>
          <a:p>
            <a:r>
              <a:rPr lang="en-US" dirty="0"/>
              <a:t>Nested Structures in Custom Components</a:t>
            </a:r>
          </a:p>
        </p:txBody>
      </p:sp>
      <p:sp>
        <p:nvSpPr>
          <p:cNvPr id="3" name="Content Placeholder 2"/>
          <p:cNvSpPr>
            <a:spLocks noGrp="1"/>
          </p:cNvSpPr>
          <p:nvPr>
            <p:ph idx="1"/>
          </p:nvPr>
        </p:nvSpPr>
        <p:spPr/>
        <p:txBody>
          <a:bodyPr>
            <a:noAutofit/>
          </a:bodyPr>
          <a:lstStyle/>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&lt;h1&gt;</a:t>
            </a:r>
          </a:p>
          <a:p>
            <a:pPr>
              <a:spcBef>
                <a:spcPts val="600"/>
              </a:spcBef>
            </a:pPr>
            <a:r>
              <a:rPr lang="en-US" sz="1800" dirty="0"/>
              <a:t>          Core </a:t>
            </a:r>
            <a:r>
              <a:rPr lang="en-US" sz="1800" dirty="0" err="1"/>
              <a:t>React.js</a:t>
            </a:r>
            <a:endParaRPr lang="en-US" sz="1800" dirty="0"/>
          </a:p>
          <a:p>
            <a:pPr>
              <a:spcBef>
                <a:spcPts val="600"/>
              </a:spcBef>
            </a:pPr>
            <a:r>
              <a:rPr lang="en-US" sz="1800" dirty="0"/>
              <a:t>        &lt;/h1&gt;</a:t>
            </a:r>
          </a:p>
          <a:p>
            <a:pPr>
              <a:spcBef>
                <a:spcPts val="600"/>
              </a:spcBef>
            </a:pPr>
            <a:r>
              <a:rPr lang="en-US" sz="1800" dirty="0"/>
              <a:t>        &lt;p&gt;This text is very useful for learning </a:t>
            </a:r>
            <a:r>
              <a:rPr lang="en-US" sz="1800" dirty="0" err="1"/>
              <a:t>React.js</a:t>
            </a:r>
            <a:r>
              <a:rPr lang="en-US" sz="1800" dirty="0"/>
              <a:t>.&lt;/p&gt;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err="1"/>
              <a:t>ReactDOM.render</a:t>
            </a:r>
            <a:r>
              <a:rPr lang="en-US" sz="1800" dirty="0"/>
              <a:t>(</a:t>
            </a:r>
          </a:p>
          <a:p>
            <a:pPr>
              <a:spcBef>
                <a:spcPts val="600"/>
              </a:spcBef>
            </a:pPr>
            <a:r>
              <a:rPr lang="en-US" sz="1800" dirty="0"/>
              <a:t>  &lt;Content /&gt;,</a:t>
            </a:r>
          </a:p>
          <a:p>
            <a:pPr>
              <a:spcBef>
                <a:spcPts val="600"/>
              </a:spcBef>
            </a:pPr>
            <a:r>
              <a:rPr lang="en-US" sz="1800" dirty="0"/>
              <a:t>  </a:t>
            </a:r>
            <a:r>
              <a:rPr lang="en-US" sz="1800" dirty="0" err="1"/>
              <a:t>document.getElementById</a:t>
            </a:r>
            <a:r>
              <a:rPr lang="en-US" sz="1800" dirty="0"/>
              <a:t>('content')</a:t>
            </a:r>
          </a:p>
          <a:p>
            <a:pPr>
              <a:spcBef>
                <a:spcPts val="600"/>
              </a:spcBef>
            </a:pPr>
            <a:r>
              <a:rPr lang="en-US" sz="1800" dirty="0"/>
              <a:t>)</a:t>
            </a:r>
          </a:p>
        </p:txBody>
      </p:sp>
    </p:spTree>
    <p:extLst>
      <p:ext uri="{BB962C8B-B14F-4D97-AF65-F5344CB8AC3E}">
        <p14:creationId xmlns:p14="http://schemas.microsoft.com/office/powerpoint/2010/main" val="414667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the Code</a:t>
            </a:r>
          </a:p>
        </p:txBody>
      </p:sp>
      <p:sp>
        <p:nvSpPr>
          <p:cNvPr id="3" name="Content Placeholder 5"/>
          <p:cNvSpPr>
            <a:spLocks noGrp="1"/>
          </p:cNvSpPr>
          <p:nvPr/>
        </p:nvSpPr>
        <p:spPr>
          <a:xfrm>
            <a:off x="425003" y="3322750"/>
            <a:ext cx="11127345" cy="3284112"/>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ro-RO" sz="2000" dirty="0"/>
              <a:t>...</a:t>
            </a:r>
          </a:p>
          <a:p>
            <a:pPr>
              <a:spcBef>
                <a:spcPts val="0"/>
              </a:spcBef>
            </a:pPr>
            <a:r>
              <a:rPr lang="ro-RO" sz="2000" dirty="0"/>
              <a:t>    &lt;div id="content"&gt;&lt;/div&gt;</a:t>
            </a:r>
          </a:p>
          <a:p>
            <a:pPr>
              <a:spcBef>
                <a:spcPts val="0"/>
              </a:spcBef>
            </a:pPr>
            <a:r>
              <a:rPr lang="ro-RO" sz="2000" dirty="0"/>
              <a:t>    &lt;script type="text/jsx"&gt;</a:t>
            </a:r>
          </a:p>
          <a:p>
            <a:pPr>
              <a:spcBef>
                <a:spcPts val="0"/>
              </a:spcBef>
            </a:pPr>
            <a:r>
              <a:rPr lang="ro-RO" sz="2000" dirty="0"/>
              <a:t>      var Content = React.createClass({</a:t>
            </a:r>
          </a:p>
          <a:p>
            <a:pPr>
              <a:spcBef>
                <a:spcPts val="0"/>
              </a:spcBef>
            </a:pPr>
            <a:r>
              <a:rPr lang="ro-RO" sz="2000" dirty="0"/>
              <a:t>      ...</a:t>
            </a:r>
          </a:p>
          <a:p>
            <a:pPr>
              <a:spcBef>
                <a:spcPts val="0"/>
              </a:spcBef>
            </a:pPr>
            <a:r>
              <a:rPr lang="ro-RO" sz="2000" dirty="0"/>
              <a:t>      })</a:t>
            </a:r>
          </a:p>
          <a:p>
            <a:pPr>
              <a:spcBef>
                <a:spcPts val="0"/>
              </a:spcBef>
            </a:pPr>
            <a:r>
              <a:rPr lang="ro-RO" sz="2000" dirty="0"/>
              <a:t>      ReactDOM.render(</a:t>
            </a:r>
          </a:p>
          <a:p>
            <a:pPr>
              <a:spcBef>
                <a:spcPts val="0"/>
              </a:spcBef>
            </a:pPr>
            <a:r>
              <a:rPr lang="ro-RO" sz="2000" dirty="0"/>
              <a:t>        &lt;Content /&gt;,</a:t>
            </a:r>
          </a:p>
          <a:p>
            <a:pPr>
              <a:spcBef>
                <a:spcPts val="0"/>
              </a:spcBef>
            </a:pPr>
            <a:r>
              <a:rPr lang="ro-RO" sz="2000" dirty="0"/>
              <a:t>        document.getElementById('content')</a:t>
            </a:r>
          </a:p>
          <a:p>
            <a:pPr>
              <a:spcBef>
                <a:spcPts val="0"/>
              </a:spcBef>
            </a:pPr>
            <a:r>
              <a:rPr lang="ro-RO" sz="2000" dirty="0"/>
              <a:t>      )</a:t>
            </a:r>
          </a:p>
          <a:p>
            <a:pPr>
              <a:spcBef>
                <a:spcPts val="0"/>
              </a:spcBef>
            </a:pPr>
            <a:r>
              <a:rPr lang="ro-RO" sz="2000" dirty="0"/>
              <a:t>    &lt;/script&gt;</a:t>
            </a:r>
          </a:p>
          <a:p>
            <a:pPr>
              <a:spcBef>
                <a:spcPts val="0"/>
              </a:spcBef>
            </a:pPr>
            <a:r>
              <a:rPr lang="ro-RO" sz="2000" dirty="0"/>
              <a:t>...</a:t>
            </a:r>
            <a:endParaRPr lang="en-US" sz="2000" dirty="0"/>
          </a:p>
        </p:txBody>
      </p:sp>
      <p:grpSp>
        <p:nvGrpSpPr>
          <p:cNvPr id="4" name="Group 3"/>
          <p:cNvGrpSpPr/>
          <p:nvPr/>
        </p:nvGrpSpPr>
        <p:grpSpPr>
          <a:xfrm>
            <a:off x="0" y="1549549"/>
            <a:ext cx="12192000" cy="1595116"/>
            <a:chOff x="0" y="1906641"/>
            <a:chExt cx="12192000" cy="390370"/>
          </a:xfrm>
          <a:solidFill>
            <a:srgbClr val="2E75B5"/>
          </a:solidFill>
        </p:grpSpPr>
        <p:sp>
          <p:nvSpPr>
            <p:cNvPr id="5" name="Rectangle 4"/>
            <p:cNvSpPr/>
            <p:nvPr/>
          </p:nvSpPr>
          <p:spPr bwMode="auto">
            <a:xfrm>
              <a:off x="0" y="1906641"/>
              <a:ext cx="12192000" cy="3903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38948"/>
            </a:xfrm>
            <a:prstGeom prst="rect">
              <a:avLst/>
            </a:prstGeom>
            <a:noFill/>
          </p:spPr>
          <p:txBody>
            <a:bodyPr wrap="square" rtlCol="0">
              <a:spAutoFit/>
            </a:bodyPr>
            <a:lstStyle/>
            <a:p>
              <a:r>
                <a:rPr lang="en-US" sz="2800" dirty="0">
                  <a:solidFill>
                    <a:srgbClr val="FFFFFF"/>
                  </a:solidFill>
                </a:rPr>
                <a:t>Remember that the content element must precede the React.js code for the </a:t>
              </a:r>
              <a:r>
                <a:rPr lang="en-US" sz="2800" dirty="0" err="1">
                  <a:solidFill>
                    <a:srgbClr val="FFFFFF"/>
                  </a:solidFill>
                </a:rPr>
                <a:t>getElementById</a:t>
              </a:r>
              <a:r>
                <a:rPr lang="en-US" sz="2800" dirty="0">
                  <a:solidFill>
                    <a:srgbClr val="FFFFFF"/>
                  </a:solidFill>
                </a:rPr>
                <a:t> method to locate the proper DOM element:</a:t>
              </a:r>
            </a:p>
          </p:txBody>
        </p:sp>
      </p:grpSp>
    </p:spTree>
    <p:extLst>
      <p:ext uri="{BB962C8B-B14F-4D97-AF65-F5344CB8AC3E}">
        <p14:creationId xmlns:p14="http://schemas.microsoft.com/office/powerpoint/2010/main" val="271005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pSp>
        <p:nvGrpSpPr>
          <p:cNvPr id="3" name="Group 2"/>
          <p:cNvGrpSpPr/>
          <p:nvPr/>
        </p:nvGrpSpPr>
        <p:grpSpPr>
          <a:xfrm>
            <a:off x="0" y="1429250"/>
            <a:ext cx="12192000" cy="967415"/>
            <a:chOff x="0" y="1877202"/>
            <a:chExt cx="12192000" cy="236754"/>
          </a:xfrm>
          <a:solidFill>
            <a:srgbClr val="2E75B5"/>
          </a:solidFill>
        </p:grpSpPr>
        <p:sp>
          <p:nvSpPr>
            <p:cNvPr id="4" name="Rectangle 3"/>
            <p:cNvSpPr/>
            <p:nvPr/>
          </p:nvSpPr>
          <p:spPr bwMode="auto">
            <a:xfrm>
              <a:off x="0" y="1877202"/>
              <a:ext cx="12192000" cy="236754"/>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775826" y="1931555"/>
              <a:ext cx="10583728" cy="128047"/>
            </a:xfrm>
            <a:prstGeom prst="rect">
              <a:avLst/>
            </a:prstGeom>
            <a:noFill/>
          </p:spPr>
          <p:txBody>
            <a:bodyPr wrap="square" rtlCol="0">
              <a:spAutoFit/>
            </a:bodyPr>
            <a:lstStyle/>
            <a:p>
              <a:r>
                <a:rPr lang="en-US" sz="2800" dirty="0">
                  <a:solidFill>
                    <a:srgbClr val="FFFFFF"/>
                  </a:solidFill>
                </a:rPr>
                <a:t>Use {} to render variable inside of JSX ({a}, {‘ ’}, {b}):</a:t>
              </a:r>
            </a:p>
          </p:txBody>
        </p:sp>
      </p:grpSp>
      <p:sp>
        <p:nvSpPr>
          <p:cNvPr id="6" name="Content Placeholder 5"/>
          <p:cNvSpPr>
            <a:spLocks noGrp="1"/>
          </p:cNvSpPr>
          <p:nvPr/>
        </p:nvSpPr>
        <p:spPr>
          <a:xfrm>
            <a:off x="833414" y="2474323"/>
            <a:ext cx="10305241" cy="417335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//Output the value of a</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render: function() {</a:t>
            </a:r>
          </a:p>
          <a:p>
            <a:pPr>
              <a:spcBef>
                <a:spcPts val="0"/>
              </a:spcBef>
            </a:pPr>
            <a:r>
              <a:rPr lang="en-US" sz="2000" dirty="0"/>
              <a:t>    </a:t>
            </a:r>
            <a:r>
              <a:rPr lang="en-US" sz="2000" dirty="0" err="1"/>
              <a:t>var</a:t>
            </a:r>
            <a:r>
              <a:rPr lang="en-US" sz="2000" dirty="0"/>
              <a:t> a = 1</a:t>
            </a:r>
          </a:p>
          <a:p>
            <a:pPr>
              <a:spcBef>
                <a:spcPts val="0"/>
              </a:spcBef>
            </a:pPr>
            <a:r>
              <a:rPr lang="en-US" sz="2000" dirty="0"/>
              <a:t>    return (</a:t>
            </a:r>
          </a:p>
          <a:p>
            <a:pPr>
              <a:spcBef>
                <a:spcPts val="0"/>
              </a:spcBef>
            </a:pPr>
            <a:r>
              <a:rPr lang="en-US" sz="2000" dirty="0"/>
              <a:t>      &lt;div&gt;</a:t>
            </a:r>
          </a:p>
          <a:p>
            <a:pPr>
              <a:spcBef>
                <a:spcPts val="0"/>
              </a:spcBef>
            </a:pPr>
            <a:r>
              <a:rPr lang="en-US" sz="2000" dirty="0"/>
              <a:t>        &lt;h1&gt;</a:t>
            </a:r>
          </a:p>
          <a:p>
            <a:pPr>
              <a:spcBef>
                <a:spcPts val="0"/>
              </a:spcBef>
            </a:pPr>
            <a:r>
              <a:rPr lang="en-US" sz="2000" dirty="0"/>
              <a:t>          {a}. Core </a:t>
            </a:r>
            <a:r>
              <a:rPr lang="en-US" sz="2000" dirty="0" err="1"/>
              <a:t>React.js</a:t>
            </a:r>
            <a:endParaRPr lang="en-US" sz="2000" dirty="0"/>
          </a:p>
          <a:p>
            <a:pPr>
              <a:spcBef>
                <a:spcPts val="0"/>
              </a:spcBef>
            </a:pPr>
            <a:r>
              <a:rPr lang="en-US" sz="2000" dirty="0"/>
              <a:t>        &lt;/h1&gt;</a:t>
            </a:r>
          </a:p>
          <a:p>
            <a:pPr>
              <a:spcBef>
                <a:spcPts val="0"/>
              </a:spcBef>
            </a:pPr>
            <a:r>
              <a:rPr lang="en-US" sz="2000" dirty="0"/>
              <a:t>        &lt;p&gt;This text is very useful for learning </a:t>
            </a:r>
            <a:r>
              <a:rPr lang="en-US" sz="2000" dirty="0" err="1"/>
              <a:t>React.js</a:t>
            </a:r>
            <a:r>
              <a:rPr lang="en-US" sz="2000" dirty="0"/>
              <a:t>.&lt;/p&gt;</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169295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grpSp>
        <p:nvGrpSpPr>
          <p:cNvPr id="4" name="Group 3"/>
          <p:cNvGrpSpPr/>
          <p:nvPr/>
        </p:nvGrpSpPr>
        <p:grpSpPr>
          <a:xfrm>
            <a:off x="0" y="1549552"/>
            <a:ext cx="12192000" cy="1766048"/>
            <a:chOff x="0" y="1906641"/>
            <a:chExt cx="12192000" cy="250170"/>
          </a:xfrm>
          <a:solidFill>
            <a:srgbClr val="2E75B5"/>
          </a:solidFill>
        </p:grpSpPr>
        <p:sp>
          <p:nvSpPr>
            <p:cNvPr id="5" name="Rectangle 4"/>
            <p:cNvSpPr/>
            <p:nvPr/>
          </p:nvSpPr>
          <p:spPr bwMode="auto">
            <a:xfrm>
              <a:off x="0" y="1906641"/>
              <a:ext cx="12192000" cy="2501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9619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States are mutable properties of components (can change) </a:t>
              </a:r>
            </a:p>
            <a:p>
              <a:pPr marL="457200" indent="-457200">
                <a:buFont typeface="Wingdings" charset="2"/>
                <a:buChar char="§"/>
              </a:pPr>
              <a:r>
                <a:rPr lang="en-US" sz="2800" dirty="0">
                  <a:solidFill>
                    <a:srgbClr val="FFFFFF"/>
                  </a:solidFill>
                </a:rPr>
                <a:t>When state changes, the corresponding view changes </a:t>
              </a:r>
            </a:p>
            <a:p>
              <a:pPr marL="914400" lvl="1" indent="-457200">
                <a:buFont typeface="Wingdings" charset="2"/>
                <a:buChar char="§"/>
              </a:pPr>
              <a:r>
                <a:rPr lang="en-US" sz="2800" dirty="0">
                  <a:solidFill>
                    <a:srgbClr val="FFFFFF"/>
                  </a:solidFill>
                </a:rPr>
                <a:t>Everything else in DOM remains intact</a:t>
              </a:r>
            </a:p>
          </p:txBody>
        </p:sp>
      </p:grpSp>
    </p:spTree>
    <p:extLst>
      <p:ext uri="{BB962C8B-B14F-4D97-AF65-F5344CB8AC3E}">
        <p14:creationId xmlns:p14="http://schemas.microsoft.com/office/powerpoint/2010/main" val="361908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State</a:t>
            </a:r>
          </a:p>
        </p:txBody>
      </p:sp>
      <p:grpSp>
        <p:nvGrpSpPr>
          <p:cNvPr id="4" name="Group 3"/>
          <p:cNvGrpSpPr/>
          <p:nvPr/>
        </p:nvGrpSpPr>
        <p:grpSpPr>
          <a:xfrm>
            <a:off x="0" y="1549557"/>
            <a:ext cx="12192000" cy="1386645"/>
            <a:chOff x="0" y="1906641"/>
            <a:chExt cx="12192000" cy="172635"/>
          </a:xfrm>
          <a:solidFill>
            <a:srgbClr val="2E75B5"/>
          </a:solidFill>
        </p:grpSpPr>
        <p:sp>
          <p:nvSpPr>
            <p:cNvPr id="5" name="Rectangle 4"/>
            <p:cNvSpPr/>
            <p:nvPr/>
          </p:nvSpPr>
          <p:spPr bwMode="auto">
            <a:xfrm>
              <a:off x="0" y="1906641"/>
              <a:ext cx="12192000" cy="17263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17548"/>
            </a:xfrm>
            <a:prstGeom prst="rect">
              <a:avLst/>
            </a:prstGeom>
            <a:noFill/>
          </p:spPr>
          <p:txBody>
            <a:bodyPr wrap="square" rtlCol="0">
              <a:spAutoFit/>
            </a:bodyPr>
            <a:lstStyle/>
            <a:p>
              <a:r>
                <a:rPr lang="en-US" sz="2800" dirty="0">
                  <a:solidFill>
                    <a:srgbClr val="FFFFFF"/>
                  </a:solidFill>
                </a:rPr>
                <a:t>The initial state is set by the </a:t>
              </a:r>
              <a:r>
                <a:rPr lang="en-US" sz="2800" dirty="0" err="1">
                  <a:solidFill>
                    <a:srgbClr val="FFFFFF"/>
                  </a:solidFill>
                </a:rPr>
                <a:t>getInitialState</a:t>
              </a:r>
              <a:r>
                <a:rPr lang="en-US" sz="2800" dirty="0">
                  <a:solidFill>
                    <a:srgbClr val="FFFFFF"/>
                  </a:solidFill>
                </a:rPr>
                <a:t> method which is called once when the element is created</a:t>
              </a:r>
            </a:p>
          </p:txBody>
        </p:sp>
      </p:grpSp>
      <p:sp>
        <p:nvSpPr>
          <p:cNvPr id="7" name="Content Placeholder 5"/>
          <p:cNvSpPr>
            <a:spLocks noGrp="1"/>
          </p:cNvSpPr>
          <p:nvPr/>
        </p:nvSpPr>
        <p:spPr>
          <a:xfrm>
            <a:off x="833414" y="3438485"/>
            <a:ext cx="10305241" cy="310280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//Here we call the </a:t>
            </a:r>
            <a:r>
              <a:rPr lang="en-US" sz="2000" dirty="0" err="1"/>
              <a:t>getInitialState</a:t>
            </a:r>
            <a:r>
              <a:rPr lang="en-US" sz="2000" dirty="0"/>
              <a:t> method to return a</a:t>
            </a:r>
          </a:p>
          <a:p>
            <a:r>
              <a:rPr lang="en-US" sz="2000" dirty="0"/>
              <a:t> </a:t>
            </a:r>
          </a:p>
          <a:p>
            <a:r>
              <a:rPr lang="en-US" sz="2000" dirty="0" err="1"/>
              <a:t>var</a:t>
            </a:r>
            <a:r>
              <a:rPr lang="en-US" sz="2000" dirty="0"/>
              <a:t> Content = </a:t>
            </a:r>
            <a:r>
              <a:rPr lang="en-US" sz="2000" dirty="0" err="1"/>
              <a:t>React.createClass</a:t>
            </a:r>
            <a:r>
              <a:rPr lang="en-US" sz="2000" dirty="0"/>
              <a:t>({</a:t>
            </a:r>
          </a:p>
          <a:p>
            <a:r>
              <a:rPr lang="en-US" sz="2000" dirty="0"/>
              <a:t>  </a:t>
            </a:r>
            <a:r>
              <a:rPr lang="en-US" sz="2000" dirty="0" err="1"/>
              <a:t>getInitialState</a:t>
            </a:r>
            <a:r>
              <a:rPr lang="en-US" sz="2000" dirty="0"/>
              <a:t>: function(){</a:t>
            </a:r>
          </a:p>
          <a:p>
            <a:r>
              <a:rPr lang="en-US" sz="2000" dirty="0"/>
              <a:t>    return {a: 0}</a:t>
            </a:r>
          </a:p>
          <a:p>
            <a:r>
              <a:rPr lang="en-US" sz="2000" dirty="0"/>
              <a:t>  },</a:t>
            </a:r>
          </a:p>
          <a:p>
            <a:r>
              <a:rPr lang="en-US" sz="2000" dirty="0"/>
              <a:t>  ...</a:t>
            </a:r>
          </a:p>
        </p:txBody>
      </p:sp>
    </p:spTree>
    <p:extLst>
      <p:ext uri="{BB962C8B-B14F-4D97-AF65-F5344CB8AC3E}">
        <p14:creationId xmlns:p14="http://schemas.microsoft.com/office/powerpoint/2010/main" val="362958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and Outputting State</a:t>
            </a:r>
          </a:p>
        </p:txBody>
      </p:sp>
      <p:sp>
        <p:nvSpPr>
          <p:cNvPr id="5" name="Content Placeholder 4"/>
          <p:cNvSpPr>
            <a:spLocks noGrp="1"/>
          </p:cNvSpPr>
          <p:nvPr>
            <p:ph idx="13"/>
          </p:nvPr>
        </p:nvSpPr>
        <p:spPr>
          <a:xfrm>
            <a:off x="373487" y="1167442"/>
            <a:ext cx="11415947" cy="5478057"/>
          </a:xfrm>
        </p:spPr>
        <p:txBody>
          <a:bodyPr>
            <a:normAutofit/>
          </a:bodyPr>
          <a:lstStyle/>
          <a:p>
            <a:pPr>
              <a:spcBef>
                <a:spcPts val="0"/>
              </a:spcBef>
            </a:pPr>
            <a:r>
              <a:rPr lang="en-US" sz="1800" dirty="0"/>
              <a:t>//Updating:</a:t>
            </a:r>
          </a:p>
          <a:p>
            <a:pPr>
              <a:spcBef>
                <a:spcPts val="0"/>
              </a:spcBef>
            </a:pPr>
            <a:r>
              <a:rPr lang="en-US" sz="1800" dirty="0" err="1"/>
              <a:t>var</a:t>
            </a:r>
            <a:r>
              <a:rPr lang="en-US" sz="1800" dirty="0"/>
              <a:t> Content = </a:t>
            </a:r>
            <a:r>
              <a:rPr lang="en-US" sz="1800" dirty="0" err="1"/>
              <a:t>React.createClass</a:t>
            </a:r>
            <a:r>
              <a:rPr lang="en-US" sz="1800" dirty="0"/>
              <a:t>({</a:t>
            </a:r>
          </a:p>
          <a:p>
            <a:pPr>
              <a:spcBef>
                <a:spcPts val="0"/>
              </a:spcBef>
            </a:pPr>
            <a:r>
              <a:rPr lang="en-US" sz="1800" dirty="0"/>
              <a:t>  </a:t>
            </a:r>
            <a:r>
              <a:rPr lang="en-US" sz="1800" dirty="0" err="1"/>
              <a:t>getInitialState</a:t>
            </a:r>
            <a:r>
              <a:rPr lang="en-US" sz="1800" dirty="0"/>
              <a:t>: function(){</a:t>
            </a:r>
          </a:p>
          <a:p>
            <a:pPr>
              <a:spcBef>
                <a:spcPts val="0"/>
              </a:spcBef>
            </a:pPr>
            <a:r>
              <a:rPr lang="en-US" sz="1800" dirty="0"/>
              <a:t>    </a:t>
            </a:r>
            <a:r>
              <a:rPr lang="en-US" sz="1800" dirty="0" err="1"/>
              <a:t>var</a:t>
            </a:r>
            <a:r>
              <a:rPr lang="en-US" sz="1800" dirty="0"/>
              <a:t> _this = this</a:t>
            </a:r>
          </a:p>
          <a:p>
            <a:pPr>
              <a:spcBef>
                <a:spcPts val="0"/>
              </a:spcBef>
            </a:pPr>
            <a:r>
              <a:rPr lang="en-US" sz="1800" dirty="0"/>
              <a:t>    </a:t>
            </a:r>
            <a:r>
              <a:rPr lang="en-US" sz="1800" dirty="0" err="1"/>
              <a:t>setInterval</a:t>
            </a:r>
            <a:r>
              <a:rPr lang="en-US" sz="1800" dirty="0"/>
              <a:t>(function(){</a:t>
            </a:r>
          </a:p>
          <a:p>
            <a:pPr>
              <a:spcBef>
                <a:spcPts val="0"/>
              </a:spcBef>
            </a:pPr>
            <a:r>
              <a:rPr lang="en-US" sz="1800" dirty="0"/>
              <a:t>      _</a:t>
            </a:r>
            <a:r>
              <a:rPr lang="en-US" sz="1800" dirty="0" err="1"/>
              <a:t>this.setState</a:t>
            </a:r>
            <a:r>
              <a:rPr lang="en-US" sz="1800" dirty="0"/>
              <a:t>({a: </a:t>
            </a:r>
            <a:r>
              <a:rPr lang="en-US" sz="1800" dirty="0" err="1"/>
              <a:t>Math.random</a:t>
            </a:r>
            <a:r>
              <a:rPr lang="en-US" sz="1800" dirty="0"/>
              <a:t>()})</a:t>
            </a:r>
          </a:p>
          <a:p>
            <a:pPr>
              <a:spcBef>
                <a:spcPts val="0"/>
              </a:spcBef>
            </a:pPr>
            <a:r>
              <a:rPr lang="en-US" sz="1800" dirty="0"/>
              <a:t>    }, 300)</a:t>
            </a:r>
          </a:p>
          <a:p>
            <a:pPr>
              <a:spcBef>
                <a:spcPts val="0"/>
              </a:spcBef>
            </a:pPr>
            <a:r>
              <a:rPr lang="en-US" sz="1800" dirty="0"/>
              <a:t>    return {a: 0}</a:t>
            </a:r>
          </a:p>
          <a:p>
            <a:pPr>
              <a:spcBef>
                <a:spcPts val="0"/>
              </a:spcBef>
            </a:pPr>
            <a:r>
              <a:rPr lang="en-US" sz="1800" dirty="0"/>
              <a:t>  },</a:t>
            </a:r>
          </a:p>
          <a:p>
            <a:pPr>
              <a:spcBef>
                <a:spcPts val="0"/>
              </a:spcBef>
            </a:pPr>
            <a:r>
              <a:rPr lang="en-US" sz="1800" dirty="0"/>
              <a:t>   </a:t>
            </a:r>
            <a:r>
              <a:rPr lang="is-IS" sz="1800" dirty="0"/>
              <a:t>…</a:t>
            </a:r>
          </a:p>
          <a:p>
            <a:pPr>
              <a:spcBef>
                <a:spcPts val="0"/>
              </a:spcBef>
            </a:pPr>
            <a:endParaRPr lang="is-IS" sz="1800" dirty="0"/>
          </a:p>
          <a:p>
            <a:pPr>
              <a:spcBef>
                <a:spcPts val="0"/>
              </a:spcBef>
            </a:pPr>
            <a:r>
              <a:rPr lang="en-US" sz="1800" dirty="0"/>
              <a:t>//Outputting:</a:t>
            </a:r>
          </a:p>
          <a:p>
            <a:pPr>
              <a:spcBef>
                <a:spcPts val="0"/>
              </a:spcBef>
            </a:pPr>
            <a:r>
              <a:rPr lang="en-US" sz="1800" dirty="0"/>
              <a:t>render: function() {</a:t>
            </a:r>
          </a:p>
          <a:p>
            <a:pPr>
              <a:spcBef>
                <a:spcPts val="0"/>
              </a:spcBef>
            </a:pPr>
            <a:r>
              <a:rPr lang="en-US" sz="1800" dirty="0"/>
              <a:t>    return (</a:t>
            </a:r>
          </a:p>
          <a:p>
            <a:pPr>
              <a:spcBef>
                <a:spcPts val="0"/>
              </a:spcBef>
            </a:pPr>
            <a:r>
              <a:rPr lang="en-US" sz="1800" dirty="0"/>
              <a:t>      &lt;div&gt;</a:t>
            </a:r>
          </a:p>
          <a:p>
            <a:pPr>
              <a:spcBef>
                <a:spcPts val="0"/>
              </a:spcBef>
            </a:pPr>
            <a:r>
              <a:rPr lang="en-US" sz="1800" dirty="0"/>
              <a:t>        &lt;h1&gt;Changing the State&lt;/h1&gt;</a:t>
            </a:r>
          </a:p>
          <a:p>
            <a:pPr>
              <a:spcBef>
                <a:spcPts val="0"/>
              </a:spcBef>
            </a:pPr>
            <a:r>
              <a:rPr lang="en-US" sz="1800" dirty="0"/>
              <a:t>        &lt;p&gt;This value is random: {</a:t>
            </a:r>
            <a:r>
              <a:rPr lang="en-US" sz="1800" dirty="0" err="1"/>
              <a:t>this.state.a</a:t>
            </a:r>
            <a:r>
              <a:rPr lang="en-US" sz="1800" dirty="0"/>
              <a:t>}&lt;/p&gt;</a:t>
            </a:r>
          </a:p>
          <a:p>
            <a:pPr>
              <a:spcBef>
                <a:spcPts val="0"/>
              </a:spcBef>
            </a:pPr>
            <a:r>
              <a:rPr lang="en-US" sz="1800" dirty="0"/>
              <a:t>      &lt;/div&gt;</a:t>
            </a:r>
          </a:p>
          <a:p>
            <a:pPr>
              <a:spcBef>
                <a:spcPts val="0"/>
              </a:spcBef>
            </a:pPr>
            <a:r>
              <a:rPr lang="en-US" sz="1800" dirty="0"/>
              <a:t>    )</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537989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Methods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610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a:t>
            </a:r>
          </a:p>
        </p:txBody>
      </p:sp>
      <p:sp>
        <p:nvSpPr>
          <p:cNvPr id="3" name="Content Placeholder 2"/>
          <p:cNvSpPr>
            <a:spLocks noGrp="1"/>
          </p:cNvSpPr>
          <p:nvPr>
            <p:ph idx="1"/>
          </p:nvPr>
        </p:nvSpPr>
        <p:spPr>
          <a:xfrm>
            <a:off x="838200" y="1141153"/>
            <a:ext cx="10515600" cy="5246255"/>
          </a:xfrm>
        </p:spPr>
        <p:txBody>
          <a:bodyPr>
            <a:noAutofit/>
          </a:bodyPr>
          <a:lstStyle/>
          <a:p>
            <a:pPr>
              <a:spcBef>
                <a:spcPts val="600"/>
              </a:spcBef>
            </a:pPr>
            <a:r>
              <a:rPr lang="en-US" sz="1800" dirty="0"/>
              <a:t>//It's possible to invoke components methods from the `{}` interpolation:</a:t>
            </a:r>
          </a:p>
          <a:p>
            <a:pPr>
              <a:spcBef>
                <a:spcPts val="600"/>
              </a:spcBef>
            </a:pPr>
            <a:endParaRPr lang="en-US" sz="1800" dirty="0"/>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getA</a:t>
            </a:r>
            <a:r>
              <a:rPr lang="en-US" sz="1800" dirty="0"/>
              <a:t>: function(){</a:t>
            </a:r>
          </a:p>
          <a:p>
            <a:pPr>
              <a:spcBef>
                <a:spcPts val="600"/>
              </a:spcBef>
            </a:pPr>
            <a:r>
              <a:rPr lang="en-US" sz="1800" dirty="0"/>
              <a:t>    return 10</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&lt;p&gt;This value is return by the method: {</a:t>
            </a:r>
            <a:r>
              <a:rPr lang="en-US" sz="1800" dirty="0" err="1"/>
              <a:t>this.getA</a:t>
            </a:r>
            <a:r>
              <a:rPr lang="en-US" sz="1800" dirty="0"/>
              <a:t>()} &lt;/p&gt;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193650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Definition</a:t>
            </a:r>
          </a:p>
        </p:txBody>
      </p:sp>
      <p:sp>
        <p:nvSpPr>
          <p:cNvPr id="3" name="Content Placeholder 2"/>
          <p:cNvSpPr>
            <a:spLocks noGrp="1"/>
          </p:cNvSpPr>
          <p:nvPr>
            <p:ph idx="1"/>
          </p:nvPr>
        </p:nvSpPr>
        <p:spPr>
          <a:xfrm>
            <a:off x="780169" y="3152340"/>
            <a:ext cx="10515600" cy="2980345"/>
          </a:xfrm>
        </p:spPr>
        <p:txBody>
          <a:bodyPr>
            <a:normAutofit/>
          </a:bodyPr>
          <a:lstStyle/>
          <a:p>
            <a:pPr marL="344488" indent="-344488">
              <a:buFont typeface="Wingdings" charset="2"/>
              <a:buChar char="§"/>
            </a:pPr>
            <a:r>
              <a:rPr lang="en-US" dirty="0"/>
              <a:t>IT IS NOT about templates, or data binding, or DOM manipulation</a:t>
            </a:r>
          </a:p>
          <a:p>
            <a:pPr marL="344488" indent="-344488">
              <a:buFont typeface="Wingdings" charset="2"/>
              <a:buChar char="§"/>
            </a:pPr>
            <a:r>
              <a:rPr lang="en-US" dirty="0"/>
              <a:t>IT IS about using functional programming with a virtual DOM representation to build ambitious, high performance apps with JavaScript</a:t>
            </a:r>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a:solidFill>
                    <a:srgbClr val="FFFFFF"/>
                  </a:solidFill>
                </a:rPr>
                <a:t>What is </a:t>
              </a:r>
              <a:r>
                <a:rPr lang="en-US" sz="2800" dirty="0" err="1">
                  <a:solidFill>
                    <a:srgbClr val="FFFFFF"/>
                  </a:solidFill>
                </a:rPr>
                <a:t>React.js</a:t>
              </a:r>
              <a:r>
                <a:rPr lang="en-US" sz="2800" dirty="0">
                  <a:solidFill>
                    <a:srgbClr val="FFFFFF"/>
                  </a:solidFill>
                </a:rPr>
                <a:t>?</a:t>
              </a:r>
              <a:endParaRPr lang="en-US" sz="2800" dirty="0">
                <a:solidFill>
                  <a:srgbClr val="FFFFFF"/>
                </a:solidFill>
                <a:latin typeface="Segoe UI"/>
              </a:endParaRPr>
            </a:p>
          </p:txBody>
        </p:sp>
      </p:grpSp>
    </p:spTree>
    <p:extLst>
      <p:ext uri="{BB962C8B-B14F-4D97-AF65-F5344CB8AC3E}">
        <p14:creationId xmlns:p14="http://schemas.microsoft.com/office/powerpoint/2010/main" val="74718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Events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364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events?</a:t>
            </a:r>
            <a:endParaRPr lang="en-US" dirty="0"/>
          </a:p>
        </p:txBody>
      </p:sp>
      <p:grpSp>
        <p:nvGrpSpPr>
          <p:cNvPr id="4" name="Group 3"/>
          <p:cNvGrpSpPr/>
          <p:nvPr/>
        </p:nvGrpSpPr>
        <p:grpSpPr>
          <a:xfrm>
            <a:off x="0" y="1766703"/>
            <a:ext cx="12192000" cy="935832"/>
            <a:chOff x="0" y="1937402"/>
            <a:chExt cx="12192000" cy="132566"/>
          </a:xfrm>
          <a:solidFill>
            <a:srgbClr val="2E75B5"/>
          </a:solidFill>
        </p:grpSpPr>
        <p:sp>
          <p:nvSpPr>
            <p:cNvPr id="5" name="Rectangle 4"/>
            <p:cNvSpPr/>
            <p:nvPr/>
          </p:nvSpPr>
          <p:spPr bwMode="auto">
            <a:xfrm>
              <a:off x="0" y="1937402"/>
              <a:ext cx="12192000" cy="132566"/>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72309"/>
              <a:ext cx="10583728" cy="62755"/>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Without events the UIs are just static HTML</a:t>
              </a:r>
              <a:r>
                <a:rPr lang="en-US" sz="2800" dirty="0" smtClean="0">
                  <a:solidFill>
                    <a:prstClr val="white"/>
                  </a:solidFill>
                </a:rPr>
                <a:t>.</a:t>
              </a:r>
              <a:endParaRPr lang="en-US" sz="2800" dirty="0">
                <a:solidFill>
                  <a:prstClr val="white"/>
                </a:solidFill>
              </a:endParaRPr>
            </a:p>
          </p:txBody>
        </p:sp>
      </p:grpSp>
    </p:spTree>
    <p:extLst>
      <p:ext uri="{BB962C8B-B14F-4D97-AF65-F5344CB8AC3E}">
        <p14:creationId xmlns:p14="http://schemas.microsoft.com/office/powerpoint/2010/main" val="154901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grpSp>
        <p:nvGrpSpPr>
          <p:cNvPr id="5" name="Group 4"/>
          <p:cNvGrpSpPr/>
          <p:nvPr/>
        </p:nvGrpSpPr>
        <p:grpSpPr>
          <a:xfrm>
            <a:off x="0" y="1549555"/>
            <a:ext cx="12192000" cy="1370153"/>
            <a:chOff x="0" y="1906641"/>
            <a:chExt cx="12192000" cy="194090"/>
          </a:xfrm>
          <a:solidFill>
            <a:srgbClr val="2E75B5"/>
          </a:solidFill>
        </p:grpSpPr>
        <p:sp>
          <p:nvSpPr>
            <p:cNvPr id="6" name="Rectangle 5"/>
            <p:cNvSpPr/>
            <p:nvPr/>
          </p:nvSpPr>
          <p:spPr bwMode="auto">
            <a:xfrm>
              <a:off x="0" y="1906641"/>
              <a:ext cx="12192000" cy="19409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775826" y="1932353"/>
              <a:ext cx="10583728" cy="142130"/>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Components have normalized (cross-browser) events</a:t>
              </a:r>
            </a:p>
            <a:p>
              <a:pPr marL="228600" lvl="0" indent="-228600">
                <a:lnSpc>
                  <a:spcPct val="90000"/>
                </a:lnSpc>
                <a:spcBef>
                  <a:spcPts val="1000"/>
                </a:spcBef>
                <a:buFont typeface="Wingdings" charset="2"/>
                <a:buChar char="§"/>
                <a:defRPr/>
              </a:pPr>
              <a:r>
                <a:rPr lang="en-US" sz="2800" dirty="0">
                  <a:solidFill>
                    <a:prstClr val="white"/>
                  </a:solidFill>
                </a:rPr>
                <a:t>Declare events in the JSX and classes:</a:t>
              </a:r>
            </a:p>
          </p:txBody>
        </p:sp>
      </p:grpSp>
      <p:sp>
        <p:nvSpPr>
          <p:cNvPr id="8" name="Content Placeholder 5"/>
          <p:cNvSpPr>
            <a:spLocks noGrp="1"/>
          </p:cNvSpPr>
          <p:nvPr/>
        </p:nvSpPr>
        <p:spPr>
          <a:xfrm>
            <a:off x="833414" y="3383126"/>
            <a:ext cx="10305241" cy="235575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getInitialState</a:t>
            </a:r>
            <a:r>
              <a:rPr lang="en-US" sz="2000" dirty="0"/>
              <a:t>: function(){</a:t>
            </a:r>
          </a:p>
          <a:p>
            <a:pPr>
              <a:spcBef>
                <a:spcPts val="0"/>
              </a:spcBef>
            </a:pPr>
            <a:r>
              <a:rPr lang="en-US" sz="2000" dirty="0"/>
              <a:t>    return {counter: 0}</a:t>
            </a:r>
          </a:p>
          <a:p>
            <a:pPr>
              <a:spcBef>
                <a:spcPts val="0"/>
              </a:spcBef>
            </a:pPr>
            <a:r>
              <a:rPr lang="en-US" sz="2000" dirty="0"/>
              <a:t>  },</a:t>
            </a:r>
          </a:p>
          <a:p>
            <a:pPr>
              <a:spcBef>
                <a:spcPts val="0"/>
              </a:spcBef>
            </a:pPr>
            <a:r>
              <a:rPr lang="en-US" sz="2000" dirty="0"/>
              <a:t>  click: function(e){</a:t>
            </a:r>
          </a:p>
          <a:p>
            <a:pPr>
              <a:spcBef>
                <a:spcPts val="0"/>
              </a:spcBef>
            </a:pPr>
            <a:r>
              <a:rPr lang="en-US" sz="2000" dirty="0"/>
              <a:t>    </a:t>
            </a:r>
            <a:r>
              <a:rPr lang="en-US" sz="2000" dirty="0" err="1"/>
              <a:t>this.setState</a:t>
            </a:r>
            <a:r>
              <a:rPr lang="en-US" sz="2000" dirty="0"/>
              <a:t>({counter: ++</a:t>
            </a:r>
            <a:r>
              <a:rPr lang="en-US" sz="2000" dirty="0" err="1"/>
              <a:t>this.state.counter</a:t>
            </a:r>
            <a:r>
              <a:rPr lang="en-US" sz="2000" dirty="0"/>
              <a:t>})</a:t>
            </a:r>
          </a:p>
          <a:p>
            <a:pPr>
              <a:spcBef>
                <a:spcPts val="0"/>
              </a:spcBef>
            </a:pPr>
            <a:r>
              <a:rPr lang="en-US" sz="2000" dirty="0"/>
              <a:t>  },</a:t>
            </a:r>
          </a:p>
          <a:p>
            <a:pPr>
              <a:spcBef>
                <a:spcPts val="0"/>
              </a:spcBef>
            </a:pPr>
            <a:r>
              <a:rPr lang="en-US" sz="2000" dirty="0"/>
              <a:t>  ...</a:t>
            </a:r>
          </a:p>
        </p:txBody>
      </p:sp>
    </p:spTree>
    <p:extLst>
      <p:ext uri="{BB962C8B-B14F-4D97-AF65-F5344CB8AC3E}">
        <p14:creationId xmlns:p14="http://schemas.microsoft.com/office/powerpoint/2010/main" val="9872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a:t>Button </a:t>
            </a:r>
            <a:r>
              <a:rPr lang="en-US" dirty="0" err="1"/>
              <a:t>onClick</a:t>
            </a:r>
            <a:r>
              <a:rPr lang="en-US" dirty="0"/>
              <a:t> Event</a:t>
            </a:r>
          </a:p>
        </p:txBody>
      </p:sp>
      <p:grpSp>
        <p:nvGrpSpPr>
          <p:cNvPr id="4" name="Group 3"/>
          <p:cNvGrpSpPr/>
          <p:nvPr/>
        </p:nvGrpSpPr>
        <p:grpSpPr>
          <a:xfrm>
            <a:off x="0" y="1320452"/>
            <a:ext cx="12192000" cy="1680318"/>
            <a:chOff x="0" y="1873680"/>
            <a:chExt cx="12192000" cy="246298"/>
          </a:xfrm>
          <a:solidFill>
            <a:srgbClr val="2E75B5"/>
          </a:solidFill>
        </p:grpSpPr>
        <p:sp>
          <p:nvSpPr>
            <p:cNvPr id="5" name="Rectangle 4"/>
            <p:cNvSpPr/>
            <p:nvPr/>
          </p:nvSpPr>
          <p:spPr bwMode="auto">
            <a:xfrm>
              <a:off x="0" y="1873680"/>
              <a:ext cx="12192000" cy="24629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02848" y="1904629"/>
              <a:ext cx="10583728" cy="197064"/>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The button has the </a:t>
              </a:r>
              <a:r>
                <a:rPr lang="en-US" sz="2800" dirty="0" err="1">
                  <a:solidFill>
                    <a:prstClr val="white"/>
                  </a:solidFill>
                </a:rPr>
                <a:t>onClick</a:t>
              </a:r>
              <a:r>
                <a:rPr lang="en-US" sz="2800" dirty="0">
                  <a:solidFill>
                    <a:prstClr val="white"/>
                  </a:solidFill>
                </a:rPr>
                <a:t>={</a:t>
              </a:r>
              <a:r>
                <a:rPr lang="en-US" sz="2800" dirty="0" err="1">
                  <a:solidFill>
                    <a:prstClr val="white"/>
                  </a:solidFill>
                </a:rPr>
                <a:t>this.click</a:t>
              </a:r>
              <a:r>
                <a:rPr lang="en-US" sz="2800" dirty="0">
                  <a:solidFill>
                    <a:prstClr val="white"/>
                  </a:solidFill>
                </a:rPr>
                <a:t>}</a:t>
              </a:r>
            </a:p>
            <a:p>
              <a:pPr marL="228600" lvl="0" indent="-228600">
                <a:lnSpc>
                  <a:spcPct val="90000"/>
                </a:lnSpc>
                <a:spcBef>
                  <a:spcPts val="1000"/>
                </a:spcBef>
                <a:buFont typeface="Wingdings" charset="2"/>
                <a:buChar char="§"/>
                <a:defRPr/>
              </a:pPr>
              <a:r>
                <a:rPr lang="en-US" sz="2800" dirty="0">
                  <a:solidFill>
                    <a:prstClr val="white"/>
                  </a:solidFill>
                </a:rPr>
                <a:t>The name must match the method of the Content component class:</a:t>
              </a:r>
            </a:p>
          </p:txBody>
        </p:sp>
      </p:grpSp>
      <p:sp>
        <p:nvSpPr>
          <p:cNvPr id="7" name="Content Placeholder 5"/>
          <p:cNvSpPr>
            <a:spLocks noGrp="1"/>
          </p:cNvSpPr>
          <p:nvPr/>
        </p:nvSpPr>
        <p:spPr>
          <a:xfrm>
            <a:off x="321972" y="3000777"/>
            <a:ext cx="10816683" cy="3857223"/>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p>
          <a:p>
            <a:r>
              <a:rPr lang="en-US" sz="2000" dirty="0"/>
              <a:t>  render: function() {</a:t>
            </a:r>
          </a:p>
          <a:p>
            <a:r>
              <a:rPr lang="en-US" sz="2000" dirty="0"/>
              <a:t>    return (</a:t>
            </a:r>
          </a:p>
          <a:p>
            <a:r>
              <a:rPr lang="en-US" sz="2000" dirty="0"/>
              <a:t>      &lt;div&gt;</a:t>
            </a:r>
          </a:p>
          <a:p>
            <a:r>
              <a:rPr lang="en-US" sz="2000" dirty="0"/>
              <a:t>        &lt;button </a:t>
            </a:r>
            <a:r>
              <a:rPr lang="en-US" sz="2000" dirty="0" err="1"/>
              <a:t>onClick</a:t>
            </a:r>
            <a:r>
              <a:rPr lang="en-US" sz="2000" dirty="0"/>
              <a:t>={</a:t>
            </a:r>
            <a:r>
              <a:rPr lang="en-US" sz="2000" dirty="0" err="1"/>
              <a:t>this.click</a:t>
            </a:r>
            <a:r>
              <a:rPr lang="en-US" sz="2000" dirty="0"/>
              <a:t>}&gt;Don't click me {</a:t>
            </a:r>
            <a:r>
              <a:rPr lang="en-US" sz="2000" dirty="0" err="1"/>
              <a:t>this.state.counter</a:t>
            </a:r>
            <a:r>
              <a:rPr lang="en-US" sz="2000" dirty="0"/>
              <a:t>} times!&lt;/button&gt;</a:t>
            </a:r>
          </a:p>
          <a:p>
            <a:r>
              <a:rPr lang="en-US" sz="2000" dirty="0"/>
              <a:t>      &lt;/div&gt;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5130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p>
        </p:txBody>
      </p:sp>
      <p:grpSp>
        <p:nvGrpSpPr>
          <p:cNvPr id="4" name="Group 3"/>
          <p:cNvGrpSpPr/>
          <p:nvPr/>
        </p:nvGrpSpPr>
        <p:grpSpPr>
          <a:xfrm>
            <a:off x="0" y="1539394"/>
            <a:ext cx="12192000" cy="1246149"/>
            <a:chOff x="0" y="1905201"/>
            <a:chExt cx="12192000" cy="199223"/>
          </a:xfrm>
          <a:solidFill>
            <a:srgbClr val="2E75B5"/>
          </a:solidFill>
        </p:grpSpPr>
        <p:sp>
          <p:nvSpPr>
            <p:cNvPr id="5" name="Rectangle 4"/>
            <p:cNvSpPr/>
            <p:nvPr/>
          </p:nvSpPr>
          <p:spPr bwMode="auto">
            <a:xfrm>
              <a:off x="0" y="1905201"/>
              <a:ext cx="12192000" cy="19922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24609"/>
              <a:ext cx="10583728" cy="160407"/>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Props or properties are immutable (don't change) </a:t>
              </a:r>
            </a:p>
            <a:p>
              <a:pPr marL="457200" lvl="0" indent="-457200">
                <a:lnSpc>
                  <a:spcPct val="90000"/>
                </a:lnSpc>
                <a:spcBef>
                  <a:spcPts val="1000"/>
                </a:spcBef>
                <a:buFont typeface="Wingdings" charset="2"/>
                <a:buChar char="§"/>
                <a:defRPr/>
              </a:pPr>
              <a:r>
                <a:rPr lang="en-US" sz="2800" dirty="0">
                  <a:solidFill>
                    <a:prstClr val="white"/>
                  </a:solidFill>
                </a:rPr>
                <a:t>Passed by parent components to their children</a:t>
              </a:r>
            </a:p>
          </p:txBody>
        </p:sp>
      </p:grpSp>
      <p:sp>
        <p:nvSpPr>
          <p:cNvPr id="7" name="Content Placeholder 5"/>
          <p:cNvSpPr>
            <a:spLocks noGrp="1"/>
          </p:cNvSpPr>
          <p:nvPr/>
        </p:nvSpPr>
        <p:spPr>
          <a:xfrm>
            <a:off x="833414" y="3387217"/>
            <a:ext cx="10305241" cy="318665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a:t>
            </a:r>
            <a:r>
              <a:rPr lang="en-US" sz="2000" dirty="0" err="1"/>
              <a:t>this.props.counter</a:t>
            </a:r>
            <a:r>
              <a:rPr lang="en-US" sz="2000" dirty="0"/>
              <a:t>} times! &lt;/button&gt;</a:t>
            </a:r>
          </a:p>
          <a:p>
            <a:r>
              <a:rPr lang="en-US" sz="2000" dirty="0"/>
              <a:t>  }</a:t>
            </a:r>
          </a:p>
          <a:p>
            <a:r>
              <a:rPr lang="en-US" sz="2000" dirty="0"/>
              <a:t>})</a:t>
            </a:r>
          </a:p>
        </p:txBody>
      </p:sp>
    </p:spTree>
    <p:extLst>
      <p:ext uri="{BB962C8B-B14F-4D97-AF65-F5344CB8AC3E}">
        <p14:creationId xmlns:p14="http://schemas.microsoft.com/office/powerpoint/2010/main" val="90485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Props</a:t>
            </a:r>
          </a:p>
        </p:txBody>
      </p:sp>
      <p:sp>
        <p:nvSpPr>
          <p:cNvPr id="3" name="Content Placeholder 2"/>
          <p:cNvSpPr>
            <a:spLocks noGrp="1"/>
          </p:cNvSpPr>
          <p:nvPr>
            <p:ph idx="1"/>
          </p:nvPr>
        </p:nvSpPr>
        <p:spPr/>
        <p:txBody>
          <a:bodyPr>
            <a:noAutofit/>
          </a:bodyPr>
          <a:lstStyle/>
          <a:p>
            <a:pPr>
              <a:spcBef>
                <a:spcPts val="600"/>
              </a:spcBef>
            </a:pPr>
            <a:r>
              <a:rPr lang="en-US" sz="1800" dirty="0"/>
              <a:t>//Provide props to the </a:t>
            </a:r>
            <a:r>
              <a:rPr lang="en-US" sz="1800" dirty="0" err="1"/>
              <a:t>ClickCounterButton</a:t>
            </a:r>
            <a:r>
              <a:rPr lang="en-US" sz="1800" dirty="0"/>
              <a:t> component:</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counter={</a:t>
            </a:r>
            <a:r>
              <a:rPr lang="en-US" sz="1800" dirty="0" err="1"/>
              <a:t>this.state.counter</a:t>
            </a:r>
            <a:r>
              <a:rPr lang="en-US" sz="1800" dirty="0"/>
              <a:t>} handler={</a:t>
            </a:r>
            <a:r>
              <a:rPr lang="en-US" sz="1800" dirty="0" err="1"/>
              <a:t>this.click</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4247085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Put Logic</a:t>
            </a:r>
          </a:p>
        </p:txBody>
      </p:sp>
      <p:grpSp>
        <p:nvGrpSpPr>
          <p:cNvPr id="4" name="Group 3"/>
          <p:cNvGrpSpPr/>
          <p:nvPr/>
        </p:nvGrpSpPr>
        <p:grpSpPr>
          <a:xfrm>
            <a:off x="0" y="1539391"/>
            <a:ext cx="12192000" cy="1251957"/>
            <a:chOff x="0" y="1905201"/>
            <a:chExt cx="12192000" cy="377542"/>
          </a:xfrm>
          <a:solidFill>
            <a:srgbClr val="2E75B5"/>
          </a:solidFill>
        </p:grpSpPr>
        <p:sp>
          <p:nvSpPr>
            <p:cNvPr id="5" name="Rectangle 4"/>
            <p:cNvSpPr/>
            <p:nvPr/>
          </p:nvSpPr>
          <p:spPr bwMode="auto">
            <a:xfrm>
              <a:off x="0" y="1905201"/>
              <a:ext cx="12192000" cy="377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02572"/>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In this example, click event handler was in the parent element. </a:t>
              </a:r>
            </a:p>
            <a:p>
              <a:pPr marL="457200" lvl="0" indent="-457200">
                <a:lnSpc>
                  <a:spcPct val="90000"/>
                </a:lnSpc>
                <a:spcBef>
                  <a:spcPts val="1000"/>
                </a:spcBef>
                <a:buFont typeface="Wingdings" charset="2"/>
                <a:buChar char="§"/>
                <a:defRPr/>
              </a:pPr>
              <a:r>
                <a:rPr lang="en-US" sz="2800" dirty="0">
                  <a:solidFill>
                    <a:prstClr val="white"/>
                  </a:solidFill>
                </a:rPr>
                <a:t>Let's create a button:</a:t>
              </a:r>
            </a:p>
          </p:txBody>
        </p:sp>
      </p:grpSp>
      <p:sp>
        <p:nvSpPr>
          <p:cNvPr id="7" name="Content Placeholder 5"/>
          <p:cNvSpPr>
            <a:spLocks noGrp="1"/>
          </p:cNvSpPr>
          <p:nvPr/>
        </p:nvSpPr>
        <p:spPr>
          <a:xfrm>
            <a:off x="334851" y="2871989"/>
            <a:ext cx="11475075" cy="350648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&lt;/button&gt;</a:t>
            </a:r>
          </a:p>
          <a:p>
            <a:r>
              <a:rPr lang="en-US" sz="2000" dirty="0"/>
              <a:t>  }</a:t>
            </a:r>
          </a:p>
          <a:p>
            <a:r>
              <a:rPr lang="en-US" sz="2000" dirty="0"/>
              <a:t>})</a:t>
            </a:r>
          </a:p>
        </p:txBody>
      </p:sp>
    </p:spTree>
    <p:extLst>
      <p:ext uri="{BB962C8B-B14F-4D97-AF65-F5344CB8AC3E}">
        <p14:creationId xmlns:p14="http://schemas.microsoft.com/office/powerpoint/2010/main" val="4250901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Exchanging Props between Children</a:t>
            </a:r>
          </a:p>
        </p:txBody>
      </p:sp>
      <p:grpSp>
        <p:nvGrpSpPr>
          <p:cNvPr id="4" name="Group 3"/>
          <p:cNvGrpSpPr/>
          <p:nvPr/>
        </p:nvGrpSpPr>
        <p:grpSpPr>
          <a:xfrm>
            <a:off x="0" y="1695067"/>
            <a:ext cx="12192000" cy="940615"/>
            <a:chOff x="0" y="1952145"/>
            <a:chExt cx="12192000" cy="283653"/>
          </a:xfrm>
          <a:solidFill>
            <a:srgbClr val="2E75B5"/>
          </a:solidFill>
        </p:grpSpPr>
        <p:sp>
          <p:nvSpPr>
            <p:cNvPr id="5" name="Rectangle 4"/>
            <p:cNvSpPr/>
            <p:nvPr/>
          </p:nvSpPr>
          <p:spPr bwMode="auto">
            <a:xfrm>
              <a:off x="0" y="1952145"/>
              <a:ext cx="12192000" cy="28365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2020738"/>
              <a:ext cx="10583728" cy="146955"/>
            </a:xfrm>
            <a:prstGeom prst="rect">
              <a:avLst/>
            </a:prstGeom>
            <a:noFill/>
          </p:spPr>
          <p:txBody>
            <a:bodyPr wrap="square" rtlCol="0">
              <a:spAutoFit/>
            </a:bodyPr>
            <a:lstStyle/>
            <a:p>
              <a:pPr lvl="0">
                <a:lnSpc>
                  <a:spcPct val="90000"/>
                </a:lnSpc>
                <a:spcBef>
                  <a:spcPts val="1000"/>
                </a:spcBef>
                <a:defRPr/>
              </a:pPr>
              <a:r>
                <a:rPr lang="en-US" sz="2800" dirty="0">
                  <a:solidFill>
                    <a:prstClr val="white"/>
                  </a:solidFill>
                </a:rPr>
                <a:t>This is a new component which displays the value prop:</a:t>
              </a:r>
            </a:p>
          </p:txBody>
        </p:sp>
      </p:grpSp>
      <p:sp>
        <p:nvSpPr>
          <p:cNvPr id="7" name="Content Placeholder 5"/>
          <p:cNvSpPr>
            <a:spLocks noGrp="1"/>
          </p:cNvSpPr>
          <p:nvPr/>
        </p:nvSpPr>
        <p:spPr>
          <a:xfrm>
            <a:off x="833414" y="3196096"/>
            <a:ext cx="10305241" cy="301490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Counter = </a:t>
            </a:r>
            <a:r>
              <a:rPr lang="en-US" sz="2000" dirty="0" err="1"/>
              <a:t>React.createClass</a:t>
            </a:r>
            <a:r>
              <a:rPr lang="en-US" sz="2000" dirty="0"/>
              <a:t>({</a:t>
            </a:r>
          </a:p>
          <a:p>
            <a:r>
              <a:rPr lang="en-US" sz="2000" dirty="0"/>
              <a:t>  render: function(){</a:t>
            </a:r>
          </a:p>
          <a:p>
            <a:r>
              <a:rPr lang="en-US" sz="2000" dirty="0"/>
              <a:t>    return &lt;span&gt;Clicked {</a:t>
            </a:r>
            <a:r>
              <a:rPr lang="en-US" sz="2000" dirty="0" err="1"/>
              <a:t>this.props.value</a:t>
            </a:r>
            <a:r>
              <a:rPr lang="en-US" sz="2000" dirty="0"/>
              <a:t>} times.&lt;/span&gt;</a:t>
            </a:r>
          </a:p>
          <a:p>
            <a:r>
              <a:rPr lang="en-US" sz="2000" dirty="0"/>
              <a:t>  }</a:t>
            </a:r>
          </a:p>
          <a:p>
            <a:r>
              <a:rPr lang="en-US" sz="2000" dirty="0"/>
              <a:t>})</a:t>
            </a:r>
          </a:p>
        </p:txBody>
      </p:sp>
    </p:spTree>
    <p:extLst>
      <p:ext uri="{BB962C8B-B14F-4D97-AF65-F5344CB8AC3E}">
        <p14:creationId xmlns:p14="http://schemas.microsoft.com/office/powerpoint/2010/main" val="990289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Parent Component</a:t>
            </a:r>
          </a:p>
        </p:txBody>
      </p:sp>
      <p:sp>
        <p:nvSpPr>
          <p:cNvPr id="5" name="Content Placeholder 4"/>
          <p:cNvSpPr>
            <a:spLocks noGrp="1"/>
          </p:cNvSpPr>
          <p:nvPr>
            <p:ph idx="1"/>
          </p:nvPr>
        </p:nvSpPr>
        <p:spPr>
          <a:xfrm>
            <a:off x="838200" y="824249"/>
            <a:ext cx="10515600" cy="5859886"/>
          </a:xfrm>
        </p:spPr>
        <p:txBody>
          <a:bodyPr>
            <a:noAutofit/>
          </a:bodyPr>
          <a:lstStyle/>
          <a:p>
            <a:pPr>
              <a:spcBef>
                <a:spcPts val="600"/>
              </a:spcBef>
            </a:pPr>
            <a:r>
              <a:rPr lang="en-US" sz="1800" dirty="0"/>
              <a:t>//The parent component provides props one of which is a handler:</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handler={</a:t>
            </a:r>
            <a:r>
              <a:rPr lang="en-US" sz="1800" dirty="0" err="1"/>
              <a:t>this.click</a:t>
            </a:r>
            <a:r>
              <a:rPr lang="en-US" sz="1800" dirty="0"/>
              <a:t>}/&gt;</a:t>
            </a:r>
          </a:p>
          <a:p>
            <a:pPr>
              <a:spcBef>
                <a:spcPts val="600"/>
              </a:spcBef>
            </a:pPr>
            <a:r>
              <a:rPr lang="en-US" sz="1800" dirty="0"/>
              <a:t>        &lt;</a:t>
            </a:r>
            <a:r>
              <a:rPr lang="en-US" sz="1800" dirty="0" err="1"/>
              <a:t>br</a:t>
            </a:r>
            <a:r>
              <a:rPr lang="en-US" sz="1800" dirty="0"/>
              <a:t>/&gt;</a:t>
            </a:r>
          </a:p>
          <a:p>
            <a:pPr>
              <a:spcBef>
                <a:spcPts val="600"/>
              </a:spcBef>
            </a:pPr>
            <a:r>
              <a:rPr lang="en-US" sz="1800" dirty="0"/>
              <a:t>        &lt;Counter value={</a:t>
            </a:r>
            <a:r>
              <a:rPr lang="en-US" sz="1800" dirty="0" err="1"/>
              <a:t>this.state.counter</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p:txBody>
      </p:sp>
    </p:spTree>
    <p:extLst>
      <p:ext uri="{BB962C8B-B14F-4D97-AF65-F5344CB8AC3E}">
        <p14:creationId xmlns:p14="http://schemas.microsoft.com/office/powerpoint/2010/main" val="67963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componentDidMount</a:t>
            </a:r>
            <a:endParaRPr lang="en-US" dirty="0"/>
          </a:p>
        </p:txBody>
      </p:sp>
      <p:grpSp>
        <p:nvGrpSpPr>
          <p:cNvPr id="4" name="Group 3"/>
          <p:cNvGrpSpPr/>
          <p:nvPr/>
        </p:nvGrpSpPr>
        <p:grpSpPr>
          <a:xfrm>
            <a:off x="0" y="1568068"/>
            <a:ext cx="12192000" cy="1334791"/>
            <a:chOff x="0" y="1870077"/>
            <a:chExt cx="12192000" cy="402521"/>
          </a:xfrm>
          <a:solidFill>
            <a:srgbClr val="2E75B5"/>
          </a:solidFill>
        </p:grpSpPr>
        <p:sp>
          <p:nvSpPr>
            <p:cNvPr id="5" name="Rectangle 4"/>
            <p:cNvSpPr/>
            <p:nvPr/>
          </p:nvSpPr>
          <p:spPr bwMode="auto">
            <a:xfrm>
              <a:off x="0" y="1870077"/>
              <a:ext cx="12192000" cy="4025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1916785"/>
              <a:ext cx="10583728" cy="287722"/>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Invoked when component is inserted into the DOM </a:t>
              </a:r>
            </a:p>
            <a:p>
              <a:pPr marL="457200" indent="-457200">
                <a:buFont typeface="Wingdings" charset="2"/>
                <a:buChar char="§"/>
              </a:pPr>
              <a:r>
                <a:rPr lang="en-US" sz="2800" dirty="0">
                  <a:solidFill>
                    <a:schemeClr val="bg1"/>
                  </a:solidFill>
                </a:rPr>
                <a:t>Use to perform operations, and/or send AJAX/XHR requests</a:t>
              </a:r>
            </a:p>
          </p:txBody>
        </p:sp>
      </p:grpSp>
      <p:sp>
        <p:nvSpPr>
          <p:cNvPr id="7" name="Content Placeholder 5"/>
          <p:cNvSpPr>
            <a:spLocks noGrp="1"/>
          </p:cNvSpPr>
          <p:nvPr/>
        </p:nvSpPr>
        <p:spPr>
          <a:xfrm>
            <a:off x="797128" y="3013656"/>
            <a:ext cx="10305241" cy="3507425"/>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//Print DOM:</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componentDidMount</a:t>
            </a:r>
            <a:r>
              <a:rPr lang="en-US" sz="2000" dirty="0"/>
              <a:t>: function(e){</a:t>
            </a:r>
          </a:p>
          <a:p>
            <a:pPr>
              <a:spcBef>
                <a:spcPts val="0"/>
              </a:spcBef>
            </a:pPr>
            <a:r>
              <a:rPr lang="en-US" sz="2000" dirty="0"/>
              <a:t>    // Make AJAX/XHR request</a:t>
            </a:r>
          </a:p>
          <a:p>
            <a:pPr>
              <a:spcBef>
                <a:spcPts val="0"/>
              </a:spcBef>
            </a:pPr>
            <a:r>
              <a:rPr lang="en-US" sz="2000" dirty="0"/>
              <a:t>    // Update state</a:t>
            </a:r>
          </a:p>
          <a:p>
            <a:pPr>
              <a:spcBef>
                <a:spcPts val="0"/>
              </a:spcBef>
            </a:pPr>
            <a:r>
              <a:rPr lang="en-US" sz="2000" dirty="0"/>
              <a:t>    </a:t>
            </a:r>
            <a:r>
              <a:rPr lang="en-US" sz="2000" dirty="0" err="1"/>
              <a:t>console.log</a:t>
            </a:r>
            <a:r>
              <a:rPr lang="en-US" sz="2000" dirty="0"/>
              <a:t>(</a:t>
            </a:r>
            <a:r>
              <a:rPr lang="en-US" sz="2000" dirty="0" err="1"/>
              <a:t>ReactDOM.findDOMNode</a:t>
            </a:r>
            <a:r>
              <a:rPr lang="en-US" sz="2000" dirty="0"/>
              <a:t>(this))</a:t>
            </a:r>
          </a:p>
          <a:p>
            <a:pPr>
              <a:spcBef>
                <a:spcPts val="0"/>
              </a:spcBef>
            </a:pPr>
            <a:r>
              <a:rPr lang="en-US" sz="2000" dirty="0"/>
              <a:t>  },</a:t>
            </a:r>
          </a:p>
          <a:p>
            <a:pPr>
              <a:spcBef>
                <a:spcPts val="0"/>
              </a:spcBef>
            </a:pPr>
            <a:r>
              <a:rPr lang="en-US" sz="2000" dirty="0"/>
              <a:t>  render: function() {</a:t>
            </a:r>
          </a:p>
          <a:p>
            <a:pPr>
              <a:spcBef>
                <a:spcPts val="0"/>
              </a:spcBef>
            </a:pPr>
            <a:r>
              <a:rPr lang="en-US" sz="2000" dirty="0"/>
              <a:t>    return (</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39687369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Characteristics</a:t>
            </a:r>
          </a:p>
        </p:txBody>
      </p:sp>
      <p:sp>
        <p:nvSpPr>
          <p:cNvPr id="3" name="Content Placeholder 2"/>
          <p:cNvSpPr>
            <a:spLocks noGrp="1"/>
          </p:cNvSpPr>
          <p:nvPr>
            <p:ph idx="1"/>
          </p:nvPr>
        </p:nvSpPr>
        <p:spPr>
          <a:xfrm>
            <a:off x="838200" y="2597225"/>
            <a:ext cx="10515600" cy="3579737"/>
          </a:xfrm>
        </p:spPr>
        <p:txBody>
          <a:bodyPr>
            <a:normAutofit fontScale="92500" lnSpcReduction="10000"/>
          </a:bodyPr>
          <a:lstStyle/>
          <a:p>
            <a:pPr marL="452438" indent="-452438">
              <a:buFont typeface="Wingdings" charset="2"/>
              <a:buChar char="§"/>
            </a:pPr>
            <a:r>
              <a:rPr lang="en-US" dirty="0"/>
              <a:t>Virtual DOM</a:t>
            </a:r>
          </a:p>
          <a:p>
            <a:pPr marL="452438" indent="-452438">
              <a:buFont typeface="Wingdings" charset="2"/>
              <a:buChar char="§"/>
            </a:pPr>
            <a:r>
              <a:rPr lang="en-US" dirty="0"/>
              <a:t>Declarative (not imperative)</a:t>
            </a:r>
          </a:p>
          <a:p>
            <a:pPr marL="452438" indent="-452438">
              <a:buFont typeface="Wingdings" charset="2"/>
              <a:buChar char="§"/>
            </a:pPr>
            <a:r>
              <a:rPr lang="en-US" dirty="0"/>
              <a:t>Functional</a:t>
            </a:r>
          </a:p>
          <a:p>
            <a:pPr marL="452438" indent="-452438">
              <a:buFont typeface="Wingdings" charset="2"/>
              <a:buChar char="§"/>
            </a:pPr>
            <a:r>
              <a:rPr lang="en-US" dirty="0"/>
              <a:t>No DOM manipulation</a:t>
            </a:r>
          </a:p>
          <a:p>
            <a:pPr marL="452438" indent="-452438">
              <a:buFont typeface="Wingdings" charset="2"/>
              <a:buChar char="§"/>
            </a:pPr>
            <a:r>
              <a:rPr lang="en-US" dirty="0"/>
              <a:t>No templates</a:t>
            </a:r>
          </a:p>
          <a:p>
            <a:pPr marL="452438" indent="-452438">
              <a:buFont typeface="Wingdings" charset="2"/>
              <a:buChar char="§"/>
            </a:pPr>
            <a:r>
              <a:rPr lang="en-US" dirty="0"/>
              <a:t>No event listeners or handlers</a:t>
            </a:r>
          </a:p>
          <a:p>
            <a:pPr marL="452438" indent="-452438">
              <a:buFont typeface="Wingdings" charset="2"/>
              <a:buChar char="§"/>
            </a:pPr>
            <a:r>
              <a:rPr lang="en-US" dirty="0"/>
              <a:t>Not a model-view-controller (MVC) framework/library</a:t>
            </a:r>
          </a:p>
          <a:p>
            <a:pPr marL="452438" indent="-452438">
              <a:buFont typeface="Wingdings" charset="2"/>
              <a:buChar char="§"/>
            </a:pPr>
            <a:r>
              <a:rPr lang="en-US" dirty="0"/>
              <a:t>Only VIEW</a:t>
            </a:r>
          </a:p>
        </p:txBody>
      </p:sp>
      <p:grpSp>
        <p:nvGrpSpPr>
          <p:cNvPr id="4" name="Group 3"/>
          <p:cNvGrpSpPr/>
          <p:nvPr/>
        </p:nvGrpSpPr>
        <p:grpSpPr>
          <a:xfrm>
            <a:off x="0" y="1690814"/>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Characteristics of </a:t>
              </a:r>
              <a:r>
                <a:rPr lang="en-US" sz="2800" dirty="0" err="1" smtClean="0">
                  <a:solidFill>
                    <a:srgbClr val="FFFFFF"/>
                  </a:solidFill>
                </a:rPr>
                <a:t>React.js</a:t>
              </a:r>
              <a:endParaRPr lang="en-US" sz="2800" dirty="0" smtClean="0">
                <a:solidFill>
                  <a:srgbClr val="FFFFFF"/>
                </a:solidFill>
              </a:endParaRPr>
            </a:p>
          </p:txBody>
        </p:sp>
      </p:grpSp>
    </p:spTree>
    <p:extLst>
      <p:ext uri="{BB962C8B-B14F-4D97-AF65-F5344CB8AC3E}">
        <p14:creationId xmlns:p14="http://schemas.microsoft.com/office/powerpoint/2010/main" val="2143062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grpSp>
        <p:nvGrpSpPr>
          <p:cNvPr id="9" name="Group 8"/>
          <p:cNvGrpSpPr/>
          <p:nvPr/>
        </p:nvGrpSpPr>
        <p:grpSpPr>
          <a:xfrm>
            <a:off x="933375" y="2088536"/>
            <a:ext cx="10325251" cy="4491261"/>
            <a:chOff x="933375" y="2088536"/>
            <a:chExt cx="10325251" cy="4491261"/>
          </a:xfrm>
        </p:grpSpPr>
        <p:pic>
          <p:nvPicPr>
            <p:cNvPr id="3" name="Picture 2" descr="tim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375" y="2088536"/>
              <a:ext cx="5079831" cy="3871161"/>
            </a:xfrm>
            <a:prstGeom prst="rect">
              <a:avLst/>
            </a:prstGeom>
          </p:spPr>
        </p:pic>
        <p:sp>
          <p:nvSpPr>
            <p:cNvPr id="5" name="TextBox 4"/>
            <p:cNvSpPr txBox="1"/>
            <p:nvPr/>
          </p:nvSpPr>
          <p:spPr>
            <a:xfrm>
              <a:off x="2566225" y="6210465"/>
              <a:ext cx="1814131" cy="369332"/>
            </a:xfrm>
            <a:prstGeom prst="rect">
              <a:avLst/>
            </a:prstGeom>
            <a:noFill/>
          </p:spPr>
          <p:txBody>
            <a:bodyPr wrap="none" rtlCol="0">
              <a:spAutoFit/>
            </a:bodyPr>
            <a:lstStyle/>
            <a:p>
              <a:r>
                <a:rPr lang="en-US" dirty="0" smtClean="0"/>
                <a:t>Google Chrome</a:t>
              </a:r>
              <a:endParaRPr lang="en-US" dirty="0"/>
            </a:p>
          </p:txBody>
        </p:sp>
        <p:pic>
          <p:nvPicPr>
            <p:cNvPr id="4" name="Picture 3" descr="6_5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581" y="2322418"/>
              <a:ext cx="4312045" cy="3403397"/>
            </a:xfrm>
            <a:prstGeom prst="rect">
              <a:avLst/>
            </a:prstGeom>
          </p:spPr>
        </p:pic>
        <p:sp>
          <p:nvSpPr>
            <p:cNvPr id="6" name="TextBox 5"/>
            <p:cNvSpPr txBox="1"/>
            <p:nvPr/>
          </p:nvSpPr>
          <p:spPr>
            <a:xfrm>
              <a:off x="8240510" y="6210465"/>
              <a:ext cx="1724187" cy="369332"/>
            </a:xfrm>
            <a:prstGeom prst="rect">
              <a:avLst/>
            </a:prstGeom>
            <a:noFill/>
          </p:spPr>
          <p:txBody>
            <a:bodyPr wrap="none" rtlCol="0">
              <a:spAutoFit/>
            </a:bodyPr>
            <a:lstStyle/>
            <a:p>
              <a:r>
                <a:rPr lang="en-US" dirty="0" smtClean="0"/>
                <a:t>Microsoft Edge</a:t>
              </a:r>
            </a:p>
          </p:txBody>
        </p:sp>
      </p:grpSp>
    </p:spTree>
    <p:extLst>
      <p:ext uri="{BB962C8B-B14F-4D97-AF65-F5344CB8AC3E}">
        <p14:creationId xmlns:p14="http://schemas.microsoft.com/office/powerpoint/2010/main" val="314755957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React, JSX, and Babel</a:t>
              </a:r>
            </a:p>
            <a:p>
              <a:pPr marL="1316038" indent="-457200">
                <a:buFont typeface="Wingdings" charset="2"/>
                <a:buChar char="§"/>
              </a:pPr>
              <a:r>
                <a:rPr lang="en-US" sz="2800">
                  <a:solidFill>
                    <a:srgbClr val="FFFFFF"/>
                  </a:solidFill>
                </a:rPr>
                <a:t>How to build </a:t>
              </a:r>
              <a:r>
                <a:rPr lang="en-US" sz="2800" dirty="0">
                  <a:solidFill>
                    <a:srgbClr val="FFFFFF"/>
                  </a:solidFill>
                </a:rPr>
                <a:t>a web application client using React, JSX, and Babel</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React.js??</a:t>
            </a:r>
          </a:p>
        </p:txBody>
      </p:sp>
      <p:sp>
        <p:nvSpPr>
          <p:cNvPr id="3" name="Content Placeholder 2"/>
          <p:cNvSpPr>
            <a:spLocks noGrp="1"/>
          </p:cNvSpPr>
          <p:nvPr>
            <p:ph idx="1"/>
          </p:nvPr>
        </p:nvSpPr>
        <p:spPr>
          <a:xfrm>
            <a:off x="838200" y="3033255"/>
            <a:ext cx="10515600" cy="3143708"/>
          </a:xfrm>
        </p:spPr>
        <p:txBody>
          <a:bodyPr>
            <a:normAutofit lnSpcReduction="10000"/>
          </a:bodyPr>
          <a:lstStyle/>
          <a:p>
            <a:pPr>
              <a:buFont typeface="Wingdings" charset="2"/>
              <a:buChar char="§"/>
            </a:pPr>
            <a:r>
              <a:rPr lang="en-US" dirty="0" smtClean="0"/>
              <a:t>Developer-friendly</a:t>
            </a:r>
          </a:p>
          <a:p>
            <a:pPr>
              <a:buFont typeface="Wingdings" charset="2"/>
              <a:buChar char="§"/>
            </a:pPr>
            <a:r>
              <a:rPr lang="en-US" dirty="0" smtClean="0"/>
              <a:t>Easier to maintain</a:t>
            </a:r>
          </a:p>
          <a:p>
            <a:pPr>
              <a:buFont typeface="Wingdings" charset="2"/>
              <a:buChar char="§"/>
            </a:pPr>
            <a:r>
              <a:rPr lang="en-US" dirty="0" smtClean="0"/>
              <a:t>Easier to build complex apps</a:t>
            </a:r>
          </a:p>
          <a:p>
            <a:pPr>
              <a:buFont typeface="Wingdings" charset="2"/>
              <a:buChar char="§"/>
            </a:pPr>
            <a:r>
              <a:rPr lang="en-US" dirty="0" smtClean="0"/>
              <a:t>No need to learn complex language or framework conventions/features</a:t>
            </a:r>
          </a:p>
          <a:p>
            <a:pPr>
              <a:buFont typeface="Wingdings" charset="2"/>
              <a:buChar char="§"/>
            </a:pPr>
            <a:r>
              <a:rPr lang="en-US" dirty="0" smtClean="0"/>
              <a:t>Write less code</a:t>
            </a:r>
          </a:p>
          <a:p>
            <a:pPr>
              <a:buFont typeface="Wingdings" charset="2"/>
              <a:buChar char="§"/>
            </a:pPr>
            <a:r>
              <a:rPr lang="en-US" dirty="0" smtClean="0"/>
              <a:t>Faster UIs and front-end apps for users</a:t>
            </a:r>
            <a:endParaRPr lang="en-US" dirty="0"/>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Benefits</a:t>
              </a:r>
              <a:endParaRPr lang="en-US" sz="2800" dirty="0">
                <a:solidFill>
                  <a:srgbClr val="FFFFFF"/>
                </a:solidFill>
                <a:latin typeface="Segoe UI"/>
              </a:endParaRPr>
            </a:p>
          </p:txBody>
        </p:sp>
      </p:grpSp>
    </p:spTree>
    <p:extLst>
      <p:ext uri="{BB962C8B-B14F-4D97-AF65-F5344CB8AC3E}">
        <p14:creationId xmlns:p14="http://schemas.microsoft.com/office/powerpoint/2010/main" val="8160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30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React.js</a:t>
            </a:r>
            <a:endParaRPr lang="en-US" dirty="0"/>
          </a:p>
        </p:txBody>
      </p:sp>
      <p:grpSp>
        <p:nvGrpSpPr>
          <p:cNvPr id="64" name="Group 63"/>
          <p:cNvGrpSpPr/>
          <p:nvPr/>
        </p:nvGrpSpPr>
        <p:grpSpPr>
          <a:xfrm>
            <a:off x="0" y="1630340"/>
            <a:ext cx="12192000" cy="1450103"/>
            <a:chOff x="0" y="1789508"/>
            <a:chExt cx="12192000" cy="628695"/>
          </a:xfrm>
          <a:solidFill>
            <a:srgbClr val="2E75B5"/>
          </a:solidFill>
        </p:grpSpPr>
        <p:sp>
          <p:nvSpPr>
            <p:cNvPr id="65" name="Rectangle 64"/>
            <p:cNvSpPr/>
            <p:nvPr/>
          </p:nvSpPr>
          <p:spPr bwMode="auto">
            <a:xfrm>
              <a:off x="0" y="1789508"/>
              <a:ext cx="12192000" cy="62869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41796" y="1890716"/>
              <a:ext cx="10583728" cy="413655"/>
            </a:xfrm>
            <a:prstGeom prst="rect">
              <a:avLst/>
            </a:prstGeom>
            <a:noFill/>
          </p:spPr>
          <p:txBody>
            <a:bodyPr wrap="square" rtlCol="0">
              <a:spAutoFit/>
            </a:bodyPr>
            <a:lstStyle/>
            <a:p>
              <a:pPr marL="514350" indent="-514350">
                <a:buAutoNum type="arabicPeriod"/>
              </a:pPr>
              <a:r>
                <a:rPr lang="en-US" sz="2800" dirty="0">
                  <a:solidFill>
                    <a:srgbClr val="FFFFFF"/>
                  </a:solidFill>
                </a:rPr>
                <a:t>Go to the </a:t>
              </a:r>
              <a:r>
                <a:rPr lang="en-US" sz="2800" dirty="0" err="1">
                  <a:solidFill>
                    <a:srgbClr val="FFFFFF"/>
                  </a:solidFill>
                </a:rPr>
                <a:t>React.js</a:t>
              </a:r>
              <a:r>
                <a:rPr lang="en-US" sz="2800" dirty="0">
                  <a:solidFill>
                    <a:srgbClr val="FFFFFF"/>
                  </a:solidFill>
                </a:rPr>
                <a:t> website</a:t>
              </a:r>
            </a:p>
            <a:p>
              <a:pPr marL="514350" indent="-514350">
                <a:buAutoNum type="arabicPeriod"/>
              </a:pPr>
              <a:r>
                <a:rPr lang="en-US" sz="2800" dirty="0">
                  <a:solidFill>
                    <a:srgbClr val="FFFFFF"/>
                  </a:solidFill>
                </a:rPr>
                <a:t>Download and install the Development (</a:t>
              </a:r>
              <a:r>
                <a:rPr lang="en-US" sz="2800" dirty="0" err="1">
                  <a:solidFill>
                    <a:srgbClr val="FFFFFF"/>
                  </a:solidFill>
                </a:rPr>
                <a:t>unminified</a:t>
              </a:r>
              <a:r>
                <a:rPr lang="en-US" sz="2800" dirty="0">
                  <a:solidFill>
                    <a:srgbClr val="FFFFFF"/>
                  </a:solidFill>
                </a:rPr>
                <a:t> versions):</a:t>
              </a:r>
            </a:p>
          </p:txBody>
        </p:sp>
      </p:grpSp>
      <p:sp>
        <p:nvSpPr>
          <p:cNvPr id="35" name="Content Placeholder 5"/>
          <p:cNvSpPr>
            <a:spLocks noGrp="1"/>
          </p:cNvSpPr>
          <p:nvPr/>
        </p:nvSpPr>
        <p:spPr>
          <a:xfrm>
            <a:off x="950188" y="3902600"/>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/react-15.1.0.js"&gt;&lt;/script&gt;</a:t>
            </a:r>
          </a:p>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/react-dom-15.1.0.js"&gt;&lt;/script&gt;</a:t>
            </a:r>
          </a:p>
        </p:txBody>
      </p:sp>
    </p:spTree>
    <p:extLst>
      <p:ext uri="{BB962C8B-B14F-4D97-AF65-F5344CB8AC3E}">
        <p14:creationId xmlns:p14="http://schemas.microsoft.com/office/powerpoint/2010/main" val="350012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Including React in HTML</a:t>
            </a:r>
          </a:p>
        </p:txBody>
      </p:sp>
      <p:sp>
        <p:nvSpPr>
          <p:cNvPr id="4" name="Content Placeholder 3"/>
          <p:cNvSpPr>
            <a:spLocks noGrp="1"/>
          </p:cNvSpPr>
          <p:nvPr>
            <p:ph idx="13"/>
          </p:nvPr>
        </p:nvSpPr>
        <p:spPr>
          <a:xfrm>
            <a:off x="508917" y="1077290"/>
            <a:ext cx="11339645" cy="5503814"/>
          </a:xfrm>
        </p:spPr>
        <p:txBody>
          <a:bodyPr>
            <a:normAutofit lnSpcReduction="10000"/>
          </a:bodyPr>
          <a:lstStyle/>
          <a:p>
            <a:endParaRPr lang="en-US" sz="2000" dirty="0"/>
          </a:p>
          <a:p>
            <a:r>
              <a:rPr lang="en-US" sz="2000" dirty="0"/>
              <a:t>&lt;!DOCTYPE html&gt;</a:t>
            </a:r>
          </a:p>
          <a:p>
            <a:r>
              <a:rPr lang="en-US" sz="2000" dirty="0"/>
              <a:t>&lt;html&gt;</a:t>
            </a:r>
          </a:p>
          <a:p>
            <a:r>
              <a:rPr lang="en-US" sz="2000" dirty="0"/>
              <a:t>&lt;!</a:t>
            </a:r>
            <a:r>
              <a:rPr lang="uk-UA" sz="2000" dirty="0"/>
              <a:t>--</a:t>
            </a:r>
            <a:r>
              <a:rPr lang="en-US" sz="2000" dirty="0"/>
              <a:t>Included from disk--!&gt; </a:t>
            </a:r>
          </a:p>
          <a:p>
            <a:r>
              <a:rPr lang="en-US" sz="2000" dirty="0"/>
              <a:t>&lt;head&gt;</a:t>
            </a:r>
          </a:p>
          <a:p>
            <a:r>
              <a:rPr lang="en-US" sz="2000" dirty="0"/>
              <a:t>    &lt;script </a:t>
            </a:r>
            <a:r>
              <a:rPr lang="en-US" sz="2000" dirty="0" err="1"/>
              <a:t>src</a:t>
            </a:r>
            <a:r>
              <a:rPr lang="en-US" sz="2000" dirty="0"/>
              <a:t>="</a:t>
            </a:r>
            <a:r>
              <a:rPr lang="en-US" sz="2000" dirty="0" err="1"/>
              <a:t>react.js</a:t>
            </a:r>
            <a:r>
              <a:rPr lang="en-US" sz="2000" dirty="0"/>
              <a:t>"&gt;&lt;/script&gt;</a:t>
            </a:r>
          </a:p>
          <a:p>
            <a:r>
              <a:rPr lang="en-US" sz="2000" dirty="0"/>
              <a:t>    &lt;script </a:t>
            </a:r>
            <a:r>
              <a:rPr lang="en-US" sz="2000" dirty="0" err="1"/>
              <a:t>src</a:t>
            </a:r>
            <a:r>
              <a:rPr lang="en-US" sz="2000" dirty="0"/>
              <a:t>="react-</a:t>
            </a:r>
            <a:r>
              <a:rPr lang="en-US" sz="2000" dirty="0" err="1"/>
              <a:t>dom.js</a:t>
            </a:r>
            <a:r>
              <a:rPr lang="en-US" sz="2000" dirty="0"/>
              <a:t>"&gt;&lt;/script&gt;</a:t>
            </a:r>
          </a:p>
          <a:p>
            <a:r>
              <a:rPr lang="en-US" sz="2000" dirty="0"/>
              <a:t>&lt;/head&gt;</a:t>
            </a:r>
          </a:p>
          <a:p>
            <a:r>
              <a:rPr lang="en-US" sz="2000" dirty="0"/>
              <a:t>&lt;!--</a:t>
            </a:r>
            <a:r>
              <a:rPr lang="en-US" sz="2000" dirty="0" err="1"/>
              <a:t>Hotlinked</a:t>
            </a:r>
            <a:r>
              <a:rPr lang="en-US" sz="2000" dirty="0"/>
              <a:t> to Facebook CDN--!&gt;</a:t>
            </a:r>
          </a:p>
          <a:p>
            <a:r>
              <a:rPr lang="en-US" sz="2000" dirty="0"/>
              <a:t>&lt;head&gt;</a:t>
            </a:r>
          </a:p>
          <a:p>
            <a:r>
              <a:rPr lang="en-US" sz="2000" dirty="0"/>
              <a:t>    &lt;script </a:t>
            </a:r>
            <a:r>
              <a:rPr lang="en-US" sz="2000" dirty="0" err="1"/>
              <a:t>src</a:t>
            </a:r>
            <a:r>
              <a:rPr lang="en-US" sz="2000" dirty="0"/>
              <a:t>="https://</a:t>
            </a:r>
            <a:r>
              <a:rPr lang="en-US" sz="2000" dirty="0" err="1"/>
              <a:t>fb.me</a:t>
            </a:r>
            <a:r>
              <a:rPr lang="en-US" sz="2000" dirty="0"/>
              <a:t>/react-15.1.0.js"&gt;&lt;/script&gt;</a:t>
            </a:r>
          </a:p>
          <a:p>
            <a:r>
              <a:rPr lang="en-US" sz="2000" dirty="0"/>
              <a:t>    &lt;script </a:t>
            </a:r>
            <a:r>
              <a:rPr lang="en-US" sz="2000" dirty="0" err="1"/>
              <a:t>src</a:t>
            </a:r>
            <a:r>
              <a:rPr lang="en-US" sz="2000" dirty="0"/>
              <a:t>="https://</a:t>
            </a:r>
            <a:r>
              <a:rPr lang="en-US" sz="2000" dirty="0" err="1"/>
              <a:t>fb.me</a:t>
            </a:r>
            <a:r>
              <a:rPr lang="en-US" sz="2000" dirty="0"/>
              <a:t>/react-dom-15.1.0.js"&gt;&lt;/script&gt;</a:t>
            </a:r>
          </a:p>
          <a:p>
            <a:r>
              <a:rPr lang="en-US" sz="2000" dirty="0"/>
              <a:t>&lt;/head&gt;</a:t>
            </a:r>
          </a:p>
          <a:p>
            <a:r>
              <a:rPr lang="en-US" sz="2000" dirty="0"/>
              <a:t>&lt;/html&gt;</a:t>
            </a:r>
          </a:p>
          <a:p>
            <a:endParaRPr lang="en-US" sz="2000" dirty="0"/>
          </a:p>
        </p:txBody>
      </p:sp>
    </p:spTree>
    <p:extLst>
      <p:ext uri="{BB962C8B-B14F-4D97-AF65-F5344CB8AC3E}">
        <p14:creationId xmlns:p14="http://schemas.microsoft.com/office/powerpoint/2010/main" val="3550478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11348</TotalTime>
  <Words>3505</Words>
  <Application>Microsoft Macintosh PowerPoint</Application>
  <PresentationFormat>Custom</PresentationFormat>
  <Paragraphs>566</Paragraphs>
  <Slides>51</Slides>
  <Notes>41</Notes>
  <HiddenSlides>0</HiddenSlides>
  <MMClips>0</MMClips>
  <ScaleCrop>false</ScaleCrop>
  <HeadingPairs>
    <vt:vector size="4" baseType="variant">
      <vt:variant>
        <vt:lpstr>Theme</vt:lpstr>
      </vt:variant>
      <vt:variant>
        <vt:i4>7</vt:i4>
      </vt:variant>
      <vt:variant>
        <vt:lpstr>Slide Titles</vt:lpstr>
      </vt:variant>
      <vt:variant>
        <vt:i4>51</vt:i4>
      </vt:variant>
    </vt:vector>
  </HeadingPairs>
  <TitlesOfParts>
    <vt:vector size="58" baseType="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React Definition</vt:lpstr>
      <vt:lpstr>Defining Characteristics</vt:lpstr>
      <vt:lpstr>Why React.js??</vt:lpstr>
      <vt:lpstr>Hello World</vt:lpstr>
      <vt:lpstr>Downloading React.js</vt:lpstr>
      <vt:lpstr>Including React in HTML</vt:lpstr>
      <vt:lpstr>HTML Structure</vt:lpstr>
      <vt:lpstr>Creating and Rendering an Object</vt:lpstr>
      <vt:lpstr>Running the Page</vt:lpstr>
      <vt:lpstr>HTML Arguments</vt:lpstr>
      <vt:lpstr>Meet JSX</vt:lpstr>
      <vt:lpstr>What is JSX</vt:lpstr>
      <vt:lpstr>Why use JSX</vt:lpstr>
      <vt:lpstr>Ways to use JSX</vt:lpstr>
      <vt:lpstr>What is Babel</vt:lpstr>
      <vt:lpstr>Why use babel</vt:lpstr>
      <vt:lpstr>Installing Babel</vt:lpstr>
      <vt:lpstr>JSX Type in Script Tag</vt:lpstr>
      <vt:lpstr>JSX Code</vt:lpstr>
      <vt:lpstr>Compiling JSX with Babel CLI</vt:lpstr>
      <vt:lpstr>Composable Components</vt:lpstr>
      <vt:lpstr>Types of React.js Components</vt:lpstr>
      <vt:lpstr>Regular vs. Custom Components</vt:lpstr>
      <vt:lpstr>Defining a Component</vt:lpstr>
      <vt:lpstr>Refactoring with a HelloWorld Component</vt:lpstr>
      <vt:lpstr>Nested Elements</vt:lpstr>
      <vt:lpstr>Rendering Title and Text</vt:lpstr>
      <vt:lpstr>Single Top-Level Tag</vt:lpstr>
      <vt:lpstr>Nested Structures in Custom Components</vt:lpstr>
      <vt:lpstr>Order of the Code</vt:lpstr>
      <vt:lpstr>Variables</vt:lpstr>
      <vt:lpstr>States</vt:lpstr>
      <vt:lpstr>Initial State</vt:lpstr>
      <vt:lpstr>Updating and Outputting State</vt:lpstr>
      <vt:lpstr>Component Methods</vt:lpstr>
      <vt:lpstr>Calling Methods</vt:lpstr>
      <vt:lpstr>Component Events</vt:lpstr>
      <vt:lpstr>Why we need events?</vt:lpstr>
      <vt:lpstr>Events</vt:lpstr>
      <vt:lpstr>Button onClick Event</vt:lpstr>
      <vt:lpstr>Props</vt:lpstr>
      <vt:lpstr>Supplying Props</vt:lpstr>
      <vt:lpstr>Where to Put Logic</vt:lpstr>
      <vt:lpstr>Exchanging Props between Children</vt:lpstr>
      <vt:lpstr>Parent Component</vt:lpstr>
      <vt:lpstr>componentDidMount</vt:lpstr>
      <vt:lpstr>Timer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878</cp:revision>
  <dcterms:created xsi:type="dcterms:W3CDTF">2015-09-13T19:29:02Z</dcterms:created>
  <dcterms:modified xsi:type="dcterms:W3CDTF">2016-07-11T23:31:25Z</dcterms:modified>
</cp:coreProperties>
</file>