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33"/>
  </p:notesMasterIdLst>
  <p:sldIdLst>
    <p:sldId id="256" r:id="rId3"/>
    <p:sldId id="346" r:id="rId4"/>
    <p:sldId id="318" r:id="rId5"/>
    <p:sldId id="320" r:id="rId6"/>
    <p:sldId id="321" r:id="rId7"/>
    <p:sldId id="326" r:id="rId8"/>
    <p:sldId id="322" r:id="rId9"/>
    <p:sldId id="323" r:id="rId10"/>
    <p:sldId id="347" r:id="rId11"/>
    <p:sldId id="324" r:id="rId12"/>
    <p:sldId id="325" r:id="rId13"/>
    <p:sldId id="327" r:id="rId14"/>
    <p:sldId id="328" r:id="rId15"/>
    <p:sldId id="329" r:id="rId16"/>
    <p:sldId id="330" r:id="rId17"/>
    <p:sldId id="332" r:id="rId18"/>
    <p:sldId id="348" r:id="rId19"/>
    <p:sldId id="333" r:id="rId20"/>
    <p:sldId id="338" r:id="rId21"/>
    <p:sldId id="349" r:id="rId22"/>
    <p:sldId id="337" r:id="rId23"/>
    <p:sldId id="339" r:id="rId24"/>
    <p:sldId id="340" r:id="rId25"/>
    <p:sldId id="341" r:id="rId26"/>
    <p:sldId id="342" r:id="rId27"/>
    <p:sldId id="344" r:id="rId28"/>
    <p:sldId id="345" r:id="rId29"/>
    <p:sldId id="313" r:id="rId30"/>
    <p:sldId id="343" r:id="rId31"/>
    <p:sldId id="31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84" userDrawn="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mren Z" initials="KZ" lastIdx="1" clrIdx="0">
    <p:extLst/>
  </p:cmAuthor>
  <p:cmAuthor id="2" name="Kamren Z" initials="KZ [2]" lastIdx="1" clrIdx="1">
    <p:extLst/>
  </p:cmAuthor>
  <p:cmAuthor id="3" name="Kamren Z" initials="KZ [3]" lastIdx="7" clrIdx="2">
    <p:extLst/>
  </p:cmAuthor>
  <p:cmAuthor id="4" name="Kamren Z" initials="KZ [4]" lastIdx="1" clrIdx="3">
    <p:extLst/>
  </p:cmAuthor>
  <p:cmAuthor id="5" name="Kamren Z" initials="KZ [2] [2]" lastIdx="1"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clrMode="bw" scaleToFitPaper="1"/>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08" autoAdjust="0"/>
    <p:restoredTop sz="77778" autoAdjust="0"/>
  </p:normalViewPr>
  <p:slideViewPr>
    <p:cSldViewPr snapToGrid="0">
      <p:cViewPr>
        <p:scale>
          <a:sx n="80" d="100"/>
          <a:sy n="80" d="100"/>
        </p:scale>
        <p:origin x="-336" y="160"/>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notesMaster" Target="notesMasters/notesMaster1.xml"/><Relationship Id="rId34" Type="http://schemas.openxmlformats.org/officeDocument/2006/relationships/printerSettings" Target="printerSettings/printerSettings1.bin"/><Relationship Id="rId35" Type="http://schemas.openxmlformats.org/officeDocument/2006/relationships/commentAuthors" Target="commentAuthors.xml"/><Relationship Id="rId36" Type="http://schemas.openxmlformats.org/officeDocument/2006/relationships/presProps" Target="presProp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pPr/>
              <a:t>7/11/16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pPr/>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 Id="rId3" Type="http://schemas.openxmlformats.org/officeDocument/2006/relationships/hyperlink" Target="https://cordova.apache.org/docs/en/2.4.0/"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 Id="rId3" Type="http://schemas.openxmlformats.org/officeDocument/2006/relationships/hyperlink" Target="https://cordova.apache.org/docs/en/2.4.0/"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83FAC-A721-45A3-BBDE-EAF2B09B7CD9}" type="slidenum">
              <a:rPr lang="en-US" smtClean="0"/>
              <a:pPr/>
              <a:t>1</a:t>
            </a:fld>
            <a:endParaRPr lang="en-US"/>
          </a:p>
        </p:txBody>
      </p:sp>
    </p:spTree>
    <p:extLst>
      <p:ext uri="{BB962C8B-B14F-4D97-AF65-F5344CB8AC3E}">
        <p14:creationId xmlns:p14="http://schemas.microsoft.com/office/powerpoint/2010/main" val="3353521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228600" indent="-228600">
              <a:buFont typeface="Arial"/>
              <a:buChar char="•"/>
            </a:pPr>
            <a:r>
              <a:rPr lang="en-US" baseline="0" dirty="0" smtClean="0"/>
              <a:t>Variables are important to allow you to write code once and use it in different situations.  Example: you create code that installs and configures a database, but every department in your company needs their own database with a unique username and password.  Variables allow the same code to be run to create a database for each department, but with unique values for each department’s database for username and password.</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1553799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pPr/>
              <a:t>12</a:t>
            </a:fld>
            <a:endParaRPr lang="en-US"/>
          </a:p>
        </p:txBody>
      </p:sp>
    </p:spTree>
    <p:extLst>
      <p:ext uri="{BB962C8B-B14F-4D97-AF65-F5344CB8AC3E}">
        <p14:creationId xmlns:p14="http://schemas.microsoft.com/office/powerpoint/2010/main" val="1442726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This is not a functional example of Chef</a:t>
            </a:r>
            <a:r>
              <a:rPr lang="en-US" b="0" baseline="0" dirty="0" smtClean="0"/>
              <a:t> variables, just an easy to understand example of how variables are used.</a:t>
            </a:r>
            <a:endParaRPr lang="en-US" b="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pPr/>
              <a:t>13</a:t>
            </a:fld>
            <a:endParaRPr lang="en-US"/>
          </a:p>
        </p:txBody>
      </p:sp>
    </p:spTree>
    <p:extLst>
      <p:ext uri="{BB962C8B-B14F-4D97-AF65-F5344CB8AC3E}">
        <p14:creationId xmlns:p14="http://schemas.microsoft.com/office/powerpoint/2010/main" val="14427268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In this file we are using the variables set in the previous slide.</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This is not a functioning</a:t>
            </a:r>
            <a:r>
              <a:rPr lang="en-US" b="0" baseline="0" dirty="0" smtClean="0"/>
              <a:t> example and is missing some key Chef specific elements that will be explained in a later lesson.</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 notation #{….} is how a</a:t>
            </a:r>
            <a:r>
              <a:rPr lang="en-US" b="0" baseline="0" dirty="0" smtClean="0"/>
              <a:t> variable is resolved inside of a quoted string in Ruby.  This notation allows string characters and variables that need to be resolved to co-exist within one set of quotes.  The end result reads as:</a:t>
            </a:r>
            <a:br>
              <a:rPr lang="en-US" b="0" baseline="0" dirty="0" smtClean="0"/>
            </a:br>
            <a:r>
              <a:rPr lang="en-US" b="0" baseline="0" dirty="0" smtClean="0"/>
              <a:t>file ‘c:\</a:t>
            </a:r>
            <a:r>
              <a:rPr lang="en-US" b="0" baseline="0" dirty="0" err="1" smtClean="0"/>
              <a:t>ProgramData</a:t>
            </a:r>
            <a:r>
              <a:rPr lang="en-US" b="0" baseline="0" dirty="0" smtClean="0"/>
              <a:t>\</a:t>
            </a:r>
            <a:r>
              <a:rPr lang="en-US" b="0" baseline="0" dirty="0" err="1" smtClean="0"/>
              <a:t>my.ini</a:t>
            </a:r>
            <a:r>
              <a:rPr lang="en-US" b="0" baseline="0" dirty="0" smtClean="0"/>
              <a:t>’ do</a:t>
            </a:r>
            <a:br>
              <a:rPr lang="en-US" b="0" baseline="0" dirty="0" smtClean="0"/>
            </a:br>
            <a:r>
              <a:rPr lang="en-US" b="0" baseline="0" dirty="0" smtClean="0"/>
              <a:t>content “</a:t>
            </a:r>
            <a:br>
              <a:rPr lang="en-US" b="0" baseline="0" dirty="0" smtClean="0"/>
            </a:br>
            <a:r>
              <a:rPr lang="en-US" b="0" baseline="0" dirty="0" smtClean="0"/>
              <a:t>   user=</a:t>
            </a:r>
            <a:r>
              <a:rPr lang="en-US" b="0" baseline="0" dirty="0" err="1" smtClean="0"/>
              <a:t>myDBuser</a:t>
            </a:r>
            <a:r>
              <a:rPr lang="en-US" b="0" baseline="0" dirty="0" smtClean="0"/>
              <a:t/>
            </a:r>
            <a:br>
              <a:rPr lang="en-US" b="0" baseline="0" dirty="0" smtClean="0"/>
            </a:br>
            <a:r>
              <a:rPr lang="en-US" b="0" baseline="0" dirty="0" smtClean="0"/>
              <a:t>   password=</a:t>
            </a:r>
            <a:r>
              <a:rPr lang="en-US" b="0" baseline="0" dirty="0" err="1" smtClean="0"/>
              <a:t>myDBpasswd</a:t>
            </a:r>
            <a:r>
              <a:rPr lang="en-US" b="0" baseline="0" dirty="0" smtClean="0"/>
              <a:t/>
            </a:r>
            <a:br>
              <a:rPr lang="en-US" b="0" baseline="0" dirty="0" smtClean="0"/>
            </a:br>
            <a:r>
              <a:rPr lang="en-US" b="0" baseline="0"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1" baseline="0" dirty="0" smtClean="0"/>
              <a:t>“</a:t>
            </a:r>
            <a:r>
              <a:rPr lang="en-US" b="0" baseline="0" dirty="0" smtClean="0"/>
              <a:t>rights :read, ‘Everyone’</a:t>
            </a:r>
            <a:r>
              <a:rPr lang="en-US" b="1" baseline="0" dirty="0" smtClean="0"/>
              <a:t>” </a:t>
            </a:r>
            <a:r>
              <a:rPr lang="en-US" b="0" baseline="0" dirty="0" smtClean="0"/>
              <a:t>sets access permissions. This is a Windows notation and would be different for a Linux server</a:t>
            </a:r>
            <a:r>
              <a:rPr lang="en-US" b="1" baseline="0"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1"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pPr/>
              <a:t>14</a:t>
            </a:fld>
            <a:endParaRPr lang="en-US"/>
          </a:p>
        </p:txBody>
      </p:sp>
    </p:spTree>
    <p:extLst>
      <p:ext uri="{BB962C8B-B14F-4D97-AF65-F5344CB8AC3E}">
        <p14:creationId xmlns:p14="http://schemas.microsoft.com/office/powerpoint/2010/main" val="14427268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228600" indent="-228600">
              <a:buFont typeface="Arial"/>
              <a:buChar char="•"/>
            </a:pPr>
            <a:r>
              <a:rPr lang="en-US" baseline="0" dirty="0" smtClean="0"/>
              <a:t>Because of </a:t>
            </a:r>
            <a:r>
              <a:rPr lang="en-US" baseline="0" dirty="0" err="1" smtClean="0"/>
              <a:t>Idempotence</a:t>
            </a:r>
            <a:r>
              <a:rPr lang="en-US" baseline="0" dirty="0" smtClean="0"/>
              <a:t>, if the script is applied to the server and the server is already in the desired state, then nothing happens.  If the server is not in the desired state, then the server is put into the desired state.</a:t>
            </a:r>
            <a:br>
              <a:rPr lang="en-US" baseline="0" dirty="0" smtClean="0"/>
            </a:br>
            <a:r>
              <a:rPr lang="en-US" baseline="0" dirty="0" smtClean="0"/>
              <a:t>Example: script dictates that Apache should be installed.  The first time the script is run, Apache is not installed so the client installs Apache.  The next time the script is run Apache is already installed so that step is skipped.  If someone were to manually uninstall Apache, then next time the script runs Apache will be re-installed.  This is </a:t>
            </a:r>
            <a:r>
              <a:rPr lang="en-US" baseline="0" dirty="0" err="1" smtClean="0"/>
              <a:t>Idempotence</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a:p>
        </p:txBody>
      </p:sp>
    </p:spTree>
    <p:extLst>
      <p:ext uri="{BB962C8B-B14F-4D97-AF65-F5344CB8AC3E}">
        <p14:creationId xmlns:p14="http://schemas.microsoft.com/office/powerpoint/2010/main" val="1553799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16</a:t>
            </a:fld>
            <a:endParaRPr lang="en-US"/>
          </a:p>
        </p:txBody>
      </p:sp>
    </p:spTree>
    <p:extLst>
      <p:ext uri="{BB962C8B-B14F-4D97-AF65-F5344CB8AC3E}">
        <p14:creationId xmlns:p14="http://schemas.microsoft.com/office/powerpoint/2010/main" val="1553799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17</a:t>
            </a:fld>
            <a:endParaRPr lang="en-US"/>
          </a:p>
        </p:txBody>
      </p:sp>
    </p:spTree>
    <p:extLst>
      <p:ext uri="{BB962C8B-B14F-4D97-AF65-F5344CB8AC3E}">
        <p14:creationId xmlns:p14="http://schemas.microsoft.com/office/powerpoint/2010/main" val="14293998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228600" indent="-228600">
              <a:buFont typeface="Arial"/>
              <a:buChar char="•"/>
            </a:pPr>
            <a:r>
              <a:rPr lang="en-US" dirty="0" smtClean="0"/>
              <a:t>These are the most</a:t>
            </a:r>
            <a:r>
              <a:rPr lang="en-US" baseline="0" dirty="0" smtClean="0"/>
              <a:t> popular CM platforms.</a:t>
            </a:r>
          </a:p>
          <a:p>
            <a:pPr marL="228600" indent="-228600">
              <a:buFont typeface="Arial"/>
              <a:buChar char="•"/>
            </a:pPr>
            <a:r>
              <a:rPr lang="en-US" baseline="0" dirty="0" smtClean="0"/>
              <a:t>Puppet and Chef are the top platforms.</a:t>
            </a:r>
          </a:p>
          <a:p>
            <a:pPr marL="228600" indent="-228600">
              <a:buFont typeface="Arial"/>
              <a:buChar char="•"/>
            </a:pPr>
            <a:r>
              <a:rPr lang="en-US" baseline="0" dirty="0" err="1" smtClean="0"/>
              <a:t>Rightscale</a:t>
            </a:r>
            <a:r>
              <a:rPr lang="en-US" baseline="0" dirty="0" smtClean="0"/>
              <a:t> is GUI driven</a:t>
            </a:r>
          </a:p>
          <a:p>
            <a:pPr marL="228600" indent="-228600">
              <a:buFont typeface="Arial"/>
              <a:buChar char="•"/>
            </a:pPr>
            <a:r>
              <a:rPr lang="en-US" baseline="0" dirty="0" err="1" smtClean="0"/>
              <a:t>Ansible</a:t>
            </a:r>
            <a:r>
              <a:rPr lang="en-US" baseline="0" dirty="0" smtClean="0"/>
              <a:t> and Salt are platforms with a smaller (but very loyal) user base, but aren’t really accepted in the Enterprise</a:t>
            </a:r>
          </a:p>
          <a:p>
            <a:pPr marL="228600" indent="-228600">
              <a:buFont typeface="Arial"/>
              <a:buChar char="•"/>
            </a:pPr>
            <a:r>
              <a:rPr lang="en-US" dirty="0" err="1" smtClean="0"/>
              <a:t>Cfengine</a:t>
            </a:r>
            <a:r>
              <a:rPr lang="en-US" baseline="0" dirty="0" smtClean="0"/>
              <a:t> started the CM process, but is outdated now</a:t>
            </a:r>
          </a:p>
          <a:p>
            <a:pPr marL="228600" indent="-228600">
              <a:buFont typeface="Arial"/>
              <a:buChar char="•"/>
            </a:pPr>
            <a:r>
              <a:rPr lang="en-US" baseline="0" dirty="0" smtClean="0"/>
              <a:t>DIY = Do It Yourself, writing your own scripts in BASH or another language of your choosing</a:t>
            </a:r>
            <a:endParaRPr lang="en-US" dirty="0" smtClean="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18</a:t>
            </a:fld>
            <a:endParaRPr lang="en-US"/>
          </a:p>
        </p:txBody>
      </p:sp>
    </p:spTree>
    <p:extLst>
      <p:ext uri="{BB962C8B-B14F-4D97-AF65-F5344CB8AC3E}">
        <p14:creationId xmlns:p14="http://schemas.microsoft.com/office/powerpoint/2010/main" val="1553799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b="0" dirty="0" smtClean="0"/>
              <a:t>DSL = Domain</a:t>
            </a:r>
            <a:r>
              <a:rPr lang="en-US" b="0" baseline="0" dirty="0" smtClean="0"/>
              <a:t> Specific Language, meaning taking an existing programming language and from within that language creating a new language</a:t>
            </a:r>
          </a:p>
          <a:p>
            <a:pPr marL="171450" indent="-171450">
              <a:buFont typeface="Arial"/>
              <a:buChar char="•"/>
            </a:pPr>
            <a:endParaRPr lang="en-US" b="0" baseline="0" dirty="0" smtClean="0"/>
          </a:p>
          <a:p>
            <a:pPr marL="0" indent="0">
              <a:buFont typeface="Arial"/>
              <a:buNone/>
            </a:pPr>
            <a:r>
              <a:rPr lang="en-US" b="1" baseline="0" dirty="0" smtClean="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https://</a:t>
            </a:r>
            <a:r>
              <a:rPr lang="en-US" b="0" baseline="0" dirty="0" err="1" smtClean="0"/>
              <a:t>puppet.com</a:t>
            </a:r>
            <a:r>
              <a:rPr lang="en-US" b="0" baseline="0" dirty="0" smtClean="0"/>
              <a:t>/</a:t>
            </a:r>
          </a:p>
          <a:p>
            <a:pPr marL="171450" indent="-171450">
              <a:buFont typeface="Arial"/>
              <a:buChar char="•"/>
            </a:pPr>
            <a:endParaRPr lang="en-US" b="0" baseline="0" dirty="0" smtClean="0"/>
          </a:p>
          <a:p>
            <a:pPr marL="171450" indent="-171450">
              <a:buFont typeface="Arial"/>
              <a:buChar char="•"/>
            </a:pP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19</a:t>
            </a:fld>
            <a:endParaRPr lang="en-US"/>
          </a:p>
        </p:txBody>
      </p:sp>
    </p:spTree>
    <p:extLst>
      <p:ext uri="{BB962C8B-B14F-4D97-AF65-F5344CB8AC3E}">
        <p14:creationId xmlns:p14="http://schemas.microsoft.com/office/powerpoint/2010/main" val="1553799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b="0" dirty="0" smtClean="0"/>
              <a:t>DSC can be managed by Chef or Puppet, or can</a:t>
            </a:r>
            <a:r>
              <a:rPr lang="en-US" b="0" baseline="0" dirty="0" smtClean="0"/>
              <a:t> be </a:t>
            </a:r>
            <a:r>
              <a:rPr lang="en-US" b="0" dirty="0" smtClean="0"/>
              <a:t>run independently</a:t>
            </a:r>
          </a:p>
          <a:p>
            <a:pPr marL="171450" indent="-171450">
              <a:buFont typeface="Arial"/>
              <a:buChar char="•"/>
            </a:pPr>
            <a:r>
              <a:rPr lang="en-US" b="0" dirty="0" smtClean="0"/>
              <a:t>Client</a:t>
            </a:r>
            <a:r>
              <a:rPr lang="en-US" b="0" baseline="0" dirty="0" smtClean="0"/>
              <a:t> servers have to be running Windows Management Framework (WMF) version 4 </a:t>
            </a:r>
            <a:r>
              <a:rPr lang="en-US" b="0" baseline="0" smtClean="0"/>
              <a:t>or higher</a:t>
            </a:r>
            <a:endParaRPr lang="en-US" b="0" smtClean="0"/>
          </a:p>
          <a:p>
            <a:pPr marL="171450" indent="-171450">
              <a:buFont typeface="Arial"/>
              <a:buChar char="•"/>
            </a:pPr>
            <a:endParaRPr lang="en-US" b="0" baseline="0" dirty="0" smtClean="0"/>
          </a:p>
          <a:p>
            <a:pPr marL="171450" indent="-171450">
              <a:buFont typeface="Arial"/>
              <a:buChar char="•"/>
            </a:pPr>
            <a:endParaRPr lang="en-US" b="0" baseline="0" dirty="0" smtClean="0"/>
          </a:p>
          <a:p>
            <a:pPr marL="171450" indent="-171450">
              <a:buFont typeface="Arial"/>
              <a:buChar char="•"/>
            </a:pP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20</a:t>
            </a:fld>
            <a:endParaRPr lang="en-US"/>
          </a:p>
        </p:txBody>
      </p:sp>
    </p:spTree>
    <p:extLst>
      <p:ext uri="{BB962C8B-B14F-4D97-AF65-F5344CB8AC3E}">
        <p14:creationId xmlns:p14="http://schemas.microsoft.com/office/powerpoint/2010/main" val="155379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20189034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228600" indent="-228600">
              <a:buFont typeface="Arial"/>
              <a:buChar char="•"/>
            </a:pPr>
            <a:r>
              <a:rPr lang="en-US" dirty="0" smtClean="0"/>
              <a:t>We’ll be using Chef for our examples</a:t>
            </a:r>
          </a:p>
          <a:p>
            <a:pPr marL="228600" indent="-228600">
              <a:buFont typeface="Arial"/>
              <a:buChar char="•"/>
            </a:pPr>
            <a:endParaRPr lang="en-US" dirty="0" smtClean="0"/>
          </a:p>
          <a:p>
            <a:pPr marL="0" indent="0">
              <a:buFont typeface="Arial"/>
              <a:buNone/>
            </a:pPr>
            <a:r>
              <a:rPr lang="en-US" b="1" dirty="0" smtClean="0"/>
              <a:t>References:</a:t>
            </a:r>
          </a:p>
          <a:p>
            <a:pPr marL="228600" indent="-228600">
              <a:buFont typeface="Arial"/>
              <a:buChar char="•"/>
            </a:pPr>
            <a:r>
              <a:rPr lang="en-US" dirty="0" smtClean="0"/>
              <a:t>https://</a:t>
            </a:r>
            <a:r>
              <a:rPr lang="en-US" dirty="0" err="1" smtClean="0"/>
              <a:t>www.chef.io</a:t>
            </a:r>
            <a:r>
              <a:rPr lang="en-US" dirty="0" smtClean="0"/>
              <a:t>/</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21</a:t>
            </a:fld>
            <a:endParaRPr lang="en-US"/>
          </a:p>
        </p:txBody>
      </p:sp>
    </p:spTree>
    <p:extLst>
      <p:ext uri="{BB962C8B-B14F-4D97-AF65-F5344CB8AC3E}">
        <p14:creationId xmlns:p14="http://schemas.microsoft.com/office/powerpoint/2010/main" val="1553799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http://</a:t>
            </a:r>
            <a:r>
              <a:rPr lang="en-US" dirty="0" err="1" smtClean="0"/>
              <a:t>www.rightscale.com</a:t>
            </a:r>
            <a:r>
              <a:rPr lang="en-US" dirty="0" smtClean="0"/>
              <a:t>/</a:t>
            </a:r>
          </a:p>
        </p:txBody>
      </p:sp>
      <p:sp>
        <p:nvSpPr>
          <p:cNvPr id="4" name="Slide Number Placeholder 3"/>
          <p:cNvSpPr>
            <a:spLocks noGrp="1"/>
          </p:cNvSpPr>
          <p:nvPr>
            <p:ph type="sldNum" sz="quarter" idx="10"/>
          </p:nvPr>
        </p:nvSpPr>
        <p:spPr/>
        <p:txBody>
          <a:bodyPr/>
          <a:lstStyle/>
          <a:p>
            <a:fld id="{01283FAC-A721-45A3-BBDE-EAF2B09B7CD9}" type="slidenum">
              <a:rPr lang="en-US" smtClean="0"/>
              <a:t>22</a:t>
            </a:fld>
            <a:endParaRPr lang="en-US"/>
          </a:p>
        </p:txBody>
      </p:sp>
    </p:spTree>
    <p:extLst>
      <p:ext uri="{BB962C8B-B14F-4D97-AF65-F5344CB8AC3E}">
        <p14:creationId xmlns:p14="http://schemas.microsoft.com/office/powerpoint/2010/main" val="1553799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23</a:t>
            </a:fld>
            <a:endParaRPr lang="en-US"/>
          </a:p>
        </p:txBody>
      </p:sp>
    </p:spTree>
    <p:extLst>
      <p:ext uri="{BB962C8B-B14F-4D97-AF65-F5344CB8AC3E}">
        <p14:creationId xmlns:p14="http://schemas.microsoft.com/office/powerpoint/2010/main" val="1553799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24</a:t>
            </a:fld>
            <a:endParaRPr lang="en-US"/>
          </a:p>
        </p:txBody>
      </p:sp>
    </p:spTree>
    <p:extLst>
      <p:ext uri="{BB962C8B-B14F-4D97-AF65-F5344CB8AC3E}">
        <p14:creationId xmlns:p14="http://schemas.microsoft.com/office/powerpoint/2010/main" val="1553799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25</a:t>
            </a:fld>
            <a:endParaRPr lang="en-US"/>
          </a:p>
        </p:txBody>
      </p:sp>
    </p:spTree>
    <p:extLst>
      <p:ext uri="{BB962C8B-B14F-4D97-AF65-F5344CB8AC3E}">
        <p14:creationId xmlns:p14="http://schemas.microsoft.com/office/powerpoint/2010/main" val="1553799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sz="1200" dirty="0" smtClean="0"/>
              <a:t>Cloud computing defines compute resources that are owned by another entity (such as Microsoft Azure or Amazon Web Services) but that can be “rented” for low cost and no commitment </a:t>
            </a:r>
          </a:p>
          <a:p>
            <a:pPr marL="171450" indent="-171450">
              <a:buFont typeface="Arial"/>
              <a:buChar char="•"/>
            </a:pPr>
            <a:r>
              <a:rPr lang="en-US" sz="1200" dirty="0" smtClean="0"/>
              <a:t>Clouds enable DevOps engineers to launch thousands of servers, use them for a few hours, and then terminate those servers when no longer needed, with no upfront cost before using these resources and no additional cost after they are terminated</a:t>
            </a:r>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26</a:t>
            </a:fld>
            <a:endParaRPr lang="en-US"/>
          </a:p>
        </p:txBody>
      </p:sp>
    </p:spTree>
    <p:extLst>
      <p:ext uri="{BB962C8B-B14F-4D97-AF65-F5344CB8AC3E}">
        <p14:creationId xmlns:p14="http://schemas.microsoft.com/office/powerpoint/2010/main" val="1553799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228600" indent="-228600">
              <a:buFont typeface="Arial"/>
              <a:buChar char="•"/>
            </a:pPr>
            <a:r>
              <a:rPr lang="en-US" dirty="0" smtClean="0"/>
              <a:t>The cloud</a:t>
            </a:r>
            <a:r>
              <a:rPr lang="en-US" baseline="0" dirty="0" smtClean="0"/>
              <a:t> plus configuration management gives incredible flexibility to IT departments.  They can launch 1000 servers, all the configured the same, then terminate them with a single command.</a:t>
            </a:r>
          </a:p>
          <a:p>
            <a:pPr marL="228600" indent="-228600">
              <a:buFont typeface="Arial"/>
              <a:buChar char="•"/>
            </a:pPr>
            <a:r>
              <a:rPr lang="en-US" baseline="0" dirty="0" smtClean="0"/>
              <a:t>This has huge implications for education and research, and enterprise and SMB businesses, allowing them to dynamically scale compute resources to match their needs in the moment, with no long-term commitments to hardware costs.</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27</a:t>
            </a:fld>
            <a:endParaRPr lang="en-US"/>
          </a:p>
        </p:txBody>
      </p:sp>
    </p:spTree>
    <p:extLst>
      <p:ext uri="{BB962C8B-B14F-4D97-AF65-F5344CB8AC3E}">
        <p14:creationId xmlns:p14="http://schemas.microsoft.com/office/powerpoint/2010/main" val="1553799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Answer: </a:t>
            </a:r>
            <a:r>
              <a:rPr lang="en-US" dirty="0" smtClean="0"/>
              <a:t>c</a:t>
            </a:r>
            <a:endParaRPr lang="en-US" u="sng" dirty="0">
              <a:solidFill>
                <a:schemeClr val="hlink"/>
              </a:solidFill>
              <a:hlinkClick r:id="rId3"/>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u="none" dirty="0">
              <a:solidFill>
                <a:schemeClr val="hlink"/>
              </a:solidFill>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28</a:t>
            </a:fld>
            <a:endParaRPr lang="en-US"/>
          </a:p>
        </p:txBody>
      </p:sp>
    </p:spTree>
    <p:extLst>
      <p:ext uri="{BB962C8B-B14F-4D97-AF65-F5344CB8AC3E}">
        <p14:creationId xmlns:p14="http://schemas.microsoft.com/office/powerpoint/2010/main" val="3324309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Answer: </a:t>
            </a:r>
            <a:r>
              <a:rPr lang="en-US" dirty="0" smtClean="0"/>
              <a:t>b</a:t>
            </a:r>
            <a:endParaRPr lang="en-US" u="sng" dirty="0">
              <a:solidFill>
                <a:schemeClr val="hlink"/>
              </a:solidFill>
              <a:hlinkClick r:id="rId3"/>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u="none" dirty="0">
              <a:solidFill>
                <a:schemeClr val="hlink"/>
              </a:solidFill>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29</a:t>
            </a:fld>
            <a:endParaRPr lang="en-US"/>
          </a:p>
        </p:txBody>
      </p:sp>
    </p:spTree>
    <p:extLst>
      <p:ext uri="{BB962C8B-B14F-4D97-AF65-F5344CB8AC3E}">
        <p14:creationId xmlns:p14="http://schemas.microsoft.com/office/powerpoint/2010/main" val="3324309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30</a:t>
            </a:fld>
            <a:endParaRPr lang="en-US"/>
          </a:p>
        </p:txBody>
      </p:sp>
    </p:spTree>
    <p:extLst>
      <p:ext uri="{BB962C8B-B14F-4D97-AF65-F5344CB8AC3E}">
        <p14:creationId xmlns:p14="http://schemas.microsoft.com/office/powerpoint/2010/main" val="1463531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228600" marR="0" indent="-228600" algn="l" defTabSz="914400" rtl="0" eaLnBrk="1" fontAlgn="auto" latinLnBrk="0" hangingPunct="1">
              <a:lnSpc>
                <a:spcPct val="100000"/>
              </a:lnSpc>
              <a:spcBef>
                <a:spcPts val="0"/>
              </a:spcBef>
              <a:spcAft>
                <a:spcPts val="0"/>
              </a:spcAft>
              <a:buClrTx/>
              <a:buSzTx/>
              <a:buFont typeface="Arial"/>
              <a:buChar char="•"/>
              <a:tabLst/>
              <a:defRPr/>
            </a:pPr>
            <a:r>
              <a:rPr lang="en-US" dirty="0" smtClean="0"/>
              <a:t>”</a:t>
            </a:r>
            <a:r>
              <a:rPr lang="en-US" sz="1200" dirty="0" smtClean="0"/>
              <a:t>The application of programmatic methods to create consistency in performance, function, design and the operation of compute resources”.   The</a:t>
            </a:r>
            <a:r>
              <a:rPr lang="en-US" sz="1200" baseline="0" dirty="0" smtClean="0"/>
              <a:t> key component here is consistency:  you can write a script once, and have it applied to hundreds of virtual machines and they will be configured exactly the same.</a:t>
            </a:r>
          </a:p>
          <a:p>
            <a:pPr marL="228600" marR="0" indent="-228600" algn="l" defTabSz="914400" rtl="0" eaLnBrk="1" fontAlgn="auto" latinLnBrk="0" hangingPunct="1">
              <a:lnSpc>
                <a:spcPct val="100000"/>
              </a:lnSpc>
              <a:spcBef>
                <a:spcPts val="0"/>
              </a:spcBef>
              <a:spcAft>
                <a:spcPts val="0"/>
              </a:spcAft>
              <a:buClrTx/>
              <a:buSzTx/>
              <a:buFont typeface="Arial"/>
              <a:buChar char="•"/>
              <a:tabLst/>
              <a:defRPr/>
            </a:pPr>
            <a:r>
              <a:rPr lang="en-US" sz="1200" dirty="0" smtClean="0"/>
              <a:t>“Applied over the life cycle of a system”.</a:t>
            </a:r>
            <a:r>
              <a:rPr lang="en-US" sz="1200" baseline="0" dirty="0" smtClean="0"/>
              <a:t>  Configuration Management controls how a server is launched, how it is configured, how it is updated and how it is terminated, hence the “lifecycle”.</a:t>
            </a:r>
          </a:p>
          <a:p>
            <a:pPr marL="228600" marR="0" indent="-228600" algn="l" defTabSz="914400" rtl="0" eaLnBrk="1" fontAlgn="auto" latinLnBrk="0" hangingPunct="1">
              <a:lnSpc>
                <a:spcPct val="100000"/>
              </a:lnSpc>
              <a:spcBef>
                <a:spcPts val="0"/>
              </a:spcBef>
              <a:spcAft>
                <a:spcPts val="0"/>
              </a:spcAft>
              <a:buClrTx/>
              <a:buSzTx/>
              <a:buFont typeface="Arial"/>
              <a:buChar char="•"/>
              <a:tabLst/>
              <a:defRPr/>
            </a:pPr>
            <a:r>
              <a:rPr lang="en-US" sz="1200" dirty="0" smtClean="0"/>
              <a:t>“The verification of performance as intended through testing”  Testing is an important component</a:t>
            </a:r>
            <a:r>
              <a:rPr lang="en-US" sz="1200" baseline="0" dirty="0" smtClean="0"/>
              <a:t> of CM to know that your code will work before you roll it out to production (see the testing lesson within this module).</a:t>
            </a:r>
          </a:p>
          <a:p>
            <a:pPr marL="228600" marR="0" indent="-228600" algn="l" defTabSz="914400" rtl="0" eaLnBrk="1" fontAlgn="auto" latinLnBrk="0" hangingPunct="1">
              <a:lnSpc>
                <a:spcPct val="100000"/>
              </a:lnSpc>
              <a:spcBef>
                <a:spcPts val="0"/>
              </a:spcBef>
              <a:spcAft>
                <a:spcPts val="0"/>
              </a:spcAft>
              <a:buClrTx/>
              <a:buSzTx/>
              <a:buFont typeface="Arial"/>
              <a:buChar char="•"/>
              <a:tabLst/>
              <a:defRPr/>
            </a:pPr>
            <a:r>
              <a:rPr lang="en-US" sz="1200" dirty="0" smtClean="0"/>
              <a:t>“The use of pre-configured code to accomplish common tasks”  Using a product such as DSC, Chef, Puppet, </a:t>
            </a:r>
            <a:r>
              <a:rPr lang="en-US" sz="1200" dirty="0" err="1" smtClean="0"/>
              <a:t>Ansible</a:t>
            </a:r>
            <a:r>
              <a:rPr lang="en-US" sz="1200" dirty="0" smtClean="0"/>
              <a:t>, etc. allows the use of pre-written</a:t>
            </a:r>
            <a:r>
              <a:rPr lang="en-US" sz="1200" baseline="0" dirty="0" smtClean="0"/>
              <a:t> </a:t>
            </a:r>
            <a:r>
              <a:rPr lang="en-US" sz="1200" dirty="0" smtClean="0"/>
              <a:t>code to accomplish</a:t>
            </a:r>
            <a:r>
              <a:rPr lang="en-US" sz="1200" baseline="0" dirty="0" smtClean="0"/>
              <a:t> common tasks.</a:t>
            </a:r>
            <a:endParaRPr lang="en-US" sz="120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1270224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228600" indent="-228600">
              <a:buFont typeface="Arial"/>
              <a:buChar char="•"/>
            </a:pPr>
            <a:r>
              <a:rPr lang="en-US" dirty="0" smtClean="0"/>
              <a:t>Cost avoidance: it is much</a:t>
            </a:r>
            <a:r>
              <a:rPr lang="en-US" baseline="0" dirty="0" smtClean="0"/>
              <a:t> cheaper to automate server configuration then to pay someone to manually configure a server</a:t>
            </a:r>
          </a:p>
          <a:p>
            <a:pPr marL="228600" indent="-228600">
              <a:buFont typeface="Arial"/>
              <a:buChar char="•"/>
            </a:pPr>
            <a:r>
              <a:rPr lang="en-US" baseline="0" dirty="0" smtClean="0"/>
              <a:t>Prevention of catastrophic events: Example: you notice a database master server is having increasing hardware failures.  With CM you can launch a new replacement master </a:t>
            </a:r>
            <a:r>
              <a:rPr lang="en-US" baseline="0" dirty="0" err="1" smtClean="0"/>
              <a:t>Db</a:t>
            </a:r>
            <a:r>
              <a:rPr lang="en-US" baseline="0" dirty="0" smtClean="0"/>
              <a:t> and failover to the new instance, then terminate the old instance, and your customers will hardly notice the transition, and there is virtually no cost associated with this, effectively avoiding a </a:t>
            </a:r>
            <a:r>
              <a:rPr lang="en-US" baseline="0" dirty="0" err="1" smtClean="0"/>
              <a:t>catastrophy</a:t>
            </a:r>
            <a:r>
              <a:rPr lang="en-US" baseline="0" dirty="0" smtClean="0"/>
              <a:t>.</a:t>
            </a:r>
          </a:p>
          <a:p>
            <a:pPr marL="228600" marR="0" indent="-228600" algn="l" defTabSz="914400" rtl="0" eaLnBrk="1" fontAlgn="auto" latinLnBrk="0" hangingPunct="1">
              <a:lnSpc>
                <a:spcPct val="100000"/>
              </a:lnSpc>
              <a:spcBef>
                <a:spcPts val="0"/>
              </a:spcBef>
              <a:spcAft>
                <a:spcPts val="0"/>
              </a:spcAft>
              <a:buClrTx/>
              <a:buSzTx/>
              <a:buFont typeface="Arial"/>
              <a:buChar char="•"/>
              <a:tabLst/>
              <a:defRPr/>
            </a:pPr>
            <a:r>
              <a:rPr lang="en-US" sz="1200" dirty="0" smtClean="0"/>
              <a:t>Exponential increase of time-savings in the form of reusable code:</a:t>
            </a:r>
            <a:r>
              <a:rPr lang="en-US" sz="1200" baseline="0" dirty="0" smtClean="0"/>
              <a:t>  Write something once, and use over and over for increased productivity.</a:t>
            </a:r>
            <a:endParaRPr lang="en-US" sz="1200" dirty="0" smtClean="0"/>
          </a:p>
          <a:p>
            <a:pPr marL="0" indent="0">
              <a:buNone/>
            </a:pPr>
            <a:endParaRPr lang="en-US" baseline="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917515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 </a:t>
            </a:r>
          </a:p>
          <a:p>
            <a:pPr marL="228600" indent="-228600">
              <a:buFont typeface="Arial"/>
              <a:buChar char="•"/>
            </a:pPr>
            <a:r>
              <a:rPr lang="en-US" baseline="0" dirty="0" smtClean="0"/>
              <a:t>Example Chef script (covered later in this chapter).  This installs apache (</a:t>
            </a:r>
            <a:r>
              <a:rPr lang="en-US" baseline="0" dirty="0" err="1" smtClean="0"/>
              <a:t>httpd</a:t>
            </a:r>
            <a:r>
              <a:rPr lang="en-US" baseline="0" dirty="0" smtClean="0"/>
              <a:t>) on an </a:t>
            </a:r>
            <a:r>
              <a:rPr lang="en-US" baseline="0" dirty="0" err="1" smtClean="0"/>
              <a:t>CentOS</a:t>
            </a:r>
            <a:r>
              <a:rPr lang="en-US" baseline="0" dirty="0" smtClean="0"/>
              <a:t>/</a:t>
            </a:r>
            <a:r>
              <a:rPr lang="en-US" baseline="0" dirty="0" err="1" smtClean="0"/>
              <a:t>Redhat</a:t>
            </a:r>
            <a:r>
              <a:rPr lang="en-US" baseline="0" dirty="0" smtClean="0"/>
              <a:t> system, then writes an </a:t>
            </a:r>
            <a:r>
              <a:rPr lang="en-US" baseline="0" dirty="0" err="1" smtClean="0"/>
              <a:t>index.html</a:t>
            </a:r>
            <a:r>
              <a:rPr lang="en-US" baseline="0" dirty="0" smtClean="0"/>
              <a:t> file into the location where Apache expects to find it, then it starts Apache and configures Apache to start if the machine is rebooted.</a:t>
            </a:r>
            <a:br>
              <a:rPr lang="en-US" baseline="0" dirty="0" smtClean="0"/>
            </a:br>
            <a:r>
              <a:rPr lang="en-US" baseline="0" dirty="0" smtClean="0"/>
              <a:t/>
            </a:r>
            <a:br>
              <a:rPr lang="en-US" baseline="0" dirty="0" smtClean="0"/>
            </a:br>
            <a:r>
              <a:rPr lang="en-US" baseline="0" dirty="0" smtClean="0"/>
              <a:t>package “</a:t>
            </a:r>
            <a:r>
              <a:rPr lang="en-US" baseline="0" dirty="0" err="1" smtClean="0"/>
              <a:t>httpd</a:t>
            </a:r>
            <a:r>
              <a:rPr lang="en-US" baseline="0" dirty="0" smtClean="0"/>
              <a:t>” do</a:t>
            </a:r>
            <a:br>
              <a:rPr lang="en-US" baseline="0" dirty="0" smtClean="0"/>
            </a:br>
            <a:r>
              <a:rPr lang="en-US" baseline="0" dirty="0" smtClean="0"/>
              <a:t>   action :install</a:t>
            </a:r>
            <a:br>
              <a:rPr lang="en-US" baseline="0" dirty="0" smtClean="0"/>
            </a:br>
            <a:r>
              <a:rPr lang="en-US" baseline="0" dirty="0" smtClean="0"/>
              <a:t>end</a:t>
            </a:r>
            <a:br>
              <a:rPr lang="en-US" baseline="0" dirty="0" smtClean="0"/>
            </a:br>
            <a:r>
              <a:rPr lang="en-US" baseline="0" dirty="0" smtClean="0"/>
              <a:t/>
            </a:r>
            <a:br>
              <a:rPr lang="en-US" baseline="0" dirty="0" smtClean="0"/>
            </a:br>
            <a:r>
              <a:rPr lang="en-US" baseline="0" dirty="0" smtClean="0"/>
              <a:t>file “/</a:t>
            </a:r>
            <a:r>
              <a:rPr lang="en-US" baseline="0" dirty="0" err="1" smtClean="0"/>
              <a:t>var</a:t>
            </a:r>
            <a:r>
              <a:rPr lang="en-US" baseline="0" dirty="0" smtClean="0"/>
              <a:t>/www/html/</a:t>
            </a:r>
            <a:r>
              <a:rPr lang="en-US" baseline="0" dirty="0" err="1" smtClean="0"/>
              <a:t>index.html</a:t>
            </a:r>
            <a:r>
              <a:rPr lang="en-US" baseline="0" dirty="0" smtClean="0"/>
              <a:t>” do</a:t>
            </a:r>
            <a:br>
              <a:rPr lang="en-US" baseline="0" dirty="0" smtClean="0"/>
            </a:br>
            <a:r>
              <a:rPr lang="en-US" baseline="0" dirty="0" smtClean="0"/>
              <a:t>    content “</a:t>
            </a:r>
            <a:r>
              <a:rPr lang="en-US" baseline="0" dirty="0" err="1" smtClean="0"/>
              <a:t>Hellow</a:t>
            </a:r>
            <a:r>
              <a:rPr lang="en-US" baseline="0" dirty="0" smtClean="0"/>
              <a:t> World”</a:t>
            </a:r>
            <a:br>
              <a:rPr lang="en-US" baseline="0" dirty="0" smtClean="0"/>
            </a:br>
            <a:r>
              <a:rPr lang="en-US" baseline="0" dirty="0" smtClean="0"/>
              <a:t>    action :create</a:t>
            </a:r>
            <a:br>
              <a:rPr lang="en-US" baseline="0" dirty="0" smtClean="0"/>
            </a:br>
            <a:r>
              <a:rPr lang="en-US" baseline="0" dirty="0" smtClean="0"/>
              <a:t>end</a:t>
            </a:r>
            <a:br>
              <a:rPr lang="en-US" baseline="0" dirty="0" smtClean="0"/>
            </a:br>
            <a:r>
              <a:rPr lang="en-US" baseline="0" dirty="0" smtClean="0"/>
              <a:t/>
            </a:r>
            <a:br>
              <a:rPr lang="en-US" baseline="0" dirty="0" smtClean="0"/>
            </a:br>
            <a:r>
              <a:rPr lang="en-US" baseline="0" dirty="0" smtClean="0"/>
              <a:t>service “</a:t>
            </a:r>
            <a:r>
              <a:rPr lang="en-US" baseline="0" dirty="0" err="1" smtClean="0"/>
              <a:t>httpd</a:t>
            </a:r>
            <a:r>
              <a:rPr lang="en-US" baseline="0" dirty="0" smtClean="0"/>
              <a:t>” do</a:t>
            </a:r>
            <a:br>
              <a:rPr lang="en-US" baseline="0" dirty="0" smtClean="0"/>
            </a:br>
            <a:r>
              <a:rPr lang="en-US" baseline="0" dirty="0" smtClean="0"/>
              <a:t>    action [:enable, :start]</a:t>
            </a:r>
            <a:br>
              <a:rPr lang="en-US" baseline="0" dirty="0" smtClean="0"/>
            </a:br>
            <a:r>
              <a:rPr lang="en-US" baseline="0" dirty="0" smtClean="0"/>
              <a:t>end</a:t>
            </a:r>
            <a:br>
              <a:rPr lang="en-US" baseline="0" dirty="0" smtClean="0"/>
            </a:br>
            <a:endParaRPr lang="en-US" baseline="0" dirty="0" smtClean="0"/>
          </a:p>
          <a:p>
            <a:pPr marL="0" indent="0">
              <a:buNone/>
            </a:pPr>
            <a:r>
              <a:rPr lang="en-US" b="1" baseline="0" dirty="0" smtClean="0"/>
              <a:t>References:</a:t>
            </a:r>
          </a:p>
          <a:p>
            <a:pPr marL="228600" indent="-228600">
              <a:buFont typeface="Arial"/>
              <a:buChar char="•"/>
            </a:pPr>
            <a:r>
              <a:rPr lang="en-US" baseline="0" dirty="0" smtClean="0"/>
              <a:t>See </a:t>
            </a:r>
            <a:r>
              <a:rPr lang="en-US" baseline="0" dirty="0" err="1" smtClean="0"/>
              <a:t>www.rightscale.com</a:t>
            </a:r>
            <a:r>
              <a:rPr lang="en-US" baseline="0" dirty="0" smtClean="0"/>
              <a:t> for an example of a Graphically driven Configuration Management platform</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1268071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dirty="0" smtClean="0"/>
              <a:t>Typically</a:t>
            </a:r>
            <a:r>
              <a:rPr lang="en-US" baseline="0" dirty="0" smtClean="0"/>
              <a:t> each function would be a different script; one script for launching the instance and a separate script for installing and configuring the database.</a:t>
            </a:r>
            <a:endParaRPr lang="en-US" dirty="0" smtClean="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12680713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The result of this code is the</a:t>
            </a:r>
            <a:r>
              <a:rPr lang="en-US" baseline="0" dirty="0" smtClean="0"/>
              <a:t> that an Apache web server is installed and started, with a default web page is created with the words “Hello, World!”</a:t>
            </a:r>
            <a:endParaRPr lang="en-US" baseline="0" dirty="0"/>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aseline="0" dirty="0" err="1" smtClean="0"/>
              <a:t>Httpd</a:t>
            </a:r>
            <a:r>
              <a:rPr lang="en-US" baseline="0" dirty="0" smtClean="0"/>
              <a:t> is the package name for Apache on </a:t>
            </a:r>
            <a:r>
              <a:rPr lang="en-US" baseline="0" dirty="0" err="1" smtClean="0"/>
              <a:t>CentOS</a:t>
            </a:r>
            <a:r>
              <a:rPr lang="en-US" baseline="0" dirty="0" smtClean="0"/>
              <a:t>.  It is called “apache2” for Ubuntu.  </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aseline="0" dirty="0" smtClean="0"/>
              <a:t>The ’service’ block here has the simplified action “start”.  In practical examples, we use</a:t>
            </a:r>
            <a:br>
              <a:rPr lang="en-US" baseline="0" dirty="0" smtClean="0"/>
            </a:br>
            <a:r>
              <a:rPr lang="en-US" baseline="0" dirty="0" smtClean="0"/>
              <a:t>action [:enable , :start]</a:t>
            </a:r>
            <a:br>
              <a:rPr lang="en-US" baseline="0" dirty="0" smtClean="0"/>
            </a:br>
            <a:r>
              <a:rPr lang="en-US" baseline="0" dirty="0" smtClean="0"/>
              <a:t>so that it starts the Apache process now and it enables the server such that the Apache process starts if the machine is rebooted.</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aseline="0" dirty="0" smtClean="0"/>
              <a:t>For the Package and File resources, you could leave out the action because these resources are using the default action.  The more streamlined code would look like:</a:t>
            </a:r>
            <a:br>
              <a:rPr lang="en-US" baseline="0" dirty="0" smtClean="0"/>
            </a:br>
            <a:r>
              <a:rPr lang="en-US" baseline="0" dirty="0" smtClean="0"/>
              <a:t>package “</a:t>
            </a:r>
            <a:r>
              <a:rPr lang="en-US" baseline="0" dirty="0" err="1" smtClean="0"/>
              <a:t>httpd</a:t>
            </a:r>
            <a:r>
              <a:rPr lang="en-US" baseline="0" dirty="0" smtClean="0"/>
              <a:t>”</a:t>
            </a:r>
            <a:br>
              <a:rPr lang="en-US" baseline="0" dirty="0" smtClean="0"/>
            </a:br>
            <a:r>
              <a:rPr lang="en-US" baseline="0" dirty="0" smtClean="0"/>
              <a:t/>
            </a:r>
            <a:br>
              <a:rPr lang="en-US" baseline="0" dirty="0" smtClean="0"/>
            </a:br>
            <a:r>
              <a:rPr lang="en-US" baseline="0" dirty="0" smtClean="0"/>
              <a:t>service “</a:t>
            </a:r>
            <a:r>
              <a:rPr lang="en-US" baseline="0" dirty="0" err="1" smtClean="0"/>
              <a:t>httpd</a:t>
            </a:r>
            <a:r>
              <a:rPr lang="en-US" baseline="0" dirty="0" smtClean="0"/>
              <a:t>” do</a:t>
            </a:r>
            <a:br>
              <a:rPr lang="en-US" baseline="0" dirty="0" smtClean="0"/>
            </a:br>
            <a:r>
              <a:rPr lang="en-US" baseline="0" dirty="0" smtClean="0"/>
              <a:t>  action [:enable, :start]</a:t>
            </a:r>
            <a:br>
              <a:rPr lang="en-US" baseline="0" dirty="0" smtClean="0"/>
            </a:br>
            <a:r>
              <a:rPr lang="en-US" baseline="0" dirty="0" smtClean="0"/>
              <a:t>end</a:t>
            </a:r>
            <a:br>
              <a:rPr lang="en-US" baseline="0" dirty="0" smtClean="0"/>
            </a:br>
            <a:r>
              <a:rPr lang="en-US" baseline="0" dirty="0" smtClean="0"/>
              <a:t/>
            </a:r>
            <a:br>
              <a:rPr lang="en-US" baseline="0" dirty="0" smtClean="0"/>
            </a:br>
            <a:r>
              <a:rPr lang="en-US" baseline="0" dirty="0" smtClean="0"/>
              <a:t>file “/</a:t>
            </a:r>
            <a:r>
              <a:rPr lang="en-US" baseline="0" dirty="0" err="1" smtClean="0"/>
              <a:t>var</a:t>
            </a:r>
            <a:r>
              <a:rPr lang="en-US" baseline="0" dirty="0" smtClean="0"/>
              <a:t>/www/html/</a:t>
            </a:r>
            <a:r>
              <a:rPr lang="en-US" baseline="0" dirty="0" err="1" smtClean="0"/>
              <a:t>index.html</a:t>
            </a:r>
            <a:r>
              <a:rPr lang="en-US" baseline="0" dirty="0" smtClean="0"/>
              <a:t>” do</a:t>
            </a:r>
            <a:br>
              <a:rPr lang="en-US" baseline="0" dirty="0" smtClean="0"/>
            </a:br>
            <a:r>
              <a:rPr lang="en-US" baseline="0" dirty="0" smtClean="0"/>
              <a:t>    content “Hello World”</a:t>
            </a:r>
            <a:br>
              <a:rPr lang="en-US" baseline="0" dirty="0" smtClean="0"/>
            </a:br>
            <a:r>
              <a:rPr lang="en-US" baseline="0" dirty="0" smtClean="0"/>
              <a:t>end</a:t>
            </a:r>
          </a:p>
          <a:p>
            <a:pPr marL="0" marR="0" lvl="0" indent="0" algn="l" defTabSz="914400" rtl="0" eaLnBrk="1" fontAlgn="auto" latinLnBrk="0" hangingPunct="1">
              <a:lnSpc>
                <a:spcPct val="100000"/>
              </a:lnSpc>
              <a:spcBef>
                <a:spcPts val="0"/>
              </a:spcBef>
              <a:spcAft>
                <a:spcPts val="0"/>
              </a:spcAft>
              <a:buClrTx/>
              <a:buSzTx/>
              <a:buFont typeface="Arial"/>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smtClean="0"/>
              <a:t>References:</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aseline="0" dirty="0" smtClean="0"/>
              <a:t>For default actions, see: </a:t>
            </a:r>
            <a:r>
              <a:rPr lang="en-US" baseline="0" dirty="0" err="1" smtClean="0"/>
              <a:t>docs.chef.io</a:t>
            </a:r>
            <a:endParaRPr lang="en-US" baseline="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pPr/>
              <a:t>8</a:t>
            </a:fld>
            <a:endParaRPr lang="en-US"/>
          </a:p>
        </p:txBody>
      </p:sp>
    </p:spTree>
    <p:extLst>
      <p:ext uri="{BB962C8B-B14F-4D97-AF65-F5344CB8AC3E}">
        <p14:creationId xmlns:p14="http://schemas.microsoft.com/office/powerpoint/2010/main" val="1442726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The result of this code is the</a:t>
            </a:r>
            <a:r>
              <a:rPr lang="en-US" baseline="0" dirty="0" smtClean="0"/>
              <a:t> that an IIS web server is installed and started, and a default web page is created with the words “Hello, World!”</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9</a:t>
            </a:fld>
            <a:endParaRPr lang="en-US">
              <a:solidFill>
                <a:prstClr val="black"/>
              </a:solidFill>
              <a:latin typeface="Calibri"/>
            </a:endParaRPr>
          </a:p>
        </p:txBody>
      </p:sp>
    </p:spTree>
    <p:extLst>
      <p:ext uri="{BB962C8B-B14F-4D97-AF65-F5344CB8AC3E}">
        <p14:creationId xmlns:p14="http://schemas.microsoft.com/office/powerpoint/2010/main" val="1442726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308916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59C166-16D3-4A25-A2F8-C51E0E346B22}" type="datetimeFigureOut">
              <a:rPr lang="en-US" smtClean="0"/>
              <a:pPr/>
              <a:t>7/11/16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59C166-16D3-4A25-A2F8-C51E0E346B22}" type="datetimeFigureOut">
              <a:rPr lang="en-US" smtClean="0"/>
              <a:pPr/>
              <a:t>7/11/16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59C166-16D3-4A25-A2F8-C51E0E346B22}" type="datetimeFigureOut">
              <a:rPr lang="en-US" smtClean="0"/>
              <a:pPr/>
              <a:t>7/11/16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278476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013570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7/11/16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3931187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smtClean="0"/>
              <a:t>Click to edit Master title style</a:t>
            </a:r>
            <a:endParaRPr lang="en-US"/>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19626644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84934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045111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smtClean="0"/>
              <a:t>Click to edit Master title style</a:t>
            </a:r>
            <a:endParaRPr lang="en-US"/>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800">
                <a:solidFill>
                  <a:schemeClr val="bg1"/>
                </a:solidFill>
                <a:latin typeface="Consolas" panose="020B0609020204030204" pitchFamily="49" charset="0"/>
              </a:defRPr>
            </a:lvl1pPr>
            <a:lvl2pPr marL="457200" indent="0">
              <a:lnSpc>
                <a:spcPct val="50000"/>
              </a:lnSpc>
              <a:buNone/>
              <a:defRPr sz="1800">
                <a:solidFill>
                  <a:schemeClr val="bg1"/>
                </a:solidFill>
                <a:latin typeface="Consolas" panose="020B0609020204030204" pitchFamily="49" charset="0"/>
              </a:defRPr>
            </a:lvl2pPr>
            <a:lvl3pPr marL="914400" indent="0">
              <a:lnSpc>
                <a:spcPct val="50000"/>
              </a:lnSpc>
              <a:buNone/>
              <a:defRPr sz="1800">
                <a:solidFill>
                  <a:schemeClr val="bg1"/>
                </a:solidFill>
                <a:latin typeface="Consolas" panose="020B0609020204030204" pitchFamily="49" charset="0"/>
              </a:defRPr>
            </a:lvl3pPr>
            <a:lvl4pPr marL="1371600" indent="0">
              <a:lnSpc>
                <a:spcPct val="50000"/>
              </a:lnSpc>
              <a:buNone/>
              <a:defRPr sz="1800">
                <a:solidFill>
                  <a:schemeClr val="bg1"/>
                </a:solidFill>
                <a:latin typeface="Consolas" panose="020B0609020204030204" pitchFamily="49" charset="0"/>
              </a:defRPr>
            </a:lvl4pPr>
            <a:lvl5pPr marL="1828800" indent="0">
              <a:lnSpc>
                <a:spcPct val="50000"/>
              </a:lnSpc>
              <a:buNone/>
              <a:defRPr sz="1800">
                <a:solidFill>
                  <a:schemeClr val="bg1"/>
                </a:solidFill>
                <a:latin typeface="Consolas" panose="020B060902020403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12038339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3874738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59C166-16D3-4A25-A2F8-C51E0E346B22}" type="datetimeFigureOut">
              <a:rPr lang="en-US" smtClean="0"/>
              <a:pPr/>
              <a:t>7/11/16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0114568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683393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667268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7/11/16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smtClean="0"/>
              <a:t>Click to edit Master title style</a:t>
            </a:r>
            <a:endParaRPr lang="en-US"/>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59C166-16D3-4A25-A2F8-C51E0E346B22}" type="datetimeFigureOut">
              <a:rPr lang="en-US" smtClean="0"/>
              <a:pPr/>
              <a:t>7/11/16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
        <p:nvSpPr>
          <p:cNvPr id="6" name="Rectangle 5"/>
          <p:cNvSpPr/>
          <p:nvPr/>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2361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pPr/>
              <a:t>7/11/16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
        <p:nvSpPr>
          <p:cNvPr id="6" name="Rectangle 5"/>
          <p:cNvSpPr/>
          <p:nvPr/>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70519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smtClean="0"/>
              <a:t>Click to edit Master title style</a:t>
            </a:r>
            <a:endParaRPr lang="en-US"/>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800">
                <a:solidFill>
                  <a:schemeClr val="bg1"/>
                </a:solidFill>
                <a:latin typeface="Consolas" panose="020B0609020204030204" pitchFamily="49" charset="0"/>
              </a:defRPr>
            </a:lvl1pPr>
            <a:lvl2pPr marL="457200" indent="0">
              <a:lnSpc>
                <a:spcPct val="50000"/>
              </a:lnSpc>
              <a:buNone/>
              <a:defRPr sz="1800">
                <a:solidFill>
                  <a:schemeClr val="bg1"/>
                </a:solidFill>
                <a:latin typeface="Consolas" panose="020B0609020204030204" pitchFamily="49" charset="0"/>
              </a:defRPr>
            </a:lvl2pPr>
            <a:lvl3pPr marL="914400" indent="0">
              <a:lnSpc>
                <a:spcPct val="50000"/>
              </a:lnSpc>
              <a:buNone/>
              <a:defRPr sz="1800">
                <a:solidFill>
                  <a:schemeClr val="bg1"/>
                </a:solidFill>
                <a:latin typeface="Consolas" panose="020B0609020204030204" pitchFamily="49" charset="0"/>
              </a:defRPr>
            </a:lvl3pPr>
            <a:lvl4pPr marL="1371600" indent="0">
              <a:lnSpc>
                <a:spcPct val="50000"/>
              </a:lnSpc>
              <a:buNone/>
              <a:defRPr sz="1800">
                <a:solidFill>
                  <a:schemeClr val="bg1"/>
                </a:solidFill>
                <a:latin typeface="Consolas" panose="020B0609020204030204" pitchFamily="49" charset="0"/>
              </a:defRPr>
            </a:lvl4pPr>
            <a:lvl5pPr marL="1828800" indent="0">
              <a:lnSpc>
                <a:spcPct val="50000"/>
              </a:lnSpc>
              <a:buNone/>
              <a:defRPr sz="1800">
                <a:solidFill>
                  <a:schemeClr val="bg1"/>
                </a:solidFill>
                <a:latin typeface="Consolas" panose="020B060902020403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1031276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409665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459C166-16D3-4A25-A2F8-C51E0E346B22}" type="datetimeFigureOut">
              <a:rPr lang="en-US" smtClean="0"/>
              <a:pPr/>
              <a:t>7/11/16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pPr/>
              <a:t>7/11/16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97726130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2847" y="931926"/>
            <a:ext cx="9660845" cy="2767151"/>
          </a:xfrm>
        </p:spPr>
        <p:txBody>
          <a:bodyPr anchor="b">
            <a:noAutofit/>
          </a:bodyPr>
          <a:lstStyle/>
          <a:p>
            <a:pPr algn="l"/>
            <a:r>
              <a:rPr lang="en-US" dirty="0" smtClean="0">
                <a:solidFill>
                  <a:srgbClr val="FFFFFF"/>
                </a:solidFill>
                <a:latin typeface="Segoe UI" panose="020B0502040204020203" pitchFamily="34" charset="0"/>
                <a:cs typeface="Segoe UI" panose="020B0502040204020203" pitchFamily="34" charset="0"/>
              </a:rPr>
              <a:t>DevOps</a:t>
            </a:r>
            <a:endParaRPr lang="en-US" dirty="0">
              <a:latin typeface="Segoe UI" panose="020B0502040204020203" pitchFamily="34" charset="0"/>
              <a:cs typeface="Segoe UI" panose="020B0502040204020203" pitchFamily="34" charset="0"/>
            </a:endParaRPr>
          </a:p>
        </p:txBody>
      </p:sp>
      <p:sp>
        <p:nvSpPr>
          <p:cNvPr id="3" name="TextBox 2"/>
          <p:cNvSpPr txBox="1"/>
          <p:nvPr/>
        </p:nvSpPr>
        <p:spPr>
          <a:xfrm>
            <a:off x="1384197" y="3638573"/>
            <a:ext cx="9798050" cy="1323439"/>
          </a:xfrm>
          <a:prstGeom prst="rect">
            <a:avLst/>
          </a:prstGeom>
          <a:noFill/>
        </p:spPr>
        <p:txBody>
          <a:bodyPr wrap="square" rtlCol="0">
            <a:spAutoFit/>
          </a:bodyPr>
          <a:lstStyle/>
          <a:p>
            <a:r>
              <a:rPr lang="en-US" sz="4000" dirty="0">
                <a:solidFill>
                  <a:srgbClr val="FFFF00"/>
                </a:solidFill>
              </a:rPr>
              <a:t>Module </a:t>
            </a:r>
            <a:r>
              <a:rPr lang="en-US" sz="4000" dirty="0" smtClean="0">
                <a:solidFill>
                  <a:srgbClr val="FFFF00"/>
                </a:solidFill>
              </a:rPr>
              <a:t>7, </a:t>
            </a:r>
            <a:r>
              <a:rPr lang="en-US" sz="4000" dirty="0">
                <a:solidFill>
                  <a:srgbClr val="FFFF00"/>
                </a:solidFill>
              </a:rPr>
              <a:t>Lesson </a:t>
            </a:r>
            <a:r>
              <a:rPr lang="en-US" sz="4000" dirty="0" smtClean="0">
                <a:solidFill>
                  <a:srgbClr val="FFFF00"/>
                </a:solidFill>
              </a:rPr>
              <a:t>2: </a:t>
            </a:r>
            <a:endParaRPr lang="en-US" sz="4000" dirty="0">
              <a:solidFill>
                <a:srgbClr val="FFFF00"/>
              </a:solidFill>
            </a:endParaRPr>
          </a:p>
          <a:p>
            <a:r>
              <a:rPr lang="en-US" sz="4000" dirty="0" smtClean="0">
                <a:solidFill>
                  <a:srgbClr val="FFFF00"/>
                </a:solidFill>
              </a:rPr>
              <a:t>Configuration Management</a:t>
            </a:r>
            <a:endParaRPr lang="en-US" sz="4000" dirty="0">
              <a:solidFill>
                <a:srgbClr val="FFFF00"/>
              </a:solidFill>
            </a:endParaRPr>
          </a:p>
        </p:txBody>
      </p:sp>
    </p:spTree>
    <p:extLst>
      <p:ext uri="{BB962C8B-B14F-4D97-AF65-F5344CB8AC3E}">
        <p14:creationId xmlns:p14="http://schemas.microsoft.com/office/powerpoint/2010/main" val="244850527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Configuring Multiple Servers Identically</a:t>
            </a:r>
            <a:endParaRPr lang="en-US" sz="4400" dirty="0"/>
          </a:p>
        </p:txBody>
      </p:sp>
      <p:grpSp>
        <p:nvGrpSpPr>
          <p:cNvPr id="8" name="Group 7"/>
          <p:cNvGrpSpPr/>
          <p:nvPr/>
        </p:nvGrpSpPr>
        <p:grpSpPr>
          <a:xfrm>
            <a:off x="0" y="1950630"/>
            <a:ext cx="12192000" cy="3859620"/>
            <a:chOff x="0" y="1950630"/>
            <a:chExt cx="12192000" cy="3497682"/>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Scripts can be rolled out to thousands of servers</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5"/>
              <a:ext cx="12192000" cy="26647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The </a:t>
              </a:r>
              <a:r>
                <a:rPr lang="en-US" sz="2800" dirty="0">
                  <a:solidFill>
                    <a:srgbClr val="000000"/>
                  </a:solidFill>
                </a:rPr>
                <a:t>previous code example can be applied to one server or to </a:t>
              </a:r>
              <a:r>
                <a:rPr lang="en-US" sz="2800" dirty="0" smtClean="0">
                  <a:solidFill>
                    <a:srgbClr val="000000"/>
                  </a:solidFill>
                </a:rPr>
                <a:t>ten</a:t>
              </a:r>
              <a:r>
                <a:rPr lang="en-US" sz="2800" dirty="0">
                  <a:solidFill>
                    <a:srgbClr val="000000"/>
                  </a:solidFill>
                </a:rPr>
                <a:t>-thousand servers </a:t>
              </a:r>
            </a:p>
            <a:p>
              <a:pPr marL="1371600" lvl="2" indent="-457200">
                <a:buFont typeface="Wingdings" charset="2"/>
                <a:buChar char="§"/>
              </a:pPr>
              <a:r>
                <a:rPr lang="en-US" sz="2800" dirty="0" smtClean="0">
                  <a:solidFill>
                    <a:srgbClr val="000000"/>
                  </a:solidFill>
                </a:rPr>
                <a:t>The </a:t>
              </a:r>
              <a:r>
                <a:rPr lang="en-US" sz="2800" dirty="0">
                  <a:solidFill>
                    <a:srgbClr val="000000"/>
                  </a:solidFill>
                </a:rPr>
                <a:t>end result will be that each server is configured identically, </a:t>
              </a:r>
              <a:r>
                <a:rPr lang="en-US" sz="2800" dirty="0" smtClean="0">
                  <a:solidFill>
                    <a:srgbClr val="000000"/>
                  </a:solidFill>
                </a:rPr>
                <a:t>as specified </a:t>
              </a:r>
              <a:r>
                <a:rPr lang="en-US" sz="2800" dirty="0">
                  <a:solidFill>
                    <a:srgbClr val="000000"/>
                  </a:solidFill>
                </a:rPr>
                <a:t>in the </a:t>
              </a:r>
              <a:r>
                <a:rPr lang="en-US" sz="2800" dirty="0" smtClean="0">
                  <a:solidFill>
                    <a:srgbClr val="000000"/>
                  </a:solidFill>
                </a:rPr>
                <a:t>script</a:t>
              </a:r>
              <a:endParaRPr lang="en-US" sz="2800" dirty="0">
                <a:solidFill>
                  <a:srgbClr val="000000"/>
                </a:solidFill>
              </a:endParaRPr>
            </a:p>
          </p:txBody>
        </p:sp>
      </p:grpSp>
    </p:spTree>
    <p:extLst>
      <p:ext uri="{BB962C8B-B14F-4D97-AF65-F5344CB8AC3E}">
        <p14:creationId xmlns:p14="http://schemas.microsoft.com/office/powerpoint/2010/main" val="202087881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Utilizing Variables Across Servers</a:t>
            </a:r>
            <a:endParaRPr lang="en-US" sz="4400" dirty="0"/>
          </a:p>
        </p:txBody>
      </p:sp>
      <p:grpSp>
        <p:nvGrpSpPr>
          <p:cNvPr id="8" name="Group 7"/>
          <p:cNvGrpSpPr/>
          <p:nvPr/>
        </p:nvGrpSpPr>
        <p:grpSpPr>
          <a:xfrm>
            <a:off x="0" y="1950630"/>
            <a:ext cx="12192000" cy="3923119"/>
            <a:chOff x="0" y="1950630"/>
            <a:chExt cx="12192000" cy="3555226"/>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Variables can be used for customization</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4"/>
              <a:ext cx="12192000" cy="27223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Each configuration management platform has the ability to utilize variables</a:t>
              </a:r>
              <a:endParaRPr lang="en-US" sz="2800" dirty="0">
                <a:solidFill>
                  <a:srgbClr val="000000"/>
                </a:solidFill>
              </a:endParaRPr>
            </a:p>
            <a:p>
              <a:pPr marL="1371600" lvl="2" indent="-457200">
                <a:buFont typeface="Wingdings" charset="2"/>
                <a:buChar char="§"/>
              </a:pPr>
              <a:r>
                <a:rPr lang="en-US" sz="2800" dirty="0" smtClean="0">
                  <a:solidFill>
                    <a:srgbClr val="000000"/>
                  </a:solidFill>
                </a:rPr>
                <a:t>These variables allow for one script to employ unique values on each server</a:t>
              </a:r>
              <a:endParaRPr lang="en-US" sz="2800" dirty="0">
                <a:solidFill>
                  <a:srgbClr val="000000"/>
                </a:solidFill>
              </a:endParaRPr>
            </a:p>
            <a:p>
              <a:pPr marL="1371600" lvl="2" indent="-457200">
                <a:buFont typeface="Wingdings" charset="2"/>
                <a:buChar char="§"/>
              </a:pPr>
              <a:r>
                <a:rPr lang="en-US" sz="2800" dirty="0" smtClean="0">
                  <a:solidFill>
                    <a:srgbClr val="000000"/>
                  </a:solidFill>
                </a:rPr>
                <a:t>These variables can be set in the script or, more commonly, in other locations, providing global controls and portability</a:t>
              </a:r>
            </a:p>
          </p:txBody>
        </p:sp>
      </p:grpSp>
    </p:spTree>
    <p:extLst>
      <p:ext uri="{BB962C8B-B14F-4D97-AF65-F5344CB8AC3E}">
        <p14:creationId xmlns:p14="http://schemas.microsoft.com/office/powerpoint/2010/main" val="132821133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Example 1: Variables For A Web Server</a:t>
            </a:r>
            <a:endParaRPr lang="en-US" sz="4800" dirty="0"/>
          </a:p>
        </p:txBody>
      </p:sp>
      <p:sp>
        <p:nvSpPr>
          <p:cNvPr id="3" name="Content Placeholder 2"/>
          <p:cNvSpPr>
            <a:spLocks noGrp="1"/>
          </p:cNvSpPr>
          <p:nvPr>
            <p:ph idx="1"/>
          </p:nvPr>
        </p:nvSpPr>
        <p:spPr/>
        <p:txBody>
          <a:bodyPr/>
          <a:lstStyle/>
          <a:p>
            <a:r>
              <a:rPr lang="en-US" dirty="0"/>
              <a:t>#set the variable</a:t>
            </a:r>
          </a:p>
          <a:p>
            <a:r>
              <a:rPr lang="en-US" b="1" i="1" dirty="0" err="1"/>
              <a:t>software_app</a:t>
            </a:r>
            <a:r>
              <a:rPr lang="en-US" b="1" dirty="0"/>
              <a:t> </a:t>
            </a:r>
            <a:r>
              <a:rPr lang="en-US" dirty="0"/>
              <a:t>= “</a:t>
            </a:r>
            <a:r>
              <a:rPr lang="en-US" dirty="0" err="1"/>
              <a:t>httpd</a:t>
            </a:r>
            <a:r>
              <a:rPr lang="en-US" dirty="0"/>
              <a:t>”</a:t>
            </a:r>
          </a:p>
          <a:p>
            <a:endParaRPr lang="en-US" dirty="0"/>
          </a:p>
          <a:p>
            <a:r>
              <a:rPr lang="en-US" dirty="0"/>
              <a:t>#use the variable</a:t>
            </a:r>
          </a:p>
          <a:p>
            <a:r>
              <a:rPr lang="en-US" dirty="0"/>
              <a:t>package </a:t>
            </a:r>
            <a:r>
              <a:rPr lang="en-US" b="1" i="1" dirty="0" err="1"/>
              <a:t>software_app</a:t>
            </a:r>
            <a:r>
              <a:rPr lang="en-US" b="1" dirty="0"/>
              <a:t> </a:t>
            </a:r>
            <a:r>
              <a:rPr lang="en-US" dirty="0"/>
              <a:t>do</a:t>
            </a:r>
          </a:p>
          <a:p>
            <a:r>
              <a:rPr lang="en-US" dirty="0"/>
              <a:t>  action :install</a:t>
            </a:r>
          </a:p>
          <a:p>
            <a:r>
              <a:rPr lang="en-US" dirty="0"/>
              <a:t>end</a:t>
            </a:r>
          </a:p>
          <a:p>
            <a:endParaRPr lang="en-US" dirty="0"/>
          </a:p>
          <a:p>
            <a:r>
              <a:rPr lang="en-US" dirty="0"/>
              <a:t>#this will resolve ‘</a:t>
            </a:r>
            <a:r>
              <a:rPr lang="en-US" i="1" dirty="0" err="1"/>
              <a:t>software_app</a:t>
            </a:r>
            <a:r>
              <a:rPr lang="en-US" dirty="0"/>
              <a:t>’ into ‘</a:t>
            </a:r>
            <a:r>
              <a:rPr lang="en-US" dirty="0" err="1"/>
              <a:t>httpd</a:t>
            </a:r>
            <a:r>
              <a:rPr lang="en-US" dirty="0"/>
              <a:t>’ with the result of </a:t>
            </a:r>
            <a:br>
              <a:rPr lang="en-US" dirty="0"/>
            </a:br>
            <a:r>
              <a:rPr lang="en-US" dirty="0"/>
              <a:t>#</a:t>
            </a:r>
            <a:r>
              <a:rPr lang="en-US" dirty="0" err="1"/>
              <a:t>httpd</a:t>
            </a:r>
            <a:r>
              <a:rPr lang="en-US" dirty="0"/>
              <a:t> (apache) being installed</a:t>
            </a:r>
          </a:p>
          <a:p>
            <a:endParaRPr lang="en-US" dirty="0"/>
          </a:p>
          <a:p>
            <a:endParaRPr lang="en-US" dirty="0"/>
          </a:p>
        </p:txBody>
      </p:sp>
    </p:spTree>
    <p:extLst>
      <p:ext uri="{BB962C8B-B14F-4D97-AF65-F5344CB8AC3E}">
        <p14:creationId xmlns:p14="http://schemas.microsoft.com/office/powerpoint/2010/main" val="214643759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Example 2: Variables For A Database</a:t>
            </a:r>
            <a:endParaRPr lang="en-US" sz="4800" dirty="0"/>
          </a:p>
        </p:txBody>
      </p:sp>
      <p:sp>
        <p:nvSpPr>
          <p:cNvPr id="3" name="Content Placeholder 2"/>
          <p:cNvSpPr>
            <a:spLocks noGrp="1"/>
          </p:cNvSpPr>
          <p:nvPr>
            <p:ph idx="1"/>
          </p:nvPr>
        </p:nvSpPr>
        <p:spPr/>
        <p:txBody>
          <a:bodyPr/>
          <a:lstStyle/>
          <a:p>
            <a:r>
              <a:rPr lang="en-US" dirty="0"/>
              <a:t>#first we set the variables in a </a:t>
            </a:r>
            <a:r>
              <a:rPr lang="en-US" dirty="0" err="1"/>
              <a:t>config</a:t>
            </a:r>
            <a:r>
              <a:rPr lang="en-US" dirty="0"/>
              <a:t> management variable file</a:t>
            </a:r>
          </a:p>
          <a:p>
            <a:r>
              <a:rPr lang="en-US" dirty="0"/>
              <a:t/>
            </a:r>
            <a:br>
              <a:rPr lang="en-US" dirty="0"/>
            </a:br>
            <a:r>
              <a:rPr lang="en-US" dirty="0"/>
              <a:t>[“database”][“user”] = “</a:t>
            </a:r>
            <a:r>
              <a:rPr lang="en-US" dirty="0" err="1"/>
              <a:t>myDBuser</a:t>
            </a:r>
            <a:r>
              <a:rPr lang="en-US" dirty="0"/>
              <a:t>”</a:t>
            </a:r>
          </a:p>
          <a:p>
            <a:r>
              <a:rPr lang="en-US" dirty="0"/>
              <a:t>[“database”][“password”] = “</a:t>
            </a:r>
            <a:r>
              <a:rPr lang="en-US" dirty="0" err="1"/>
              <a:t>myDBpasswd</a:t>
            </a:r>
            <a:r>
              <a:rPr lang="en-US" dirty="0" smtClean="0"/>
              <a:t>”</a:t>
            </a:r>
            <a:endParaRPr lang="en-US" dirty="0"/>
          </a:p>
        </p:txBody>
      </p:sp>
    </p:spTree>
    <p:extLst>
      <p:ext uri="{BB962C8B-B14F-4D97-AF65-F5344CB8AC3E}">
        <p14:creationId xmlns:p14="http://schemas.microsoft.com/office/powerpoint/2010/main" val="271907852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Example 2: Variables For A Database</a:t>
            </a:r>
            <a:endParaRPr lang="en-US" sz="4800" dirty="0"/>
          </a:p>
        </p:txBody>
      </p:sp>
      <p:sp>
        <p:nvSpPr>
          <p:cNvPr id="3" name="Content Placeholder 2"/>
          <p:cNvSpPr>
            <a:spLocks noGrp="1"/>
          </p:cNvSpPr>
          <p:nvPr>
            <p:ph idx="1"/>
          </p:nvPr>
        </p:nvSpPr>
        <p:spPr/>
        <p:txBody>
          <a:bodyPr/>
          <a:lstStyle/>
          <a:p>
            <a:r>
              <a:rPr lang="en-US" dirty="0"/>
              <a:t>#next, we use the variables when configuring the database</a:t>
            </a:r>
            <a:br>
              <a:rPr lang="en-US" dirty="0"/>
            </a:br>
            <a:endParaRPr lang="en-US" dirty="0"/>
          </a:p>
          <a:p>
            <a:r>
              <a:rPr lang="en-US" dirty="0"/>
              <a:t>file ‘C:\</a:t>
            </a:r>
            <a:r>
              <a:rPr lang="en-US" dirty="0" err="1"/>
              <a:t>ProgramData</a:t>
            </a:r>
            <a:r>
              <a:rPr lang="en-US" dirty="0"/>
              <a:t>\</a:t>
            </a:r>
            <a:r>
              <a:rPr lang="en-US" dirty="0" err="1"/>
              <a:t>my.ini</a:t>
            </a:r>
            <a:r>
              <a:rPr lang="en-US" dirty="0"/>
              <a:t>’ do </a:t>
            </a:r>
          </a:p>
          <a:p>
            <a:r>
              <a:rPr lang="en-US" dirty="0"/>
              <a:t>  content “</a:t>
            </a:r>
          </a:p>
          <a:p>
            <a:r>
              <a:rPr lang="en-US" dirty="0"/>
              <a:t>    user=#{[‘database’][‘user’]}</a:t>
            </a:r>
          </a:p>
          <a:p>
            <a:r>
              <a:rPr lang="en-US" dirty="0"/>
              <a:t>    password=#{[‘database’][‘</a:t>
            </a:r>
            <a:r>
              <a:rPr lang="en-US" dirty="0" err="1"/>
              <a:t>passwd</a:t>
            </a:r>
            <a:r>
              <a:rPr lang="en-US" dirty="0"/>
              <a:t>’]}</a:t>
            </a:r>
          </a:p>
          <a:p>
            <a:r>
              <a:rPr lang="en-US" dirty="0"/>
              <a:t>  “</a:t>
            </a:r>
          </a:p>
          <a:p>
            <a:r>
              <a:rPr lang="en-US" dirty="0"/>
              <a:t>  rights :read, ‘Everyone’</a:t>
            </a:r>
          </a:p>
          <a:p>
            <a:r>
              <a:rPr lang="en-US" dirty="0" smtClean="0"/>
              <a:t>end</a:t>
            </a:r>
            <a:endParaRPr lang="en-US" dirty="0"/>
          </a:p>
        </p:txBody>
      </p:sp>
    </p:spTree>
    <p:extLst>
      <p:ext uri="{BB962C8B-B14F-4D97-AF65-F5344CB8AC3E}">
        <p14:creationId xmlns:p14="http://schemas.microsoft.com/office/powerpoint/2010/main" val="222547526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Defining </a:t>
            </a:r>
            <a:r>
              <a:rPr lang="en-US" sz="4400" dirty="0" err="1" smtClean="0"/>
              <a:t>Idempotence</a:t>
            </a:r>
            <a:endParaRPr lang="en-US" sz="4400" dirty="0"/>
          </a:p>
        </p:txBody>
      </p:sp>
      <p:grpSp>
        <p:nvGrpSpPr>
          <p:cNvPr id="8" name="Group 7"/>
          <p:cNvGrpSpPr/>
          <p:nvPr/>
        </p:nvGrpSpPr>
        <p:grpSpPr>
          <a:xfrm>
            <a:off x="0" y="1950630"/>
            <a:ext cx="12192000" cy="4367622"/>
            <a:chOff x="0" y="1950630"/>
            <a:chExt cx="12192000" cy="3958045"/>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a:t>
                </a:r>
                <a:r>
                  <a:rPr lang="en-US" sz="2800" kern="0" dirty="0" smtClean="0">
                    <a:solidFill>
                      <a:prstClr val="white"/>
                    </a:solidFill>
                    <a:latin typeface="+mj-lt"/>
                  </a:rPr>
                  <a:t>A </a:t>
                </a:r>
                <a:r>
                  <a:rPr lang="en-US" sz="2800" kern="0" noProof="0" dirty="0" smtClean="0">
                    <a:solidFill>
                      <a:prstClr val="white"/>
                    </a:solidFill>
                    <a:latin typeface="+mj-lt"/>
                  </a:rPr>
                  <a:t>core concept of configuration management </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4"/>
              <a:ext cx="12192000" cy="31251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The term ‘</a:t>
              </a:r>
              <a:r>
                <a:rPr lang="en-US" sz="2800" dirty="0" err="1" smtClean="0">
                  <a:solidFill>
                    <a:srgbClr val="000000"/>
                  </a:solidFill>
                </a:rPr>
                <a:t>idempotence</a:t>
              </a:r>
              <a:r>
                <a:rPr lang="en-US" sz="2800" dirty="0" smtClean="0">
                  <a:solidFill>
                    <a:srgbClr val="000000"/>
                  </a:solidFill>
                </a:rPr>
                <a:t>’ was borrowed from mathematics</a:t>
              </a:r>
            </a:p>
            <a:p>
              <a:pPr marL="1371600" lvl="2" indent="-457200">
                <a:buFont typeface="Wingdings" charset="2"/>
                <a:buChar char="§"/>
              </a:pPr>
              <a:r>
                <a:rPr lang="en-US" sz="2800" dirty="0" smtClean="0">
                  <a:solidFill>
                    <a:srgbClr val="000000"/>
                  </a:solidFill>
                </a:rPr>
                <a:t>If you apply the same instruction set a second time to a server, only</a:t>
              </a:r>
              <a:r>
                <a:rPr lang="en-US" sz="2800" dirty="0">
                  <a:solidFill>
                    <a:srgbClr val="000000"/>
                  </a:solidFill>
                </a:rPr>
                <a:t> </a:t>
              </a:r>
              <a:r>
                <a:rPr lang="en-US" sz="2800" dirty="0" smtClean="0">
                  <a:solidFill>
                    <a:srgbClr val="000000"/>
                  </a:solidFill>
                </a:rPr>
                <a:t>the changes that need to happen to bring the server into agreement with the script are implemented</a:t>
              </a:r>
              <a:endParaRPr lang="en-US" sz="2800" dirty="0">
                <a:solidFill>
                  <a:srgbClr val="000000"/>
                </a:solidFill>
              </a:endParaRPr>
            </a:p>
            <a:p>
              <a:pPr marL="1371600" lvl="2" indent="-457200">
                <a:buFont typeface="Wingdings" charset="2"/>
                <a:buChar char="§"/>
              </a:pPr>
              <a:r>
                <a:rPr lang="en-US" sz="2800" dirty="0" smtClean="0">
                  <a:solidFill>
                    <a:srgbClr val="000000"/>
                  </a:solidFill>
                </a:rPr>
                <a:t>If the script dictates that Apache should be installed, but Apache is already installed, this step is skipped</a:t>
              </a:r>
            </a:p>
          </p:txBody>
        </p:sp>
      </p:grpSp>
    </p:spTree>
    <p:extLst>
      <p:ext uri="{BB962C8B-B14F-4D97-AF65-F5344CB8AC3E}">
        <p14:creationId xmlns:p14="http://schemas.microsoft.com/office/powerpoint/2010/main" val="63810690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a:t>Power Of </a:t>
            </a:r>
            <a:r>
              <a:rPr lang="en-US" sz="4400" dirty="0" err="1"/>
              <a:t>Idempotence</a:t>
            </a:r>
            <a:endParaRPr lang="en-US" sz="4400" dirty="0"/>
          </a:p>
        </p:txBody>
      </p:sp>
      <p:grpSp>
        <p:nvGrpSpPr>
          <p:cNvPr id="8" name="Group 7"/>
          <p:cNvGrpSpPr/>
          <p:nvPr/>
        </p:nvGrpSpPr>
        <p:grpSpPr>
          <a:xfrm>
            <a:off x="0" y="1950630"/>
            <a:ext cx="12192000" cy="3938996"/>
            <a:chOff x="0" y="1950630"/>
            <a:chExt cx="12192000" cy="3569614"/>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a:t>
                </a:r>
                <a:r>
                  <a:rPr lang="en-US" sz="2800" kern="0" dirty="0" smtClean="0">
                    <a:solidFill>
                      <a:prstClr val="white"/>
                    </a:solidFill>
                    <a:latin typeface="+mj-lt"/>
                  </a:rPr>
                  <a:t>Why is </a:t>
                </a:r>
                <a:r>
                  <a:rPr lang="en-US" sz="2800" kern="0" dirty="0" err="1" smtClean="0">
                    <a:solidFill>
                      <a:prstClr val="white"/>
                    </a:solidFill>
                    <a:latin typeface="+mj-lt"/>
                  </a:rPr>
                  <a:t>idempotence</a:t>
                </a:r>
                <a:r>
                  <a:rPr lang="en-US" sz="2800" kern="0" dirty="0" smtClean="0">
                    <a:solidFill>
                      <a:prstClr val="white"/>
                    </a:solidFill>
                    <a:latin typeface="+mj-lt"/>
                  </a:rPr>
                  <a:t> important?</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3"/>
              <a:ext cx="12192000" cy="27367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If </a:t>
              </a:r>
              <a:r>
                <a:rPr lang="en-US" sz="2800" dirty="0">
                  <a:solidFill>
                    <a:srgbClr val="000000"/>
                  </a:solidFill>
                </a:rPr>
                <a:t>an unauthorized or accidental change is made to a server</a:t>
              </a:r>
              <a:r>
                <a:rPr lang="en-US" sz="2800" dirty="0" smtClean="0">
                  <a:solidFill>
                    <a:srgbClr val="000000"/>
                  </a:solidFill>
                </a:rPr>
                <a:t>, </a:t>
              </a:r>
              <a:r>
                <a:rPr lang="en-US" sz="2800" dirty="0" err="1" smtClean="0">
                  <a:solidFill>
                    <a:srgbClr val="000000"/>
                  </a:solidFill>
                </a:rPr>
                <a:t>idempotence</a:t>
              </a:r>
              <a:r>
                <a:rPr lang="en-US" sz="2800" dirty="0" smtClean="0">
                  <a:solidFill>
                    <a:srgbClr val="000000"/>
                  </a:solidFill>
                </a:rPr>
                <a:t> </a:t>
              </a:r>
              <a:r>
                <a:rPr lang="en-US" sz="2800" dirty="0">
                  <a:solidFill>
                    <a:srgbClr val="000000"/>
                  </a:solidFill>
                </a:rPr>
                <a:t>will bring it back into alignment, but if the server </a:t>
              </a:r>
              <a:r>
                <a:rPr lang="en-US" sz="2800" dirty="0" smtClean="0">
                  <a:solidFill>
                    <a:srgbClr val="000000"/>
                  </a:solidFill>
                </a:rPr>
                <a:t>is already </a:t>
              </a:r>
              <a:r>
                <a:rPr lang="en-US" sz="2800" dirty="0">
                  <a:solidFill>
                    <a:srgbClr val="000000"/>
                  </a:solidFill>
                </a:rPr>
                <a:t>adhering to the defined policy, no changes are </a:t>
              </a:r>
              <a:r>
                <a:rPr lang="en-US" sz="2800" dirty="0" smtClean="0">
                  <a:solidFill>
                    <a:srgbClr val="000000"/>
                  </a:solidFill>
                </a:rPr>
                <a:t>made</a:t>
              </a:r>
              <a:endParaRPr lang="en-US" sz="2800" dirty="0">
                <a:solidFill>
                  <a:srgbClr val="000000"/>
                </a:solidFill>
              </a:endParaRPr>
            </a:p>
            <a:p>
              <a:pPr marL="1371600" lvl="2" indent="-457200">
                <a:buFont typeface="Wingdings" charset="2"/>
                <a:buChar char="§"/>
              </a:pPr>
              <a:r>
                <a:rPr lang="en-US" sz="2800" dirty="0" smtClean="0">
                  <a:solidFill>
                    <a:srgbClr val="000000"/>
                  </a:solidFill>
                </a:rPr>
                <a:t>This </a:t>
              </a:r>
              <a:r>
                <a:rPr lang="en-US" sz="2800" dirty="0">
                  <a:solidFill>
                    <a:srgbClr val="000000"/>
                  </a:solidFill>
                </a:rPr>
                <a:t>means the policy can be applied at regular intervals to the server </a:t>
              </a:r>
              <a:r>
                <a:rPr lang="en-US" sz="2800" dirty="0" smtClean="0">
                  <a:solidFill>
                    <a:srgbClr val="000000"/>
                  </a:solidFill>
                </a:rPr>
                <a:t>with </a:t>
              </a:r>
              <a:r>
                <a:rPr lang="en-US" sz="2800" dirty="0">
                  <a:solidFill>
                    <a:srgbClr val="000000"/>
                  </a:solidFill>
                </a:rPr>
                <a:t>no effect, unless a change is needed to bring the server </a:t>
              </a:r>
              <a:r>
                <a:rPr lang="en-US" sz="2800" dirty="0" smtClean="0">
                  <a:solidFill>
                    <a:srgbClr val="000000"/>
                  </a:solidFill>
                </a:rPr>
                <a:t>into alignment </a:t>
              </a:r>
              <a:r>
                <a:rPr lang="en-US" sz="2800" dirty="0">
                  <a:solidFill>
                    <a:srgbClr val="000000"/>
                  </a:solidFill>
                </a:rPr>
                <a:t>with the defined </a:t>
              </a:r>
              <a:r>
                <a:rPr lang="en-US" sz="2800" dirty="0" smtClean="0">
                  <a:solidFill>
                    <a:srgbClr val="000000"/>
                  </a:solidFill>
                </a:rPr>
                <a:t>policy</a:t>
              </a:r>
              <a:endParaRPr lang="en-US" sz="2800" dirty="0">
                <a:solidFill>
                  <a:srgbClr val="000000"/>
                </a:solidFill>
              </a:endParaRPr>
            </a:p>
          </p:txBody>
        </p:sp>
      </p:grpSp>
    </p:spTree>
    <p:extLst>
      <p:ext uri="{BB962C8B-B14F-4D97-AF65-F5344CB8AC3E}">
        <p14:creationId xmlns:p14="http://schemas.microsoft.com/office/powerpoint/2010/main" val="356376273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smtClean="0"/>
              <a:t>Configuration As Code</a:t>
            </a:r>
            <a:endParaRPr lang="en-US" sz="4800" dirty="0"/>
          </a:p>
        </p:txBody>
      </p:sp>
      <p:grpSp>
        <p:nvGrpSpPr>
          <p:cNvPr id="30" name="Group 29"/>
          <p:cNvGrpSpPr/>
          <p:nvPr/>
        </p:nvGrpSpPr>
        <p:grpSpPr>
          <a:xfrm>
            <a:off x="-1" y="1559561"/>
            <a:ext cx="12197870" cy="1132413"/>
            <a:chOff x="1384300" y="1950630"/>
            <a:chExt cx="9423400" cy="832911"/>
          </a:xfrm>
        </p:grpSpPr>
        <p:sp>
          <p:nvSpPr>
            <p:cNvPr id="33" name="Rectangle 32"/>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2079008" y="1950630"/>
              <a:ext cx="8073671"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Applying the power of code to infrastructure management</a:t>
              </a:r>
              <a:endParaRPr lang="en-US" i="0" dirty="0"/>
            </a:p>
          </p:txBody>
        </p:sp>
      </p:grpSp>
      <p:sp>
        <p:nvSpPr>
          <p:cNvPr id="37" name="Rectangle 36"/>
          <p:cNvSpPr/>
          <p:nvPr/>
        </p:nvSpPr>
        <p:spPr>
          <a:xfrm>
            <a:off x="0" y="2691974"/>
            <a:ext cx="12192000" cy="3207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800" dirty="0" smtClean="0">
                <a:solidFill>
                  <a:schemeClr val="tx1"/>
                </a:solidFill>
              </a:rPr>
              <a:t>Configuration management describes the state of your </a:t>
            </a:r>
            <a:br>
              <a:rPr lang="en-US" sz="2800" dirty="0" smtClean="0">
                <a:solidFill>
                  <a:schemeClr val="tx1"/>
                </a:solidFill>
              </a:rPr>
            </a:br>
            <a:r>
              <a:rPr lang="en-US" sz="2800" dirty="0" smtClean="0">
                <a:solidFill>
                  <a:schemeClr val="tx1"/>
                </a:solidFill>
              </a:rPr>
              <a:t>infrastructure through code</a:t>
            </a:r>
            <a:endParaRPr lang="en-US" sz="2800" dirty="0">
              <a:solidFill>
                <a:schemeClr val="tx1"/>
              </a:solidFill>
            </a:endParaRPr>
          </a:p>
          <a:p>
            <a:pPr marL="1257300" lvl="2" indent="-342900">
              <a:buFont typeface="Wingdings" charset="2"/>
              <a:buChar char="§"/>
            </a:pPr>
            <a:r>
              <a:rPr lang="en-US" sz="2800" dirty="0" smtClean="0">
                <a:solidFill>
                  <a:schemeClr val="tx1"/>
                </a:solidFill>
              </a:rPr>
              <a:t>These policies can be versioned, tested, reproduced, </a:t>
            </a:r>
            <a:br>
              <a:rPr lang="en-US" sz="2800" dirty="0" smtClean="0">
                <a:solidFill>
                  <a:schemeClr val="tx1"/>
                </a:solidFill>
              </a:rPr>
            </a:br>
            <a:r>
              <a:rPr lang="en-US" sz="2800" dirty="0" smtClean="0">
                <a:solidFill>
                  <a:schemeClr val="tx1"/>
                </a:solidFill>
              </a:rPr>
              <a:t>and automated</a:t>
            </a:r>
            <a:endParaRPr lang="en-US" sz="2800" dirty="0">
              <a:solidFill>
                <a:schemeClr val="tx1"/>
              </a:solidFill>
            </a:endParaRPr>
          </a:p>
          <a:p>
            <a:pPr marL="1257300" lvl="2" indent="-342900">
              <a:buFont typeface="Wingdings" charset="2"/>
              <a:buChar char="§"/>
            </a:pPr>
            <a:r>
              <a:rPr lang="en-US" sz="2800" dirty="0" smtClean="0">
                <a:solidFill>
                  <a:schemeClr val="tx1"/>
                </a:solidFill>
              </a:rPr>
              <a:t>Through this code, consistency can be ensured across servers</a:t>
            </a:r>
            <a:endParaRPr lang="en-US" sz="2800" dirty="0">
              <a:solidFill>
                <a:schemeClr val="tx1"/>
              </a:solidFill>
            </a:endParaRPr>
          </a:p>
        </p:txBody>
      </p:sp>
    </p:spTree>
    <p:extLst>
      <p:ext uri="{BB962C8B-B14F-4D97-AF65-F5344CB8AC3E}">
        <p14:creationId xmlns:p14="http://schemas.microsoft.com/office/powerpoint/2010/main" val="146857868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Configuration Management Platforms</a:t>
            </a:r>
            <a:endParaRPr lang="en-US" sz="4400" dirty="0"/>
          </a:p>
        </p:txBody>
      </p:sp>
      <p:grpSp>
        <p:nvGrpSpPr>
          <p:cNvPr id="8" name="Group 7"/>
          <p:cNvGrpSpPr/>
          <p:nvPr/>
        </p:nvGrpSpPr>
        <p:grpSpPr>
          <a:xfrm>
            <a:off x="0" y="1950630"/>
            <a:ext cx="12192000" cy="4907371"/>
            <a:chOff x="0" y="1950630"/>
            <a:chExt cx="12192000" cy="4447179"/>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a:t>
                </a:r>
                <a:r>
                  <a:rPr lang="en-US" sz="2800" kern="0" dirty="0" smtClean="0">
                    <a:solidFill>
                      <a:prstClr val="white"/>
                    </a:solidFill>
                    <a:latin typeface="+mj-lt"/>
                  </a:rPr>
                  <a:t>Who are the major players in CM?</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3"/>
              <a:ext cx="12192000" cy="36142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a:solidFill>
                    <a:srgbClr val="000000"/>
                  </a:solidFill>
                </a:rPr>
                <a:t>Azure DSC Pull Server</a:t>
              </a:r>
            </a:p>
            <a:p>
              <a:pPr marL="1371600" lvl="2" indent="-457200">
                <a:buFont typeface="Wingdings" charset="2"/>
                <a:buChar char="§"/>
              </a:pPr>
              <a:r>
                <a:rPr lang="en-US" sz="2800" dirty="0">
                  <a:solidFill>
                    <a:srgbClr val="000000"/>
                  </a:solidFill>
                </a:rPr>
                <a:t>Puppet</a:t>
              </a:r>
            </a:p>
            <a:p>
              <a:pPr marL="1371600" lvl="2" indent="-457200">
                <a:buFont typeface="Wingdings" charset="2"/>
                <a:buChar char="§"/>
              </a:pPr>
              <a:r>
                <a:rPr lang="en-US" sz="2800" dirty="0">
                  <a:solidFill>
                    <a:srgbClr val="000000"/>
                  </a:solidFill>
                </a:rPr>
                <a:t>Chef</a:t>
              </a:r>
            </a:p>
            <a:p>
              <a:pPr marL="1371600" lvl="2" indent="-457200">
                <a:buFont typeface="Wingdings" charset="2"/>
                <a:buChar char="§"/>
              </a:pPr>
              <a:r>
                <a:rPr lang="en-US" sz="2800" dirty="0" err="1">
                  <a:solidFill>
                    <a:srgbClr val="000000"/>
                  </a:solidFill>
                </a:rPr>
                <a:t>Ansible</a:t>
              </a:r>
              <a:endParaRPr lang="en-US" sz="2800" dirty="0">
                <a:solidFill>
                  <a:srgbClr val="000000"/>
                </a:solidFill>
              </a:endParaRPr>
            </a:p>
            <a:p>
              <a:pPr marL="1371600" lvl="2" indent="-457200">
                <a:buFont typeface="Wingdings" charset="2"/>
                <a:buChar char="§"/>
              </a:pPr>
              <a:r>
                <a:rPr lang="en-US" sz="2800" dirty="0">
                  <a:solidFill>
                    <a:srgbClr val="000000"/>
                  </a:solidFill>
                </a:rPr>
                <a:t>Salt</a:t>
              </a:r>
            </a:p>
            <a:p>
              <a:pPr marL="1371600" lvl="2" indent="-457200">
                <a:buFont typeface="Wingdings" charset="2"/>
                <a:buChar char="§"/>
              </a:pPr>
              <a:r>
                <a:rPr lang="en-US" sz="2800" dirty="0" err="1">
                  <a:solidFill>
                    <a:srgbClr val="000000"/>
                  </a:solidFill>
                </a:rPr>
                <a:t>RightScale</a:t>
              </a:r>
              <a:endParaRPr lang="en-US" sz="2800" dirty="0">
                <a:solidFill>
                  <a:srgbClr val="000000"/>
                </a:solidFill>
              </a:endParaRPr>
            </a:p>
            <a:p>
              <a:pPr marL="1371600" lvl="2" indent="-457200">
                <a:buFont typeface="Wingdings" charset="2"/>
                <a:buChar char="§"/>
              </a:pPr>
              <a:r>
                <a:rPr lang="en-US" sz="2800" dirty="0" err="1">
                  <a:solidFill>
                    <a:srgbClr val="000000"/>
                  </a:solidFill>
                </a:rPr>
                <a:t>CFEngine</a:t>
              </a:r>
              <a:endParaRPr lang="en-US" sz="2800" dirty="0">
                <a:solidFill>
                  <a:srgbClr val="000000"/>
                </a:solidFill>
              </a:endParaRPr>
            </a:p>
            <a:p>
              <a:pPr marL="1371600" lvl="2" indent="-457200">
                <a:buFont typeface="Wingdings" charset="2"/>
                <a:buChar char="§"/>
              </a:pPr>
              <a:r>
                <a:rPr lang="en-US" sz="2800" dirty="0">
                  <a:solidFill>
                    <a:srgbClr val="000000"/>
                  </a:solidFill>
                </a:rPr>
                <a:t>DIY</a:t>
              </a:r>
              <a:endParaRPr lang="en-US" sz="2800" dirty="0">
                <a:solidFill>
                  <a:srgbClr val="000000"/>
                </a:solidFill>
              </a:endParaRPr>
            </a:p>
          </p:txBody>
        </p:sp>
      </p:grpSp>
    </p:spTree>
    <p:extLst>
      <p:ext uri="{BB962C8B-B14F-4D97-AF65-F5344CB8AC3E}">
        <p14:creationId xmlns:p14="http://schemas.microsoft.com/office/powerpoint/2010/main" val="11499444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Puppet</a:t>
            </a:r>
            <a:endParaRPr lang="en-US" sz="4400" dirty="0"/>
          </a:p>
        </p:txBody>
      </p:sp>
      <p:grpSp>
        <p:nvGrpSpPr>
          <p:cNvPr id="8" name="Group 7"/>
          <p:cNvGrpSpPr/>
          <p:nvPr/>
        </p:nvGrpSpPr>
        <p:grpSpPr>
          <a:xfrm>
            <a:off x="0" y="1950630"/>
            <a:ext cx="12207875" cy="3859622"/>
            <a:chOff x="0" y="1950630"/>
            <a:chExt cx="12207875" cy="3497683"/>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a:t>
                </a:r>
                <a:r>
                  <a:rPr lang="en-US" sz="2800" kern="0" dirty="0" smtClean="0">
                    <a:solidFill>
                      <a:prstClr val="white"/>
                    </a:solidFill>
                    <a:latin typeface="+mj-lt"/>
                  </a:rPr>
                  <a:t>Programmatic Configuration Management</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15875" y="2783544"/>
              <a:ext cx="12192000" cy="26647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Requires knowledge of the Puppet DSL</a:t>
              </a:r>
            </a:p>
            <a:p>
              <a:pPr marL="1371600" lvl="2" indent="-457200">
                <a:buFont typeface="Wingdings" charset="2"/>
                <a:buChar char="§"/>
              </a:pPr>
              <a:r>
                <a:rPr lang="en-US" sz="2800" dirty="0" smtClean="0">
                  <a:solidFill>
                    <a:srgbClr val="000000"/>
                  </a:solidFill>
                </a:rPr>
                <a:t>Largest installed base of any Configuration Management software</a:t>
              </a:r>
              <a:endParaRPr lang="en-US" sz="2800" dirty="0">
                <a:solidFill>
                  <a:srgbClr val="000000"/>
                </a:solidFill>
              </a:endParaRPr>
            </a:p>
            <a:p>
              <a:pPr marL="1371600" lvl="2" indent="-457200">
                <a:buFont typeface="Wingdings" charset="2"/>
                <a:buChar char="§"/>
              </a:pPr>
              <a:r>
                <a:rPr lang="en-US" sz="2800" dirty="0" smtClean="0">
                  <a:solidFill>
                    <a:srgbClr val="000000"/>
                  </a:solidFill>
                </a:rPr>
                <a:t>Significant adoption in the Enterprise space</a:t>
              </a:r>
            </a:p>
            <a:p>
              <a:pPr marL="1371600" lvl="2" indent="-457200">
                <a:buFont typeface="Wingdings" charset="2"/>
                <a:buChar char="§"/>
              </a:pPr>
              <a:r>
                <a:rPr lang="en-US" sz="2800" dirty="0" smtClean="0">
                  <a:solidFill>
                    <a:srgbClr val="000000"/>
                  </a:solidFill>
                </a:rPr>
                <a:t>Many modules already developed (so chances are high you can leverage existing software to accomplish your goals)</a:t>
              </a:r>
              <a:endParaRPr lang="en-US" sz="2800" dirty="0">
                <a:solidFill>
                  <a:srgbClr val="000000"/>
                </a:solidFill>
              </a:endParaRPr>
            </a:p>
          </p:txBody>
        </p:sp>
      </p:grpSp>
    </p:spTree>
    <p:extLst>
      <p:ext uri="{BB962C8B-B14F-4D97-AF65-F5344CB8AC3E}">
        <p14:creationId xmlns:p14="http://schemas.microsoft.com/office/powerpoint/2010/main" val="420187829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sz="half" idx="1"/>
          </p:nvPr>
        </p:nvSpPr>
        <p:spPr/>
        <p:txBody>
          <a:bodyPr/>
          <a:lstStyle/>
          <a:p>
            <a:r>
              <a:rPr lang="en-US" dirty="0" smtClean="0"/>
              <a:t>Configuration Management</a:t>
            </a:r>
            <a:endParaRPr lang="en-US" dirty="0"/>
          </a:p>
        </p:txBody>
      </p:sp>
    </p:spTree>
    <p:extLst>
      <p:ext uri="{BB962C8B-B14F-4D97-AF65-F5344CB8AC3E}">
        <p14:creationId xmlns:p14="http://schemas.microsoft.com/office/powerpoint/2010/main" val="72655853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DSC Pull Server</a:t>
            </a:r>
            <a:endParaRPr lang="en-US" sz="4400" dirty="0"/>
          </a:p>
        </p:txBody>
      </p:sp>
      <p:grpSp>
        <p:nvGrpSpPr>
          <p:cNvPr id="8" name="Group 7"/>
          <p:cNvGrpSpPr/>
          <p:nvPr/>
        </p:nvGrpSpPr>
        <p:grpSpPr>
          <a:xfrm>
            <a:off x="0" y="1950630"/>
            <a:ext cx="12207875" cy="3859622"/>
            <a:chOff x="0" y="1950630"/>
            <a:chExt cx="12207875" cy="3497683"/>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a:t>
                </a:r>
                <a:r>
                  <a:rPr lang="en-US" sz="2800" kern="0" dirty="0" smtClean="0">
                    <a:solidFill>
                      <a:prstClr val="white"/>
                    </a:solidFill>
                    <a:latin typeface="+mj-lt"/>
                  </a:rPr>
                  <a:t>Manages Microsoft’s Desired State Configuration</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15875" y="2783544"/>
              <a:ext cx="12192000" cy="26647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Allows multiple servers and devices across a network to be configured from a central location</a:t>
              </a:r>
            </a:p>
            <a:p>
              <a:pPr marL="1371600" lvl="2" indent="-457200">
                <a:buFont typeface="Wingdings" charset="2"/>
                <a:buChar char="§"/>
              </a:pPr>
              <a:r>
                <a:rPr lang="en-US" sz="2800" dirty="0" smtClean="0">
                  <a:solidFill>
                    <a:srgbClr val="000000"/>
                  </a:solidFill>
                </a:rPr>
                <a:t>Controls server environments, software versions and registries</a:t>
              </a:r>
            </a:p>
            <a:p>
              <a:pPr marL="1371600" lvl="2" indent="-457200">
                <a:buFont typeface="Wingdings" charset="2"/>
                <a:buChar char="§"/>
              </a:pPr>
              <a:r>
                <a:rPr lang="en-US" sz="2800" dirty="0" smtClean="0">
                  <a:solidFill>
                    <a:srgbClr val="000000"/>
                  </a:solidFill>
                </a:rPr>
                <a:t>Can also monitor DSC controlled servers</a:t>
              </a:r>
            </a:p>
            <a:p>
              <a:pPr marL="1371600" lvl="2" indent="-457200">
                <a:buFont typeface="Wingdings" charset="2"/>
                <a:buChar char="§"/>
              </a:pPr>
              <a:r>
                <a:rPr lang="en-US" sz="2800" dirty="0" smtClean="0">
                  <a:solidFill>
                    <a:srgbClr val="000000"/>
                  </a:solidFill>
                </a:rPr>
                <a:t>Stops configuration drift (the change in a server’s configuration over time)</a:t>
              </a:r>
              <a:endParaRPr lang="en-US" sz="2800" dirty="0">
                <a:solidFill>
                  <a:srgbClr val="000000"/>
                </a:solidFill>
              </a:endParaRPr>
            </a:p>
          </p:txBody>
        </p:sp>
      </p:grpSp>
    </p:spTree>
    <p:extLst>
      <p:ext uri="{BB962C8B-B14F-4D97-AF65-F5344CB8AC3E}">
        <p14:creationId xmlns:p14="http://schemas.microsoft.com/office/powerpoint/2010/main" val="173946360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Chef</a:t>
            </a:r>
            <a:endParaRPr lang="en-US" sz="4400" dirty="0"/>
          </a:p>
        </p:txBody>
      </p:sp>
      <p:grpSp>
        <p:nvGrpSpPr>
          <p:cNvPr id="8" name="Group 7"/>
          <p:cNvGrpSpPr/>
          <p:nvPr/>
        </p:nvGrpSpPr>
        <p:grpSpPr>
          <a:xfrm>
            <a:off x="0" y="1950630"/>
            <a:ext cx="12192000" cy="3716745"/>
            <a:chOff x="0" y="1950630"/>
            <a:chExt cx="12192000" cy="3368205"/>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a:t>
                </a:r>
                <a:r>
                  <a:rPr lang="en-US" sz="2800" kern="0" dirty="0" smtClean="0">
                    <a:solidFill>
                      <a:prstClr val="white"/>
                    </a:solidFill>
                    <a:latin typeface="+mj-lt"/>
                  </a:rPr>
                  <a:t>Programmatic Configuration Management</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3"/>
              <a:ext cx="12192000" cy="25352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Requires some knowledge of Ruby</a:t>
              </a:r>
            </a:p>
            <a:p>
              <a:pPr marL="1371600" lvl="2" indent="-457200">
                <a:buFont typeface="Wingdings" charset="2"/>
                <a:buChar char="§"/>
              </a:pPr>
              <a:r>
                <a:rPr lang="en-US" sz="2800" dirty="0" smtClean="0">
                  <a:solidFill>
                    <a:srgbClr val="000000"/>
                  </a:solidFill>
                </a:rPr>
                <a:t>Large community providing many resources (so you can leverage community resources instead of writing your own)</a:t>
              </a:r>
            </a:p>
            <a:p>
              <a:pPr marL="1371600" lvl="2" indent="-457200">
                <a:buFont typeface="Wingdings" charset="2"/>
                <a:buChar char="§"/>
              </a:pPr>
              <a:r>
                <a:rPr lang="en-US" sz="2800" dirty="0" smtClean="0">
                  <a:solidFill>
                    <a:srgbClr val="000000"/>
                  </a:solidFill>
                </a:rPr>
                <a:t>One of the top two platforms in the space with significant Enterprise adoption</a:t>
              </a:r>
            </a:p>
          </p:txBody>
        </p:sp>
      </p:grpSp>
    </p:spTree>
    <p:extLst>
      <p:ext uri="{BB962C8B-B14F-4D97-AF65-F5344CB8AC3E}">
        <p14:creationId xmlns:p14="http://schemas.microsoft.com/office/powerpoint/2010/main" val="420187829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err="1" smtClean="0"/>
              <a:t>RightScale</a:t>
            </a:r>
            <a:endParaRPr lang="en-US" sz="4400" dirty="0"/>
          </a:p>
        </p:txBody>
      </p:sp>
      <p:grpSp>
        <p:nvGrpSpPr>
          <p:cNvPr id="8" name="Group 7"/>
          <p:cNvGrpSpPr/>
          <p:nvPr/>
        </p:nvGrpSpPr>
        <p:grpSpPr>
          <a:xfrm>
            <a:off x="0" y="1950630"/>
            <a:ext cx="12192000" cy="3843746"/>
            <a:chOff x="0" y="1950630"/>
            <a:chExt cx="12192000" cy="3483296"/>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defRPr/>
                </a:pPr>
                <a:r>
                  <a:rPr lang="en-US" sz="4000" kern="0" noProof="0" dirty="0" smtClean="0">
                    <a:solidFill>
                      <a:prstClr val="white"/>
                    </a:solidFill>
                    <a:latin typeface="+mj-lt"/>
                  </a:rPr>
                  <a:t>	</a:t>
                </a:r>
                <a:r>
                  <a:rPr lang="en-US" sz="2800" kern="0" dirty="0">
                    <a:solidFill>
                      <a:prstClr val="white"/>
                    </a:solidFill>
                    <a:latin typeface="+mj-lt"/>
                  </a:rPr>
                  <a:t>Graphical Configuration Management</a:t>
                </a: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3"/>
              <a:ext cx="12192000" cy="26503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No programming knowledge needed</a:t>
              </a:r>
            </a:p>
            <a:p>
              <a:pPr marL="1371600" lvl="2" indent="-457200">
                <a:buFont typeface="Wingdings" charset="2"/>
                <a:buChar char="§"/>
              </a:pPr>
              <a:r>
                <a:rPr lang="en-US" sz="2800" dirty="0" smtClean="0">
                  <a:solidFill>
                    <a:srgbClr val="000000"/>
                  </a:solidFill>
                </a:rPr>
                <a:t>Powerful graphical interface for multi-cloud configuration, which translates GUI requests into cloud API commands</a:t>
              </a:r>
            </a:p>
            <a:p>
              <a:pPr marL="1371600" lvl="2" indent="-457200">
                <a:buFont typeface="Wingdings" charset="2"/>
                <a:buChar char="§"/>
              </a:pPr>
              <a:r>
                <a:rPr lang="en-US" sz="2800" dirty="0" smtClean="0">
                  <a:solidFill>
                    <a:srgbClr val="000000"/>
                  </a:solidFill>
                </a:rPr>
                <a:t>Targeted at the Enterprise</a:t>
              </a:r>
              <a:endParaRPr lang="en-US" sz="2800" dirty="0">
                <a:solidFill>
                  <a:srgbClr val="000000"/>
                </a:solidFill>
              </a:endParaRPr>
            </a:p>
          </p:txBody>
        </p:sp>
      </p:grpSp>
    </p:spTree>
    <p:extLst>
      <p:ext uri="{BB962C8B-B14F-4D97-AF65-F5344CB8AC3E}">
        <p14:creationId xmlns:p14="http://schemas.microsoft.com/office/powerpoint/2010/main" val="142041477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err="1" smtClean="0"/>
              <a:t>Ansible</a:t>
            </a:r>
            <a:r>
              <a:rPr lang="en-US" sz="4400" dirty="0" smtClean="0"/>
              <a:t> / Salt</a:t>
            </a:r>
            <a:endParaRPr lang="en-US" sz="4400" dirty="0"/>
          </a:p>
        </p:txBody>
      </p:sp>
      <p:grpSp>
        <p:nvGrpSpPr>
          <p:cNvPr id="8" name="Group 7"/>
          <p:cNvGrpSpPr/>
          <p:nvPr/>
        </p:nvGrpSpPr>
        <p:grpSpPr>
          <a:xfrm>
            <a:off x="0" y="1950630"/>
            <a:ext cx="12192000" cy="3923121"/>
            <a:chOff x="0" y="1950630"/>
            <a:chExt cx="12192000" cy="3555228"/>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R="0" lvl="0" indent="0" fontAlgn="auto">
                  <a:lnSpc>
                    <a:spcPct val="100000"/>
                  </a:lnSpc>
                  <a:spcBef>
                    <a:spcPts val="0"/>
                  </a:spcBef>
                  <a:spcAft>
                    <a:spcPts val="0"/>
                  </a:spcAft>
                  <a:buClrTx/>
                  <a:buSzTx/>
                  <a:buFont typeface="Arial" panose="020B0604020202020204" pitchFamily="34" charset="0"/>
                  <a:buNone/>
                  <a:tabLst/>
                  <a:defRPr/>
                </a:pPr>
                <a:r>
                  <a:rPr lang="en-US" sz="4000" kern="0" noProof="0" dirty="0" smtClean="0">
                    <a:solidFill>
                      <a:prstClr val="white"/>
                    </a:solidFill>
                    <a:latin typeface="+mj-lt"/>
                  </a:rPr>
                  <a:t>	</a:t>
                </a:r>
                <a:r>
                  <a:rPr lang="en-US" sz="2800" kern="0" dirty="0">
                    <a:solidFill>
                      <a:prstClr val="white"/>
                    </a:solidFill>
                    <a:latin typeface="+mj-lt"/>
                  </a:rPr>
                  <a:t>Programmatic Configuration Management</a:t>
                </a: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4"/>
              <a:ext cx="12192000" cy="2722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Both are programmatic configuration management platforms</a:t>
              </a:r>
            </a:p>
            <a:p>
              <a:pPr marL="1371600" lvl="2" indent="-457200">
                <a:buFont typeface="Wingdings" charset="2"/>
                <a:buChar char="§"/>
              </a:pPr>
              <a:r>
                <a:rPr lang="en-US" sz="2800" dirty="0" smtClean="0">
                  <a:solidFill>
                    <a:srgbClr val="000000"/>
                  </a:solidFill>
                </a:rPr>
                <a:t>Both platforms have </a:t>
              </a:r>
              <a:r>
                <a:rPr lang="en-US" sz="2800" dirty="0">
                  <a:solidFill>
                    <a:srgbClr val="000000"/>
                  </a:solidFill>
                </a:rPr>
                <a:t>a stronger focus on individual users over </a:t>
              </a:r>
              <a:r>
                <a:rPr lang="en-US" sz="2800" dirty="0" smtClean="0">
                  <a:solidFill>
                    <a:srgbClr val="000000"/>
                  </a:solidFill>
                </a:rPr>
                <a:t>enterprise customers</a:t>
              </a:r>
              <a:r>
                <a:rPr lang="en-US" sz="2800" dirty="0">
                  <a:solidFill>
                    <a:srgbClr val="000000"/>
                  </a:solidFill>
                </a:rPr>
                <a:t>, with a very loyal user base</a:t>
              </a:r>
            </a:p>
            <a:p>
              <a:pPr marL="1371600" lvl="2" indent="-457200">
                <a:buFont typeface="Wingdings" charset="2"/>
                <a:buChar char="§"/>
              </a:pPr>
              <a:r>
                <a:rPr lang="en-US" sz="2800" dirty="0" smtClean="0">
                  <a:solidFill>
                    <a:srgbClr val="000000"/>
                  </a:solidFill>
                </a:rPr>
                <a:t>Smaller, less robust configuration management platforms as compared to Chef and Puppet</a:t>
              </a:r>
            </a:p>
          </p:txBody>
        </p:sp>
      </p:grpSp>
    </p:spTree>
    <p:extLst>
      <p:ext uri="{BB962C8B-B14F-4D97-AF65-F5344CB8AC3E}">
        <p14:creationId xmlns:p14="http://schemas.microsoft.com/office/powerpoint/2010/main" val="70639717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err="1" smtClean="0"/>
              <a:t>CFEngine</a:t>
            </a:r>
            <a:endParaRPr lang="en-US" sz="4400" dirty="0"/>
          </a:p>
        </p:txBody>
      </p:sp>
      <p:grpSp>
        <p:nvGrpSpPr>
          <p:cNvPr id="8" name="Group 7"/>
          <p:cNvGrpSpPr/>
          <p:nvPr/>
        </p:nvGrpSpPr>
        <p:grpSpPr>
          <a:xfrm>
            <a:off x="0" y="1950630"/>
            <a:ext cx="12192000" cy="3732621"/>
            <a:chOff x="0" y="1950630"/>
            <a:chExt cx="12192000" cy="3382592"/>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a:t>
                </a:r>
                <a:r>
                  <a:rPr lang="en-US" sz="2800" kern="0" dirty="0" smtClean="0">
                    <a:solidFill>
                      <a:prstClr val="white"/>
                    </a:solidFill>
                    <a:latin typeface="+mj-lt"/>
                  </a:rPr>
                  <a:t>Programmatic Configuration Management</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4"/>
              <a:ext cx="12192000" cy="2549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The original configuration management platform</a:t>
              </a:r>
              <a:endParaRPr lang="en-US" sz="2800" dirty="0">
                <a:solidFill>
                  <a:srgbClr val="000000"/>
                </a:solidFill>
              </a:endParaRPr>
            </a:p>
            <a:p>
              <a:pPr marL="1371600" lvl="2" indent="-457200">
                <a:buFont typeface="Wingdings" charset="2"/>
                <a:buChar char="§"/>
              </a:pPr>
              <a:r>
                <a:rPr lang="en-US" sz="2800" dirty="0" smtClean="0">
                  <a:solidFill>
                    <a:srgbClr val="000000"/>
                  </a:solidFill>
                </a:rPr>
                <a:t>No significant installed base at this time, but as an historical artifact, </a:t>
              </a:r>
              <a:r>
                <a:rPr lang="en-US" sz="2800" dirty="0" err="1" smtClean="0">
                  <a:solidFill>
                    <a:srgbClr val="000000"/>
                  </a:solidFill>
                </a:rPr>
                <a:t>CFEngine</a:t>
              </a:r>
              <a:r>
                <a:rPr lang="en-US" sz="2800" dirty="0" smtClean="0">
                  <a:solidFill>
                    <a:srgbClr val="000000"/>
                  </a:solidFill>
                </a:rPr>
                <a:t> started Configuration Management as an important component in the IT space</a:t>
              </a:r>
              <a:endParaRPr lang="en-US" sz="2800" dirty="0">
                <a:solidFill>
                  <a:srgbClr val="000000"/>
                </a:solidFill>
              </a:endParaRPr>
            </a:p>
          </p:txBody>
        </p:sp>
      </p:grpSp>
    </p:spTree>
    <p:extLst>
      <p:ext uri="{BB962C8B-B14F-4D97-AF65-F5344CB8AC3E}">
        <p14:creationId xmlns:p14="http://schemas.microsoft.com/office/powerpoint/2010/main" val="207342053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DIY (Do It Yourself)</a:t>
            </a:r>
            <a:endParaRPr lang="en-US" sz="4400" dirty="0"/>
          </a:p>
        </p:txBody>
      </p:sp>
      <p:grpSp>
        <p:nvGrpSpPr>
          <p:cNvPr id="8" name="Group 7"/>
          <p:cNvGrpSpPr/>
          <p:nvPr/>
        </p:nvGrpSpPr>
        <p:grpSpPr>
          <a:xfrm>
            <a:off x="0" y="1950630"/>
            <a:ext cx="12192000" cy="4050122"/>
            <a:chOff x="0" y="1950630"/>
            <a:chExt cx="12192000" cy="3670319"/>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a:t>
                </a:r>
                <a:r>
                  <a:rPr lang="en-US" sz="2800" kern="0" dirty="0" smtClean="0">
                    <a:solidFill>
                      <a:prstClr val="white"/>
                    </a:solidFill>
                    <a:latin typeface="+mj-lt"/>
                  </a:rPr>
                  <a:t>Programmatic Configuration Management</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4"/>
              <a:ext cx="12192000" cy="28374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Instead of using an existing </a:t>
              </a:r>
              <a:r>
                <a:rPr lang="en-US" sz="2800" dirty="0" err="1" smtClean="0">
                  <a:solidFill>
                    <a:srgbClr val="000000"/>
                  </a:solidFill>
                </a:rPr>
                <a:t>config</a:t>
              </a:r>
              <a:r>
                <a:rPr lang="en-US" sz="2800" dirty="0" smtClean="0">
                  <a:solidFill>
                    <a:srgbClr val="000000"/>
                  </a:solidFill>
                </a:rPr>
                <a:t> management platform, developers can write their own</a:t>
              </a:r>
            </a:p>
            <a:p>
              <a:pPr marL="1371600" lvl="2" indent="-457200">
                <a:buFont typeface="Wingdings" charset="2"/>
                <a:buChar char="§"/>
              </a:pPr>
              <a:r>
                <a:rPr lang="en-US" sz="2800" dirty="0" smtClean="0">
                  <a:solidFill>
                    <a:srgbClr val="000000"/>
                  </a:solidFill>
                </a:rPr>
                <a:t>Can use BASH, PowerShell Script, Ruby or any development platform</a:t>
              </a:r>
            </a:p>
            <a:p>
              <a:pPr marL="1371600" lvl="2" indent="-457200">
                <a:buFont typeface="Wingdings" charset="2"/>
                <a:buChar char="§"/>
              </a:pPr>
              <a:r>
                <a:rPr lang="en-US" sz="2800" dirty="0" smtClean="0">
                  <a:solidFill>
                    <a:srgbClr val="000000"/>
                  </a:solidFill>
                </a:rPr>
                <a:t>Not recommended since there are so many options which are already developed and have a large community supporting them</a:t>
              </a:r>
              <a:endParaRPr lang="en-US" sz="2800" dirty="0">
                <a:solidFill>
                  <a:srgbClr val="000000"/>
                </a:solidFill>
              </a:endParaRPr>
            </a:p>
          </p:txBody>
        </p:sp>
      </p:grpSp>
    </p:spTree>
    <p:extLst>
      <p:ext uri="{BB962C8B-B14F-4D97-AF65-F5344CB8AC3E}">
        <p14:creationId xmlns:p14="http://schemas.microsoft.com/office/powerpoint/2010/main" val="49015208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1155083" cy="769441"/>
          </a:xfrm>
          <a:prstGeom prst="rect">
            <a:avLst/>
          </a:prstGeom>
          <a:noFill/>
        </p:spPr>
        <p:txBody>
          <a:bodyPr wrap="square" rtlCol="0">
            <a:spAutoFit/>
          </a:bodyPr>
          <a:lstStyle/>
          <a:p>
            <a:r>
              <a:rPr lang="en-US" sz="4400" dirty="0" smtClean="0"/>
              <a:t>Configuration Management And The Cloud</a:t>
            </a:r>
            <a:endParaRPr lang="en-US" sz="4400" dirty="0"/>
          </a:p>
        </p:txBody>
      </p:sp>
      <p:grpSp>
        <p:nvGrpSpPr>
          <p:cNvPr id="8" name="Group 7"/>
          <p:cNvGrpSpPr/>
          <p:nvPr/>
        </p:nvGrpSpPr>
        <p:grpSpPr>
          <a:xfrm>
            <a:off x="0" y="1950630"/>
            <a:ext cx="12192000" cy="4161246"/>
            <a:chOff x="0" y="1950630"/>
            <a:chExt cx="12192000" cy="3771022"/>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a:t>
                </a:r>
                <a:r>
                  <a:rPr lang="en-US" sz="2800" kern="0" dirty="0" smtClean="0">
                    <a:solidFill>
                      <a:prstClr val="white"/>
                    </a:solidFill>
                    <a:latin typeface="+mj-lt"/>
                  </a:rPr>
                  <a:t>What is the cloud</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3"/>
              <a:ext cx="12192000" cy="29381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Compute resources that are owned by another entity such as: </a:t>
              </a:r>
            </a:p>
            <a:p>
              <a:pPr marL="1828800" lvl="3" indent="-457200">
                <a:buFont typeface="Wingdings" charset="2"/>
                <a:buChar char="§"/>
              </a:pPr>
              <a:r>
                <a:rPr lang="en-US" sz="2800" dirty="0" smtClean="0">
                  <a:solidFill>
                    <a:srgbClr val="000000"/>
                  </a:solidFill>
                </a:rPr>
                <a:t>Microsoft Azure</a:t>
              </a:r>
            </a:p>
            <a:p>
              <a:pPr marL="1828800" lvl="3" indent="-457200">
                <a:buFont typeface="Wingdings" charset="2"/>
                <a:buChar char="§"/>
              </a:pPr>
              <a:r>
                <a:rPr lang="en-US" sz="2800" dirty="0" smtClean="0">
                  <a:solidFill>
                    <a:srgbClr val="000000"/>
                  </a:solidFill>
                </a:rPr>
                <a:t>Amazon Web Services</a:t>
              </a:r>
            </a:p>
            <a:p>
              <a:pPr marL="1371600" lvl="2" indent="-457200">
                <a:buFont typeface="Wingdings" charset="2"/>
                <a:buChar char="§"/>
              </a:pPr>
              <a:r>
                <a:rPr lang="en-US" sz="2800" dirty="0" smtClean="0">
                  <a:solidFill>
                    <a:srgbClr val="000000"/>
                  </a:solidFill>
                </a:rPr>
                <a:t>These resources can be “rented” for low cost and no commitment</a:t>
              </a:r>
            </a:p>
            <a:p>
              <a:pPr marL="1371600" lvl="2" indent="-457200">
                <a:buFont typeface="Wingdings" charset="2"/>
                <a:buChar char="§"/>
              </a:pPr>
              <a:r>
                <a:rPr lang="en-US" sz="2800" dirty="0" smtClean="0">
                  <a:solidFill>
                    <a:srgbClr val="000000"/>
                  </a:solidFill>
                </a:rPr>
                <a:t>This provides nearly unlimited resources for anyone needing on-demand compute resources </a:t>
              </a:r>
              <a:endParaRPr lang="en-US" sz="2800" dirty="0">
                <a:solidFill>
                  <a:srgbClr val="000000"/>
                </a:solidFill>
              </a:endParaRPr>
            </a:p>
          </p:txBody>
        </p:sp>
      </p:grpSp>
    </p:spTree>
    <p:extLst>
      <p:ext uri="{BB962C8B-B14F-4D97-AF65-F5344CB8AC3E}">
        <p14:creationId xmlns:p14="http://schemas.microsoft.com/office/powerpoint/2010/main" val="184074003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1155083" cy="769441"/>
          </a:xfrm>
          <a:prstGeom prst="rect">
            <a:avLst/>
          </a:prstGeom>
          <a:noFill/>
        </p:spPr>
        <p:txBody>
          <a:bodyPr wrap="square" rtlCol="0">
            <a:spAutoFit/>
          </a:bodyPr>
          <a:lstStyle/>
          <a:p>
            <a:r>
              <a:rPr lang="en-US" sz="4400" dirty="0" smtClean="0"/>
              <a:t>Configuration Management And The Cloud</a:t>
            </a:r>
            <a:endParaRPr lang="en-US" sz="4400" dirty="0"/>
          </a:p>
        </p:txBody>
      </p:sp>
      <p:grpSp>
        <p:nvGrpSpPr>
          <p:cNvPr id="8" name="Group 7"/>
          <p:cNvGrpSpPr/>
          <p:nvPr/>
        </p:nvGrpSpPr>
        <p:grpSpPr>
          <a:xfrm>
            <a:off x="0" y="1950630"/>
            <a:ext cx="12192000" cy="4050122"/>
            <a:chOff x="0" y="1950630"/>
            <a:chExt cx="12192000" cy="3670319"/>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dirty="0">
                    <a:solidFill>
                      <a:prstClr val="white"/>
                    </a:solidFill>
                    <a:latin typeface="+mj-lt"/>
                  </a:rPr>
                  <a:t> </a:t>
                </a:r>
                <a:r>
                  <a:rPr lang="en-US" sz="2800" kern="0" dirty="0" smtClean="0">
                    <a:solidFill>
                      <a:prstClr val="white"/>
                    </a:solidFill>
                    <a:latin typeface="+mj-lt"/>
                  </a:rPr>
                  <a:t>    	Why use </a:t>
                </a:r>
                <a:r>
                  <a:rPr lang="en-US" sz="2800" kern="0" dirty="0" err="1" smtClean="0">
                    <a:solidFill>
                      <a:prstClr val="white"/>
                    </a:solidFill>
                    <a:latin typeface="+mj-lt"/>
                  </a:rPr>
                  <a:t>Config</a:t>
                </a:r>
                <a:r>
                  <a:rPr lang="en-US" sz="2800" kern="0" dirty="0" smtClean="0">
                    <a:solidFill>
                      <a:prstClr val="white"/>
                    </a:solidFill>
                    <a:latin typeface="+mj-lt"/>
                  </a:rPr>
                  <a:t> Management in the cloud?</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4"/>
              <a:ext cx="12192000" cy="28374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Provides for large-scale automation of compute resources</a:t>
              </a:r>
            </a:p>
            <a:p>
              <a:pPr marL="1371600" lvl="2" indent="-457200">
                <a:buFont typeface="Wingdings" charset="2"/>
                <a:buChar char="§"/>
              </a:pPr>
              <a:r>
                <a:rPr lang="en-US" sz="2800" dirty="0" smtClean="0">
                  <a:solidFill>
                    <a:srgbClr val="000000"/>
                  </a:solidFill>
                </a:rPr>
                <a:t>Can use the public cloud’s API, allowing for additional programmatic and graphical interfaces to be created into the cloud ecosystem</a:t>
              </a:r>
            </a:p>
            <a:p>
              <a:pPr marL="1371600" lvl="2" indent="-457200">
                <a:buFont typeface="Wingdings" charset="2"/>
                <a:buChar char="§"/>
              </a:pPr>
              <a:r>
                <a:rPr lang="en-US" sz="2800" dirty="0" smtClean="0">
                  <a:solidFill>
                    <a:srgbClr val="000000"/>
                  </a:solidFill>
                </a:rPr>
                <a:t>Abstract cloud complexity with features provided by </a:t>
              </a:r>
              <a:r>
                <a:rPr lang="en-US" sz="2800" dirty="0" err="1" smtClean="0">
                  <a:solidFill>
                    <a:srgbClr val="000000"/>
                  </a:solidFill>
                </a:rPr>
                <a:t>config</a:t>
              </a:r>
              <a:r>
                <a:rPr lang="en-US" sz="2800" dirty="0" smtClean="0">
                  <a:solidFill>
                    <a:srgbClr val="000000"/>
                  </a:solidFill>
                </a:rPr>
                <a:t> management </a:t>
              </a:r>
              <a:endParaRPr lang="en-US" sz="2800" dirty="0">
                <a:solidFill>
                  <a:srgbClr val="000000"/>
                </a:solidFill>
              </a:endParaRPr>
            </a:p>
          </p:txBody>
        </p:sp>
      </p:grpSp>
    </p:spTree>
    <p:extLst>
      <p:ext uri="{BB962C8B-B14F-4D97-AF65-F5344CB8AC3E}">
        <p14:creationId xmlns:p14="http://schemas.microsoft.com/office/powerpoint/2010/main" val="577162202"/>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a:t>Quiz</a:t>
            </a:r>
          </a:p>
        </p:txBody>
      </p:sp>
      <p:grpSp>
        <p:nvGrpSpPr>
          <p:cNvPr id="30" name="Group 29"/>
          <p:cNvGrpSpPr/>
          <p:nvPr/>
        </p:nvGrpSpPr>
        <p:grpSpPr>
          <a:xfrm>
            <a:off x="0" y="1559561"/>
            <a:ext cx="13030200" cy="1129851"/>
            <a:chOff x="1384300" y="1950630"/>
            <a:chExt cx="10097577" cy="832911"/>
          </a:xfrm>
        </p:grpSpPr>
        <p:sp>
          <p:nvSpPr>
            <p:cNvPr id="33" name="Rectangle 32"/>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2079008" y="1950630"/>
              <a:ext cx="940286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What are the top configuration management platforms?</a:t>
              </a:r>
              <a:endParaRPr lang="en-US" i="0" dirty="0"/>
            </a:p>
          </p:txBody>
        </p:sp>
      </p:grpSp>
      <p:sp>
        <p:nvSpPr>
          <p:cNvPr id="37" name="Rectangle 36"/>
          <p:cNvSpPr/>
          <p:nvPr/>
        </p:nvSpPr>
        <p:spPr>
          <a:xfrm>
            <a:off x="0" y="2689412"/>
            <a:ext cx="12192000" cy="254597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mj-lt"/>
              <a:buAutoNum type="alphaLcPeriod"/>
            </a:pPr>
            <a:r>
              <a:rPr lang="en-US" sz="2400" dirty="0" err="1" smtClean="0"/>
              <a:t>CFEngine</a:t>
            </a:r>
            <a:r>
              <a:rPr lang="en-US" sz="2400" dirty="0" smtClean="0"/>
              <a:t> and Salt</a:t>
            </a:r>
            <a:endParaRPr lang="en-US" sz="2400" dirty="0"/>
          </a:p>
          <a:p>
            <a:pPr marL="1371600" lvl="2" indent="-457200">
              <a:buFont typeface="+mj-lt"/>
              <a:buAutoNum type="alphaLcPeriod"/>
            </a:pPr>
            <a:endParaRPr lang="en-US" sz="2400" dirty="0" smtClean="0"/>
          </a:p>
          <a:p>
            <a:pPr marL="1371600" lvl="2" indent="-457200">
              <a:buFont typeface="+mj-lt"/>
              <a:buAutoNum type="alphaLcPeriod"/>
            </a:pPr>
            <a:r>
              <a:rPr lang="en-US" sz="2400" dirty="0" smtClean="0"/>
              <a:t>The </a:t>
            </a:r>
            <a:r>
              <a:rPr lang="en-US" sz="2400" dirty="0"/>
              <a:t>one you write </a:t>
            </a:r>
            <a:r>
              <a:rPr lang="en-US" sz="2400" dirty="0" smtClean="0"/>
              <a:t>yourself</a:t>
            </a:r>
          </a:p>
          <a:p>
            <a:pPr marL="1371600" lvl="2" indent="-457200">
              <a:buFont typeface="+mj-lt"/>
              <a:buAutoNum type="alphaLcPeriod"/>
            </a:pPr>
            <a:endParaRPr lang="en-US" sz="2400" dirty="0"/>
          </a:p>
          <a:p>
            <a:pPr marL="1371600" lvl="2" indent="-457200">
              <a:buFont typeface="+mj-lt"/>
              <a:buAutoNum type="alphaLcPeriod"/>
            </a:pPr>
            <a:r>
              <a:rPr lang="en-US" sz="2400" dirty="0"/>
              <a:t>Puppet and </a:t>
            </a:r>
            <a:r>
              <a:rPr lang="en-US" sz="2400" dirty="0" smtClean="0"/>
              <a:t>Chef</a:t>
            </a:r>
            <a:endParaRPr lang="en-US" sz="2400" dirty="0"/>
          </a:p>
        </p:txBody>
      </p:sp>
    </p:spTree>
    <p:extLst>
      <p:ext uri="{BB962C8B-B14F-4D97-AF65-F5344CB8AC3E}">
        <p14:creationId xmlns:p14="http://schemas.microsoft.com/office/powerpoint/2010/main" val="188147968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a:t>Quiz</a:t>
            </a:r>
          </a:p>
        </p:txBody>
      </p:sp>
      <p:grpSp>
        <p:nvGrpSpPr>
          <p:cNvPr id="30" name="Group 29"/>
          <p:cNvGrpSpPr/>
          <p:nvPr/>
        </p:nvGrpSpPr>
        <p:grpSpPr>
          <a:xfrm>
            <a:off x="0" y="1559561"/>
            <a:ext cx="13030200" cy="1129851"/>
            <a:chOff x="1384300" y="1950630"/>
            <a:chExt cx="10097577" cy="832911"/>
          </a:xfrm>
        </p:grpSpPr>
        <p:sp>
          <p:nvSpPr>
            <p:cNvPr id="33" name="Rectangle 32"/>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2079008" y="1950630"/>
              <a:ext cx="940286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If a configuration management platform is idempotent, this means:</a:t>
              </a:r>
              <a:endParaRPr lang="en-US" i="0" dirty="0"/>
            </a:p>
          </p:txBody>
        </p:sp>
      </p:grpSp>
      <p:sp>
        <p:nvSpPr>
          <p:cNvPr id="37" name="Rectangle 36"/>
          <p:cNvSpPr/>
          <p:nvPr/>
        </p:nvSpPr>
        <p:spPr>
          <a:xfrm>
            <a:off x="0" y="2689412"/>
            <a:ext cx="12192000" cy="254597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mj-lt"/>
              <a:buAutoNum type="alphaLcPeriod"/>
            </a:pPr>
            <a:r>
              <a:rPr lang="en-US" sz="2400" dirty="0" smtClean="0"/>
              <a:t>It can install software without any user intervention</a:t>
            </a:r>
            <a:endParaRPr lang="en-US" sz="2400" dirty="0"/>
          </a:p>
          <a:p>
            <a:pPr marL="1371600" lvl="2" indent="-457200">
              <a:buFont typeface="+mj-lt"/>
              <a:buAutoNum type="alphaLcPeriod"/>
            </a:pPr>
            <a:endParaRPr lang="en-US" sz="2400" dirty="0" smtClean="0"/>
          </a:p>
          <a:p>
            <a:pPr marL="1371600" lvl="2" indent="-457200">
              <a:buFont typeface="+mj-lt"/>
              <a:buAutoNum type="alphaLcPeriod"/>
            </a:pPr>
            <a:r>
              <a:rPr lang="en-US" sz="2400" dirty="0" smtClean="0"/>
              <a:t>If a server is already in the desired state, no actions are taken</a:t>
            </a:r>
          </a:p>
          <a:p>
            <a:pPr marL="1371600" lvl="2" indent="-457200">
              <a:buFont typeface="+mj-lt"/>
              <a:buAutoNum type="alphaLcPeriod"/>
            </a:pPr>
            <a:endParaRPr lang="en-US" sz="2400" dirty="0"/>
          </a:p>
          <a:p>
            <a:pPr marL="1371600" lvl="2" indent="-457200">
              <a:buFont typeface="+mj-lt"/>
              <a:buAutoNum type="alphaLcPeriod"/>
            </a:pPr>
            <a:r>
              <a:rPr lang="en-US" sz="2400" dirty="0" smtClean="0"/>
              <a:t>If no actions are taken from instructions in the script, alerts are sent to the user</a:t>
            </a:r>
            <a:endParaRPr lang="en-US" sz="2400" dirty="0"/>
          </a:p>
        </p:txBody>
      </p:sp>
    </p:spTree>
    <p:extLst>
      <p:ext uri="{BB962C8B-B14F-4D97-AF65-F5344CB8AC3E}">
        <p14:creationId xmlns:p14="http://schemas.microsoft.com/office/powerpoint/2010/main" val="74244373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t>Objectives</a:t>
            </a:r>
          </a:p>
        </p:txBody>
      </p:sp>
      <p:grpSp>
        <p:nvGrpSpPr>
          <p:cNvPr id="8" name="Group 7"/>
          <p:cNvGrpSpPr/>
          <p:nvPr/>
        </p:nvGrpSpPr>
        <p:grpSpPr>
          <a:xfrm>
            <a:off x="0" y="1950630"/>
            <a:ext cx="12192000" cy="4907371"/>
            <a:chOff x="0" y="1950630"/>
            <a:chExt cx="12192000" cy="4447179"/>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By the end of this lesson you should be able to:</a:t>
                </a:r>
              </a:p>
            </p:txBody>
          </p:sp>
        </p:grpSp>
        <p:sp>
          <p:nvSpPr>
            <p:cNvPr id="7" name="Rectangle 6"/>
            <p:cNvSpPr/>
            <p:nvPr/>
          </p:nvSpPr>
          <p:spPr>
            <a:xfrm>
              <a:off x="0" y="2783543"/>
              <a:ext cx="12192000" cy="361426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t>Define configuration management and infrastructure automation</a:t>
              </a:r>
              <a:endParaRPr lang="en-US" sz="2800" dirty="0"/>
            </a:p>
            <a:p>
              <a:pPr marL="1371600" lvl="2" indent="-457200">
                <a:buFont typeface="Wingdings" charset="2"/>
                <a:buChar char="§"/>
              </a:pPr>
              <a:r>
                <a:rPr lang="en-US" sz="2800" dirty="0" smtClean="0"/>
                <a:t>Know the leading configuration management tools and platforms</a:t>
              </a:r>
              <a:endParaRPr lang="en-US" sz="2800" dirty="0"/>
            </a:p>
            <a:p>
              <a:pPr marL="1371600" lvl="2" indent="-457200">
                <a:buFont typeface="Wingdings" charset="2"/>
                <a:buChar char="§"/>
              </a:pPr>
              <a:r>
                <a:rPr lang="en-US" sz="2800" dirty="0" smtClean="0"/>
                <a:t>Explain how integration with the cloud changes implementation</a:t>
              </a:r>
              <a:endParaRPr lang="en-US" sz="2800" dirty="0"/>
            </a:p>
            <a:p>
              <a:pPr marL="1371600" lvl="2" indent="-457200">
                <a:buFont typeface="Wingdings" charset="2"/>
                <a:buChar char="§"/>
              </a:pPr>
              <a:r>
                <a:rPr lang="en-US" sz="2800" dirty="0" smtClean="0"/>
                <a:t>Review configuration management examples</a:t>
              </a:r>
              <a:endParaRPr lang="en-US" sz="2800" dirty="0"/>
            </a:p>
          </p:txBody>
        </p:sp>
      </p:grpSp>
    </p:spTree>
    <p:extLst>
      <p:ext uri="{BB962C8B-B14F-4D97-AF65-F5344CB8AC3E}">
        <p14:creationId xmlns:p14="http://schemas.microsoft.com/office/powerpoint/2010/main" val="66134627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t>Summary</a:t>
            </a:r>
          </a:p>
        </p:txBody>
      </p:sp>
      <p:grpSp>
        <p:nvGrpSpPr>
          <p:cNvPr id="8" name="Group 7"/>
          <p:cNvGrpSpPr/>
          <p:nvPr/>
        </p:nvGrpSpPr>
        <p:grpSpPr>
          <a:xfrm>
            <a:off x="0" y="1950630"/>
            <a:ext cx="12192000" cy="4907371"/>
            <a:chOff x="0" y="1950630"/>
            <a:chExt cx="12192000" cy="4447179"/>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es-MX" i="0" dirty="0"/>
                  <a:t>In this lesson, you have learned:</a:t>
                </a:r>
              </a:p>
            </p:txBody>
          </p:sp>
        </p:grpSp>
        <p:sp>
          <p:nvSpPr>
            <p:cNvPr id="7" name="Rectangle 6"/>
            <p:cNvSpPr/>
            <p:nvPr/>
          </p:nvSpPr>
          <p:spPr>
            <a:xfrm>
              <a:off x="0" y="2783543"/>
              <a:ext cx="12192000" cy="361426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a:t>Define configuration management and infrastructure automation</a:t>
              </a:r>
            </a:p>
            <a:p>
              <a:pPr marL="1371600" lvl="2" indent="-457200">
                <a:buFont typeface="Wingdings" charset="2"/>
                <a:buChar char="§"/>
              </a:pPr>
              <a:r>
                <a:rPr lang="en-US" sz="2800" dirty="0"/>
                <a:t>Know the leading configuration management tools and platforms</a:t>
              </a:r>
            </a:p>
            <a:p>
              <a:pPr marL="1371600" lvl="2" indent="-457200">
                <a:buFont typeface="Wingdings" charset="2"/>
                <a:buChar char="§"/>
              </a:pPr>
              <a:r>
                <a:rPr lang="en-US" sz="2800" dirty="0"/>
                <a:t>Explain how integration with the cloud changes implementation</a:t>
              </a:r>
            </a:p>
            <a:p>
              <a:pPr marL="1371600" lvl="2" indent="-457200">
                <a:buFont typeface="Wingdings" charset="2"/>
                <a:buChar char="§"/>
              </a:pPr>
              <a:r>
                <a:rPr lang="en-US" sz="2800"/>
                <a:t>Review configuration management examples</a:t>
              </a:r>
              <a:endParaRPr lang="en-US" sz="2800" dirty="0"/>
            </a:p>
          </p:txBody>
        </p:sp>
      </p:grpSp>
    </p:spTree>
    <p:extLst>
      <p:ext uri="{BB962C8B-B14F-4D97-AF65-F5344CB8AC3E}">
        <p14:creationId xmlns:p14="http://schemas.microsoft.com/office/powerpoint/2010/main" val="40921676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a:t>What Is Configuration Management</a:t>
            </a:r>
          </a:p>
        </p:txBody>
      </p:sp>
      <p:grpSp>
        <p:nvGrpSpPr>
          <p:cNvPr id="8" name="Group 7"/>
          <p:cNvGrpSpPr/>
          <p:nvPr/>
        </p:nvGrpSpPr>
        <p:grpSpPr>
          <a:xfrm>
            <a:off x="0" y="1950629"/>
            <a:ext cx="12192000" cy="4192996"/>
            <a:chOff x="0" y="1950630"/>
            <a:chExt cx="12192000" cy="3799796"/>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Configuration management is:</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3"/>
              <a:ext cx="12192000" cy="29668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The application of programmatic methods to create consistency in performance, function, design and the operation of compute resources</a:t>
              </a:r>
              <a:endParaRPr lang="en-US" sz="2800" dirty="0">
                <a:solidFill>
                  <a:srgbClr val="000000"/>
                </a:solidFill>
              </a:endParaRPr>
            </a:p>
            <a:p>
              <a:pPr marL="1371600" lvl="2" indent="-457200">
                <a:buFont typeface="Wingdings" charset="2"/>
                <a:buChar char="§"/>
              </a:pPr>
              <a:r>
                <a:rPr lang="en-US" sz="2800" dirty="0" smtClean="0">
                  <a:solidFill>
                    <a:srgbClr val="000000"/>
                  </a:solidFill>
                </a:rPr>
                <a:t>Applied over the life cycle of a system</a:t>
              </a:r>
            </a:p>
            <a:p>
              <a:pPr marL="1371600" lvl="2" indent="-457200">
                <a:buFont typeface="Wingdings" charset="2"/>
                <a:buChar char="§"/>
              </a:pPr>
              <a:r>
                <a:rPr lang="en-US" sz="2800" dirty="0" smtClean="0">
                  <a:solidFill>
                    <a:srgbClr val="000000"/>
                  </a:solidFill>
                </a:rPr>
                <a:t>The verification of performance as intended through testing</a:t>
              </a:r>
            </a:p>
            <a:p>
              <a:pPr marL="1371600" lvl="2" indent="-457200">
                <a:buFont typeface="Wingdings" charset="2"/>
                <a:buChar char="§"/>
              </a:pPr>
              <a:r>
                <a:rPr lang="en-US" sz="2800" dirty="0" smtClean="0">
                  <a:solidFill>
                    <a:srgbClr val="000000"/>
                  </a:solidFill>
                </a:rPr>
                <a:t>The use of pre-configured code to accomplish common tasks</a:t>
              </a:r>
            </a:p>
          </p:txBody>
        </p:sp>
      </p:grpSp>
    </p:spTree>
    <p:extLst>
      <p:ext uri="{BB962C8B-B14F-4D97-AF65-F5344CB8AC3E}">
        <p14:creationId xmlns:p14="http://schemas.microsoft.com/office/powerpoint/2010/main" val="149399946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Why Use Configuration Management?</a:t>
            </a:r>
            <a:endParaRPr lang="en-US" sz="4400" dirty="0"/>
          </a:p>
        </p:txBody>
      </p:sp>
      <p:grpSp>
        <p:nvGrpSpPr>
          <p:cNvPr id="8" name="Group 7"/>
          <p:cNvGrpSpPr/>
          <p:nvPr/>
        </p:nvGrpSpPr>
        <p:grpSpPr>
          <a:xfrm>
            <a:off x="0" y="1950630"/>
            <a:ext cx="12192000" cy="4240621"/>
            <a:chOff x="0" y="1950630"/>
            <a:chExt cx="12192000" cy="3842954"/>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Configuration should provide:</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4"/>
              <a:ext cx="12192000" cy="301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p>
            <a:p>
              <a:pPr marL="1371600" lvl="2" indent="-457200">
                <a:buFont typeface="Wingdings" charset="2"/>
                <a:buChar char="§"/>
              </a:pPr>
              <a:r>
                <a:rPr lang="en-US" sz="2800" dirty="0" smtClean="0">
                  <a:solidFill>
                    <a:srgbClr val="000000"/>
                  </a:solidFill>
                </a:rPr>
                <a:t>A many times return on investment as a result of:</a:t>
              </a:r>
            </a:p>
            <a:p>
              <a:pPr marL="1828800" lvl="3" indent="-457200">
                <a:buFont typeface="Wingdings" charset="2"/>
                <a:buChar char="§"/>
              </a:pPr>
              <a:r>
                <a:rPr lang="en-US" sz="2800" dirty="0" smtClean="0">
                  <a:solidFill>
                    <a:srgbClr val="000000"/>
                  </a:solidFill>
                </a:rPr>
                <a:t>Cost avoidance</a:t>
              </a:r>
            </a:p>
            <a:p>
              <a:pPr marL="1828800" lvl="3" indent="-457200">
                <a:buFont typeface="Wingdings" charset="2"/>
                <a:buChar char="§"/>
              </a:pPr>
              <a:r>
                <a:rPr lang="en-US" sz="2800" dirty="0" smtClean="0">
                  <a:solidFill>
                    <a:srgbClr val="000000"/>
                  </a:solidFill>
                </a:rPr>
                <a:t>Prevention of catastrophic events</a:t>
              </a:r>
            </a:p>
            <a:p>
              <a:pPr marL="1828800" lvl="3" indent="-457200">
                <a:buFont typeface="Wingdings" charset="2"/>
                <a:buChar char="§"/>
              </a:pPr>
              <a:r>
                <a:rPr lang="en-US" sz="2800" dirty="0" smtClean="0">
                  <a:solidFill>
                    <a:srgbClr val="000000"/>
                  </a:solidFill>
                </a:rPr>
                <a:t>Exponential increase of time-savings in the form of reusable code</a:t>
              </a:r>
            </a:p>
            <a:p>
              <a:endParaRPr lang="en-US" sz="2800" dirty="0"/>
            </a:p>
            <a:p>
              <a:r>
                <a:rPr lang="en-US" sz="2800" dirty="0" smtClean="0"/>
                <a:t>	</a:t>
              </a:r>
              <a:endParaRPr lang="en-US" sz="2800" dirty="0"/>
            </a:p>
          </p:txBody>
        </p:sp>
      </p:grpSp>
    </p:spTree>
    <p:extLst>
      <p:ext uri="{BB962C8B-B14F-4D97-AF65-F5344CB8AC3E}">
        <p14:creationId xmlns:p14="http://schemas.microsoft.com/office/powerpoint/2010/main" val="131739596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Defining Configuration Management</a:t>
            </a:r>
            <a:endParaRPr lang="en-US" sz="4400" dirty="0"/>
          </a:p>
        </p:txBody>
      </p:sp>
      <p:grpSp>
        <p:nvGrpSpPr>
          <p:cNvPr id="8" name="Group 7"/>
          <p:cNvGrpSpPr/>
          <p:nvPr/>
        </p:nvGrpSpPr>
        <p:grpSpPr>
          <a:xfrm>
            <a:off x="0" y="1950630"/>
            <a:ext cx="12192000" cy="3542120"/>
            <a:chOff x="0" y="1950630"/>
            <a:chExt cx="12192000" cy="3209955"/>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Examples of configuration management:</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4"/>
              <a:ext cx="12192000" cy="23770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A script that defines how to install, configure and start an Apache Web Server or Internet Information Server (IIS)</a:t>
              </a:r>
              <a:endParaRPr lang="en-US" sz="2800" dirty="0">
                <a:solidFill>
                  <a:srgbClr val="000000"/>
                </a:solidFill>
              </a:endParaRPr>
            </a:p>
            <a:p>
              <a:pPr marL="1371600" lvl="2" indent="-457200">
                <a:buFont typeface="Wingdings" charset="2"/>
                <a:buChar char="§"/>
              </a:pPr>
              <a:r>
                <a:rPr lang="en-US" sz="2800" dirty="0" smtClean="0">
                  <a:solidFill>
                    <a:srgbClr val="000000"/>
                  </a:solidFill>
                </a:rPr>
                <a:t>A graphical interface that allows for the provisioning, configuration and termination of virtual or physical resources</a:t>
              </a:r>
              <a:endParaRPr lang="en-US" sz="2800" dirty="0"/>
            </a:p>
          </p:txBody>
        </p:sp>
      </p:grpSp>
    </p:spTree>
    <p:extLst>
      <p:ext uri="{BB962C8B-B14F-4D97-AF65-F5344CB8AC3E}">
        <p14:creationId xmlns:p14="http://schemas.microsoft.com/office/powerpoint/2010/main" val="1707217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Example of </a:t>
            </a:r>
            <a:r>
              <a:rPr lang="en-US" sz="4400" smtClean="0"/>
              <a:t>Configuration Management</a:t>
            </a:r>
            <a:endParaRPr lang="en-US" sz="4400" dirty="0"/>
          </a:p>
        </p:txBody>
      </p:sp>
      <p:grpSp>
        <p:nvGrpSpPr>
          <p:cNvPr id="8" name="Group 7"/>
          <p:cNvGrpSpPr/>
          <p:nvPr/>
        </p:nvGrpSpPr>
        <p:grpSpPr>
          <a:xfrm>
            <a:off x="0" y="1950630"/>
            <a:ext cx="12192000" cy="3796121"/>
            <a:chOff x="0" y="1950630"/>
            <a:chExt cx="12192000" cy="3440137"/>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A template that contains everything needed for:</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3"/>
              <a:ext cx="12192000" cy="2607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Launching an instance from a public cloud</a:t>
              </a:r>
            </a:p>
            <a:p>
              <a:pPr marL="1371600" lvl="2" indent="-457200">
                <a:buFont typeface="Wingdings" charset="2"/>
                <a:buChar char="§"/>
              </a:pPr>
              <a:r>
                <a:rPr lang="en-US" sz="2800" dirty="0" smtClean="0">
                  <a:solidFill>
                    <a:srgbClr val="000000"/>
                  </a:solidFill>
                </a:rPr>
                <a:t>Installing a database on that instance</a:t>
              </a:r>
            </a:p>
            <a:p>
              <a:pPr marL="1371600" lvl="2" indent="-457200">
                <a:buFont typeface="Wingdings" charset="2"/>
                <a:buChar char="§"/>
              </a:pPr>
              <a:r>
                <a:rPr lang="en-US" sz="2800" dirty="0" smtClean="0">
                  <a:solidFill>
                    <a:srgbClr val="000000"/>
                  </a:solidFill>
                </a:rPr>
                <a:t>Making that database available for access by web servers</a:t>
              </a:r>
            </a:p>
            <a:p>
              <a:pPr marL="1371600" lvl="2" indent="-457200">
                <a:buFont typeface="Wingdings" charset="2"/>
                <a:buChar char="§"/>
              </a:pPr>
              <a:r>
                <a:rPr lang="en-US" sz="2800" dirty="0" smtClean="0">
                  <a:solidFill>
                    <a:srgbClr val="000000"/>
                  </a:solidFill>
                </a:rPr>
                <a:t>Implementing </a:t>
              </a:r>
              <a:r>
                <a:rPr lang="en-US" sz="2800" dirty="0">
                  <a:solidFill>
                    <a:srgbClr val="000000"/>
                  </a:solidFill>
                </a:rPr>
                <a:t>a unique username and password for this database</a:t>
              </a:r>
              <a:r>
                <a:rPr lang="en-US" sz="2800" dirty="0" smtClean="0">
                  <a:solidFill>
                    <a:srgbClr val="000000"/>
                  </a:solidFill>
                </a:rPr>
                <a:t>, separate </a:t>
              </a:r>
              <a:r>
                <a:rPr lang="en-US" sz="2800" dirty="0">
                  <a:solidFill>
                    <a:srgbClr val="000000"/>
                  </a:solidFill>
                </a:rPr>
                <a:t>from other databases launched using the same </a:t>
              </a:r>
              <a:r>
                <a:rPr lang="en-US" sz="2800" dirty="0" smtClean="0">
                  <a:solidFill>
                    <a:srgbClr val="000000"/>
                  </a:solidFill>
                </a:rPr>
                <a:t>template</a:t>
              </a:r>
              <a:endParaRPr lang="en-US" sz="2800" dirty="0">
                <a:solidFill>
                  <a:srgbClr val="000000"/>
                </a:solidFill>
              </a:endParaRPr>
            </a:p>
          </p:txBody>
        </p:sp>
      </p:grpSp>
    </p:spTree>
    <p:extLst>
      <p:ext uri="{BB962C8B-B14F-4D97-AF65-F5344CB8AC3E}">
        <p14:creationId xmlns:p14="http://schemas.microsoft.com/office/powerpoint/2010/main" val="145924503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Apache Server Installation Example</a:t>
            </a:r>
            <a:endParaRPr lang="en-US" sz="4800" dirty="0"/>
          </a:p>
        </p:txBody>
      </p:sp>
      <p:sp>
        <p:nvSpPr>
          <p:cNvPr id="4" name="Content Placeholder 3"/>
          <p:cNvSpPr>
            <a:spLocks noGrp="1"/>
          </p:cNvSpPr>
          <p:nvPr>
            <p:ph idx="1"/>
          </p:nvPr>
        </p:nvSpPr>
        <p:spPr/>
        <p:txBody>
          <a:bodyPr/>
          <a:lstStyle/>
          <a:p>
            <a:pPr lvl="0">
              <a:lnSpc>
                <a:spcPct val="100000"/>
              </a:lnSpc>
              <a:spcBef>
                <a:spcPts val="0"/>
              </a:spcBef>
            </a:pPr>
            <a:r>
              <a:rPr lang="en-US" sz="1900" dirty="0">
                <a:solidFill>
                  <a:prstClr val="black"/>
                </a:solidFill>
              </a:rPr>
              <a:t>package “</a:t>
            </a:r>
            <a:r>
              <a:rPr lang="en-US" sz="1900" dirty="0" err="1">
                <a:solidFill>
                  <a:prstClr val="black"/>
                </a:solidFill>
              </a:rPr>
              <a:t>httpd</a:t>
            </a:r>
            <a:r>
              <a:rPr lang="en-US" sz="1900" dirty="0">
                <a:solidFill>
                  <a:prstClr val="black"/>
                </a:solidFill>
              </a:rPr>
              <a:t>” do</a:t>
            </a:r>
          </a:p>
          <a:p>
            <a:pPr lvl="0">
              <a:lnSpc>
                <a:spcPct val="100000"/>
              </a:lnSpc>
              <a:spcBef>
                <a:spcPts val="0"/>
              </a:spcBef>
            </a:pPr>
            <a:r>
              <a:rPr lang="en-US" sz="1900" dirty="0">
                <a:solidFill>
                  <a:prstClr val="black"/>
                </a:solidFill>
              </a:rPr>
              <a:t>  action :install</a:t>
            </a:r>
          </a:p>
          <a:p>
            <a:pPr lvl="0">
              <a:lnSpc>
                <a:spcPct val="100000"/>
              </a:lnSpc>
              <a:spcBef>
                <a:spcPts val="0"/>
              </a:spcBef>
            </a:pPr>
            <a:r>
              <a:rPr lang="en-US" sz="1900" dirty="0">
                <a:solidFill>
                  <a:prstClr val="black"/>
                </a:solidFill>
              </a:rPr>
              <a:t>end</a:t>
            </a:r>
          </a:p>
          <a:p>
            <a:pPr lvl="0">
              <a:lnSpc>
                <a:spcPct val="100000"/>
              </a:lnSpc>
              <a:spcBef>
                <a:spcPts val="0"/>
              </a:spcBef>
            </a:pPr>
            <a:endParaRPr lang="en-US" sz="1900" dirty="0">
              <a:solidFill>
                <a:prstClr val="black"/>
              </a:solidFill>
            </a:endParaRPr>
          </a:p>
          <a:p>
            <a:pPr lvl="0">
              <a:lnSpc>
                <a:spcPct val="100000"/>
              </a:lnSpc>
              <a:spcBef>
                <a:spcPts val="0"/>
              </a:spcBef>
            </a:pPr>
            <a:r>
              <a:rPr lang="en-US" sz="1900" dirty="0">
                <a:solidFill>
                  <a:prstClr val="black"/>
                </a:solidFill>
              </a:rPr>
              <a:t>service “</a:t>
            </a:r>
            <a:r>
              <a:rPr lang="en-US" sz="1900" dirty="0" err="1">
                <a:solidFill>
                  <a:prstClr val="black"/>
                </a:solidFill>
              </a:rPr>
              <a:t>httpd</a:t>
            </a:r>
            <a:r>
              <a:rPr lang="en-US" sz="1900" dirty="0">
                <a:solidFill>
                  <a:prstClr val="black"/>
                </a:solidFill>
              </a:rPr>
              <a:t>” do</a:t>
            </a:r>
          </a:p>
          <a:p>
            <a:pPr lvl="0">
              <a:lnSpc>
                <a:spcPct val="100000"/>
              </a:lnSpc>
              <a:spcBef>
                <a:spcPts val="0"/>
              </a:spcBef>
            </a:pPr>
            <a:r>
              <a:rPr lang="en-US" sz="1900" dirty="0">
                <a:solidFill>
                  <a:prstClr val="black"/>
                </a:solidFill>
              </a:rPr>
              <a:t>  action :start</a:t>
            </a:r>
          </a:p>
          <a:p>
            <a:pPr lvl="0">
              <a:lnSpc>
                <a:spcPct val="100000"/>
              </a:lnSpc>
              <a:spcBef>
                <a:spcPts val="0"/>
              </a:spcBef>
            </a:pPr>
            <a:r>
              <a:rPr lang="en-US" sz="1900" dirty="0">
                <a:solidFill>
                  <a:prstClr val="black"/>
                </a:solidFill>
              </a:rPr>
              <a:t>end</a:t>
            </a:r>
          </a:p>
          <a:p>
            <a:pPr lvl="0">
              <a:lnSpc>
                <a:spcPct val="100000"/>
              </a:lnSpc>
              <a:spcBef>
                <a:spcPts val="0"/>
              </a:spcBef>
            </a:pPr>
            <a:endParaRPr lang="en-US" sz="1900" dirty="0">
              <a:solidFill>
                <a:prstClr val="black"/>
              </a:solidFill>
            </a:endParaRPr>
          </a:p>
          <a:p>
            <a:pPr lvl="0">
              <a:lnSpc>
                <a:spcPct val="100000"/>
              </a:lnSpc>
              <a:spcBef>
                <a:spcPts val="0"/>
              </a:spcBef>
            </a:pPr>
            <a:r>
              <a:rPr lang="en-US" sz="1900" dirty="0">
                <a:solidFill>
                  <a:prstClr val="black"/>
                </a:solidFill>
              </a:rPr>
              <a:t>file “/</a:t>
            </a:r>
            <a:r>
              <a:rPr lang="en-US" sz="1900" dirty="0" err="1">
                <a:solidFill>
                  <a:prstClr val="black"/>
                </a:solidFill>
              </a:rPr>
              <a:t>var</a:t>
            </a:r>
            <a:r>
              <a:rPr lang="en-US" sz="1900" dirty="0">
                <a:solidFill>
                  <a:prstClr val="black"/>
                </a:solidFill>
              </a:rPr>
              <a:t>/www/html/</a:t>
            </a:r>
            <a:r>
              <a:rPr lang="en-US" sz="1900" dirty="0" err="1">
                <a:solidFill>
                  <a:prstClr val="black"/>
                </a:solidFill>
              </a:rPr>
              <a:t>index.html</a:t>
            </a:r>
            <a:r>
              <a:rPr lang="en-US" sz="1900" dirty="0">
                <a:solidFill>
                  <a:prstClr val="black"/>
                </a:solidFill>
              </a:rPr>
              <a:t>” do</a:t>
            </a:r>
          </a:p>
          <a:p>
            <a:pPr lvl="0">
              <a:lnSpc>
                <a:spcPct val="100000"/>
              </a:lnSpc>
              <a:spcBef>
                <a:spcPts val="0"/>
              </a:spcBef>
            </a:pPr>
            <a:r>
              <a:rPr lang="en-US" sz="1900" dirty="0">
                <a:solidFill>
                  <a:prstClr val="black"/>
                </a:solidFill>
              </a:rPr>
              <a:t>  content “Hello World”</a:t>
            </a:r>
          </a:p>
          <a:p>
            <a:pPr lvl="0">
              <a:lnSpc>
                <a:spcPct val="100000"/>
              </a:lnSpc>
              <a:spcBef>
                <a:spcPts val="0"/>
              </a:spcBef>
            </a:pPr>
            <a:r>
              <a:rPr lang="en-US" sz="1900" dirty="0">
                <a:solidFill>
                  <a:prstClr val="black"/>
                </a:solidFill>
              </a:rPr>
              <a:t>  action :create</a:t>
            </a:r>
          </a:p>
          <a:p>
            <a:pPr lvl="0">
              <a:lnSpc>
                <a:spcPct val="100000"/>
              </a:lnSpc>
              <a:spcBef>
                <a:spcPts val="0"/>
              </a:spcBef>
            </a:pPr>
            <a:r>
              <a:rPr lang="en-US" sz="1900" dirty="0">
                <a:solidFill>
                  <a:prstClr val="black"/>
                </a:solidFill>
              </a:rPr>
              <a:t>end</a:t>
            </a:r>
          </a:p>
          <a:p>
            <a:endParaRPr lang="en-US" dirty="0"/>
          </a:p>
        </p:txBody>
      </p:sp>
    </p:spTree>
    <p:extLst>
      <p:ext uri="{BB962C8B-B14F-4D97-AF65-F5344CB8AC3E}">
        <p14:creationId xmlns:p14="http://schemas.microsoft.com/office/powerpoint/2010/main" val="167519208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1113155"/>
          </a:xfrm>
        </p:spPr>
        <p:txBody>
          <a:bodyPr>
            <a:normAutofit fontScale="90000"/>
          </a:bodyPr>
          <a:lstStyle/>
          <a:p>
            <a:r>
              <a:rPr lang="en-US" sz="4800" dirty="0" smtClean="0"/>
              <a:t>Internet Information Server (IIS) </a:t>
            </a:r>
            <a:br>
              <a:rPr lang="en-US" sz="4800" dirty="0" smtClean="0"/>
            </a:br>
            <a:r>
              <a:rPr lang="en-US" sz="4800" dirty="0" smtClean="0"/>
              <a:t>Installation Example</a:t>
            </a:r>
            <a:endParaRPr lang="en-US" sz="4800" dirty="0"/>
          </a:p>
        </p:txBody>
      </p:sp>
      <p:sp>
        <p:nvSpPr>
          <p:cNvPr id="4" name="Content Placeholder 3"/>
          <p:cNvSpPr>
            <a:spLocks noGrp="1"/>
          </p:cNvSpPr>
          <p:nvPr>
            <p:ph idx="1"/>
          </p:nvPr>
        </p:nvSpPr>
        <p:spPr>
          <a:xfrm>
            <a:off x="838200" y="1397000"/>
            <a:ext cx="10515600" cy="5252720"/>
          </a:xfrm>
        </p:spPr>
        <p:txBody>
          <a:bodyPr>
            <a:normAutofit fontScale="92500" lnSpcReduction="20000"/>
          </a:bodyPr>
          <a:lstStyle/>
          <a:p>
            <a:r>
              <a:rPr lang="en-US" sz="2000" dirty="0" err="1"/>
              <a:t>powershell_script</a:t>
            </a:r>
            <a:r>
              <a:rPr lang="en-US" sz="2000" dirty="0"/>
              <a:t> 'Install IIS' do</a:t>
            </a:r>
          </a:p>
          <a:p>
            <a:r>
              <a:rPr lang="en-US" sz="2000" dirty="0"/>
              <a:t>  code 'Add-</a:t>
            </a:r>
            <a:r>
              <a:rPr lang="en-US" sz="2000" dirty="0" err="1"/>
              <a:t>WindowsFeature</a:t>
            </a:r>
            <a:r>
              <a:rPr lang="en-US" sz="2000" dirty="0"/>
              <a:t> Web-Server'</a:t>
            </a:r>
          </a:p>
          <a:p>
            <a:r>
              <a:rPr lang="en-US" sz="2000" dirty="0"/>
              <a:t>  </a:t>
            </a:r>
            <a:r>
              <a:rPr lang="en-US" sz="2000" dirty="0" err="1"/>
              <a:t>guard_interpreter</a:t>
            </a:r>
            <a:r>
              <a:rPr lang="en-US" sz="2000" dirty="0"/>
              <a:t> :</a:t>
            </a:r>
            <a:r>
              <a:rPr lang="en-US" sz="2000" dirty="0" err="1"/>
              <a:t>powershell_script</a:t>
            </a:r>
            <a:endParaRPr lang="en-US" sz="2000" dirty="0"/>
          </a:p>
          <a:p>
            <a:r>
              <a:rPr lang="en-US" sz="2000" dirty="0"/>
              <a:t>  </a:t>
            </a:r>
            <a:r>
              <a:rPr lang="en-US" sz="2000" dirty="0" err="1"/>
              <a:t>not_if</a:t>
            </a:r>
            <a:r>
              <a:rPr lang="en-US" sz="2000" dirty="0"/>
              <a:t> "(Get-</a:t>
            </a:r>
            <a:r>
              <a:rPr lang="en-US" sz="2000" dirty="0" err="1"/>
              <a:t>WindowsFeature</a:t>
            </a:r>
            <a:r>
              <a:rPr lang="en-US" sz="2000" dirty="0"/>
              <a:t> -Name Web-Server).Installed"</a:t>
            </a:r>
          </a:p>
          <a:p>
            <a:r>
              <a:rPr lang="en-US" sz="2000" dirty="0"/>
              <a:t>  action :run</a:t>
            </a:r>
          </a:p>
          <a:p>
            <a:r>
              <a:rPr lang="en-US" sz="2000" dirty="0"/>
              <a:t>end</a:t>
            </a:r>
          </a:p>
          <a:p>
            <a:endParaRPr lang="en-US" sz="2000" dirty="0"/>
          </a:p>
          <a:p>
            <a:r>
              <a:rPr lang="en-US" sz="2000" dirty="0"/>
              <a:t>file 'c:\</a:t>
            </a:r>
            <a:r>
              <a:rPr lang="en-US" sz="2000" dirty="0" err="1"/>
              <a:t>inetpub</a:t>
            </a:r>
            <a:r>
              <a:rPr lang="en-US" sz="2000" dirty="0"/>
              <a:t>\</a:t>
            </a:r>
            <a:r>
              <a:rPr lang="en-US" sz="2000" dirty="0" err="1"/>
              <a:t>wwwroot</a:t>
            </a:r>
            <a:r>
              <a:rPr lang="en-US" sz="2000" dirty="0"/>
              <a:t>\</a:t>
            </a:r>
            <a:r>
              <a:rPr lang="en-US" sz="2000" dirty="0" err="1"/>
              <a:t>Default.htm</a:t>
            </a:r>
            <a:r>
              <a:rPr lang="en-US" sz="2000" dirty="0"/>
              <a:t>' do</a:t>
            </a:r>
          </a:p>
          <a:p>
            <a:r>
              <a:rPr lang="en-US" sz="2000" dirty="0"/>
              <a:t>  content '&lt;html&gt;&lt;body&gt;&lt;h1&gt;Hello World&lt;/h1&gt;&lt;/body&gt;&lt;/html&gt;'</a:t>
            </a:r>
          </a:p>
          <a:p>
            <a:r>
              <a:rPr lang="en-US" sz="2000" dirty="0"/>
              <a:t>  action :create</a:t>
            </a:r>
          </a:p>
          <a:p>
            <a:r>
              <a:rPr lang="en-US" sz="2000" dirty="0"/>
              <a:t>end</a:t>
            </a:r>
          </a:p>
          <a:p>
            <a:endParaRPr lang="en-US" sz="2000" dirty="0"/>
          </a:p>
          <a:p>
            <a:r>
              <a:rPr lang="en-US" sz="2000" dirty="0"/>
              <a:t>service 'w3svc' do</a:t>
            </a:r>
          </a:p>
          <a:p>
            <a:r>
              <a:rPr lang="en-US" sz="2000" dirty="0"/>
              <a:t>  action [:enable, :start]</a:t>
            </a:r>
          </a:p>
          <a:p>
            <a:r>
              <a:rPr lang="en-US" sz="2000" dirty="0"/>
              <a:t>end</a:t>
            </a:r>
          </a:p>
          <a:p>
            <a:endParaRPr lang="en-US" dirty="0"/>
          </a:p>
        </p:txBody>
      </p:sp>
    </p:spTree>
    <p:extLst>
      <p:ext uri="{BB962C8B-B14F-4D97-AF65-F5344CB8AC3E}">
        <p14:creationId xmlns:p14="http://schemas.microsoft.com/office/powerpoint/2010/main" val="156490668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Clean Azur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lean Azur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Clean Azure Theme.thmx</Template>
  <TotalTime>2121</TotalTime>
  <Words>2251</Words>
  <Application>Microsoft Macintosh PowerPoint</Application>
  <PresentationFormat>Custom</PresentationFormat>
  <Paragraphs>285</Paragraphs>
  <Slides>30</Slides>
  <Notes>29</Notes>
  <HiddenSlides>0</HiddenSlides>
  <MMClips>0</MMClips>
  <ScaleCrop>false</ScaleCrop>
  <HeadingPairs>
    <vt:vector size="4" baseType="variant">
      <vt:variant>
        <vt:lpstr>Theme</vt:lpstr>
      </vt:variant>
      <vt:variant>
        <vt:i4>2</vt:i4>
      </vt:variant>
      <vt:variant>
        <vt:lpstr>Slide Titles</vt:lpstr>
      </vt:variant>
      <vt:variant>
        <vt:i4>30</vt:i4>
      </vt:variant>
    </vt:vector>
  </HeadingPairs>
  <TitlesOfParts>
    <vt:vector size="32" baseType="lpstr">
      <vt:lpstr>Clean Azure Theme</vt:lpstr>
      <vt:lpstr>1_Clean Azure Theme</vt:lpstr>
      <vt:lpstr>DevOps</vt:lpstr>
      <vt:lpstr>Topics</vt:lpstr>
      <vt:lpstr>PowerPoint Presentation</vt:lpstr>
      <vt:lpstr>PowerPoint Presentation</vt:lpstr>
      <vt:lpstr>PowerPoint Presentation</vt:lpstr>
      <vt:lpstr>PowerPoint Presentation</vt:lpstr>
      <vt:lpstr>PowerPoint Presentation</vt:lpstr>
      <vt:lpstr>Apache Server Installation Example</vt:lpstr>
      <vt:lpstr>Internet Information Server (IIS)  Installation Example</vt:lpstr>
      <vt:lpstr>PowerPoint Presentation</vt:lpstr>
      <vt:lpstr>PowerPoint Presentation</vt:lpstr>
      <vt:lpstr>Example 1: Variables For A Web Server</vt:lpstr>
      <vt:lpstr>Example 2: Variables For A Database</vt:lpstr>
      <vt:lpstr>Example 2: Variables For A Database</vt:lpstr>
      <vt:lpstr>PowerPoint Presentation</vt:lpstr>
      <vt:lpstr>PowerPoint Presentation</vt:lpstr>
      <vt:lpstr>Configuration As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Quiz</vt:lpstr>
      <vt:lpstr>Quiz</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Gavin Gear</dc:creator>
  <cp:lastModifiedBy>Mary Kate Reid</cp:lastModifiedBy>
  <cp:revision>155</cp:revision>
  <cp:lastPrinted>2016-05-11T04:19:31Z</cp:lastPrinted>
  <dcterms:created xsi:type="dcterms:W3CDTF">2016-04-21T18:51:19Z</dcterms:created>
  <dcterms:modified xsi:type="dcterms:W3CDTF">2016-07-11T21:50:05Z</dcterms:modified>
</cp:coreProperties>
</file>