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318" r:id="rId4"/>
    <p:sldId id="298" r:id="rId5"/>
    <p:sldId id="299" r:id="rId6"/>
    <p:sldId id="334" r:id="rId7"/>
    <p:sldId id="336" r:id="rId8"/>
    <p:sldId id="339" r:id="rId9"/>
    <p:sldId id="341" r:id="rId10"/>
    <p:sldId id="343" r:id="rId11"/>
    <p:sldId id="345" r:id="rId12"/>
    <p:sldId id="346" r:id="rId13"/>
    <p:sldId id="347" r:id="rId14"/>
    <p:sldId id="357" r:id="rId15"/>
    <p:sldId id="371" r:id="rId16"/>
    <p:sldId id="410" r:id="rId17"/>
    <p:sldId id="374" r:id="rId18"/>
    <p:sldId id="376" r:id="rId19"/>
    <p:sldId id="385" r:id="rId20"/>
    <p:sldId id="377" r:id="rId21"/>
    <p:sldId id="378" r:id="rId22"/>
    <p:sldId id="379" r:id="rId23"/>
    <p:sldId id="381" r:id="rId24"/>
    <p:sldId id="383" r:id="rId25"/>
    <p:sldId id="386" r:id="rId26"/>
    <p:sldId id="389" r:id="rId27"/>
    <p:sldId id="388" r:id="rId28"/>
    <p:sldId id="411" r:id="rId29"/>
    <p:sldId id="393" r:id="rId30"/>
    <p:sldId id="396" r:id="rId31"/>
    <p:sldId id="397" r:id="rId32"/>
    <p:sldId id="398" r:id="rId33"/>
    <p:sldId id="400" r:id="rId34"/>
    <p:sldId id="401" r:id="rId35"/>
    <p:sldId id="402" r:id="rId36"/>
    <p:sldId id="403" r:id="rId37"/>
    <p:sldId id="404" r:id="rId38"/>
    <p:sldId id="405" r:id="rId39"/>
    <p:sldId id="406" r:id="rId40"/>
    <p:sldId id="407" r:id="rId41"/>
    <p:sldId id="409" r:id="rId42"/>
    <p:sldId id="31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81" clrIdx="2">
    <p:extLst/>
  </p:cmAuthor>
  <p:cmAuthor id="4" name="Kamren Z" initials="KZ [4]" lastIdx="1" clrIdx="3">
    <p:extLst/>
  </p:cmAuthor>
  <p:cmAuthor id="5" name="Kamren Z" initials="KZ [2] [2]" lastIdx="1" clrIdx="4">
    <p:extLst/>
  </p:cmAuthor>
  <p:cmAuthor id="6" name="Mary Kate Reid"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18" autoAdjust="0"/>
    <p:restoredTop sz="74957" autoAdjust="0"/>
  </p:normalViewPr>
  <p:slideViewPr>
    <p:cSldViewPr snapToGrid="0">
      <p:cViewPr>
        <p:scale>
          <a:sx n="72" d="100"/>
          <a:sy n="72" d="100"/>
        </p:scale>
        <p:origin x="-312" y="-8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7/11/16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283FAC-A721-45A3-BBDE-EAF2B09B7CD9}" type="slidenum">
              <a:rPr lang="en-US" smtClean="0"/>
              <a:pPr/>
              <a:t>1</a:t>
            </a:fld>
            <a:endParaRPr lang="en-US"/>
          </a:p>
        </p:txBody>
      </p:sp>
    </p:spTree>
    <p:extLst>
      <p:ext uri="{BB962C8B-B14F-4D97-AF65-F5344CB8AC3E}">
        <p14:creationId xmlns:p14="http://schemas.microsoft.com/office/powerpoint/2010/main" val="33535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Endpoints</a:t>
            </a:r>
            <a:r>
              <a:rPr lang="en-US" b="0" baseline="0" dirty="0" smtClean="0"/>
              <a:t> open access permissions to specific ports.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Without this step, even if the node converges correctly, you won’t be able to access it via a web page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open access to port 80.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Without this access, even if the node converges</a:t>
            </a:r>
            <a:r>
              <a:rPr lang="en-US" b="0" baseline="0" dirty="0" smtClean="0"/>
              <a:t> correctly, you won’t be able to see the web page that you created.</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With Windows there is an additional step of creating a unique domain</a:t>
            </a:r>
            <a:r>
              <a:rPr lang="en-US" b="0" baseline="0" dirty="0" smtClean="0"/>
              <a:t> name for the instance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a:t>
            </a:r>
            <a:r>
              <a:rPr lang="en-US" baseline="0" dirty="0" smtClean="0"/>
              <a:t> </a:t>
            </a:r>
            <a:r>
              <a:rPr lang="en-US" baseline="0" dirty="0" err="1" smtClean="0"/>
              <a:t>ChefDK</a:t>
            </a:r>
            <a:r>
              <a:rPr lang="en-US" baseline="0" dirty="0" smtClean="0"/>
              <a:t> is a development environment that contains the tools needed for most Chef development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There are </a:t>
            </a:r>
            <a:r>
              <a:rPr lang="en-US" dirty="0" err="1" smtClean="0"/>
              <a:t>ChefDK</a:t>
            </a:r>
            <a:r>
              <a:rPr lang="en-US" dirty="0" smtClean="0"/>
              <a:t> versions available</a:t>
            </a:r>
            <a:r>
              <a:rPr lang="en-US" baseline="0" dirty="0" smtClean="0"/>
              <a:t> for most major platforms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You can also install previous versions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Due to </a:t>
            </a:r>
            <a:r>
              <a:rPr lang="en-US" baseline="0" dirty="0" err="1" smtClean="0"/>
              <a:t>Javascript</a:t>
            </a:r>
            <a:r>
              <a:rPr lang="en-US" baseline="0" dirty="0" smtClean="0"/>
              <a:t> interpretation issues, Internet Explorer may not render this page correctly.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Several useful development</a:t>
            </a:r>
            <a:r>
              <a:rPr lang="en-US" b="0" baseline="0" dirty="0" smtClean="0"/>
              <a:t> tools are included in the </a:t>
            </a:r>
            <a:r>
              <a:rPr lang="en-US" b="0" baseline="0" dirty="0" err="1" smtClean="0"/>
              <a:t>ChefDK</a:t>
            </a:r>
            <a:r>
              <a:rPr lang="en-US" b="0" baseline="0" dirty="0" smtClean="0"/>
              <a:t>.  Their version numbers are listed here.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chef-client application requires a cookbooks directory.  It will look in this directory for its cookbooks and recipes.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cookbook’ command creates cookbooks.  Cookbooks can also be created manually (by creating the directories) or with the ‘knife cookbook create &lt;</a:t>
            </a:r>
            <a:r>
              <a:rPr lang="en-US" b="0" baseline="0" dirty="0" err="1" smtClean="0"/>
              <a:t>cookbook_name</a:t>
            </a:r>
            <a:r>
              <a:rPr lang="en-US" b="0" baseline="0" dirty="0" smtClean="0"/>
              <a:t>&gt;’ command as well.  ‘chef generate cookbook’ creates a lighter-weight cook structure than ‘knife cookbook create’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command is ‘chef generate’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item to generate is ‘cookbook’</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path and name of the cookbook in this case is ‘cookbooks/apache’.  This is assuming the command is run from the home directory and has access to the cookbooks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Other examples of chef generate;  </a:t>
            </a:r>
            <a:br>
              <a:rPr lang="en-US" b="0" baseline="0" dirty="0" smtClean="0"/>
            </a:br>
            <a:r>
              <a:rPr lang="en-US" b="0" baseline="0" dirty="0" smtClean="0"/>
              <a:t>chef generate template cookbooks/apache/templates/default/</a:t>
            </a:r>
            <a:r>
              <a:rPr lang="en-US" b="0" baseline="0" dirty="0" err="1" smtClean="0"/>
              <a:t>my_template.rb</a:t>
            </a:r>
            <a:r>
              <a:rPr lang="en-US" b="0" baseline="0" dirty="0" smtClean="0"/>
              <a:t>  This creates a new templates/default directory in the apache cookbook, and creates a template file named ‘</a:t>
            </a:r>
            <a:r>
              <a:rPr lang="en-US" b="0" baseline="0" dirty="0" err="1" smtClean="0"/>
              <a:t>my_template.rb</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‘package’ resource invokes</a:t>
            </a:r>
            <a:r>
              <a:rPr lang="en-US" b="0" baseline="0" dirty="0" smtClean="0"/>
              <a:t> ‘yum’ if being run on a </a:t>
            </a:r>
            <a:r>
              <a:rPr lang="en-US" b="0" baseline="0" dirty="0" err="1" smtClean="0"/>
              <a:t>CentOS</a:t>
            </a:r>
            <a:r>
              <a:rPr lang="en-US" b="0" baseline="0" dirty="0" smtClean="0"/>
              <a:t> machine, and invokes ‘apt-get’ on an Ubuntu machine.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t>
            </a:r>
            <a:r>
              <a:rPr lang="en-US" b="0" baseline="0" dirty="0" err="1" smtClean="0"/>
              <a:t>httpd</a:t>
            </a:r>
            <a:r>
              <a:rPr lang="en-US" b="0" baseline="0" dirty="0" smtClean="0"/>
              <a:t>’ is the name of Apache on </a:t>
            </a:r>
            <a:r>
              <a:rPr lang="en-US" b="0" baseline="0" dirty="0" err="1" smtClean="0"/>
              <a:t>CentOS</a:t>
            </a:r>
            <a:r>
              <a:rPr lang="en-US" b="0" baseline="0" dirty="0" smtClean="0"/>
              <a:t>.  If this was being run on an Ubuntu machine where the name of the Apache package is ‘apache2’, the line would read</a:t>
            </a:r>
            <a:br>
              <a:rPr lang="en-US" b="0" baseline="0" dirty="0" smtClean="0"/>
            </a:br>
            <a:r>
              <a:rPr lang="en-US" b="0" baseline="0" dirty="0" smtClean="0"/>
              <a:t>package ‘apache2’ do</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line ‘action :install’ is the default action.  This line could be left out for brevity since the default action will be taken if no action is specified, and the default action for the package resource is ‘install’.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018903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You could also</a:t>
            </a:r>
            <a:r>
              <a:rPr lang="en-US" b="0" baseline="0" dirty="0" smtClean="0"/>
              <a:t> include file permissions here with ‘mode’ for Linux and ‘rights’ for Windows.</a:t>
            </a:r>
            <a:r>
              <a:rPr lang="en-US" b="0" baseline="0" dirty="0"/>
              <a:t/>
            </a:r>
            <a:br>
              <a:rPr lang="en-US" b="0" baseline="0" dirty="0"/>
            </a:br>
            <a:r>
              <a:rPr lang="en-US" b="0" baseline="0" dirty="0" smtClean="0"/>
              <a:t>Linux mode example to set permissions to 644:</a:t>
            </a:r>
            <a:br>
              <a:rPr lang="en-US" b="0" baseline="0" dirty="0" smtClean="0"/>
            </a:br>
            <a:r>
              <a:rPr lang="en-US" sz="1200" b="0" dirty="0" smtClean="0">
                <a:solidFill>
                  <a:srgbClr val="000000"/>
                </a:solidFill>
              </a:rPr>
              <a:t>file ‘/</a:t>
            </a:r>
            <a:r>
              <a:rPr lang="en-US" sz="1200" b="0" dirty="0" err="1" smtClean="0">
                <a:solidFill>
                  <a:srgbClr val="000000"/>
                </a:solidFill>
              </a:rPr>
              <a:t>var</a:t>
            </a:r>
            <a:r>
              <a:rPr lang="en-US" sz="1200" b="0" dirty="0" smtClean="0">
                <a:solidFill>
                  <a:srgbClr val="000000"/>
                </a:solidFill>
              </a:rPr>
              <a:t>/www/html/</a:t>
            </a:r>
            <a:r>
              <a:rPr lang="en-US" sz="1200" b="0" dirty="0" err="1" smtClean="0">
                <a:solidFill>
                  <a:srgbClr val="000000"/>
                </a:solidFill>
              </a:rPr>
              <a:t>index.html</a:t>
            </a:r>
            <a:r>
              <a:rPr lang="en-US" sz="1200" b="0" dirty="0" smtClean="0">
                <a:solidFill>
                  <a:srgbClr val="000000"/>
                </a:solidFill>
              </a:rPr>
              <a:t>’  do</a:t>
            </a:r>
            <a:br>
              <a:rPr lang="en-US" sz="1200" b="0" dirty="0" smtClean="0">
                <a:solidFill>
                  <a:srgbClr val="000000"/>
                </a:solidFill>
              </a:rPr>
            </a:br>
            <a:r>
              <a:rPr lang="en-US" sz="1200" b="0" dirty="0" smtClean="0">
                <a:solidFill>
                  <a:srgbClr val="000000"/>
                </a:solidFill>
              </a:rPr>
              <a:t>    content  ‘&lt;h1&gt;Hello World&lt;/h1&gt;’</a:t>
            </a:r>
            <a:br>
              <a:rPr lang="en-US" sz="1200" b="0" dirty="0" smtClean="0">
                <a:solidFill>
                  <a:srgbClr val="000000"/>
                </a:solidFill>
              </a:rPr>
            </a:br>
            <a:r>
              <a:rPr lang="en-US" sz="1200" b="0" dirty="0" smtClean="0">
                <a:solidFill>
                  <a:srgbClr val="000000"/>
                </a:solidFill>
              </a:rPr>
              <a:t>    action  :create</a:t>
            </a:r>
            <a:br>
              <a:rPr lang="en-US" sz="1200" b="0" dirty="0" smtClean="0">
                <a:solidFill>
                  <a:srgbClr val="000000"/>
                </a:solidFill>
              </a:rPr>
            </a:br>
            <a:r>
              <a:rPr lang="en-US" sz="1200" b="0" dirty="0" smtClean="0">
                <a:solidFill>
                  <a:srgbClr val="000000"/>
                </a:solidFill>
              </a:rPr>
              <a:t>    mode “0644”</a:t>
            </a:r>
            <a:br>
              <a:rPr lang="en-US" sz="1200" b="0" dirty="0" smtClean="0">
                <a:solidFill>
                  <a:srgbClr val="000000"/>
                </a:solidFill>
              </a:rPr>
            </a:br>
            <a:r>
              <a:rPr lang="en-US" sz="1200" b="0" dirty="0" smtClean="0">
                <a:solidFill>
                  <a:srgbClr val="000000"/>
                </a:solidFill>
              </a:rPr>
              <a:t>end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More advanced recipes might use the ‘</a:t>
            </a:r>
            <a:r>
              <a:rPr lang="en-US" b="0" baseline="0" dirty="0" err="1" smtClean="0"/>
              <a:t>cookbook_</a:t>
            </a:r>
            <a:r>
              <a:rPr lang="en-US" b="0" i="0" baseline="0" dirty="0" err="1" smtClean="0"/>
              <a:t>file</a:t>
            </a:r>
            <a:r>
              <a:rPr lang="en-US" b="0" i="0" baseline="0" dirty="0" smtClean="0"/>
              <a:t>’ or ‘template’ resources, rather then the more simplistic ‘file’ resource.  ‘file’ is a good resource for learning Chef, but not necessarily for using Chef.</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need both</a:t>
            </a:r>
            <a:r>
              <a:rPr lang="en-US" b="0" baseline="0" dirty="0" smtClean="0"/>
              <a:t> actions if we want the service to automatically restart should the node be rebooted for any reason.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invokes the ‘service’ command on the node to perform the requested task</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the node is already configured to restart the service, and if the service is already running, then this resource will be skipped.  This is the nature of ‘</a:t>
            </a:r>
            <a:r>
              <a:rPr lang="en-US" b="0" baseline="0" dirty="0" err="1" smtClean="0"/>
              <a:t>idempotence</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Entire recipe.  </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‘z’ option runs chef-client in local</a:t>
            </a:r>
            <a:r>
              <a:rPr lang="en-US" b="0" baseline="0" dirty="0" smtClean="0"/>
              <a:t> mode.  Without this flag chef-client would try to connect to a chef-server.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‘o’ option creates the run-list, the ordered list of recipes to run.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recipe[apache::install-apache] is read as follows:</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recipe:  this is a recipe and not a role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apache:  this recipe is to be found in the Apache cookbook</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   this separates the cookbook from the recipe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install-apache:  this points to the install-</a:t>
            </a:r>
            <a:r>
              <a:rPr lang="en-US" b="0" baseline="0" dirty="0" err="1" smtClean="0"/>
              <a:t>apache.rb</a:t>
            </a:r>
            <a:r>
              <a:rPr lang="en-US" b="0" baseline="0" dirty="0" smtClean="0"/>
              <a:t> recipe in the ‘recipes’ directory within the cookbook.  Note we have left off the .</a:t>
            </a:r>
            <a:r>
              <a:rPr lang="en-US" b="0" baseline="0" dirty="0" err="1" smtClean="0"/>
              <a:t>rb</a:t>
            </a:r>
            <a:r>
              <a:rPr lang="en-US" b="0" baseline="0" dirty="0" smtClean="0"/>
              <a:t> file extension because it automatically looks for a .</a:t>
            </a:r>
            <a:r>
              <a:rPr lang="en-US" b="0" baseline="0" dirty="0" err="1" smtClean="0"/>
              <a:t>rb</a:t>
            </a:r>
            <a:r>
              <a:rPr lang="en-US" b="0" baseline="0" dirty="0" smtClean="0"/>
              <a:t> file.  If you were to include the file extension such as recipe[apache::install-</a:t>
            </a:r>
            <a:r>
              <a:rPr lang="en-US" b="0" baseline="0" dirty="0" err="1" smtClean="0"/>
              <a:t>apache.rb</a:t>
            </a:r>
            <a:r>
              <a:rPr lang="en-US" b="0" baseline="0" dirty="0" smtClean="0"/>
              <a:t>] then chef-client would look for a file called </a:t>
            </a:r>
            <a:br>
              <a:rPr lang="en-US" b="0" baseline="0" dirty="0" smtClean="0"/>
            </a:br>
            <a:r>
              <a:rPr lang="en-US" b="0" baseline="0" dirty="0" smtClean="0"/>
              <a:t>install-</a:t>
            </a:r>
            <a:r>
              <a:rPr lang="en-US" b="0" baseline="0" dirty="0" err="1" smtClean="0"/>
              <a:t>apache.rb.rb</a:t>
            </a:r>
            <a:endParaRPr lang="en-US" b="0" baseline="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err="1" smtClean="0"/>
              <a:t>Idempotence</a:t>
            </a:r>
            <a:r>
              <a:rPr lang="en-US" b="0" baseline="0" dirty="0" smtClean="0"/>
              <a:t> in configuration management means that if if you apply the same recipe to a node a second time it won’t break anything because actions are only taken if needed.  If the instruction is to create a file but the file already exists with the desired content, then no action is taken. If the file exists but has the wrong content, the file will be fixed to match the content specified in the recipe.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endParaRPr lang="en-US" b="0" dirty="0" smtClean="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next time this chef-client command is run, since the node is already adhering</a:t>
            </a:r>
            <a:r>
              <a:rPr lang="en-US" b="0" baseline="0" dirty="0" smtClean="0"/>
              <a:t> to the stated policy, you should see “0/4 resources updated…”.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If you were to change something about the node, like manually edit the content of the Hello World file and then rerun chef-client, it would test to see that the contents of the file were correct (which they would not be) and then chef-client would repair the file, setting it back the way it should be with ‘Hello World’ as the content.  This is called test and repair.  You would then see “1/4 resources updated…” since the file resource was updated.</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Why are there 4 resources to update if we only put 3 resources in our recipe?  The ‘service’ resource has two actions, enable and start.  These count as two, plus the package resource and file resource gives us 4 total resources.</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Some windows machines always have at least one resources updated, even if nothing has changed.  This is just the nature of how windows resources are tested by chef-client.</a:t>
            </a:r>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Curl is used for </a:t>
            </a:r>
            <a:r>
              <a:rPr lang="en-US" b="0" dirty="0" err="1" smtClean="0"/>
              <a:t>CentOS</a:t>
            </a:r>
            <a:r>
              <a:rPr lang="en-US" b="0" dirty="0" smtClean="0"/>
              <a:t> as</a:t>
            </a:r>
            <a:r>
              <a:rPr lang="en-US" b="0" baseline="0" dirty="0" smtClean="0"/>
              <a:t> a command line web browser</a:t>
            </a:r>
            <a:r>
              <a:rPr lang="en-US" b="0" dirty="0" smtClean="0"/>
              <a:t>.   Invoke-</a:t>
            </a:r>
            <a:r>
              <a:rPr lang="en-US" b="0" dirty="0" err="1" smtClean="0"/>
              <a:t>WebRequest</a:t>
            </a:r>
            <a:r>
              <a:rPr lang="en-US" b="0" baseline="0" dirty="0" smtClean="0"/>
              <a:t> is the equivalent for Windows </a:t>
            </a:r>
            <a:r>
              <a:rPr lang="en-US" b="0" baseline="0" dirty="0" err="1" smtClean="0"/>
              <a:t>Powershell</a:t>
            </a:r>
            <a:r>
              <a:rPr lang="en-US" b="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While </a:t>
            </a:r>
            <a:r>
              <a:rPr lang="en-US" b="0" dirty="0" err="1" smtClean="0"/>
              <a:t>ChefDK</a:t>
            </a:r>
            <a:r>
              <a:rPr lang="en-US" b="0" baseline="0" dirty="0" smtClean="0"/>
              <a:t> is installed on </a:t>
            </a:r>
            <a:r>
              <a:rPr lang="en-US" b="0" baseline="0" dirty="0" err="1" smtClean="0"/>
              <a:t>CentOS</a:t>
            </a:r>
            <a:r>
              <a:rPr lang="en-US" b="0" baseline="0" dirty="0" smtClean="0"/>
              <a:t> using the command line, </a:t>
            </a:r>
            <a:r>
              <a:rPr lang="en-US" b="0" baseline="0" dirty="0" err="1" smtClean="0"/>
              <a:t>CHefDK</a:t>
            </a:r>
            <a:r>
              <a:rPr lang="en-US" b="0" baseline="0" dirty="0" smtClean="0"/>
              <a:t> is installed on Windows using a .</a:t>
            </a:r>
            <a:r>
              <a:rPr lang="en-US" b="0" baseline="0" dirty="0" err="1" smtClean="0"/>
              <a:t>msi</a:t>
            </a:r>
            <a:r>
              <a:rPr lang="en-US" b="0" baseline="0" dirty="0" smtClean="0"/>
              <a:t> and the Windows package manager.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Once</a:t>
            </a:r>
            <a:r>
              <a:rPr lang="en-US" b="0" baseline="0" dirty="0" smtClean="0"/>
              <a:t> installed, most all the </a:t>
            </a:r>
            <a:r>
              <a:rPr lang="en-US" b="0" baseline="0" dirty="0" err="1" smtClean="0"/>
              <a:t>ChefDK</a:t>
            </a:r>
            <a:r>
              <a:rPr lang="en-US" b="0" baseline="0" dirty="0" smtClean="0"/>
              <a:t>-related commands are the same between Linux and Windows.  However the code written in the recipes will, in most cases, be different.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429399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non-Chef commands, like ‘</a:t>
            </a:r>
            <a:r>
              <a:rPr lang="en-US" b="0" baseline="0" dirty="0" err="1" smtClean="0"/>
              <a:t>mkdir</a:t>
            </a:r>
            <a:r>
              <a:rPr lang="en-US" b="0" baseline="0" dirty="0" smtClean="0"/>
              <a:t>’ are specific to </a:t>
            </a:r>
            <a:r>
              <a:rPr lang="en-US" b="0" baseline="0" dirty="0" err="1" smtClean="0"/>
              <a:t>Powershell</a:t>
            </a:r>
            <a:r>
              <a:rPr lang="en-US" b="0" baseline="0" dirty="0" smtClean="0"/>
              <a:t> (although </a:t>
            </a:r>
            <a:r>
              <a:rPr lang="en-US" b="0" baseline="0" dirty="0" err="1" smtClean="0"/>
              <a:t>mkdir</a:t>
            </a:r>
            <a:r>
              <a:rPr lang="en-US" b="0" baseline="0" dirty="0" smtClean="0"/>
              <a:t> exists in both Linux and </a:t>
            </a:r>
            <a:r>
              <a:rPr lang="en-US" b="0" baseline="0" dirty="0" err="1" smtClean="0"/>
              <a:t>Powershell</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chef</a:t>
            </a:r>
            <a:r>
              <a:rPr lang="en-US" b="0" baseline="0" dirty="0" smtClean="0"/>
              <a:t> generate command creates a basic cookbook structure</a:t>
            </a:r>
            <a:r>
              <a:rPr lang="en-US" b="0" baseline="0" dirty="0"/>
              <a:t> </a:t>
            </a:r>
            <a:r>
              <a:rPr lang="en-US" b="0" baseline="0" dirty="0" smtClean="0"/>
              <a:t>“chef generate cookbook” is the command to create a cookbook “cookbooks/IIS” is the path and cookbook 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don’t actually ‘install’</a:t>
            </a:r>
            <a:r>
              <a:rPr lang="en-US" b="0" baseline="0" dirty="0" smtClean="0"/>
              <a:t> IIS because IIS already exists within Windows.  We are really enabling it here.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“Install IIS” name on the </a:t>
            </a:r>
            <a:r>
              <a:rPr lang="en-US" b="0" baseline="0" dirty="0" err="1" smtClean="0"/>
              <a:t>powershell_script</a:t>
            </a:r>
            <a:r>
              <a:rPr lang="en-US" b="0" baseline="0" dirty="0" smtClean="0"/>
              <a:t> line does nothing other then add info to the log output.  It is the ‘code’ line that  actually installs IIS. This is the same </a:t>
            </a:r>
            <a:r>
              <a:rPr lang="en-US" b="0" baseline="0" dirty="0" err="1" smtClean="0"/>
              <a:t>Powershell</a:t>
            </a:r>
            <a:r>
              <a:rPr lang="en-US" b="0" baseline="0" dirty="0" smtClean="0"/>
              <a:t> code you could enter into the </a:t>
            </a:r>
            <a:r>
              <a:rPr lang="en-US" b="0" baseline="0" dirty="0" err="1" smtClean="0"/>
              <a:t>Powershell</a:t>
            </a:r>
            <a:r>
              <a:rPr lang="en-US" b="0" baseline="0" dirty="0" smtClean="0"/>
              <a:t> command line.  Chef is simply sending this code to the </a:t>
            </a:r>
            <a:r>
              <a:rPr lang="en-US" b="0" baseline="0" dirty="0" err="1" smtClean="0"/>
              <a:t>Powershell</a:t>
            </a:r>
            <a:r>
              <a:rPr lang="en-US" b="0" baseline="0" dirty="0" smtClean="0"/>
              <a:t> interpreter on your behalf.</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a:t>
            </a:r>
            <a:r>
              <a:rPr lang="en-US" b="0" baseline="0" dirty="0" err="1" smtClean="0"/>
              <a:t>guard_interpreter</a:t>
            </a:r>
            <a:r>
              <a:rPr lang="en-US" b="0" baseline="0" dirty="0" smtClean="0"/>
              <a:t> and the </a:t>
            </a:r>
            <a:r>
              <a:rPr lang="en-US" b="0" baseline="0" dirty="0" err="1" smtClean="0"/>
              <a:t>not_if</a:t>
            </a:r>
            <a:r>
              <a:rPr lang="en-US" b="0" baseline="0" dirty="0" smtClean="0"/>
              <a:t> lines ensure that the install doesn’t run if it is already enabled. This is actually unnecessary in this instance because add-</a:t>
            </a:r>
            <a:r>
              <a:rPr lang="en-US" b="0" baseline="0" dirty="0" err="1" smtClean="0"/>
              <a:t>WindowsFeature</a:t>
            </a:r>
            <a:r>
              <a:rPr lang="en-US" b="0" baseline="0" dirty="0" smtClean="0"/>
              <a:t> is already idempotent, but it is good practice to include (especially if add-</a:t>
            </a:r>
            <a:r>
              <a:rPr lang="en-US" b="0" baseline="0" dirty="0" err="1" smtClean="0"/>
              <a:t>WindowsFeature</a:t>
            </a:r>
            <a:r>
              <a:rPr lang="en-US" b="0" baseline="0" dirty="0" smtClean="0"/>
              <a:t> ever changes its behavior) as well as it demonstrates how to build </a:t>
            </a:r>
            <a:r>
              <a:rPr lang="en-US" b="0" baseline="0" dirty="0" err="1" smtClean="0"/>
              <a:t>idempotence</a:t>
            </a:r>
            <a:r>
              <a:rPr lang="en-US" b="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‘run’.  You can actually leave this line out since in Chef resources all default actions can be left out.  We add it in here just for clarity.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32</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a:t>
            </a:r>
            <a:r>
              <a:rPr lang="en-US" b="0" baseline="0" dirty="0" smtClean="0"/>
              <a:t> file resources is almost identical between Linux and Windows.  The primary difference would be in how the file permissions are defined.  </a:t>
            </a:r>
            <a:br>
              <a:rPr lang="en-US" b="0" baseline="0" dirty="0" smtClean="0"/>
            </a:br>
            <a:r>
              <a:rPr lang="en-US" b="0" baseline="0" dirty="0" smtClean="0"/>
              <a:t>Whereas Linux uses: </a:t>
            </a:r>
            <a:br>
              <a:rPr lang="en-US" b="0" baseline="0" dirty="0" smtClean="0"/>
            </a:br>
            <a:r>
              <a:rPr lang="en-US" b="0" baseline="0" dirty="0" smtClean="0"/>
              <a:t>mode “0644”  </a:t>
            </a:r>
            <a:br>
              <a:rPr lang="en-US" b="0" baseline="0" dirty="0" smtClean="0"/>
            </a:br>
            <a:r>
              <a:rPr lang="en-US" b="0" baseline="0" dirty="0" smtClean="0"/>
              <a:t>Windows would use:</a:t>
            </a:r>
            <a:br>
              <a:rPr lang="en-US" b="0" baseline="0" dirty="0" smtClean="0"/>
            </a:br>
            <a:r>
              <a:rPr lang="en-US" b="0" baseline="0" dirty="0" smtClean="0"/>
              <a:t>rights  :read, “Everyone”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is ‘create’.  You can actually leave this line out since in Chef resources all default actions can be left out.  We add it in here just for clarity.</a:t>
            </a:r>
          </a:p>
        </p:txBody>
      </p:sp>
      <p:sp>
        <p:nvSpPr>
          <p:cNvPr id="4" name="Slide Number Placeholder 3"/>
          <p:cNvSpPr>
            <a:spLocks noGrp="1"/>
          </p:cNvSpPr>
          <p:nvPr>
            <p:ph type="sldNum" sz="quarter" idx="10"/>
          </p:nvPr>
        </p:nvSpPr>
        <p:spPr/>
        <p:txBody>
          <a:bodyPr/>
          <a:lstStyle/>
          <a:p>
            <a:fld id="{01283FAC-A721-45A3-BBDE-EAF2B09B7CD9}" type="slidenum">
              <a:rPr lang="en-US" smtClean="0"/>
              <a:t>33</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w3svc is the name</a:t>
            </a:r>
            <a:r>
              <a:rPr lang="en-US" b="0" baseline="0" dirty="0" smtClean="0"/>
              <a:t> of the IIS service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The default action for ‘service’ is ‘nothing’.  Here we specify additional actions.</a:t>
            </a:r>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35</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‘cd ~’ means</a:t>
            </a:r>
            <a:r>
              <a:rPr lang="en-US" b="0" baseline="0" dirty="0" smtClean="0"/>
              <a:t> change to the home directory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37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It is very common for Windows servers to</a:t>
            </a:r>
            <a:r>
              <a:rPr lang="en-US" b="0" baseline="0" dirty="0" smtClean="0"/>
              <a:t> take longer then Linux servers for Chef </a:t>
            </a:r>
            <a:r>
              <a:rPr lang="en-US" b="0" baseline="0" dirty="0" err="1" smtClean="0"/>
              <a:t>convergance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38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A 200 response means</a:t>
            </a:r>
            <a:r>
              <a:rPr lang="en-US" b="0" baseline="0" dirty="0" smtClean="0"/>
              <a:t> a normal web response.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This indicates that the web server is functioning correctly.  If you can not reach the web server through a web browser from your *local* computer but you can reach it from a </a:t>
            </a:r>
            <a:r>
              <a:rPr lang="en-US" b="0" baseline="0" dirty="0" err="1" smtClean="0"/>
              <a:t>Powershell</a:t>
            </a:r>
            <a:r>
              <a:rPr lang="en-US" b="0" baseline="0" dirty="0" smtClean="0"/>
              <a:t> window on the instance itself, then check to see if the endpoints were set up with port 80 correctly.</a:t>
            </a:r>
          </a:p>
        </p:txBody>
      </p:sp>
      <p:sp>
        <p:nvSpPr>
          <p:cNvPr id="4" name="Slide Number Placeholder 3"/>
          <p:cNvSpPr>
            <a:spLocks noGrp="1"/>
          </p:cNvSpPr>
          <p:nvPr>
            <p:ph type="sldNum" sz="quarter" idx="10"/>
          </p:nvPr>
        </p:nvSpPr>
        <p:spPr/>
        <p:txBody>
          <a:bodyPr/>
          <a:lstStyle/>
          <a:p>
            <a:fld id="{01283FAC-A721-45A3-BBDE-EAF2B09B7CD9}" type="slidenum">
              <a:rPr lang="en-US" smtClean="0"/>
              <a:t>39</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err="1" smtClean="0"/>
              <a:t>Convergance</a:t>
            </a:r>
            <a:r>
              <a:rPr lang="en-US" b="0" dirty="0" smtClean="0"/>
              <a:t> is the</a:t>
            </a:r>
            <a:r>
              <a:rPr lang="en-US" b="0" baseline="0" dirty="0" smtClean="0"/>
              <a:t> process of having an application on the node (chef-client) read the recipe, and do whatever is needed to make sure the instance adheres to the policies written in the recipe.  </a:t>
            </a:r>
            <a:br>
              <a:rPr lang="en-US" b="0" baseline="0" dirty="0" smtClean="0"/>
            </a:br>
            <a:r>
              <a:rPr lang="en-US" b="0" baseline="0" dirty="0" smtClean="0"/>
              <a:t>For example: </a:t>
            </a:r>
            <a:br>
              <a:rPr lang="en-US" b="0" baseline="0" dirty="0" smtClean="0"/>
            </a:br>
            <a:r>
              <a:rPr lang="en-US" b="0" baseline="0" dirty="0" smtClean="0"/>
              <a:t>- If the recipe (policy) states that Apache should be installed, but Apache is currently not installed, then chef-client invokes the instances package manager to install Apache.</a:t>
            </a:r>
            <a:br>
              <a:rPr lang="en-US" b="0" baseline="0" dirty="0" smtClean="0"/>
            </a:br>
            <a:r>
              <a:rPr lang="en-US" b="0" baseline="0" dirty="0" smtClean="0"/>
              <a:t>- If the Apache is already installed, chef-client tests and sees this, and does nothing since the instance is already in policy</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Verifying the web server in this module is done by ‘smoke test’ where we simply look to see if it is running.  No actual tests are run in the lesson.  In later lessons, we’ll implement unit and integration testing, using the instance and web servers we created in this lesson.</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510321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40</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smtClean="0"/>
              <a:t>Notes:</a:t>
            </a:r>
          </a:p>
          <a:p>
            <a:pPr marL="171450" indent="-171450">
              <a:buFont typeface="Arial"/>
              <a:buChar char="•"/>
            </a:pPr>
            <a:r>
              <a:rPr lang="en-US" dirty="0" smtClean="0"/>
              <a:t>The</a:t>
            </a:r>
            <a:r>
              <a:rPr lang="en-US" baseline="0" dirty="0" smtClean="0"/>
              <a:t> Module 7 Lesson 4 Lab should be completed at this time</a:t>
            </a:r>
          </a:p>
          <a:p>
            <a:pPr marL="628650" lvl="1" indent="-171450">
              <a:buFont typeface="Arial"/>
              <a:buChar cha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/tree/master/Complimentary%20Course%20Content/Module7/Labs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41</a:t>
            </a:fld>
            <a:endParaRPr lang="en-US"/>
          </a:p>
        </p:txBody>
      </p:sp>
    </p:spTree>
    <p:extLst>
      <p:ext uri="{BB962C8B-B14F-4D97-AF65-F5344CB8AC3E}">
        <p14:creationId xmlns:p14="http://schemas.microsoft.com/office/powerpoint/2010/main" val="146353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students will launch</a:t>
            </a:r>
            <a:r>
              <a:rPr lang="en-US" b="0" baseline="0" dirty="0" smtClean="0"/>
              <a:t> a new instance in the Azure portal</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will</a:t>
            </a:r>
            <a:r>
              <a:rPr lang="en-US" b="0" baseline="0" dirty="0" smtClean="0"/>
              <a:t> </a:t>
            </a:r>
            <a:r>
              <a:rPr lang="en-US" b="0" dirty="0" smtClean="0"/>
              <a:t>start with the Centos 7.1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We are using Classic deployment mode.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Resource</a:t>
            </a:r>
            <a:r>
              <a:rPr lang="en-US" b="0" baseline="0" dirty="0" smtClean="0"/>
              <a:t> Manager is a more advanced deployment mode.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a:t>
            </a:r>
            <a:r>
              <a:rPr lang="en-US" b="0" baseline="0" dirty="0" smtClean="0"/>
              <a:t> we give the instance it’s name, user and password, as well as choosing the Resource Group and in which Azure datacenter (location) to launch the instance.</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A resource group is a container in which every resource associated with the instance resides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20433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r>
              <a:rPr lang="en-US" b="1" dirty="0" smtClean="0"/>
              <a:t>:</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Here we choose the size of the machine. The bigger</a:t>
            </a:r>
            <a:r>
              <a:rPr lang="en-US" b="0" baseline="0" dirty="0" smtClean="0"/>
              <a:t> the machine the more expensive it is to run.  For our purposes, choose the least expensive machine size.</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20433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27429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69149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9825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89572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9678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523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380985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2303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71807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47525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93390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50842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518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5853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693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0489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7/11/16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7/11/16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7/11/16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7/11/16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7/11/16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7/11/16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44739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downloads.chef.io/chef-d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847" y="931926"/>
            <a:ext cx="9660845" cy="2767151"/>
          </a:xfrm>
        </p:spPr>
        <p:txBody>
          <a:bodyPr anchor="b">
            <a:noAutofit/>
          </a:bodyPr>
          <a:lstStyle/>
          <a:p>
            <a:pPr algn="l"/>
            <a:r>
              <a:rPr lang="en-US" sz="5400" dirty="0" smtClean="0">
                <a:solidFill>
                  <a:srgbClr val="FFFFFF"/>
                </a:solidFill>
                <a:latin typeface="Segoe UI" panose="020B0502040204020203" pitchFamily="34" charset="0"/>
                <a:cs typeface="Segoe UI" panose="020B0502040204020203" pitchFamily="34" charset="0"/>
              </a:rPr>
              <a:t>DevOps</a:t>
            </a:r>
            <a:endParaRPr lang="en-US" dirty="0">
              <a:latin typeface="Segoe UI" panose="020B0502040204020203" pitchFamily="34" charset="0"/>
              <a:cs typeface="Segoe UI" panose="020B0502040204020203" pitchFamily="34" charset="0"/>
            </a:endParaRPr>
          </a:p>
        </p:txBody>
      </p:sp>
      <p:sp>
        <p:nvSpPr>
          <p:cNvPr id="3" name="TextBox 2"/>
          <p:cNvSpPr txBox="1"/>
          <p:nvPr/>
        </p:nvSpPr>
        <p:spPr>
          <a:xfrm>
            <a:off x="1384197" y="3638573"/>
            <a:ext cx="9161392" cy="1938992"/>
          </a:xfrm>
          <a:prstGeom prst="rect">
            <a:avLst/>
          </a:prstGeom>
          <a:noFill/>
        </p:spPr>
        <p:txBody>
          <a:bodyPr wrap="square" rtlCol="0">
            <a:spAutoFit/>
          </a:bodyPr>
          <a:lstStyle/>
          <a:p>
            <a:r>
              <a:rPr lang="en-US" sz="4000" dirty="0">
                <a:solidFill>
                  <a:srgbClr val="FFFF00"/>
                </a:solidFill>
              </a:rPr>
              <a:t>Module </a:t>
            </a:r>
            <a:r>
              <a:rPr lang="en-US" sz="4000" dirty="0" smtClean="0">
                <a:solidFill>
                  <a:srgbClr val="FFFF00"/>
                </a:solidFill>
              </a:rPr>
              <a:t>7, </a:t>
            </a:r>
            <a:r>
              <a:rPr lang="en-US" sz="4000" dirty="0">
                <a:solidFill>
                  <a:srgbClr val="FFFF00"/>
                </a:solidFill>
              </a:rPr>
              <a:t>Lesson </a:t>
            </a:r>
            <a:r>
              <a:rPr lang="en-US" sz="4000" dirty="0" smtClean="0">
                <a:solidFill>
                  <a:srgbClr val="FFFF00"/>
                </a:solidFill>
              </a:rPr>
              <a:t>4: </a:t>
            </a:r>
            <a:endParaRPr lang="en-US" sz="4000" dirty="0">
              <a:solidFill>
                <a:srgbClr val="FFFF00"/>
              </a:solidFill>
            </a:endParaRPr>
          </a:p>
          <a:p>
            <a:r>
              <a:rPr lang="en-US" sz="4000" dirty="0" smtClean="0">
                <a:solidFill>
                  <a:srgbClr val="FFFF00"/>
                </a:solidFill>
              </a:rPr>
              <a:t>Creating a Web Server in Azure with Chef</a:t>
            </a:r>
            <a:endParaRPr lang="en-US" sz="4000"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Configure Endpoints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8068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Click on ‘Endpoints’</a:t>
            </a:r>
          </a:p>
        </p:txBody>
      </p:sp>
      <p:grpSp>
        <p:nvGrpSpPr>
          <p:cNvPr id="4" name="Group 3"/>
          <p:cNvGrpSpPr/>
          <p:nvPr/>
        </p:nvGrpSpPr>
        <p:grpSpPr>
          <a:xfrm>
            <a:off x="7105278" y="3404212"/>
            <a:ext cx="4279900" cy="2717800"/>
            <a:chOff x="5920441" y="3386571"/>
            <a:chExt cx="4279900" cy="2717800"/>
          </a:xfrm>
        </p:grpSpPr>
        <p:pic>
          <p:nvPicPr>
            <p:cNvPr id="3" name="Picture 2" descr="Screen Shot 2016-06-01 at 5.27.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441" y="3386571"/>
              <a:ext cx="4279900" cy="2717800"/>
            </a:xfrm>
            <a:prstGeom prst="rect">
              <a:avLst/>
            </a:prstGeom>
            <a:ln>
              <a:solidFill>
                <a:srgbClr val="A6A6A6"/>
              </a:solidFill>
            </a:ln>
          </p:spPr>
        </p:pic>
        <p:sp>
          <p:nvSpPr>
            <p:cNvPr id="10" name="Frame 9"/>
            <p:cNvSpPr/>
            <p:nvPr/>
          </p:nvSpPr>
          <p:spPr>
            <a:xfrm>
              <a:off x="5961502" y="4304443"/>
              <a:ext cx="3792098" cy="776210"/>
            </a:xfrm>
            <a:prstGeom prst="frame">
              <a:avLst>
                <a:gd name="adj1" fmla="val 2937"/>
              </a:avLst>
            </a:prstGeom>
            <a:solidFill>
              <a:srgbClr val="FF0000"/>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28373074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a:t>Configure Endpoints</a:t>
            </a:r>
          </a:p>
        </p:txBody>
      </p:sp>
      <p:grpSp>
        <p:nvGrpSpPr>
          <p:cNvPr id="30" name="Group 29"/>
          <p:cNvGrpSpPr/>
          <p:nvPr/>
        </p:nvGrpSpPr>
        <p:grpSpPr>
          <a:xfrm>
            <a:off x="1" y="1206744"/>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Add an endpoint</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033956"/>
            <a:ext cx="11523704" cy="2411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Complete the form</a:t>
            </a:r>
          </a:p>
          <a:p>
            <a:pPr marL="1022350" lvl="1" indent="-334963">
              <a:buFont typeface="Wingdings" charset="2"/>
              <a:buChar char="§"/>
            </a:pPr>
            <a:r>
              <a:rPr lang="en-US" sz="2800" dirty="0">
                <a:solidFill>
                  <a:srgbClr val="000000"/>
                </a:solidFill>
              </a:rPr>
              <a:t>Use TCP as the Protocol</a:t>
            </a:r>
          </a:p>
          <a:p>
            <a:pPr marL="1022350" lvl="1" indent="-334963">
              <a:buFont typeface="Wingdings" charset="2"/>
              <a:buChar char="§"/>
            </a:pPr>
            <a:r>
              <a:rPr lang="en-US" sz="2800" dirty="0">
                <a:solidFill>
                  <a:srgbClr val="000000"/>
                </a:solidFill>
              </a:rPr>
              <a:t>Give the Endpoint a name</a:t>
            </a:r>
          </a:p>
          <a:p>
            <a:pPr marL="1022350" lvl="1" indent="-334963">
              <a:buFont typeface="Wingdings" charset="2"/>
              <a:buChar char="§"/>
            </a:pPr>
            <a:r>
              <a:rPr lang="en-US" sz="2800" dirty="0">
                <a:solidFill>
                  <a:srgbClr val="000000"/>
                </a:solidFill>
              </a:rPr>
              <a:t>Use port 80 as the Public and Private port</a:t>
            </a:r>
          </a:p>
          <a:p>
            <a:pPr marL="1022350" lvl="1" indent="-334963">
              <a:buFont typeface="Wingdings" charset="2"/>
              <a:buChar char="§"/>
            </a:pPr>
            <a:r>
              <a:rPr lang="en-US" sz="2800" dirty="0">
                <a:solidFill>
                  <a:srgbClr val="000000"/>
                </a:solidFill>
              </a:rPr>
              <a:t>Click OK </a:t>
            </a:r>
            <a:r>
              <a:rPr lang="en-US" sz="2800" dirty="0" smtClean="0">
                <a:solidFill>
                  <a:srgbClr val="000000"/>
                </a:solidFill>
              </a:rPr>
              <a:t>to clear the screens and launch the instance</a:t>
            </a:r>
            <a:endParaRPr lang="en-US" sz="2800" dirty="0">
              <a:solidFill>
                <a:srgbClr val="000000"/>
              </a:solidFill>
            </a:endParaRPr>
          </a:p>
          <a:p>
            <a:pPr marL="1022350" lvl="1" indent="-334963">
              <a:buFont typeface="Wingdings" charset="2"/>
              <a:buChar char="§"/>
            </a:pPr>
            <a:endParaRPr lang="en-US" sz="2800" dirty="0" smtClean="0">
              <a:solidFill>
                <a:srgbClr val="000000"/>
              </a:solidFill>
            </a:endParaRPr>
          </a:p>
        </p:txBody>
      </p:sp>
      <p:pic>
        <p:nvPicPr>
          <p:cNvPr id="4" name="Picture 3" descr="Screen Shot 2016-06-01 at 5.40.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538" y="4126865"/>
            <a:ext cx="6638925" cy="2731135"/>
          </a:xfrm>
          <a:prstGeom prst="rect">
            <a:avLst/>
          </a:prstGeom>
          <a:ln>
            <a:solidFill>
              <a:srgbClr val="A6A6A6"/>
            </a:solidFill>
          </a:ln>
        </p:spPr>
      </p:pic>
    </p:spTree>
    <p:extLst>
      <p:ext uri="{BB962C8B-B14F-4D97-AF65-F5344CB8AC3E}">
        <p14:creationId xmlns:p14="http://schemas.microsoft.com/office/powerpoint/2010/main" val="16886503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The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Your instance will launch</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5.55.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444" y="2877750"/>
            <a:ext cx="5826281" cy="3792466"/>
          </a:xfrm>
          <a:prstGeom prst="rect">
            <a:avLst/>
          </a:prstGeom>
        </p:spPr>
      </p:pic>
    </p:spTree>
    <p:extLst>
      <p:ext uri="{BB962C8B-B14F-4D97-AF65-F5344CB8AC3E}">
        <p14:creationId xmlns:p14="http://schemas.microsoft.com/office/powerpoint/2010/main" val="32890693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Difference – Domain Name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Configure the Domain Name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768721" y="2933653"/>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Windows requires an additional step – to configure the domain name</a:t>
            </a:r>
          </a:p>
          <a:p>
            <a:pPr marL="1022350" lvl="1" indent="-334963">
              <a:buFont typeface="Wingdings" charset="2"/>
              <a:buChar char="§"/>
            </a:pPr>
            <a:r>
              <a:rPr lang="en-US" sz="2800" dirty="0" smtClean="0">
                <a:solidFill>
                  <a:srgbClr val="000000"/>
                </a:solidFill>
              </a:rPr>
              <a:t>Click on ‘Domain Name’</a:t>
            </a:r>
            <a:br>
              <a:rPr lang="en-US" sz="2800" dirty="0" smtClean="0">
                <a:solidFill>
                  <a:srgbClr val="000000"/>
                </a:solidFill>
              </a:rPr>
            </a:br>
            <a:r>
              <a:rPr lang="en-US" sz="2800" dirty="0" smtClean="0">
                <a:solidFill>
                  <a:srgbClr val="000000"/>
                </a:solidFill>
              </a:rPr>
              <a:t>under the Network heading</a:t>
            </a:r>
          </a:p>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029078" y="2902553"/>
            <a:ext cx="4394200" cy="3721100"/>
            <a:chOff x="5969114" y="2902553"/>
            <a:chExt cx="4394200" cy="3721100"/>
          </a:xfrm>
        </p:grpSpPr>
        <p:pic>
          <p:nvPicPr>
            <p:cNvPr id="5" name="Picture 4" descr="Screen Shot 2016-06-02 at 10.38.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114" y="2902553"/>
              <a:ext cx="4394200" cy="3721100"/>
            </a:xfrm>
            <a:prstGeom prst="rect">
              <a:avLst/>
            </a:prstGeom>
            <a:ln>
              <a:solidFill>
                <a:srgbClr val="A6A6A6"/>
              </a:solidFill>
            </a:ln>
          </p:spPr>
        </p:pic>
        <p:sp>
          <p:nvSpPr>
            <p:cNvPr id="12" name="Rectangle 11"/>
            <p:cNvSpPr/>
            <p:nvPr/>
          </p:nvSpPr>
          <p:spPr>
            <a:xfrm>
              <a:off x="6014428" y="4692548"/>
              <a:ext cx="4215388" cy="1358369"/>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351344090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834277"/>
            <a:ext cx="12219433" cy="1053823"/>
            <a:chOff x="1384300" y="1831341"/>
            <a:chExt cx="9469284" cy="1108604"/>
          </a:xfrm>
        </p:grpSpPr>
        <p:sp>
          <p:nvSpPr>
            <p:cNvPr id="33" name="Rectangle 32"/>
            <p:cNvSpPr/>
            <p:nvPr/>
          </p:nvSpPr>
          <p:spPr>
            <a:xfrm>
              <a:off x="1384300" y="1831341"/>
              <a:ext cx="9469284" cy="110860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9" y="1950630"/>
              <a:ext cx="865422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ChefDK</a:t>
              </a:r>
              <a:r>
                <a:rPr lang="en-US" i="0" dirty="0"/>
                <a:t> is the Chef Development Kit – the primary development environment for Chef</a:t>
              </a:r>
            </a:p>
          </p:txBody>
        </p:sp>
      </p:grpSp>
      <p:sp>
        <p:nvSpPr>
          <p:cNvPr id="37" name="Rectangle 36"/>
          <p:cNvSpPr/>
          <p:nvPr/>
        </p:nvSpPr>
        <p:spPr>
          <a:xfrm>
            <a:off x="0" y="2893150"/>
            <a:ext cx="12399250" cy="25756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will enable the use of Chef without using a Chef Server</a:t>
            </a:r>
          </a:p>
          <a:p>
            <a:pPr marL="1257300" lvl="2" indent="-342900">
              <a:buFont typeface="Wingdings" charset="2"/>
              <a:buChar char="§"/>
            </a:pPr>
            <a:r>
              <a:rPr lang="en-US" sz="2800" dirty="0" smtClean="0">
                <a:solidFill>
                  <a:srgbClr val="000000"/>
                </a:solidFill>
              </a:rPr>
              <a:t>The </a:t>
            </a:r>
            <a:r>
              <a:rPr lang="en-US" sz="2800" dirty="0" err="1" smtClean="0">
                <a:solidFill>
                  <a:srgbClr val="000000"/>
                </a:solidFill>
              </a:rPr>
              <a:t>ChefDK</a:t>
            </a:r>
            <a:r>
              <a:rPr lang="en-US" sz="2800" dirty="0" smtClean="0">
                <a:solidFill>
                  <a:srgbClr val="000000"/>
                </a:solidFill>
              </a:rPr>
              <a:t> includes other development tools such as Berkshelf, </a:t>
            </a:r>
            <a:r>
              <a:rPr lang="en-US" sz="2800" dirty="0" err="1" smtClean="0">
                <a:solidFill>
                  <a:srgbClr val="000000"/>
                </a:solidFill>
              </a:rPr>
              <a:t>Foodcritic</a:t>
            </a:r>
            <a:r>
              <a:rPr lang="en-US" sz="2800" dirty="0" smtClean="0">
                <a:solidFill>
                  <a:srgbClr val="000000"/>
                </a:solidFill>
              </a:rPr>
              <a:t>, Test Kitchen and chef-client</a:t>
            </a:r>
          </a:p>
        </p:txBody>
      </p:sp>
    </p:spTree>
    <p:extLst>
      <p:ext uri="{BB962C8B-B14F-4D97-AF65-F5344CB8AC3E}">
        <p14:creationId xmlns:p14="http://schemas.microsoft.com/office/powerpoint/2010/main" val="40173304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Installing </a:t>
            </a:r>
            <a:r>
              <a:rPr lang="en-US" sz="4800" dirty="0" err="1" smtClean="0"/>
              <a:t>ChefDK</a:t>
            </a:r>
            <a:r>
              <a:rPr lang="en-US" sz="4800" dirty="0" smtClean="0"/>
              <a:t> on Linux</a:t>
            </a:r>
            <a:endParaRPr lang="en-US" sz="4800" dirty="0"/>
          </a:p>
        </p:txBody>
      </p:sp>
      <p:grpSp>
        <p:nvGrpSpPr>
          <p:cNvPr id="30" name="Group 29"/>
          <p:cNvGrpSpPr/>
          <p:nvPr/>
        </p:nvGrpSpPr>
        <p:grpSpPr>
          <a:xfrm>
            <a:off x="0" y="1559570"/>
            <a:ext cx="13030200" cy="791753"/>
            <a:chOff x="1384300" y="1950630"/>
            <a:chExt cx="10097577" cy="832911"/>
          </a:xfrm>
        </p:grpSpPr>
        <p:sp>
          <p:nvSpPr>
            <p:cNvPr id="33" name="Rectangle 32"/>
            <p:cNvSpPr/>
            <p:nvPr/>
          </p:nvSpPr>
          <p:spPr>
            <a:xfrm>
              <a:off x="1384300" y="1950630"/>
              <a:ext cx="9469283"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There are multiple </a:t>
              </a:r>
              <a:r>
                <a:rPr lang="en-US" i="0" dirty="0" err="1"/>
                <a:t>ChefDK</a:t>
              </a:r>
              <a:r>
                <a:rPr lang="en-US" i="0" dirty="0"/>
                <a:t> versions </a:t>
              </a:r>
              <a:r>
                <a:rPr lang="en-US" i="0" dirty="0" smtClean="0"/>
                <a:t>available</a:t>
              </a:r>
              <a:endParaRPr lang="en-US" i="0" dirty="0"/>
            </a:p>
          </p:txBody>
        </p:sp>
      </p:grpSp>
      <p:pic>
        <p:nvPicPr>
          <p:cNvPr id="3" name="Picture 2" descr="Screen Shot 2016-06-12 at 10.00.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265" y="2478326"/>
            <a:ext cx="8205470" cy="4309110"/>
          </a:xfrm>
          <a:prstGeom prst="rect">
            <a:avLst/>
          </a:prstGeom>
          <a:ln>
            <a:solidFill>
              <a:srgbClr val="A6A6A6"/>
            </a:solidFill>
          </a:ln>
        </p:spPr>
      </p:pic>
    </p:spTree>
    <p:extLst>
      <p:ext uri="{BB962C8B-B14F-4D97-AF65-F5344CB8AC3E}">
        <p14:creationId xmlns:p14="http://schemas.microsoft.com/office/powerpoint/2010/main" val="42423166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err="1" smtClean="0"/>
              <a:t>ChefDK</a:t>
            </a:r>
            <a:r>
              <a:rPr lang="en-US" sz="4800" dirty="0" smtClean="0"/>
              <a:t> Verification</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9"/>
            <a:ext cx="5385821"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b="1" dirty="0" smtClean="0">
                <a:solidFill>
                  <a:srgbClr val="000000"/>
                </a:solidFill>
              </a:rPr>
              <a:t>$chef  -v  </a:t>
            </a:r>
            <a:r>
              <a:rPr lang="en-US" sz="2800" dirty="0" smtClean="0">
                <a:solidFill>
                  <a:srgbClr val="000000"/>
                </a:solidFill>
              </a:rPr>
              <a:t>will verify the</a:t>
            </a:r>
            <a:br>
              <a:rPr lang="en-US" sz="2800" dirty="0" smtClean="0">
                <a:solidFill>
                  <a:srgbClr val="000000"/>
                </a:solidFill>
              </a:rPr>
            </a:br>
            <a:r>
              <a:rPr lang="en-US" sz="2800" dirty="0" err="1" smtClean="0">
                <a:solidFill>
                  <a:srgbClr val="000000"/>
                </a:solidFill>
              </a:rPr>
              <a:t>ChefDK</a:t>
            </a:r>
            <a:r>
              <a:rPr lang="en-US" sz="2800" dirty="0" smtClean="0">
                <a:solidFill>
                  <a:srgbClr val="000000"/>
                </a:solidFill>
              </a:rPr>
              <a:t> is installed</a:t>
            </a:r>
          </a:p>
          <a:p>
            <a:pPr marL="1022350" lvl="1" indent="-334963">
              <a:buFont typeface="Wingdings" charset="2"/>
              <a:buChar char="§"/>
            </a:pPr>
            <a:r>
              <a:rPr lang="en-US" sz="2800" dirty="0" smtClean="0">
                <a:solidFill>
                  <a:srgbClr val="000000"/>
                </a:solidFill>
              </a:rPr>
              <a:t>Reporting of the </a:t>
            </a:r>
            <a:r>
              <a:rPr lang="en-US" sz="2800" dirty="0">
                <a:solidFill>
                  <a:srgbClr val="000000"/>
                </a:solidFill>
              </a:rPr>
              <a:t>v</a:t>
            </a:r>
            <a:r>
              <a:rPr lang="en-US" sz="2800" dirty="0" smtClean="0">
                <a:solidFill>
                  <a:srgbClr val="000000"/>
                </a:solidFill>
              </a:rPr>
              <a:t>ersion numbers </a:t>
            </a:r>
            <a:r>
              <a:rPr lang="en-US" sz="2800" dirty="0">
                <a:solidFill>
                  <a:srgbClr val="000000"/>
                </a:solidFill>
              </a:rPr>
              <a:t>i</a:t>
            </a:r>
            <a:r>
              <a:rPr lang="en-US" sz="2800" dirty="0" smtClean="0">
                <a:solidFill>
                  <a:srgbClr val="000000"/>
                </a:solidFill>
              </a:rPr>
              <a:t>ndicates a successful</a:t>
            </a:r>
            <a:r>
              <a:rPr lang="en-US" sz="2800" dirty="0">
                <a:solidFill>
                  <a:srgbClr val="000000"/>
                </a:solidFill>
              </a:rPr>
              <a:t> </a:t>
            </a:r>
            <a:r>
              <a:rPr lang="en-US" sz="2800" dirty="0" smtClean="0">
                <a:solidFill>
                  <a:srgbClr val="000000"/>
                </a:solidFill>
              </a:rPr>
              <a:t>installation</a:t>
            </a:r>
          </a:p>
        </p:txBody>
      </p:sp>
      <p:pic>
        <p:nvPicPr>
          <p:cNvPr id="3" name="Picture 2" descr="Screen Shot 2016-06-03 at 2.26.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438" y="3378585"/>
            <a:ext cx="6464057" cy="2239818"/>
          </a:xfrm>
          <a:prstGeom prst="rect">
            <a:avLst/>
          </a:prstGeom>
        </p:spPr>
      </p:pic>
    </p:spTree>
    <p:extLst>
      <p:ext uri="{BB962C8B-B14F-4D97-AF65-F5344CB8AC3E}">
        <p14:creationId xmlns:p14="http://schemas.microsoft.com/office/powerpoint/2010/main" val="13192729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229289" y="2757229"/>
            <a:ext cx="11611893" cy="2429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This is where cookbooks will be stored</a:t>
            </a: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4793088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11128" y="2757229"/>
            <a:ext cx="11611893" cy="2905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a:t>
            </a:r>
            <a:r>
              <a:rPr lang="en-US" sz="2800" b="1" dirty="0" smtClean="0">
                <a:solidFill>
                  <a:srgbClr val="000000"/>
                </a:solidFill>
              </a:rPr>
              <a:t>chef generate </a:t>
            </a:r>
            <a:r>
              <a:rPr lang="en-US" sz="2800" dirty="0" smtClean="0">
                <a:solidFill>
                  <a:srgbClr val="000000"/>
                </a:solidFill>
              </a:rPr>
              <a:t>command to create the apache cookbook</a:t>
            </a:r>
            <a:br>
              <a:rPr lang="en-US" sz="2800" dirty="0" smtClean="0">
                <a:solidFill>
                  <a:srgbClr val="000000"/>
                </a:solidFill>
              </a:rPr>
            </a:br>
            <a:r>
              <a:rPr lang="en-US" sz="2800" b="1" dirty="0" smtClean="0">
                <a:solidFill>
                  <a:srgbClr val="000000"/>
                </a:solidFill>
              </a:rPr>
              <a:t>$chef generate cookbook cookbooks/apache</a:t>
            </a:r>
          </a:p>
        </p:txBody>
      </p:sp>
    </p:spTree>
    <p:extLst>
      <p:ext uri="{BB962C8B-B14F-4D97-AF65-F5344CB8AC3E}">
        <p14:creationId xmlns:p14="http://schemas.microsoft.com/office/powerpoint/2010/main" val="12786026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Install Apache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In the new file, add the resources to install, configure and start Apache</a:t>
            </a:r>
          </a:p>
          <a:p>
            <a:pPr marL="1022350" lvl="1" indent="-334963">
              <a:buFont typeface="Wingdings" charset="2"/>
              <a:buChar char="§"/>
            </a:pPr>
            <a:r>
              <a:rPr lang="en-US" sz="2800" dirty="0" smtClean="0">
                <a:solidFill>
                  <a:srgbClr val="000000"/>
                </a:solidFill>
              </a:rPr>
              <a:t>Start with the ‘package’ resource to install Apache</a:t>
            </a:r>
          </a:p>
          <a:p>
            <a:pPr marL="1022350" lvl="1" indent="-334963">
              <a:buFont typeface="Wingdings" charset="2"/>
              <a:buChar char="§"/>
            </a:pPr>
            <a:r>
              <a:rPr lang="en-US" sz="2800" dirty="0" smtClean="0">
                <a:solidFill>
                  <a:srgbClr val="000000"/>
                </a:solidFill>
              </a:rPr>
              <a:t>The package name is ‘</a:t>
            </a:r>
            <a:r>
              <a:rPr lang="en-US" sz="2800" dirty="0" err="1" smtClean="0">
                <a:solidFill>
                  <a:srgbClr val="000000"/>
                </a:solidFill>
              </a:rPr>
              <a:t>httpd</a:t>
            </a:r>
            <a:r>
              <a:rPr lang="en-US" sz="2800" dirty="0" smtClean="0">
                <a:solidFill>
                  <a:srgbClr val="000000"/>
                </a:solidFill>
              </a:rPr>
              <a:t>’</a:t>
            </a:r>
            <a:br>
              <a:rPr lang="en-US" sz="2800" dirty="0" smtClean="0">
                <a:solidFill>
                  <a:srgbClr val="000000"/>
                </a:solidFill>
              </a:rPr>
            </a:br>
            <a:r>
              <a:rPr lang="en-US" sz="2800" dirty="0" smtClean="0">
                <a:solidFill>
                  <a:srgbClr val="000000"/>
                </a:solidFill>
              </a:rPr>
              <a:t>package  ‘</a:t>
            </a:r>
            <a:r>
              <a:rPr lang="en-US" sz="2800" dirty="0" err="1" smtClean="0">
                <a:solidFill>
                  <a:srgbClr val="000000"/>
                </a:solidFill>
              </a:rPr>
              <a:t>httpd</a:t>
            </a:r>
            <a:r>
              <a:rPr lang="en-US" sz="2800" dirty="0" smtClean="0">
                <a:solidFill>
                  <a:srgbClr val="000000"/>
                </a:solidFill>
              </a:rPr>
              <a:t>’  do</a:t>
            </a:r>
            <a:br>
              <a:rPr lang="en-US" sz="2800" dirty="0" smtClean="0">
                <a:solidFill>
                  <a:srgbClr val="000000"/>
                </a:solidFill>
              </a:rPr>
            </a:br>
            <a:r>
              <a:rPr lang="en-US" sz="2800" dirty="0" smtClean="0">
                <a:solidFill>
                  <a:srgbClr val="000000"/>
                </a:solidFill>
              </a:rPr>
              <a:t>    action :install</a:t>
            </a:r>
            <a:r>
              <a:rPr lang="en-US" sz="2800" dirty="0">
                <a:solidFill>
                  <a:srgbClr val="000000"/>
                </a:solidFill>
              </a:rPr>
              <a:t/>
            </a:r>
            <a:br>
              <a:rPr lang="en-US" sz="2800" dirty="0">
                <a:solidFill>
                  <a:srgbClr val="000000"/>
                </a:solidFill>
              </a:rPr>
            </a:br>
            <a:r>
              <a:rPr lang="en-US" sz="2800" dirty="0" smtClean="0">
                <a:solidFill>
                  <a:srgbClr val="000000"/>
                </a:solidFill>
              </a:rPr>
              <a:t>end</a:t>
            </a:r>
          </a:p>
        </p:txBody>
      </p:sp>
    </p:spTree>
    <p:extLst>
      <p:ext uri="{BB962C8B-B14F-4D97-AF65-F5344CB8AC3E}">
        <p14:creationId xmlns:p14="http://schemas.microsoft.com/office/powerpoint/2010/main" val="22889802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Understand the purpose and functionality of a web server</a:t>
              </a:r>
              <a:endParaRPr lang="en-US" sz="2800" dirty="0"/>
            </a:p>
            <a:p>
              <a:pPr marL="1374775" indent="-457200">
                <a:buFont typeface="Wingdings" charset="2"/>
                <a:buChar char="§"/>
              </a:pPr>
              <a:r>
                <a:rPr lang="en-US" sz="2800" dirty="0" smtClean="0"/>
                <a:t>Launch a virtual </a:t>
              </a:r>
              <a:r>
                <a:rPr lang="en-US" sz="2800" dirty="0" err="1" smtClean="0"/>
                <a:t>CentOS</a:t>
              </a:r>
              <a:r>
                <a:rPr lang="en-US" sz="2800" dirty="0" smtClean="0"/>
                <a:t> and Windows instance </a:t>
              </a:r>
            </a:p>
            <a:p>
              <a:pPr marL="1374775" indent="-457200">
                <a:buFont typeface="Wingdings" charset="2"/>
                <a:buChar char="§"/>
              </a:pPr>
              <a:r>
                <a:rPr lang="en-US" sz="2800" dirty="0" smtClean="0"/>
                <a:t>Install the Chef Development Kit (</a:t>
              </a:r>
              <a:r>
                <a:rPr lang="en-US" sz="2800" dirty="0" err="1" smtClean="0"/>
                <a:t>ChefDK</a:t>
              </a:r>
              <a:r>
                <a:rPr lang="en-US" sz="2800" dirty="0" smtClean="0"/>
                <a:t>) onto the instances</a:t>
              </a:r>
            </a:p>
            <a:p>
              <a:pPr marL="1374775" indent="-457200">
                <a:buFont typeface="Wingdings" charset="2"/>
                <a:buChar char="§"/>
              </a:pPr>
              <a:r>
                <a:rPr lang="en-US" sz="2800" dirty="0" smtClean="0"/>
                <a:t>Write a Chef recipe to Install, Start and Configure Apache (for Linux) and IIS (for Windows) web servers</a:t>
              </a:r>
            </a:p>
            <a:p>
              <a:pPr marL="1374775" indent="-457200">
                <a:buFont typeface="Wingdings" charset="2"/>
                <a:buChar char="§"/>
              </a:pPr>
              <a:r>
                <a:rPr lang="en-US" sz="2800" dirty="0" smtClean="0"/>
                <a:t>Use the chef-client command in local-mode to converge the node</a:t>
              </a:r>
            </a:p>
            <a:p>
              <a:pPr marL="1374775" indent="-457200">
                <a:buFont typeface="Wingdings" charset="2"/>
                <a:buChar char="§"/>
              </a:pPr>
              <a:r>
                <a:rPr lang="en-US" sz="2800" dirty="0" smtClean="0"/>
                <a:t>Visually verify that a web server is running on each instance</a:t>
              </a:r>
              <a:endParaRPr lang="en-US" sz="2800" dirty="0"/>
            </a:p>
          </p:txBody>
        </p:sp>
      </p:grpSp>
    </p:spTree>
    <p:extLst>
      <p:ext uri="{BB962C8B-B14F-4D97-AF65-F5344CB8AC3E}">
        <p14:creationId xmlns:p14="http://schemas.microsoft.com/office/powerpoint/2010/main" val="66134627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Apache to serve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a:t>
            </a:r>
            <a:r>
              <a:rPr lang="en-US" sz="2800" dirty="0" err="1" smtClean="0">
                <a:solidFill>
                  <a:srgbClr val="000000"/>
                </a:solidFill>
              </a:rPr>
              <a:t>var</a:t>
            </a:r>
            <a:r>
              <a:rPr lang="en-US" sz="2800" dirty="0" smtClean="0">
                <a:solidFill>
                  <a:srgbClr val="000000"/>
                </a:solidFill>
              </a:rPr>
              <a:t>/www/html/</a:t>
            </a:r>
            <a:r>
              <a:rPr lang="en-US" sz="2800" dirty="0" err="1" smtClean="0">
                <a:solidFill>
                  <a:srgbClr val="000000"/>
                </a:solidFill>
              </a:rPr>
              <a:t>index.html</a:t>
            </a:r>
            <a:r>
              <a:rPr lang="en-US" sz="2800" dirty="0" smtClean="0">
                <a:solidFill>
                  <a:srgbClr val="000000"/>
                </a:solidFill>
              </a:rPr>
              <a:t>’</a:t>
            </a:r>
            <a:br>
              <a:rPr lang="en-US" sz="2800" dirty="0" smtClean="0">
                <a:solidFill>
                  <a:srgbClr val="000000"/>
                </a:solidFill>
              </a:rPr>
            </a:br>
            <a:r>
              <a:rPr lang="en-US" sz="2800" dirty="0" smtClean="0">
                <a:solidFill>
                  <a:srgbClr val="000000"/>
                </a:solidFill>
              </a:rPr>
              <a:t>file ‘/</a:t>
            </a:r>
            <a:r>
              <a:rPr lang="en-US" sz="2800" dirty="0" err="1" smtClean="0">
                <a:solidFill>
                  <a:srgbClr val="000000"/>
                </a:solidFill>
              </a:rPr>
              <a:t>var</a:t>
            </a:r>
            <a:r>
              <a:rPr lang="en-US" sz="2800" dirty="0" smtClean="0">
                <a:solidFill>
                  <a:srgbClr val="000000"/>
                </a:solidFill>
              </a:rPr>
              <a:t>/www/html/</a:t>
            </a:r>
            <a:r>
              <a:rPr lang="en-US" sz="2800" dirty="0" err="1" smtClean="0">
                <a:solidFill>
                  <a:srgbClr val="000000"/>
                </a:solidFill>
              </a:rPr>
              <a:t>index.html</a:t>
            </a:r>
            <a:r>
              <a:rPr lang="en-US" sz="2800" dirty="0" smtClean="0">
                <a:solidFill>
                  <a:srgbClr val="000000"/>
                </a:solidFill>
              </a:rPr>
              <a:t>’  do</a:t>
            </a:r>
            <a:br>
              <a:rPr lang="en-US" sz="2800" dirty="0" smtClean="0">
                <a:solidFill>
                  <a:srgbClr val="000000"/>
                </a:solidFill>
              </a:rPr>
            </a:br>
            <a:r>
              <a:rPr lang="en-US" sz="2800" dirty="0" smtClean="0">
                <a:solidFill>
                  <a:srgbClr val="000000"/>
                </a:solidFill>
              </a:rPr>
              <a:t>    content  ‘&lt;h1&gt;Hello World&lt;/h1&gt;’</a:t>
            </a:r>
            <a:br>
              <a:rPr lang="en-US" sz="2800" dirty="0" smtClean="0">
                <a:solidFill>
                  <a:srgbClr val="000000"/>
                </a:solidFill>
              </a:rPr>
            </a:br>
            <a:r>
              <a:rPr lang="en-US" sz="2800" dirty="0" smtClean="0">
                <a:solidFill>
                  <a:srgbClr val="000000"/>
                </a:solidFill>
              </a:rPr>
              <a:t>    action  :create</a:t>
            </a:r>
            <a:r>
              <a:rPr lang="en-US" sz="2800" dirty="0">
                <a:solidFill>
                  <a:srgbClr val="000000"/>
                </a:solidFill>
              </a:rPr>
              <a:t/>
            </a:r>
            <a:br>
              <a:rPr lang="en-US" sz="2800" dirty="0">
                <a:solidFill>
                  <a:srgbClr val="000000"/>
                </a:solidFill>
              </a:rPr>
            </a:br>
            <a:r>
              <a:rPr lang="en-US" sz="2800" dirty="0" smtClean="0">
                <a:solidFill>
                  <a:srgbClr val="000000"/>
                </a:solidFill>
              </a:rPr>
              <a:t>end</a:t>
            </a:r>
          </a:p>
        </p:txBody>
      </p:sp>
    </p:spTree>
    <p:extLst>
      <p:ext uri="{BB962C8B-B14F-4D97-AF65-F5344CB8AC3E}">
        <p14:creationId xmlns:p14="http://schemas.microsoft.com/office/powerpoint/2010/main" val="34144380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Apache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Apache (</a:t>
            </a:r>
            <a:r>
              <a:rPr lang="en-US" sz="2800" dirty="0" err="1" smtClean="0">
                <a:solidFill>
                  <a:srgbClr val="000000"/>
                </a:solidFill>
              </a:rPr>
              <a:t>httpd</a:t>
            </a:r>
            <a:r>
              <a:rPr lang="en-US" sz="2800" dirty="0">
                <a:solidFill>
                  <a:srgbClr val="000000"/>
                </a:solidFill>
              </a:rPr>
              <a:t>)</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now</a:t>
            </a:r>
            <a:br>
              <a:rPr lang="en-US" sz="2800" dirty="0" smtClean="0">
                <a:solidFill>
                  <a:srgbClr val="000000"/>
                </a:solidFill>
              </a:rPr>
            </a:br>
            <a:r>
              <a:rPr lang="en-US" sz="2800" dirty="0" smtClean="0">
                <a:solidFill>
                  <a:srgbClr val="000000"/>
                </a:solidFill>
              </a:rPr>
              <a:t>service ‘</a:t>
            </a:r>
            <a:r>
              <a:rPr lang="en-US" sz="2800" dirty="0" err="1" smtClean="0">
                <a:solidFill>
                  <a:srgbClr val="000000"/>
                </a:solidFill>
              </a:rPr>
              <a:t>httpd</a:t>
            </a:r>
            <a:r>
              <a:rPr lang="en-US" sz="2800" dirty="0" smtClean="0">
                <a:solidFill>
                  <a:srgbClr val="000000"/>
                </a:solidFill>
              </a:rPr>
              <a:t>’  do</a:t>
            </a:r>
            <a:br>
              <a:rPr lang="en-US" sz="2800" dirty="0" smtClean="0">
                <a:solidFill>
                  <a:srgbClr val="000000"/>
                </a:solidFill>
              </a:rPr>
            </a:br>
            <a:r>
              <a:rPr lang="en-US" sz="2800" dirty="0" smtClean="0">
                <a:solidFill>
                  <a:srgbClr val="000000"/>
                </a:solidFill>
              </a:rPr>
              <a:t>    action  [:enable, :start] </a:t>
            </a:r>
            <a:r>
              <a:rPr lang="en-US" sz="2800" dirty="0">
                <a:solidFill>
                  <a:srgbClr val="000000"/>
                </a:solidFill>
              </a:rPr>
              <a:t/>
            </a:r>
            <a:br>
              <a:rPr lang="en-US" sz="2800" dirty="0">
                <a:solidFill>
                  <a:srgbClr val="000000"/>
                </a:solidFill>
              </a:rPr>
            </a:br>
            <a:r>
              <a:rPr lang="en-US" sz="2800" dirty="0" smtClean="0">
                <a:solidFill>
                  <a:srgbClr val="000000"/>
                </a:solidFill>
              </a:rPr>
              <a:t>end</a:t>
            </a:r>
          </a:p>
        </p:txBody>
      </p:sp>
    </p:spTree>
    <p:extLst>
      <p:ext uri="{BB962C8B-B14F-4D97-AF65-F5344CB8AC3E}">
        <p14:creationId xmlns:p14="http://schemas.microsoft.com/office/powerpoint/2010/main" val="42291636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apache.rb</a:t>
            </a:r>
            <a:r>
              <a:rPr lang="en-US" sz="4800" dirty="0" smtClean="0"/>
              <a:t> Completed File (Linux)</a:t>
            </a:r>
            <a:endParaRPr lang="en-US" sz="4800" dirty="0"/>
          </a:p>
        </p:txBody>
      </p:sp>
      <p:sp>
        <p:nvSpPr>
          <p:cNvPr id="3" name="Content Placeholder 2"/>
          <p:cNvSpPr>
            <a:spLocks noGrp="1"/>
          </p:cNvSpPr>
          <p:nvPr>
            <p:ph idx="1"/>
          </p:nvPr>
        </p:nvSpPr>
        <p:spPr/>
        <p:txBody>
          <a:bodyPr/>
          <a:lstStyle/>
          <a:p>
            <a:pPr lvl="0">
              <a:lnSpc>
                <a:spcPct val="100000"/>
              </a:lnSpc>
              <a:spcBef>
                <a:spcPts val="0"/>
              </a:spcBef>
            </a:pPr>
            <a:r>
              <a:rPr lang="en-US" sz="1900" dirty="0">
                <a:solidFill>
                  <a:prstClr val="black"/>
                </a:solidFill>
              </a:rPr>
              <a:t>package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:install</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file  ‘/</a:t>
            </a:r>
            <a:r>
              <a:rPr lang="en-US" sz="1900" dirty="0" err="1">
                <a:solidFill>
                  <a:prstClr val="black"/>
                </a:solidFill>
              </a:rPr>
              <a:t>var</a:t>
            </a:r>
            <a:r>
              <a:rPr lang="en-US" sz="1900" dirty="0">
                <a:solidFill>
                  <a:prstClr val="black"/>
                </a:solidFill>
              </a:rPr>
              <a:t>/www/html/</a:t>
            </a:r>
            <a:r>
              <a:rPr lang="en-US" sz="1900" dirty="0" err="1">
                <a:solidFill>
                  <a:prstClr val="black"/>
                </a:solidFill>
              </a:rPr>
              <a:t>index.html</a:t>
            </a:r>
            <a:r>
              <a:rPr lang="en-US" sz="1900" dirty="0">
                <a:solidFill>
                  <a:prstClr val="black"/>
                </a:solidFill>
              </a:rPr>
              <a:t>’  do</a:t>
            </a:r>
          </a:p>
          <a:p>
            <a:pPr lvl="0">
              <a:lnSpc>
                <a:spcPct val="100000"/>
              </a:lnSpc>
              <a:spcBef>
                <a:spcPts val="0"/>
              </a:spcBef>
            </a:pPr>
            <a:r>
              <a:rPr lang="en-US" sz="1900" dirty="0">
                <a:solidFill>
                  <a:prstClr val="black"/>
                </a:solidFill>
              </a:rPr>
              <a:t>  content  ‘&lt;h1&gt;Hello World&lt;/h1&gt;’</a:t>
            </a:r>
          </a:p>
          <a:p>
            <a:pPr lvl="0">
              <a:lnSpc>
                <a:spcPct val="100000"/>
              </a:lnSpc>
              <a:spcBef>
                <a:spcPts val="0"/>
              </a:spcBef>
            </a:pPr>
            <a:r>
              <a:rPr lang="en-US" sz="1900" dirty="0">
                <a:solidFill>
                  <a:prstClr val="black"/>
                </a:solidFill>
              </a:rPr>
              <a:t>  action   :create</a:t>
            </a:r>
          </a:p>
          <a:p>
            <a:pPr lvl="0">
              <a:lnSpc>
                <a:spcPct val="100000"/>
              </a:lnSpc>
              <a:spcBef>
                <a:spcPts val="0"/>
              </a:spcBef>
            </a:pPr>
            <a:r>
              <a:rPr lang="en-US" sz="1900" dirty="0">
                <a:solidFill>
                  <a:prstClr val="black"/>
                </a:solidFill>
              </a:rPr>
              <a:t>end</a:t>
            </a:r>
          </a:p>
          <a:p>
            <a:pPr lvl="0">
              <a:lnSpc>
                <a:spcPct val="100000"/>
              </a:lnSpc>
              <a:spcBef>
                <a:spcPts val="0"/>
              </a:spcBef>
            </a:pPr>
            <a:endParaRPr lang="en-US" sz="1900" dirty="0">
              <a:solidFill>
                <a:prstClr val="black"/>
              </a:solidFill>
            </a:endParaRPr>
          </a:p>
          <a:p>
            <a:pPr lvl="0">
              <a:lnSpc>
                <a:spcPct val="100000"/>
              </a:lnSpc>
              <a:spcBef>
                <a:spcPts val="0"/>
              </a:spcBef>
            </a:pPr>
            <a:r>
              <a:rPr lang="en-US" sz="1900" dirty="0">
                <a:solidFill>
                  <a:prstClr val="black"/>
                </a:solidFill>
              </a:rPr>
              <a:t>service  ‘</a:t>
            </a:r>
            <a:r>
              <a:rPr lang="en-US" sz="1900" dirty="0" err="1">
                <a:solidFill>
                  <a:prstClr val="black"/>
                </a:solidFill>
              </a:rPr>
              <a:t>httpd</a:t>
            </a:r>
            <a:r>
              <a:rPr lang="en-US" sz="1900" dirty="0">
                <a:solidFill>
                  <a:prstClr val="black"/>
                </a:solidFill>
              </a:rPr>
              <a:t>’  do</a:t>
            </a:r>
          </a:p>
          <a:p>
            <a:pPr lvl="0">
              <a:lnSpc>
                <a:spcPct val="100000"/>
              </a:lnSpc>
              <a:spcBef>
                <a:spcPts val="0"/>
              </a:spcBef>
            </a:pPr>
            <a:r>
              <a:rPr lang="en-US" sz="1900" dirty="0">
                <a:solidFill>
                  <a:prstClr val="black"/>
                </a:solidFill>
              </a:rPr>
              <a:t>  action   [:enable, :start]</a:t>
            </a:r>
          </a:p>
          <a:p>
            <a:pPr lvl="0">
              <a:lnSpc>
                <a:spcPct val="100000"/>
              </a:lnSpc>
              <a:spcBef>
                <a:spcPts val="0"/>
              </a:spcBef>
            </a:pPr>
            <a:r>
              <a:rPr lang="en-US" sz="1900" dirty="0">
                <a:solidFill>
                  <a:prstClr val="black"/>
                </a:solidFill>
              </a:rPr>
              <a:t>end</a:t>
            </a:r>
          </a:p>
          <a:p>
            <a:endParaRPr lang="en-US" dirty="0"/>
          </a:p>
        </p:txBody>
      </p:sp>
    </p:spTree>
    <p:extLst>
      <p:ext uri="{BB962C8B-B14F-4D97-AF65-F5344CB8AC3E}">
        <p14:creationId xmlns:p14="http://schemas.microsoft.com/office/powerpoint/2010/main" val="19115810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81015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Converging the node will instruct the node to run the commands necessary to adhere to the policy written in the recipe</a:t>
            </a:r>
          </a:p>
          <a:p>
            <a:pPr marL="1022350" lvl="1" indent="-334963">
              <a:buFont typeface="Wingdings" charset="2"/>
              <a:buChar char="§"/>
            </a:pPr>
            <a:r>
              <a:rPr lang="en-US" sz="2800" b="1" dirty="0" smtClean="0">
                <a:solidFill>
                  <a:srgbClr val="000000"/>
                </a:solidFill>
              </a:rPr>
              <a:t>$chef-client  -z  -o  recipe[apache::install-apache]</a:t>
            </a:r>
          </a:p>
          <a:p>
            <a:pPr marL="1022350" lvl="1" indent="-334963">
              <a:buFont typeface="Wingdings" charset="2"/>
              <a:buChar char="§"/>
            </a:pPr>
            <a:r>
              <a:rPr lang="en-US" sz="2800" dirty="0" smtClean="0">
                <a:solidFill>
                  <a:srgbClr val="000000"/>
                </a:solidFill>
              </a:rPr>
              <a:t>Uses the chef-client application in local mode, without a Chef server</a:t>
            </a:r>
          </a:p>
          <a:p>
            <a:pPr marL="1022350" lvl="1" indent="-334963">
              <a:buFont typeface="Wingdings" charset="2"/>
              <a:buChar char="§"/>
            </a:pPr>
            <a:r>
              <a:rPr lang="en-US" sz="2800" dirty="0" smtClean="0">
                <a:solidFill>
                  <a:srgbClr val="000000"/>
                </a:solidFill>
              </a:rPr>
              <a:t>chef-client only takes the actions needed – this is called ‘</a:t>
            </a:r>
            <a:r>
              <a:rPr lang="en-US" sz="2800" dirty="0" err="1" smtClean="0">
                <a:solidFill>
                  <a:srgbClr val="000000"/>
                </a:solidFill>
              </a:rPr>
              <a:t>idempotence</a:t>
            </a:r>
            <a:r>
              <a:rPr lang="en-US" sz="2800" dirty="0" smtClean="0">
                <a:solidFill>
                  <a:srgbClr val="000000"/>
                </a:solidFill>
              </a:rPr>
              <a:t>’</a:t>
            </a:r>
          </a:p>
        </p:txBody>
      </p:sp>
    </p:spTree>
    <p:extLst>
      <p:ext uri="{BB962C8B-B14F-4D97-AF65-F5344CB8AC3E}">
        <p14:creationId xmlns:p14="http://schemas.microsoft.com/office/powerpoint/2010/main" val="39766856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8 at 1.47.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53" y="1524603"/>
            <a:ext cx="11756384" cy="4191130"/>
          </a:xfrm>
          <a:prstGeom prst="rect">
            <a:avLst/>
          </a:prstGeom>
        </p:spPr>
      </p:pic>
      <p:sp>
        <p:nvSpPr>
          <p:cNvPr id="9" name="Rectangle 8"/>
          <p:cNvSpPr/>
          <p:nvPr/>
        </p:nvSpPr>
        <p:spPr>
          <a:xfrm>
            <a:off x="3192410" y="1499497"/>
            <a:ext cx="7037406" cy="388107"/>
          </a:xfrm>
          <a:prstGeom prst="rect">
            <a:avLst/>
          </a:prstGeom>
          <a:noFill/>
          <a:ln w="762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9" name="Rectangle 8"/>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4" name="Group 3"/>
          <p:cNvGrpSpPr/>
          <p:nvPr/>
        </p:nvGrpSpPr>
        <p:grpSpPr>
          <a:xfrm>
            <a:off x="878959" y="4349746"/>
            <a:ext cx="10434083" cy="2273300"/>
            <a:chOff x="529129" y="4279182"/>
            <a:chExt cx="10434083"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512" y="4279182"/>
              <a:ext cx="10426700" cy="2273300"/>
            </a:xfrm>
            <a:prstGeom prst="rect">
              <a:avLst/>
            </a:prstGeom>
          </p:spPr>
        </p:pic>
        <p:sp>
          <p:nvSpPr>
            <p:cNvPr id="10" name="Rectangle 9"/>
            <p:cNvSpPr/>
            <p:nvPr/>
          </p:nvSpPr>
          <p:spPr>
            <a:xfrm>
              <a:off x="529129" y="5080653"/>
              <a:ext cx="10282728" cy="40574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8" name="Group 7"/>
          <p:cNvGrpSpPr/>
          <p:nvPr/>
        </p:nvGrpSpPr>
        <p:grpSpPr>
          <a:xfrm>
            <a:off x="1" y="1947672"/>
            <a:ext cx="12191999" cy="791754"/>
            <a:chOff x="979715" y="1950629"/>
            <a:chExt cx="9998962" cy="832912"/>
          </a:xfrm>
        </p:grpSpPr>
        <p:sp>
          <p:nvSpPr>
            <p:cNvPr id="11" name="Rectangle 10"/>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3220276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a:t>
            </a:r>
            <a:r>
              <a:rPr lang="en-US" sz="4800" dirty="0" err="1" smtClean="0"/>
              <a:t>Funtionality</a:t>
            </a:r>
            <a:endParaRPr lang="en-US" sz="4800" dirty="0"/>
          </a:p>
        </p:txBody>
      </p:sp>
      <p:grpSp>
        <p:nvGrpSpPr>
          <p:cNvPr id="4" name="Group 3"/>
          <p:cNvGrpSpPr/>
          <p:nvPr/>
        </p:nvGrpSpPr>
        <p:grpSpPr>
          <a:xfrm>
            <a:off x="878958" y="4478854"/>
            <a:ext cx="10434084" cy="2273300"/>
            <a:chOff x="476215" y="1897626"/>
            <a:chExt cx="10434084" cy="2273300"/>
          </a:xfrm>
        </p:grpSpPr>
        <p:pic>
          <p:nvPicPr>
            <p:cNvPr id="3" name="Picture 2" descr="Screen Shot 2016-06-08 at 1.49.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99" y="1897626"/>
              <a:ext cx="10426700" cy="2273300"/>
            </a:xfrm>
            <a:prstGeom prst="rect">
              <a:avLst/>
            </a:prstGeom>
          </p:spPr>
        </p:pic>
        <p:sp>
          <p:nvSpPr>
            <p:cNvPr id="10" name="Rectangle 9"/>
            <p:cNvSpPr/>
            <p:nvPr/>
          </p:nvSpPr>
          <p:spPr>
            <a:xfrm>
              <a:off x="4144838" y="3069561"/>
              <a:ext cx="2804380" cy="370464"/>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476215" y="3433653"/>
              <a:ext cx="2074889" cy="394477"/>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6" name="Rectangle 15"/>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a:solidFill>
                  <a:srgbClr val="000000"/>
                </a:solidFill>
              </a:rPr>
              <a:t>the web server has been installed</a:t>
            </a:r>
          </a:p>
          <a:p>
            <a:pPr marL="1022350" lvl="1" indent="-334963">
              <a:buFont typeface="Wingdings" charset="2"/>
              <a:buChar char="§"/>
            </a:pPr>
            <a:r>
              <a:rPr lang="en-US" sz="2800" dirty="0">
                <a:solidFill>
                  <a:srgbClr val="000000"/>
                </a:solidFill>
              </a:rPr>
              <a:t>the </a:t>
            </a:r>
            <a:r>
              <a:rPr lang="en-US" sz="2800" dirty="0" err="1">
                <a:solidFill>
                  <a:srgbClr val="000000"/>
                </a:solidFill>
              </a:rPr>
              <a:t>httpd</a:t>
            </a:r>
            <a:r>
              <a:rPr lang="en-US" sz="2800" dirty="0">
                <a:solidFill>
                  <a:srgbClr val="000000"/>
                </a:solidFill>
              </a:rPr>
              <a:t> service is running</a:t>
            </a:r>
          </a:p>
          <a:p>
            <a:pPr marL="1022350" lvl="1" indent="-334963">
              <a:buFont typeface="Wingdings" charset="2"/>
              <a:buChar char="§"/>
            </a:pPr>
            <a:r>
              <a:rPr lang="en-US" sz="2800" dirty="0">
                <a:solidFill>
                  <a:srgbClr val="000000"/>
                </a:solidFill>
              </a:rPr>
              <a:t>the web page is being served </a:t>
            </a:r>
            <a:r>
              <a:rPr lang="en-US" sz="2800" dirty="0" smtClean="0">
                <a:solidFill>
                  <a:srgbClr val="000000"/>
                </a:solidFill>
              </a:rPr>
              <a:t>correctly</a:t>
            </a:r>
            <a:endParaRPr lang="en-US" sz="2800" b="1" dirty="0">
              <a:solidFill>
                <a:srgbClr val="000000"/>
              </a:solidFill>
            </a:endParaRPr>
          </a:p>
        </p:txBody>
      </p:sp>
      <p:grpSp>
        <p:nvGrpSpPr>
          <p:cNvPr id="17" name="Group 16"/>
          <p:cNvGrpSpPr/>
          <p:nvPr/>
        </p:nvGrpSpPr>
        <p:grpSpPr>
          <a:xfrm>
            <a:off x="1" y="1947672"/>
            <a:ext cx="12191999" cy="791754"/>
            <a:chOff x="979715" y="1950629"/>
            <a:chExt cx="9998962" cy="832912"/>
          </a:xfrm>
        </p:grpSpPr>
        <p:sp>
          <p:nvSpPr>
            <p:cNvPr id="18" name="Rectangle 17"/>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$curl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0011824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machine</a:t>
            </a: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271428581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Installing </a:t>
            </a:r>
            <a:r>
              <a:rPr lang="en-US" sz="4800" dirty="0" err="1" smtClean="0"/>
              <a:t>ChefDK</a:t>
            </a:r>
            <a:r>
              <a:rPr lang="en-US" sz="4800" dirty="0" smtClean="0"/>
              <a:t> On Windows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Find the </a:t>
              </a:r>
              <a:r>
                <a:rPr lang="en-US" i="0" dirty="0" err="1" smtClean="0"/>
                <a:t>ChefDK</a:t>
              </a:r>
              <a:r>
                <a:rPr lang="en-US" i="0" dirty="0" smtClean="0"/>
                <a:t> for Windows installation </a:t>
              </a:r>
              <a:r>
                <a:rPr lang="en-US" i="0" dirty="0" err="1" smtClean="0"/>
                <a:t>msi</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880727"/>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Windows VM, open a web browser</a:t>
            </a:r>
          </a:p>
          <a:p>
            <a:pPr marL="1022350" lvl="1" indent="-334963">
              <a:buFont typeface="Wingdings" charset="2"/>
              <a:buChar char="§"/>
            </a:pPr>
            <a:r>
              <a:rPr lang="en-US" sz="2800" dirty="0" smtClean="0">
                <a:solidFill>
                  <a:srgbClr val="000000"/>
                </a:solidFill>
              </a:rPr>
              <a:t>Navigate to </a:t>
            </a:r>
            <a:r>
              <a:rPr lang="en-US" sz="2800" dirty="0" smtClean="0">
                <a:solidFill>
                  <a:srgbClr val="000000"/>
                </a:solidFill>
                <a:hlinkClick r:id="rId3"/>
              </a:rPr>
              <a:t>http://downloads.chef.io/chef-dk</a:t>
            </a:r>
            <a:endParaRPr lang="en-US" sz="2800" dirty="0" smtClean="0">
              <a:solidFill>
                <a:srgbClr val="000000"/>
              </a:solidFill>
            </a:endParaRPr>
          </a:p>
          <a:p>
            <a:pPr marL="1022350" lvl="1" indent="-334963">
              <a:buFont typeface="Wingdings" charset="2"/>
              <a:buChar char="§"/>
            </a:pPr>
            <a:r>
              <a:rPr lang="en-US" sz="2800" dirty="0" smtClean="0">
                <a:solidFill>
                  <a:srgbClr val="000000"/>
                </a:solidFill>
              </a:rPr>
              <a:t>Choose Windows</a:t>
            </a:r>
            <a:r>
              <a:rPr lang="en-US" sz="2800" dirty="0">
                <a:solidFill>
                  <a:srgbClr val="000000"/>
                </a:solidFill>
              </a:rPr>
              <a:t> </a:t>
            </a:r>
            <a:r>
              <a:rPr lang="en-US" sz="2800" dirty="0" smtClean="0">
                <a:solidFill>
                  <a:srgbClr val="000000"/>
                </a:solidFill>
              </a:rPr>
              <a:t>and click the Download button </a:t>
            </a:r>
            <a:r>
              <a:rPr lang="en-US" sz="2800" dirty="0">
                <a:solidFill>
                  <a:srgbClr val="000000"/>
                </a:solidFill>
              </a:rPr>
              <a:t>for </a:t>
            </a:r>
            <a:r>
              <a:rPr lang="en-US" sz="2800" dirty="0" smtClean="0">
                <a:solidFill>
                  <a:srgbClr val="000000"/>
                </a:solidFill>
              </a:rPr>
              <a:t>‘Windows’</a:t>
            </a:r>
          </a:p>
          <a:p>
            <a:pPr marL="1479550" lvl="2" indent="-334963">
              <a:buFont typeface="Wingdings" charset="2"/>
              <a:buChar char="§"/>
            </a:pPr>
            <a:r>
              <a:rPr lang="en-US" sz="2800" dirty="0" smtClean="0">
                <a:solidFill>
                  <a:srgbClr val="000000"/>
                </a:solidFill>
              </a:rPr>
              <a:t>Note: if you do not see the download button, install another browser, such as Firefox</a:t>
            </a:r>
            <a:endParaRPr lang="en-US" sz="2800" dirty="0">
              <a:solidFill>
                <a:srgbClr val="000000"/>
              </a:solidFill>
            </a:endParaRPr>
          </a:p>
          <a:p>
            <a:pPr marL="1022350" lvl="1" indent="-334963">
              <a:buFont typeface="Wingdings" charset="2"/>
              <a:buChar char="§"/>
            </a:pPr>
            <a:r>
              <a:rPr lang="en-US" sz="2800" dirty="0" smtClean="0">
                <a:solidFill>
                  <a:srgbClr val="000000"/>
                </a:solidFill>
              </a:rPr>
              <a:t>Install the </a:t>
            </a:r>
            <a:r>
              <a:rPr lang="en-US" sz="2800" dirty="0" err="1" smtClean="0">
                <a:solidFill>
                  <a:srgbClr val="000000"/>
                </a:solidFill>
              </a:rPr>
              <a:t>ChefDK</a:t>
            </a:r>
            <a:r>
              <a:rPr lang="en-US" sz="2800" dirty="0" smtClean="0">
                <a:solidFill>
                  <a:srgbClr val="000000"/>
                </a:solidFill>
              </a:rPr>
              <a:t> </a:t>
            </a:r>
            <a:r>
              <a:rPr lang="en-US" sz="2800" dirty="0" err="1" smtClean="0">
                <a:solidFill>
                  <a:srgbClr val="000000"/>
                </a:solidFill>
              </a:rPr>
              <a:t>msi</a:t>
            </a:r>
            <a:endParaRPr lang="en-US" sz="2800" dirty="0" smtClean="0">
              <a:solidFill>
                <a:srgbClr val="000000"/>
              </a:solidFill>
            </a:endParaRP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673546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Windows </a:t>
            </a:r>
            <a:r>
              <a:rPr lang="en-US" sz="4800" dirty="0" err="1" smtClean="0"/>
              <a:t>ChefDK</a:t>
            </a:r>
            <a:r>
              <a:rPr lang="en-US" sz="4800" dirty="0" smtClean="0"/>
              <a:t> Step 2</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 </a:t>
              </a:r>
              <a:r>
                <a:rPr lang="en-US" i="0" dirty="0" smtClean="0"/>
                <a:t>Verify the </a:t>
              </a:r>
              <a:r>
                <a:rPr lang="en-US" i="0" dirty="0" err="1" smtClean="0"/>
                <a:t>ChefDK</a:t>
              </a:r>
              <a:r>
                <a:rPr lang="en-US" i="0" dirty="0" smtClean="0"/>
                <a:t> installation</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41101" y="2792511"/>
            <a:ext cx="11611893"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a PowerShell </a:t>
            </a:r>
            <a:br>
              <a:rPr lang="en-US" sz="2800" dirty="0" smtClean="0">
                <a:solidFill>
                  <a:srgbClr val="000000"/>
                </a:solidFill>
              </a:rPr>
            </a:br>
            <a:r>
              <a:rPr lang="en-US" sz="2800" dirty="0" smtClean="0">
                <a:solidFill>
                  <a:srgbClr val="000000"/>
                </a:solidFill>
              </a:rPr>
              <a:t>window, execute the </a:t>
            </a:r>
            <a:br>
              <a:rPr lang="en-US" sz="2800" dirty="0" smtClean="0">
                <a:solidFill>
                  <a:srgbClr val="000000"/>
                </a:solidFill>
              </a:rPr>
            </a:br>
            <a:r>
              <a:rPr lang="en-US" sz="2800" dirty="0" smtClean="0">
                <a:solidFill>
                  <a:srgbClr val="000000"/>
                </a:solidFill>
              </a:rPr>
              <a:t>‘chef -v’ command  </a:t>
            </a:r>
            <a:br>
              <a:rPr lang="en-US" sz="2800" dirty="0" smtClean="0">
                <a:solidFill>
                  <a:srgbClr val="000000"/>
                </a:solidFill>
              </a:rPr>
            </a:br>
            <a:r>
              <a:rPr lang="en-US" sz="2800" dirty="0" smtClean="0">
                <a:solidFill>
                  <a:srgbClr val="0000FF"/>
                </a:solidFill>
              </a:rPr>
              <a:t>PS&gt;</a:t>
            </a:r>
            <a:r>
              <a:rPr lang="en-US" sz="2800" b="1" dirty="0" smtClean="0">
                <a:solidFill>
                  <a:srgbClr val="0000FF"/>
                </a:solidFill>
              </a:rPr>
              <a:t> </a:t>
            </a:r>
            <a:r>
              <a:rPr lang="en-US" sz="2800" b="1" dirty="0" smtClean="0">
                <a:solidFill>
                  <a:srgbClr val="000000"/>
                </a:solidFill>
              </a:rPr>
              <a:t>chef  -v</a:t>
            </a:r>
          </a:p>
          <a:p>
            <a:pPr marL="1022350" lvl="1" indent="-334963">
              <a:buFont typeface="Wingdings" charset="2"/>
              <a:buChar char="§"/>
            </a:pPr>
            <a:r>
              <a:rPr lang="en-US" sz="2800" dirty="0" smtClean="0">
                <a:solidFill>
                  <a:srgbClr val="000000"/>
                </a:solidFill>
              </a:rPr>
              <a:t>Reporting of the </a:t>
            </a:r>
            <a:br>
              <a:rPr lang="en-US" sz="2800" dirty="0" smtClean="0">
                <a:solidFill>
                  <a:srgbClr val="000000"/>
                </a:solidFill>
              </a:rPr>
            </a:br>
            <a:r>
              <a:rPr lang="en-US" sz="2800" dirty="0" smtClean="0">
                <a:solidFill>
                  <a:srgbClr val="000000"/>
                </a:solidFill>
              </a:rPr>
              <a:t>version numbers </a:t>
            </a:r>
            <a:r>
              <a:rPr lang="en-US" sz="2800" dirty="0">
                <a:solidFill>
                  <a:srgbClr val="000000"/>
                </a:solidFill>
              </a:rPr>
              <a:t/>
            </a:r>
            <a:br>
              <a:rPr lang="en-US" sz="2800" dirty="0">
                <a:solidFill>
                  <a:srgbClr val="000000"/>
                </a:solidFill>
              </a:rPr>
            </a:br>
            <a:r>
              <a:rPr lang="en-US" sz="2800" dirty="0" smtClean="0">
                <a:solidFill>
                  <a:srgbClr val="000000"/>
                </a:solidFill>
              </a:rPr>
              <a:t>indicates a successful</a:t>
            </a:r>
            <a:br>
              <a:rPr lang="en-US" sz="2800" dirty="0" smtClean="0">
                <a:solidFill>
                  <a:srgbClr val="000000"/>
                </a:solidFill>
              </a:rPr>
            </a:br>
            <a:r>
              <a:rPr lang="en-US" sz="2800" dirty="0" smtClean="0">
                <a:solidFill>
                  <a:srgbClr val="000000"/>
                </a:solidFill>
              </a:rPr>
              <a:t>installation</a:t>
            </a:r>
          </a:p>
        </p:txBody>
      </p:sp>
      <p:pic>
        <p:nvPicPr>
          <p:cNvPr id="6" name="Picture 5" descr="Screen Shot 2016-06-09 at 4.41.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09" y="3221932"/>
            <a:ext cx="6736855" cy="2677468"/>
          </a:xfrm>
          <a:prstGeom prst="rect">
            <a:avLst/>
          </a:prstGeom>
        </p:spPr>
      </p:pic>
    </p:spTree>
    <p:extLst>
      <p:ext uri="{BB962C8B-B14F-4D97-AF65-F5344CB8AC3E}">
        <p14:creationId xmlns:p14="http://schemas.microsoft.com/office/powerpoint/2010/main" val="745837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smtClean="0"/>
              <a:t>Purpose of a Web Server</a:t>
            </a:r>
            <a:endParaRPr lang="en-US" sz="4800" dirty="0"/>
          </a:p>
        </p:txBody>
      </p:sp>
      <p:sp>
        <p:nvSpPr>
          <p:cNvPr id="33" name="Rectangle 32"/>
          <p:cNvSpPr/>
          <p:nvPr/>
        </p:nvSpPr>
        <p:spPr>
          <a:xfrm>
            <a:off x="0" y="1947672"/>
            <a:ext cx="12210289" cy="3009493"/>
          </a:xfrm>
          <a:prstGeom prst="rect">
            <a:avLst/>
          </a:prstGeom>
          <a:solidFill>
            <a:srgbClr val="0070C0"/>
          </a:solidFill>
          <a:ln w="9525" cap="flat" cmpd="sng" algn="ctr">
            <a:noFill/>
            <a:prstDash val="solid"/>
          </a:ln>
          <a:effectLst/>
        </p:spPr>
        <p:txBody>
          <a:bodyPr rtlCol="0" anchor="ctr"/>
          <a:lstStyle/>
          <a:p>
            <a:pPr lvl="2">
              <a:defRPr/>
            </a:pPr>
            <a:endParaRPr lang="en-US" sz="2800" kern="0" dirty="0">
              <a:solidFill>
                <a:prstClr val="white"/>
              </a:solidFill>
              <a:latin typeface="+mj-lt"/>
            </a:endParaRPr>
          </a:p>
        </p:txBody>
      </p:sp>
      <p:sp>
        <p:nvSpPr>
          <p:cNvPr id="35" name="Content Placeholder 2"/>
          <p:cNvSpPr txBox="1">
            <a:spLocks/>
          </p:cNvSpPr>
          <p:nvPr/>
        </p:nvSpPr>
        <p:spPr>
          <a:xfrm>
            <a:off x="58271" y="1965313"/>
            <a:ext cx="11988219" cy="300949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57300" lvl="2" indent="-342900" algn="l">
              <a:buFont typeface="Wingdings" charset="2"/>
              <a:buChar char="§"/>
            </a:pPr>
            <a:r>
              <a:rPr lang="en-US" sz="2800" i="0" dirty="0"/>
              <a:t>Users can make http requests over a network, web servers respond to those requests</a:t>
            </a:r>
          </a:p>
          <a:p>
            <a:pPr marL="1257300" lvl="2" indent="-342900" algn="l">
              <a:buFont typeface="Wingdings" charset="2"/>
              <a:buChar char="§"/>
            </a:pPr>
            <a:r>
              <a:rPr lang="en-US" sz="2800" i="0" dirty="0"/>
              <a:t>Web servers send files back to users.  Those files are interpreted by and displayed on the user’s browser</a:t>
            </a:r>
          </a:p>
          <a:p>
            <a:pPr marL="1257300" lvl="2" indent="-342900" algn="l">
              <a:buFont typeface="Wingdings" charset="2"/>
              <a:buChar char="§"/>
            </a:pPr>
            <a:r>
              <a:rPr lang="en-US" sz="2800" i="0" dirty="0"/>
              <a:t>Web servers allow users to interact with dynamic database-driven applications</a:t>
            </a:r>
          </a:p>
        </p:txBody>
      </p:sp>
    </p:spTree>
    <p:extLst>
      <p:ext uri="{BB962C8B-B14F-4D97-AF65-F5344CB8AC3E}">
        <p14:creationId xmlns:p14="http://schemas.microsoft.com/office/powerpoint/2010/main" val="17228506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Web Server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First, create a cookbooks directory</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123463" y="2757229"/>
            <a:ext cx="11611893" cy="2852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within the </a:t>
            </a:r>
            <a:r>
              <a:rPr lang="en-US" sz="2800" dirty="0" err="1" smtClean="0">
                <a:solidFill>
                  <a:srgbClr val="000000"/>
                </a:solidFill>
              </a:rPr>
              <a:t>Powershell</a:t>
            </a:r>
            <a:r>
              <a:rPr lang="en-US" sz="2800" dirty="0" smtClean="0">
                <a:solidFill>
                  <a:srgbClr val="000000"/>
                </a:solidFill>
              </a:rPr>
              <a:t> Window</a:t>
            </a:r>
          </a:p>
          <a:p>
            <a:pPr marL="1022350" lvl="1" indent="-334963">
              <a:buFont typeface="Wingdings" charset="2"/>
              <a:buChar char="§"/>
            </a:pPr>
            <a:r>
              <a:rPr lang="en-US" sz="2800" dirty="0" smtClean="0">
                <a:solidFill>
                  <a:srgbClr val="000000"/>
                </a:solidFill>
              </a:rPr>
              <a:t>From the home directory, create a cookbooks directory</a:t>
            </a:r>
            <a:br>
              <a:rPr lang="en-US" sz="2800" dirty="0" smtClean="0">
                <a:solidFill>
                  <a:srgbClr val="000000"/>
                </a:solidFill>
              </a:rPr>
            </a:br>
            <a:r>
              <a:rPr lang="en-US" sz="2800" dirty="0" smtClean="0">
                <a:solidFill>
                  <a:srgbClr val="0000FF"/>
                </a:solidFill>
              </a:rPr>
              <a:t>PS&gt; </a:t>
            </a:r>
            <a:r>
              <a:rPr lang="en-US" sz="2800" b="1" dirty="0" err="1" smtClean="0">
                <a:solidFill>
                  <a:srgbClr val="000000"/>
                </a:solidFill>
              </a:rPr>
              <a:t>mkdir</a:t>
            </a:r>
            <a:r>
              <a:rPr lang="en-US" sz="2800" b="1" dirty="0" smtClean="0">
                <a:solidFill>
                  <a:srgbClr val="000000"/>
                </a:solidFill>
              </a:rPr>
              <a:t> cookbooks</a:t>
            </a:r>
          </a:p>
          <a:p>
            <a:pPr marL="1022350" lvl="1" indent="-334963">
              <a:buFont typeface="Wingdings" charset="2"/>
              <a:buChar char="§"/>
            </a:pPr>
            <a:r>
              <a:rPr lang="en-US" sz="2800" dirty="0" smtClean="0">
                <a:solidFill>
                  <a:srgbClr val="000000"/>
                </a:solidFill>
              </a:rPr>
              <a:t>This is where cookbooks will be stored</a:t>
            </a:r>
          </a:p>
        </p:txBody>
      </p:sp>
    </p:spTree>
    <p:extLst>
      <p:ext uri="{BB962C8B-B14F-4D97-AF65-F5344CB8AC3E}">
        <p14:creationId xmlns:p14="http://schemas.microsoft.com/office/powerpoint/2010/main" val="9948338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Second, create a new cookbook</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30"/>
            <a:ext cx="11611893" cy="2887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home directory, use the </a:t>
            </a:r>
            <a:r>
              <a:rPr lang="en-US" sz="2800" b="1" dirty="0" smtClean="0">
                <a:solidFill>
                  <a:srgbClr val="000000"/>
                </a:solidFill>
              </a:rPr>
              <a:t>chef generate </a:t>
            </a:r>
            <a:r>
              <a:rPr lang="en-US" sz="2800" dirty="0" smtClean="0">
                <a:solidFill>
                  <a:srgbClr val="000000"/>
                </a:solidFill>
              </a:rPr>
              <a:t>command to create the IIS cookbook</a:t>
            </a:r>
            <a:br>
              <a:rPr lang="en-US" sz="2800" dirty="0" smtClean="0">
                <a:solidFill>
                  <a:srgbClr val="000000"/>
                </a:solidFill>
              </a:rPr>
            </a:br>
            <a:r>
              <a:rPr lang="en-US" sz="2800" dirty="0" smtClean="0">
                <a:solidFill>
                  <a:srgbClr val="0000FF"/>
                </a:solidFill>
              </a:rPr>
              <a:t>PS&gt; </a:t>
            </a:r>
            <a:r>
              <a:rPr lang="en-US" sz="2800" b="1" dirty="0" smtClean="0">
                <a:solidFill>
                  <a:srgbClr val="000000"/>
                </a:solidFill>
              </a:rPr>
              <a:t>chef generate cookbook cookbooks/IIS</a:t>
            </a:r>
          </a:p>
          <a:p>
            <a:pPr marL="1022350" lvl="1" indent="-334963">
              <a:buFont typeface="Wingdings" charset="2"/>
              <a:buChar char="§"/>
            </a:pPr>
            <a:endParaRPr lang="en-US" sz="2800" b="1" dirty="0" smtClean="0">
              <a:solidFill>
                <a:srgbClr val="000000"/>
              </a:solidFill>
            </a:endParaRPr>
          </a:p>
        </p:txBody>
      </p:sp>
    </p:spTree>
    <p:extLst>
      <p:ext uri="{BB962C8B-B14F-4D97-AF65-F5344CB8AC3E}">
        <p14:creationId xmlns:p14="http://schemas.microsoft.com/office/powerpoint/2010/main" val="31725614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lgn="l">
                <a:spcBef>
                  <a:spcPts val="1000"/>
                </a:spcBef>
              </a:pPr>
              <a:r>
                <a:rPr lang="en-US" i="0" dirty="0" smtClean="0"/>
                <a:t>In </a:t>
              </a:r>
              <a:r>
                <a:rPr lang="en-US" i="0" dirty="0"/>
                <a:t>the file, add the resources to enable, configure and start </a:t>
              </a:r>
              <a:r>
                <a:rPr lang="en-US" i="0" dirty="0" smtClean="0"/>
                <a:t>IIS</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8"/>
            <a:ext cx="11611893" cy="1141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Start with the resource to enable IIS</a:t>
            </a:r>
          </a:p>
        </p:txBody>
      </p:sp>
      <p:sp>
        <p:nvSpPr>
          <p:cNvPr id="8" name="Content Placeholder 2"/>
          <p:cNvSpPr txBox="1">
            <a:spLocks/>
          </p:cNvSpPr>
          <p:nvPr/>
        </p:nvSpPr>
        <p:spPr>
          <a:xfrm>
            <a:off x="778949" y="3770199"/>
            <a:ext cx="10515600" cy="2692159"/>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 </a:t>
            </a:r>
            <a:r>
              <a:rPr lang="en-US" sz="1800" dirty="0" err="1" smtClean="0">
                <a:solidFill>
                  <a:srgbClr val="000000"/>
                </a:solidFill>
              </a:rPr>
              <a:t>powershell_script</a:t>
            </a:r>
            <a:r>
              <a:rPr lang="en-US" sz="1800" dirty="0" smtClean="0">
                <a:solidFill>
                  <a:srgbClr val="000000"/>
                </a:solidFill>
              </a:rPr>
              <a:t> 'Install IIS' do</a:t>
            </a:r>
          </a:p>
          <a:p>
            <a:r>
              <a:rPr lang="en-US" sz="1800" dirty="0" smtClean="0">
                <a:solidFill>
                  <a:srgbClr val="000000"/>
                </a:solidFill>
              </a:rPr>
              <a:t>     code 'Add-</a:t>
            </a:r>
            <a:r>
              <a:rPr lang="en-US" sz="1800" dirty="0" err="1" smtClean="0">
                <a:solidFill>
                  <a:srgbClr val="000000"/>
                </a:solidFill>
              </a:rPr>
              <a:t>WindowsFeature</a:t>
            </a:r>
            <a:r>
              <a:rPr lang="en-US" sz="1800" dirty="0" smtClean="0">
                <a:solidFill>
                  <a:srgbClr val="000000"/>
                </a:solidFill>
              </a:rPr>
              <a:t> Web-Server’</a:t>
            </a:r>
          </a:p>
          <a:p>
            <a:r>
              <a:rPr lang="en-US" sz="1800" dirty="0" smtClean="0">
                <a:solidFill>
                  <a:srgbClr val="000000"/>
                </a:solidFill>
              </a:rPr>
              <a:t>     </a:t>
            </a:r>
            <a:r>
              <a:rPr lang="en-US" sz="1800" dirty="0" err="1" smtClean="0">
                <a:solidFill>
                  <a:srgbClr val="000000"/>
                </a:solidFill>
              </a:rPr>
              <a:t>guard_interpreter</a:t>
            </a:r>
            <a:r>
              <a:rPr lang="en-US" sz="1800" dirty="0" smtClean="0">
                <a:solidFill>
                  <a:srgbClr val="000000"/>
                </a:solidFill>
              </a:rPr>
              <a:t> :</a:t>
            </a:r>
            <a:r>
              <a:rPr lang="en-US" sz="1800" dirty="0" err="1" smtClean="0">
                <a:solidFill>
                  <a:srgbClr val="000000"/>
                </a:solidFill>
              </a:rPr>
              <a:t>powershell_script</a:t>
            </a:r>
            <a:endParaRPr lang="en-US" sz="1800" dirty="0" smtClean="0">
              <a:solidFill>
                <a:srgbClr val="000000"/>
              </a:solidFill>
            </a:endParaRPr>
          </a:p>
          <a:p>
            <a:r>
              <a:rPr lang="en-US" sz="1800" dirty="0" smtClean="0">
                <a:solidFill>
                  <a:srgbClr val="000000"/>
                </a:solidFill>
              </a:rPr>
              <a:t>     </a:t>
            </a:r>
            <a:r>
              <a:rPr lang="en-US" sz="1800" dirty="0" err="1" smtClean="0">
                <a:solidFill>
                  <a:srgbClr val="000000"/>
                </a:solidFill>
              </a:rPr>
              <a:t>not_if</a:t>
            </a:r>
            <a:r>
              <a:rPr lang="en-US" sz="1800" dirty="0" smtClean="0">
                <a:solidFill>
                  <a:srgbClr val="000000"/>
                </a:solidFill>
              </a:rPr>
              <a:t> "(Get-</a:t>
            </a:r>
            <a:r>
              <a:rPr lang="en-US" sz="1800" dirty="0" err="1" smtClean="0">
                <a:solidFill>
                  <a:srgbClr val="000000"/>
                </a:solidFill>
              </a:rPr>
              <a:t>WindowsFeature</a:t>
            </a:r>
            <a:r>
              <a:rPr lang="en-US" sz="1800" dirty="0" smtClean="0">
                <a:solidFill>
                  <a:srgbClr val="000000"/>
                </a:solidFill>
              </a:rPr>
              <a:t> -Name Web-Server).Installed”</a:t>
            </a:r>
          </a:p>
          <a:p>
            <a:r>
              <a:rPr lang="en-US" sz="1800" dirty="0" smtClean="0">
                <a:solidFill>
                  <a:srgbClr val="000000"/>
                </a:solidFill>
              </a:rPr>
              <a:t>     action :run</a:t>
            </a:r>
          </a:p>
          <a:p>
            <a:r>
              <a:rPr lang="en-US" sz="1800" dirty="0" smtClean="0">
                <a:solidFill>
                  <a:srgbClr val="000000"/>
                </a:solidFill>
              </a:rPr>
              <a:t>end</a:t>
            </a:r>
          </a:p>
        </p:txBody>
      </p:sp>
    </p:spTree>
    <p:extLst>
      <p:ext uri="{BB962C8B-B14F-4D97-AF65-F5344CB8AC3E}">
        <p14:creationId xmlns:p14="http://schemas.microsoft.com/office/powerpoint/2010/main" val="20217473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Write a web page for IIS to serve up</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39589"/>
            <a:ext cx="11611893" cy="1494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Next, use the ‘file’ resource to create a web page</a:t>
            </a:r>
          </a:p>
          <a:p>
            <a:pPr marL="1022350" lvl="1" indent="-334963">
              <a:buFont typeface="Wingdings" charset="2"/>
              <a:buChar char="§"/>
            </a:pPr>
            <a:r>
              <a:rPr lang="en-US" sz="2800" dirty="0" smtClean="0">
                <a:solidFill>
                  <a:srgbClr val="000000"/>
                </a:solidFill>
              </a:rPr>
              <a:t>The file name is ‘c:\</a:t>
            </a:r>
            <a:r>
              <a:rPr lang="en-US" sz="2800" dirty="0" err="1" smtClean="0">
                <a:solidFill>
                  <a:srgbClr val="000000"/>
                </a:solidFill>
              </a:rPr>
              <a:t>inetpub</a:t>
            </a:r>
            <a:r>
              <a:rPr lang="en-US" sz="2800" dirty="0" smtClean="0">
                <a:solidFill>
                  <a:srgbClr val="000000"/>
                </a:solidFill>
              </a:rPr>
              <a:t>\</a:t>
            </a:r>
            <a:r>
              <a:rPr lang="en-US" sz="2800" dirty="0" err="1" smtClean="0">
                <a:solidFill>
                  <a:srgbClr val="000000"/>
                </a:solidFill>
              </a:rPr>
              <a:t>wwwroot</a:t>
            </a:r>
            <a:r>
              <a:rPr lang="en-US" sz="2800" dirty="0" smtClean="0">
                <a:solidFill>
                  <a:srgbClr val="000000"/>
                </a:solidFill>
              </a:rPr>
              <a:t>\</a:t>
            </a:r>
            <a:r>
              <a:rPr lang="en-US" sz="2800" dirty="0" err="1" smtClean="0">
                <a:solidFill>
                  <a:srgbClr val="000000"/>
                </a:solidFill>
              </a:rPr>
              <a:t>Default.htm</a:t>
            </a:r>
            <a:r>
              <a:rPr lang="en-US" sz="2800" dirty="0" smtClean="0">
                <a:solidFill>
                  <a:srgbClr val="000000"/>
                </a:solidFill>
              </a:rPr>
              <a:t>’</a:t>
            </a:r>
          </a:p>
        </p:txBody>
      </p:sp>
      <p:sp>
        <p:nvSpPr>
          <p:cNvPr id="8" name="Content Placeholder 2"/>
          <p:cNvSpPr txBox="1">
            <a:spLocks/>
          </p:cNvSpPr>
          <p:nvPr/>
        </p:nvSpPr>
        <p:spPr>
          <a:xfrm>
            <a:off x="708398" y="4205406"/>
            <a:ext cx="10515600" cy="222492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file </a:t>
            </a:r>
            <a:r>
              <a:rPr lang="en-US" sz="1800" dirty="0">
                <a:solidFill>
                  <a:srgbClr val="000000"/>
                </a:solidFill>
              </a:rPr>
              <a:t>‘c:\</a:t>
            </a:r>
            <a:r>
              <a:rPr lang="en-US" sz="1800" dirty="0" err="1">
                <a:solidFill>
                  <a:srgbClr val="000000"/>
                </a:solidFill>
              </a:rPr>
              <a:t>inetpub</a:t>
            </a:r>
            <a:r>
              <a:rPr lang="en-US" sz="1800" dirty="0">
                <a:solidFill>
                  <a:srgbClr val="000000"/>
                </a:solidFill>
              </a:rPr>
              <a:t>\</a:t>
            </a:r>
            <a:r>
              <a:rPr lang="en-US" sz="1800" dirty="0" err="1">
                <a:solidFill>
                  <a:srgbClr val="000000"/>
                </a:solidFill>
              </a:rPr>
              <a:t>wwwroot</a:t>
            </a:r>
            <a:r>
              <a:rPr lang="en-US" sz="1800" dirty="0">
                <a:solidFill>
                  <a:srgbClr val="000000"/>
                </a:solidFill>
              </a:rPr>
              <a:t>\</a:t>
            </a:r>
            <a:r>
              <a:rPr lang="en-US" sz="1800" dirty="0" err="1">
                <a:solidFill>
                  <a:srgbClr val="000000"/>
                </a:solidFill>
              </a:rPr>
              <a:t>Default.htm</a:t>
            </a:r>
            <a:r>
              <a:rPr lang="en-US" sz="1800" dirty="0">
                <a:solidFill>
                  <a:srgbClr val="000000"/>
                </a:solidFill>
              </a:rPr>
              <a:t>’  do</a:t>
            </a:r>
            <a:br>
              <a:rPr lang="en-US" sz="1800" dirty="0">
                <a:solidFill>
                  <a:srgbClr val="000000"/>
                </a:solidFill>
              </a:rPr>
            </a:br>
            <a:r>
              <a:rPr lang="en-US" sz="1800" dirty="0">
                <a:solidFill>
                  <a:srgbClr val="000000"/>
                </a:solidFill>
              </a:rPr>
              <a:t>    content  ‘&lt;html&gt;&lt;body&gt;&lt;h1&gt;Hello World&lt;/h1&gt;&lt;/body&gt;&lt;/html&gt;’</a:t>
            </a:r>
            <a:br>
              <a:rPr lang="en-US" sz="1800" dirty="0">
                <a:solidFill>
                  <a:srgbClr val="000000"/>
                </a:solidFill>
              </a:rPr>
            </a:br>
            <a:r>
              <a:rPr lang="en-US" sz="1800" dirty="0">
                <a:solidFill>
                  <a:srgbClr val="000000"/>
                </a:solidFill>
              </a:rPr>
              <a:t>    action  :create</a:t>
            </a:r>
            <a:br>
              <a:rPr lang="en-US" sz="1800" dirty="0">
                <a:solidFill>
                  <a:srgbClr val="000000"/>
                </a:solidFill>
              </a:rPr>
            </a:br>
            <a:r>
              <a:rPr lang="en-US" sz="1800" dirty="0">
                <a:solidFill>
                  <a:srgbClr val="000000"/>
                </a:solidFill>
              </a:rPr>
              <a:t>end</a:t>
            </a:r>
            <a:endParaRPr lang="en-US" sz="1800" dirty="0" smtClean="0">
              <a:solidFill>
                <a:srgbClr val="000000"/>
              </a:solidFill>
            </a:endParaRPr>
          </a:p>
        </p:txBody>
      </p:sp>
    </p:spTree>
    <p:extLst>
      <p:ext uri="{BB962C8B-B14F-4D97-AF65-F5344CB8AC3E}">
        <p14:creationId xmlns:p14="http://schemas.microsoft.com/office/powerpoint/2010/main" val="24640175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Write A Chef Recipe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Start the IIS web service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74870"/>
            <a:ext cx="11611893" cy="207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Use the ‘service’ resource to start IIS (w3svc)</a:t>
            </a:r>
          </a:p>
          <a:p>
            <a:pPr marL="1022350" lvl="1" indent="-334963">
              <a:buFont typeface="Wingdings" charset="2"/>
              <a:buChar char="§"/>
            </a:pPr>
            <a:r>
              <a:rPr lang="en-US" sz="2800" dirty="0" smtClean="0">
                <a:solidFill>
                  <a:srgbClr val="000000"/>
                </a:solidFill>
              </a:rPr>
              <a:t>Brackets denote that two separate actions are being implemented</a:t>
            </a:r>
          </a:p>
          <a:p>
            <a:pPr marL="1022350" lvl="1" indent="-334963">
              <a:buFont typeface="Wingdings" charset="2"/>
              <a:buChar char="§"/>
            </a:pPr>
            <a:r>
              <a:rPr lang="en-US" sz="2800" dirty="0" smtClean="0">
                <a:solidFill>
                  <a:srgbClr val="000000"/>
                </a:solidFill>
              </a:rPr>
              <a:t>The two actions ‘enable’ the service to start upon reboot as well ‘start’ the service now</a:t>
            </a:r>
          </a:p>
        </p:txBody>
      </p:sp>
      <p:sp>
        <p:nvSpPr>
          <p:cNvPr id="8" name="Content Placeholder 2"/>
          <p:cNvSpPr txBox="1">
            <a:spLocks/>
          </p:cNvSpPr>
          <p:nvPr/>
        </p:nvSpPr>
        <p:spPr>
          <a:xfrm>
            <a:off x="708398" y="4985710"/>
            <a:ext cx="10515600" cy="151965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solidFill>
                  <a:srgbClr val="000000"/>
                </a:solidFill>
              </a:rPr>
              <a:t>service </a:t>
            </a:r>
            <a:r>
              <a:rPr lang="en-US" sz="1800" dirty="0">
                <a:solidFill>
                  <a:srgbClr val="000000"/>
                </a:solidFill>
              </a:rPr>
              <a:t>‘w3svc’  do</a:t>
            </a:r>
            <a:br>
              <a:rPr lang="en-US" sz="1800" dirty="0">
                <a:solidFill>
                  <a:srgbClr val="000000"/>
                </a:solidFill>
              </a:rPr>
            </a:br>
            <a:r>
              <a:rPr lang="en-US" sz="1800" dirty="0">
                <a:solidFill>
                  <a:srgbClr val="000000"/>
                </a:solidFill>
              </a:rPr>
              <a:t>    action  [:enable, :start] </a:t>
            </a:r>
            <a:br>
              <a:rPr lang="en-US" sz="1800" dirty="0">
                <a:solidFill>
                  <a:srgbClr val="000000"/>
                </a:solidFill>
              </a:rPr>
            </a:br>
            <a:r>
              <a:rPr lang="en-US" sz="1800" dirty="0">
                <a:solidFill>
                  <a:srgbClr val="000000"/>
                </a:solidFill>
              </a:rPr>
              <a:t>end</a:t>
            </a:r>
          </a:p>
        </p:txBody>
      </p:sp>
    </p:spTree>
    <p:extLst>
      <p:ext uri="{BB962C8B-B14F-4D97-AF65-F5344CB8AC3E}">
        <p14:creationId xmlns:p14="http://schemas.microsoft.com/office/powerpoint/2010/main" val="5354762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Completed install-</a:t>
            </a:r>
            <a:r>
              <a:rPr lang="en-US" sz="4800" dirty="0" err="1" smtClean="0"/>
              <a:t>iis.rb</a:t>
            </a:r>
            <a:r>
              <a:rPr lang="en-US" sz="4800" dirty="0" smtClean="0"/>
              <a:t> File</a:t>
            </a:r>
            <a:endParaRPr lang="en-US" sz="4800" dirty="0"/>
          </a:p>
        </p:txBody>
      </p:sp>
      <p:sp>
        <p:nvSpPr>
          <p:cNvPr id="3" name="Content Placeholder 2"/>
          <p:cNvSpPr>
            <a:spLocks noGrp="1"/>
          </p:cNvSpPr>
          <p:nvPr>
            <p:ph idx="1"/>
          </p:nvPr>
        </p:nvSpPr>
        <p:spPr/>
        <p:txBody>
          <a:bodyPr/>
          <a:lstStyle/>
          <a:p>
            <a:r>
              <a:rPr lang="en-US" dirty="0" err="1"/>
              <a:t>powershell_script</a:t>
            </a:r>
            <a:r>
              <a:rPr lang="en-US" dirty="0"/>
              <a:t> 'Install IIS' do</a:t>
            </a:r>
          </a:p>
          <a:p>
            <a:r>
              <a:rPr lang="en-US" dirty="0"/>
              <a:t>  code 'Add-</a:t>
            </a:r>
            <a:r>
              <a:rPr lang="en-US" dirty="0" err="1"/>
              <a:t>WindowsFeature</a:t>
            </a:r>
            <a:r>
              <a:rPr lang="en-US" dirty="0"/>
              <a:t> Web-Server'</a:t>
            </a:r>
          </a:p>
          <a:p>
            <a:r>
              <a:rPr lang="en-US" dirty="0"/>
              <a:t>  </a:t>
            </a:r>
            <a:r>
              <a:rPr lang="en-US" dirty="0" err="1"/>
              <a:t>guard_interpreter</a:t>
            </a:r>
            <a:r>
              <a:rPr lang="en-US" dirty="0"/>
              <a:t> :</a:t>
            </a:r>
            <a:r>
              <a:rPr lang="en-US" dirty="0" err="1"/>
              <a:t>powershell_script</a:t>
            </a:r>
            <a:endParaRPr lang="en-US" dirty="0"/>
          </a:p>
          <a:p>
            <a:r>
              <a:rPr lang="en-US" dirty="0"/>
              <a:t>  </a:t>
            </a:r>
            <a:r>
              <a:rPr lang="en-US" dirty="0" err="1"/>
              <a:t>not_if</a:t>
            </a:r>
            <a:r>
              <a:rPr lang="en-US" dirty="0"/>
              <a:t> "(Get-</a:t>
            </a:r>
            <a:r>
              <a:rPr lang="en-US" dirty="0" err="1"/>
              <a:t>WindowsFeature</a:t>
            </a:r>
            <a:r>
              <a:rPr lang="en-US" dirty="0"/>
              <a:t> -Name Web-Server).Installed"</a:t>
            </a:r>
          </a:p>
          <a:p>
            <a:r>
              <a:rPr lang="en-US" dirty="0"/>
              <a:t>  action :run</a:t>
            </a:r>
          </a:p>
          <a:p>
            <a:r>
              <a:rPr lang="en-US" dirty="0"/>
              <a:t>end</a:t>
            </a:r>
          </a:p>
          <a:p>
            <a:endParaRPr lang="en-US" dirty="0"/>
          </a:p>
          <a:p>
            <a:r>
              <a:rPr lang="en-US" dirty="0"/>
              <a:t>file 'c:\</a:t>
            </a:r>
            <a:r>
              <a:rPr lang="en-US" dirty="0" err="1"/>
              <a:t>inetpub</a:t>
            </a:r>
            <a:r>
              <a:rPr lang="en-US" dirty="0"/>
              <a:t>\</a:t>
            </a:r>
            <a:r>
              <a:rPr lang="en-US" dirty="0" err="1"/>
              <a:t>wwwroot</a:t>
            </a:r>
            <a:r>
              <a:rPr lang="en-US" dirty="0"/>
              <a:t>\</a:t>
            </a:r>
            <a:r>
              <a:rPr lang="en-US" dirty="0" err="1"/>
              <a:t>Default.htm</a:t>
            </a:r>
            <a:r>
              <a:rPr lang="en-US" dirty="0"/>
              <a:t>' do</a:t>
            </a:r>
          </a:p>
          <a:p>
            <a:r>
              <a:rPr lang="en-US" dirty="0"/>
              <a:t>  content '&lt;html&gt;&lt;body&gt;&lt;h1&gt;Hello World&lt;/h1&gt;&lt;/body&gt;&lt;/html&gt;'</a:t>
            </a:r>
          </a:p>
          <a:p>
            <a:r>
              <a:rPr lang="en-US" dirty="0"/>
              <a:t>  action :create</a:t>
            </a:r>
          </a:p>
          <a:p>
            <a:r>
              <a:rPr lang="en-US" dirty="0"/>
              <a:t>end</a:t>
            </a:r>
          </a:p>
          <a:p>
            <a:endParaRPr lang="en-US" dirty="0"/>
          </a:p>
          <a:p>
            <a:r>
              <a:rPr lang="en-US" dirty="0"/>
              <a:t>service 'w3svc' do</a:t>
            </a:r>
          </a:p>
          <a:p>
            <a:r>
              <a:rPr lang="en-US" dirty="0"/>
              <a:t>  action [:enable, :start]</a:t>
            </a:r>
          </a:p>
          <a:p>
            <a:r>
              <a:rPr lang="en-US" dirty="0" smtClean="0"/>
              <a:t>end</a:t>
            </a:r>
            <a:endParaRPr lang="en-US" dirty="0"/>
          </a:p>
        </p:txBody>
      </p:sp>
    </p:spTree>
    <p:extLst>
      <p:ext uri="{BB962C8B-B14F-4D97-AF65-F5344CB8AC3E}">
        <p14:creationId xmlns:p14="http://schemas.microsoft.com/office/powerpoint/2010/main" val="7647297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Instruct the node to execute the Chef recipe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757228"/>
            <a:ext cx="11611893" cy="2341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From the </a:t>
            </a:r>
            <a:r>
              <a:rPr lang="en-US" sz="2800" dirty="0" err="1" smtClean="0">
                <a:solidFill>
                  <a:srgbClr val="000000"/>
                </a:solidFill>
              </a:rPr>
              <a:t>Powershell</a:t>
            </a:r>
            <a:r>
              <a:rPr lang="en-US" sz="2800" dirty="0">
                <a:solidFill>
                  <a:srgbClr val="000000"/>
                </a:solidFill>
              </a:rPr>
              <a:t> </a:t>
            </a:r>
            <a:r>
              <a:rPr lang="en-US" sz="2800" dirty="0" smtClean="0">
                <a:solidFill>
                  <a:srgbClr val="000000"/>
                </a:solidFill>
              </a:rPr>
              <a:t>command line, in the home directory, </a:t>
            </a:r>
            <a:br>
              <a:rPr lang="en-US" sz="2800" dirty="0" smtClean="0">
                <a:solidFill>
                  <a:srgbClr val="000000"/>
                </a:solidFill>
              </a:rPr>
            </a:br>
            <a:r>
              <a:rPr lang="en-US" sz="2800" dirty="0" smtClean="0">
                <a:solidFill>
                  <a:srgbClr val="000000"/>
                </a:solidFill>
              </a:rPr>
              <a:t>invoke chef-client</a:t>
            </a:r>
            <a:br>
              <a:rPr lang="en-US" sz="2800" dirty="0" smtClean="0">
                <a:solidFill>
                  <a:srgbClr val="000000"/>
                </a:solidFill>
              </a:rPr>
            </a:br>
            <a:r>
              <a:rPr lang="en-US" sz="2800" dirty="0" smtClean="0">
                <a:solidFill>
                  <a:srgbClr val="0000FF"/>
                </a:solidFill>
              </a:rPr>
              <a:t>PS&gt;</a:t>
            </a:r>
            <a:r>
              <a:rPr lang="en-US" sz="2800" dirty="0" smtClean="0">
                <a:solidFill>
                  <a:srgbClr val="000000"/>
                </a:solidFill>
              </a:rPr>
              <a:t> </a:t>
            </a:r>
            <a:r>
              <a:rPr lang="en-US" sz="2800" b="1" dirty="0" smtClean="0">
                <a:solidFill>
                  <a:srgbClr val="000000"/>
                </a:solidFill>
              </a:rPr>
              <a:t>cd ~</a:t>
            </a:r>
            <a:br>
              <a:rPr lang="en-US" sz="2800" b="1" dirty="0" smtClean="0">
                <a:solidFill>
                  <a:srgbClr val="000000"/>
                </a:solidFill>
              </a:rPr>
            </a:br>
            <a:r>
              <a:rPr lang="en-US" sz="2800" dirty="0">
                <a:solidFill>
                  <a:srgbClr val="0000FF"/>
                </a:solidFill>
              </a:rPr>
              <a:t>PS&gt; </a:t>
            </a:r>
            <a:r>
              <a:rPr lang="en-US" sz="2800" b="1" dirty="0" smtClean="0">
                <a:solidFill>
                  <a:srgbClr val="000000"/>
                </a:solidFill>
              </a:rPr>
              <a:t>chef-client   -z   -o   recipe[IIS::install-</a:t>
            </a:r>
            <a:r>
              <a:rPr lang="en-US" sz="2800" b="1" dirty="0" err="1" smtClean="0">
                <a:solidFill>
                  <a:srgbClr val="000000"/>
                </a:solidFill>
              </a:rPr>
              <a:t>iis</a:t>
            </a:r>
            <a:r>
              <a:rPr lang="en-US" sz="2800" b="1" dirty="0" smtClean="0">
                <a:solidFill>
                  <a:srgbClr val="000000"/>
                </a:solidFill>
              </a:rPr>
              <a:t>]</a:t>
            </a:r>
          </a:p>
          <a:p>
            <a:pPr marL="1022350" lvl="1" indent="-334963">
              <a:buFont typeface="Wingdings" charset="2"/>
              <a:buChar char="§"/>
            </a:pPr>
            <a:r>
              <a:rPr lang="en-US" sz="2800" dirty="0" smtClean="0">
                <a:solidFill>
                  <a:srgbClr val="000000"/>
                </a:solidFill>
              </a:rPr>
              <a:t>Watch the node install, configure and start the IIS service</a:t>
            </a:r>
          </a:p>
        </p:txBody>
      </p:sp>
    </p:spTree>
    <p:extLst>
      <p:ext uri="{BB962C8B-B14F-4D97-AF65-F5344CB8AC3E}">
        <p14:creationId xmlns:p14="http://schemas.microsoft.com/office/powerpoint/2010/main" val="12053100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529129" y="2049831"/>
            <a:ext cx="11129334" cy="2505840"/>
            <a:chOff x="529129" y="2049831"/>
            <a:chExt cx="11129334" cy="2505840"/>
          </a:xfrm>
        </p:grpSpPr>
        <p:pic>
          <p:nvPicPr>
            <p:cNvPr id="8" name="Picture 7" descr="Screen Shot 2016-06-10 at 12.32.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29" y="2049831"/>
              <a:ext cx="11129334" cy="2505840"/>
            </a:xfrm>
            <a:prstGeom prst="rect">
              <a:avLst/>
            </a:prstGeom>
          </p:spPr>
        </p:pic>
        <p:sp>
          <p:nvSpPr>
            <p:cNvPr id="9" name="Rectangle 8"/>
            <p:cNvSpPr/>
            <p:nvPr/>
          </p:nvSpPr>
          <p:spPr>
            <a:xfrm>
              <a:off x="4074297" y="2081657"/>
              <a:ext cx="7478339" cy="493952"/>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Tree>
    <p:extLst>
      <p:ext uri="{BB962C8B-B14F-4D97-AF65-F5344CB8AC3E}">
        <p14:creationId xmlns:p14="http://schemas.microsoft.com/office/powerpoint/2010/main" val="135755160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Converge The Node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712380" y="4463212"/>
            <a:ext cx="10767241" cy="1688549"/>
            <a:chOff x="710837" y="2064015"/>
            <a:chExt cx="10767241" cy="1688549"/>
          </a:xfrm>
        </p:grpSpPr>
        <p:pic>
          <p:nvPicPr>
            <p:cNvPr id="4" name="Picture 3" descr="Screen Shot 2016-06-10 at 12.35.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37" y="2064015"/>
              <a:ext cx="10767241" cy="1688549"/>
            </a:xfrm>
            <a:prstGeom prst="rect">
              <a:avLst/>
            </a:prstGeom>
          </p:spPr>
        </p:pic>
        <p:sp>
          <p:nvSpPr>
            <p:cNvPr id="10" name="Rectangle 9"/>
            <p:cNvSpPr/>
            <p:nvPr/>
          </p:nvSpPr>
          <p:spPr>
            <a:xfrm>
              <a:off x="811330" y="3104844"/>
              <a:ext cx="10600205" cy="388106"/>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8" name="Rectangle 7"/>
          <p:cNvSpPr/>
          <p:nvPr/>
        </p:nvSpPr>
        <p:spPr>
          <a:xfrm>
            <a:off x="0" y="2663815"/>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‘Chef Client finished’ message</a:t>
            </a:r>
          </a:p>
          <a:p>
            <a:pPr marL="1022350" lvl="1" indent="-334963">
              <a:buFont typeface="Wingdings" charset="2"/>
              <a:buChar char="§"/>
            </a:pPr>
            <a:r>
              <a:rPr lang="en-US" sz="2800" dirty="0" smtClean="0">
                <a:solidFill>
                  <a:srgbClr val="000000"/>
                </a:solidFill>
              </a:rPr>
              <a:t>Total number of resources updated</a:t>
            </a:r>
          </a:p>
          <a:p>
            <a:pPr marL="1022350" lvl="1" indent="-334963">
              <a:buFont typeface="Wingdings" charset="2"/>
              <a:buChar char="§"/>
            </a:pPr>
            <a:r>
              <a:rPr lang="en-US" sz="2800" dirty="0" smtClean="0">
                <a:solidFill>
                  <a:srgbClr val="000000"/>
                </a:solidFill>
              </a:rPr>
              <a:t>Time taken by the run</a:t>
            </a:r>
          </a:p>
        </p:txBody>
      </p:sp>
      <p:grpSp>
        <p:nvGrpSpPr>
          <p:cNvPr id="11" name="Group 10"/>
          <p:cNvGrpSpPr/>
          <p:nvPr/>
        </p:nvGrpSpPr>
        <p:grpSpPr>
          <a:xfrm>
            <a:off x="1" y="1947672"/>
            <a:ext cx="12191999" cy="791754"/>
            <a:chOff x="979715" y="1950629"/>
            <a:chExt cx="9998962" cy="832912"/>
          </a:xfrm>
        </p:grpSpPr>
        <p:sp>
          <p:nvSpPr>
            <p:cNvPr id="12" name="Rectangle 11"/>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Note the following:</a:t>
              </a:r>
            </a:p>
          </p:txBody>
        </p:sp>
      </p:grpSp>
    </p:spTree>
    <p:extLst>
      <p:ext uri="{BB962C8B-B14F-4D97-AF65-F5344CB8AC3E}">
        <p14:creationId xmlns:p14="http://schemas.microsoft.com/office/powerpoint/2010/main" val="282499183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a:t>
            </a:r>
            <a:r>
              <a:rPr lang="en-US" sz="4800" dirty="0" err="1" smtClean="0"/>
              <a:t>Funtionality</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grpSp>
        <p:nvGrpSpPr>
          <p:cNvPr id="3" name="Group 2"/>
          <p:cNvGrpSpPr/>
          <p:nvPr/>
        </p:nvGrpSpPr>
        <p:grpSpPr>
          <a:xfrm>
            <a:off x="1064222" y="3999255"/>
            <a:ext cx="10063557" cy="2858745"/>
            <a:chOff x="501373" y="1194780"/>
            <a:chExt cx="10063557" cy="2858745"/>
          </a:xfrm>
        </p:grpSpPr>
        <p:pic>
          <p:nvPicPr>
            <p:cNvPr id="4" name="Picture 3" descr="Screen Shot 2016-06-10 at 12.43.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73" y="1194780"/>
              <a:ext cx="10063556" cy="2858745"/>
            </a:xfrm>
            <a:prstGeom prst="rect">
              <a:avLst/>
            </a:prstGeom>
          </p:spPr>
        </p:pic>
        <p:sp>
          <p:nvSpPr>
            <p:cNvPr id="10" name="Rectangle 9"/>
            <p:cNvSpPr/>
            <p:nvPr/>
          </p:nvSpPr>
          <p:spPr>
            <a:xfrm>
              <a:off x="3404049" y="2699099"/>
              <a:ext cx="7160881" cy="33518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2" name="Rectangle 11"/>
            <p:cNvSpPr/>
            <p:nvPr/>
          </p:nvSpPr>
          <p:spPr>
            <a:xfrm>
              <a:off x="3404051" y="2110569"/>
              <a:ext cx="864244" cy="376838"/>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sp>
        <p:nvSpPr>
          <p:cNvPr id="11" name="Rectangle 10"/>
          <p:cNvSpPr/>
          <p:nvPr/>
        </p:nvSpPr>
        <p:spPr>
          <a:xfrm>
            <a:off x="0" y="2099303"/>
            <a:ext cx="11611893" cy="1834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the </a:t>
            </a:r>
            <a:r>
              <a:rPr lang="en-US" sz="2800" dirty="0">
                <a:solidFill>
                  <a:srgbClr val="000000"/>
                </a:solidFill>
              </a:rPr>
              <a:t>web server has been installed</a:t>
            </a:r>
          </a:p>
          <a:p>
            <a:pPr marL="1022350" lvl="1" indent="-334963">
              <a:buFont typeface="Wingdings" charset="2"/>
              <a:buChar char="§"/>
            </a:pPr>
            <a:r>
              <a:rPr lang="en-US" sz="2800" dirty="0">
                <a:solidFill>
                  <a:srgbClr val="000000"/>
                </a:solidFill>
              </a:rPr>
              <a:t>the IIS service is running</a:t>
            </a:r>
          </a:p>
          <a:p>
            <a:pPr marL="1022350" lvl="1" indent="-334963">
              <a:buFont typeface="Wingdings" charset="2"/>
              <a:buChar char="§"/>
            </a:pPr>
            <a:r>
              <a:rPr lang="en-US" sz="2800" dirty="0">
                <a:solidFill>
                  <a:srgbClr val="000000"/>
                </a:solidFill>
              </a:rPr>
              <a:t>the web page is being served correctly </a:t>
            </a:r>
            <a:br>
              <a:rPr lang="en-US" sz="2800" dirty="0">
                <a:solidFill>
                  <a:srgbClr val="000000"/>
                </a:solidFill>
              </a:rPr>
            </a:br>
            <a:r>
              <a:rPr lang="en-US" sz="2800" dirty="0">
                <a:solidFill>
                  <a:srgbClr val="000000"/>
                </a:solidFill>
              </a:rPr>
              <a:t>(note the 200 response and the correct content being returned</a:t>
            </a:r>
            <a:r>
              <a:rPr lang="en-US" sz="2800" dirty="0" smtClean="0">
                <a:solidFill>
                  <a:srgbClr val="000000"/>
                </a:solidFill>
              </a:rPr>
              <a:t>)</a:t>
            </a:r>
            <a:endParaRPr lang="en-US" sz="2800" b="1" dirty="0">
              <a:solidFill>
                <a:srgbClr val="000000"/>
              </a:solidFill>
            </a:endParaRPr>
          </a:p>
        </p:txBody>
      </p:sp>
      <p:grpSp>
        <p:nvGrpSpPr>
          <p:cNvPr id="13" name="Group 12"/>
          <p:cNvGrpSpPr/>
          <p:nvPr/>
        </p:nvGrpSpPr>
        <p:grpSpPr>
          <a:xfrm>
            <a:off x="1" y="1229462"/>
            <a:ext cx="12191999" cy="958021"/>
            <a:chOff x="979715" y="1863174"/>
            <a:chExt cx="9998962" cy="1007822"/>
          </a:xfrm>
        </p:grpSpPr>
        <p:sp>
          <p:nvSpPr>
            <p:cNvPr id="14" name="Rectangle 13"/>
            <p:cNvSpPr/>
            <p:nvPr/>
          </p:nvSpPr>
          <p:spPr>
            <a:xfrm>
              <a:off x="979715" y="1863174"/>
              <a:ext cx="9998962" cy="1007822"/>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t>PS&gt; Invoke-</a:t>
              </a:r>
              <a:r>
                <a:rPr lang="en-US" b="1" i="0" dirty="0" err="1"/>
                <a:t>WebRequest</a:t>
              </a:r>
              <a:r>
                <a:rPr lang="en-US" b="1" i="0" dirty="0"/>
                <a:t> </a:t>
              </a:r>
              <a:r>
                <a:rPr lang="en-US" b="1" i="0" dirty="0" err="1"/>
                <a:t>localhost</a:t>
              </a:r>
              <a:r>
                <a:rPr lang="en-US" b="1" i="0" dirty="0"/>
                <a:t> </a:t>
              </a:r>
              <a:r>
                <a:rPr lang="en-US" i="0" dirty="0"/>
                <a:t>can verify (without being limited by network issues):</a:t>
              </a:r>
            </a:p>
          </p:txBody>
        </p:sp>
      </p:grpSp>
    </p:spTree>
    <p:extLst>
      <p:ext uri="{BB962C8B-B14F-4D97-AF65-F5344CB8AC3E}">
        <p14:creationId xmlns:p14="http://schemas.microsoft.com/office/powerpoint/2010/main" val="348903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Practical Example</a:t>
            </a:r>
            <a:endParaRPr lang="en-US" sz="4800" dirty="0"/>
          </a:p>
        </p:txBody>
      </p:sp>
      <p:grpSp>
        <p:nvGrpSpPr>
          <p:cNvPr id="30" name="Group 29"/>
          <p:cNvGrpSpPr/>
          <p:nvPr/>
        </p:nvGrpSpPr>
        <p:grpSpPr>
          <a:xfrm>
            <a:off x="1" y="1947672"/>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The steps required to launch and install a web server are: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Launch virtual CentOS and Windows instances</a:t>
            </a:r>
          </a:p>
          <a:p>
            <a:pPr marL="1022350" lvl="1" indent="-334963">
              <a:buFont typeface="Wingdings" charset="2"/>
              <a:buChar char="§"/>
            </a:pPr>
            <a:r>
              <a:rPr lang="en-US" sz="2800" dirty="0" smtClean="0">
                <a:solidFill>
                  <a:srgbClr val="000000"/>
                </a:solidFill>
              </a:rPr>
              <a:t>Install Chef tools on each platform</a:t>
            </a:r>
          </a:p>
          <a:p>
            <a:pPr marL="1022350" lvl="1" indent="-334963">
              <a:buFont typeface="Wingdings" charset="2"/>
              <a:buChar char="§"/>
            </a:pPr>
            <a:r>
              <a:rPr lang="en-US" sz="2800" dirty="0" smtClean="0">
                <a:solidFill>
                  <a:srgbClr val="000000"/>
                </a:solidFill>
              </a:rPr>
              <a:t>Write a Chef script to install a web server on each platform</a:t>
            </a:r>
          </a:p>
          <a:p>
            <a:pPr marL="1022350" lvl="1" indent="-334963">
              <a:buFont typeface="Wingdings" charset="2"/>
              <a:buChar char="§"/>
            </a:pPr>
            <a:r>
              <a:rPr lang="en-US" sz="2800" dirty="0" smtClean="0">
                <a:solidFill>
                  <a:srgbClr val="000000"/>
                </a:solidFill>
              </a:rPr>
              <a:t>Converge each node</a:t>
            </a:r>
          </a:p>
          <a:p>
            <a:pPr marL="1022350" lvl="1" indent="-334963">
              <a:buFont typeface="Wingdings" charset="2"/>
              <a:buChar char="§"/>
            </a:pPr>
            <a:r>
              <a:rPr lang="en-US" sz="2800" dirty="0">
                <a:solidFill>
                  <a:srgbClr val="000000"/>
                </a:solidFill>
              </a:rPr>
              <a:t>Verify a web server is running on each </a:t>
            </a:r>
            <a:r>
              <a:rPr lang="en-US" sz="2800" dirty="0" smtClean="0">
                <a:solidFill>
                  <a:srgbClr val="000000"/>
                </a:solidFill>
              </a:rPr>
              <a:t>node</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115362603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Verify Web Server Functionality</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Open the newly created web page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0" y="2915998"/>
            <a:ext cx="5068344"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r>
              <a:rPr lang="en-US" sz="2800" dirty="0" smtClean="0">
                <a:solidFill>
                  <a:srgbClr val="000000"/>
                </a:solidFill>
              </a:rPr>
              <a:t>Find the IP Address of the virtual machine</a:t>
            </a:r>
          </a:p>
          <a:p>
            <a:pPr marL="1022350" lvl="1" indent="-334963">
              <a:buFont typeface="Wingdings" charset="2"/>
              <a:buChar char="§"/>
            </a:pPr>
            <a:r>
              <a:rPr lang="en-US" sz="2800" dirty="0" smtClean="0">
                <a:solidFill>
                  <a:srgbClr val="000000"/>
                </a:solidFill>
              </a:rPr>
              <a:t>Enter the IP Address into a web browser to see the ‘Hello World’ page displayed</a:t>
            </a:r>
          </a:p>
          <a:p>
            <a:pPr marL="1022350" lvl="1" indent="-334963">
              <a:buFont typeface="Wingdings" charset="2"/>
              <a:buChar char="§"/>
            </a:pPr>
            <a:endParaRPr lang="en-US" sz="2800" dirty="0" smtClean="0">
              <a:solidFill>
                <a:srgbClr val="000000"/>
              </a:solidFill>
            </a:endParaRPr>
          </a:p>
        </p:txBody>
      </p:sp>
      <p:pic>
        <p:nvPicPr>
          <p:cNvPr id="4" name="Picture 3" descr="Screen Shot 2016-06-09 at 4.20.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180" y="3316947"/>
            <a:ext cx="6855426" cy="2502970"/>
          </a:xfrm>
          <a:prstGeom prst="rect">
            <a:avLst/>
          </a:prstGeom>
          <a:ln>
            <a:solidFill>
              <a:srgbClr val="A6A6A6"/>
            </a:solidFill>
          </a:ln>
        </p:spPr>
      </p:pic>
    </p:spTree>
    <p:extLst>
      <p:ext uri="{BB962C8B-B14F-4D97-AF65-F5344CB8AC3E}">
        <p14:creationId xmlns:p14="http://schemas.microsoft.com/office/powerpoint/2010/main" val="331196467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4775" indent="-457200">
                <a:buFont typeface="Wingdings" charset="2"/>
                <a:buChar char="§"/>
              </a:pPr>
              <a:r>
                <a:rPr lang="en-US" sz="2800" dirty="0" smtClean="0"/>
                <a:t>The </a:t>
              </a:r>
              <a:r>
                <a:rPr lang="en-US" sz="2800" dirty="0"/>
                <a:t>purpose and functionality of a web server</a:t>
              </a:r>
            </a:p>
            <a:p>
              <a:pPr marL="1374775" indent="-457200">
                <a:buFont typeface="Wingdings" charset="2"/>
                <a:buChar char="§"/>
              </a:pPr>
              <a:r>
                <a:rPr lang="en-US" sz="2800" dirty="0" smtClean="0"/>
                <a:t>How to launch </a:t>
              </a:r>
              <a:r>
                <a:rPr lang="en-US" sz="2800" dirty="0"/>
                <a:t>a virtual </a:t>
              </a:r>
              <a:r>
                <a:rPr lang="en-US" sz="2800" dirty="0" err="1"/>
                <a:t>CentOS</a:t>
              </a:r>
              <a:r>
                <a:rPr lang="en-US" sz="2800" dirty="0"/>
                <a:t> and Windows instance </a:t>
              </a:r>
            </a:p>
            <a:p>
              <a:pPr marL="1374775" indent="-457200">
                <a:buFont typeface="Wingdings" charset="2"/>
                <a:buChar char="§"/>
              </a:pPr>
              <a:r>
                <a:rPr lang="en-US" sz="2800" dirty="0" smtClean="0"/>
                <a:t>How to write </a:t>
              </a:r>
              <a:r>
                <a:rPr lang="en-US" sz="2800" dirty="0"/>
                <a:t>a Chef recipe to Install, Start and Configure an Apache and IIS web server</a:t>
              </a:r>
            </a:p>
            <a:p>
              <a:pPr marL="1374775" indent="-457200">
                <a:buFont typeface="Wingdings" charset="2"/>
                <a:buChar char="§"/>
              </a:pPr>
              <a:r>
                <a:rPr lang="en-US" sz="2800" dirty="0"/>
                <a:t>Use </a:t>
              </a:r>
              <a:r>
                <a:rPr lang="en-US" sz="2800" dirty="0" smtClean="0"/>
                <a:t>of the </a:t>
              </a:r>
              <a:r>
                <a:rPr lang="en-US" sz="2800" dirty="0"/>
                <a:t>chef-client command </a:t>
              </a:r>
              <a:r>
                <a:rPr lang="en-US" sz="2800" dirty="0" smtClean="0"/>
                <a:t>to </a:t>
              </a:r>
              <a:r>
                <a:rPr lang="en-US" sz="2800" dirty="0"/>
                <a:t>converge the node</a:t>
              </a:r>
            </a:p>
            <a:p>
              <a:pPr marL="1374775" indent="-457200">
                <a:buFont typeface="Wingdings" charset="2"/>
                <a:buChar char="§"/>
              </a:pPr>
              <a:r>
                <a:rPr lang="en-US" sz="2800" dirty="0" smtClean="0"/>
                <a:t>The steps needed to visually ensure that a </a:t>
              </a:r>
              <a:r>
                <a:rPr lang="en-US" sz="2800" dirty="0"/>
                <a:t>web server is </a:t>
              </a:r>
              <a:r>
                <a:rPr lang="en-US" sz="2800" dirty="0" smtClean="0"/>
                <a:t>properly running</a:t>
              </a:r>
              <a:endParaRPr lang="en-US" sz="2800" dirty="0"/>
            </a:p>
          </p:txBody>
        </p:sp>
      </p:grpSp>
    </p:spTree>
    <p:extLst>
      <p:ext uri="{BB962C8B-B14F-4D97-AF65-F5344CB8AC3E}">
        <p14:creationId xmlns:p14="http://schemas.microsoft.com/office/powerpoint/2010/main" val="4092167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Launch An Instance</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Launch a virtual </a:t>
              </a:r>
              <a:r>
                <a:rPr lang="en-US" i="0" dirty="0" err="1"/>
                <a:t>CentOS</a:t>
              </a:r>
              <a:r>
                <a:rPr lang="en-US" i="0" dirty="0"/>
                <a:t> 7.1 instances </a:t>
              </a:r>
              <a:r>
                <a:rPr lang="en-US" i="0" dirty="0" smtClean="0"/>
                <a:t>in </a:t>
              </a:r>
              <a:r>
                <a:rPr lang="en-US" i="0" dirty="0"/>
                <a:t>the </a:t>
              </a:r>
              <a:r>
                <a:rPr lang="en-US" i="0" dirty="0" smtClean="0"/>
                <a:t>Azure portal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17.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707" y="3085998"/>
            <a:ext cx="10020300" cy="3213100"/>
          </a:xfrm>
          <a:prstGeom prst="rect">
            <a:avLst/>
          </a:prstGeom>
        </p:spPr>
      </p:pic>
      <p:sp>
        <p:nvSpPr>
          <p:cNvPr id="8" name="Frame 7"/>
          <p:cNvSpPr/>
          <p:nvPr/>
        </p:nvSpPr>
        <p:spPr>
          <a:xfrm>
            <a:off x="1075899" y="3510590"/>
            <a:ext cx="1375729" cy="635082"/>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4367196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Choose An OS</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a:t>
              </a:r>
              <a:r>
                <a:rPr lang="en-US" i="0" dirty="0" err="1" smtClean="0"/>
                <a:t>CentOS</a:t>
              </a:r>
              <a:r>
                <a:rPr lang="en-US" i="0" dirty="0" smtClean="0"/>
                <a:t>-based 7.1 image</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1.25.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449" y="3094512"/>
            <a:ext cx="6553200" cy="3340100"/>
          </a:xfrm>
          <a:prstGeom prst="rect">
            <a:avLst/>
          </a:prstGeom>
        </p:spPr>
      </p:pic>
      <p:sp>
        <p:nvSpPr>
          <p:cNvPr id="5" name="Frame 4"/>
          <p:cNvSpPr/>
          <p:nvPr/>
        </p:nvSpPr>
        <p:spPr>
          <a:xfrm>
            <a:off x="5291274" y="5309988"/>
            <a:ext cx="3509885" cy="705646"/>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74225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6-01 at 2.22.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650" y="3251771"/>
            <a:ext cx="5346700" cy="2387600"/>
          </a:xfrm>
          <a:prstGeom prst="rect">
            <a:avLst/>
          </a:prstGeom>
          <a:ln>
            <a:solidFill>
              <a:schemeClr val="bg1">
                <a:lumMod val="65000"/>
              </a:schemeClr>
            </a:solidFill>
          </a:ln>
        </p:spPr>
      </p:pic>
      <p:sp>
        <p:nvSpPr>
          <p:cNvPr id="2" name="Title 1"/>
          <p:cNvSpPr>
            <a:spLocks noGrp="1"/>
          </p:cNvSpPr>
          <p:nvPr>
            <p:ph type="title"/>
          </p:nvPr>
        </p:nvSpPr>
        <p:spPr>
          <a:xfrm>
            <a:off x="714007" y="132381"/>
            <a:ext cx="10515600" cy="1325563"/>
          </a:xfrm>
        </p:spPr>
        <p:txBody>
          <a:bodyPr>
            <a:normAutofit/>
          </a:bodyPr>
          <a:lstStyle/>
          <a:p>
            <a:r>
              <a:rPr lang="en-US" sz="4800" dirty="0" smtClean="0"/>
              <a:t>Use The Classic Deployment Model</a:t>
            </a:r>
            <a:endParaRPr lang="en-US" sz="4800" dirty="0"/>
          </a:p>
        </p:txBody>
      </p:sp>
      <p:grpSp>
        <p:nvGrpSpPr>
          <p:cNvPr id="30" name="Group 29"/>
          <p:cNvGrpSpPr/>
          <p:nvPr/>
        </p:nvGrpSpPr>
        <p:grpSpPr>
          <a:xfrm>
            <a:off x="1" y="1947672"/>
            <a:ext cx="12191999" cy="791754"/>
            <a:chOff x="979715" y="1950629"/>
            <a:chExt cx="9998962" cy="832912"/>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29"/>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Choose the Classic deployment model</a:t>
              </a:r>
              <a:endParaRPr lang="en-US" i="0" dirty="0"/>
            </a:p>
          </p:txBody>
        </p:sp>
      </p:gr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6613505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Instance Specs</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pic>
        <p:nvPicPr>
          <p:cNvPr id="3" name="Picture 2" descr="Screen Shot 2016-06-01 at 2.3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225" y="784153"/>
            <a:ext cx="3276600" cy="5613400"/>
          </a:xfrm>
          <a:prstGeom prst="rect">
            <a:avLst/>
          </a:prstGeom>
          <a:ln>
            <a:solidFill>
              <a:srgbClr val="A6A6A6"/>
            </a:solidFill>
          </a:ln>
        </p:spPr>
      </p:pic>
      <p:sp>
        <p:nvSpPr>
          <p:cNvPr id="11" name="Rectangle 10"/>
          <p:cNvSpPr/>
          <p:nvPr/>
        </p:nvSpPr>
        <p:spPr>
          <a:xfrm>
            <a:off x="152399" y="1940528"/>
            <a:ext cx="6179503" cy="4500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5150" indent="-334963">
              <a:buFont typeface="Wingdings" charset="2"/>
              <a:buChar char="§"/>
            </a:pPr>
            <a:r>
              <a:rPr lang="en-US" sz="2800" dirty="0" smtClean="0">
                <a:solidFill>
                  <a:srgbClr val="000000"/>
                </a:solidFill>
              </a:rPr>
              <a:t>Complete </a:t>
            </a:r>
            <a:r>
              <a:rPr lang="en-US" sz="2800" dirty="0">
                <a:solidFill>
                  <a:srgbClr val="000000"/>
                </a:solidFill>
              </a:rPr>
              <a:t>the </a:t>
            </a:r>
            <a:r>
              <a:rPr lang="en-US" sz="2800" dirty="0" smtClean="0">
                <a:solidFill>
                  <a:srgbClr val="000000"/>
                </a:solidFill>
              </a:rPr>
              <a:t>form:</a:t>
            </a:r>
          </a:p>
          <a:p>
            <a:pPr marL="1022350" lvl="1" indent="-334963">
              <a:buFont typeface="Wingdings" charset="2"/>
              <a:buChar char="§"/>
            </a:pPr>
            <a:r>
              <a:rPr lang="en-US" sz="2800" dirty="0" smtClean="0">
                <a:solidFill>
                  <a:srgbClr val="000000"/>
                </a:solidFill>
              </a:rPr>
              <a:t>Use any VM Name</a:t>
            </a:r>
          </a:p>
          <a:p>
            <a:pPr marL="1022350" lvl="1" indent="-334963">
              <a:buFont typeface="Wingdings" charset="2"/>
              <a:buChar char="§"/>
            </a:pPr>
            <a:r>
              <a:rPr lang="en-US" sz="2800" dirty="0" smtClean="0">
                <a:solidFill>
                  <a:srgbClr val="000000"/>
                </a:solidFill>
              </a:rPr>
              <a:t>Use any User name</a:t>
            </a:r>
          </a:p>
          <a:p>
            <a:pPr marL="1022350" lvl="1" indent="-334963">
              <a:buFont typeface="Wingdings" charset="2"/>
              <a:buChar char="§"/>
            </a:pPr>
            <a:r>
              <a:rPr lang="en-US" sz="2800" dirty="0" smtClean="0">
                <a:solidFill>
                  <a:srgbClr val="000000"/>
                </a:solidFill>
              </a:rPr>
              <a:t>Create a Password</a:t>
            </a:r>
          </a:p>
          <a:p>
            <a:pPr marL="1022350" lvl="1" indent="-334963">
              <a:buFont typeface="Wingdings" charset="2"/>
              <a:buChar char="§"/>
            </a:pPr>
            <a:r>
              <a:rPr lang="en-US" sz="2800" dirty="0" smtClean="0">
                <a:solidFill>
                  <a:srgbClr val="000000"/>
                </a:solidFill>
              </a:rPr>
              <a:t>Create a new Resource Group (with any name)</a:t>
            </a:r>
          </a:p>
          <a:p>
            <a:pPr marL="1022350" lvl="1" indent="-334963">
              <a:buFont typeface="Wingdings" charset="2"/>
              <a:buChar char="§"/>
            </a:pPr>
            <a:r>
              <a:rPr lang="en-US" sz="2800" dirty="0" smtClean="0">
                <a:solidFill>
                  <a:srgbClr val="000000"/>
                </a:solidFill>
              </a:rPr>
              <a:t>Choose default Location</a:t>
            </a:r>
          </a:p>
          <a:p>
            <a:pPr marL="1022350" lvl="1" indent="-334963">
              <a:buFont typeface="Wingdings" charset="2"/>
              <a:buChar char="§"/>
            </a:pPr>
            <a:r>
              <a:rPr lang="en-US" sz="2800" dirty="0" smtClean="0">
                <a:solidFill>
                  <a:srgbClr val="000000"/>
                </a:solidFill>
              </a:rPr>
              <a:t>Click ‘Next’</a:t>
            </a:r>
          </a:p>
          <a:p>
            <a:pPr marL="1022350" lvl="1" indent="-334963">
              <a:buFont typeface="Wingdings" charset="2"/>
              <a:buChar char="§"/>
            </a:pPr>
            <a:endParaRPr lang="en-US" sz="2800" dirty="0" smtClean="0">
              <a:solidFill>
                <a:srgbClr val="000000"/>
              </a:solidFill>
            </a:endParaRPr>
          </a:p>
        </p:txBody>
      </p:sp>
    </p:spTree>
    <p:extLst>
      <p:ext uri="{BB962C8B-B14F-4D97-AF65-F5344CB8AC3E}">
        <p14:creationId xmlns:p14="http://schemas.microsoft.com/office/powerpoint/2010/main" val="8514041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smtClean="0"/>
              <a:t>Machine Size</a:t>
            </a:r>
            <a:endParaRPr lang="en-US" sz="4800" dirty="0"/>
          </a:p>
        </p:txBody>
      </p:sp>
      <p:sp>
        <p:nvSpPr>
          <p:cNvPr id="54" name="Rectangle 53"/>
          <p:cNvSpPr/>
          <p:nvPr/>
        </p:nvSpPr>
        <p:spPr>
          <a:xfrm>
            <a:off x="0" y="2763612"/>
            <a:ext cx="12192000"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22350" lvl="1" indent="-334963">
              <a:buFont typeface="Wingdings" charset="2"/>
              <a:buChar char="§"/>
            </a:pPr>
            <a:endParaRPr lang="en-US" sz="2800" dirty="0" smtClean="0">
              <a:solidFill>
                <a:srgbClr val="000000"/>
              </a:solidFill>
            </a:endParaRPr>
          </a:p>
        </p:txBody>
      </p:sp>
      <p:sp>
        <p:nvSpPr>
          <p:cNvPr id="11" name="Rectangle 10"/>
          <p:cNvSpPr/>
          <p:nvPr/>
        </p:nvSpPr>
        <p:spPr>
          <a:xfrm>
            <a:off x="364047" y="2263290"/>
            <a:ext cx="5491636" cy="3525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65150" indent="-334963">
              <a:buFont typeface="Wingdings" charset="2"/>
              <a:buChar char="§"/>
            </a:pPr>
            <a:r>
              <a:rPr lang="en-US" sz="2800" dirty="0" smtClean="0">
                <a:solidFill>
                  <a:srgbClr val="000000"/>
                </a:solidFill>
              </a:rPr>
              <a:t>Choose </a:t>
            </a:r>
            <a:r>
              <a:rPr lang="en-US" sz="2800" dirty="0">
                <a:solidFill>
                  <a:srgbClr val="000000"/>
                </a:solidFill>
              </a:rPr>
              <a:t>Machine </a:t>
            </a:r>
            <a:r>
              <a:rPr lang="en-US" sz="2800" dirty="0" smtClean="0">
                <a:solidFill>
                  <a:srgbClr val="000000"/>
                </a:solidFill>
              </a:rPr>
              <a:t>Size:</a:t>
            </a:r>
            <a:endParaRPr lang="en-US" sz="2800" dirty="0">
              <a:solidFill>
                <a:srgbClr val="000000"/>
              </a:solidFill>
            </a:endParaRPr>
          </a:p>
          <a:p>
            <a:pPr marL="1022350" lvl="1" indent="-334963">
              <a:buFont typeface="Wingdings" charset="2"/>
              <a:buChar char="§"/>
            </a:pPr>
            <a:r>
              <a:rPr lang="en-US" sz="2800" dirty="0" smtClean="0">
                <a:solidFill>
                  <a:srgbClr val="000000"/>
                </a:solidFill>
              </a:rPr>
              <a:t>Choose the smallest machine size offered</a:t>
            </a:r>
          </a:p>
          <a:p>
            <a:pPr marL="1022350" lvl="1" indent="-334963">
              <a:buFont typeface="Wingdings" charset="2"/>
              <a:buChar char="§"/>
            </a:pPr>
            <a:r>
              <a:rPr lang="en-US" sz="2800" dirty="0" smtClean="0">
                <a:solidFill>
                  <a:srgbClr val="000000"/>
                </a:solidFill>
              </a:rPr>
              <a:t>Click ‘Select’</a:t>
            </a:r>
          </a:p>
        </p:txBody>
      </p:sp>
      <p:pic>
        <p:nvPicPr>
          <p:cNvPr id="4" name="Picture 3" descr="Screen Shot 2016-06-01 at 5.2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435" y="1023187"/>
            <a:ext cx="6077585" cy="5365115"/>
          </a:xfrm>
          <a:prstGeom prst="rect">
            <a:avLst/>
          </a:prstGeom>
        </p:spPr>
      </p:pic>
    </p:spTree>
    <p:extLst>
      <p:ext uri="{BB962C8B-B14F-4D97-AF65-F5344CB8AC3E}">
        <p14:creationId xmlns:p14="http://schemas.microsoft.com/office/powerpoint/2010/main" val="7948901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6252</TotalTime>
  <Words>3006</Words>
  <Application>Microsoft Macintosh PowerPoint</Application>
  <PresentationFormat>Custom</PresentationFormat>
  <Paragraphs>341</Paragraphs>
  <Slides>41</Slides>
  <Notes>41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1_Office Theme</vt:lpstr>
      <vt:lpstr>DevOps</vt:lpstr>
      <vt:lpstr>PowerPoint Presentation</vt:lpstr>
      <vt:lpstr>Purpose of a Web Server</vt:lpstr>
      <vt:lpstr>Practical Example</vt:lpstr>
      <vt:lpstr>Launch An Instance</vt:lpstr>
      <vt:lpstr>Choose An OS</vt:lpstr>
      <vt:lpstr>Use The Classic Deployment Model</vt:lpstr>
      <vt:lpstr>Instance Specs</vt:lpstr>
      <vt:lpstr>Machine Size</vt:lpstr>
      <vt:lpstr>Configure Endpoints</vt:lpstr>
      <vt:lpstr>Configure Endpoints</vt:lpstr>
      <vt:lpstr>Launch The Instance</vt:lpstr>
      <vt:lpstr>Windows Difference – Domain Name</vt:lpstr>
      <vt:lpstr>Installing ChefDK on Linux</vt:lpstr>
      <vt:lpstr>Installing ChefDK on Linux</vt:lpstr>
      <vt:lpstr>ChefDK Verification</vt:lpstr>
      <vt:lpstr>Write A Chef Recipe</vt:lpstr>
      <vt:lpstr>Write A Chef Recipe</vt:lpstr>
      <vt:lpstr>Write A Chef Recipe</vt:lpstr>
      <vt:lpstr>Write A Chef Recipe</vt:lpstr>
      <vt:lpstr>Write A Chef Recipe</vt:lpstr>
      <vt:lpstr>apache.rb Completed File (Linux)</vt:lpstr>
      <vt:lpstr>Converge The Node</vt:lpstr>
      <vt:lpstr>Converge The Node</vt:lpstr>
      <vt:lpstr>Converge The Node</vt:lpstr>
      <vt:lpstr>Verify Web Server Funtionality</vt:lpstr>
      <vt:lpstr>Verify Web Server Functionality</vt:lpstr>
      <vt:lpstr>Installing ChefDK On Windows</vt:lpstr>
      <vt:lpstr>Windows ChefDK Step 2</vt:lpstr>
      <vt:lpstr>Write A Chef Web Server Recipe</vt:lpstr>
      <vt:lpstr>Write A Chef Recipe</vt:lpstr>
      <vt:lpstr>Write A Chef Recipe</vt:lpstr>
      <vt:lpstr>Write A Chef Recipe</vt:lpstr>
      <vt:lpstr>Write A Chef Recipe</vt:lpstr>
      <vt:lpstr>Completed install-iis.rb File</vt:lpstr>
      <vt:lpstr>Converge The Node</vt:lpstr>
      <vt:lpstr>Converge The Node</vt:lpstr>
      <vt:lpstr>Converge The Node</vt:lpstr>
      <vt:lpstr>Verify Web Server Funtionality</vt:lpstr>
      <vt:lpstr>Verify Web Server Functionality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285</cp:revision>
  <cp:lastPrinted>2016-05-11T04:19:31Z</cp:lastPrinted>
  <dcterms:created xsi:type="dcterms:W3CDTF">2016-04-21T18:51:19Z</dcterms:created>
  <dcterms:modified xsi:type="dcterms:W3CDTF">2016-07-11T21:57:29Z</dcterms:modified>
</cp:coreProperties>
</file>