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436" r:id="rId3"/>
    <p:sldId id="318" r:id="rId4"/>
    <p:sldId id="298" r:id="rId5"/>
    <p:sldId id="299" r:id="rId6"/>
    <p:sldId id="412" r:id="rId7"/>
    <p:sldId id="422" r:id="rId8"/>
    <p:sldId id="413" r:id="rId9"/>
    <p:sldId id="423" r:id="rId10"/>
    <p:sldId id="418" r:id="rId11"/>
    <p:sldId id="415" r:id="rId12"/>
    <p:sldId id="416" r:id="rId13"/>
    <p:sldId id="417" r:id="rId14"/>
    <p:sldId id="414" r:id="rId15"/>
    <p:sldId id="411" r:id="rId16"/>
    <p:sldId id="437" r:id="rId17"/>
    <p:sldId id="419" r:id="rId18"/>
    <p:sldId id="424" r:id="rId19"/>
    <p:sldId id="426" r:id="rId20"/>
    <p:sldId id="428" r:id="rId21"/>
    <p:sldId id="429" r:id="rId22"/>
    <p:sldId id="435" r:id="rId23"/>
    <p:sldId id="430" r:id="rId24"/>
    <p:sldId id="425" r:id="rId25"/>
    <p:sldId id="433" r:id="rId26"/>
    <p:sldId id="434"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04" clrIdx="2">
    <p:extLst/>
  </p:cmAuthor>
  <p:cmAuthor id="4" name="Kamren Z" initials="KZ [4]" lastIdx="1" clrIdx="3">
    <p:extLst/>
  </p:cmAuthor>
  <p:cmAuthor id="5" name="Kamren Z" initials="KZ [2] [2]" lastIdx="1" clrIdx="4">
    <p:extLst/>
  </p:cmAuthor>
  <p:cmAuthor id="6" name="Mary Kate Reid"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D9D9D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18" autoAdjust="0"/>
    <p:restoredTop sz="75068" autoAdjust="0"/>
  </p:normalViewPr>
  <p:slideViewPr>
    <p:cSldViewPr snapToGrid="0">
      <p:cViewPr varScale="1">
        <p:scale>
          <a:sx n="70" d="100"/>
          <a:sy n="70" d="100"/>
        </p:scale>
        <p:origin x="-384" y="-112"/>
      </p:cViewPr>
      <p:guideLst>
        <p:guide orient="horz" pos="2184"/>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Load or Performance</a:t>
            </a:r>
            <a:r>
              <a:rPr lang="en-US" b="0" baseline="0" dirty="0" smtClean="0"/>
              <a:t> testing </a:t>
            </a:r>
            <a:r>
              <a:rPr lang="en-US" b="0" dirty="0" smtClean="0"/>
              <a:t>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Security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Regression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User</a:t>
            </a:r>
            <a:r>
              <a:rPr lang="en-US" b="0" baseline="0" dirty="0" smtClean="0"/>
              <a:t> Acceptance </a:t>
            </a:r>
            <a:r>
              <a:rPr lang="en-US" b="0" dirty="0" smtClean="0"/>
              <a:t>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Smoke</a:t>
            </a:r>
            <a:r>
              <a:rPr lang="en-US" b="0" baseline="0" dirty="0" smtClean="0"/>
              <a:t> testing </a:t>
            </a:r>
            <a:r>
              <a:rPr lang="en-US" b="0" dirty="0" smtClean="0"/>
              <a:t>in this module</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0" indent="0">
              <a:buFont typeface="Arial"/>
              <a:buNone/>
            </a:pPr>
            <a:r>
              <a:rPr lang="en-US" b="0" dirty="0" smtClean="0"/>
              <a:t>This</a:t>
            </a:r>
            <a:r>
              <a:rPr lang="en-US" b="0" baseline="0" dirty="0" smtClean="0"/>
              <a:t> section will cover the following:</a:t>
            </a:r>
            <a:endParaRPr lang="en-US" b="0" dirty="0" smtClean="0"/>
          </a:p>
          <a:p>
            <a:pPr marL="171450" indent="-171450">
              <a:buFont typeface="Arial"/>
              <a:buChar char="•"/>
            </a:pPr>
            <a:r>
              <a:rPr lang="en-US" dirty="0" smtClean="0"/>
              <a:t>Investigate Test Kitchen, the test environment for Chef Integration Testing</a:t>
            </a:r>
          </a:p>
          <a:p>
            <a:pPr marL="171450" indent="-171450">
              <a:buFont typeface="Arial"/>
              <a:buChar char="•"/>
            </a:pPr>
            <a:r>
              <a:rPr lang="en-US" dirty="0" smtClean="0"/>
              <a:t>Look at integration testing code</a:t>
            </a:r>
          </a:p>
          <a:p>
            <a:pPr marL="171450" indent="-171450">
              <a:buFont typeface="Arial"/>
              <a:buChar char="•"/>
            </a:pPr>
            <a:r>
              <a:rPr lang="en-US" dirty="0" smtClean="0"/>
              <a:t>Describe how to implement an integration test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468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rgbClr val="000000"/>
                </a:solidFill>
              </a:rPr>
              <a:t>For more information, visit http://</a:t>
            </a:r>
            <a:r>
              <a:rPr lang="en-US" sz="1200" dirty="0" err="1" smtClean="0">
                <a:solidFill>
                  <a:srgbClr val="000000"/>
                </a:solidFill>
              </a:rPr>
              <a:t>kitchen.ci</a:t>
            </a:r>
            <a:r>
              <a:rPr lang="en-US" sz="1200" dirty="0" smtClean="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kitchen test starts with a destroy</a:t>
            </a:r>
            <a:r>
              <a:rPr lang="en-US" b="0" baseline="0" dirty="0" smtClean="0"/>
              <a:t> to make sure an existing kitchen doesn’t exist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Each kitchen command invokes the other commands before it.  For example, a kitchen converge invokes kitchen create first.  A kitchen verify invokes a kitchen create and a kitchen converge.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Other options: </a:t>
            </a:r>
            <a:br>
              <a:rPr lang="en-US" b="0" dirty="0" smtClean="0"/>
            </a:br>
            <a:r>
              <a:rPr lang="en-US" b="0" dirty="0" smtClean="0"/>
              <a:t>name:</a:t>
            </a:r>
            <a:r>
              <a:rPr lang="en-US" b="0" baseline="0" dirty="0" smtClean="0"/>
              <a:t> vagrant (to start a vagrant </a:t>
            </a:r>
            <a:r>
              <a:rPr lang="en-US" b="0" baseline="0" dirty="0" err="1" smtClean="0"/>
              <a:t>vm</a:t>
            </a:r>
            <a:r>
              <a:rPr lang="en-US" b="0" baseline="0" dirty="0" smtClean="0"/>
              <a:t>)</a:t>
            </a:r>
            <a:br>
              <a:rPr lang="en-US" b="0" baseline="0" dirty="0" smtClean="0"/>
            </a:br>
            <a:r>
              <a:rPr lang="en-US" b="0" baseline="0" dirty="0" smtClean="0"/>
              <a:t>name: </a:t>
            </a:r>
            <a:r>
              <a:rPr lang="en-US" b="0" baseline="0" dirty="0" err="1" smtClean="0"/>
              <a:t>azurerm</a:t>
            </a:r>
            <a:r>
              <a:rPr lang="en-US" b="0" baseline="0" dirty="0" smtClean="0"/>
              <a:t> (to start an Azure VM)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determines which chef software is loaded into</a:t>
            </a:r>
            <a:r>
              <a:rPr lang="en-US" b="0" baseline="0" dirty="0" smtClean="0"/>
              <a:t> the virtual environment to execute the chef recipes.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If you have</a:t>
            </a:r>
            <a:r>
              <a:rPr lang="en-US" b="0" baseline="0" dirty="0" smtClean="0"/>
              <a:t> 3 tests across 4 platforms, you are requesting that 12 kitchens are created (3 * 4).</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list’  will show the matrix of tests and the platforms on which they will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 not try to use </a:t>
            </a:r>
            <a:r>
              <a:rPr lang="en-US" b="0" baseline="0" dirty="0" err="1" smtClean="0"/>
              <a:t>CentOS</a:t>
            </a:r>
            <a:r>
              <a:rPr lang="en-US" b="0" baseline="0" dirty="0" smtClean="0"/>
              <a:t> 7.X for the platform.  There are issues starting a Chef </a:t>
            </a:r>
            <a:r>
              <a:rPr lang="en-US" b="0" baseline="0" dirty="0" err="1" smtClean="0"/>
              <a:t>httpd</a:t>
            </a:r>
            <a:r>
              <a:rPr lang="en-US" b="0" baseline="0" dirty="0" smtClean="0"/>
              <a:t> service on 7.X which can be circumvented by using </a:t>
            </a:r>
            <a:r>
              <a:rPr lang="en-US" b="0" baseline="0" dirty="0" err="1" smtClean="0"/>
              <a:t>CentOS</a:t>
            </a:r>
            <a:r>
              <a:rPr lang="en-US" b="0" baseline="0" dirty="0" smtClean="0"/>
              <a:t> 6.4 instead.  If you need to test on </a:t>
            </a:r>
            <a:r>
              <a:rPr lang="en-US" b="0" baseline="0" dirty="0" err="1" smtClean="0"/>
              <a:t>CentOS</a:t>
            </a:r>
            <a:r>
              <a:rPr lang="en-US" b="0" baseline="0" dirty="0" smtClean="0"/>
              <a:t> 7.x, more research and testing will need to be performed.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cookbook and recipe</a:t>
            </a:r>
            <a:r>
              <a:rPr lang="en-US" b="0" baseline="0" dirty="0" smtClean="0"/>
              <a:t> needs to exist on the server one which the test kitchen will be created.  The cookbook is taken from the cookbooks directory, copied to the test kitchen, and the </a:t>
            </a:r>
            <a:r>
              <a:rPr lang="en-US" b="0" baseline="0" dirty="0" err="1" smtClean="0"/>
              <a:t>provisioner</a:t>
            </a:r>
            <a:r>
              <a:rPr lang="en-US" b="0" baseline="0" dirty="0" smtClean="0"/>
              <a:t> then runs the recipes listed in the ‘suites’ section.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require ‘</a:t>
            </a:r>
            <a:r>
              <a:rPr lang="en-US" b="0" dirty="0" err="1" smtClean="0"/>
              <a:t>spec_helper</a:t>
            </a:r>
            <a:r>
              <a:rPr lang="en-US" b="0" dirty="0" smtClean="0"/>
              <a:t>’ is required to reference the file that sets up the test harness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describe</a:t>
            </a:r>
            <a:r>
              <a:rPr lang="en-US" b="0" baseline="0" dirty="0" smtClean="0"/>
              <a:t> means to create a container for the tests.  In this example, we have 2 tests that will be applied to the apache::default recipe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For our first test, the ‘it’ line describes the test to run, but doesn’t actually run anything.  This information (“has </a:t>
            </a:r>
            <a:r>
              <a:rPr lang="en-US" b="0" baseline="0" dirty="0" err="1" smtClean="0"/>
              <a:t>httpd</a:t>
            </a:r>
            <a:r>
              <a:rPr lang="en-US" b="0" baseline="0" dirty="0" smtClean="0"/>
              <a:t> package installed” in this case) shows up in the test kitchen output, which shows you which test is passing or failing.</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‘expect’ line contains the actual test, in this case we’re stating that for the test to pass we expect that the package </a:t>
            </a:r>
            <a:r>
              <a:rPr lang="en-US" b="0" baseline="0" dirty="0" err="1" smtClean="0"/>
              <a:t>httpd</a:t>
            </a:r>
            <a:r>
              <a:rPr lang="en-US" b="0" baseline="0" dirty="0" smtClean="0"/>
              <a:t> will be installed.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final test, “displays home page” test that if we execute a curl command we’ll get content and within that content we’ll find the word ‘Hello’.  Note there are no quotes in the test.  If we used quotes it would have match exactly the word ‘Hello’, no more no less.  But if you just want to make sure that the word ‘Hello’ is somewhere in the content, use the /Hello/ notation.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test is assuming students have completed Module 7 Lesson 4 – Launching A Webserver With Chef, since we are testing that the webserver you created in that lesson is running and is serving up the content ‘Hello World’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You can demo this one at</a:t>
            </a:r>
            <a:r>
              <a:rPr lang="en-US" b="0" baseline="0" dirty="0" smtClean="0"/>
              <a:t> a time instead of running the entire test suite: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create (creates the Ubuntu 14.04 and </a:t>
            </a:r>
            <a:r>
              <a:rPr lang="en-US" b="0" baseline="0" dirty="0" err="1" smtClean="0"/>
              <a:t>CentOS</a:t>
            </a:r>
            <a:r>
              <a:rPr lang="en-US" b="0" baseline="0" dirty="0" smtClean="0"/>
              <a:t> 6.4 environments, assuming those were the platforms listed)</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converge (installs chef, copies the cookbook over, runs the recipes)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verify (runs the tests against the state of the machine to make sure it was configured correctly)</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destroy (delete the virtual environment)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Since $kitchen test takes the most amount of time, you can also just run kitchen verify, fix any broken code, and run $kitchen converge and $kitchen verify again.  This will be the quickest because we don’t need to destroy and create the environment.  BUT, once you get the code working you should run a complete $kitchen test to ensure that it works in a new environment with no hidden dependencies you may have created along the 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Module 7 Lesson</a:t>
            </a:r>
            <a:r>
              <a:rPr lang="en-US" baseline="0" dirty="0" smtClean="0"/>
              <a:t> 6 Lab should be completed at this time</a:t>
            </a:r>
            <a:endParaRPr lang="en-US" dirty="0" smtClean="0"/>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/tree/master/Complimentary%20Course%20Content/Module7/Labs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describe all the different types of testing listed here, but we will only go in depth on Integration testing, including a lab</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be implementing integration testing</a:t>
            </a:r>
            <a:r>
              <a:rPr lang="en-US" b="0" baseline="0" dirty="0" smtClean="0"/>
              <a:t> later in this module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Typically integration testing in DevOps is run on a separate device, like a Docker container, Vagrant VM or a cloud-based VM such as an Azure Virtual Machine.  We’ll be using Docker for our lab.</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Test kitchen creates the virtual environment so you can test your code and if the test causes damage to the virtual server, simply destroy the environment, fix the code and try again, without ever harming your actual production server.  This is big time-saver.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Once the test passes, then you can apply your code to the production server(s)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Functional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6: Testing The Web Server Deployment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Functional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 all the buttons and other components work as expected?”</a:t>
              </a:r>
              <a:endParaRPr lang="en-US" i="0" dirty="0"/>
            </a:p>
          </p:txBody>
        </p:sp>
      </p:grpSp>
      <p:sp>
        <p:nvSpPr>
          <p:cNvPr id="54" name="Rectangle 53"/>
          <p:cNvSpPr/>
          <p:nvPr/>
        </p:nvSpPr>
        <p:spPr>
          <a:xfrm>
            <a:off x="0" y="2763612"/>
            <a:ext cx="12192000" cy="2528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Functional testing verifies that all the components of the software work.</a:t>
            </a:r>
          </a:p>
          <a:p>
            <a:pPr marL="1022350" lvl="1" indent="-334963">
              <a:buFont typeface="Wingdings" charset="2"/>
              <a:buChar char="§"/>
            </a:pPr>
            <a:r>
              <a:rPr lang="en-US" sz="2800" dirty="0" smtClean="0">
                <a:solidFill>
                  <a:srgbClr val="000000"/>
                </a:solidFill>
              </a:rPr>
              <a:t>This tests each button, link and widget to make sure they do what they are supposed to</a:t>
            </a:r>
          </a:p>
        </p:txBody>
      </p:sp>
    </p:spTree>
    <p:extLst>
      <p:ext uri="{BB962C8B-B14F-4D97-AF65-F5344CB8AC3E}">
        <p14:creationId xmlns:p14="http://schemas.microsoft.com/office/powerpoint/2010/main" val="422760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Load And Performance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“Can the application handle the load of many simultaneous users?”</a:t>
              </a:r>
              <a:endParaRPr lang="en-US" i="0" dirty="0"/>
            </a:p>
          </p:txBody>
        </p:sp>
      </p:grpSp>
      <p:sp>
        <p:nvSpPr>
          <p:cNvPr id="54" name="Rectangle 53"/>
          <p:cNvSpPr/>
          <p:nvPr/>
        </p:nvSpPr>
        <p:spPr>
          <a:xfrm>
            <a:off x="0" y="2763613"/>
            <a:ext cx="12192000" cy="3022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Simulates large amounts of load to find application break points</a:t>
            </a:r>
          </a:p>
          <a:p>
            <a:pPr marL="1022350" lvl="1" indent="-334963">
              <a:buFont typeface="Wingdings" charset="2"/>
              <a:buChar char="§"/>
            </a:pPr>
            <a:r>
              <a:rPr lang="en-US" sz="2800" dirty="0" smtClean="0">
                <a:solidFill>
                  <a:srgbClr val="000000"/>
                </a:solidFill>
              </a:rPr>
              <a:t>Can involve a “chaos-monkey” that programmatically engages the software to simulate the activity of many users</a:t>
            </a:r>
          </a:p>
          <a:p>
            <a:pPr marL="1022350" lvl="1" indent="-334963">
              <a:buFont typeface="Wingdings" charset="2"/>
              <a:buChar char="§"/>
            </a:pPr>
            <a:r>
              <a:rPr lang="en-US" sz="2800" dirty="0" smtClean="0">
                <a:solidFill>
                  <a:srgbClr val="000000"/>
                </a:solidFill>
              </a:rPr>
              <a:t>Determines if the software, architecture and infrastructure can service the expected load</a:t>
            </a:r>
          </a:p>
        </p:txBody>
      </p:sp>
    </p:spTree>
    <p:extLst>
      <p:ext uri="{BB962C8B-B14F-4D97-AF65-F5344CB8AC3E}">
        <p14:creationId xmlns:p14="http://schemas.microsoft.com/office/powerpoint/2010/main" val="400369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Security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“Is the code secure or are there weaknesses that could be exploited?”</a:t>
              </a:r>
              <a:endParaRPr lang="en-US" i="0" dirty="0"/>
            </a:p>
          </p:txBody>
        </p:sp>
      </p:grpSp>
      <p:sp>
        <p:nvSpPr>
          <p:cNvPr id="54" name="Rectangle 53"/>
          <p:cNvSpPr/>
          <p:nvPr/>
        </p:nvSpPr>
        <p:spPr>
          <a:xfrm>
            <a:off x="0" y="2763613"/>
            <a:ext cx="12192000" cy="1972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security holes and weak points</a:t>
            </a:r>
          </a:p>
          <a:p>
            <a:pPr marL="1022350" lvl="1" indent="-334963">
              <a:buFont typeface="Wingdings" charset="2"/>
              <a:buChar char="§"/>
            </a:pPr>
            <a:r>
              <a:rPr lang="en-US" sz="2800" dirty="0" smtClean="0">
                <a:solidFill>
                  <a:srgbClr val="000000"/>
                </a:solidFill>
              </a:rPr>
              <a:t>There are automated tools that can expose known security issues </a:t>
            </a:r>
          </a:p>
        </p:txBody>
      </p:sp>
    </p:spTree>
    <p:extLst>
      <p:ext uri="{BB962C8B-B14F-4D97-AF65-F5344CB8AC3E}">
        <p14:creationId xmlns:p14="http://schemas.microsoft.com/office/powerpoint/2010/main" val="40036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Regression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code work with our legacy systems?”</a:t>
              </a:r>
              <a:endParaRPr lang="en-US" i="0" dirty="0"/>
            </a:p>
          </p:txBody>
        </p:sp>
      </p:grpSp>
      <p:sp>
        <p:nvSpPr>
          <p:cNvPr id="54" name="Rectangle 53"/>
          <p:cNvSpPr/>
          <p:nvPr/>
        </p:nvSpPr>
        <p:spPr>
          <a:xfrm>
            <a:off x="0" y="2763613"/>
            <a:ext cx="12192000" cy="1114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Ensures that new code will not break legacy code and applications</a:t>
            </a:r>
          </a:p>
        </p:txBody>
      </p:sp>
    </p:spTree>
    <p:extLst>
      <p:ext uri="{BB962C8B-B14F-4D97-AF65-F5344CB8AC3E}">
        <p14:creationId xmlns:p14="http://schemas.microsoft.com/office/powerpoint/2010/main" val="400369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User Acceptance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customer agree that the code does what it should?”</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User Acceptance Testing is usually how an external or internal customer verifies that the product works as they expect it to</a:t>
            </a:r>
          </a:p>
          <a:p>
            <a:pPr marL="1022350" lvl="1" indent="-334963">
              <a:buFont typeface="Wingdings" charset="2"/>
              <a:buChar char="§"/>
            </a:pPr>
            <a:r>
              <a:rPr lang="en-US" sz="2800" dirty="0" smtClean="0">
                <a:solidFill>
                  <a:srgbClr val="000000"/>
                </a:solidFill>
              </a:rPr>
              <a:t>This is often the last phase of testing</a:t>
            </a:r>
          </a:p>
          <a:p>
            <a:pPr marL="1022350" lvl="1" indent="-334963">
              <a:buFont typeface="Wingdings" charset="2"/>
              <a:buChar char="§"/>
            </a:pPr>
            <a:r>
              <a:rPr lang="en-US" sz="2800" dirty="0" smtClean="0">
                <a:solidFill>
                  <a:srgbClr val="000000"/>
                </a:solidFill>
              </a:rPr>
              <a:t>Often payment or sign-off from a customer to a software producer is subject to successful User Acceptance Testing</a:t>
            </a:r>
          </a:p>
          <a:p>
            <a:pPr marL="1022350" lvl="1" indent="-334963">
              <a:buFont typeface="Wingdings" charset="2"/>
              <a:buChar char="§"/>
            </a:pPr>
            <a:r>
              <a:rPr lang="en-US" sz="2800" dirty="0" smtClean="0">
                <a:solidFill>
                  <a:srgbClr val="000000"/>
                </a:solidFill>
              </a:rPr>
              <a:t>Can be performed by the customer, or the customer can engage a third-party tester to perform this function</a:t>
            </a:r>
          </a:p>
        </p:txBody>
      </p:sp>
    </p:spTree>
    <p:extLst>
      <p:ext uri="{BB962C8B-B14F-4D97-AF65-F5344CB8AC3E}">
        <p14:creationId xmlns:p14="http://schemas.microsoft.com/office/powerpoint/2010/main" val="400369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Smoke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work?” </a:t>
              </a:r>
              <a:endParaRPr lang="en-US" i="0" dirty="0"/>
            </a:p>
          </p:txBody>
        </p:sp>
      </p:grpSp>
      <p:sp>
        <p:nvSpPr>
          <p:cNvPr id="54" name="Rectangle 53"/>
          <p:cNvSpPr/>
          <p:nvPr/>
        </p:nvSpPr>
        <p:spPr>
          <a:xfrm>
            <a:off x="0" y="2763612"/>
            <a:ext cx="12192000" cy="3005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Tests overall functionality such as “does the application run?”</a:t>
            </a:r>
          </a:p>
          <a:p>
            <a:pPr marL="1257300" lvl="2" indent="-342900">
              <a:buFont typeface="Wingdings" charset="2"/>
              <a:buChar char="§"/>
            </a:pPr>
            <a:r>
              <a:rPr lang="en-US" sz="2800" dirty="0">
                <a:solidFill>
                  <a:srgbClr val="000000"/>
                </a:solidFill>
              </a:rPr>
              <a:t>Also </a:t>
            </a:r>
            <a:r>
              <a:rPr lang="en-US" sz="2800" dirty="0" smtClean="0">
                <a:solidFill>
                  <a:srgbClr val="000000"/>
                </a:solidFill>
              </a:rPr>
              <a:t>known </a:t>
            </a:r>
            <a:r>
              <a:rPr lang="en-US" sz="2800" dirty="0">
                <a:solidFill>
                  <a:srgbClr val="000000"/>
                </a:solidFill>
              </a:rPr>
              <a:t>as a ‘sanity check’</a:t>
            </a:r>
          </a:p>
          <a:p>
            <a:pPr marL="1257300" lvl="2" indent="-342900">
              <a:buFont typeface="Wingdings" charset="2"/>
              <a:buChar char="§"/>
            </a:pPr>
            <a:r>
              <a:rPr lang="en-US" sz="2800" dirty="0">
                <a:solidFill>
                  <a:srgbClr val="000000"/>
                </a:solidFill>
              </a:rPr>
              <a:t>Not an exhaustive or scientific test</a:t>
            </a:r>
          </a:p>
          <a:p>
            <a:pPr marL="1257300" lvl="2" indent="-342900">
              <a:buFont typeface="Wingdings" charset="2"/>
              <a:buChar char="§"/>
            </a:pPr>
            <a:r>
              <a:rPr lang="en-US" sz="2800" dirty="0">
                <a:solidFill>
                  <a:srgbClr val="000000"/>
                </a:solidFill>
              </a:rPr>
              <a:t>Easily performed by people with no knowledge of testing methodologies</a:t>
            </a:r>
          </a:p>
        </p:txBody>
      </p:sp>
    </p:spTree>
    <p:extLst>
      <p:ext uri="{BB962C8B-B14F-4D97-AF65-F5344CB8AC3E}">
        <p14:creationId xmlns:p14="http://schemas.microsoft.com/office/powerpoint/2010/main" val="251926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Integration Testing</a:t>
            </a:r>
            <a:endParaRPr lang="en-US" sz="5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914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Test Kitchen</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integration testing environment for Chef</a:t>
              </a:r>
              <a:endParaRPr lang="en-US" i="0" dirty="0"/>
            </a:p>
          </p:txBody>
        </p:sp>
      </p:grpSp>
      <p:sp>
        <p:nvSpPr>
          <p:cNvPr id="54" name="Rectangle 53"/>
          <p:cNvSpPr/>
          <p:nvPr/>
        </p:nvSpPr>
        <p:spPr>
          <a:xfrm>
            <a:off x="0" y="274596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Test Kitchen is included in the </a:t>
            </a:r>
            <a:r>
              <a:rPr lang="en-US" sz="2800" dirty="0" err="1" smtClean="0">
                <a:solidFill>
                  <a:srgbClr val="000000"/>
                </a:solidFill>
              </a:rPr>
              <a:t>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It creates a virtual environments that can be set up, tests can be run within them, and then they can be destroyed, freeing up resources on the machine</a:t>
            </a:r>
          </a:p>
          <a:p>
            <a:pPr marL="1022350" lvl="1" indent="-334963">
              <a:buFont typeface="Wingdings" charset="2"/>
              <a:buChar char="§"/>
            </a:pPr>
            <a:r>
              <a:rPr lang="en-US" sz="2800" dirty="0" smtClean="0">
                <a:solidFill>
                  <a:srgbClr val="000000"/>
                </a:solidFill>
              </a:rPr>
              <a:t>Can run tests on multiple OS platforms and versions simultaneously</a:t>
            </a:r>
          </a:p>
          <a:p>
            <a:pPr marL="1022350" lvl="1" indent="-334963">
              <a:buFont typeface="Wingdings" charset="2"/>
              <a:buChar char="§"/>
            </a:pPr>
            <a:r>
              <a:rPr lang="en-US" sz="2800" dirty="0" smtClean="0">
                <a:solidFill>
                  <a:srgbClr val="000000"/>
                </a:solidFill>
              </a:rPr>
              <a:t>Works on Windows and Linux</a:t>
            </a:r>
          </a:p>
        </p:txBody>
      </p:sp>
    </p:spTree>
    <p:extLst>
      <p:ext uri="{BB962C8B-B14F-4D97-AF65-F5344CB8AC3E}">
        <p14:creationId xmlns:p14="http://schemas.microsoft.com/office/powerpoint/2010/main" val="98208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Kitchen Commands</a:t>
            </a:r>
            <a:endParaRPr lang="en-US" sz="4800" dirty="0"/>
          </a:p>
        </p:txBody>
      </p:sp>
      <p:grpSp>
        <p:nvGrpSpPr>
          <p:cNvPr id="30" name="Group 29"/>
          <p:cNvGrpSpPr/>
          <p:nvPr/>
        </p:nvGrpSpPr>
        <p:grpSpPr>
          <a:xfrm>
            <a:off x="1" y="1383156"/>
            <a:ext cx="12191999" cy="791753"/>
            <a:chOff x="979715" y="1950630"/>
            <a:chExt cx="9998962" cy="832911"/>
          </a:xfrm>
        </p:grpSpPr>
        <p:sp>
          <p:nvSpPr>
            <p:cNvPr id="33" name="Rectangle 32"/>
            <p:cNvSpPr/>
            <p:nvPr/>
          </p:nvSpPr>
          <p:spPr>
            <a:xfrm>
              <a:off x="979715" y="1950630"/>
              <a:ext cx="9998962" cy="832911"/>
            </a:xfrm>
            <a:prstGeom prst="rect">
              <a:avLst/>
            </a:prstGeom>
            <a:solidFill>
              <a:srgbClr val="7F7F7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use Test Kitchen</a:t>
              </a:r>
              <a:endParaRPr lang="en-US" i="0" dirty="0"/>
            </a:p>
          </p:txBody>
        </p:sp>
      </p:grpSp>
      <p:graphicFrame>
        <p:nvGraphicFramePr>
          <p:cNvPr id="7" name="Table 6"/>
          <p:cNvGraphicFramePr>
            <a:graphicFrameLocks noGrp="1"/>
          </p:cNvGraphicFramePr>
          <p:nvPr>
            <p:extLst>
              <p:ext uri="{D42A27DB-BD31-4B8C-83A1-F6EECF244321}">
                <p14:modId xmlns:p14="http://schemas.microsoft.com/office/powerpoint/2010/main" val="498578591"/>
              </p:ext>
            </p:extLst>
          </p:nvPr>
        </p:nvGraphicFramePr>
        <p:xfrm>
          <a:off x="1058729" y="2330493"/>
          <a:ext cx="10074542" cy="4404140"/>
        </p:xfrm>
        <a:graphic>
          <a:graphicData uri="http://schemas.openxmlformats.org/drawingml/2006/table">
            <a:tbl>
              <a:tblPr firstRow="1">
                <a:tableStyleId>{21E4AEA4-8DFA-4A89-87EB-49C32662AFE0}</a:tableStyleId>
              </a:tblPr>
              <a:tblGrid>
                <a:gridCol w="3792971">
                  <a:extLst>
                    <a:ext uri="{9D8B030D-6E8A-4147-A177-3AD203B41FA5}">
                      <a16:colId xmlns:a16="http://schemas.microsoft.com/office/drawing/2014/main" xmlns="" val="48614039"/>
                    </a:ext>
                  </a:extLst>
                </a:gridCol>
                <a:gridCol w="6281571">
                  <a:extLst>
                    <a:ext uri="{9D8B030D-6E8A-4147-A177-3AD203B41FA5}">
                      <a16:colId xmlns:a16="http://schemas.microsoft.com/office/drawing/2014/main" xmlns="" val="1124546490"/>
                    </a:ext>
                  </a:extLst>
                </a:gridCol>
              </a:tblGrid>
              <a:tr h="380396">
                <a:tc>
                  <a:txBody>
                    <a:bodyPr/>
                    <a:lstStyle/>
                    <a:p>
                      <a:pPr algn="ctr"/>
                      <a:r>
                        <a:rPr lang="en-US" b="1" dirty="0" smtClean="0">
                          <a:solidFill>
                            <a:schemeClr val="bg1"/>
                          </a:solidFill>
                        </a:rPr>
                        <a:t>Command</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563944">
                <a:tc>
                  <a:txBody>
                    <a:bodyPr/>
                    <a:lstStyle/>
                    <a:p>
                      <a:pPr algn="l"/>
                      <a:r>
                        <a:rPr lang="en-US" b="1" dirty="0" smtClean="0"/>
                        <a:t>$kitchen list</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 the environments that will be created</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63944">
                <a:tc>
                  <a:txBody>
                    <a:bodyPr/>
                    <a:lstStyle/>
                    <a:p>
                      <a:pPr algn="l"/>
                      <a:r>
                        <a:rPr lang="en-US" b="1" dirty="0" smtClean="0"/>
                        <a:t>$kitchen create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the environments</a:t>
                      </a:r>
                    </a:p>
                  </a:txBody>
                  <a:tcPr>
                    <a:solidFill>
                      <a:schemeClr val="bg1">
                        <a:lumMod val="85000"/>
                      </a:schemeClr>
                    </a:solidFill>
                  </a:tcPr>
                </a:tc>
                <a:extLst>
                  <a:ext uri="{0D108BD9-81ED-4DB2-BD59-A6C34878D82A}">
                    <a16:rowId xmlns:a16="http://schemas.microsoft.com/office/drawing/2014/main" xmlns="" val="682465758"/>
                  </a:ext>
                </a:extLst>
              </a:tr>
              <a:tr h="563944">
                <a:tc>
                  <a:txBody>
                    <a:bodyPr/>
                    <a:lstStyle/>
                    <a:p>
                      <a:pPr algn="l"/>
                      <a:r>
                        <a:rPr lang="en-US" b="1" dirty="0" smtClean="0"/>
                        <a:t>$kitchen login</a:t>
                      </a:r>
                      <a:endParaRPr lang="en-US" b="1" dirty="0"/>
                    </a:p>
                  </a:txBody>
                  <a:tcPr>
                    <a:solidFill>
                      <a:schemeClr val="bg1">
                        <a:lumMod val="85000"/>
                      </a:schemeClr>
                    </a:solidFill>
                  </a:tcPr>
                </a:tc>
                <a:tc>
                  <a:txBody>
                    <a:bodyPr/>
                    <a:lstStyle/>
                    <a:p>
                      <a:pPr algn="l"/>
                      <a:r>
                        <a:rPr lang="en-US" dirty="0" smtClean="0"/>
                        <a:t>lets you log into the test environment</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563944">
                <a:tc>
                  <a:txBody>
                    <a:bodyPr/>
                    <a:lstStyle/>
                    <a:p>
                      <a:pPr algn="l"/>
                      <a:r>
                        <a:rPr lang="en-US" b="1" dirty="0" smtClean="0"/>
                        <a:t>$kitchen converge</a:t>
                      </a:r>
                      <a:endParaRPr lang="en-US" b="1" dirty="0"/>
                    </a:p>
                  </a:txBody>
                  <a:tcPr>
                    <a:solidFill>
                      <a:schemeClr val="bg1">
                        <a:lumMod val="85000"/>
                      </a:schemeClr>
                    </a:solidFill>
                  </a:tcPr>
                </a:tc>
                <a:tc>
                  <a:txBody>
                    <a:bodyPr/>
                    <a:lstStyle/>
                    <a:p>
                      <a:pPr algn="l"/>
                      <a:r>
                        <a:rPr lang="en-US" dirty="0" smtClean="0"/>
                        <a:t>applies the Chef recipes to the environment</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$kitchen verify</a:t>
                      </a:r>
                    </a:p>
                  </a:txBody>
                  <a:tcPr>
                    <a:solidFill>
                      <a:schemeClr val="bg1">
                        <a:lumMod val="85000"/>
                      </a:schemeClr>
                    </a:solidFill>
                  </a:tcPr>
                </a:tc>
                <a:tc>
                  <a:txBody>
                    <a:bodyPr/>
                    <a:lstStyle/>
                    <a:p>
                      <a:pPr algn="l"/>
                      <a:r>
                        <a:rPr lang="en-US" dirty="0" smtClean="0"/>
                        <a:t>applies the tests to the new Chef environment</a:t>
                      </a:r>
                      <a:endParaRPr lang="en-US" dirty="0"/>
                    </a:p>
                  </a:txBody>
                  <a:tcPr>
                    <a:solidFill>
                      <a:schemeClr val="bg1">
                        <a:lumMod val="85000"/>
                      </a:schemeClr>
                    </a:solidFill>
                  </a:tcPr>
                </a:tc>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$kitchen destroy</a:t>
                      </a:r>
                    </a:p>
                  </a:txBody>
                  <a:tcPr>
                    <a:solidFill>
                      <a:schemeClr val="bg1">
                        <a:lumMod val="85000"/>
                      </a:schemeClr>
                    </a:solidFill>
                  </a:tcPr>
                </a:tc>
                <a:tc>
                  <a:txBody>
                    <a:bodyPr/>
                    <a:lstStyle/>
                    <a:p>
                      <a:pPr algn="l"/>
                      <a:r>
                        <a:rPr lang="en-US" dirty="0" smtClean="0"/>
                        <a:t>deletes the environment</a:t>
                      </a:r>
                      <a:endParaRPr lang="en-US" dirty="0"/>
                    </a:p>
                  </a:txBody>
                  <a:tcPr>
                    <a:solidFill>
                      <a:schemeClr val="bg1">
                        <a:lumMod val="85000"/>
                      </a:schemeClr>
                    </a:solidFill>
                  </a:tcPr>
                </a:tc>
              </a:tr>
              <a:tr h="598269">
                <a:tc>
                  <a:txBody>
                    <a:bodyPr/>
                    <a:lstStyle/>
                    <a:p>
                      <a:pPr algn="l"/>
                      <a:r>
                        <a:rPr lang="en-US" b="1" dirty="0" smtClean="0"/>
                        <a:t>$kitchen test</a:t>
                      </a:r>
                      <a:endParaRPr lang="en-US" b="1" dirty="0"/>
                    </a:p>
                  </a:txBody>
                  <a:tcPr>
                    <a:solidFill>
                      <a:schemeClr val="bg1">
                        <a:lumMod val="85000"/>
                      </a:schemeClr>
                    </a:solidFill>
                  </a:tcPr>
                </a:tc>
                <a:tc>
                  <a:txBody>
                    <a:bodyPr/>
                    <a:lstStyle/>
                    <a:p>
                      <a:pPr algn="l"/>
                      <a:r>
                        <a:rPr lang="en-US" dirty="0" smtClean="0"/>
                        <a:t>performs the entire cycle: </a:t>
                      </a:r>
                      <a:br>
                        <a:rPr lang="en-US" dirty="0" smtClean="0"/>
                      </a:br>
                      <a:r>
                        <a:rPr lang="en-US" dirty="0" smtClean="0"/>
                        <a:t>   destroy =&gt; create =&gt; converge =&gt; verify =&gt; destroy</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218724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Test Kitchen	</a:t>
              </a:r>
              <a:endParaRPr lang="en-US" i="0" dirty="0"/>
            </a:p>
          </p:txBody>
        </p:sp>
      </p:grpSp>
      <p:sp>
        <p:nvSpPr>
          <p:cNvPr id="54" name="Rectangle 53"/>
          <p:cNvSpPr/>
          <p:nvPr/>
        </p:nvSpPr>
        <p:spPr>
          <a:xfrm>
            <a:off x="0" y="2674200"/>
            <a:ext cx="12192000" cy="3400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a:t>
            </a:r>
            <a:r>
              <a:rPr lang="en-US" sz="2800" dirty="0" err="1" smtClean="0">
                <a:solidFill>
                  <a:srgbClr val="000000"/>
                </a:solidFill>
              </a:rPr>
              <a:t>kitchen.yml</a:t>
            </a:r>
            <a:r>
              <a:rPr lang="en-US" sz="2800" dirty="0" smtClean="0">
                <a:solidFill>
                  <a:srgbClr val="000000"/>
                </a:solidFill>
              </a:rPr>
              <a:t> is the configuration file for setting up Test Kitchen</a:t>
            </a:r>
          </a:p>
          <a:p>
            <a:pPr marL="1022350" lvl="1" indent="-334963">
              <a:buFont typeface="Wingdings" charset="2"/>
              <a:buChar char="§"/>
            </a:pPr>
            <a:r>
              <a:rPr lang="en-US" sz="2800" dirty="0" smtClean="0">
                <a:solidFill>
                  <a:srgbClr val="000000"/>
                </a:solidFill>
              </a:rPr>
              <a:t>It is generated automatically when you create a cookbook with:</a:t>
            </a:r>
            <a:br>
              <a:rPr lang="en-US" sz="2800" dirty="0" smtClean="0">
                <a:solidFill>
                  <a:srgbClr val="000000"/>
                </a:solidFill>
              </a:rPr>
            </a:br>
            <a:r>
              <a:rPr lang="en-US" sz="2800" dirty="0" smtClean="0">
                <a:solidFill>
                  <a:srgbClr val="000000"/>
                </a:solidFill>
              </a:rPr>
              <a:t>‘$chef generate cookbook &lt;</a:t>
            </a:r>
            <a:r>
              <a:rPr lang="en-US" sz="2800" dirty="0" err="1" smtClean="0">
                <a:solidFill>
                  <a:srgbClr val="000000"/>
                </a:solidFill>
              </a:rPr>
              <a:t>cookbook_name</a:t>
            </a:r>
            <a:r>
              <a:rPr lang="en-US" sz="2800" dirty="0" smtClean="0">
                <a:solidFill>
                  <a:srgbClr val="000000"/>
                </a:solidFill>
              </a:rPr>
              <a:t>&gt;’</a:t>
            </a:r>
          </a:p>
          <a:p>
            <a:pPr marL="1022350" lvl="1" indent="-334963">
              <a:buFont typeface="Wingdings" charset="2"/>
              <a:buChar char="§"/>
            </a:pPr>
            <a:r>
              <a:rPr lang="en-US" sz="2800" dirty="0" smtClean="0">
                <a:solidFill>
                  <a:srgbClr val="000000"/>
                </a:solidFill>
              </a:rPr>
              <a:t>This hidden file is located at the root of the cookbook</a:t>
            </a:r>
          </a:p>
          <a:p>
            <a:pPr marL="1022350" lvl="1" indent="-334963">
              <a:buFont typeface="Wingdings" charset="2"/>
              <a:buChar char="§"/>
            </a:pPr>
            <a:r>
              <a:rPr lang="en-US" sz="2800" dirty="0" smtClean="0">
                <a:solidFill>
                  <a:srgbClr val="000000"/>
                </a:solidFill>
              </a:rPr>
              <a:t>Use </a:t>
            </a:r>
            <a:r>
              <a:rPr lang="en-US" sz="2800" dirty="0">
                <a:solidFill>
                  <a:srgbClr val="000000"/>
                </a:solidFill>
              </a:rPr>
              <a:t>‘$</a:t>
            </a:r>
            <a:r>
              <a:rPr lang="en-US" sz="2800" dirty="0" err="1">
                <a:solidFill>
                  <a:srgbClr val="000000"/>
                </a:solidFill>
              </a:rPr>
              <a:t>ls</a:t>
            </a:r>
            <a:r>
              <a:rPr lang="en-US" sz="2800" dirty="0">
                <a:solidFill>
                  <a:srgbClr val="000000"/>
                </a:solidFill>
              </a:rPr>
              <a:t> –a’ to see hidden files on </a:t>
            </a:r>
            <a:r>
              <a:rPr lang="en-US" sz="2800" dirty="0" smtClean="0">
                <a:solidFill>
                  <a:srgbClr val="000000"/>
                </a:solidFill>
              </a:rPr>
              <a:t>Linux</a:t>
            </a:r>
          </a:p>
          <a:p>
            <a:pPr marL="1022350" lvl="1" indent="-334963">
              <a:buFont typeface="Wingdings" charset="2"/>
              <a:buChar char="§"/>
            </a:pPr>
            <a:r>
              <a:rPr lang="en-US" sz="2800" dirty="0" smtClean="0">
                <a:solidFill>
                  <a:srgbClr val="000000"/>
                </a:solidFill>
              </a:rPr>
              <a:t>This is a </a:t>
            </a:r>
            <a:r>
              <a:rPr lang="en-US" sz="2800" dirty="0" err="1" smtClean="0">
                <a:solidFill>
                  <a:srgbClr val="000000"/>
                </a:solidFill>
              </a:rPr>
              <a:t>yaml</a:t>
            </a:r>
            <a:r>
              <a:rPr lang="en-US" sz="2800" dirty="0" smtClean="0">
                <a:solidFill>
                  <a:srgbClr val="000000"/>
                </a:solidFill>
              </a:rPr>
              <a:t> file, so it is whitespace and tab sensitive</a:t>
            </a:r>
          </a:p>
        </p:txBody>
      </p:sp>
    </p:spTree>
    <p:extLst>
      <p:ext uri="{BB962C8B-B14F-4D97-AF65-F5344CB8AC3E}">
        <p14:creationId xmlns:p14="http://schemas.microsoft.com/office/powerpoint/2010/main" val="394452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
          </p:nvPr>
        </p:nvSpPr>
        <p:spPr/>
        <p:txBody>
          <a:bodyPr/>
          <a:lstStyle/>
          <a:p>
            <a:r>
              <a:rPr lang="en-US" dirty="0" smtClean="0"/>
              <a:t>The Importance of testing code</a:t>
            </a:r>
          </a:p>
          <a:p>
            <a:r>
              <a:rPr lang="en-US" dirty="0" smtClean="0"/>
              <a:t>Types of testing</a:t>
            </a:r>
          </a:p>
          <a:p>
            <a:r>
              <a:rPr lang="en-US" dirty="0" smtClean="0"/>
              <a:t>Test Kitchen</a:t>
            </a:r>
          </a:p>
        </p:txBody>
      </p:sp>
    </p:spTree>
    <p:extLst>
      <p:ext uri="{BB962C8B-B14F-4D97-AF65-F5344CB8AC3E}">
        <p14:creationId xmlns:p14="http://schemas.microsoft.com/office/powerpoint/2010/main" val="3126195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Driver</a:t>
              </a:r>
              <a:endParaRPr lang="en-US" i="0" dirty="0"/>
            </a:p>
          </p:txBody>
        </p:sp>
      </p:grpSp>
      <p:sp>
        <p:nvSpPr>
          <p:cNvPr id="54" name="Rectangle 53"/>
          <p:cNvSpPr/>
          <p:nvPr/>
        </p:nvSpPr>
        <p:spPr>
          <a:xfrm>
            <a:off x="0" y="2762403"/>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First we define the driver</a:t>
            </a:r>
          </a:p>
          <a:p>
            <a:pPr marL="1022350" lvl="1" indent="-334963">
              <a:buFont typeface="Wingdings" charset="2"/>
              <a:buChar char="§"/>
            </a:pPr>
            <a:r>
              <a:rPr lang="en-US" sz="2800" dirty="0" smtClean="0">
                <a:solidFill>
                  <a:srgbClr val="000000"/>
                </a:solidFill>
              </a:rPr>
              <a:t>This is the software that will create the virtual environment</a:t>
            </a:r>
          </a:p>
          <a:p>
            <a:pPr marL="1022350" lvl="1" indent="-334963">
              <a:buFont typeface="Wingdings" charset="2"/>
              <a:buChar char="§"/>
            </a:pPr>
            <a:r>
              <a:rPr lang="en-US" sz="2800" dirty="0" smtClean="0">
                <a:solidFill>
                  <a:srgbClr val="000000"/>
                </a:solidFill>
              </a:rPr>
              <a:t>Common drivers are ‘</a:t>
            </a:r>
            <a:r>
              <a:rPr lang="en-US" sz="2800" dirty="0" err="1" smtClean="0">
                <a:solidFill>
                  <a:srgbClr val="000000"/>
                </a:solidFill>
              </a:rPr>
              <a:t>docker</a:t>
            </a:r>
            <a:r>
              <a:rPr lang="en-US" sz="2800" dirty="0" smtClean="0">
                <a:solidFill>
                  <a:srgbClr val="000000"/>
                </a:solidFill>
              </a:rPr>
              <a:t>’ and ‘vagrant’</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driver:</a:t>
            </a:r>
            <a:br>
              <a:rPr lang="en-US" sz="2800" dirty="0" smtClean="0">
                <a:solidFill>
                  <a:srgbClr val="000000"/>
                </a:solidFill>
              </a:rPr>
            </a:br>
            <a:r>
              <a:rPr lang="en-US" sz="2800" dirty="0" smtClean="0">
                <a:solidFill>
                  <a:srgbClr val="000000"/>
                </a:solidFill>
              </a:rPr>
              <a:t>    name: </a:t>
            </a:r>
            <a:r>
              <a:rPr lang="en-US" sz="2800" dirty="0" err="1" smtClean="0">
                <a:solidFill>
                  <a:srgbClr val="000000"/>
                </a:solidFill>
              </a:rPr>
              <a:t>docker</a:t>
            </a:r>
            <a:endParaRPr lang="en-US" sz="2800" dirty="0" smtClean="0">
              <a:solidFill>
                <a:srgbClr val="000000"/>
              </a:solidFill>
            </a:endParaRPr>
          </a:p>
        </p:txBody>
      </p:sp>
    </p:spTree>
    <p:extLst>
      <p:ext uri="{BB962C8B-B14F-4D97-AF65-F5344CB8AC3E}">
        <p14:creationId xmlns:p14="http://schemas.microsoft.com/office/powerpoint/2010/main" val="209078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a:t>
              </a:r>
              <a:r>
                <a:rPr lang="en-US" i="0" dirty="0" err="1" smtClean="0"/>
                <a:t>Provisioner</a:t>
              </a:r>
              <a:endParaRPr lang="en-US" i="0" dirty="0"/>
            </a:p>
          </p:txBody>
        </p:sp>
      </p:grpSp>
      <p:sp>
        <p:nvSpPr>
          <p:cNvPr id="54" name="Rectangle 53"/>
          <p:cNvSpPr/>
          <p:nvPr/>
        </p:nvSpPr>
        <p:spPr>
          <a:xfrm>
            <a:off x="0" y="271092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which software will run Chef on the virtual environment</a:t>
            </a:r>
          </a:p>
          <a:p>
            <a:pPr marL="1022350" lvl="1" indent="-334963">
              <a:buFont typeface="Wingdings" charset="2"/>
              <a:buChar char="§"/>
            </a:pPr>
            <a:r>
              <a:rPr lang="en-US" sz="2800" dirty="0" smtClean="0">
                <a:solidFill>
                  <a:srgbClr val="000000"/>
                </a:solidFill>
              </a:rPr>
              <a:t>Common </a:t>
            </a:r>
            <a:r>
              <a:rPr lang="en-US" sz="2800" dirty="0" err="1" smtClean="0">
                <a:solidFill>
                  <a:srgbClr val="000000"/>
                </a:solidFill>
              </a:rPr>
              <a:t>provisioners</a:t>
            </a:r>
            <a:r>
              <a:rPr lang="en-US" sz="2800" dirty="0" smtClean="0">
                <a:solidFill>
                  <a:srgbClr val="000000"/>
                </a:solidFill>
              </a:rPr>
              <a:t> are ‘</a:t>
            </a:r>
            <a:r>
              <a:rPr lang="en-US" sz="2800" dirty="0" err="1" smtClean="0">
                <a:solidFill>
                  <a:srgbClr val="000000"/>
                </a:solidFill>
              </a:rPr>
              <a:t>chef_solo</a:t>
            </a:r>
            <a:r>
              <a:rPr lang="en-US" sz="2800" dirty="0" smtClean="0">
                <a:solidFill>
                  <a:srgbClr val="000000"/>
                </a:solidFill>
              </a:rPr>
              <a:t>’ and ‘</a:t>
            </a:r>
            <a:r>
              <a:rPr lang="en-US" sz="2800" dirty="0" err="1" smtClean="0">
                <a:solidFill>
                  <a:srgbClr val="000000"/>
                </a:solidFill>
              </a:rPr>
              <a:t>chef_zero</a:t>
            </a:r>
            <a:r>
              <a:rPr lang="en-US" sz="2800" dirty="0" smtClean="0">
                <a:solidFill>
                  <a:srgbClr val="000000"/>
                </a:solidFill>
              </a:rPr>
              <a:t>’</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a:t>
            </a:r>
            <a:r>
              <a:rPr lang="en-US" sz="2800" dirty="0" err="1" smtClean="0">
                <a:solidFill>
                  <a:srgbClr val="000000"/>
                </a:solidFill>
              </a:rPr>
              <a:t>provisioner</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    name: </a:t>
            </a:r>
            <a:r>
              <a:rPr lang="en-US" sz="2800" dirty="0" err="1" smtClean="0">
                <a:solidFill>
                  <a:srgbClr val="000000"/>
                </a:solidFill>
              </a:rPr>
              <a:t>chef_zero</a:t>
            </a:r>
            <a:endParaRPr lang="en-US" sz="2800" dirty="0" smtClean="0">
              <a:solidFill>
                <a:srgbClr val="000000"/>
              </a:solidFill>
            </a:endParaRPr>
          </a:p>
        </p:txBody>
      </p:sp>
    </p:spTree>
    <p:extLst>
      <p:ext uri="{BB962C8B-B14F-4D97-AF65-F5344CB8AC3E}">
        <p14:creationId xmlns:p14="http://schemas.microsoft.com/office/powerpoint/2010/main" val="106525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Platforms</a:t>
              </a:r>
              <a:endParaRPr lang="en-US" i="0" dirty="0"/>
            </a:p>
          </p:txBody>
        </p:sp>
      </p:grpSp>
      <p:sp>
        <p:nvSpPr>
          <p:cNvPr id="54" name="Rectangle 53"/>
          <p:cNvSpPr/>
          <p:nvPr/>
        </p:nvSpPr>
        <p:spPr>
          <a:xfrm>
            <a:off x="0" y="268800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on which platforms to test the code</a:t>
            </a:r>
          </a:p>
          <a:p>
            <a:pPr marL="1022350" lvl="1" indent="-334963">
              <a:buFont typeface="Wingdings" charset="2"/>
              <a:buChar char="§"/>
            </a:pPr>
            <a:r>
              <a:rPr lang="en-US" sz="2800" dirty="0" smtClean="0">
                <a:solidFill>
                  <a:srgbClr val="000000"/>
                </a:solidFill>
              </a:rPr>
              <a:t>Each test will be run against each platform</a:t>
            </a:r>
          </a:p>
          <a:p>
            <a:pPr marL="1022350" lvl="1" indent="-334963">
              <a:buFont typeface="Wingdings" charset="2"/>
              <a:buChar char="§"/>
            </a:pPr>
            <a:r>
              <a:rPr lang="en-US" sz="2800" dirty="0" smtClean="0">
                <a:solidFill>
                  <a:srgbClr val="000000"/>
                </a:solidFill>
              </a:rPr>
              <a:t>Common platforms are ‘centos-6.4’ and ‘ubuntu-14.04’</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platforms:</a:t>
            </a:r>
            <a:br>
              <a:rPr lang="en-US" sz="2800" dirty="0" smtClean="0">
                <a:solidFill>
                  <a:srgbClr val="000000"/>
                </a:solidFill>
              </a:rPr>
            </a:br>
            <a:r>
              <a:rPr lang="en-US" sz="2800" dirty="0">
                <a:solidFill>
                  <a:srgbClr val="000000"/>
                </a:solidFill>
              </a:rPr>
              <a:t> -  name: ubuntu-</a:t>
            </a:r>
            <a:r>
              <a:rPr lang="en-US" sz="2800" dirty="0" smtClean="0">
                <a:solidFill>
                  <a:srgbClr val="000000"/>
                </a:solidFill>
              </a:rPr>
              <a:t>14.04</a:t>
            </a:r>
            <a:br>
              <a:rPr lang="en-US" sz="2800" dirty="0" smtClean="0">
                <a:solidFill>
                  <a:srgbClr val="000000"/>
                </a:solidFill>
              </a:rPr>
            </a:br>
            <a:r>
              <a:rPr lang="en-US" sz="2800" dirty="0">
                <a:solidFill>
                  <a:srgbClr val="000000"/>
                </a:solidFill>
              </a:rPr>
              <a:t> -  name: </a:t>
            </a:r>
            <a:r>
              <a:rPr lang="en-US" sz="2800" dirty="0" smtClean="0">
                <a:solidFill>
                  <a:srgbClr val="000000"/>
                </a:solidFill>
              </a:rPr>
              <a:t>centos-6.4</a:t>
            </a:r>
          </a:p>
        </p:txBody>
      </p:sp>
    </p:spTree>
    <p:extLst>
      <p:ext uri="{BB962C8B-B14F-4D97-AF65-F5344CB8AC3E}">
        <p14:creationId xmlns:p14="http://schemas.microsoft.com/office/powerpoint/2010/main" val="199829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Suites</a:t>
              </a:r>
              <a:endParaRPr lang="en-US" i="0" dirty="0"/>
            </a:p>
          </p:txBody>
        </p:sp>
      </p:grpSp>
      <p:sp>
        <p:nvSpPr>
          <p:cNvPr id="54" name="Rectangle 53"/>
          <p:cNvSpPr/>
          <p:nvPr/>
        </p:nvSpPr>
        <p:spPr>
          <a:xfrm>
            <a:off x="0" y="2693761"/>
            <a:ext cx="12192000" cy="228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which recipes are to be run in the virtual environment</a:t>
            </a:r>
          </a:p>
          <a:p>
            <a:pPr marL="1022350" lvl="1" indent="-334963">
              <a:buFont typeface="Wingdings" charset="2"/>
              <a:buChar char="§"/>
            </a:pPr>
            <a:r>
              <a:rPr lang="en-US" sz="2800" dirty="0" smtClean="0">
                <a:solidFill>
                  <a:srgbClr val="000000"/>
                </a:solidFill>
              </a:rPr>
              <a:t>In this example code, ‘</a:t>
            </a:r>
            <a:r>
              <a:rPr lang="en-US" sz="2800" dirty="0" smtClean="0">
                <a:solidFill>
                  <a:schemeClr val="tx1"/>
                </a:solidFill>
              </a:rPr>
              <a:t>default</a:t>
            </a:r>
            <a:r>
              <a:rPr lang="en-US" sz="2800" dirty="0" smtClean="0">
                <a:solidFill>
                  <a:srgbClr val="000000"/>
                </a:solidFill>
              </a:rPr>
              <a:t>’ references the </a:t>
            </a:r>
            <a:r>
              <a:rPr lang="en-US" sz="2800" dirty="0" err="1" smtClean="0">
                <a:solidFill>
                  <a:srgbClr val="000000"/>
                </a:solidFill>
              </a:rPr>
              <a:t>default.rb</a:t>
            </a:r>
            <a:r>
              <a:rPr lang="en-US" sz="2800" dirty="0" smtClean="0">
                <a:solidFill>
                  <a:srgbClr val="000000"/>
                </a:solidFill>
              </a:rPr>
              <a:t> recipe in the apache cookbook:</a:t>
            </a:r>
            <a:endParaRPr lang="en-US" sz="2800" b="1" dirty="0" smtClean="0">
              <a:solidFill>
                <a:srgbClr val="000000"/>
              </a:solidFill>
            </a:endParaRPr>
          </a:p>
        </p:txBody>
      </p:sp>
      <p:sp>
        <p:nvSpPr>
          <p:cNvPr id="4" name="Rectangle 3"/>
          <p:cNvSpPr/>
          <p:nvPr/>
        </p:nvSpPr>
        <p:spPr>
          <a:xfrm>
            <a:off x="713444" y="4904217"/>
            <a:ext cx="10799436" cy="1597638"/>
          </a:xfrm>
          <a:prstGeom prst="rect">
            <a:avLst/>
          </a:prstGeom>
          <a:solidFill>
            <a:srgbClr val="D9D9D9"/>
          </a:solidFill>
        </p:spPr>
        <p:txBody>
          <a:bodyPr anchor="ctr">
            <a:spAutoFit/>
          </a:bodyPr>
          <a:lstStyle/>
          <a:p>
            <a:r>
              <a:rPr lang="en-US" dirty="0">
                <a:latin typeface="Lucida Console"/>
                <a:cs typeface="Lucida Console"/>
              </a:rPr>
              <a:t>suites:</a:t>
            </a:r>
            <a:br>
              <a:rPr lang="en-US" dirty="0">
                <a:latin typeface="Lucida Console"/>
                <a:cs typeface="Lucida Console"/>
              </a:rPr>
            </a:br>
            <a:r>
              <a:rPr lang="en-US" dirty="0">
                <a:latin typeface="Lucida Console"/>
                <a:cs typeface="Lucida Console"/>
              </a:rPr>
              <a:t>  -  name: default</a:t>
            </a:r>
            <a:br>
              <a:rPr lang="en-US" dirty="0">
                <a:latin typeface="Lucida Console"/>
                <a:cs typeface="Lucida Console"/>
              </a:rPr>
            </a:br>
            <a:r>
              <a:rPr lang="en-US" dirty="0">
                <a:latin typeface="Lucida Console"/>
                <a:cs typeface="Lucida Console"/>
              </a:rPr>
              <a:t>     </a:t>
            </a:r>
            <a:r>
              <a:rPr lang="en-US" dirty="0" err="1">
                <a:latin typeface="Lucida Console"/>
                <a:cs typeface="Lucida Console"/>
              </a:rPr>
              <a:t>run_list</a:t>
            </a:r>
            <a:r>
              <a:rPr lang="en-US" dirty="0">
                <a:latin typeface="Lucida Console"/>
                <a:cs typeface="Lucida Console"/>
              </a:rPr>
              <a:t>:</a:t>
            </a:r>
            <a:br>
              <a:rPr lang="en-US" dirty="0">
                <a:latin typeface="Lucida Console"/>
                <a:cs typeface="Lucida Console"/>
              </a:rPr>
            </a:br>
            <a:r>
              <a:rPr lang="en-US" dirty="0">
                <a:latin typeface="Lucida Console"/>
                <a:cs typeface="Lucida Console"/>
              </a:rPr>
              <a:t>        - recipe[apache::default]</a:t>
            </a:r>
          </a:p>
        </p:txBody>
      </p:sp>
    </p:spTree>
    <p:extLst>
      <p:ext uri="{BB962C8B-B14F-4D97-AF65-F5344CB8AC3E}">
        <p14:creationId xmlns:p14="http://schemas.microsoft.com/office/powerpoint/2010/main" val="1109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Writing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write a test</a:t>
              </a:r>
              <a:endParaRPr lang="en-US" i="0" dirty="0"/>
            </a:p>
          </p:txBody>
        </p:sp>
      </p:grpSp>
      <p:sp>
        <p:nvSpPr>
          <p:cNvPr id="54" name="Rectangle 53"/>
          <p:cNvSpPr/>
          <p:nvPr/>
        </p:nvSpPr>
        <p:spPr>
          <a:xfrm>
            <a:off x="0" y="277956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The file containing the tests must be located in the cookbook at:</a:t>
            </a:r>
            <a:br>
              <a:rPr lang="en-US" sz="2800" dirty="0" smtClean="0">
                <a:solidFill>
                  <a:srgbClr val="000000"/>
                </a:solidFill>
              </a:rPr>
            </a:br>
            <a:r>
              <a:rPr lang="en-US" sz="2800" dirty="0" smtClean="0">
                <a:solidFill>
                  <a:srgbClr val="000000"/>
                </a:solidFill>
              </a:rPr>
              <a:t>&lt;</a:t>
            </a:r>
            <a:r>
              <a:rPr lang="en-US" sz="2800" dirty="0" err="1" smtClean="0">
                <a:solidFill>
                  <a:srgbClr val="000000"/>
                </a:solidFill>
              </a:rPr>
              <a:t>cookbook_name</a:t>
            </a:r>
            <a:r>
              <a:rPr lang="en-US" sz="2800" dirty="0" smtClean="0">
                <a:solidFill>
                  <a:srgbClr val="000000"/>
                </a:solidFill>
              </a:rPr>
              <a:t>&gt;/test/integration/</a:t>
            </a:r>
            <a:r>
              <a:rPr lang="en-US" sz="2800" dirty="0" err="1" smtClean="0">
                <a:solidFill>
                  <a:srgbClr val="000000"/>
                </a:solidFill>
              </a:rPr>
              <a:t>recipe_name</a:t>
            </a:r>
            <a:r>
              <a:rPr lang="en-US" sz="2800" dirty="0" smtClean="0">
                <a:solidFill>
                  <a:srgbClr val="000000"/>
                </a:solidFill>
              </a:rPr>
              <a:t>/</a:t>
            </a:r>
            <a:r>
              <a:rPr lang="en-US" sz="2800" dirty="0" err="1" smtClean="0">
                <a:solidFill>
                  <a:srgbClr val="000000"/>
                </a:solidFill>
              </a:rPr>
              <a:t>serverspec</a:t>
            </a:r>
            <a:r>
              <a:rPr lang="en-US" sz="2800" dirty="0" smtClean="0">
                <a:solidFill>
                  <a:srgbClr val="000000"/>
                </a:solidFill>
              </a:rPr>
              <a:t>/&lt;</a:t>
            </a:r>
            <a:r>
              <a:rPr lang="en-US" sz="2800" dirty="0" err="1" smtClean="0">
                <a:solidFill>
                  <a:srgbClr val="000000"/>
                </a:solidFill>
              </a:rPr>
              <a:t>recipe_name</a:t>
            </a:r>
            <a:r>
              <a:rPr lang="en-US" sz="2800" dirty="0" smtClean="0">
                <a:solidFill>
                  <a:srgbClr val="000000"/>
                </a:solidFill>
              </a:rPr>
              <a:t>&gt;_</a:t>
            </a:r>
            <a:r>
              <a:rPr lang="en-US" sz="2800" dirty="0" err="1" smtClean="0">
                <a:solidFill>
                  <a:srgbClr val="000000"/>
                </a:solidFill>
              </a:rPr>
              <a:t>spec.rb</a:t>
            </a:r>
            <a:endParaRPr lang="en-US" sz="2800" dirty="0" smtClean="0">
              <a:solidFill>
                <a:srgbClr val="000000"/>
              </a:solidFill>
            </a:endParaRPr>
          </a:p>
          <a:p>
            <a:pPr marL="1144587" lvl="1" indent="-457200">
              <a:buFont typeface="Wingdings" charset="2"/>
              <a:buChar char="§"/>
            </a:pPr>
            <a:r>
              <a:rPr lang="en-US" sz="2800" dirty="0" smtClean="0">
                <a:solidFill>
                  <a:srgbClr val="000000"/>
                </a:solidFill>
              </a:rPr>
              <a:t>Example path: (using the </a:t>
            </a:r>
            <a:r>
              <a:rPr lang="en-US" sz="2800" dirty="0" err="1" smtClean="0">
                <a:solidFill>
                  <a:srgbClr val="000000"/>
                </a:solidFill>
              </a:rPr>
              <a:t>default.rb</a:t>
            </a:r>
            <a:r>
              <a:rPr lang="en-US" sz="2800" dirty="0" smtClean="0">
                <a:solidFill>
                  <a:srgbClr val="000000"/>
                </a:solidFill>
              </a:rPr>
              <a:t> recipe from the apache cookbook)</a:t>
            </a:r>
            <a:br>
              <a:rPr lang="en-US" sz="2800" dirty="0" smtClean="0">
                <a:solidFill>
                  <a:srgbClr val="000000"/>
                </a:solidFill>
              </a:rPr>
            </a:br>
            <a:r>
              <a:rPr lang="en-US" sz="2800" dirty="0" smtClean="0">
                <a:solidFill>
                  <a:srgbClr val="000000"/>
                </a:solidFill>
              </a:rPr>
              <a:t>cookbooks/apache/</a:t>
            </a:r>
            <a:r>
              <a:rPr lang="en-US" sz="2800" dirty="0">
                <a:solidFill>
                  <a:srgbClr val="000000"/>
                </a:solidFill>
              </a:rPr>
              <a:t>test/integration</a:t>
            </a:r>
            <a:r>
              <a:rPr lang="en-US" sz="2800" dirty="0" smtClean="0">
                <a:solidFill>
                  <a:srgbClr val="000000"/>
                </a:solidFill>
              </a:rPr>
              <a:t>/default/</a:t>
            </a:r>
            <a:r>
              <a:rPr lang="en-US" sz="2800" dirty="0" err="1">
                <a:solidFill>
                  <a:srgbClr val="000000"/>
                </a:solidFill>
              </a:rPr>
              <a:t>serverspec</a:t>
            </a:r>
            <a:r>
              <a:rPr lang="en-US" sz="2800" dirty="0" smtClean="0">
                <a:solidFill>
                  <a:srgbClr val="000000"/>
                </a:solidFill>
              </a:rPr>
              <a:t>/</a:t>
            </a:r>
            <a:r>
              <a:rPr lang="en-US" sz="2800" dirty="0" err="1" smtClean="0">
                <a:solidFill>
                  <a:srgbClr val="000000"/>
                </a:solidFill>
              </a:rPr>
              <a:t>default_spec.rb</a:t>
            </a:r>
            <a:endParaRPr lang="en-US" sz="2800" dirty="0" smtClean="0">
              <a:solidFill>
                <a:srgbClr val="000000"/>
              </a:solidFill>
            </a:endParaRPr>
          </a:p>
        </p:txBody>
      </p:sp>
    </p:spTree>
    <p:extLst>
      <p:ext uri="{BB962C8B-B14F-4D97-AF65-F5344CB8AC3E}">
        <p14:creationId xmlns:p14="http://schemas.microsoft.com/office/powerpoint/2010/main" val="73187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Write your test</a:t>
            </a:r>
            <a:endParaRPr lang="en-US" sz="4800" dirty="0"/>
          </a:p>
        </p:txBody>
      </p:sp>
      <p:sp>
        <p:nvSpPr>
          <p:cNvPr id="3" name="Content Placeholder 2"/>
          <p:cNvSpPr>
            <a:spLocks noGrp="1"/>
          </p:cNvSpPr>
          <p:nvPr>
            <p:ph idx="1"/>
          </p:nvPr>
        </p:nvSpPr>
        <p:spPr/>
        <p:txBody>
          <a:bodyPr/>
          <a:lstStyle/>
          <a:p>
            <a:r>
              <a:rPr lang="en-US" dirty="0"/>
              <a:t>require '</a:t>
            </a:r>
            <a:r>
              <a:rPr lang="en-US" dirty="0" err="1"/>
              <a:t>spec_helper</a:t>
            </a:r>
            <a:r>
              <a:rPr lang="en-US" dirty="0"/>
              <a:t>'</a:t>
            </a:r>
          </a:p>
          <a:p>
            <a:endParaRPr lang="en-US" dirty="0"/>
          </a:p>
          <a:p>
            <a:r>
              <a:rPr lang="en-US" dirty="0"/>
              <a:t>describe 'apache::default' do</a:t>
            </a:r>
          </a:p>
          <a:p>
            <a:r>
              <a:rPr lang="en-US" dirty="0"/>
              <a:t>  it "has </a:t>
            </a:r>
            <a:r>
              <a:rPr lang="en-US" dirty="0" err="1"/>
              <a:t>httpd</a:t>
            </a:r>
            <a:r>
              <a:rPr lang="en-US" dirty="0"/>
              <a:t> package installed" do</a:t>
            </a:r>
          </a:p>
          <a:p>
            <a:r>
              <a:rPr lang="en-US" dirty="0"/>
              <a:t>    expect(package(’</a:t>
            </a:r>
            <a:r>
              <a:rPr lang="en-US" dirty="0" err="1"/>
              <a:t>httpd</a:t>
            </a:r>
            <a:r>
              <a:rPr lang="en-US" dirty="0"/>
              <a:t>')).to </a:t>
            </a:r>
            <a:r>
              <a:rPr lang="en-US" dirty="0" err="1"/>
              <a:t>be_installed</a:t>
            </a:r>
            <a:endParaRPr lang="en-US" dirty="0"/>
          </a:p>
          <a:p>
            <a:r>
              <a:rPr lang="de-DE" dirty="0"/>
              <a:t>  end</a:t>
            </a:r>
          </a:p>
          <a:p>
            <a:endParaRPr lang="de-DE" dirty="0"/>
          </a:p>
          <a:p>
            <a:r>
              <a:rPr lang="de-DE" dirty="0"/>
              <a:t>  </a:t>
            </a:r>
            <a:r>
              <a:rPr lang="de-DE" dirty="0" err="1"/>
              <a:t>it</a:t>
            </a:r>
            <a:r>
              <a:rPr lang="de-DE" dirty="0"/>
              <a:t> "</a:t>
            </a:r>
            <a:r>
              <a:rPr lang="de-DE" dirty="0" err="1"/>
              <a:t>displays</a:t>
            </a:r>
            <a:r>
              <a:rPr lang="de-DE" dirty="0"/>
              <a:t> </a:t>
            </a:r>
            <a:r>
              <a:rPr lang="de-DE" dirty="0" err="1"/>
              <a:t>home</a:t>
            </a:r>
            <a:r>
              <a:rPr lang="de-DE" dirty="0"/>
              <a:t> </a:t>
            </a:r>
            <a:r>
              <a:rPr lang="de-DE" dirty="0" err="1"/>
              <a:t>page</a:t>
            </a:r>
            <a:r>
              <a:rPr lang="de-DE" dirty="0"/>
              <a:t>" do</a:t>
            </a:r>
          </a:p>
          <a:p>
            <a:r>
              <a:rPr lang="de-DE" dirty="0"/>
              <a:t>    </a:t>
            </a:r>
            <a:r>
              <a:rPr lang="de-DE" dirty="0" err="1"/>
              <a:t>expect</a:t>
            </a:r>
            <a:r>
              <a:rPr lang="de-DE" dirty="0"/>
              <a:t>(</a:t>
            </a:r>
            <a:r>
              <a:rPr lang="de-DE" dirty="0" err="1"/>
              <a:t>command</a:t>
            </a:r>
            <a:r>
              <a:rPr lang="de-DE" dirty="0"/>
              <a:t>("</a:t>
            </a:r>
            <a:r>
              <a:rPr lang="de-DE" dirty="0" err="1"/>
              <a:t>curl</a:t>
            </a:r>
            <a:r>
              <a:rPr lang="de-DE" dirty="0"/>
              <a:t> http://</a:t>
            </a:r>
            <a:r>
              <a:rPr lang="de-DE" dirty="0" err="1"/>
              <a:t>localhost</a:t>
            </a:r>
            <a:r>
              <a:rPr lang="de-DE" dirty="0"/>
              <a:t>").</a:t>
            </a:r>
            <a:r>
              <a:rPr lang="de-DE" dirty="0" err="1"/>
              <a:t>stdout</a:t>
            </a:r>
            <a:r>
              <a:rPr lang="de-DE" dirty="0"/>
              <a:t>).</a:t>
            </a:r>
            <a:r>
              <a:rPr lang="de-DE" dirty="0" err="1"/>
              <a:t>to</a:t>
            </a:r>
            <a:r>
              <a:rPr lang="de-DE" dirty="0"/>
              <a:t> </a:t>
            </a:r>
            <a:r>
              <a:rPr lang="de-DE" dirty="0" err="1"/>
              <a:t>match</a:t>
            </a:r>
            <a:r>
              <a:rPr lang="de-DE" dirty="0"/>
              <a:t> /</a:t>
            </a:r>
            <a:r>
              <a:rPr lang="de-DE" dirty="0" err="1"/>
              <a:t>Hello</a:t>
            </a:r>
            <a:r>
              <a:rPr lang="de-DE" dirty="0"/>
              <a:t>/</a:t>
            </a:r>
          </a:p>
          <a:p>
            <a:r>
              <a:rPr lang="de-DE" dirty="0"/>
              <a:t>  end</a:t>
            </a:r>
          </a:p>
          <a:p>
            <a:r>
              <a:rPr lang="de-DE" dirty="0" smtClean="0"/>
              <a:t>end</a:t>
            </a:r>
            <a:endParaRPr lang="en-US" dirty="0"/>
          </a:p>
        </p:txBody>
      </p:sp>
    </p:spTree>
    <p:extLst>
      <p:ext uri="{BB962C8B-B14F-4D97-AF65-F5344CB8AC3E}">
        <p14:creationId xmlns:p14="http://schemas.microsoft.com/office/powerpoint/2010/main" val="571513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Run The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Running ‘$kitchen test’ will:</a:t>
              </a:r>
              <a:endParaRPr lang="en-US" i="0" dirty="0"/>
            </a:p>
          </p:txBody>
        </p:sp>
      </p:grpSp>
      <p:sp>
        <p:nvSpPr>
          <p:cNvPr id="54" name="Rectangle 53"/>
          <p:cNvSpPr/>
          <p:nvPr/>
        </p:nvSpPr>
        <p:spPr>
          <a:xfrm>
            <a:off x="0" y="264011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Destroy any existing kitchen</a:t>
            </a:r>
          </a:p>
          <a:p>
            <a:pPr marL="1022350" lvl="1" indent="-334963">
              <a:buFont typeface="Wingdings" charset="2"/>
              <a:buChar char="§"/>
            </a:pPr>
            <a:r>
              <a:rPr lang="en-US" sz="2800" dirty="0" smtClean="0">
                <a:solidFill>
                  <a:srgbClr val="000000"/>
                </a:solidFill>
              </a:rPr>
              <a:t>Create a new kitchen</a:t>
            </a:r>
          </a:p>
          <a:p>
            <a:pPr marL="1022350" lvl="1" indent="-334963">
              <a:buFont typeface="Wingdings" charset="2"/>
              <a:buChar char="§"/>
            </a:pPr>
            <a:r>
              <a:rPr lang="en-US" sz="2800" dirty="0" smtClean="0">
                <a:solidFill>
                  <a:srgbClr val="000000"/>
                </a:solidFill>
              </a:rPr>
              <a:t>Converge Chef and the recipes onto the kitchen</a:t>
            </a:r>
          </a:p>
          <a:p>
            <a:pPr marL="1022350" lvl="1" indent="-334963">
              <a:buFont typeface="Wingdings" charset="2"/>
              <a:buChar char="§"/>
            </a:pPr>
            <a:r>
              <a:rPr lang="en-US" sz="2800" dirty="0" smtClean="0">
                <a:solidFill>
                  <a:srgbClr val="000000"/>
                </a:solidFill>
              </a:rPr>
              <a:t>Verify the tests against the kitchen</a:t>
            </a:r>
          </a:p>
          <a:p>
            <a:pPr marL="1022350" lvl="1" indent="-334963">
              <a:buFont typeface="Wingdings" charset="2"/>
              <a:buChar char="§"/>
            </a:pPr>
            <a:r>
              <a:rPr lang="en-US" sz="2800" dirty="0" smtClean="0">
                <a:solidFill>
                  <a:srgbClr val="000000"/>
                </a:solidFill>
              </a:rPr>
              <a:t>Destroy the kitchen</a:t>
            </a:r>
          </a:p>
          <a:p>
            <a:pPr marL="1022350" lvl="1" indent="-334963">
              <a:buFont typeface="Wingdings" charset="2"/>
              <a:buChar char="§"/>
            </a:pPr>
            <a:r>
              <a:rPr lang="en-US" sz="2800" dirty="0" smtClean="0">
                <a:solidFill>
                  <a:srgbClr val="000000"/>
                </a:solidFill>
              </a:rPr>
              <a:t>Report the results</a:t>
            </a:r>
          </a:p>
        </p:txBody>
      </p:sp>
    </p:spTree>
    <p:extLst>
      <p:ext uri="{BB962C8B-B14F-4D97-AF65-F5344CB8AC3E}">
        <p14:creationId xmlns:p14="http://schemas.microsoft.com/office/powerpoint/2010/main" val="94024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48898"/>
              <a:chOff x="0" y="1950630"/>
              <a:chExt cx="12192000" cy="848898"/>
            </a:xfrm>
          </p:grpSpPr>
          <p:sp>
            <p:nvSpPr>
              <p:cNvPr id="3" name="Rectangle 2"/>
              <p:cNvSpPr/>
              <p:nvPr/>
            </p:nvSpPr>
            <p:spPr>
              <a:xfrm>
                <a:off x="0" y="1966617"/>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Why </a:t>
              </a:r>
              <a:r>
                <a:rPr lang="en-US" sz="2800" dirty="0"/>
                <a:t>DevOps engineers test their code</a:t>
              </a:r>
            </a:p>
            <a:p>
              <a:pPr marL="1374775" indent="-457200">
                <a:buFont typeface="Wingdings" charset="2"/>
                <a:buChar char="§"/>
              </a:pPr>
              <a:r>
                <a:rPr lang="en-US" sz="2800" dirty="0" smtClean="0"/>
                <a:t>Some of the different </a:t>
              </a:r>
              <a:r>
                <a:rPr lang="en-US" sz="2800" dirty="0"/>
                <a:t>types of software </a:t>
              </a:r>
              <a:r>
                <a:rPr lang="en-US" sz="2800" dirty="0" smtClean="0"/>
                <a:t>testing available</a:t>
              </a:r>
              <a:endParaRPr lang="en-US" sz="2800" dirty="0"/>
            </a:p>
            <a:p>
              <a:pPr marL="1374775" indent="-457200">
                <a:buFont typeface="Wingdings" charset="2"/>
                <a:buChar char="§"/>
              </a:pPr>
              <a:r>
                <a:rPr lang="en-US" sz="2800" dirty="0" smtClean="0"/>
                <a:t>The general steps to implement </a:t>
              </a:r>
              <a:r>
                <a:rPr lang="en-US" sz="2800" dirty="0"/>
                <a:t>an Integration Test using Test Kitchen</a:t>
              </a:r>
            </a:p>
          </p:txBody>
        </p:sp>
      </p:grpSp>
    </p:spTree>
    <p:extLst>
      <p:ext uri="{BB962C8B-B14F-4D97-AF65-F5344CB8AC3E}">
        <p14:creationId xmlns:p14="http://schemas.microsoft.com/office/powerpoint/2010/main" val="40921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why DevOps engineers test their code</a:t>
              </a:r>
            </a:p>
            <a:p>
              <a:pPr marL="1374775" indent="-457200">
                <a:buFont typeface="Wingdings" charset="2"/>
                <a:buChar char="§"/>
              </a:pPr>
              <a:r>
                <a:rPr lang="en-US" sz="2800" dirty="0" smtClean="0"/>
                <a:t>Explain several different types of software testing</a:t>
              </a:r>
            </a:p>
            <a:p>
              <a:pPr marL="1374775" indent="-457200">
                <a:buFont typeface="Wingdings" charset="2"/>
                <a:buChar char="§"/>
              </a:pPr>
              <a:r>
                <a:rPr lang="en-US" sz="2800" dirty="0" smtClean="0"/>
                <a:t>Implement an Integration Test using Test Kitchen</a:t>
              </a:r>
              <a:endParaRPr lang="en-US" sz="2800" dirty="0"/>
            </a:p>
          </p:txBody>
        </p:sp>
      </p:grpSp>
    </p:spTree>
    <p:extLst>
      <p:ext uri="{BB962C8B-B14F-4D97-AF65-F5344CB8AC3E}">
        <p14:creationId xmlns:p14="http://schemas.microsoft.com/office/powerpoint/2010/main" val="6613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Why Test Code</a:t>
            </a:r>
            <a:endParaRPr lang="en-US" sz="4800" dirty="0"/>
          </a:p>
        </p:txBody>
      </p:sp>
      <p:sp>
        <p:nvSpPr>
          <p:cNvPr id="33" name="Rectangle 32"/>
          <p:cNvSpPr/>
          <p:nvPr/>
        </p:nvSpPr>
        <p:spPr>
          <a:xfrm>
            <a:off x="0" y="1947672"/>
            <a:ext cx="12160223"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896471" y="1947672"/>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Testing code is vital to the development process:</a:t>
            </a:r>
            <a:endParaRPr lang="en-US" i="0" dirty="0"/>
          </a:p>
        </p:txBody>
      </p:sp>
      <p:sp>
        <p:nvSpPr>
          <p:cNvPr id="37" name="Rectangle 36"/>
          <p:cNvSpPr/>
          <p:nvPr/>
        </p:nvSpPr>
        <p:spPr>
          <a:xfrm>
            <a:off x="0" y="2757058"/>
            <a:ext cx="12192000" cy="2923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Code bugs and errors cost time and money, increase stress and reduce an organization’s productivity</a:t>
            </a:r>
          </a:p>
          <a:p>
            <a:pPr marL="1257300" lvl="2" indent="-342900">
              <a:buFont typeface="Wingdings" charset="2"/>
              <a:buChar char="§"/>
            </a:pPr>
            <a:r>
              <a:rPr lang="en-US" sz="2800" dirty="0" smtClean="0">
                <a:solidFill>
                  <a:srgbClr val="000000"/>
                </a:solidFill>
              </a:rPr>
              <a:t>Testing code in advance can find bugs and errors before the code goes into a Production environment (much cheaper)</a:t>
            </a:r>
          </a:p>
          <a:p>
            <a:pPr marL="1257300" lvl="2" indent="-342900">
              <a:buFont typeface="Wingdings" charset="2"/>
              <a:buChar char="§"/>
            </a:pPr>
            <a:r>
              <a:rPr lang="en-US" sz="2800" dirty="0" smtClean="0">
                <a:solidFill>
                  <a:srgbClr val="000000"/>
                </a:solidFill>
              </a:rPr>
              <a:t>Proper testing can ensure that new code doesn’t break older code</a:t>
            </a:r>
          </a:p>
        </p:txBody>
      </p:sp>
    </p:spTree>
    <p:extLst>
      <p:ext uri="{BB962C8B-B14F-4D97-AF65-F5344CB8AC3E}">
        <p14:creationId xmlns:p14="http://schemas.microsoft.com/office/powerpoint/2010/main" val="172285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Types Of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Some common types of tests an organization can implement</a:t>
              </a:r>
              <a:endParaRPr lang="en-US" i="0" dirty="0"/>
            </a:p>
          </p:txBody>
        </p:sp>
      </p:grpSp>
      <p:sp>
        <p:nvSpPr>
          <p:cNvPr id="54" name="Rectangle 53"/>
          <p:cNvSpPr/>
          <p:nvPr/>
        </p:nvSpPr>
        <p:spPr>
          <a:xfrm>
            <a:off x="0" y="2763612"/>
            <a:ext cx="12192000" cy="3904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Unit Testing</a:t>
            </a:r>
          </a:p>
          <a:p>
            <a:pPr marL="1022350" lvl="1" indent="-334963">
              <a:buFont typeface="Wingdings" charset="2"/>
              <a:buChar char="§"/>
            </a:pPr>
            <a:r>
              <a:rPr lang="en-US" sz="2800" dirty="0" smtClean="0">
                <a:solidFill>
                  <a:srgbClr val="000000"/>
                </a:solidFill>
              </a:rPr>
              <a:t>Integration Testing</a:t>
            </a:r>
          </a:p>
          <a:p>
            <a:pPr marL="1022350" lvl="1" indent="-334963">
              <a:buFont typeface="Wingdings" charset="2"/>
              <a:buChar char="§"/>
            </a:pPr>
            <a:r>
              <a:rPr lang="en-US" sz="2800" dirty="0" smtClean="0">
                <a:solidFill>
                  <a:srgbClr val="000000"/>
                </a:solidFill>
              </a:rPr>
              <a:t>Functional Testing</a:t>
            </a:r>
          </a:p>
          <a:p>
            <a:pPr marL="1022350" lvl="1" indent="-334963">
              <a:buFont typeface="Wingdings" charset="2"/>
              <a:buChar char="§"/>
            </a:pPr>
            <a:r>
              <a:rPr lang="en-US" sz="2800" dirty="0" smtClean="0">
                <a:solidFill>
                  <a:srgbClr val="000000"/>
                </a:solidFill>
              </a:rPr>
              <a:t>User Acceptance Testing</a:t>
            </a:r>
          </a:p>
          <a:p>
            <a:pPr marL="1022350" lvl="1" indent="-334963">
              <a:buFont typeface="Wingdings" charset="2"/>
              <a:buChar char="§"/>
            </a:pPr>
            <a:r>
              <a:rPr lang="en-US" sz="2800" dirty="0" smtClean="0">
                <a:solidFill>
                  <a:srgbClr val="000000"/>
                </a:solidFill>
              </a:rPr>
              <a:t>Load and Performance Testing</a:t>
            </a:r>
          </a:p>
          <a:p>
            <a:pPr marL="1022350" lvl="1" indent="-334963">
              <a:buFont typeface="Wingdings" charset="2"/>
              <a:buChar char="§"/>
            </a:pPr>
            <a:r>
              <a:rPr lang="en-US" sz="2800" dirty="0" smtClean="0">
                <a:solidFill>
                  <a:srgbClr val="000000"/>
                </a:solidFill>
              </a:rPr>
              <a:t>Security Testing</a:t>
            </a:r>
          </a:p>
          <a:p>
            <a:pPr marL="1022350" lvl="1" indent="-334963">
              <a:buFont typeface="Wingdings" charset="2"/>
              <a:buChar char="§"/>
            </a:pPr>
            <a:r>
              <a:rPr lang="en-US" sz="2800" dirty="0" smtClean="0">
                <a:solidFill>
                  <a:srgbClr val="000000"/>
                </a:solidFill>
              </a:rPr>
              <a:t>Regression Testing</a:t>
            </a:r>
          </a:p>
          <a:p>
            <a:pPr marL="1022350" lvl="1" indent="-334963">
              <a:buFont typeface="Wingdings" charset="2"/>
              <a:buChar char="§"/>
            </a:pPr>
            <a:r>
              <a:rPr lang="en-US" sz="2800" dirty="0">
                <a:solidFill>
                  <a:srgbClr val="000000"/>
                </a:solidFill>
              </a:rPr>
              <a:t>Smoke Testing </a:t>
            </a:r>
          </a:p>
        </p:txBody>
      </p:sp>
    </p:spTree>
    <p:extLst>
      <p:ext uri="{BB962C8B-B14F-4D97-AF65-F5344CB8AC3E}">
        <p14:creationId xmlns:p14="http://schemas.microsoft.com/office/powerpoint/2010/main" val="115362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Unit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“Was it written correctly?”</a:t>
              </a:r>
              <a:endParaRPr lang="en-US" i="0" dirty="0"/>
            </a:p>
          </p:txBody>
        </p:sp>
      </p:grpSp>
      <p:sp>
        <p:nvSpPr>
          <p:cNvPr id="54" name="Rectangle 53"/>
          <p:cNvSpPr/>
          <p:nvPr/>
        </p:nvSpPr>
        <p:spPr>
          <a:xfrm>
            <a:off x="0" y="2745969"/>
            <a:ext cx="12192000" cy="231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Used by developers as one of the first tests on their code</a:t>
            </a:r>
            <a:endParaRPr lang="en-US" sz="2800" dirty="0">
              <a:solidFill>
                <a:srgbClr val="000000"/>
              </a:solidFill>
            </a:endParaRPr>
          </a:p>
          <a:p>
            <a:pPr marL="1022350" lvl="1" indent="-334963">
              <a:buFont typeface="Wingdings" charset="2"/>
              <a:buChar char="§"/>
            </a:pPr>
            <a:r>
              <a:rPr lang="en-US" sz="2800" dirty="0" smtClean="0">
                <a:solidFill>
                  <a:srgbClr val="000000"/>
                </a:solidFill>
              </a:rPr>
              <a:t>Tests that code was written correctly, but doesn’t test that this code works in conjunction with other components</a:t>
            </a:r>
          </a:p>
        </p:txBody>
      </p:sp>
    </p:spTree>
    <p:extLst>
      <p:ext uri="{BB962C8B-B14F-4D97-AF65-F5344CB8AC3E}">
        <p14:creationId xmlns:p14="http://schemas.microsoft.com/office/powerpoint/2010/main" val="400369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Unit Testing Continued</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Unit Test Example</a:t>
              </a:r>
              <a:endParaRPr lang="en-US" i="0" dirty="0"/>
            </a:p>
          </p:txBody>
        </p:sp>
      </p:grpSp>
      <p:sp>
        <p:nvSpPr>
          <p:cNvPr id="54" name="Rectangle 53"/>
          <p:cNvSpPr/>
          <p:nvPr/>
        </p:nvSpPr>
        <p:spPr>
          <a:xfrm>
            <a:off x="0" y="2640125"/>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7387" lvl="1"/>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The code </a:t>
            </a:r>
            <a:r>
              <a:rPr lang="en-US" sz="2800" dirty="0">
                <a:solidFill>
                  <a:srgbClr val="000000"/>
                </a:solidFill>
              </a:rPr>
              <a:t>instructs a server to download a file from remote storage location </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A ‘unit test’ verifies that it the code is written correctly to access the remote storage location and download the file</a:t>
            </a:r>
          </a:p>
          <a:p>
            <a:pPr marL="1022350" lvl="1" indent="-334963">
              <a:buFont typeface="Wingdings" charset="2"/>
              <a:buChar char="§"/>
            </a:pPr>
            <a:r>
              <a:rPr lang="en-US" sz="2800" dirty="0" smtClean="0">
                <a:solidFill>
                  <a:srgbClr val="000000"/>
                </a:solidFill>
              </a:rPr>
              <a:t>The unit test does NOT verify that the storage is actually available, that you have access permissions to the remote storage, that the file actually exists, that there is enough space locally to write the file, etc.</a:t>
            </a:r>
          </a:p>
        </p:txBody>
      </p:sp>
    </p:spTree>
    <p:extLst>
      <p:ext uri="{BB962C8B-B14F-4D97-AF65-F5344CB8AC3E}">
        <p14:creationId xmlns:p14="http://schemas.microsoft.com/office/powerpoint/2010/main" val="96276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run as expected including integrating with other components?”</a:t>
              </a:r>
              <a:endParaRPr lang="en-US" i="0" dirty="0"/>
            </a:p>
          </p:txBody>
        </p:sp>
      </p:grpSp>
      <p:sp>
        <p:nvSpPr>
          <p:cNvPr id="54" name="Rectangle 53"/>
          <p:cNvSpPr/>
          <p:nvPr/>
        </p:nvSpPr>
        <p:spPr>
          <a:xfrm>
            <a:off x="0" y="2710687"/>
            <a:ext cx="12192000" cy="2987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Integration testing will enact all the requests</a:t>
            </a:r>
          </a:p>
          <a:p>
            <a:pPr marL="1022350" lvl="1" indent="-334963">
              <a:buFont typeface="Wingdings" charset="2"/>
              <a:buChar char="§"/>
            </a:pPr>
            <a:r>
              <a:rPr lang="en-US" sz="2800" dirty="0" smtClean="0">
                <a:solidFill>
                  <a:srgbClr val="000000"/>
                </a:solidFill>
              </a:rPr>
              <a:t>This is usually performed in a container or virtual machine so that no production servers are harmed by bad code</a:t>
            </a:r>
          </a:p>
          <a:p>
            <a:pPr marL="1022350" lvl="1" indent="-334963">
              <a:buFont typeface="Wingdings" charset="2"/>
              <a:buChar char="§"/>
            </a:pPr>
            <a:r>
              <a:rPr lang="en-US" sz="2800" dirty="0" smtClean="0">
                <a:solidFill>
                  <a:srgbClr val="000000"/>
                </a:solidFill>
              </a:rPr>
              <a:t>If the test passes in the virtual environment, it should pass in the production environment</a:t>
            </a:r>
          </a:p>
        </p:txBody>
      </p:sp>
    </p:spTree>
    <p:extLst>
      <p:ext uri="{BB962C8B-B14F-4D97-AF65-F5344CB8AC3E}">
        <p14:creationId xmlns:p14="http://schemas.microsoft.com/office/powerpoint/2010/main" val="400369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 Continued</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Integration Test Example:</a:t>
              </a:r>
              <a:endParaRPr lang="en-US" i="0" dirty="0"/>
            </a:p>
          </p:txBody>
        </p:sp>
      </p:grpSp>
      <p:sp>
        <p:nvSpPr>
          <p:cNvPr id="54" name="Rectangle 53"/>
          <p:cNvSpPr/>
          <p:nvPr/>
        </p:nvSpPr>
        <p:spPr>
          <a:xfrm>
            <a:off x="0" y="3045868"/>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In a container or virtual machine:</a:t>
            </a:r>
          </a:p>
          <a:p>
            <a:pPr marL="1658937" lvl="2" indent="-514350">
              <a:buFont typeface="+mj-lt"/>
              <a:buAutoNum type="arabicPeriod"/>
            </a:pPr>
            <a:r>
              <a:rPr lang="en-US" sz="2800" dirty="0" smtClean="0">
                <a:solidFill>
                  <a:srgbClr val="000000"/>
                </a:solidFill>
              </a:rPr>
              <a:t>Test an actual connection with a remote storage location</a:t>
            </a:r>
          </a:p>
          <a:p>
            <a:pPr marL="1658937" lvl="2" indent="-514350">
              <a:buFont typeface="+mj-lt"/>
              <a:buAutoNum type="arabicPeriod"/>
            </a:pPr>
            <a:r>
              <a:rPr lang="en-US" sz="2800" dirty="0" smtClean="0">
                <a:solidFill>
                  <a:srgbClr val="000000"/>
                </a:solidFill>
              </a:rPr>
              <a:t>Attempt to download the specified file</a:t>
            </a:r>
          </a:p>
          <a:p>
            <a:pPr marL="1658937" lvl="2" indent="-514350">
              <a:buFont typeface="+mj-lt"/>
              <a:buAutoNum type="arabicPeriod"/>
            </a:pPr>
            <a:r>
              <a:rPr lang="en-US" sz="2800" dirty="0" smtClean="0">
                <a:solidFill>
                  <a:srgbClr val="000000"/>
                </a:solidFill>
              </a:rPr>
              <a:t>Ensure the remote location exists, the server has permissions to access the remote location, the remote file exists and there is enough local storage space to actually write the file once downloaded</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288472497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8074</TotalTime>
  <Words>2197</Words>
  <Application>Microsoft Macintosh PowerPoint</Application>
  <PresentationFormat>Custom</PresentationFormat>
  <Paragraphs>245</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Clean Azure Theme</vt:lpstr>
      <vt:lpstr>DevOps</vt:lpstr>
      <vt:lpstr>Topics</vt:lpstr>
      <vt:lpstr>PowerPoint Presentation</vt:lpstr>
      <vt:lpstr>Why Test Code</vt:lpstr>
      <vt:lpstr>Types Of Testing</vt:lpstr>
      <vt:lpstr>Unit Testing</vt:lpstr>
      <vt:lpstr>Unit Testing Continued</vt:lpstr>
      <vt:lpstr>Integration Testing</vt:lpstr>
      <vt:lpstr>Integration Testing Continued</vt:lpstr>
      <vt:lpstr>Functional Testing</vt:lpstr>
      <vt:lpstr>Load And Performance Testing</vt:lpstr>
      <vt:lpstr>Security Testing</vt:lpstr>
      <vt:lpstr>Regression Testing</vt:lpstr>
      <vt:lpstr>User Acceptance Testing</vt:lpstr>
      <vt:lpstr>Smoke Testing</vt:lpstr>
      <vt:lpstr>Integration Testing</vt:lpstr>
      <vt:lpstr>Test Kitchen</vt:lpstr>
      <vt:lpstr>Kitchen Commands</vt:lpstr>
      <vt:lpstr>.kitchen.yml configuration file</vt:lpstr>
      <vt:lpstr>.kitchen.yml configuration file</vt:lpstr>
      <vt:lpstr>.kitchen.yml configuration file</vt:lpstr>
      <vt:lpstr>.kitchen.yml configuration file</vt:lpstr>
      <vt:lpstr>.kitchen.yml configuration file</vt:lpstr>
      <vt:lpstr>Writing Tests</vt:lpstr>
      <vt:lpstr>Write your test</vt:lpstr>
      <vt:lpstr>Run The Tests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378</cp:revision>
  <cp:lastPrinted>2016-05-11T04:19:31Z</cp:lastPrinted>
  <dcterms:created xsi:type="dcterms:W3CDTF">2016-04-21T18:51:19Z</dcterms:created>
  <dcterms:modified xsi:type="dcterms:W3CDTF">2016-07-11T21:58:28Z</dcterms:modified>
</cp:coreProperties>
</file>