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3"/>
  </p:notesMasterIdLst>
  <p:sldIdLst>
    <p:sldId id="256" r:id="rId3"/>
    <p:sldId id="321" r:id="rId4"/>
    <p:sldId id="318" r:id="rId5"/>
    <p:sldId id="319" r:id="rId6"/>
    <p:sldId id="320" r:id="rId7"/>
    <p:sldId id="304" r:id="rId8"/>
    <p:sldId id="322" r:id="rId9"/>
    <p:sldId id="305" r:id="rId10"/>
    <p:sldId id="306" r:id="rId11"/>
    <p:sldId id="307" r:id="rId12"/>
    <p:sldId id="308" r:id="rId13"/>
    <p:sldId id="314" r:id="rId14"/>
    <p:sldId id="313" r:id="rId15"/>
    <p:sldId id="315" r:id="rId16"/>
    <p:sldId id="316" r:id="rId17"/>
    <p:sldId id="309" r:id="rId18"/>
    <p:sldId id="311" r:id="rId19"/>
    <p:sldId id="317" r:id="rId20"/>
    <p:sldId id="295" r:id="rId21"/>
    <p:sldId id="29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235888"/>
    <a:srgbClr val="7F7F7F"/>
    <a:srgbClr val="4D9CD7"/>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624"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10/24/2016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virtual machine is -- well -- a virtualized machine created and managed by a hypervisor such as </a:t>
            </a:r>
            <a:r>
              <a:rPr lang="en-US" baseline="0" dirty="0" err="1" smtClean="0"/>
              <a:t>VirtualBox</a:t>
            </a:r>
            <a:r>
              <a:rPr lang="en-US" baseline="0" dirty="0" smtClean="0"/>
              <a:t> or Hyper-V. Even though a VM runs on a machine that has an operating system, each VM requires its own complete operating system, even if it's the same operating system as the host OS. VMs offer a very high degree of isolation, but at a cost: longer startup times, lower portability (ever tried to move a 127 GB virtual hard disk, or VHD, from one PC to another?), and higher memory requirements. Containers, by contrast, leverage the operating system that is already in place but offer nearly as much separation. RAM requirements are lower since the OS isn't being duplicated in each container, and cost is lower, too, because while cloud platforms typically charge for each VM, a single VM can host multiple container instances.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918904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Docker (www.docker.com) isn't the world's only containerization platform, but it is the most popular. It is free, open-source,</a:t>
            </a:r>
            <a:r>
              <a:rPr lang="en-US" baseline="0" dirty="0" smtClean="0"/>
              <a:t> and Linux-based, with Windows support (Windows Server 2016) in the works. </a:t>
            </a:r>
            <a:r>
              <a:rPr lang="en-US" dirty="0" smtClean="0"/>
              <a:t>It has earned massive</a:t>
            </a:r>
            <a:r>
              <a:rPr lang="en-US" baseline="0" dirty="0" smtClean="0"/>
              <a:t> mindshare in the developer community. And with Azure Container Service, you can deploy Docker containers to Azure with minimal effort. Moreover, Docker containers are easily moved between Azure and Amazon Web Services (AWS), affording developers portability between cloud platforms.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4017007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Docker utilizes</a:t>
            </a:r>
            <a:r>
              <a:rPr lang="en-US" baseline="0" dirty="0" smtClean="0"/>
              <a:t> a client-server architecture. You execute Docker commands through a Docker client such as the Docker CLI or </a:t>
            </a:r>
            <a:r>
              <a:rPr lang="en-US" baseline="0" dirty="0" err="1" smtClean="0"/>
              <a:t>Kitematic</a:t>
            </a:r>
            <a:r>
              <a:rPr lang="en-US" baseline="0" dirty="0" smtClean="0"/>
              <a:t>. The client uses REST commands to communicate with the Docker daemon running on a Docker host such as the Azure Container services. These commands can be used to push, pull (</a:t>
            </a:r>
            <a:r>
              <a:rPr lang="en-US" b="1" baseline="0" dirty="0" err="1" smtClean="0"/>
              <a:t>docker</a:t>
            </a:r>
            <a:r>
              <a:rPr lang="en-US" b="1" baseline="0" dirty="0" smtClean="0"/>
              <a:t> pull</a:t>
            </a:r>
            <a:r>
              <a:rPr lang="en-US" baseline="0" dirty="0" smtClean="0"/>
              <a:t>), and create Docker images, to run them in containers, and to manage those containers. Images can be built with the </a:t>
            </a:r>
            <a:r>
              <a:rPr lang="en-US" b="1" baseline="0" dirty="0" err="1" smtClean="0"/>
              <a:t>docker</a:t>
            </a:r>
            <a:r>
              <a:rPr lang="en-US" b="1" baseline="0" dirty="0" smtClean="0"/>
              <a:t> build</a:t>
            </a:r>
            <a:r>
              <a:rPr lang="en-US" baseline="0" dirty="0" smtClean="0"/>
              <a:t> command, and they can be stand-alone, or they can "inherit" from other images. Images are stored in Docker registries, which can be public or private, local or remote. Docker Hub is a popular public registry that is managed by Docker; it contains a "huge collection" of images that anyone may use. The </a:t>
            </a:r>
            <a:r>
              <a:rPr lang="en-US" b="1" baseline="0" dirty="0" err="1" smtClean="0"/>
              <a:t>docker</a:t>
            </a:r>
            <a:r>
              <a:rPr lang="en-US" b="1" baseline="0" dirty="0" smtClean="0"/>
              <a:t> run</a:t>
            </a:r>
            <a:r>
              <a:rPr lang="en-US" baseline="0" dirty="0" smtClean="0"/>
              <a:t> command runs a container using an image as a template.</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2815615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Docker Client,</a:t>
            </a:r>
            <a:r>
              <a:rPr lang="en-US" baseline="0" dirty="0" smtClean="0"/>
              <a:t> also known as the Docker CLI, is the primary tool you use to manage Docker containers. You can download container images from repositories such as Docker Hub, build container images, run container instances, list container images and instances, and much more. After connecting to Azure Container Service using SSH, you can use port forwarding to execute commands locally that act on an Azure Container Service running in the cloud. In this example, the -H switch used with the </a:t>
            </a:r>
            <a:r>
              <a:rPr lang="en-US" b="1" baseline="0" dirty="0" err="1" smtClean="0"/>
              <a:t>docker</a:t>
            </a:r>
            <a:r>
              <a:rPr lang="en-US" baseline="0" dirty="0" smtClean="0"/>
              <a:t> commands forwards commands sent to port 22375 on localhost to the Azure Container Services via SSH.</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999235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command pulls the image</a:t>
            </a:r>
            <a:r>
              <a:rPr lang="en-US" baseline="0" dirty="0" smtClean="0"/>
              <a:t> named "Ubuntu" from Docker Hub (or a local registry if the image is cached there) and runs it interactively in a container. "Interactively" means standard input, output, and error are connected locally so you can provide input to the container and see its output. Of course, you are not limited to the "Ubuntu" image. You can specify other images and even create images of your own with </a:t>
            </a:r>
            <a:r>
              <a:rPr lang="en-US" b="1" baseline="0" dirty="0" err="1" smtClean="0"/>
              <a:t>docker</a:t>
            </a:r>
            <a:r>
              <a:rPr lang="en-US" b="1" baseline="0" dirty="0" smtClean="0"/>
              <a:t> build</a:t>
            </a:r>
            <a:r>
              <a:rPr lang="en-US" baseline="0" dirty="0" smtClean="0"/>
              <a:t>. Where the container runs depends on the context. The container can run locally in a </a:t>
            </a:r>
            <a:r>
              <a:rPr lang="en-US" baseline="0" dirty="0" err="1" smtClean="0"/>
              <a:t>docker</a:t>
            </a:r>
            <a:r>
              <a:rPr lang="en-US" baseline="0" dirty="0" smtClean="0"/>
              <a:t> host (for example, a VM on Windows), or it can remotely if you connect to a remote Docker daemon (for example, one running in Azure) via SSH tunneling and use port forwarding to forward </a:t>
            </a:r>
            <a:r>
              <a:rPr lang="en-US" b="1" baseline="0" dirty="0" err="1" smtClean="0"/>
              <a:t>docker</a:t>
            </a:r>
            <a:r>
              <a:rPr lang="en-US" baseline="0" dirty="0" smtClean="0"/>
              <a:t> commands to the daemon.</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2246746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These are some of the most commonly used </a:t>
            </a:r>
            <a:r>
              <a:rPr lang="en-US" b="1" dirty="0" err="1" smtClean="0"/>
              <a:t>docker</a:t>
            </a:r>
            <a:r>
              <a:rPr lang="en-US" dirty="0" smtClean="0"/>
              <a:t> commands. You can also use </a:t>
            </a:r>
            <a:r>
              <a:rPr lang="en-US" b="1" dirty="0" err="1" smtClean="0"/>
              <a:t>docker</a:t>
            </a:r>
            <a:r>
              <a:rPr lang="en-US" b="1" dirty="0" smtClean="0"/>
              <a:t> push</a:t>
            </a:r>
            <a:r>
              <a:rPr lang="en-US" dirty="0" smtClean="0"/>
              <a:t> to push an image to a registry</a:t>
            </a:r>
            <a:r>
              <a:rPr lang="en-US" baseline="0" dirty="0" smtClean="0"/>
              <a:t> such as Docker Hub. Also, </a:t>
            </a:r>
            <a:r>
              <a:rPr lang="en-US" b="1" baseline="0" dirty="0" err="1" smtClean="0"/>
              <a:t>docker</a:t>
            </a:r>
            <a:r>
              <a:rPr lang="en-US" b="1" baseline="0" dirty="0" smtClean="0"/>
              <a:t> </a:t>
            </a:r>
            <a:r>
              <a:rPr lang="en-US" b="1" baseline="0" dirty="0" err="1" smtClean="0"/>
              <a:t>ps</a:t>
            </a:r>
            <a:r>
              <a:rPr lang="en-US" baseline="0" dirty="0" smtClean="0"/>
              <a:t> is often accompanied by a </a:t>
            </a:r>
            <a:r>
              <a:rPr lang="en-US" b="1" baseline="0" dirty="0" smtClean="0"/>
              <a:t>-a</a:t>
            </a:r>
            <a:r>
              <a:rPr lang="en-US" baseline="0" dirty="0" smtClean="0"/>
              <a:t> switch to list all containers, including those that are no longer running, while </a:t>
            </a:r>
            <a:r>
              <a:rPr lang="en-US" b="1" baseline="0" dirty="0" err="1" smtClean="0"/>
              <a:t>docker</a:t>
            </a:r>
            <a:r>
              <a:rPr lang="en-US" b="1" baseline="0" dirty="0" smtClean="0"/>
              <a:t> </a:t>
            </a:r>
            <a:r>
              <a:rPr lang="en-US" b="1" baseline="0" dirty="0" err="1" smtClean="0"/>
              <a:t>rm</a:t>
            </a:r>
            <a:r>
              <a:rPr lang="en-US" baseline="0" dirty="0" smtClean="0"/>
              <a:t> and </a:t>
            </a:r>
            <a:r>
              <a:rPr lang="en-US" b="1" baseline="0" dirty="0" err="1" smtClean="0"/>
              <a:t>docker</a:t>
            </a:r>
            <a:r>
              <a:rPr lang="en-US" b="1" baseline="0" dirty="0" smtClean="0"/>
              <a:t> </a:t>
            </a:r>
            <a:r>
              <a:rPr lang="en-US" b="1" baseline="0" dirty="0" err="1" smtClean="0"/>
              <a:t>rmi</a:t>
            </a:r>
            <a:r>
              <a:rPr lang="en-US" baseline="0" dirty="0" smtClean="0"/>
              <a:t> are used to delete (remove) containers and images, respectively. The </a:t>
            </a:r>
            <a:r>
              <a:rPr lang="en-US" b="1" baseline="0" dirty="0" err="1" smtClean="0"/>
              <a:t>docker</a:t>
            </a:r>
            <a:r>
              <a:rPr lang="en-US" b="1" baseline="0" dirty="0" smtClean="0"/>
              <a:t> build</a:t>
            </a:r>
            <a:r>
              <a:rPr lang="en-US" baseline="0" dirty="0" smtClean="0"/>
              <a:t> command uses a </a:t>
            </a:r>
            <a:r>
              <a:rPr lang="en-US" baseline="0" dirty="0" err="1" smtClean="0"/>
              <a:t>Dockerfile</a:t>
            </a:r>
            <a:r>
              <a:rPr lang="en-US" baseline="0" dirty="0" smtClean="0"/>
              <a:t> (a text file containing build commands) and a "context" -- for example, a specified directory in the file system -- to build Docker images.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1832625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documentation: "Azure Container Service makes it simpler for you to create, configure, and manage a cluster of virtual machines that are preconfigured to run containerized applications. It uses an optimized configuration of popular open-source scheduling and orchestration tools. This enables you to use your existing skills, or draw upon a large and growing body of community expertise, to deploy and manage container-based applications on Microsoft Azure." ACS supports Linux containers and Windows containers. The latter rely</a:t>
            </a:r>
            <a:r>
              <a:rPr lang="en-US" baseline="0" dirty="0" smtClean="0"/>
              <a:t> on </a:t>
            </a:r>
            <a:r>
              <a:rPr lang="en-US" dirty="0" smtClean="0"/>
              <a:t>Windows Server 2016.</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36852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 happens in Azure</a:t>
            </a:r>
            <a:r>
              <a:rPr lang="en-US" baseline="0" dirty="0" smtClean="0"/>
              <a:t> when you create an Azure Container Service with Docker Swarm as the orchestrator. Azure creates one or more master VMs to control the "swarm" of containers, as well as a Virtual Machine Scale Set, which provides the "agent" VMs in which containers run. All these VMs communicate over a private virtual network. To communicate with Docker Swarm in a master VM from a Docker client running on a local machine, you establish an SSH tunnel that forwards the local port 22375 to port 2375 in the VM (via SSH port 2200). This allows you to execute local commands that load container images and run containers in the cloud. Docker Swarm manages the container instances in the agent VMs as well as the agent VMs themselves. You don't have to know this to use Azure Container Service, but it does help explain various port forwarding commands that you employ when running the Docker client on a local machine connected to Azure.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2302495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This command works</a:t>
            </a:r>
            <a:r>
              <a:rPr lang="en-US" sz="1200" b="0" i="0" kern="1200" baseline="0" dirty="0" smtClean="0">
                <a:solidFill>
                  <a:schemeClr val="tx1"/>
                </a:solidFill>
                <a:effectLst/>
                <a:latin typeface="+mn-lt"/>
                <a:ea typeface="+mn-ea"/>
                <a:cs typeface="+mn-cs"/>
              </a:rPr>
              <a:t> in a terminal window on OS X or Linux. (Windows users need to use a third-party SSH tool such as </a:t>
            </a:r>
            <a:r>
              <a:rPr lang="en-US" sz="1200" b="0" i="0" kern="1200" baseline="0" dirty="0" err="1" smtClean="0">
                <a:solidFill>
                  <a:schemeClr val="tx1"/>
                </a:solidFill>
                <a:effectLst/>
                <a:latin typeface="+mn-lt"/>
                <a:ea typeface="+mn-ea"/>
                <a:cs typeface="+mn-cs"/>
              </a:rPr>
              <a:t>PuTTY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purpose of the -L switch is to forward traffic transmitted through port 22375 on the local machine (that's the port used by the</a:t>
            </a:r>
            <a:r>
              <a:rPr lang="en-US" sz="1200" b="0" i="0" kern="1200" baseline="0" dirty="0" smtClean="0">
                <a:solidFill>
                  <a:schemeClr val="tx1"/>
                </a:solidFill>
                <a:effectLst/>
                <a:latin typeface="+mn-lt"/>
                <a:ea typeface="+mn-ea"/>
                <a:cs typeface="+mn-cs"/>
              </a:rPr>
              <a:t> Docker</a:t>
            </a:r>
            <a:r>
              <a:rPr lang="en-US" sz="1200" b="0" i="0" kern="1200" dirty="0" smtClean="0">
                <a:solidFill>
                  <a:schemeClr val="tx1"/>
                </a:solidFill>
                <a:effectLst/>
                <a:latin typeface="+mn-lt"/>
                <a:ea typeface="+mn-ea"/>
                <a:cs typeface="+mn-cs"/>
              </a:rPr>
              <a:t> CLI) to port 2375 at the other end. Docker Swarm listens on port 2375. The -p switch instructs SSH to use port 2200 rather than the default 22. The load balancer you're connecting to listens on port 2200 and forwards the SSH messages it receives to port 22 on the master VM.</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3975244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 Azure, you deploy a cluster of VMs to the cloud in minutes and scale it up and down as needed. They can be Windows VMs or Linux VMs; Azure doesn’t care. In fact, Linux VMs are slightly less expensive because you don’t pay Windows licensing fees for them. You can also choose from a variety of virtual-machine sizes, and you can use deployment templates – something I’ll say more about shortly – to automate your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Azure Batch can also play a role in HPC by allowing you to schedule jobs to run across a pool of VMs, much like the batch-processing services frequently used on mainframes and supercomputers.</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710204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Azure offers a variety of VM sizes in an effort to make sure there’s something to fit everyone’s needs. Each size is identified by a letter and a number: A0, D1, G2, and so on. There is documentation online detailing the specs for each machine – number of cores, amount of RAM, type and size of hard disk, for example – as well as the cost. Not surprisingly, more powerful machines are most costly as well. Prices range from as little as 7 cents an hour for a single core machine running Linux to almost $10 an hour for a machine with 32 cores and almost half a terabyte of RAM. The G-series machines are reserved for the most power-hungry applications.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Costs can grow astronomically when you talk about clusters with hundreds or even thousands of cores. But cost isn’t really the point. The point is having massive amounts of computing power at your fingertips. Besides, the cost of “renting” even the largest virtual cluster pales in comparison to the cost of purchasing, setting up, and maintaining a similarly sized cluster of your own.</a:t>
            </a:r>
          </a:p>
          <a:p>
            <a:endParaRPr lang="en-US" dirty="0" smtClean="0"/>
          </a:p>
          <a:p>
            <a:r>
              <a:rPr lang="en-US" dirty="0" smtClean="0"/>
              <a:t>Not all VM sizes are available in all data centers. For the latest pricing information and availability, see https://azure.microsoft.com/en-us/pricing/details/virtual-machines.</a:t>
            </a:r>
          </a:p>
          <a:p>
            <a:endParaRPr lang="en-US" dirty="0" smtClean="0"/>
          </a:p>
          <a:p>
            <a:r>
              <a:rPr lang="en-US" dirty="0" smtClean="0"/>
              <a:t>N-series VMs are currently in preview</a:t>
            </a:r>
            <a:r>
              <a:rPr lang="en-US" baseline="0" dirty="0" smtClean="0"/>
              <a:t> and are an answer to researchers who need GPU power to perform complex calculations. They are equipped with NVIDIA Tesla GPUs.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2171044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For background,</a:t>
            </a:r>
            <a:r>
              <a:rPr lang="en-US" baseline="0" dirty="0" smtClean="0"/>
              <a:t> see https://blogs.msdn.microsoft.com/uk_faculty_connection/2016/09/12/choosing-the-most-appropiate-azure-virtual-machine-specification/?wt.mc_id=DX_873849. Not shown here are H machines, which are optimized for extremely heavy computing workloads.</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928529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 quick look at three of the Azure VM sizes so you can see how they differ in cost and capability. One thing to keep in mind when deploying VMs is that you get charged for them whether they’re in use or not. When you’re finished using a VM or a cluster of VMs, it behooves you to go into the Azure portal and suspend each VM to avoid unnecessary charges. Once suspended, a VM is easily restarted so you can pick up where you left off and continue using it. I’ll show you how to start and stop VMs in the demo coming up shortly. I’ll also show you how to delete them so you can avoid even incurring storage charges for VMs that are no longer needed.</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655584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important element of HPC in Azure is the Azure Resource Manager. The Azure Resource Manager is a relatively recent addition to Azure. It lets you combine the resources that comprise an application – resources such as VMs, databases, virtual networks, and storage accounts – into </a:t>
            </a:r>
            <a:r>
              <a:rPr lang="en-US" sz="1200" i="1" kern="1200" dirty="0" smtClean="0">
                <a:solidFill>
                  <a:schemeClr val="tx1"/>
                </a:solidFill>
                <a:effectLst/>
                <a:latin typeface="+mn-lt"/>
                <a:ea typeface="+mn-ea"/>
                <a:cs typeface="+mn-cs"/>
              </a:rPr>
              <a:t>resource groups</a:t>
            </a:r>
            <a:r>
              <a:rPr lang="en-US" sz="1200" kern="1200" dirty="0" smtClean="0">
                <a:solidFill>
                  <a:schemeClr val="tx1"/>
                </a:solidFill>
                <a:effectLst/>
                <a:latin typeface="+mn-lt"/>
                <a:ea typeface="+mn-ea"/>
                <a:cs typeface="+mn-cs"/>
              </a:rPr>
              <a:t> so entire applications can be deployed, managed, and even deleted with a single step. Prior to Resource Manager, resources had to be created (and deleted) one by one, which quickly became onerous with large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Azure Resource Manager allows you to deploy applications using declarative templates called </a:t>
            </a:r>
            <a:r>
              <a:rPr lang="en-US" sz="1200" i="1" kern="1200" dirty="0" smtClean="0">
                <a:solidFill>
                  <a:schemeClr val="tx1"/>
                </a:solidFill>
                <a:effectLst/>
                <a:latin typeface="+mn-lt"/>
                <a:ea typeface="+mn-ea"/>
                <a:cs typeface="+mn-cs"/>
              </a:rPr>
              <a:t>deployment templates</a:t>
            </a:r>
            <a:r>
              <a:rPr lang="en-US" sz="1200" kern="1200" dirty="0" smtClean="0">
                <a:solidFill>
                  <a:schemeClr val="tx1"/>
                </a:solidFill>
                <a:effectLst/>
                <a:latin typeface="+mn-lt"/>
                <a:ea typeface="+mn-ea"/>
                <a:cs typeface="+mn-cs"/>
              </a:rPr>
              <a:t>. A template contains a complete description of all the resources that make up the application. Templates can include parameters that users will be prompted to fill in each time an application is deployed. Templates can also run scripts to initialize resources to a known and consistent state.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As an example, suppose you have built an HPC cluster that includes virtual machines and other Azure resources. With a template, you can script the creation of the entire cluster and optionally the data that goes with it. This makes it easy for others to spin up instances of the cluster, or for you to recreate it if you deleted it thinking you wouldn’t be needing it again.</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pPr marL="171450" indent="-171450">
              <a:buFont typeface="Arial" panose="020B0604020202020204" pitchFamily="34" charset="0"/>
              <a:buChar char="•"/>
            </a:pPr>
            <a:r>
              <a:rPr lang="en-US" dirty="0"/>
              <a:t>Another deployment option is to use ARM Templates</a:t>
            </a:r>
          </a:p>
          <a:p>
            <a:pPr marL="171450" indent="-171450">
              <a:buFont typeface="Arial" panose="020B0604020202020204" pitchFamily="34" charset="0"/>
              <a:buChar char="•"/>
            </a:pPr>
            <a:r>
              <a:rPr lang="en-US" dirty="0"/>
              <a:t>ARM Templates are declarative</a:t>
            </a:r>
            <a:r>
              <a:rPr lang="en-US" baseline="0" dirty="0"/>
              <a:t> files that define the resources to deploy and the inter-relationships between deployed resources</a:t>
            </a:r>
            <a:endParaRPr lang="en-US" dirty="0"/>
          </a:p>
          <a:p>
            <a:pPr marL="171450" indent="-171450">
              <a:buFont typeface="Arial" panose="020B0604020202020204" pitchFamily="34" charset="0"/>
              <a:buChar char="•"/>
            </a:pPr>
            <a:r>
              <a:rPr lang="en-US" dirty="0"/>
              <a:t>Specify input parameters and variables, use expressions</a:t>
            </a:r>
          </a:p>
          <a:p>
            <a:pPr marL="171450" indent="-171450">
              <a:buFont typeface="Arial" panose="020B0604020202020204" pitchFamily="34" charset="0"/>
              <a:buChar char="•"/>
            </a:pPr>
            <a:r>
              <a:rPr lang="en-US" dirty="0"/>
              <a:t>Use Azure </a:t>
            </a:r>
            <a:r>
              <a:rPr lang="en-US" dirty="0" err="1"/>
              <a:t>Quickstart</a:t>
            </a:r>
            <a:r>
              <a:rPr lang="en-US" dirty="0"/>
              <a:t> templates, with source in GitHub</a:t>
            </a:r>
          </a:p>
          <a:p>
            <a:pPr marL="171450" indent="-171450">
              <a:buFont typeface="Arial" panose="020B0604020202020204" pitchFamily="34" charset="0"/>
              <a:buChar char="•"/>
            </a:pPr>
            <a:r>
              <a:rPr lang="en-US" dirty="0"/>
              <a:t>Edit in Azure online editor, use Visual Studio tooling, use Visual Studio Code</a:t>
            </a:r>
          </a:p>
          <a:p>
            <a:pPr marL="171450" indent="-171450">
              <a:buFont typeface="Arial" panose="020B0604020202020204" pitchFamily="34" charset="0"/>
              <a:buChar char="•"/>
            </a:pPr>
            <a:r>
              <a:rPr lang="en-US" dirty="0"/>
              <a:t>They can be checked into source</a:t>
            </a:r>
            <a:r>
              <a:rPr lang="en-US" baseline="0" dirty="0"/>
              <a:t> control in order to simplify deployment management</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674096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can build deployment templates of your own, or you can use ones that have already been built. An assortment of templates built by the Azure team and by others in the community can be found on the Azure </a:t>
            </a:r>
            <a:r>
              <a:rPr lang="en-US" sz="1200" kern="1200" dirty="0" err="1" smtClean="0">
                <a:solidFill>
                  <a:schemeClr val="tx1"/>
                </a:solidFill>
                <a:effectLst/>
                <a:latin typeface="+mn-lt"/>
                <a:ea typeface="+mn-ea"/>
                <a:cs typeface="+mn-cs"/>
              </a:rPr>
              <a:t>Quickstart</a:t>
            </a:r>
            <a:r>
              <a:rPr lang="en-US" sz="1200" kern="1200" dirty="0" smtClean="0">
                <a:solidFill>
                  <a:schemeClr val="tx1"/>
                </a:solidFill>
                <a:effectLst/>
                <a:latin typeface="+mn-lt"/>
                <a:ea typeface="+mn-ea"/>
                <a:cs typeface="+mn-cs"/>
              </a:rPr>
              <a:t> Templates Web site or on GitHub. There are templates for creating clusters of Linux VMs, deploying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clusters of Ubuntu VMs, deploying MySQL servers, creating Windows VMs provisioned with IIS, and a whole lot more. There is even a template that deploys Minecraft Server in an Ubuntu VM.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Using any of these templates requires nothing more than a button click. Each template comes with documentation that tells you what parameters it requires and whether the template was created by Microsoft or by someone in the community. Best of all, you can view each template’s source code, which is little more than a JSON script, and customize it to fit your needs or even build upon it to create templates of your own.</a:t>
            </a:r>
          </a:p>
          <a:p>
            <a:endParaRPr lang="en-US" dirty="0" smtClean="0"/>
          </a:p>
          <a:p>
            <a:r>
              <a:rPr lang="en-US" dirty="0" smtClean="0"/>
              <a:t>The three templates pictured here are just a few of the many dozens of templates currently available.</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998187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Simple Linux Utility for Resource Management (SLURM), also known as the SLURM Workload Manager, is a free and open-source job scheduler for Linux that excels at distributing heavy computing workloads across clusters of machines and processors. It is used on more than half of the world's largest supercomputers and High-Performance Computing (HPC) clusters, and it enjoys widespread use in the research community for jobs that require significant CPU resources.</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2236143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10/24/2016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10/24/2016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10/24/2016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10/24/2016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10/24/2016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bit.ly/a4r-batc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bit.ly/a4r-ar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bit.ly/a4r-quickstart" TargetMode="External"/><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bit.ly/a4r-github"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bit.ly/a4r-slur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HPC</a:t>
            </a:r>
            <a:r>
              <a:rPr lang="en-US" dirty="0"/>
              <a:t> </a:t>
            </a:r>
            <a:r>
              <a:rPr lang="en-US" dirty="0" smtClean="0"/>
              <a:t>and</a:t>
            </a:r>
            <a:br>
              <a:rPr lang="en-US" dirty="0" smtClean="0"/>
            </a:br>
            <a:r>
              <a:rPr lang="en-US" dirty="0" smtClean="0"/>
              <a:t>Azure Container Service</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US" dirty="0"/>
          </a:p>
        </p:txBody>
      </p:sp>
      <p:sp>
        <p:nvSpPr>
          <p:cNvPr id="3" name="Content Placeholder 2"/>
          <p:cNvSpPr>
            <a:spLocks noGrp="1"/>
          </p:cNvSpPr>
          <p:nvPr>
            <p:ph idx="1"/>
          </p:nvPr>
        </p:nvSpPr>
        <p:spPr/>
        <p:txBody>
          <a:bodyPr/>
          <a:lstStyle/>
          <a:p>
            <a:r>
              <a:rPr lang="en-US" dirty="0" smtClean="0"/>
              <a:t>Lightweight alternative to virtual machines</a:t>
            </a:r>
          </a:p>
          <a:p>
            <a:r>
              <a:rPr lang="en-US" dirty="0" smtClean="0"/>
              <a:t>Smaller, less expensive, faster to start up, and self-contained</a:t>
            </a:r>
          </a:p>
          <a:p>
            <a:pPr lvl="1"/>
            <a:endParaRPr lang="en-US" dirty="0"/>
          </a:p>
        </p:txBody>
      </p:sp>
      <p:sp>
        <p:nvSpPr>
          <p:cNvPr id="4" name="Rectangle 3"/>
          <p:cNvSpPr/>
          <p:nvPr/>
        </p:nvSpPr>
        <p:spPr>
          <a:xfrm>
            <a:off x="1304693" y="5965724"/>
            <a:ext cx="4415882"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Host Operating System</a:t>
            </a:r>
          </a:p>
        </p:txBody>
      </p:sp>
      <p:sp>
        <p:nvSpPr>
          <p:cNvPr id="6" name="Rectangle 5"/>
          <p:cNvSpPr/>
          <p:nvPr/>
        </p:nvSpPr>
        <p:spPr>
          <a:xfrm>
            <a:off x="1304693"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Hypervisor</a:t>
            </a:r>
          </a:p>
        </p:txBody>
      </p:sp>
      <p:sp>
        <p:nvSpPr>
          <p:cNvPr id="8" name="Rectangle 7"/>
          <p:cNvSpPr/>
          <p:nvPr/>
        </p:nvSpPr>
        <p:spPr>
          <a:xfrm>
            <a:off x="1304693"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11" name="Rectangle 10"/>
          <p:cNvSpPr/>
          <p:nvPr/>
        </p:nvSpPr>
        <p:spPr>
          <a:xfrm>
            <a:off x="1304693"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14" name="Rectangle 13"/>
          <p:cNvSpPr/>
          <p:nvPr/>
        </p:nvSpPr>
        <p:spPr>
          <a:xfrm>
            <a:off x="1304693"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3" name="Rectangle 22"/>
          <p:cNvSpPr/>
          <p:nvPr/>
        </p:nvSpPr>
        <p:spPr>
          <a:xfrm>
            <a:off x="2810107"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4" name="Rectangle 23"/>
          <p:cNvSpPr/>
          <p:nvPr/>
        </p:nvSpPr>
        <p:spPr>
          <a:xfrm>
            <a:off x="2810107"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5" name="Rectangle 24"/>
          <p:cNvSpPr/>
          <p:nvPr/>
        </p:nvSpPr>
        <p:spPr>
          <a:xfrm>
            <a:off x="2810107"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6" name="Rectangle 25"/>
          <p:cNvSpPr/>
          <p:nvPr/>
        </p:nvSpPr>
        <p:spPr>
          <a:xfrm>
            <a:off x="4315521"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7" name="Rectangle 26"/>
          <p:cNvSpPr/>
          <p:nvPr/>
        </p:nvSpPr>
        <p:spPr>
          <a:xfrm>
            <a:off x="4315521"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8" name="Rectangle 27"/>
          <p:cNvSpPr/>
          <p:nvPr/>
        </p:nvSpPr>
        <p:spPr>
          <a:xfrm>
            <a:off x="4315521"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9" name="Rectangle 28"/>
          <p:cNvSpPr/>
          <p:nvPr/>
        </p:nvSpPr>
        <p:spPr>
          <a:xfrm>
            <a:off x="6501162" y="5965724"/>
            <a:ext cx="4415882"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Operating System</a:t>
            </a:r>
          </a:p>
        </p:txBody>
      </p:sp>
      <p:sp>
        <p:nvSpPr>
          <p:cNvPr id="30" name="Rectangle 29"/>
          <p:cNvSpPr/>
          <p:nvPr/>
        </p:nvSpPr>
        <p:spPr>
          <a:xfrm>
            <a:off x="6501162"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Container Engine</a:t>
            </a:r>
          </a:p>
        </p:txBody>
      </p:sp>
      <p:sp>
        <p:nvSpPr>
          <p:cNvPr id="32" name="Rectangle 31"/>
          <p:cNvSpPr/>
          <p:nvPr/>
        </p:nvSpPr>
        <p:spPr>
          <a:xfrm>
            <a:off x="6501162"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3" name="Rectangle 32"/>
          <p:cNvSpPr/>
          <p:nvPr/>
        </p:nvSpPr>
        <p:spPr>
          <a:xfrm>
            <a:off x="6501162"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5" name="Rectangle 34"/>
          <p:cNvSpPr/>
          <p:nvPr/>
        </p:nvSpPr>
        <p:spPr>
          <a:xfrm>
            <a:off x="8006576"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6" name="Rectangle 35"/>
          <p:cNvSpPr/>
          <p:nvPr/>
        </p:nvSpPr>
        <p:spPr>
          <a:xfrm>
            <a:off x="8006576"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8" name="Rectangle 37"/>
          <p:cNvSpPr/>
          <p:nvPr/>
        </p:nvSpPr>
        <p:spPr>
          <a:xfrm>
            <a:off x="9511990"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9" name="Rectangle 38"/>
          <p:cNvSpPr/>
          <p:nvPr/>
        </p:nvSpPr>
        <p:spPr>
          <a:xfrm>
            <a:off x="9511990"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40" name="TextBox 39"/>
          <p:cNvSpPr txBox="1"/>
          <p:nvPr/>
        </p:nvSpPr>
        <p:spPr>
          <a:xfrm>
            <a:off x="1215483" y="3010897"/>
            <a:ext cx="4505092" cy="461665"/>
          </a:xfrm>
          <a:prstGeom prst="rect">
            <a:avLst/>
          </a:prstGeom>
          <a:noFill/>
        </p:spPr>
        <p:txBody>
          <a:bodyPr wrap="square" rtlCol="0">
            <a:spAutoFit/>
          </a:bodyPr>
          <a:lstStyle/>
          <a:p>
            <a:pPr algn="ctr"/>
            <a:r>
              <a:rPr lang="en-US" sz="2400" dirty="0" smtClean="0">
                <a:solidFill>
                  <a:srgbClr val="235888"/>
                </a:solidFill>
              </a:rPr>
              <a:t>Virtual Machines</a:t>
            </a:r>
            <a:endParaRPr lang="en-US" sz="2400" dirty="0">
              <a:solidFill>
                <a:srgbClr val="235888"/>
              </a:solidFill>
            </a:endParaRPr>
          </a:p>
        </p:txBody>
      </p:sp>
      <p:sp>
        <p:nvSpPr>
          <p:cNvPr id="41" name="TextBox 40"/>
          <p:cNvSpPr txBox="1"/>
          <p:nvPr/>
        </p:nvSpPr>
        <p:spPr>
          <a:xfrm>
            <a:off x="6456557" y="3964860"/>
            <a:ext cx="4505092" cy="461665"/>
          </a:xfrm>
          <a:prstGeom prst="rect">
            <a:avLst/>
          </a:prstGeom>
          <a:noFill/>
        </p:spPr>
        <p:txBody>
          <a:bodyPr wrap="square" rtlCol="0">
            <a:spAutoFit/>
          </a:bodyPr>
          <a:lstStyle/>
          <a:p>
            <a:pPr algn="ctr"/>
            <a:r>
              <a:rPr lang="en-US" sz="2400" dirty="0" smtClean="0">
                <a:solidFill>
                  <a:srgbClr val="235888"/>
                </a:solidFill>
              </a:rPr>
              <a:t>Containers</a:t>
            </a:r>
            <a:endParaRPr lang="en-US" sz="2400" dirty="0">
              <a:solidFill>
                <a:srgbClr val="235888"/>
              </a:solidFill>
            </a:endParaRPr>
          </a:p>
        </p:txBody>
      </p:sp>
    </p:spTree>
    <p:extLst>
      <p:ext uri="{BB962C8B-B14F-4D97-AF65-F5344CB8AC3E}">
        <p14:creationId xmlns:p14="http://schemas.microsoft.com/office/powerpoint/2010/main" val="4017049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a:t>
            </a:r>
            <a:endParaRPr lang="en-US" dirty="0"/>
          </a:p>
        </p:txBody>
      </p:sp>
      <p:sp>
        <p:nvSpPr>
          <p:cNvPr id="3" name="Content Placeholder 2"/>
          <p:cNvSpPr>
            <a:spLocks noGrp="1"/>
          </p:cNvSpPr>
          <p:nvPr>
            <p:ph idx="1"/>
          </p:nvPr>
        </p:nvSpPr>
        <p:spPr>
          <a:xfrm>
            <a:off x="838200" y="1825625"/>
            <a:ext cx="5729868" cy="4351338"/>
          </a:xfrm>
        </p:spPr>
        <p:txBody>
          <a:bodyPr>
            <a:normAutofit/>
          </a:bodyPr>
          <a:lstStyle/>
          <a:p>
            <a:r>
              <a:rPr lang="en-US" dirty="0" smtClean="0"/>
              <a:t>Leading open-source containerization platform</a:t>
            </a:r>
          </a:p>
          <a:p>
            <a:endParaRPr lang="en-US" dirty="0"/>
          </a:p>
          <a:p>
            <a:endParaRPr lang="en-US" dirty="0" smtClean="0"/>
          </a:p>
          <a:p>
            <a:endParaRPr lang="en-US" dirty="0"/>
          </a:p>
          <a:p>
            <a:endParaRPr lang="en-US" dirty="0" smtClean="0"/>
          </a:p>
          <a:p>
            <a:endParaRPr lang="en-US" dirty="0"/>
          </a:p>
          <a:p>
            <a:r>
              <a:rPr lang="en-US" dirty="0" smtClean="0"/>
              <a:t>Supported natively in Azure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8568" y="1296374"/>
            <a:ext cx="6497052" cy="5409839"/>
          </a:xfrm>
          <a:prstGeom prst="rect">
            <a:avLst/>
          </a:prstGeom>
        </p:spPr>
      </p:pic>
      <p:sp>
        <p:nvSpPr>
          <p:cNvPr id="5" name="TextBox 4"/>
          <p:cNvSpPr txBox="1"/>
          <p:nvPr/>
        </p:nvSpPr>
        <p:spPr>
          <a:xfrm>
            <a:off x="1059365" y="2985630"/>
            <a:ext cx="4650059" cy="2031325"/>
          </a:xfrm>
          <a:prstGeom prst="rect">
            <a:avLst/>
          </a:prstGeom>
          <a:noFill/>
        </p:spPr>
        <p:txBody>
          <a:bodyPr wrap="square" rtlCol="0">
            <a:spAutoFit/>
          </a:bodyPr>
          <a:lstStyle/>
          <a:p>
            <a:r>
              <a:rPr lang="en-US" i="1" dirty="0">
                <a:solidFill>
                  <a:srgbClr val="4D9CD7"/>
                </a:solidFill>
              </a:rPr>
              <a:t>Docker containers wrap up a piece of software in a complete filesystem that contains everything it needs to run: code, runtime, system tools, system libraries – anything you can install on a server. This guarantees that it will always run the same, regardless of the environment it is running in</a:t>
            </a:r>
          </a:p>
        </p:txBody>
      </p:sp>
    </p:spTree>
    <p:extLst>
      <p:ext uri="{BB962C8B-B14F-4D97-AF65-F5344CB8AC3E}">
        <p14:creationId xmlns:p14="http://schemas.microsoft.com/office/powerpoint/2010/main" val="782485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Architecture</a:t>
            </a:r>
            <a:endParaRPr lang="en-US" dirty="0"/>
          </a:p>
        </p:txBody>
      </p:sp>
      <p:pic>
        <p:nvPicPr>
          <p:cNvPr id="4" name="Picture 3"/>
          <p:cNvPicPr>
            <a:picLocks noChangeAspect="1"/>
          </p:cNvPicPr>
          <p:nvPr/>
        </p:nvPicPr>
        <p:blipFill>
          <a:blip r:embed="rId3"/>
          <a:stretch>
            <a:fillRect/>
          </a:stretch>
        </p:blipFill>
        <p:spPr>
          <a:xfrm>
            <a:off x="2004593" y="1690688"/>
            <a:ext cx="8182813" cy="4270669"/>
          </a:xfrm>
          <a:prstGeom prst="rect">
            <a:avLst/>
          </a:prstGeom>
        </p:spPr>
      </p:pic>
    </p:spTree>
    <p:extLst>
      <p:ext uri="{BB962C8B-B14F-4D97-AF65-F5344CB8AC3E}">
        <p14:creationId xmlns:p14="http://schemas.microsoft.com/office/powerpoint/2010/main" val="200852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CLI</a:t>
            </a:r>
            <a:endParaRPr lang="en-US" dirty="0"/>
          </a:p>
        </p:txBody>
      </p:sp>
      <p:sp>
        <p:nvSpPr>
          <p:cNvPr id="3" name="Content Placeholder 2"/>
          <p:cNvSpPr>
            <a:spLocks noGrp="1"/>
          </p:cNvSpPr>
          <p:nvPr>
            <p:ph idx="1"/>
          </p:nvPr>
        </p:nvSpPr>
        <p:spPr/>
        <p:txBody>
          <a:bodyPr/>
          <a:lstStyle/>
          <a:p>
            <a:r>
              <a:rPr lang="en-US" dirty="0" smtClean="0"/>
              <a:t>Command-line interface for Docker, available for Linux, OS X, and Windows (available separately or as part of Docker Toolbox)</a:t>
            </a:r>
            <a:endParaRPr lang="en-US" dirty="0"/>
          </a:p>
        </p:txBody>
      </p:sp>
      <p:pic>
        <p:nvPicPr>
          <p:cNvPr id="4" name="Picture 3"/>
          <p:cNvPicPr>
            <a:picLocks noChangeAspect="1"/>
          </p:cNvPicPr>
          <p:nvPr/>
        </p:nvPicPr>
        <p:blipFill>
          <a:blip r:embed="rId3"/>
          <a:stretch>
            <a:fillRect/>
          </a:stretch>
        </p:blipFill>
        <p:spPr>
          <a:xfrm>
            <a:off x="2957512" y="2995613"/>
            <a:ext cx="6276975" cy="3181350"/>
          </a:xfrm>
          <a:prstGeom prst="rect">
            <a:avLst/>
          </a:prstGeom>
        </p:spPr>
      </p:pic>
    </p:spTree>
    <p:extLst>
      <p:ext uri="{BB962C8B-B14F-4D97-AF65-F5344CB8AC3E}">
        <p14:creationId xmlns:p14="http://schemas.microsoft.com/office/powerpoint/2010/main" val="3822169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Container</a:t>
            </a:r>
            <a:endParaRPr lang="en-US" dirty="0"/>
          </a:p>
        </p:txBody>
      </p:sp>
      <p:sp>
        <p:nvSpPr>
          <p:cNvPr id="4" name="TextBox 3"/>
          <p:cNvSpPr txBox="1"/>
          <p:nvPr/>
        </p:nvSpPr>
        <p:spPr>
          <a:xfrm>
            <a:off x="1656674" y="1918010"/>
            <a:ext cx="8146461" cy="455509"/>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run -i -t ubuntu /bin/bash</a:t>
            </a:r>
            <a:endParaRPr lang="en-US" sz="32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sp>
        <p:nvSpPr>
          <p:cNvPr id="5" name="TextBox 4"/>
          <p:cNvSpPr txBox="1"/>
          <p:nvPr/>
        </p:nvSpPr>
        <p:spPr>
          <a:xfrm>
            <a:off x="1656674" y="2999679"/>
            <a:ext cx="2219093"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Docker CLI command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cxnSp>
        <p:nvCxnSpPr>
          <p:cNvPr id="6" name="Straight Connector 5"/>
          <p:cNvCxnSpPr/>
          <p:nvPr/>
        </p:nvCxnSpPr>
        <p:spPr>
          <a:xfrm>
            <a:off x="2348050" y="2373519"/>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56674" y="2373519"/>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385113" y="2373519"/>
            <a:ext cx="216333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49532" y="2373519"/>
            <a:ext cx="137160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566820" y="2373519"/>
            <a:ext cx="212988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57219" y="2373519"/>
            <a:ext cx="0" cy="129095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535332" y="2373519"/>
            <a:ext cx="1590" cy="204496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631761" y="2373519"/>
            <a:ext cx="18316" cy="27989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10811" y="3773004"/>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Run container with interactive terminal</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5" name="TextBox 14"/>
          <p:cNvSpPr txBox="1"/>
          <p:nvPr/>
        </p:nvSpPr>
        <p:spPr>
          <a:xfrm>
            <a:off x="5629295" y="4531287"/>
            <a:ext cx="2219093" cy="1329595"/>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Pull "</a:t>
            </a:r>
            <a:r>
              <a:rPr lang="en-US" sz="2400" dirty="0" err="1" smtClean="0">
                <a:gradFill>
                  <a:gsLst>
                    <a:gs pos="0">
                      <a:srgbClr val="292929">
                        <a:lumMod val="90000"/>
                        <a:lumOff val="10000"/>
                      </a:srgbClr>
                    </a:gs>
                    <a:gs pos="86000">
                      <a:srgbClr val="292929">
                        <a:lumMod val="90000"/>
                        <a:lumOff val="10000"/>
                      </a:srgbClr>
                    </a:gs>
                  </a:gsLst>
                  <a:lin ang="5400000" scaled="0"/>
                </a:gradFill>
              </a:rPr>
              <a:t>ubuntu</a:t>
            </a:r>
            <a:r>
              <a:rPr lang="en-US" sz="2400" dirty="0" smtClean="0">
                <a:gradFill>
                  <a:gsLst>
                    <a:gs pos="0">
                      <a:srgbClr val="292929">
                        <a:lumMod val="90000"/>
                        <a:lumOff val="10000"/>
                      </a:srgbClr>
                    </a:gs>
                    <a:gs pos="86000">
                      <a:srgbClr val="292929">
                        <a:lumMod val="90000"/>
                        <a:lumOff val="10000"/>
                      </a:srgbClr>
                    </a:gs>
                  </a:gsLst>
                  <a:lin ang="5400000" scaled="0"/>
                </a:gradFill>
              </a:rPr>
              <a:t>" image from Docker Hub or local registry</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6" name="TextBox 15"/>
          <p:cNvSpPr txBox="1"/>
          <p:nvPr/>
        </p:nvSpPr>
        <p:spPr>
          <a:xfrm>
            <a:off x="7848388" y="5308888"/>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Command to execute in the container</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1694848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Docker CLI Commands</a:t>
            </a:r>
            <a:endParaRPr lang="en-US" dirty="0"/>
          </a:p>
        </p:txBody>
      </p:sp>
      <p:sp>
        <p:nvSpPr>
          <p:cNvPr id="5" name="TextBox 4"/>
          <p:cNvSpPr txBox="1"/>
          <p:nvPr/>
        </p:nvSpPr>
        <p:spPr>
          <a:xfrm>
            <a:off x="920694" y="1817649"/>
            <a:ext cx="8787662" cy="453650"/>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run </a:t>
            </a:r>
            <a:r>
              <a:rPr lang="de-DE" sz="3200" dirty="0" smtClean="0">
                <a:solidFill>
                  <a:schemeClr val="accent2"/>
                </a:solidFill>
                <a:cs typeface="Courier New" panose="02070309020205020404" pitchFamily="49" charset="0"/>
              </a:rPr>
              <a:t>- Use an image to run a container</a:t>
            </a:r>
            <a:endParaRPr lang="en-US" sz="3200" dirty="0">
              <a:solidFill>
                <a:schemeClr val="accent2"/>
              </a:solidFill>
              <a:cs typeface="Courier New" panose="02070309020205020404" pitchFamily="49" charset="0"/>
            </a:endParaRPr>
          </a:p>
        </p:txBody>
      </p:sp>
      <p:sp>
        <p:nvSpPr>
          <p:cNvPr id="6" name="TextBox 5"/>
          <p:cNvSpPr txBox="1"/>
          <p:nvPr/>
        </p:nvSpPr>
        <p:spPr>
          <a:xfrm>
            <a:off x="920694" y="2475571"/>
            <a:ext cx="845346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pull </a:t>
            </a:r>
            <a:r>
              <a:rPr lang="de-DE" sz="3200" dirty="0" smtClean="0">
                <a:solidFill>
                  <a:schemeClr val="accent2"/>
                </a:solidFill>
                <a:cs typeface="Courier New" panose="02070309020205020404" pitchFamily="49" charset="0"/>
              </a:rPr>
              <a:t>- Pull an image from a registry</a:t>
            </a:r>
            <a:endParaRPr lang="en-US" sz="3200" dirty="0">
              <a:solidFill>
                <a:schemeClr val="accent2"/>
              </a:solidFill>
              <a:cs typeface="Courier New" panose="02070309020205020404" pitchFamily="49" charset="0"/>
            </a:endParaRPr>
          </a:p>
        </p:txBody>
      </p:sp>
      <p:sp>
        <p:nvSpPr>
          <p:cNvPr id="7" name="TextBox 6"/>
          <p:cNvSpPr txBox="1"/>
          <p:nvPr/>
        </p:nvSpPr>
        <p:spPr>
          <a:xfrm>
            <a:off x="920694" y="3133493"/>
            <a:ext cx="732873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build </a:t>
            </a:r>
            <a:r>
              <a:rPr lang="de-DE" sz="3200" dirty="0" smtClean="0">
                <a:solidFill>
                  <a:schemeClr val="accent2"/>
                </a:solidFill>
                <a:cs typeface="Courier New" panose="02070309020205020404" pitchFamily="49" charset="0"/>
              </a:rPr>
              <a:t>- Build a Docker image</a:t>
            </a:r>
            <a:endParaRPr lang="en-US" sz="3200" dirty="0">
              <a:solidFill>
                <a:schemeClr val="accent2"/>
              </a:solidFill>
              <a:cs typeface="Courier New" panose="02070309020205020404" pitchFamily="49" charset="0"/>
            </a:endParaRPr>
          </a:p>
        </p:txBody>
      </p:sp>
      <p:sp>
        <p:nvSpPr>
          <p:cNvPr id="8" name="TextBox 7"/>
          <p:cNvSpPr txBox="1"/>
          <p:nvPr/>
        </p:nvSpPr>
        <p:spPr>
          <a:xfrm>
            <a:off x="920694" y="5107259"/>
            <a:ext cx="9449703"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exec </a:t>
            </a:r>
            <a:r>
              <a:rPr lang="de-DE" sz="3200" dirty="0" smtClean="0">
                <a:solidFill>
                  <a:schemeClr val="accent2"/>
                </a:solidFill>
                <a:cs typeface="Courier New" panose="02070309020205020404" pitchFamily="49" charset="0"/>
              </a:rPr>
              <a:t>- Execute a command in a container</a:t>
            </a:r>
            <a:endParaRPr lang="en-US" sz="3200" dirty="0">
              <a:solidFill>
                <a:schemeClr val="accent2"/>
              </a:solidFill>
              <a:cs typeface="Courier New" panose="02070309020205020404" pitchFamily="49" charset="0"/>
            </a:endParaRPr>
          </a:p>
        </p:txBody>
      </p:sp>
      <p:sp>
        <p:nvSpPr>
          <p:cNvPr id="9" name="TextBox 8"/>
          <p:cNvSpPr txBox="1"/>
          <p:nvPr/>
        </p:nvSpPr>
        <p:spPr>
          <a:xfrm>
            <a:off x="920694" y="5765181"/>
            <a:ext cx="7719677"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stop </a:t>
            </a:r>
            <a:r>
              <a:rPr lang="de-DE" sz="3200" dirty="0" smtClean="0">
                <a:solidFill>
                  <a:schemeClr val="accent2"/>
                </a:solidFill>
                <a:cs typeface="Courier New" panose="02070309020205020404" pitchFamily="49" charset="0"/>
              </a:rPr>
              <a:t>- Stop a running container</a:t>
            </a:r>
            <a:endParaRPr lang="en-US" sz="3200" dirty="0">
              <a:solidFill>
                <a:schemeClr val="accent2"/>
              </a:solidFill>
              <a:cs typeface="Courier New" panose="02070309020205020404" pitchFamily="49" charset="0"/>
            </a:endParaRPr>
          </a:p>
        </p:txBody>
      </p:sp>
      <p:sp>
        <p:nvSpPr>
          <p:cNvPr id="10" name="TextBox 9"/>
          <p:cNvSpPr txBox="1"/>
          <p:nvPr/>
        </p:nvSpPr>
        <p:spPr>
          <a:xfrm>
            <a:off x="920694" y="3791415"/>
            <a:ext cx="881048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images </a:t>
            </a:r>
            <a:r>
              <a:rPr lang="de-DE" sz="3200" dirty="0" smtClean="0">
                <a:solidFill>
                  <a:schemeClr val="accent2"/>
                </a:solidFill>
                <a:cs typeface="Courier New" panose="02070309020205020404" pitchFamily="49" charset="0"/>
              </a:rPr>
              <a:t>- List available Docker images</a:t>
            </a:r>
            <a:endParaRPr lang="en-US" sz="3200" dirty="0">
              <a:solidFill>
                <a:schemeClr val="accent2"/>
              </a:solidFill>
              <a:cs typeface="Courier New" panose="02070309020205020404" pitchFamily="49" charset="0"/>
            </a:endParaRPr>
          </a:p>
        </p:txBody>
      </p:sp>
      <p:sp>
        <p:nvSpPr>
          <p:cNvPr id="11" name="TextBox 10"/>
          <p:cNvSpPr txBox="1"/>
          <p:nvPr/>
        </p:nvSpPr>
        <p:spPr>
          <a:xfrm>
            <a:off x="920694" y="4449337"/>
            <a:ext cx="825007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ps </a:t>
            </a:r>
            <a:r>
              <a:rPr lang="de-DE" sz="3200" dirty="0" smtClean="0">
                <a:solidFill>
                  <a:schemeClr val="accent2"/>
                </a:solidFill>
                <a:cs typeface="Courier New" panose="02070309020205020404" pitchFamily="49" charset="0"/>
              </a:rPr>
              <a:t>- List running Docker containers</a:t>
            </a:r>
            <a:endParaRPr lang="en-US" sz="3200" dirty="0">
              <a:solidFill>
                <a:schemeClr val="accent2"/>
              </a:solidFill>
              <a:cs typeface="Courier New" panose="02070309020205020404" pitchFamily="49" charset="0"/>
            </a:endParaRPr>
          </a:p>
        </p:txBody>
      </p:sp>
    </p:spTree>
    <p:extLst>
      <p:ext uri="{BB962C8B-B14F-4D97-AF65-F5344CB8AC3E}">
        <p14:creationId xmlns:p14="http://schemas.microsoft.com/office/powerpoint/2010/main" val="2769052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Container Service</a:t>
            </a:r>
            <a:endParaRPr lang="en-US" dirty="0"/>
          </a:p>
        </p:txBody>
      </p:sp>
      <p:sp>
        <p:nvSpPr>
          <p:cNvPr id="3" name="Content Placeholder 2"/>
          <p:cNvSpPr>
            <a:spLocks noGrp="1"/>
          </p:cNvSpPr>
          <p:nvPr>
            <p:ph idx="1"/>
          </p:nvPr>
        </p:nvSpPr>
        <p:spPr/>
        <p:txBody>
          <a:bodyPr/>
          <a:lstStyle/>
          <a:p>
            <a:r>
              <a:rPr lang="en-US" dirty="0" smtClean="0"/>
              <a:t>Provides robust, ready-to-use Docker hosting environment</a:t>
            </a:r>
          </a:p>
          <a:p>
            <a:r>
              <a:rPr lang="en-US" dirty="0" smtClean="0"/>
              <a:t>Uses open-source orchestration tools (DC/OS and Swarm)</a:t>
            </a:r>
          </a:p>
        </p:txBody>
      </p:sp>
      <p:pic>
        <p:nvPicPr>
          <p:cNvPr id="7" name="Picture 6"/>
          <p:cNvPicPr>
            <a:picLocks noChangeAspect="1"/>
          </p:cNvPicPr>
          <p:nvPr/>
        </p:nvPicPr>
        <p:blipFill>
          <a:blip r:embed="rId3"/>
          <a:stretch>
            <a:fillRect/>
          </a:stretch>
        </p:blipFill>
        <p:spPr>
          <a:xfrm>
            <a:off x="2557912" y="3142057"/>
            <a:ext cx="7076175" cy="3169843"/>
          </a:xfrm>
          <a:prstGeom prst="rect">
            <a:avLst/>
          </a:prstGeom>
        </p:spPr>
      </p:pic>
    </p:spTree>
    <p:extLst>
      <p:ext uri="{BB962C8B-B14F-4D97-AF65-F5344CB8AC3E}">
        <p14:creationId xmlns:p14="http://schemas.microsoft.com/office/powerpoint/2010/main" val="1520252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with Docker Swarm</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325" y="2004044"/>
            <a:ext cx="7487349" cy="3850346"/>
          </a:xfrm>
          <a:prstGeom prst="rect">
            <a:avLst/>
          </a:prstGeom>
        </p:spPr>
      </p:pic>
    </p:spTree>
    <p:extLst>
      <p:ext uri="{BB962C8B-B14F-4D97-AF65-F5344CB8AC3E}">
        <p14:creationId xmlns:p14="http://schemas.microsoft.com/office/powerpoint/2010/main" val="1442308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Docker Swarm in ACS</a:t>
            </a:r>
            <a:endParaRPr lang="en-US" dirty="0"/>
          </a:p>
        </p:txBody>
      </p:sp>
      <p:sp>
        <p:nvSpPr>
          <p:cNvPr id="3" name="Content Placeholder 2"/>
          <p:cNvSpPr>
            <a:spLocks noGrp="1"/>
          </p:cNvSpPr>
          <p:nvPr>
            <p:ph idx="1"/>
          </p:nvPr>
        </p:nvSpPr>
        <p:spPr/>
        <p:txBody>
          <a:bodyPr/>
          <a:lstStyle/>
          <a:p>
            <a:r>
              <a:rPr lang="en-US" dirty="0"/>
              <a:t>Establish SSH tunnel to master load balancer</a:t>
            </a:r>
          </a:p>
          <a:p>
            <a:r>
              <a:rPr lang="en-US" dirty="0"/>
              <a:t>Use port forwarding to forward local Docker commands to Docker daemon on master </a:t>
            </a:r>
            <a:r>
              <a:rPr lang="en-US" dirty="0" smtClean="0"/>
              <a:t>LB</a:t>
            </a:r>
            <a:endParaRPr lang="en-US" dirty="0"/>
          </a:p>
        </p:txBody>
      </p:sp>
      <p:sp>
        <p:nvSpPr>
          <p:cNvPr id="4" name="TextBox 3"/>
          <p:cNvSpPr txBox="1"/>
          <p:nvPr/>
        </p:nvSpPr>
        <p:spPr>
          <a:xfrm>
            <a:off x="519249" y="3769111"/>
            <a:ext cx="11169724" cy="398571"/>
          </a:xfrm>
          <a:prstGeom prst="rect">
            <a:avLst/>
          </a:prstGeom>
          <a:noFill/>
        </p:spPr>
        <p:txBody>
          <a:bodyPr wrap="none" lIns="0" tIns="0" rIns="0" bIns="0" rtlCol="0">
            <a:spAutoFit/>
          </a:bodyPr>
          <a:lstStyle/>
          <a:p>
            <a:pPr>
              <a:lnSpc>
                <a:spcPct val="90000"/>
              </a:lnSpc>
              <a:spcBef>
                <a:spcPct val="20000"/>
              </a:spcBef>
              <a:buSzPct val="80000"/>
            </a:pPr>
            <a:r>
              <a:rPr lang="de-DE" sz="2800" b="1" dirty="0" smtClean="0">
                <a:latin typeface="Courier New" panose="02070309020205020404" pitchFamily="49" charset="0"/>
                <a:cs typeface="Courier New" panose="02070309020205020404" pitchFamily="49" charset="0"/>
              </a:rPr>
              <a:t>ssh </a:t>
            </a:r>
            <a:r>
              <a:rPr lang="de-DE" sz="2800" b="1" i="1" dirty="0" smtClean="0">
                <a:latin typeface="Courier New" panose="02070309020205020404" pitchFamily="49" charset="0"/>
                <a:cs typeface="Courier New" panose="02070309020205020404" pitchFamily="49" charset="0"/>
              </a:rPr>
              <a:t>username</a:t>
            </a:r>
            <a:r>
              <a:rPr lang="de-DE" sz="2800" b="1" dirty="0" smtClean="0">
                <a:latin typeface="Courier New" panose="02070309020205020404" pitchFamily="49" charset="0"/>
                <a:cs typeface="Courier New" panose="02070309020205020404" pitchFamily="49" charset="0"/>
              </a:rPr>
              <a:t>@</a:t>
            </a:r>
            <a:r>
              <a:rPr lang="de-DE" sz="2800" b="1" i="1" dirty="0" smtClean="0">
                <a:latin typeface="Courier New" panose="02070309020205020404" pitchFamily="49" charset="0"/>
                <a:cs typeface="Courier New" panose="02070309020205020404" pitchFamily="49" charset="0"/>
              </a:rPr>
              <a:t>dnsname</a:t>
            </a:r>
            <a:r>
              <a:rPr lang="de-DE" sz="2800" b="1" dirty="0" smtClean="0">
                <a:latin typeface="Courier New" panose="02070309020205020404" pitchFamily="49" charset="0"/>
                <a:cs typeface="Courier New" panose="02070309020205020404" pitchFamily="49" charset="0"/>
              </a:rPr>
              <a:t> -p 2200 -L 22375:127.0.0.1:2375</a:t>
            </a:r>
            <a:endParaRPr lang="en-US" sz="28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cxnSp>
        <p:nvCxnSpPr>
          <p:cNvPr id="5" name="Straight Connector 4"/>
          <p:cNvCxnSpPr/>
          <p:nvPr/>
        </p:nvCxnSpPr>
        <p:spPr>
          <a:xfrm>
            <a:off x="5704568" y="4167682"/>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013192" y="4167682"/>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685875" y="4167682"/>
            <a:ext cx="487794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115283" y="4167682"/>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79356" y="4927300"/>
            <a:ext cx="3906519"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Establish SSH connection via port 2200 (default is 22)</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0" name="TextBox 9"/>
          <p:cNvSpPr txBox="1"/>
          <p:nvPr/>
        </p:nvSpPr>
        <p:spPr>
          <a:xfrm>
            <a:off x="6938761" y="4927300"/>
            <a:ext cx="4625054"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Forward commands transmitted through port 22375 by the Docker CLI to port 2375 on the other end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684253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smtClean="0"/>
              <a:t>SLURM Linux Cluster HOL.html</a:t>
            </a:r>
          </a:p>
          <a:p>
            <a:r>
              <a:rPr lang="en-US" dirty="0" smtClean="0"/>
              <a:t>Docker and Azure Container Service HOL.html</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HPC</a:t>
            </a:r>
            <a:endParaRPr lang="en-US" dirty="0"/>
          </a:p>
        </p:txBody>
      </p:sp>
      <p:sp>
        <p:nvSpPr>
          <p:cNvPr id="3" name="Content Placeholder 2"/>
          <p:cNvSpPr>
            <a:spLocks noGrp="1"/>
          </p:cNvSpPr>
          <p:nvPr>
            <p:ph idx="1"/>
          </p:nvPr>
        </p:nvSpPr>
        <p:spPr/>
        <p:txBody>
          <a:bodyPr/>
          <a:lstStyle/>
          <a:p>
            <a:r>
              <a:rPr lang="en-US" dirty="0"/>
              <a:t>Run massively parallel compute jobs in the cloud</a:t>
            </a:r>
          </a:p>
          <a:p>
            <a:pPr lvl="1"/>
            <a:r>
              <a:rPr lang="en-US" dirty="0"/>
              <a:t>Photorealistic 3D rendering</a:t>
            </a:r>
          </a:p>
          <a:p>
            <a:pPr lvl="1"/>
            <a:r>
              <a:rPr lang="en-US" dirty="0"/>
              <a:t>Brute force </a:t>
            </a:r>
            <a:r>
              <a:rPr lang="en-US" dirty="0" err="1"/>
              <a:t>cryptographical</a:t>
            </a:r>
            <a:r>
              <a:rPr lang="en-US" dirty="0"/>
              <a:t> analysis</a:t>
            </a:r>
          </a:p>
          <a:p>
            <a:pPr lvl="1"/>
            <a:r>
              <a:rPr lang="en-US" dirty="0" smtClean="0"/>
              <a:t>Financial </a:t>
            </a:r>
            <a:r>
              <a:rPr lang="en-US" dirty="0"/>
              <a:t>risk modeling, genomics research, and more</a:t>
            </a:r>
          </a:p>
          <a:p>
            <a:r>
              <a:rPr lang="en-US" dirty="0"/>
              <a:t>Deploy an HPC cluster in minutes and scale as needed</a:t>
            </a:r>
          </a:p>
          <a:p>
            <a:r>
              <a:rPr lang="en-US" dirty="0"/>
              <a:t>Automate deployments with deployment templates</a:t>
            </a:r>
          </a:p>
          <a:p>
            <a:r>
              <a:rPr lang="en-US" dirty="0"/>
              <a:t>Combine with Azure Batch for batch scheduling and compute management (</a:t>
            </a:r>
            <a:r>
              <a:rPr lang="en-US" dirty="0">
                <a:hlinkClick r:id="rId3"/>
              </a:rPr>
              <a:t>http://bit.ly/a4r-batch</a:t>
            </a:r>
            <a:r>
              <a:rPr lang="en-US" dirty="0" smtClean="0"/>
              <a:t>)</a:t>
            </a:r>
          </a:p>
          <a:p>
            <a:r>
              <a:rPr lang="en-US" dirty="0" smtClean="0"/>
              <a:t>Linux or Windows</a:t>
            </a:r>
            <a:endParaRPr lang="en-US" dirty="0"/>
          </a:p>
        </p:txBody>
      </p:sp>
    </p:spTree>
    <p:extLst>
      <p:ext uri="{BB962C8B-B14F-4D97-AF65-F5344CB8AC3E}">
        <p14:creationId xmlns:p14="http://schemas.microsoft.com/office/powerpoint/2010/main" val="2410609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Virtual-Machine Sizes</a:t>
            </a:r>
            <a:endParaRPr lang="en-US" dirty="0"/>
          </a:p>
        </p:txBody>
      </p:sp>
      <p:sp>
        <p:nvSpPr>
          <p:cNvPr id="4" name="Rectangle 3"/>
          <p:cNvSpPr/>
          <p:nvPr/>
        </p:nvSpPr>
        <p:spPr>
          <a:xfrm>
            <a:off x="0" y="1705496"/>
            <a:ext cx="3066413" cy="618631"/>
          </a:xfrm>
          <a:prstGeom prst="rect">
            <a:avLst/>
          </a:prstGeom>
        </p:spPr>
        <p:txBody>
          <a:bodyPr wrap="square" anchor="b">
            <a:spAutoFit/>
          </a:bodyPr>
          <a:lstStyle/>
          <a:p>
            <a:pPr algn="ctr">
              <a:lnSpc>
                <a:spcPct val="95000"/>
              </a:lnSpc>
              <a:buSzPct val="90000"/>
            </a:pPr>
            <a:r>
              <a:rPr lang="en-US" sz="3600" spc="-200" dirty="0" smtClean="0">
                <a:solidFill>
                  <a:schemeClr val="accent2"/>
                </a:solidFill>
                <a:latin typeface="Segoe UI Light" panose="020B0502040204020203" pitchFamily="34" charset="0"/>
                <a:cs typeface="Segoe UI Light" panose="020B0502040204020203" pitchFamily="34" charset="0"/>
              </a:rPr>
              <a:t>A-Series</a:t>
            </a:r>
            <a:endParaRPr lang="en-US" sz="4400" spc="-294" dirty="0">
              <a:solidFill>
                <a:schemeClr val="accent2"/>
              </a:solidFill>
              <a:latin typeface="Segoe UI Light" panose="020B0502040204020203" pitchFamily="34" charset="0"/>
              <a:cs typeface="Segoe UI Light" panose="020B0502040204020203" pitchFamily="34" charset="0"/>
            </a:endParaRPr>
          </a:p>
        </p:txBody>
      </p:sp>
      <p:sp>
        <p:nvSpPr>
          <p:cNvPr id="5" name="Rectangle 4"/>
          <p:cNvSpPr/>
          <p:nvPr/>
        </p:nvSpPr>
        <p:spPr>
          <a:xfrm>
            <a:off x="3068798" y="1690688"/>
            <a:ext cx="3064029" cy="618631"/>
          </a:xfrm>
          <a:prstGeom prst="rect">
            <a:avLst/>
          </a:prstGeom>
        </p:spPr>
        <p:txBody>
          <a:bodyPr wrap="square" anchor="b">
            <a:spAutoFit/>
          </a:bodyPr>
          <a:lstStyle/>
          <a:p>
            <a:pPr algn="ctr">
              <a:lnSpc>
                <a:spcPct val="95000"/>
              </a:lnSpc>
              <a:buSzPct val="90000"/>
            </a:pPr>
            <a:r>
              <a:rPr lang="en-US" sz="3600" spc="-200" dirty="0">
                <a:solidFill>
                  <a:schemeClr val="accent2"/>
                </a:solidFill>
                <a:latin typeface="Segoe UI Light" panose="020B0502040204020203" pitchFamily="34" charset="0"/>
                <a:cs typeface="Segoe UI Light" panose="020B0502040204020203" pitchFamily="34" charset="0"/>
              </a:rPr>
              <a:t>D</a:t>
            </a:r>
            <a:r>
              <a:rPr lang="en-US" sz="3600" spc="-200" dirty="0" smtClean="0">
                <a:solidFill>
                  <a:schemeClr val="accent2"/>
                </a:solidFill>
                <a:latin typeface="Segoe UI Light" panose="020B0502040204020203" pitchFamily="34" charset="0"/>
                <a:cs typeface="Segoe UI Light" panose="020B0502040204020203" pitchFamily="34" charset="0"/>
              </a:rPr>
              <a:t>-Series</a:t>
            </a:r>
            <a:endParaRPr lang="en-US" sz="4400" spc="-294" dirty="0">
              <a:solidFill>
                <a:schemeClr val="accent2"/>
              </a:solidFill>
              <a:latin typeface="Segoe UI Light" panose="020B0502040204020203" pitchFamily="34" charset="0"/>
              <a:cs typeface="Segoe UI Light" panose="020B0502040204020203" pitchFamily="34" charset="0"/>
            </a:endParaRPr>
          </a:p>
        </p:txBody>
      </p:sp>
      <p:sp>
        <p:nvSpPr>
          <p:cNvPr id="6" name="Rectangle 5"/>
          <p:cNvSpPr/>
          <p:nvPr/>
        </p:nvSpPr>
        <p:spPr>
          <a:xfrm>
            <a:off x="6148552" y="1690688"/>
            <a:ext cx="3052031" cy="618631"/>
          </a:xfrm>
          <a:prstGeom prst="rect">
            <a:avLst/>
          </a:prstGeom>
        </p:spPr>
        <p:txBody>
          <a:bodyPr wrap="square" anchor="b">
            <a:spAutoFit/>
          </a:bodyPr>
          <a:lstStyle/>
          <a:p>
            <a:pPr algn="ctr">
              <a:lnSpc>
                <a:spcPct val="95000"/>
              </a:lnSpc>
              <a:buSzPct val="90000"/>
            </a:pPr>
            <a:r>
              <a:rPr lang="en-US" sz="3600" spc="-200" dirty="0" smtClean="0">
                <a:solidFill>
                  <a:schemeClr val="accent2"/>
                </a:solidFill>
                <a:latin typeface="Segoe UI Light" panose="020B0502040204020203" pitchFamily="34" charset="0"/>
                <a:cs typeface="Segoe UI Light" panose="020B0502040204020203" pitchFamily="34" charset="0"/>
              </a:rPr>
              <a:t>F/G/H-Series</a:t>
            </a:r>
            <a:endParaRPr lang="en-US" sz="4400" spc="-294" dirty="0">
              <a:solidFill>
                <a:schemeClr val="accent2"/>
              </a:solidFill>
              <a:latin typeface="Segoe UI Light" panose="020B0502040204020203" pitchFamily="34" charset="0"/>
              <a:cs typeface="Segoe UI Light" panose="020B0502040204020203" pitchFamily="34" charset="0"/>
            </a:endParaRPr>
          </a:p>
        </p:txBody>
      </p:sp>
      <p:sp>
        <p:nvSpPr>
          <p:cNvPr id="7" name="Rectangle 6"/>
          <p:cNvSpPr/>
          <p:nvPr/>
        </p:nvSpPr>
        <p:spPr bwMode="auto">
          <a:xfrm>
            <a:off x="286632" y="2705579"/>
            <a:ext cx="600473"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A0</a:t>
            </a:r>
          </a:p>
        </p:txBody>
      </p:sp>
      <p:sp>
        <p:nvSpPr>
          <p:cNvPr id="8" name="Rectangle 7"/>
          <p:cNvSpPr/>
          <p:nvPr/>
        </p:nvSpPr>
        <p:spPr bwMode="auto">
          <a:xfrm>
            <a:off x="939813" y="2705579"/>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A1</a:t>
            </a:r>
          </a:p>
        </p:txBody>
      </p:sp>
      <p:sp>
        <p:nvSpPr>
          <p:cNvPr id="9" name="Rectangle 8"/>
          <p:cNvSpPr/>
          <p:nvPr/>
        </p:nvSpPr>
        <p:spPr bwMode="auto">
          <a:xfrm>
            <a:off x="1592994" y="2705579"/>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A2</a:t>
            </a:r>
          </a:p>
        </p:txBody>
      </p:sp>
      <p:sp>
        <p:nvSpPr>
          <p:cNvPr id="10" name="Rectangle 9"/>
          <p:cNvSpPr/>
          <p:nvPr/>
        </p:nvSpPr>
        <p:spPr bwMode="auto">
          <a:xfrm>
            <a:off x="2246175" y="2705579"/>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A3</a:t>
            </a:r>
          </a:p>
        </p:txBody>
      </p:sp>
      <p:sp>
        <p:nvSpPr>
          <p:cNvPr id="11" name="Rectangle 10"/>
          <p:cNvSpPr/>
          <p:nvPr/>
        </p:nvSpPr>
        <p:spPr bwMode="auto">
          <a:xfrm>
            <a:off x="286632" y="3220586"/>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A4</a:t>
            </a:r>
          </a:p>
        </p:txBody>
      </p:sp>
      <p:sp>
        <p:nvSpPr>
          <p:cNvPr id="12" name="Rectangle 11"/>
          <p:cNvSpPr/>
          <p:nvPr/>
        </p:nvSpPr>
        <p:spPr bwMode="auto">
          <a:xfrm>
            <a:off x="939813" y="3220586"/>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A5</a:t>
            </a:r>
          </a:p>
        </p:txBody>
      </p:sp>
      <p:sp>
        <p:nvSpPr>
          <p:cNvPr id="13" name="Rectangle 12"/>
          <p:cNvSpPr/>
          <p:nvPr/>
        </p:nvSpPr>
        <p:spPr bwMode="auto">
          <a:xfrm>
            <a:off x="1592994" y="3220586"/>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A6</a:t>
            </a:r>
          </a:p>
        </p:txBody>
      </p:sp>
      <p:sp>
        <p:nvSpPr>
          <p:cNvPr id="14" name="Rectangle 13"/>
          <p:cNvSpPr/>
          <p:nvPr/>
        </p:nvSpPr>
        <p:spPr bwMode="auto">
          <a:xfrm>
            <a:off x="2246175" y="3220586"/>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A7</a:t>
            </a:r>
          </a:p>
        </p:txBody>
      </p:sp>
      <p:sp>
        <p:nvSpPr>
          <p:cNvPr id="15" name="Rectangle 14"/>
          <p:cNvSpPr/>
          <p:nvPr/>
        </p:nvSpPr>
        <p:spPr bwMode="auto">
          <a:xfrm>
            <a:off x="286632" y="4123850"/>
            <a:ext cx="600474"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A8</a:t>
            </a:r>
          </a:p>
        </p:txBody>
      </p:sp>
      <p:sp>
        <p:nvSpPr>
          <p:cNvPr id="16" name="Rectangle 15"/>
          <p:cNvSpPr/>
          <p:nvPr/>
        </p:nvSpPr>
        <p:spPr bwMode="auto">
          <a:xfrm>
            <a:off x="939813" y="4123850"/>
            <a:ext cx="600474"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A9</a:t>
            </a:r>
          </a:p>
        </p:txBody>
      </p:sp>
      <p:sp>
        <p:nvSpPr>
          <p:cNvPr id="17" name="Rectangle 16"/>
          <p:cNvSpPr/>
          <p:nvPr/>
        </p:nvSpPr>
        <p:spPr bwMode="auto">
          <a:xfrm>
            <a:off x="1592994" y="4123850"/>
            <a:ext cx="600474"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A10</a:t>
            </a:r>
          </a:p>
        </p:txBody>
      </p:sp>
      <p:sp>
        <p:nvSpPr>
          <p:cNvPr id="18" name="Rectangle 17"/>
          <p:cNvSpPr/>
          <p:nvPr/>
        </p:nvSpPr>
        <p:spPr bwMode="auto">
          <a:xfrm>
            <a:off x="2246175" y="4123850"/>
            <a:ext cx="600474"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A11</a:t>
            </a:r>
          </a:p>
        </p:txBody>
      </p:sp>
      <p:sp>
        <p:nvSpPr>
          <p:cNvPr id="19" name="Rectangle 18"/>
          <p:cNvSpPr/>
          <p:nvPr/>
        </p:nvSpPr>
        <p:spPr bwMode="auto">
          <a:xfrm>
            <a:off x="3324306" y="2705579"/>
            <a:ext cx="600473"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D1</a:t>
            </a:r>
          </a:p>
        </p:txBody>
      </p:sp>
      <p:sp>
        <p:nvSpPr>
          <p:cNvPr id="20" name="Rectangle 19"/>
          <p:cNvSpPr/>
          <p:nvPr/>
        </p:nvSpPr>
        <p:spPr bwMode="auto">
          <a:xfrm>
            <a:off x="3977487" y="2705579"/>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D2</a:t>
            </a:r>
          </a:p>
        </p:txBody>
      </p:sp>
      <p:sp>
        <p:nvSpPr>
          <p:cNvPr id="21" name="Rectangle 20"/>
          <p:cNvSpPr/>
          <p:nvPr/>
        </p:nvSpPr>
        <p:spPr bwMode="auto">
          <a:xfrm>
            <a:off x="4630668" y="2705579"/>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D3</a:t>
            </a:r>
          </a:p>
        </p:txBody>
      </p:sp>
      <p:sp>
        <p:nvSpPr>
          <p:cNvPr id="22" name="Rectangle 21"/>
          <p:cNvSpPr/>
          <p:nvPr/>
        </p:nvSpPr>
        <p:spPr bwMode="auto">
          <a:xfrm>
            <a:off x="5283849" y="2705579"/>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D4</a:t>
            </a:r>
          </a:p>
        </p:txBody>
      </p:sp>
      <p:sp>
        <p:nvSpPr>
          <p:cNvPr id="23" name="Rectangle 22"/>
          <p:cNvSpPr/>
          <p:nvPr/>
        </p:nvSpPr>
        <p:spPr bwMode="auto">
          <a:xfrm>
            <a:off x="3324306" y="3220586"/>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D11</a:t>
            </a:r>
          </a:p>
        </p:txBody>
      </p:sp>
      <p:sp>
        <p:nvSpPr>
          <p:cNvPr id="24" name="Rectangle 23"/>
          <p:cNvSpPr/>
          <p:nvPr/>
        </p:nvSpPr>
        <p:spPr bwMode="auto">
          <a:xfrm>
            <a:off x="3977487" y="3220586"/>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D12</a:t>
            </a:r>
          </a:p>
        </p:txBody>
      </p:sp>
      <p:sp>
        <p:nvSpPr>
          <p:cNvPr id="25" name="Rectangle 24"/>
          <p:cNvSpPr/>
          <p:nvPr/>
        </p:nvSpPr>
        <p:spPr bwMode="auto">
          <a:xfrm>
            <a:off x="4630668" y="3220586"/>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D13</a:t>
            </a:r>
          </a:p>
        </p:txBody>
      </p:sp>
      <p:sp>
        <p:nvSpPr>
          <p:cNvPr id="26" name="Rectangle 25"/>
          <p:cNvSpPr/>
          <p:nvPr/>
        </p:nvSpPr>
        <p:spPr bwMode="auto">
          <a:xfrm>
            <a:off x="5283849" y="3220586"/>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D14</a:t>
            </a:r>
          </a:p>
        </p:txBody>
      </p:sp>
      <p:sp>
        <p:nvSpPr>
          <p:cNvPr id="27" name="TextBox 26"/>
          <p:cNvSpPr txBox="1"/>
          <p:nvPr/>
        </p:nvSpPr>
        <p:spPr>
          <a:xfrm>
            <a:off x="9414995" y="2458339"/>
            <a:ext cx="1829027"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NVIDIA M60 x 1/2/4</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28" name="TextBox 27"/>
          <p:cNvSpPr txBox="1"/>
          <p:nvPr/>
        </p:nvSpPr>
        <p:spPr>
          <a:xfrm>
            <a:off x="9414995" y="3544710"/>
            <a:ext cx="1763303"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NVIDIA K80 x 1/2/4</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29" name="TextBox 28"/>
          <p:cNvSpPr txBox="1"/>
          <p:nvPr/>
        </p:nvSpPr>
        <p:spPr>
          <a:xfrm>
            <a:off x="286632" y="3887443"/>
            <a:ext cx="1710789"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Compute-intensive</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30" name="Rectangle 29"/>
          <p:cNvSpPr/>
          <p:nvPr/>
        </p:nvSpPr>
        <p:spPr bwMode="auto">
          <a:xfrm>
            <a:off x="6399558" y="5554775"/>
            <a:ext cx="600473"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H8</a:t>
            </a:r>
          </a:p>
        </p:txBody>
      </p:sp>
      <p:sp>
        <p:nvSpPr>
          <p:cNvPr id="31" name="Rectangle 30"/>
          <p:cNvSpPr/>
          <p:nvPr/>
        </p:nvSpPr>
        <p:spPr bwMode="auto">
          <a:xfrm>
            <a:off x="7052739" y="5554775"/>
            <a:ext cx="600474"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H16</a:t>
            </a:r>
          </a:p>
        </p:txBody>
      </p:sp>
      <p:sp>
        <p:nvSpPr>
          <p:cNvPr id="32" name="Rectangle 31"/>
          <p:cNvSpPr/>
          <p:nvPr/>
        </p:nvSpPr>
        <p:spPr bwMode="auto">
          <a:xfrm>
            <a:off x="7705920" y="5554775"/>
            <a:ext cx="600474"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H8m</a:t>
            </a:r>
          </a:p>
        </p:txBody>
      </p:sp>
      <p:sp>
        <p:nvSpPr>
          <p:cNvPr id="33" name="Rectangle 32"/>
          <p:cNvSpPr/>
          <p:nvPr/>
        </p:nvSpPr>
        <p:spPr bwMode="auto">
          <a:xfrm>
            <a:off x="8359100" y="5554775"/>
            <a:ext cx="604425"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H16m</a:t>
            </a:r>
          </a:p>
        </p:txBody>
      </p:sp>
      <p:sp>
        <p:nvSpPr>
          <p:cNvPr id="34" name="Rectangle 33"/>
          <p:cNvSpPr/>
          <p:nvPr/>
        </p:nvSpPr>
        <p:spPr bwMode="auto">
          <a:xfrm>
            <a:off x="6399557" y="6069782"/>
            <a:ext cx="1253655"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H16r</a:t>
            </a:r>
          </a:p>
        </p:txBody>
      </p:sp>
      <p:sp>
        <p:nvSpPr>
          <p:cNvPr id="35" name="Rectangle 34"/>
          <p:cNvSpPr/>
          <p:nvPr/>
        </p:nvSpPr>
        <p:spPr bwMode="auto">
          <a:xfrm>
            <a:off x="7709049" y="6069782"/>
            <a:ext cx="1254477"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H16mr</a:t>
            </a:r>
          </a:p>
        </p:txBody>
      </p:sp>
      <p:sp>
        <p:nvSpPr>
          <p:cNvPr id="36" name="TextBox 35"/>
          <p:cNvSpPr txBox="1"/>
          <p:nvPr/>
        </p:nvSpPr>
        <p:spPr>
          <a:xfrm>
            <a:off x="3324306" y="2458339"/>
            <a:ext cx="2238883"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Also available in DS sizes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37" name="Rectangle 36"/>
          <p:cNvSpPr/>
          <p:nvPr/>
        </p:nvSpPr>
        <p:spPr bwMode="auto">
          <a:xfrm>
            <a:off x="3324305" y="5554775"/>
            <a:ext cx="1239428"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D15v2</a:t>
            </a:r>
            <a:endParaRPr lang="en-US" sz="1600" dirty="0">
              <a:solidFill>
                <a:schemeClr val="bg1"/>
              </a:solidFill>
            </a:endParaRPr>
          </a:p>
        </p:txBody>
      </p:sp>
      <p:sp>
        <p:nvSpPr>
          <p:cNvPr id="38" name="Rectangle 37"/>
          <p:cNvSpPr/>
          <p:nvPr/>
        </p:nvSpPr>
        <p:spPr bwMode="auto">
          <a:xfrm>
            <a:off x="9420456" y="2701192"/>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NV6</a:t>
            </a:r>
          </a:p>
        </p:txBody>
      </p:sp>
      <p:sp>
        <p:nvSpPr>
          <p:cNvPr id="39" name="Rectangle 38"/>
          <p:cNvSpPr/>
          <p:nvPr/>
        </p:nvSpPr>
        <p:spPr bwMode="auto">
          <a:xfrm>
            <a:off x="10293920" y="2701192"/>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NV12</a:t>
            </a:r>
          </a:p>
        </p:txBody>
      </p:sp>
      <p:sp>
        <p:nvSpPr>
          <p:cNvPr id="40" name="Rectangle 39"/>
          <p:cNvSpPr/>
          <p:nvPr/>
        </p:nvSpPr>
        <p:spPr bwMode="auto">
          <a:xfrm>
            <a:off x="11167384" y="2701192"/>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NV24</a:t>
            </a:r>
          </a:p>
        </p:txBody>
      </p:sp>
      <p:sp>
        <p:nvSpPr>
          <p:cNvPr id="41" name="Rectangle 40"/>
          <p:cNvSpPr/>
          <p:nvPr/>
        </p:nvSpPr>
        <p:spPr bwMode="auto">
          <a:xfrm>
            <a:off x="9420456" y="3786066"/>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NC6</a:t>
            </a:r>
          </a:p>
        </p:txBody>
      </p:sp>
      <p:sp>
        <p:nvSpPr>
          <p:cNvPr id="42" name="Rectangle 41"/>
          <p:cNvSpPr/>
          <p:nvPr/>
        </p:nvSpPr>
        <p:spPr bwMode="auto">
          <a:xfrm>
            <a:off x="10293920" y="3786066"/>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NC12</a:t>
            </a:r>
          </a:p>
        </p:txBody>
      </p:sp>
      <p:sp>
        <p:nvSpPr>
          <p:cNvPr id="43" name="Rectangle 42"/>
          <p:cNvSpPr/>
          <p:nvPr/>
        </p:nvSpPr>
        <p:spPr bwMode="auto">
          <a:xfrm>
            <a:off x="11167384" y="3786066"/>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NC24</a:t>
            </a:r>
          </a:p>
        </p:txBody>
      </p:sp>
      <p:sp>
        <p:nvSpPr>
          <p:cNvPr id="44" name="Rectangle 43"/>
          <p:cNvSpPr/>
          <p:nvPr/>
        </p:nvSpPr>
        <p:spPr bwMode="auto">
          <a:xfrm>
            <a:off x="6406290" y="2705579"/>
            <a:ext cx="600473" cy="430306"/>
          </a:xfrm>
          <a:prstGeom prst="rect">
            <a:avLst/>
          </a:prstGeom>
          <a:no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F1</a:t>
            </a:r>
          </a:p>
        </p:txBody>
      </p:sp>
      <p:sp>
        <p:nvSpPr>
          <p:cNvPr id="45" name="Rectangle 44"/>
          <p:cNvSpPr/>
          <p:nvPr/>
        </p:nvSpPr>
        <p:spPr bwMode="auto">
          <a:xfrm>
            <a:off x="7059471" y="2705579"/>
            <a:ext cx="600474" cy="430306"/>
          </a:xfrm>
          <a:prstGeom prst="rect">
            <a:avLst/>
          </a:prstGeom>
          <a:no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F2</a:t>
            </a:r>
          </a:p>
        </p:txBody>
      </p:sp>
      <p:sp>
        <p:nvSpPr>
          <p:cNvPr id="46" name="Rectangle 45"/>
          <p:cNvSpPr/>
          <p:nvPr/>
        </p:nvSpPr>
        <p:spPr bwMode="auto">
          <a:xfrm>
            <a:off x="7712652" y="2705579"/>
            <a:ext cx="600474" cy="430306"/>
          </a:xfrm>
          <a:prstGeom prst="rect">
            <a:avLst/>
          </a:prstGeom>
          <a:no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F4</a:t>
            </a:r>
          </a:p>
        </p:txBody>
      </p:sp>
      <p:sp>
        <p:nvSpPr>
          <p:cNvPr id="47" name="Rectangle 46"/>
          <p:cNvSpPr/>
          <p:nvPr/>
        </p:nvSpPr>
        <p:spPr bwMode="auto">
          <a:xfrm>
            <a:off x="8365833" y="2705579"/>
            <a:ext cx="600474" cy="430306"/>
          </a:xfrm>
          <a:prstGeom prst="rect">
            <a:avLst/>
          </a:prstGeom>
          <a:no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F8</a:t>
            </a:r>
          </a:p>
        </p:txBody>
      </p:sp>
      <p:sp>
        <p:nvSpPr>
          <p:cNvPr id="48" name="Rectangle 47"/>
          <p:cNvSpPr/>
          <p:nvPr/>
        </p:nvSpPr>
        <p:spPr bwMode="auto">
          <a:xfrm>
            <a:off x="6406290" y="3220586"/>
            <a:ext cx="600473" cy="430306"/>
          </a:xfrm>
          <a:prstGeom prst="rect">
            <a:avLst/>
          </a:prstGeom>
          <a:no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F16</a:t>
            </a:r>
          </a:p>
        </p:txBody>
      </p:sp>
      <p:sp>
        <p:nvSpPr>
          <p:cNvPr id="49" name="TextBox 48"/>
          <p:cNvSpPr txBox="1"/>
          <p:nvPr/>
        </p:nvSpPr>
        <p:spPr>
          <a:xfrm>
            <a:off x="6406290" y="2458339"/>
            <a:ext cx="2173159"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Also available in Fs sizes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50" name="Rectangle 49"/>
          <p:cNvSpPr/>
          <p:nvPr/>
        </p:nvSpPr>
        <p:spPr bwMode="auto">
          <a:xfrm>
            <a:off x="6406290" y="4130177"/>
            <a:ext cx="600473" cy="43030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G1</a:t>
            </a:r>
          </a:p>
        </p:txBody>
      </p:sp>
      <p:sp>
        <p:nvSpPr>
          <p:cNvPr id="51" name="Rectangle 50"/>
          <p:cNvSpPr/>
          <p:nvPr/>
        </p:nvSpPr>
        <p:spPr bwMode="auto">
          <a:xfrm>
            <a:off x="7059471" y="4130177"/>
            <a:ext cx="600474" cy="43030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G2</a:t>
            </a:r>
          </a:p>
        </p:txBody>
      </p:sp>
      <p:sp>
        <p:nvSpPr>
          <p:cNvPr id="52" name="Rectangle 51"/>
          <p:cNvSpPr/>
          <p:nvPr/>
        </p:nvSpPr>
        <p:spPr bwMode="auto">
          <a:xfrm>
            <a:off x="7712652" y="4130177"/>
            <a:ext cx="600474" cy="43030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G3</a:t>
            </a:r>
          </a:p>
        </p:txBody>
      </p:sp>
      <p:sp>
        <p:nvSpPr>
          <p:cNvPr id="53" name="Rectangle 52"/>
          <p:cNvSpPr/>
          <p:nvPr/>
        </p:nvSpPr>
        <p:spPr bwMode="auto">
          <a:xfrm>
            <a:off x="8365833" y="4130177"/>
            <a:ext cx="600474" cy="43030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G4</a:t>
            </a:r>
          </a:p>
        </p:txBody>
      </p:sp>
      <p:sp>
        <p:nvSpPr>
          <p:cNvPr id="54" name="Rectangle 53"/>
          <p:cNvSpPr/>
          <p:nvPr/>
        </p:nvSpPr>
        <p:spPr bwMode="auto">
          <a:xfrm>
            <a:off x="6406290" y="4645184"/>
            <a:ext cx="600473" cy="43030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G5</a:t>
            </a:r>
          </a:p>
        </p:txBody>
      </p:sp>
      <p:sp>
        <p:nvSpPr>
          <p:cNvPr id="55" name="TextBox 54"/>
          <p:cNvSpPr txBox="1"/>
          <p:nvPr/>
        </p:nvSpPr>
        <p:spPr>
          <a:xfrm>
            <a:off x="6406290" y="3882937"/>
            <a:ext cx="2235677"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Also available in GS sizes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56" name="Rectangle 55"/>
          <p:cNvSpPr/>
          <p:nvPr/>
        </p:nvSpPr>
        <p:spPr bwMode="auto">
          <a:xfrm>
            <a:off x="3324306" y="4123850"/>
            <a:ext cx="600473"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D1v2</a:t>
            </a:r>
            <a:endParaRPr lang="en-US" sz="1600" dirty="0">
              <a:solidFill>
                <a:schemeClr val="bg1"/>
              </a:solidFill>
            </a:endParaRPr>
          </a:p>
        </p:txBody>
      </p:sp>
      <p:sp>
        <p:nvSpPr>
          <p:cNvPr id="57" name="Rectangle 56"/>
          <p:cNvSpPr/>
          <p:nvPr/>
        </p:nvSpPr>
        <p:spPr bwMode="auto">
          <a:xfrm>
            <a:off x="3977487" y="4123850"/>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D2v2</a:t>
            </a:r>
            <a:endParaRPr lang="en-US" sz="1600" dirty="0">
              <a:solidFill>
                <a:schemeClr val="bg1"/>
              </a:solidFill>
            </a:endParaRPr>
          </a:p>
        </p:txBody>
      </p:sp>
      <p:sp>
        <p:nvSpPr>
          <p:cNvPr id="58" name="Rectangle 57"/>
          <p:cNvSpPr/>
          <p:nvPr/>
        </p:nvSpPr>
        <p:spPr bwMode="auto">
          <a:xfrm>
            <a:off x="4630668" y="4123850"/>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D3v2</a:t>
            </a:r>
            <a:endParaRPr lang="en-US" sz="1600" dirty="0">
              <a:solidFill>
                <a:schemeClr val="bg1"/>
              </a:solidFill>
            </a:endParaRPr>
          </a:p>
        </p:txBody>
      </p:sp>
      <p:sp>
        <p:nvSpPr>
          <p:cNvPr id="59" name="Rectangle 58"/>
          <p:cNvSpPr/>
          <p:nvPr/>
        </p:nvSpPr>
        <p:spPr bwMode="auto">
          <a:xfrm>
            <a:off x="5283849" y="4123850"/>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D4v2</a:t>
            </a:r>
            <a:endParaRPr lang="en-US" sz="1600" dirty="0">
              <a:solidFill>
                <a:schemeClr val="bg1"/>
              </a:solidFill>
            </a:endParaRPr>
          </a:p>
        </p:txBody>
      </p:sp>
      <p:sp>
        <p:nvSpPr>
          <p:cNvPr id="60" name="Rectangle 59"/>
          <p:cNvSpPr/>
          <p:nvPr/>
        </p:nvSpPr>
        <p:spPr bwMode="auto">
          <a:xfrm>
            <a:off x="3324306" y="4638857"/>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smtClean="0">
                <a:solidFill>
                  <a:schemeClr val="bg1"/>
                </a:solidFill>
              </a:rPr>
              <a:t>D11v2</a:t>
            </a:r>
            <a:endParaRPr lang="en-US" sz="1500" dirty="0">
              <a:solidFill>
                <a:schemeClr val="bg1"/>
              </a:solidFill>
            </a:endParaRPr>
          </a:p>
        </p:txBody>
      </p:sp>
      <p:sp>
        <p:nvSpPr>
          <p:cNvPr id="61" name="Rectangle 60"/>
          <p:cNvSpPr/>
          <p:nvPr/>
        </p:nvSpPr>
        <p:spPr bwMode="auto">
          <a:xfrm>
            <a:off x="3977487" y="4638857"/>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smtClean="0">
                <a:solidFill>
                  <a:schemeClr val="bg1"/>
                </a:solidFill>
              </a:rPr>
              <a:t>D12v2</a:t>
            </a:r>
            <a:endParaRPr lang="en-US" sz="1500" dirty="0">
              <a:solidFill>
                <a:schemeClr val="bg1"/>
              </a:solidFill>
            </a:endParaRPr>
          </a:p>
        </p:txBody>
      </p:sp>
      <p:sp>
        <p:nvSpPr>
          <p:cNvPr id="62" name="Rectangle 61"/>
          <p:cNvSpPr/>
          <p:nvPr/>
        </p:nvSpPr>
        <p:spPr bwMode="auto">
          <a:xfrm>
            <a:off x="4630668" y="4638857"/>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smtClean="0">
                <a:solidFill>
                  <a:schemeClr val="bg1"/>
                </a:solidFill>
              </a:rPr>
              <a:t>D13v2</a:t>
            </a:r>
            <a:endParaRPr lang="en-US" sz="1500" dirty="0">
              <a:solidFill>
                <a:schemeClr val="bg1"/>
              </a:solidFill>
            </a:endParaRPr>
          </a:p>
        </p:txBody>
      </p:sp>
      <p:sp>
        <p:nvSpPr>
          <p:cNvPr id="63" name="Rectangle 62"/>
          <p:cNvSpPr/>
          <p:nvPr/>
        </p:nvSpPr>
        <p:spPr bwMode="auto">
          <a:xfrm>
            <a:off x="5283849" y="4638857"/>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smtClean="0">
                <a:solidFill>
                  <a:schemeClr val="bg1"/>
                </a:solidFill>
              </a:rPr>
              <a:t>D14v2</a:t>
            </a:r>
            <a:endParaRPr lang="en-US" sz="1500" dirty="0">
              <a:solidFill>
                <a:schemeClr val="bg1"/>
              </a:solidFill>
            </a:endParaRPr>
          </a:p>
        </p:txBody>
      </p:sp>
      <p:sp>
        <p:nvSpPr>
          <p:cNvPr id="64" name="TextBox 63"/>
          <p:cNvSpPr txBox="1"/>
          <p:nvPr/>
        </p:nvSpPr>
        <p:spPr>
          <a:xfrm>
            <a:off x="3324306" y="3888355"/>
            <a:ext cx="2238883"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Also available in DS sizes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65" name="Rectangle 64"/>
          <p:cNvSpPr/>
          <p:nvPr/>
        </p:nvSpPr>
        <p:spPr bwMode="auto">
          <a:xfrm>
            <a:off x="4624517" y="5554775"/>
            <a:ext cx="1242773"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DS15v2</a:t>
            </a:r>
            <a:endParaRPr lang="en-US" sz="1600" dirty="0">
              <a:solidFill>
                <a:schemeClr val="bg1"/>
              </a:solidFill>
            </a:endParaRPr>
          </a:p>
        </p:txBody>
      </p:sp>
      <p:sp>
        <p:nvSpPr>
          <p:cNvPr id="66" name="TextBox 65"/>
          <p:cNvSpPr txBox="1"/>
          <p:nvPr/>
        </p:nvSpPr>
        <p:spPr>
          <a:xfrm>
            <a:off x="6406290" y="5324079"/>
            <a:ext cx="2182200"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Molecular modeling etc.</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67" name="TextBox 66"/>
          <p:cNvSpPr txBox="1"/>
          <p:nvPr/>
        </p:nvSpPr>
        <p:spPr>
          <a:xfrm>
            <a:off x="3324305" y="5324079"/>
            <a:ext cx="2007473"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20 cores, 140 GB Ram</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68" name="TextBox 67"/>
          <p:cNvSpPr txBox="1"/>
          <p:nvPr/>
        </p:nvSpPr>
        <p:spPr>
          <a:xfrm>
            <a:off x="280724" y="2458339"/>
            <a:ext cx="2690352"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Up to 8 cores and 56 GB RAM</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69" name="TextBox 68"/>
          <p:cNvSpPr txBox="1"/>
          <p:nvPr/>
        </p:nvSpPr>
        <p:spPr>
          <a:xfrm>
            <a:off x="9414995" y="6272999"/>
            <a:ext cx="1943865"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solidFill>
                  <a:schemeClr val="accent2"/>
                </a:solidFill>
              </a:rPr>
              <a:t>* </a:t>
            </a:r>
            <a:r>
              <a:rPr lang="en-US" sz="1600" i="1" dirty="0" smtClean="0">
                <a:solidFill>
                  <a:schemeClr val="accent2"/>
                </a:solidFill>
              </a:rPr>
              <a:t>Currently in preview</a:t>
            </a:r>
            <a:endParaRPr lang="en-US" sz="1600" i="1" dirty="0">
              <a:solidFill>
                <a:schemeClr val="accent2"/>
              </a:solidFill>
            </a:endParaRPr>
          </a:p>
        </p:txBody>
      </p:sp>
      <p:cxnSp>
        <p:nvCxnSpPr>
          <p:cNvPr id="70" name="Straight Connector 69"/>
          <p:cNvCxnSpPr/>
          <p:nvPr/>
        </p:nvCxnSpPr>
        <p:spPr>
          <a:xfrm flipH="1">
            <a:off x="3068799" y="1587561"/>
            <a:ext cx="11967" cy="5270439"/>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9204231" y="1690688"/>
            <a:ext cx="2987769" cy="618631"/>
          </a:xfrm>
          <a:prstGeom prst="rect">
            <a:avLst/>
          </a:prstGeom>
        </p:spPr>
        <p:txBody>
          <a:bodyPr wrap="square" anchor="b">
            <a:spAutoFit/>
          </a:bodyPr>
          <a:lstStyle/>
          <a:p>
            <a:pPr algn="ctr">
              <a:lnSpc>
                <a:spcPct val="95000"/>
              </a:lnSpc>
              <a:buSzPct val="90000"/>
            </a:pPr>
            <a:r>
              <a:rPr lang="en-US" sz="3600" spc="-200" dirty="0" smtClean="0">
                <a:solidFill>
                  <a:schemeClr val="accent2"/>
                </a:solidFill>
                <a:latin typeface="Segoe UI Light" panose="020B0502040204020203" pitchFamily="34" charset="0"/>
                <a:cs typeface="Segoe UI Light" panose="020B0502040204020203" pitchFamily="34" charset="0"/>
              </a:rPr>
              <a:t>N-Series</a:t>
            </a:r>
            <a:endParaRPr lang="en-US" sz="4400" spc="-294" dirty="0">
              <a:solidFill>
                <a:schemeClr val="accent2"/>
              </a:solidFill>
              <a:latin typeface="Segoe UI Light" panose="020B0502040204020203" pitchFamily="34" charset="0"/>
              <a:cs typeface="Segoe UI Light" panose="020B0502040204020203" pitchFamily="34" charset="0"/>
            </a:endParaRPr>
          </a:p>
        </p:txBody>
      </p:sp>
      <p:cxnSp>
        <p:nvCxnSpPr>
          <p:cNvPr id="80" name="Straight Connector 79"/>
          <p:cNvCxnSpPr/>
          <p:nvPr/>
        </p:nvCxnSpPr>
        <p:spPr>
          <a:xfrm flipH="1">
            <a:off x="6135213" y="1587561"/>
            <a:ext cx="11967" cy="5270439"/>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9190440" y="1587561"/>
            <a:ext cx="11967" cy="5270439"/>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383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 VM Size</a:t>
            </a:r>
            <a:endParaRPr lang="en-US" dirty="0"/>
          </a:p>
        </p:txBody>
      </p:sp>
      <p:sp>
        <p:nvSpPr>
          <p:cNvPr id="4" name="Rectangle 3"/>
          <p:cNvSpPr/>
          <p:nvPr/>
        </p:nvSpPr>
        <p:spPr bwMode="auto">
          <a:xfrm>
            <a:off x="519249" y="1842253"/>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CPU core = Memory</a:t>
            </a:r>
          </a:p>
        </p:txBody>
      </p:sp>
      <p:sp>
        <p:nvSpPr>
          <p:cNvPr id="5" name="Rectangle 4"/>
          <p:cNvSpPr/>
          <p:nvPr/>
        </p:nvSpPr>
        <p:spPr bwMode="auto">
          <a:xfrm>
            <a:off x="519249" y="2506135"/>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CPU core &gt; Memory</a:t>
            </a:r>
          </a:p>
        </p:txBody>
      </p:sp>
      <p:sp>
        <p:nvSpPr>
          <p:cNvPr id="6" name="Rectangle 5"/>
          <p:cNvSpPr/>
          <p:nvPr/>
        </p:nvSpPr>
        <p:spPr bwMode="auto">
          <a:xfrm>
            <a:off x="519249" y="3169476"/>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CPU core &lt; Memory</a:t>
            </a:r>
          </a:p>
        </p:txBody>
      </p:sp>
      <p:sp>
        <p:nvSpPr>
          <p:cNvPr id="7" name="Rectangle 6"/>
          <p:cNvSpPr/>
          <p:nvPr/>
        </p:nvSpPr>
        <p:spPr bwMode="auto">
          <a:xfrm>
            <a:off x="519249" y="3832817"/>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GPU</a:t>
            </a:r>
          </a:p>
        </p:txBody>
      </p:sp>
      <p:sp>
        <p:nvSpPr>
          <p:cNvPr id="8" name="Rectangle 7"/>
          <p:cNvSpPr/>
          <p:nvPr/>
        </p:nvSpPr>
        <p:spPr bwMode="auto">
          <a:xfrm>
            <a:off x="519249" y="4496158"/>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CPU core++</a:t>
            </a:r>
          </a:p>
        </p:txBody>
      </p:sp>
      <p:sp>
        <p:nvSpPr>
          <p:cNvPr id="9" name="Rectangle 8"/>
          <p:cNvSpPr/>
          <p:nvPr/>
        </p:nvSpPr>
        <p:spPr bwMode="auto">
          <a:xfrm>
            <a:off x="519249" y="5159499"/>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Memory++</a:t>
            </a:r>
          </a:p>
        </p:txBody>
      </p:sp>
      <p:sp>
        <p:nvSpPr>
          <p:cNvPr id="10" name="Rectangle 9"/>
          <p:cNvSpPr/>
          <p:nvPr/>
        </p:nvSpPr>
        <p:spPr bwMode="auto">
          <a:xfrm>
            <a:off x="519249" y="5822840"/>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Networking++</a:t>
            </a:r>
          </a:p>
        </p:txBody>
      </p:sp>
      <p:sp>
        <p:nvSpPr>
          <p:cNvPr id="11" name="Rectangle 10"/>
          <p:cNvSpPr/>
          <p:nvPr/>
        </p:nvSpPr>
        <p:spPr bwMode="auto">
          <a:xfrm>
            <a:off x="4239479" y="1842253"/>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gradFill>
                  <a:gsLst>
                    <a:gs pos="0">
                      <a:srgbClr val="FFFFFF"/>
                    </a:gs>
                    <a:gs pos="100000">
                      <a:srgbClr val="FFFFFF"/>
                    </a:gs>
                  </a:gsLst>
                  <a:lin ang="5400000" scaled="0"/>
                </a:gradFill>
              </a:rPr>
              <a:t>A0 - A7</a:t>
            </a:r>
          </a:p>
        </p:txBody>
      </p:sp>
      <p:sp>
        <p:nvSpPr>
          <p:cNvPr id="12" name="Rectangle 11"/>
          <p:cNvSpPr/>
          <p:nvPr/>
        </p:nvSpPr>
        <p:spPr bwMode="auto">
          <a:xfrm>
            <a:off x="4239479" y="2506135"/>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F1, F2, F4, F8, F16</a:t>
            </a:r>
          </a:p>
        </p:txBody>
      </p:sp>
      <p:sp>
        <p:nvSpPr>
          <p:cNvPr id="13" name="Rectangle 12"/>
          <p:cNvSpPr/>
          <p:nvPr/>
        </p:nvSpPr>
        <p:spPr bwMode="auto">
          <a:xfrm>
            <a:off x="4239479" y="3169476"/>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D11v2 - D15v2</a:t>
            </a:r>
          </a:p>
        </p:txBody>
      </p:sp>
      <p:sp>
        <p:nvSpPr>
          <p:cNvPr id="14" name="Rectangle 13"/>
          <p:cNvSpPr/>
          <p:nvPr/>
        </p:nvSpPr>
        <p:spPr bwMode="auto">
          <a:xfrm>
            <a:off x="4239479" y="3832817"/>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N</a:t>
            </a:r>
          </a:p>
        </p:txBody>
      </p:sp>
      <p:sp>
        <p:nvSpPr>
          <p:cNvPr id="15" name="Rectangle 14"/>
          <p:cNvSpPr/>
          <p:nvPr/>
        </p:nvSpPr>
        <p:spPr bwMode="auto">
          <a:xfrm>
            <a:off x="4239479" y="4496158"/>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A8 - A11</a:t>
            </a:r>
          </a:p>
        </p:txBody>
      </p:sp>
      <p:sp>
        <p:nvSpPr>
          <p:cNvPr id="16" name="Rectangle 15"/>
          <p:cNvSpPr/>
          <p:nvPr/>
        </p:nvSpPr>
        <p:spPr bwMode="auto">
          <a:xfrm>
            <a:off x="4239479" y="5159499"/>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G(S)4, G(S)5</a:t>
            </a:r>
          </a:p>
        </p:txBody>
      </p:sp>
      <p:sp>
        <p:nvSpPr>
          <p:cNvPr id="17" name="Rectangle 16"/>
          <p:cNvSpPr/>
          <p:nvPr/>
        </p:nvSpPr>
        <p:spPr bwMode="auto">
          <a:xfrm>
            <a:off x="4239479" y="5822840"/>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A10 - A11</a:t>
            </a:r>
          </a:p>
        </p:txBody>
      </p:sp>
      <p:sp>
        <p:nvSpPr>
          <p:cNvPr id="18" name="Rectangle 17"/>
          <p:cNvSpPr/>
          <p:nvPr/>
        </p:nvSpPr>
        <p:spPr bwMode="auto">
          <a:xfrm>
            <a:off x="6850436" y="1842253"/>
            <a:ext cx="2274055" cy="527156"/>
          </a:xfrm>
          <a:prstGeom prst="rect">
            <a:avLst/>
          </a:prstGeom>
          <a:solidFill>
            <a:srgbClr val="5095D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D1v2 - D5v2</a:t>
            </a:r>
          </a:p>
        </p:txBody>
      </p:sp>
      <p:sp>
        <p:nvSpPr>
          <p:cNvPr id="19" name="Rectangle 18"/>
          <p:cNvSpPr/>
          <p:nvPr/>
        </p:nvSpPr>
        <p:spPr bwMode="auto">
          <a:xfrm>
            <a:off x="9461393" y="1842253"/>
            <a:ext cx="2274055" cy="52715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bg2">
                    <a:lumMod val="50000"/>
                  </a:schemeClr>
                </a:solidFill>
              </a:rPr>
              <a:t>D1 - D4</a:t>
            </a:r>
          </a:p>
        </p:txBody>
      </p:sp>
      <p:sp>
        <p:nvSpPr>
          <p:cNvPr id="20" name="Rectangle 19"/>
          <p:cNvSpPr/>
          <p:nvPr/>
        </p:nvSpPr>
        <p:spPr bwMode="auto">
          <a:xfrm>
            <a:off x="6850436" y="3169476"/>
            <a:ext cx="2274055" cy="527156"/>
          </a:xfrm>
          <a:prstGeom prst="rect">
            <a:avLst/>
          </a:prstGeom>
          <a:solidFill>
            <a:srgbClr val="5095D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D11 - D14</a:t>
            </a:r>
          </a:p>
        </p:txBody>
      </p:sp>
      <p:sp>
        <p:nvSpPr>
          <p:cNvPr id="21" name="Rectangle 20"/>
          <p:cNvSpPr/>
          <p:nvPr/>
        </p:nvSpPr>
        <p:spPr bwMode="auto">
          <a:xfrm>
            <a:off x="9461393" y="3169476"/>
            <a:ext cx="2274055" cy="52715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bg2">
                    <a:lumMod val="50000"/>
                  </a:schemeClr>
                </a:solidFill>
              </a:rPr>
              <a:t>G</a:t>
            </a:r>
          </a:p>
        </p:txBody>
      </p:sp>
      <p:sp>
        <p:nvSpPr>
          <p:cNvPr id="22" name="Rectangle 21"/>
          <p:cNvSpPr/>
          <p:nvPr/>
        </p:nvSpPr>
        <p:spPr bwMode="auto">
          <a:xfrm>
            <a:off x="6850436" y="4496158"/>
            <a:ext cx="2274055" cy="527156"/>
          </a:xfrm>
          <a:prstGeom prst="rect">
            <a:avLst/>
          </a:prstGeom>
          <a:solidFill>
            <a:srgbClr val="5095D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G(S)5</a:t>
            </a:r>
          </a:p>
        </p:txBody>
      </p:sp>
      <p:sp>
        <p:nvSpPr>
          <p:cNvPr id="23" name="Rectangle 22"/>
          <p:cNvSpPr/>
          <p:nvPr/>
        </p:nvSpPr>
        <p:spPr bwMode="auto">
          <a:xfrm>
            <a:off x="9461393" y="4496158"/>
            <a:ext cx="2274055" cy="52715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bg2">
                    <a:lumMod val="50000"/>
                  </a:schemeClr>
                </a:solidFill>
              </a:rPr>
              <a:t>D(S)15v2</a:t>
            </a:r>
          </a:p>
        </p:txBody>
      </p:sp>
      <p:sp>
        <p:nvSpPr>
          <p:cNvPr id="24" name="Rectangle 23"/>
          <p:cNvSpPr/>
          <p:nvPr/>
        </p:nvSpPr>
        <p:spPr bwMode="auto">
          <a:xfrm>
            <a:off x="6850436" y="5159499"/>
            <a:ext cx="2274055" cy="527156"/>
          </a:xfrm>
          <a:prstGeom prst="rect">
            <a:avLst/>
          </a:prstGeom>
          <a:solidFill>
            <a:srgbClr val="5095D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D(s)15v2</a:t>
            </a:r>
          </a:p>
        </p:txBody>
      </p:sp>
    </p:spTree>
    <p:extLst>
      <p:ext uri="{BB962C8B-B14F-4D97-AF65-F5344CB8AC3E}">
        <p14:creationId xmlns:p14="http://schemas.microsoft.com/office/powerpoint/2010/main" val="869404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vs. Cost</a:t>
            </a:r>
            <a:endParaRPr lang="en-US" dirty="0"/>
          </a:p>
        </p:txBody>
      </p:sp>
      <p:sp>
        <p:nvSpPr>
          <p:cNvPr id="4" name="Rectangle 3"/>
          <p:cNvSpPr/>
          <p:nvPr/>
        </p:nvSpPr>
        <p:spPr bwMode="auto">
          <a:xfrm>
            <a:off x="4384713" y="1782243"/>
            <a:ext cx="3383327"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D1</a:t>
            </a:r>
          </a:p>
        </p:txBody>
      </p:sp>
      <p:sp>
        <p:nvSpPr>
          <p:cNvPr id="5" name="Rectangle 4"/>
          <p:cNvSpPr/>
          <p:nvPr/>
        </p:nvSpPr>
        <p:spPr bwMode="auto">
          <a:xfrm>
            <a:off x="8491529" y="1782244"/>
            <a:ext cx="3348856"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G5</a:t>
            </a:r>
          </a:p>
        </p:txBody>
      </p:sp>
      <p:sp>
        <p:nvSpPr>
          <p:cNvPr id="6" name="Rectangle 5"/>
          <p:cNvSpPr/>
          <p:nvPr/>
        </p:nvSpPr>
        <p:spPr>
          <a:xfrm>
            <a:off x="4384713" y="2719273"/>
            <a:ext cx="3710600" cy="1378839"/>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1 core</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3.5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50 GB SSD drives</a:t>
            </a:r>
          </a:p>
        </p:txBody>
      </p:sp>
      <p:pic>
        <p:nvPicPr>
          <p:cNvPr id="7" name="Picture 6"/>
          <p:cNvPicPr>
            <a:picLocks noChangeAspect="1"/>
          </p:cNvPicPr>
          <p:nvPr/>
        </p:nvPicPr>
        <p:blipFill>
          <a:blip r:embed="rId3"/>
          <a:stretch>
            <a:fillRect/>
          </a:stretch>
        </p:blipFill>
        <p:spPr>
          <a:xfrm>
            <a:off x="4384713" y="4753159"/>
            <a:ext cx="370967" cy="406475"/>
          </a:xfrm>
          <a:prstGeom prst="rect">
            <a:avLst/>
          </a:prstGeom>
        </p:spPr>
      </p:pic>
      <p:sp>
        <p:nvSpPr>
          <p:cNvPr id="8" name="TextBox 7"/>
          <p:cNvSpPr txBox="1"/>
          <p:nvPr/>
        </p:nvSpPr>
        <p:spPr>
          <a:xfrm>
            <a:off x="4790152" y="473479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a:solidFill>
                  <a:srgbClr val="5095D1"/>
                </a:solidFill>
                <a:latin typeface="Segoe UI Light" panose="020B0502040204020203" pitchFamily="34" charset="0"/>
                <a:cs typeface="Segoe UI Light" panose="020B0502040204020203" pitchFamily="34" charset="0"/>
              </a:rPr>
              <a:t>$0.14/hr. or $</a:t>
            </a:r>
            <a:r>
              <a:rPr lang="en-US" sz="2400" dirty="0" smtClean="0">
                <a:solidFill>
                  <a:srgbClr val="5095D1"/>
                </a:solidFill>
                <a:latin typeface="Segoe UI Light" panose="020B0502040204020203" pitchFamily="34" charset="0"/>
                <a:cs typeface="Segoe UI Light" panose="020B0502040204020203" pitchFamily="34" charset="0"/>
              </a:rPr>
              <a:t>104/mo.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6584" y="5320756"/>
            <a:ext cx="463568" cy="537739"/>
          </a:xfrm>
          <a:prstGeom prst="rect">
            <a:avLst/>
          </a:prstGeom>
        </p:spPr>
      </p:pic>
      <p:sp>
        <p:nvSpPr>
          <p:cNvPr id="10" name="TextBox 9"/>
          <p:cNvSpPr txBox="1"/>
          <p:nvPr/>
        </p:nvSpPr>
        <p:spPr>
          <a:xfrm>
            <a:off x="4790152" y="5368026"/>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$0.077/hr</a:t>
            </a:r>
            <a:r>
              <a:rPr lang="en-US" sz="2400" dirty="0">
                <a:solidFill>
                  <a:srgbClr val="5095D1"/>
                </a:solidFill>
                <a:latin typeface="Segoe UI Light" panose="020B0502040204020203" pitchFamily="34" charset="0"/>
                <a:cs typeface="Segoe UI Light" panose="020B0502040204020203" pitchFamily="34" charset="0"/>
              </a:rPr>
              <a:t>. or $57/mo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a:blip r:embed="rId3"/>
          <a:stretch>
            <a:fillRect/>
          </a:stretch>
        </p:blipFill>
        <p:spPr>
          <a:xfrm>
            <a:off x="8457055" y="4753159"/>
            <a:ext cx="370967" cy="406475"/>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320756"/>
            <a:ext cx="463568" cy="537739"/>
          </a:xfrm>
          <a:prstGeom prst="rect">
            <a:avLst/>
          </a:prstGeom>
        </p:spPr>
      </p:pic>
      <p:sp>
        <p:nvSpPr>
          <p:cNvPr id="13" name="Rectangle 12"/>
          <p:cNvSpPr/>
          <p:nvPr/>
        </p:nvSpPr>
        <p:spPr>
          <a:xfrm>
            <a:off x="8457056" y="2801124"/>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32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448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6,144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Latest Xeon E5 v3 processors</a:t>
            </a:r>
          </a:p>
        </p:txBody>
      </p:sp>
      <p:pic>
        <p:nvPicPr>
          <p:cNvPr id="14" name="Picture 13"/>
          <p:cNvPicPr>
            <a:picLocks noChangeAspect="1"/>
          </p:cNvPicPr>
          <p:nvPr/>
        </p:nvPicPr>
        <p:blipFill>
          <a:blip r:embed="rId3"/>
          <a:stretch>
            <a:fillRect/>
          </a:stretch>
        </p:blipFill>
        <p:spPr>
          <a:xfrm>
            <a:off x="8457055" y="4753159"/>
            <a:ext cx="370967" cy="406475"/>
          </a:xfrm>
          <a:prstGeom prst="rect">
            <a:avLst/>
          </a:prstGeom>
        </p:spPr>
      </p:pic>
      <p:sp>
        <p:nvSpPr>
          <p:cNvPr id="15" name="TextBox 14"/>
          <p:cNvSpPr txBox="1"/>
          <p:nvPr/>
        </p:nvSpPr>
        <p:spPr>
          <a:xfrm>
            <a:off x="8862494"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9.65/hr. or $7,180/mo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320756"/>
            <a:ext cx="463568" cy="537739"/>
          </a:xfrm>
          <a:prstGeom prst="rect">
            <a:avLst/>
          </a:prstGeom>
        </p:spPr>
      </p:pic>
      <p:sp>
        <p:nvSpPr>
          <p:cNvPr id="17" name="TextBox 16"/>
          <p:cNvSpPr txBox="1"/>
          <p:nvPr/>
        </p:nvSpPr>
        <p:spPr>
          <a:xfrm>
            <a:off x="8862494"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8.69/hr. or $6,465/mo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sp>
        <p:nvSpPr>
          <p:cNvPr id="20" name="Rectangle 19"/>
          <p:cNvSpPr/>
          <p:nvPr/>
        </p:nvSpPr>
        <p:spPr bwMode="auto">
          <a:xfrm>
            <a:off x="346841" y="1782245"/>
            <a:ext cx="3383328"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A8</a:t>
            </a:r>
          </a:p>
        </p:txBody>
      </p:sp>
      <p:sp>
        <p:nvSpPr>
          <p:cNvPr id="21" name="Rectangle 20"/>
          <p:cNvSpPr/>
          <p:nvPr/>
        </p:nvSpPr>
        <p:spPr>
          <a:xfrm>
            <a:off x="346840" y="2725170"/>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8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56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382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32 </a:t>
            </a:r>
            <a:r>
              <a:rPr lang="en-US" sz="2400" spc="-200" dirty="0" err="1">
                <a:solidFill>
                  <a:srgbClr val="235888"/>
                </a:solidFill>
                <a:latin typeface="Segoe UI Light" panose="020B0502040204020203" pitchFamily="34" charset="0"/>
                <a:cs typeface="Segoe UI Light" panose="020B0502040204020203" pitchFamily="34" charset="0"/>
              </a:rPr>
              <a:t>Gbit</a:t>
            </a:r>
            <a:r>
              <a:rPr lang="en-US" sz="2400" spc="-200" dirty="0">
                <a:solidFill>
                  <a:srgbClr val="235888"/>
                </a:solidFill>
                <a:latin typeface="Segoe UI Light" panose="020B0502040204020203" pitchFamily="34" charset="0"/>
                <a:cs typeface="Segoe UI Light" panose="020B0502040204020203" pitchFamily="34" charset="0"/>
              </a:rPr>
              <a:t>/sec InfiniBand </a:t>
            </a:r>
            <a:r>
              <a:rPr lang="en-US" sz="2400" spc="-200" dirty="0" smtClean="0">
                <a:solidFill>
                  <a:srgbClr val="235888"/>
                </a:solidFill>
                <a:latin typeface="Segoe UI Light" panose="020B0502040204020203" pitchFamily="34" charset="0"/>
                <a:cs typeface="Segoe UI Light" panose="020B0502040204020203" pitchFamily="34" charset="0"/>
              </a:rPr>
              <a:t>RDMA</a:t>
            </a:r>
            <a:endParaRPr lang="en-US" sz="2400" spc="-200" dirty="0">
              <a:solidFill>
                <a:srgbClr val="235888"/>
              </a:solidFill>
              <a:latin typeface="Segoe UI Light" panose="020B0502040204020203" pitchFamily="34" charset="0"/>
              <a:cs typeface="Segoe UI Light" panose="020B0502040204020203" pitchFamily="34" charset="0"/>
            </a:endParaRPr>
          </a:p>
        </p:txBody>
      </p:sp>
      <p:pic>
        <p:nvPicPr>
          <p:cNvPr id="22" name="Picture 21"/>
          <p:cNvPicPr>
            <a:picLocks noChangeAspect="1"/>
          </p:cNvPicPr>
          <p:nvPr/>
        </p:nvPicPr>
        <p:blipFill>
          <a:blip r:embed="rId3"/>
          <a:stretch>
            <a:fillRect/>
          </a:stretch>
        </p:blipFill>
        <p:spPr>
          <a:xfrm>
            <a:off x="346839" y="4753159"/>
            <a:ext cx="370967" cy="406475"/>
          </a:xfrm>
          <a:prstGeom prst="rect">
            <a:avLst/>
          </a:prstGeom>
        </p:spPr>
      </p:pic>
      <p:sp>
        <p:nvSpPr>
          <p:cNvPr id="23" name="TextBox 22"/>
          <p:cNvSpPr txBox="1"/>
          <p:nvPr/>
        </p:nvSpPr>
        <p:spPr>
          <a:xfrm>
            <a:off x="752278" y="473479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a:t>
            </a:r>
            <a:r>
              <a:rPr lang="en-US" sz="2400" dirty="0" smtClean="0">
                <a:solidFill>
                  <a:srgbClr val="5095D1"/>
                </a:solidFill>
                <a:latin typeface="Segoe UI Light" panose="020B0502040204020203" pitchFamily="34" charset="0"/>
                <a:cs typeface="Segoe UI Light" panose="020B0502040204020203" pitchFamily="34" charset="0"/>
              </a:rPr>
              <a:t>1.47/hr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1,091/mo.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710" y="5320756"/>
            <a:ext cx="463568" cy="537739"/>
          </a:xfrm>
          <a:prstGeom prst="rect">
            <a:avLst/>
          </a:prstGeom>
        </p:spPr>
      </p:pic>
      <p:sp>
        <p:nvSpPr>
          <p:cNvPr id="25" name="TextBox 24"/>
          <p:cNvSpPr txBox="1"/>
          <p:nvPr/>
        </p:nvSpPr>
        <p:spPr>
          <a:xfrm>
            <a:off x="752278" y="5368026"/>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$0.98/hr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$725/mo.</a:t>
            </a:r>
            <a:endParaRPr lang="en-US" sz="2400" dirty="0">
              <a:solidFill>
                <a:srgbClr val="5095D1"/>
              </a:solidFill>
              <a:latin typeface="Segoe UI Light" panose="020B0502040204020203" pitchFamily="34" charset="0"/>
              <a:cs typeface="Segoe UI Light" panose="020B0502040204020203" pitchFamily="34" charset="0"/>
            </a:endParaRPr>
          </a:p>
        </p:txBody>
      </p:sp>
      <p:cxnSp>
        <p:nvCxnSpPr>
          <p:cNvPr id="26" name="Straight Connector 25"/>
          <p:cNvCxnSpPr/>
          <p:nvPr/>
        </p:nvCxnSpPr>
        <p:spPr>
          <a:xfrm flipH="1">
            <a:off x="4047620" y="1720349"/>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127448" y="1720349"/>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66073" y="6281224"/>
            <a:ext cx="7659854" cy="332399"/>
          </a:xfrm>
          <a:prstGeom prst="rect">
            <a:avLst/>
          </a:prstGeom>
          <a:noFill/>
        </p:spPr>
        <p:txBody>
          <a:bodyPr wrap="none" lIns="0" tIns="0" rIns="0" bIns="0" rtlCol="0">
            <a:spAutoFit/>
          </a:bodyPr>
          <a:lstStyle/>
          <a:p>
            <a:pPr>
              <a:lnSpc>
                <a:spcPct val="90000"/>
              </a:lnSpc>
              <a:spcBef>
                <a:spcPct val="20000"/>
              </a:spcBef>
              <a:buSzPct val="80000"/>
            </a:pPr>
            <a:r>
              <a:rPr lang="en-US" sz="2400" dirty="0" smtClean="0">
                <a:solidFill>
                  <a:schemeClr val="accent3"/>
                </a:solidFill>
                <a:latin typeface="Segoe UI Light" panose="020B0502040204020203" pitchFamily="34" charset="0"/>
                <a:cs typeface="Segoe UI Light" panose="020B0502040204020203" pitchFamily="34" charset="0"/>
              </a:rPr>
              <a:t>See bit.ly/a4r-vm-pricing for up-to-date pricing information</a:t>
            </a:r>
            <a:endParaRPr lang="en-US" sz="2400" dirty="0">
              <a:solidFill>
                <a:schemeClr val="accent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497077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Resource Manager</a:t>
            </a:r>
            <a:endParaRPr lang="en-US" dirty="0"/>
          </a:p>
        </p:txBody>
      </p:sp>
      <p:sp>
        <p:nvSpPr>
          <p:cNvPr id="3" name="Content Placeholder 2"/>
          <p:cNvSpPr>
            <a:spLocks noGrp="1"/>
          </p:cNvSpPr>
          <p:nvPr>
            <p:ph idx="1"/>
          </p:nvPr>
        </p:nvSpPr>
        <p:spPr/>
        <p:txBody>
          <a:bodyPr/>
          <a:lstStyle/>
          <a:p>
            <a:r>
              <a:rPr lang="en-US" dirty="0"/>
              <a:t>Allows resources to be collated into resource groups</a:t>
            </a:r>
          </a:p>
          <a:p>
            <a:pPr lvl="1"/>
            <a:r>
              <a:rPr lang="en-US" dirty="0"/>
              <a:t>Deploy, manage, monitor, and delete all resources at once rather than one resource at a time</a:t>
            </a:r>
          </a:p>
          <a:p>
            <a:r>
              <a:rPr lang="en-US" dirty="0"/>
              <a:t>Allows complex deployments to be performed declaratively via deployment templates</a:t>
            </a:r>
          </a:p>
          <a:p>
            <a:pPr lvl="1"/>
            <a:r>
              <a:rPr lang="en-US" dirty="0"/>
              <a:t>Deployment templates specify all the resources — VMs, switches, storage accounts, etc. — to be </a:t>
            </a:r>
            <a:r>
              <a:rPr lang="en-US" dirty="0" smtClean="0"/>
              <a:t>provisioned using JSON syntax</a:t>
            </a:r>
            <a:endParaRPr lang="en-US" dirty="0"/>
          </a:p>
          <a:p>
            <a:pPr lvl="1"/>
            <a:r>
              <a:rPr lang="en-US" dirty="0"/>
              <a:t>Templates can include parameters that are filled in at runtime</a:t>
            </a:r>
          </a:p>
          <a:p>
            <a:pPr lvl="1"/>
            <a:r>
              <a:rPr lang="en-US" dirty="0"/>
              <a:t>Learn more at </a:t>
            </a:r>
            <a:r>
              <a:rPr lang="en-US" dirty="0">
                <a:hlinkClick r:id="rId3"/>
              </a:rPr>
              <a:t>http://</a:t>
            </a:r>
            <a:r>
              <a:rPr lang="en-US" dirty="0" smtClean="0">
                <a:hlinkClick r:id="rId3"/>
              </a:rPr>
              <a:t>bit.ly/a4r-arm</a:t>
            </a:r>
            <a:endParaRPr lang="en-US" dirty="0"/>
          </a:p>
          <a:p>
            <a:endParaRPr lang="en-US" dirty="0"/>
          </a:p>
        </p:txBody>
      </p:sp>
    </p:spTree>
    <p:extLst>
      <p:ext uri="{BB962C8B-B14F-4D97-AF65-F5344CB8AC3E}">
        <p14:creationId xmlns:p14="http://schemas.microsoft.com/office/powerpoint/2010/main" val="2521880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ARM </a:t>
            </a:r>
            <a:r>
              <a:rPr lang="en-US" dirty="0"/>
              <a:t>Templates</a:t>
            </a:r>
          </a:p>
        </p:txBody>
      </p:sp>
      <p:sp>
        <p:nvSpPr>
          <p:cNvPr id="3" name="Content Placeholder 2"/>
          <p:cNvSpPr>
            <a:spLocks noGrp="1"/>
          </p:cNvSpPr>
          <p:nvPr>
            <p:ph sz="half" idx="1"/>
          </p:nvPr>
        </p:nvSpPr>
        <p:spPr/>
        <p:txBody>
          <a:bodyPr/>
          <a:lstStyle/>
          <a:p>
            <a:r>
              <a:rPr lang="en-US" dirty="0"/>
              <a:t>Declarative deployment</a:t>
            </a:r>
          </a:p>
          <a:p>
            <a:r>
              <a:rPr lang="en-US" dirty="0"/>
              <a:t>Maintain resources with the same lifecycle within a resource group</a:t>
            </a:r>
          </a:p>
          <a:p>
            <a:r>
              <a:rPr lang="en-US" dirty="0"/>
              <a:t>Configure parameters for input/output</a:t>
            </a:r>
          </a:p>
          <a:p>
            <a:r>
              <a:rPr lang="en-US" dirty="0"/>
              <a:t>Specify resources &amp; dependencies</a:t>
            </a:r>
          </a:p>
          <a:p>
            <a:r>
              <a:rPr lang="en-US" dirty="0"/>
              <a:t>Leverage </a:t>
            </a:r>
            <a:r>
              <a:rPr lang="en-US" dirty="0" err="1"/>
              <a:t>Quickstart</a:t>
            </a:r>
            <a:r>
              <a:rPr lang="en-US" dirty="0"/>
              <a:t> Templates or export existing resources</a:t>
            </a:r>
          </a:p>
        </p:txBody>
      </p:sp>
      <p:pic>
        <p:nvPicPr>
          <p:cNvPr id="7" name="Content Placeholder 6"/>
          <p:cNvPicPr>
            <a:picLocks noGrp="1" noChangeAspect="1"/>
          </p:cNvPicPr>
          <p:nvPr>
            <p:ph idx="13"/>
          </p:nvPr>
        </p:nvPicPr>
        <p:blipFill rotWithShape="1">
          <a:blip r:embed="rId3"/>
          <a:srcRect r="24325" b="20305"/>
          <a:stretch/>
        </p:blipFill>
        <p:spPr>
          <a:xfrm>
            <a:off x="4462732" y="1167442"/>
            <a:ext cx="7462046" cy="5492149"/>
          </a:xfrm>
          <a:prstGeom prst="rect">
            <a:avLst/>
          </a:prstGeom>
        </p:spPr>
      </p:pic>
    </p:spTree>
    <p:extLst>
      <p:ext uri="{BB962C8B-B14F-4D97-AF65-F5344CB8AC3E}">
        <p14:creationId xmlns:p14="http://schemas.microsoft.com/office/powerpoint/2010/main" val="2812936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Quickstart</a:t>
            </a:r>
            <a:r>
              <a:rPr lang="en-US" dirty="0" smtClean="0"/>
              <a:t> Templates</a:t>
            </a:r>
            <a:endParaRPr lang="en-US" dirty="0"/>
          </a:p>
        </p:txBody>
      </p:sp>
      <p:sp>
        <p:nvSpPr>
          <p:cNvPr id="3" name="Content Placeholder 2"/>
          <p:cNvSpPr>
            <a:spLocks noGrp="1"/>
          </p:cNvSpPr>
          <p:nvPr>
            <p:ph idx="1"/>
          </p:nvPr>
        </p:nvSpPr>
        <p:spPr/>
        <p:txBody>
          <a:bodyPr/>
          <a:lstStyle/>
          <a:p>
            <a:r>
              <a:rPr lang="en-US" dirty="0"/>
              <a:t>Free, open-source deployment templates</a:t>
            </a:r>
          </a:p>
          <a:p>
            <a:endParaRPr lang="en-US" dirty="0"/>
          </a:p>
          <a:p>
            <a:endParaRPr lang="en-US" dirty="0"/>
          </a:p>
          <a:p>
            <a:endParaRPr lang="en-US" dirty="0"/>
          </a:p>
          <a:p>
            <a:endParaRPr lang="en-US" dirty="0"/>
          </a:p>
          <a:p>
            <a:endParaRPr lang="en-US" dirty="0"/>
          </a:p>
          <a:p>
            <a:r>
              <a:rPr lang="en-US" dirty="0"/>
              <a:t>Find them on the Azure site (</a:t>
            </a:r>
            <a:r>
              <a:rPr lang="en-US" dirty="0">
                <a:hlinkClick r:id="rId3"/>
              </a:rPr>
              <a:t>http://bit.ly/a4r-quickstart</a:t>
            </a:r>
            <a:r>
              <a:rPr lang="en-US" dirty="0"/>
              <a:t>)</a:t>
            </a:r>
          </a:p>
          <a:p>
            <a:r>
              <a:rPr lang="en-US" dirty="0"/>
              <a:t>Or browse them on GitHub (</a:t>
            </a:r>
            <a:r>
              <a:rPr lang="en-US" dirty="0">
                <a:hlinkClick r:id="rId4"/>
              </a:rPr>
              <a:t>http://</a:t>
            </a:r>
            <a:r>
              <a:rPr lang="en-US" dirty="0" smtClean="0">
                <a:hlinkClick r:id="rId4"/>
              </a:rPr>
              <a:t>bit.ly/a4r-github</a:t>
            </a:r>
            <a:r>
              <a:rPr lang="en-US" dirty="0" smtClean="0"/>
              <a:t>)</a:t>
            </a:r>
          </a:p>
          <a:p>
            <a:pPr marL="0" indent="0">
              <a:buNone/>
            </a:pPr>
            <a:endParaRPr lang="en-US" dirty="0"/>
          </a:p>
        </p:txBody>
      </p:sp>
      <p:pic>
        <p:nvPicPr>
          <p:cNvPr id="4" name="Picture 3"/>
          <p:cNvPicPr>
            <a:picLocks noChangeAspect="1"/>
          </p:cNvPicPr>
          <p:nvPr/>
        </p:nvPicPr>
        <p:blipFill>
          <a:blip r:embed="rId5"/>
          <a:stretch>
            <a:fillRect/>
          </a:stretch>
        </p:blipFill>
        <p:spPr>
          <a:xfrm>
            <a:off x="981075" y="2716411"/>
            <a:ext cx="2914650" cy="1666875"/>
          </a:xfrm>
          <a:prstGeom prst="rect">
            <a:avLst/>
          </a:prstGeom>
          <a:ln>
            <a:solidFill>
              <a:schemeClr val="accent2"/>
            </a:solidFill>
          </a:ln>
        </p:spPr>
      </p:pic>
      <p:pic>
        <p:nvPicPr>
          <p:cNvPr id="5" name="Picture 4"/>
          <p:cNvPicPr>
            <a:picLocks noChangeAspect="1"/>
          </p:cNvPicPr>
          <p:nvPr/>
        </p:nvPicPr>
        <p:blipFill>
          <a:blip r:embed="rId6"/>
          <a:stretch>
            <a:fillRect/>
          </a:stretch>
        </p:blipFill>
        <p:spPr>
          <a:xfrm>
            <a:off x="4564226" y="2716411"/>
            <a:ext cx="2924175" cy="1666875"/>
          </a:xfrm>
          <a:prstGeom prst="rect">
            <a:avLst/>
          </a:prstGeom>
          <a:ln>
            <a:solidFill>
              <a:schemeClr val="accent2"/>
            </a:solidFill>
          </a:ln>
        </p:spPr>
      </p:pic>
      <p:pic>
        <p:nvPicPr>
          <p:cNvPr id="6" name="Picture 5"/>
          <p:cNvPicPr>
            <a:picLocks noChangeAspect="1"/>
          </p:cNvPicPr>
          <p:nvPr/>
        </p:nvPicPr>
        <p:blipFill>
          <a:blip r:embed="rId7"/>
          <a:stretch>
            <a:fillRect/>
          </a:stretch>
        </p:blipFill>
        <p:spPr>
          <a:xfrm>
            <a:off x="8156903" y="2716411"/>
            <a:ext cx="2914650" cy="1666875"/>
          </a:xfrm>
          <a:prstGeom prst="rect">
            <a:avLst/>
          </a:prstGeom>
          <a:ln>
            <a:solidFill>
              <a:schemeClr val="accent2"/>
            </a:solidFill>
          </a:ln>
        </p:spPr>
      </p:pic>
    </p:spTree>
    <p:extLst>
      <p:ext uri="{BB962C8B-B14F-4D97-AF65-F5344CB8AC3E}">
        <p14:creationId xmlns:p14="http://schemas.microsoft.com/office/powerpoint/2010/main" val="3324523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SLURM Clusters</a:t>
            </a:r>
            <a:endParaRPr lang="en-US" dirty="0"/>
          </a:p>
        </p:txBody>
      </p:sp>
      <p:sp>
        <p:nvSpPr>
          <p:cNvPr id="3" name="Content Placeholder 2"/>
          <p:cNvSpPr>
            <a:spLocks noGrp="1"/>
          </p:cNvSpPr>
          <p:nvPr>
            <p:ph idx="1"/>
          </p:nvPr>
        </p:nvSpPr>
        <p:spPr/>
        <p:txBody>
          <a:bodyPr/>
          <a:lstStyle/>
          <a:p>
            <a:r>
              <a:rPr lang="en-US" dirty="0"/>
              <a:t>Simple Linux Utility for Resource Management (SLURM)</a:t>
            </a:r>
          </a:p>
          <a:p>
            <a:r>
              <a:rPr lang="en-US" dirty="0" err="1"/>
              <a:t>Quickstart</a:t>
            </a:r>
            <a:r>
              <a:rPr lang="en-US" dirty="0"/>
              <a:t> template at </a:t>
            </a:r>
            <a:r>
              <a:rPr lang="en-US" dirty="0">
                <a:hlinkClick r:id="rId3"/>
              </a:rPr>
              <a:t>http://bit.ly/a4r-slurm</a:t>
            </a:r>
            <a:r>
              <a:rPr lang="en-US" dirty="0"/>
              <a:t> enables easy deployment of SLURM clusters of user-specified </a:t>
            </a:r>
            <a:r>
              <a:rPr lang="en-US" dirty="0" smtClean="0"/>
              <a:t>sizes</a:t>
            </a:r>
            <a:endParaRPr lang="en-US" dirty="0"/>
          </a:p>
        </p:txBody>
      </p:sp>
      <p:pic>
        <p:nvPicPr>
          <p:cNvPr id="4" name="Picture 3"/>
          <p:cNvPicPr>
            <a:picLocks noChangeAspect="1"/>
          </p:cNvPicPr>
          <p:nvPr/>
        </p:nvPicPr>
        <p:blipFill>
          <a:blip r:embed="rId4"/>
          <a:stretch>
            <a:fillRect/>
          </a:stretch>
        </p:blipFill>
        <p:spPr>
          <a:xfrm>
            <a:off x="3174205" y="3542756"/>
            <a:ext cx="5842001" cy="2769144"/>
          </a:xfrm>
          <a:prstGeom prst="rect">
            <a:avLst/>
          </a:prstGeom>
          <a:ln>
            <a:solidFill>
              <a:schemeClr val="bg1">
                <a:lumMod val="75000"/>
              </a:schemeClr>
            </a:solidFill>
          </a:ln>
          <a:effectLst/>
        </p:spPr>
      </p:pic>
    </p:spTree>
    <p:extLst>
      <p:ext uri="{BB962C8B-B14F-4D97-AF65-F5344CB8AC3E}">
        <p14:creationId xmlns:p14="http://schemas.microsoft.com/office/powerpoint/2010/main" val="273937162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7746</TotalTime>
  <Words>2690</Words>
  <Application>Microsoft Office PowerPoint</Application>
  <PresentationFormat>Widescreen</PresentationFormat>
  <Paragraphs>269</Paragraphs>
  <Slides>20</Slides>
  <Notes>18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Arial</vt:lpstr>
      <vt:lpstr>Calibri</vt:lpstr>
      <vt:lpstr>Consolas</vt:lpstr>
      <vt:lpstr>Courier New</vt:lpstr>
      <vt:lpstr>Lucida Console</vt:lpstr>
      <vt:lpstr>Segoe UI</vt:lpstr>
      <vt:lpstr>Segoe UI Light</vt:lpstr>
      <vt:lpstr>Segoe UI Semibold</vt:lpstr>
      <vt:lpstr>Wingdings</vt:lpstr>
      <vt:lpstr>Office Theme</vt:lpstr>
      <vt:lpstr>1_MS1444_Windows Azure Template 16x9_r08a</vt:lpstr>
      <vt:lpstr>Azure HPC and Azure Container Service</vt:lpstr>
      <vt:lpstr>Azure HPC</vt:lpstr>
      <vt:lpstr>Virtual-Machine Sizes</vt:lpstr>
      <vt:lpstr>Choosing a VM Size</vt:lpstr>
      <vt:lpstr>Power vs. Cost</vt:lpstr>
      <vt:lpstr>Azure Resource Manager</vt:lpstr>
      <vt:lpstr>ARM Templates</vt:lpstr>
      <vt:lpstr>Azure Quickstart Templates</vt:lpstr>
      <vt:lpstr>SLURM Clusters</vt:lpstr>
      <vt:lpstr>Containers</vt:lpstr>
      <vt:lpstr>Docker</vt:lpstr>
      <vt:lpstr>Docker Architecture</vt:lpstr>
      <vt:lpstr>Docker CLI</vt:lpstr>
      <vt:lpstr>Running a Container</vt:lpstr>
      <vt:lpstr>Common Docker CLI Commands</vt:lpstr>
      <vt:lpstr>Azure Container Service</vt:lpstr>
      <vt:lpstr>Clustering with Docker Swarm</vt:lpstr>
      <vt:lpstr>Connecting to Docker Swarm in ACS</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Jeff Prosise</cp:lastModifiedBy>
  <cp:revision>145</cp:revision>
  <dcterms:created xsi:type="dcterms:W3CDTF">2016-04-21T18:51:19Z</dcterms:created>
  <dcterms:modified xsi:type="dcterms:W3CDTF">2016-10-24T21:34:50Z</dcterms:modified>
</cp:coreProperties>
</file>