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6.xml" ContentType="application/vnd.openxmlformats-officedocument.presentationml.notesSlide+xml"/>
  <Override PartName="/ppt/embeddings/oleObject6.bin" ContentType="application/vnd.openxmlformats-officedocument.oleObject"/>
  <Override PartName="/ppt/notesSlides/notesSlide7.xml" ContentType="application/vnd.openxmlformats-officedocument.presentationml.notesSlide+xml"/>
  <Override PartName="/ppt/embeddings/oleObject7.bin" ContentType="application/vnd.openxmlformats-officedocument.oleObject"/>
  <Override PartName="/ppt/notesSlides/notesSlide8.xml" ContentType="application/vnd.openxmlformats-officedocument.presentationml.notesSlide+xml"/>
  <Override PartName="/ppt/embeddings/oleObject8.bin" ContentType="application/vnd.openxmlformats-officedocument.oleObject"/>
  <Override PartName="/ppt/notesSlides/notesSlide9.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12.bin" ContentType="application/vnd.openxmlformats-officedocument.oleObject"/>
  <Override PartName="/ppt/notesSlides/notesSlide14.xml" ContentType="application/vnd.openxmlformats-officedocument.presentationml.notesSlide+xml"/>
  <Override PartName="/ppt/embeddings/oleObject13.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4.bin" ContentType="application/vnd.openxmlformats-officedocument.oleObject"/>
  <Override PartName="/ppt/notesSlides/notesSlide23.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24.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notesSlides/notesSlide25.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notesSlides/notesSlide26.xml" ContentType="application/vnd.openxmlformats-officedocument.presentationml.notesSlide+xml"/>
  <Override PartName="/ppt/notesSlides/notesSlide27.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notesSlides/notesSlide28.xml" ContentType="application/vnd.openxmlformats-officedocument.presentationml.notesSlide+xml"/>
  <Override PartName="/ppt/embeddings/oleObject34.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3" r:id="rId2"/>
    <p:sldMasterId id="2147483720" r:id="rId3"/>
  </p:sldMasterIdLst>
  <p:notesMasterIdLst>
    <p:notesMasterId r:id="rId43"/>
  </p:notesMasterIdLst>
  <p:handoutMasterIdLst>
    <p:handoutMasterId r:id="rId44"/>
  </p:handoutMasterIdLst>
  <p:sldIdLst>
    <p:sldId id="330" r:id="rId4"/>
    <p:sldId id="331" r:id="rId5"/>
    <p:sldId id="332" r:id="rId6"/>
    <p:sldId id="353" r:id="rId7"/>
    <p:sldId id="355" r:id="rId8"/>
    <p:sldId id="356" r:id="rId9"/>
    <p:sldId id="357" r:id="rId10"/>
    <p:sldId id="358" r:id="rId11"/>
    <p:sldId id="359" r:id="rId12"/>
    <p:sldId id="361" r:id="rId13"/>
    <p:sldId id="362" r:id="rId14"/>
    <p:sldId id="363" r:id="rId15"/>
    <p:sldId id="360" r:id="rId16"/>
    <p:sldId id="364" r:id="rId17"/>
    <p:sldId id="366" r:id="rId18"/>
    <p:sldId id="367" r:id="rId19"/>
    <p:sldId id="352" r:id="rId20"/>
    <p:sldId id="368" r:id="rId21"/>
    <p:sldId id="371" r:id="rId22"/>
    <p:sldId id="369" r:id="rId23"/>
    <p:sldId id="370"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53"/>
            <p14:sldId id="355"/>
            <p14:sldId id="356"/>
            <p14:sldId id="357"/>
            <p14:sldId id="358"/>
            <p14:sldId id="359"/>
            <p14:sldId id="361"/>
            <p14:sldId id="362"/>
            <p14:sldId id="363"/>
            <p14:sldId id="360"/>
            <p14:sldId id="364"/>
            <p14:sldId id="366"/>
            <p14:sldId id="367"/>
            <p14:sldId id="352"/>
            <p14:sldId id="368"/>
            <p14:sldId id="371"/>
            <p14:sldId id="369"/>
            <p14:sldId id="370"/>
            <p14:sldId id="372"/>
            <p14:sldId id="373"/>
            <p14:sldId id="374"/>
            <p14:sldId id="375"/>
            <p14:sldId id="376"/>
            <p14:sldId id="377"/>
            <p14:sldId id="378"/>
            <p14:sldId id="379"/>
            <p14:sldId id="380"/>
            <p14:sldId id="381"/>
            <p14:sldId id="382"/>
            <p14:sldId id="383"/>
            <p14:sldId id="384"/>
            <p14:sldId id="385"/>
            <p14:sldId id="386"/>
            <p14:sldId id="387"/>
            <p14:sldId id="388"/>
            <p14:sldId id="333"/>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1"/>
  <p:cmAuthor id="2" name="Mary Kate Reid"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336FC0"/>
    <a:srgbClr val="BFBFBF"/>
    <a:srgbClr val="A6A6A6"/>
    <a:srgbClr val="767171"/>
    <a:srgbClr val="49AFEF"/>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4" autoAdjust="0"/>
    <p:restoredTop sz="83516" autoAdjust="0"/>
  </p:normalViewPr>
  <p:slideViewPr>
    <p:cSldViewPr snapToGrid="0">
      <p:cViewPr varScale="1">
        <p:scale>
          <a:sx n="81" d="100"/>
          <a:sy n="81" d="100"/>
        </p:scale>
        <p:origin x="-776" y="-1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6-24T14:41:04.485" idx="1">
    <p:pos x="4555" y="1716"/>
    <p:text>Justin made the point that this lesson is concerningly math heavy. I believe he has a good point. 
I think taking a pass at this and simplifying the math concepts involved would be very helpful.</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26.emf"/><Relationship Id="rId1" Type="http://schemas.openxmlformats.org/officeDocument/2006/relationships/image" Target="../media/image27.emf"/><Relationship Id="rId2"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image" Target="../media/image30.emf"/><Relationship Id="rId2"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5" Type="http://schemas.openxmlformats.org/officeDocument/2006/relationships/image" Target="../media/image42.emf"/><Relationship Id="rId6" Type="http://schemas.openxmlformats.org/officeDocument/2006/relationships/image" Target="../media/image43.emf"/><Relationship Id="rId7" Type="http://schemas.openxmlformats.org/officeDocument/2006/relationships/image" Target="../media/image44.emf"/><Relationship Id="rId1" Type="http://schemas.openxmlformats.org/officeDocument/2006/relationships/image" Target="../media/image38.emf"/><Relationship Id="rId2"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 Id="rId3"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23.emf"/><Relationship Id="rId3"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6/29/16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en.wikipedia.org/wiki/Elastic_net_regulariz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endParaRPr lang="en-US"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921972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a:t> </a:t>
            </a:r>
            <a:r>
              <a:rPr lang="en-US" dirty="0"/>
              <a:t>Typically N is somewhere between 5 and 10.</a:t>
            </a:r>
            <a:endParaRPr lang="en-US" b="0" dirty="0"/>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1"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r>
              <a:rPr lang="en-US" b="0" dirty="0"/>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2474828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This slide has</a:t>
            </a:r>
            <a:r>
              <a:rPr lang="en-US" baseline="0" dirty="0"/>
              <a:t> an animation showing the test data being rotated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1242618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1280224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514350" indent="-514350">
              <a:lnSpc>
                <a:spcPct val="120000"/>
              </a:lnSpc>
              <a:buFont typeface="+mj-lt"/>
              <a:buAutoNum type="arabicPeriod"/>
            </a:pPr>
            <a:r>
              <a:rPr lang="en-US" dirty="0"/>
              <a:t>Divide the data set into N approximately equal sized “folds”</a:t>
            </a:r>
          </a:p>
          <a:p>
            <a:pPr marL="514350" indent="-514350">
              <a:lnSpc>
                <a:spcPct val="120000"/>
              </a:lnSpc>
              <a:buFont typeface="+mj-lt"/>
              <a:buAutoNum type="arabicPeriod"/>
            </a:pPr>
            <a:r>
              <a:rPr lang="en-US" dirty="0"/>
              <a:t>Reserve 1 fold for test fold and N-1 for training folds</a:t>
            </a:r>
          </a:p>
          <a:p>
            <a:pPr marL="514350" indent="-514350">
              <a:lnSpc>
                <a:spcPct val="120000"/>
              </a:lnSpc>
              <a:buFont typeface="+mj-lt"/>
              <a:buAutoNum type="arabicPeriod"/>
            </a:pPr>
            <a:r>
              <a:rPr lang="en-US" dirty="0"/>
              <a:t>Reserve 1 of the training folds for validation</a:t>
            </a:r>
          </a:p>
          <a:p>
            <a:pPr marL="514350" indent="-514350">
              <a:lnSpc>
                <a:spcPct val="120000"/>
              </a:lnSpc>
              <a:buFont typeface="+mj-lt"/>
              <a:buAutoNum type="arabicPeriod"/>
            </a:pPr>
            <a:r>
              <a:rPr lang="en-US" dirty="0"/>
              <a:t>For the example set shown in the</a:t>
            </a:r>
            <a:r>
              <a:rPr lang="en-US" baseline="0" dirty="0"/>
              <a:t> slide</a:t>
            </a:r>
            <a:r>
              <a:rPr lang="en-US" dirty="0"/>
              <a:t>, train the algorithm on the remaining N-2 training folds</a:t>
            </a:r>
          </a:p>
          <a:p>
            <a:pPr marL="514350" indent="-514350">
              <a:lnSpc>
                <a:spcPct val="120000"/>
              </a:lnSpc>
              <a:buFont typeface="+mj-lt"/>
              <a:buAutoNum type="arabicPeriod"/>
            </a:pPr>
            <a:r>
              <a:rPr lang="en-US" dirty="0"/>
              <a:t>Repeat from step  3, N-1 times, rotating the validation fold within the N-1 training folds</a:t>
            </a:r>
          </a:p>
          <a:p>
            <a:pPr marL="514350" indent="-514350">
              <a:lnSpc>
                <a:spcPct val="120000"/>
              </a:lnSpc>
              <a:buFont typeface="+mj-lt"/>
              <a:buAutoNum type="arabicPeriod"/>
            </a:pPr>
            <a:r>
              <a:rPr lang="en-US" dirty="0"/>
              <a:t>Choose  that minimizes average training error over the training folds</a:t>
            </a:r>
          </a:p>
          <a:p>
            <a:pPr marL="514350" indent="-514350">
              <a:lnSpc>
                <a:spcPct val="120000"/>
              </a:lnSpc>
              <a:buFont typeface="+mj-lt"/>
              <a:buAutoNum type="arabicPeriod"/>
            </a:pPr>
            <a:r>
              <a:rPr lang="en-US" dirty="0"/>
              <a:t>Use that x to evaluate on the test set</a:t>
            </a:r>
          </a:p>
          <a:p>
            <a:pPr marL="514350" indent="-514350">
              <a:lnSpc>
                <a:spcPct val="120000"/>
              </a:lnSpc>
              <a:buFont typeface="+mj-lt"/>
              <a:buAutoNum type="arabicPeriod"/>
            </a:pPr>
            <a:r>
              <a:rPr lang="en-US" dirty="0"/>
              <a:t>Repeat from step 2, N-1 times, by rotating the test fold</a:t>
            </a:r>
          </a:p>
          <a:p>
            <a:pPr marL="514350" indent="-514350">
              <a:lnSpc>
                <a:spcPct val="120000"/>
              </a:lnSpc>
              <a:buFont typeface="+mj-lt"/>
              <a:buAutoNum type="arabicPeriod"/>
            </a:pPr>
            <a:r>
              <a:rPr lang="en-US" dirty="0"/>
              <a:t>Report the mean and standard deviation of the evaluation measure over the N folds</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234013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This slide has</a:t>
            </a:r>
            <a:r>
              <a:rPr lang="en-US" baseline="0" dirty="0"/>
              <a:t> an animation showing the test data being rotated.</a:t>
            </a:r>
          </a:p>
          <a:p>
            <a:pPr marL="171450" indent="-171450">
              <a:buFont typeface="Arial"/>
              <a:buChar char="•"/>
            </a:pPr>
            <a:r>
              <a:rPr lang="en-US" baseline="0" dirty="0"/>
              <a:t>For 10 folds and 5 different </a:t>
            </a:r>
            <a:r>
              <a:rPr lang="el-GR" baseline="0" dirty="0"/>
              <a:t>λ</a:t>
            </a:r>
            <a:r>
              <a:rPr lang="en-US" baseline="0" dirty="0"/>
              <a:t> values tested:</a:t>
            </a:r>
          </a:p>
          <a:p>
            <a:pPr marL="628650" lvl="1" indent="-171450">
              <a:buFont typeface="Arial"/>
              <a:buChar char="•"/>
            </a:pPr>
            <a:r>
              <a:rPr lang="en-US" baseline="0" dirty="0"/>
              <a:t>10 (for each test fold) x 9 (for each validation fold) x 5 (for each </a:t>
            </a:r>
            <a:r>
              <a:rPr lang="el-GR" baseline="0" dirty="0"/>
              <a:t>λ</a:t>
            </a:r>
            <a:r>
              <a:rPr lang="en-US" baseline="0" dirty="0"/>
              <a:t> value)</a:t>
            </a:r>
          </a:p>
          <a:p>
            <a:pPr marL="628650" lvl="1" indent="-171450">
              <a:buFont typeface="Arial"/>
              <a:buChar char="•"/>
            </a:pPr>
            <a:r>
              <a:rPr lang="en-US" baseline="0" dirty="0"/>
              <a:t>450 total test runs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56932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r>
              <a:rPr lang="en-US" b="0" dirty="0"/>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pPr marL="0" indent="0">
              <a:buFont typeface="Arial"/>
              <a:buNone/>
            </a:pPr>
            <a:endParaRPr lang="en-US" b="1" dirty="0"/>
          </a:p>
          <a:p>
            <a:pPr marL="0" indent="0">
              <a:buFont typeface="Arial"/>
              <a:buNone/>
            </a:pPr>
            <a:endParaRPr lang="en-US" b="1"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09834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dirty="0"/>
              <a:t>Detecting</a:t>
            </a:r>
            <a:r>
              <a:rPr lang="en-US" baseline="0" dirty="0"/>
              <a:t> </a:t>
            </a:r>
            <a:r>
              <a:rPr lang="en-US" dirty="0"/>
              <a:t>spam email</a:t>
            </a:r>
          </a:p>
          <a:p>
            <a:pPr marL="628650" lvl="1" indent="-171450">
              <a:buFont typeface="Arial" panose="020B0604020202020204" pitchFamily="34" charset="0"/>
              <a:buChar char="•"/>
            </a:pPr>
            <a:r>
              <a:rPr lang="en-US" dirty="0"/>
              <a:t>Is this a spam mail or not?</a:t>
            </a:r>
          </a:p>
          <a:p>
            <a:pPr marL="171450" indent="-171450">
              <a:buFont typeface="Arial" panose="020B0604020202020204" pitchFamily="34" charset="0"/>
              <a:buChar char="•"/>
            </a:pPr>
            <a:r>
              <a:rPr lang="en-US" dirty="0"/>
              <a:t>Detecting credit card fraud</a:t>
            </a:r>
          </a:p>
          <a:p>
            <a:pPr marL="628650" lvl="1" indent="-171450">
              <a:buFont typeface="Arial" panose="020B0604020202020204" pitchFamily="34" charset="0"/>
              <a:buChar char="•"/>
            </a:pPr>
            <a:r>
              <a:rPr lang="en-US" dirty="0"/>
              <a:t>Is this</a:t>
            </a:r>
            <a:r>
              <a:rPr lang="en-US" baseline="0" dirty="0"/>
              <a:t> a fraudulent transaction?</a:t>
            </a:r>
            <a:endParaRPr lang="en-US" dirty="0"/>
          </a:p>
          <a:p>
            <a:pPr marL="171450" indent="-171450">
              <a:buFont typeface="Arial" panose="020B0604020202020204" pitchFamily="34" charset="0"/>
              <a:buChar char="•"/>
            </a:pPr>
            <a:r>
              <a:rPr lang="en-US" dirty="0"/>
              <a:t>Predicting credit risk</a:t>
            </a:r>
          </a:p>
          <a:p>
            <a:pPr marL="628650" lvl="1" indent="-171450">
              <a:buFont typeface="Arial" panose="020B0604020202020204" pitchFamily="34" charset="0"/>
              <a:buChar char="•"/>
            </a:pPr>
            <a:r>
              <a:rPr lang="en-US" dirty="0"/>
              <a:t>Will this customer default</a:t>
            </a:r>
            <a:r>
              <a:rPr lang="en-US" baseline="0" dirty="0"/>
              <a:t> on this loan?</a:t>
            </a:r>
            <a:endParaRPr lang="en-US" dirty="0"/>
          </a:p>
          <a:p>
            <a:pPr marL="171450" indent="-171450">
              <a:buFont typeface="Arial" panose="020B0604020202020204" pitchFamily="34" charset="0"/>
              <a:buChar char="•"/>
            </a:pPr>
            <a:r>
              <a:rPr lang="en-US" dirty="0"/>
              <a:t>Automatic handwriting recognition</a:t>
            </a:r>
          </a:p>
          <a:p>
            <a:pPr marL="628650" lvl="1" indent="-171450">
              <a:buFont typeface="Arial" panose="020B0604020202020204" pitchFamily="34" charset="0"/>
              <a:buChar char="•"/>
            </a:pPr>
            <a:r>
              <a:rPr lang="en-US" dirty="0"/>
              <a:t>Is this the number 3 (in a ATM machine for example)</a:t>
            </a:r>
          </a:p>
          <a:p>
            <a:pPr marL="171450" indent="-171450">
              <a:buFont typeface="Arial" panose="020B0604020202020204" pitchFamily="34" charset="0"/>
              <a:buChar char="•"/>
            </a:pPr>
            <a:r>
              <a:rPr lang="en-US" dirty="0"/>
              <a:t>Speech recognition</a:t>
            </a:r>
          </a:p>
          <a:p>
            <a:pPr marL="628650" lvl="1" indent="-171450">
              <a:buFont typeface="Arial" panose="020B0604020202020204" pitchFamily="34" charset="0"/>
              <a:buChar char="•"/>
            </a:pPr>
            <a:r>
              <a:rPr lang="en-US" dirty="0"/>
              <a:t>Did</a:t>
            </a:r>
            <a:r>
              <a:rPr lang="en-US" baseline="0" dirty="0"/>
              <a:t> the client say “five” (in an Automatic Response System – ARS – for example)</a:t>
            </a:r>
            <a:endParaRPr lang="en-US" dirty="0"/>
          </a:p>
          <a:p>
            <a:pPr marL="171450" indent="-171450">
              <a:buFont typeface="Arial" panose="020B0604020202020204" pitchFamily="34" charset="0"/>
              <a:buChar char="•"/>
            </a:pPr>
            <a:r>
              <a:rPr lang="en-US" dirty="0"/>
              <a:t>Predicting customer churn</a:t>
            </a:r>
          </a:p>
          <a:p>
            <a:pPr marL="628650" lvl="1" indent="-171450">
              <a:buFont typeface="Arial" panose="020B0604020202020204" pitchFamily="34" charset="0"/>
              <a:buChar char="•"/>
            </a:pPr>
            <a:r>
              <a:rPr lang="en-US" dirty="0"/>
              <a:t>Will this customer remain</a:t>
            </a:r>
            <a:r>
              <a:rPr lang="en-US" baseline="0" dirty="0"/>
              <a:t> loyal next year?</a:t>
            </a:r>
            <a:endParaRPr lang="en-US" dirty="0"/>
          </a:p>
          <a:p>
            <a:pPr marL="171450" indent="-171450">
              <a:buFont typeface="Arial" panose="020B0604020202020204" pitchFamily="34" charset="0"/>
              <a:buChar char="•"/>
            </a:pPr>
            <a:r>
              <a:rPr lang="en-US" dirty="0"/>
              <a:t>Predicting medical outcome</a:t>
            </a:r>
          </a:p>
          <a:p>
            <a:pPr marL="628650" lvl="1" indent="-171450">
              <a:buFont typeface="Arial" panose="020B0604020202020204" pitchFamily="34" charset="0"/>
              <a:buChar char="•"/>
            </a:pPr>
            <a:r>
              <a:rPr lang="en-US" dirty="0"/>
              <a:t>Does this patient have cancer?</a:t>
            </a:r>
          </a:p>
          <a:p>
            <a:pPr marL="628650" lvl="1" indent="-171450">
              <a:buFont typeface="Arial" panose="020B0604020202020204" pitchFamily="34" charset="0"/>
              <a:buChar char="•"/>
            </a:pP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641270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baseline="0" dirty="0"/>
              <a:t>Using the same sample dataset from the regression example, but now utilizing binary classification:</a:t>
            </a:r>
          </a:p>
          <a:p>
            <a:pPr marL="628650" lvl="1" indent="-171450">
              <a:buFont typeface="Arial" panose="020B0604020202020204" pitchFamily="34" charset="0"/>
              <a:buChar char="•"/>
            </a:pPr>
            <a:r>
              <a:rPr lang="en-US" dirty="0"/>
              <a:t>Incoming GPA, Incoming SAT score, Graduating GPA, Number of semesters to graduate, Amount of student loan, Amount of scholarships, Degree of participation in extracurricular activities, Did student take Economics 101?, Did student take Philosophy 101? </a:t>
            </a:r>
            <a:endParaRPr lang="en-US" baseline="0" dirty="0"/>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3493426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Map to the student data set.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Incoming GPA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Incoming SAT score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Graduating GPA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Number of semesters to graduate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Amount of student loan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Amount of scholarships,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Degree of participation in extracurricular activities  (1.0 highest</a:t>
            </a:r>
            <a:r>
              <a:rPr lang="en-US" baseline="0" dirty="0"/>
              <a:t> participation, 0.0 no participation)</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Did student take Economics 101? (1 = yes, 0 = no)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Did student take Philosophy 101?  (1 = yes, 0 = no)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087361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1097440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endParaRPr lang="en-US"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3413533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dirty="0"/>
              <a:t>This equation</a:t>
            </a:r>
            <a:r>
              <a:rPr lang="en-US" b="0" baseline="0" dirty="0"/>
              <a:t> represents an inequality test.  </a:t>
            </a:r>
          </a:p>
          <a:p>
            <a:pPr marL="171450" indent="-171450">
              <a:buFont typeface="Arial" panose="020B0604020202020204" pitchFamily="34" charset="0"/>
              <a:buChar char="•"/>
            </a:pPr>
            <a:r>
              <a:rPr lang="en-US" b="0" baseline="0" dirty="0"/>
              <a:t>It tests to see the number of times the signs of the predicted and the actual do not match.</a:t>
            </a:r>
          </a:p>
          <a:p>
            <a:pPr marL="171450" indent="-171450">
              <a:buFont typeface="Arial" panose="020B0604020202020204" pitchFamily="34" charset="0"/>
              <a:buChar char="•"/>
            </a:pPr>
            <a:r>
              <a:rPr lang="en-US" b="0" baseline="0" dirty="0"/>
              <a:t>It is very hard to minimize this inequality test.</a:t>
            </a:r>
          </a:p>
          <a:p>
            <a:pPr marL="171450" indent="-171450">
              <a:buFont typeface="Arial" panose="020B0604020202020204" pitchFamily="34" charset="0"/>
              <a:buChar char="•"/>
            </a:pPr>
            <a:r>
              <a:rPr lang="en-US" b="0" baseline="0" dirty="0"/>
              <a:t>This type of inequality test is hard to do computationally, especially over large datasets. </a:t>
            </a:r>
          </a:p>
          <a:p>
            <a:pPr marL="628650" lvl="1" indent="-171450">
              <a:buFont typeface="Arial" panose="020B0604020202020204" pitchFamily="34" charset="0"/>
              <a:buChar char="•"/>
            </a:pPr>
            <a:r>
              <a:rPr lang="en-US" b="0" baseline="0" dirty="0"/>
              <a:t>Normally some type of smooth function is desired.</a:t>
            </a:r>
          </a:p>
          <a:p>
            <a:pPr marL="628650" lvl="1" indent="-171450">
              <a:buFont typeface="Arial" panose="020B0604020202020204" pitchFamily="34" charset="0"/>
              <a:buChar char="•"/>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805799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baseline="0" dirty="0"/>
              <a:t>First, test to see if they are indeed equivalent.</a:t>
            </a:r>
          </a:p>
          <a:p>
            <a:pPr marL="171450" indent="-171450">
              <a:buFont typeface="Arial" panose="020B0604020202020204" pitchFamily="34" charset="0"/>
              <a:buChar char="•"/>
            </a:pPr>
            <a:endParaRPr lang="en-US" b="0" baseline="0" dirty="0"/>
          </a:p>
          <a:p>
            <a:pPr marL="171450" indent="-171450">
              <a:buFont typeface="Arial" panose="020B0604020202020204" pitchFamily="34" charset="0"/>
              <a:buNone/>
            </a:pPr>
            <a:r>
              <a:rPr lang="en-US" b="0" baseline="0" dirty="0"/>
              <a:t>		Yi	f(x)	Yi * f(x) &lt; 0</a:t>
            </a:r>
          </a:p>
          <a:p>
            <a:pPr marL="171450" indent="-171450">
              <a:buFont typeface="Arial" panose="020B0604020202020204" pitchFamily="34" charset="0"/>
              <a:buNone/>
            </a:pPr>
            <a:r>
              <a:rPr lang="en-US" b="0" baseline="0" dirty="0"/>
              <a:t>		 1	 1	No</a:t>
            </a:r>
          </a:p>
          <a:p>
            <a:pPr marL="171450" indent="-171450">
              <a:buFont typeface="Arial" panose="020B0604020202020204" pitchFamily="34" charset="0"/>
              <a:buNone/>
            </a:pPr>
            <a:r>
              <a:rPr lang="en-US" b="0" baseline="0" dirty="0"/>
              <a:t>		-1	-1	No</a:t>
            </a:r>
          </a:p>
          <a:p>
            <a:pPr marL="171450" indent="-171450">
              <a:buFont typeface="Arial" panose="020B0604020202020204" pitchFamily="34" charset="0"/>
              <a:buNone/>
            </a:pPr>
            <a:r>
              <a:rPr lang="en-US" b="0" baseline="0" dirty="0"/>
              <a:t>		 1	-1	Yes</a:t>
            </a:r>
          </a:p>
          <a:p>
            <a:pPr marL="171450" indent="-171450">
              <a:buFont typeface="Arial" panose="020B0604020202020204" pitchFamily="34" charset="0"/>
              <a:buNone/>
            </a:pPr>
            <a:r>
              <a:rPr lang="en-US" b="0" baseline="0" dirty="0"/>
              <a:t>		-1	 1	Yes</a:t>
            </a:r>
          </a:p>
          <a:p>
            <a:pPr marL="171450" indent="-171450">
              <a:buFont typeface="Arial" panose="020B0604020202020204" pitchFamily="34" charset="0"/>
              <a:buChar char="•"/>
            </a:pPr>
            <a:endParaRPr lang="en-US" b="0" baseline="0" dirty="0"/>
          </a:p>
          <a:p>
            <a:pPr marL="171450" indent="-171450">
              <a:buFont typeface="Arial" panose="020B0604020202020204" pitchFamily="34" charset="0"/>
              <a:buChar char="•"/>
            </a:pPr>
            <a:r>
              <a:rPr lang="en-US" b="0" baseline="0" dirty="0"/>
              <a:t>Click mouse to show graph of plot for these values. </a:t>
            </a:r>
          </a:p>
          <a:p>
            <a:pPr marL="171450" indent="-171450">
              <a:buFont typeface="Arial" panose="020B0604020202020204" pitchFamily="34" charset="0"/>
              <a:buChar char="•"/>
            </a:pPr>
            <a:r>
              <a:rPr lang="en-US" b="0" baseline="0" dirty="0"/>
              <a:t>There is still do not a smooth function, which is the computationally simplest.</a:t>
            </a:r>
          </a:p>
          <a:p>
            <a:pPr marL="171450" indent="-171450">
              <a:buFont typeface="Arial" panose="020B0604020202020204" pitchFamily="34" charset="0"/>
              <a:buChar char="•"/>
            </a:pPr>
            <a:r>
              <a:rPr lang="en-US" b="0" baseline="0" dirty="0"/>
              <a:t>So it is only negative (&lt;0) when the two do not agree.</a:t>
            </a:r>
          </a:p>
          <a:p>
            <a:pPr marL="171450" indent="-171450">
              <a:buFont typeface="Arial" panose="020B0604020202020204" pitchFamily="34" charset="0"/>
              <a:buChar char="•"/>
            </a:pPr>
            <a:endParaRPr lang="en-US" b="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courses.edx.org</a:t>
            </a:r>
            <a:r>
              <a:rPr lang="en-US" b="0" dirty="0"/>
              <a:t>/courses/course-v1:Microsoft+DAT203x+3T2015/info</a:t>
            </a:r>
          </a:p>
          <a:p>
            <a:pPr marL="0" indent="0">
              <a:buFont typeface="Arial" panose="020B0604020202020204" pitchFamily="34" charset="0"/>
              <a:buNone/>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3636505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dirty="0"/>
                  <a:t>In</a:t>
                </a:r>
                <a:r>
                  <a:rPr lang="en-US" baseline="0" dirty="0"/>
                  <a:t> machine language, we often use a trick that allows us to convert a logical expression</a:t>
                </a:r>
              </a:p>
              <a:p>
                <a:pPr marL="171450" indent="-171450">
                  <a:buFont typeface="Arial" panose="020B0604020202020204" pitchFamily="34" charset="0"/>
                  <a:buChar char="•"/>
                </a:pPr>
                <a:r>
                  <a:rPr lang="en-US" baseline="0" dirty="0"/>
                  <a:t>Instead of the step function that would represent the logical expression 𝑦</a:t>
                </a:r>
                <a:r>
                  <a:rPr lang="en-US" baseline="-25000" dirty="0"/>
                  <a:t>𝑖</a:t>
                </a:r>
                <a:r>
                  <a:rPr lang="en-US" baseline="0" dirty="0"/>
                  <a:t> 𝑓(𝑥</a:t>
                </a:r>
                <a:r>
                  <a:rPr lang="en-US" baseline="-25000" dirty="0"/>
                  <a:t>𝑖</a:t>
                </a:r>
                <a:r>
                  <a:rPr lang="en-US" baseline="0" dirty="0"/>
                  <a:t>) &lt;0 </a:t>
                </a:r>
              </a:p>
              <a:p>
                <a:pPr marL="171450" lvl="0" indent="-171450">
                  <a:buFont typeface="Arial" panose="020B0604020202020204" pitchFamily="34" charset="0"/>
                  <a:buChar char="•"/>
                </a:pPr>
                <a:r>
                  <a:rPr lang="en-US" baseline="0" dirty="0"/>
                  <a:t>we substitute a loss function that is computationally easier to work with</a:t>
                </a:r>
              </a:p>
              <a:p>
                <a:pPr marL="628650" lvl="1" indent="-171450">
                  <a:buFont typeface="Arial" panose="020B0604020202020204" pitchFamily="34" charset="0"/>
                  <a:buChar char="•"/>
                </a:pPr>
                <a:r>
                  <a:rPr lang="en-US" baseline="0" dirty="0"/>
                  <a:t>The loss function represents an upper bound for the logical function</a:t>
                </a:r>
              </a:p>
              <a:p>
                <a:pPr marL="628650" lvl="1" indent="-171450">
                  <a:buFont typeface="Arial" panose="020B0604020202020204" pitchFamily="34" charset="0"/>
                  <a:buChar char="•"/>
                </a:pPr>
                <a:r>
                  <a:rPr lang="en-US" baseline="0" dirty="0"/>
                  <a:t>However, instead of a step (hard to work with in optimization), we now have a smooth function</a:t>
                </a:r>
              </a:p>
              <a:p>
                <a:pPr marL="171450" lvl="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mc:Choice>
        <mc:Fallback xmlns="">
          <p:sp>
            <p:nvSpPr>
              <p:cNvPr id="3" name="Notes Placeholder 2"/>
              <p:cNvSpPr>
                <a:spLocks noGrp="1"/>
              </p:cNvSpPr>
              <p:nvPr>
                <p:ph type="body" idx="1"/>
              </p:nvPr>
            </p:nvSpPr>
            <p:spPr/>
            <p:txBody>
              <a:bodyPr/>
              <a:lstStyle/>
              <a:p>
                <a:pPr marL="0" indent="0">
                  <a:buFont typeface="Arial"/>
                  <a:buNone/>
                </a:pPr>
                <a:r>
                  <a:rPr lang="en-US" b="1" dirty="0" smtClean="0"/>
                  <a:t>Notes:</a:t>
                </a:r>
                <a:endParaRPr lang="en-US" b="1" dirty="0"/>
              </a:p>
              <a:p>
                <a:pPr marL="171450" indent="-171450">
                  <a:buFont typeface="Arial" panose="020B0604020202020204" pitchFamily="34" charset="0"/>
                  <a:buChar char="•"/>
                </a:pPr>
                <a:r>
                  <a:rPr lang="en-US" dirty="0"/>
                  <a:t>In</a:t>
                </a:r>
                <a:r>
                  <a:rPr lang="en-US" baseline="0" dirty="0"/>
                  <a:t> machine language, </a:t>
                </a:r>
                <a:r>
                  <a:rPr lang="en-US" baseline="0" dirty="0" smtClean="0"/>
                  <a:t>loss functions allows for conversion to </a:t>
                </a:r>
                <a:r>
                  <a:rPr lang="en-US" baseline="0" dirty="0"/>
                  <a:t>a logical expression</a:t>
                </a:r>
              </a:p>
              <a:p>
                <a:pPr marL="171450" indent="-171450">
                  <a:buFont typeface="Arial" panose="020B0604020202020204" pitchFamily="34" charset="0"/>
                  <a:buChar char="•"/>
                </a:pPr>
                <a:r>
                  <a:rPr lang="en-US" baseline="0" dirty="0"/>
                  <a:t>Instead of the step function that would represent the logical expression </a:t>
                </a:r>
                <a:r>
                  <a:rPr lang="en-US" sz="1200" b="0" i="0" dirty="0">
                    <a:latin typeface="Cambria Math" panose="02040503050406030204" pitchFamily="18" charset="0"/>
                  </a:rPr>
                  <a:t>𝑦_𝑖</a:t>
                </a:r>
                <a:r>
                  <a:rPr lang="en-US" sz="1200" b="0" i="0" dirty="0">
                    <a:latin typeface="Cambria Math" panose="02040503050406030204" pitchFamily="18" charset="0"/>
                    <a:ea typeface="Cambria Math" panose="02040503050406030204" pitchFamily="18" charset="0"/>
                  </a:rPr>
                  <a:t> 𝑓(</a:t>
                </a:r>
                <a:r>
                  <a:rPr lang="en-US" sz="1200" i="0" dirty="0">
                    <a:latin typeface="Cambria Math" panose="02040503050406030204" pitchFamily="18" charset="0"/>
                    <a:ea typeface="Cambria Math" panose="02040503050406030204" pitchFamily="18" charset="0"/>
                  </a:rPr>
                  <a:t>𝑥_𝑖 )</a:t>
                </a:r>
                <a:r>
                  <a:rPr lang="en-US" sz="1200" b="0" i="0" dirty="0">
                    <a:latin typeface="Cambria Math" panose="02040503050406030204" pitchFamily="18" charset="0"/>
                    <a:ea typeface="Cambria Math" panose="02040503050406030204" pitchFamily="18" charset="0"/>
                  </a:rPr>
                  <a:t>&lt;0</a:t>
                </a:r>
                <a:r>
                  <a:rPr lang="en-US" baseline="0" dirty="0"/>
                  <a:t>  </a:t>
                </a:r>
              </a:p>
              <a:p>
                <a:pPr marL="171450" lvl="0" indent="-171450">
                  <a:buFont typeface="Arial" panose="020B0604020202020204" pitchFamily="34" charset="0"/>
                  <a:buChar char="•"/>
                </a:pPr>
                <a:r>
                  <a:rPr lang="en-US" baseline="0" dirty="0" smtClean="0"/>
                  <a:t>Substitute </a:t>
                </a:r>
                <a:r>
                  <a:rPr lang="en-US" baseline="0" dirty="0"/>
                  <a:t>a loss function that is computationally easier to work with</a:t>
                </a:r>
              </a:p>
              <a:p>
                <a:pPr marL="628650" lvl="1" indent="-171450">
                  <a:buFont typeface="Arial" panose="020B0604020202020204" pitchFamily="34" charset="0"/>
                  <a:buChar char="•"/>
                </a:pPr>
                <a:r>
                  <a:rPr lang="en-US" baseline="0" dirty="0"/>
                  <a:t>The loss function represents an upper bound for the logical function</a:t>
                </a:r>
              </a:p>
              <a:p>
                <a:pPr marL="628650" lvl="1" indent="-171450">
                  <a:buFont typeface="Arial" panose="020B0604020202020204" pitchFamily="34" charset="0"/>
                  <a:buChar char="•"/>
                </a:pPr>
                <a:r>
                  <a:rPr lang="en-US" baseline="0" dirty="0"/>
                  <a:t>However, instead of a step (hard to work with in optimization), </a:t>
                </a:r>
                <a:r>
                  <a:rPr lang="en-US" baseline="0" dirty="0" smtClean="0"/>
                  <a:t>there is now </a:t>
                </a:r>
                <a:r>
                  <a:rPr lang="en-US" baseline="0" dirty="0"/>
                  <a:t>a smooth </a:t>
                </a:r>
                <a:r>
                  <a:rPr lang="en-US" baseline="0" dirty="0" smtClean="0"/>
                  <a:t>function</a:t>
                </a:r>
                <a:endParaRPr lang="en-US" baseline="0" dirty="0"/>
              </a:p>
              <a:p>
                <a:pPr marL="628650" lvl="1" indent="-171450">
                  <a:buFont typeface="Arial" panose="020B0604020202020204" pitchFamily="34" charset="0"/>
                  <a:buNone/>
                </a:pPr>
                <a:endParaRPr lang="en-US" baseline="0" dirty="0"/>
              </a:p>
              <a:p>
                <a:pPr marL="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a:t>
                </a:r>
                <a:r>
                  <a:rPr lang="en-US" b="0" dirty="0" smtClean="0"/>
                  <a:t>	https://courses.edx.org/courses/course-v1:Microsoft+DAT203x+3T2015/info</a:t>
                </a:r>
              </a:p>
              <a:p>
                <a:pPr marL="0" lvl="1" indent="-171450">
                  <a:buFont typeface="Arial" panose="020B0604020202020204" pitchFamily="34" charset="0"/>
                  <a:buNone/>
                </a:pPr>
                <a:endParaRPr lang="en-US" b="1" baseline="0" dirty="0"/>
              </a:p>
            </p:txBody>
          </p:sp>
        </mc:Fallback>
      </mc:AlternateContent>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847386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dirty="0"/>
              <a:t>Restate the optimization</a:t>
            </a:r>
            <a:r>
              <a:rPr lang="en-US" b="0" baseline="0" dirty="0"/>
              <a:t> problem.  </a:t>
            </a:r>
          </a:p>
          <a:p>
            <a:pPr marL="171450" indent="-171450">
              <a:buFont typeface="Arial" panose="020B0604020202020204" pitchFamily="34" charset="0"/>
              <a:buChar char="•"/>
            </a:pPr>
            <a:r>
              <a:rPr lang="en-US" b="0" baseline="0" dirty="0"/>
              <a:t>Start by trying to optimize an equation with a logical expression which graphically produces a step function</a:t>
            </a:r>
          </a:p>
          <a:p>
            <a:pPr marL="171450" indent="-171450">
              <a:buFont typeface="Arial" panose="020B0604020202020204" pitchFamily="34" charset="0"/>
              <a:buChar char="•"/>
            </a:pPr>
            <a:r>
              <a:rPr lang="en-US" b="0" baseline="0" dirty="0"/>
              <a:t>Substitute the logical expression with a loss function that provides an upper bounds to the logical expression</a:t>
            </a:r>
          </a:p>
          <a:p>
            <a:pPr marL="171450" indent="-171450">
              <a:buFont typeface="Arial" panose="020B0604020202020204" pitchFamily="34" charset="0"/>
              <a:buChar char="•"/>
            </a:pPr>
            <a:r>
              <a:rPr lang="en-US" b="0" baseline="0" dirty="0"/>
              <a:t>To this add Occam’s Razor, which is the regularization factor that works towards simplifying the model</a:t>
            </a:r>
            <a:endParaRPr lang="en-US" b="0" dirty="0"/>
          </a:p>
          <a:p>
            <a:pPr marL="171450" indent="-171450">
              <a:buFont typeface="Arial" panose="020B0604020202020204" pitchFamily="34" charset="0"/>
              <a:buChar char="•"/>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2455258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3061682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baseline="0" dirty="0"/>
              <a:t>A binary classification, will typically result in a scatter plot where the dependent variable (result, label y) is dichotomous. </a:t>
            </a:r>
          </a:p>
          <a:p>
            <a:pPr marL="171450" indent="-171450">
              <a:buFont typeface="Arial" panose="020B0604020202020204" pitchFamily="34" charset="0"/>
              <a:buChar char="•"/>
            </a:pPr>
            <a:r>
              <a:rPr lang="en-US" b="0" baseline="0" dirty="0"/>
              <a:t>How can a model be created from this?</a:t>
            </a:r>
          </a:p>
          <a:p>
            <a:pPr marL="171450" indent="-171450">
              <a:buFont typeface="Arial" panose="020B0604020202020204" pitchFamily="34" charset="0"/>
              <a:buChar char="•"/>
            </a:pPr>
            <a:r>
              <a:rPr lang="en-US" b="0" baseline="0" dirty="0"/>
              <a:t>Binary data does not have a normal distribution so it is not possible simply run some type of regression.</a:t>
            </a:r>
          </a:p>
          <a:p>
            <a:pPr marL="171450" indent="-171450">
              <a:buFont typeface="Arial" panose="020B0604020202020204" pitchFamily="34" charset="0"/>
              <a:buChar char="•"/>
            </a:pPr>
            <a:r>
              <a:rPr lang="en-US" b="0" baseline="0" dirty="0"/>
              <a:t>Ideally, the desired course of action is to transform the dichotomous plot to a familiar linear plot.</a:t>
            </a:r>
          </a:p>
          <a:p>
            <a:pPr marL="171450" indent="-171450">
              <a:buFont typeface="Arial" panose="020B0604020202020204" pitchFamily="34" charset="0"/>
              <a:buChar char="•"/>
            </a:pPr>
            <a:r>
              <a:rPr lang="en-US" b="0" baseline="0" dirty="0"/>
              <a:t>Once a linear plot has been developed, modeling can be done with baselines and slopes.</a:t>
            </a: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3716067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endParaRPr lang="en-US" b="0" dirty="0"/>
          </a:p>
          <a:p>
            <a:pPr>
              <a:buFont typeface="Wingdings" charset="2"/>
              <a:buChar char="§"/>
            </a:pPr>
            <a:r>
              <a:rPr lang="en-US" dirty="0">
                <a:ea typeface="Cambria Math" panose="02040503050406030204" pitchFamily="18" charset="0"/>
              </a:rPr>
              <a:t>Students example: If odds ratio of graduating GPA is 1.2</a:t>
            </a:r>
          </a:p>
          <a:p>
            <a:pPr lvl="1">
              <a:buFont typeface="Wingdings" charset="2"/>
              <a:buChar char="§"/>
            </a:pPr>
            <a:r>
              <a:rPr lang="en-US" dirty="0">
                <a:ea typeface="Cambria Math" panose="02040503050406030204" pitchFamily="18" charset="0"/>
              </a:rPr>
              <a:t>For each increase in GPA by 1, there is a 0.2 increase in probability or 20% increase of being hired within 6 month</a:t>
            </a:r>
          </a:p>
          <a:p>
            <a:pPr marL="0" indent="0">
              <a:buFont typeface="Arial"/>
              <a:buNone/>
            </a:pPr>
            <a:endParaRPr lang="en-US" b="1" dirty="0"/>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2455966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996870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a:t>Notes:</a:t>
            </a:r>
          </a:p>
          <a:p>
            <a:pPr marL="171450" indent="-171450">
              <a:buFont typeface="Arial"/>
              <a:buChar char="•"/>
            </a:pPr>
            <a:r>
              <a:rPr lang="en-US" baseline="0" dirty="0"/>
              <a:t>By using the Logit function (or actually the inverse of the </a:t>
            </a:r>
            <a:r>
              <a:rPr lang="en-US" baseline="0" dirty="0" err="1"/>
              <a:t>logit</a:t>
            </a:r>
            <a:r>
              <a:rPr lang="en-US" baseline="0" dirty="0"/>
              <a:t> function), the dichotomous function has been converted.</a:t>
            </a:r>
          </a:p>
          <a:p>
            <a:pPr marL="171450" indent="-171450">
              <a:buFont typeface="Arial" panose="020B0604020202020204" pitchFamily="34" charset="0"/>
              <a:buChar char="•"/>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indent="-171450">
              <a:buFont typeface="Arial"/>
              <a:buChar char="•"/>
            </a:pPr>
            <a:r>
              <a:rPr lang="en-US" baseline="0" dirty="0"/>
              <a:t>http://</a:t>
            </a:r>
            <a:r>
              <a:rPr lang="en-US" baseline="0" dirty="0" err="1"/>
              <a:t>www.graphpad.com</a:t>
            </a:r>
            <a:r>
              <a:rPr lang="en-US" baseline="0" dirty="0"/>
              <a:t>/support/</a:t>
            </a:r>
            <a:r>
              <a:rPr lang="en-US" baseline="0" dirty="0" err="1"/>
              <a:t>faqid</a:t>
            </a:r>
            <a:r>
              <a:rPr lang="en-US" baseline="0" dirty="0"/>
              <a:t>/1465/</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67619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2578143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dirty="0"/>
              <a:t>The </a:t>
            </a:r>
            <a:r>
              <a:rPr lang="en-US" b="0" dirty="0" err="1"/>
              <a:t>WithLBFGS</a:t>
            </a:r>
            <a:r>
              <a:rPr lang="en-US" b="0" baseline="0" dirty="0"/>
              <a:t> denotes the fact that it uses the memory limited </a:t>
            </a:r>
            <a:r>
              <a:rPr lang="en-US" b="0" baseline="0" dirty="0" err="1"/>
              <a:t>Broyden</a:t>
            </a:r>
            <a:r>
              <a:rPr lang="en-US" b="0" baseline="0" dirty="0"/>
              <a:t>–Fletcher–Goldfarb–</a:t>
            </a:r>
            <a:r>
              <a:rPr lang="en-US" b="0" baseline="0" dirty="0" err="1"/>
              <a:t>Shanno</a:t>
            </a:r>
            <a:r>
              <a:rPr lang="en-US" b="0" baseline="0" dirty="0"/>
              <a:t> algorithm.  Explanation of this is beyond the scope of this material.</a:t>
            </a:r>
          </a:p>
          <a:p>
            <a:pPr marL="171450" indent="-171450">
              <a:buFont typeface="Arial" panose="020B0604020202020204" pitchFamily="34" charset="0"/>
              <a:buChar char="•"/>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indent="-171450">
              <a:buFont typeface="Arial" panose="020B0604020202020204" pitchFamily="34" charset="0"/>
              <a:buChar char="•"/>
            </a:pPr>
            <a:r>
              <a:rPr lang="en-US" dirty="0"/>
              <a:t>http://</a:t>
            </a:r>
            <a:r>
              <a:rPr lang="en-US" dirty="0" err="1"/>
              <a:t>spark.apache.org</a:t>
            </a:r>
            <a:r>
              <a:rPr lang="en-US" dirty="0"/>
              <a:t>/docs/latest/</a:t>
            </a:r>
            <a:r>
              <a:rPr lang="en-US" dirty="0" err="1"/>
              <a:t>mllib-linear-methods.html#classification</a:t>
            </a: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2725380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Each section of the code will be covered in the next few slides</a:t>
            </a:r>
          </a:p>
          <a:p>
            <a:pPr marL="0" indent="0">
              <a:buFont typeface="Arial" panose="020B0604020202020204" pitchFamily="34"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indent="-171450">
              <a:buFont typeface="Arial"/>
              <a:buChar char="•"/>
            </a:pPr>
            <a:r>
              <a:rPr lang="en-US" dirty="0"/>
              <a:t>http://</a:t>
            </a:r>
            <a:r>
              <a:rPr lang="en-US" dirty="0" err="1"/>
              <a:t>spark.apache.org</a:t>
            </a:r>
            <a:r>
              <a:rPr lang="en-US" dirty="0"/>
              <a:t>/docs/latest/</a:t>
            </a:r>
            <a:r>
              <a:rPr lang="en-US" dirty="0" err="1"/>
              <a:t>mllib-linear-methods.html#classification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3674823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http://spark.apache.org/docs/latest/mllib-linear-methods.html#classification</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20576152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The</a:t>
            </a:r>
            <a:r>
              <a:rPr lang="en-US" baseline="0" dirty="0"/>
              <a:t> training dataset consists of label and feature vector.  </a:t>
            </a:r>
            <a:r>
              <a:rPr lang="en-US" baseline="0" dirty="0" err="1"/>
              <a:t>LabeledPoint</a:t>
            </a:r>
            <a:r>
              <a:rPr lang="en-US" baseline="0" dirty="0"/>
              <a:t> types are used for this type of data set.  </a:t>
            </a:r>
          </a:p>
          <a:p>
            <a:pPr marL="628650" lvl="1" indent="-171450">
              <a:buFont typeface="Arial" panose="020B0604020202020204" pitchFamily="34" charset="0"/>
              <a:buChar char="•"/>
            </a:pPr>
            <a:r>
              <a:rPr lang="en-US" dirty="0"/>
              <a:t># Create a labeled point with a positive label (true) and a dense feature vector.</a:t>
            </a:r>
          </a:p>
          <a:p>
            <a:pPr marL="628650" lvl="1" indent="-171450">
              <a:buFont typeface="Arial" panose="020B0604020202020204" pitchFamily="34" charset="0"/>
              <a:buChar char="•"/>
            </a:pPr>
            <a:r>
              <a:rPr lang="en-US" dirty="0"/>
              <a:t>pos = </a:t>
            </a:r>
            <a:r>
              <a:rPr lang="en-US" dirty="0" err="1"/>
              <a:t>LabeledPoint</a:t>
            </a:r>
            <a:r>
              <a:rPr lang="en-US" dirty="0"/>
              <a:t>(1.0, [1.0, 0.0, 3.0])</a:t>
            </a:r>
          </a:p>
          <a:p>
            <a:pPr marL="171450" lvl="0" indent="-171450">
              <a:buFont typeface="Arial" panose="020B0604020202020204" pitchFamily="34" charset="0"/>
              <a:buChar char="•"/>
            </a:pPr>
            <a:r>
              <a:rPr lang="en-US" dirty="0"/>
              <a:t>Usually data has to be parsed.  </a:t>
            </a:r>
          </a:p>
          <a:p>
            <a:pPr marL="628650" lvl="1" indent="-171450">
              <a:buFont typeface="Arial" panose="020B0604020202020204" pitchFamily="34" charset="0"/>
              <a:buChar char="•"/>
            </a:pPr>
            <a:r>
              <a:rPr lang="en-US" dirty="0"/>
              <a:t>Here each line is read and the label is separated from the feature vector.</a:t>
            </a:r>
          </a:p>
          <a:p>
            <a:pPr marL="628650" lvl="1" indent="-171450">
              <a:buFont typeface="Arial" panose="020B0604020202020204" pitchFamily="34" charset="0"/>
              <a:buChar char="•"/>
            </a:pPr>
            <a:r>
              <a:rPr lang="en-US" baseline="0" dirty="0"/>
              <a:t>The two items are separated with a space and the </a:t>
            </a:r>
            <a:r>
              <a:rPr lang="en-US" baseline="0" dirty="0" err="1"/>
              <a:t>line.split</a:t>
            </a:r>
            <a:r>
              <a:rPr lang="en-US" baseline="0" dirty="0"/>
              <a:t>(‘ ‘) parses each item out to Values</a:t>
            </a:r>
          </a:p>
          <a:p>
            <a:pPr marL="628650" lvl="1" indent="-171450">
              <a:buFont typeface="Arial" panose="020B0604020202020204" pitchFamily="34" charset="0"/>
              <a:buChar char="•"/>
            </a:pPr>
            <a:r>
              <a:rPr lang="en-US" baseline="0" dirty="0"/>
              <a:t>The first item in Values or values[0] is the label and values[1] is the feature vector</a:t>
            </a:r>
          </a:p>
          <a:p>
            <a:pPr marL="171450" lvl="0" indent="-171450">
              <a:buFont typeface="Arial" panose="020B0604020202020204" pitchFamily="34" charset="0"/>
              <a:buChar char="•"/>
            </a:pPr>
            <a:r>
              <a:rPr lang="en-US" baseline="0" dirty="0"/>
              <a:t>In </a:t>
            </a:r>
            <a:r>
              <a:rPr lang="en-US" baseline="0" dirty="0" err="1"/>
              <a:t>pySpark</a:t>
            </a:r>
            <a:r>
              <a:rPr lang="en-US" baseline="0" dirty="0"/>
              <a:t> the Spark context is automatically created and can be accessed via sc</a:t>
            </a:r>
          </a:p>
          <a:p>
            <a:pPr marL="628650" lvl="1" indent="-171450">
              <a:buFont typeface="Arial" panose="020B0604020202020204" pitchFamily="34" charset="0"/>
              <a:buChar char="•"/>
            </a:pPr>
            <a:r>
              <a:rPr lang="en-US" baseline="0" dirty="0"/>
              <a:t>Read the </a:t>
            </a:r>
            <a:r>
              <a:rPr lang="en-US" baseline="0" dirty="0" err="1"/>
              <a:t>textFile</a:t>
            </a:r>
            <a:r>
              <a:rPr lang="en-US" baseline="0" dirty="0"/>
              <a:t> and save it to data</a:t>
            </a:r>
          </a:p>
          <a:p>
            <a:pPr marL="628650" lvl="1" indent="-171450">
              <a:buFont typeface="Arial" panose="020B0604020202020204" pitchFamily="34" charset="0"/>
              <a:buChar char="•"/>
            </a:pPr>
            <a:r>
              <a:rPr lang="en-US" baseline="0" dirty="0"/>
              <a:t>Each line will be one item in the “data” RDD</a:t>
            </a:r>
          </a:p>
          <a:p>
            <a:pPr marL="171450" lvl="0" indent="-171450">
              <a:buFont typeface="Arial" panose="020B0604020202020204" pitchFamily="34" charset="0"/>
              <a:buChar char="•"/>
            </a:pPr>
            <a:r>
              <a:rPr lang="en-US" baseline="0" dirty="0"/>
              <a:t>Next perform an RDD transformation by mapping the function </a:t>
            </a:r>
            <a:r>
              <a:rPr lang="en-US" baseline="0" dirty="0" err="1"/>
              <a:t>parsepoint</a:t>
            </a:r>
            <a:r>
              <a:rPr lang="en-US" baseline="0" dirty="0"/>
              <a:t> to each of the items, in this case each line of the text file.</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a:t>
            </a:r>
            <a:r>
              <a:rPr lang="en-US" dirty="0" err="1"/>
              <a:t>spark.apache.org</a:t>
            </a:r>
            <a:r>
              <a:rPr lang="en-US" dirty="0"/>
              <a:t>/docs/latest/</a:t>
            </a:r>
            <a:r>
              <a:rPr lang="en-US" dirty="0" err="1"/>
              <a:t>mllib-linear-methods.html#classification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27465605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endParaRPr lang="en-US" dirty="0"/>
          </a:p>
          <a:p>
            <a:pPr marL="171450" indent="-171450">
              <a:buFont typeface="Arial" panose="020B0604020202020204" pitchFamily="34" charset="0"/>
              <a:buChar char="•"/>
            </a:pPr>
            <a:r>
              <a:rPr lang="en-US" dirty="0"/>
              <a:t>Really, that’s it!</a:t>
            </a:r>
            <a:r>
              <a:rPr lang="en-US" baseline="0" dirty="0"/>
              <a:t>  While the math and statistics behind the scenes may be complicated, the actual use of the logistic regression function in Spark is not.</a:t>
            </a:r>
          </a:p>
          <a:p>
            <a:pPr marL="171450" indent="-171450">
              <a:buFont typeface="Arial" panose="020B0604020202020204" pitchFamily="34" charset="0"/>
              <a:buChar char="•"/>
            </a:pPr>
            <a:r>
              <a:rPr lang="en-US" baseline="0" dirty="0"/>
              <a:t>Simply call the train method.</a:t>
            </a:r>
          </a:p>
          <a:p>
            <a:pPr marL="171450" indent="-171450">
              <a:buFont typeface="Arial" panose="020B0604020202020204" pitchFamily="34" charset="0"/>
              <a:buChar char="•"/>
            </a:pPr>
            <a:r>
              <a:rPr lang="en-US" baseline="0" dirty="0"/>
              <a:t>Once the training is complete, a new transformer is created.  This is “model” in our example.</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dirty="0"/>
              <a:t>http://</a:t>
            </a:r>
            <a:r>
              <a:rPr lang="en-US" dirty="0" err="1"/>
              <a:t>spark.apache.org</a:t>
            </a:r>
            <a:r>
              <a:rPr lang="en-US" dirty="0"/>
              <a:t>/docs/latest/</a:t>
            </a:r>
            <a:r>
              <a:rPr lang="en-US" dirty="0" err="1"/>
              <a:t>mllib-linear-methods.html#classification</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2095147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err="1"/>
              <a:t>parsedData</a:t>
            </a:r>
            <a:r>
              <a:rPr lang="en-US" dirty="0"/>
              <a:t> is a </a:t>
            </a:r>
            <a:r>
              <a:rPr lang="en-US" dirty="0" err="1"/>
              <a:t>LabeledPoints</a:t>
            </a:r>
            <a:r>
              <a:rPr lang="en-US" dirty="0"/>
              <a:t>  (a</a:t>
            </a:r>
            <a:r>
              <a:rPr lang="en-US" baseline="0" dirty="0"/>
              <a:t> data type that stores labels and features vector as double) that holds the parsed training dataset. </a:t>
            </a:r>
          </a:p>
          <a:p>
            <a:pPr marL="171450" indent="-171450">
              <a:buFont typeface="Arial" panose="020B0604020202020204" pitchFamily="34" charset="0"/>
              <a:buChar char="•"/>
            </a:pPr>
            <a:r>
              <a:rPr lang="en-US" baseline="0" dirty="0"/>
              <a:t>The map transformation applies the lambda function for each item in </a:t>
            </a:r>
            <a:r>
              <a:rPr lang="en-US" baseline="0" dirty="0" err="1"/>
              <a:t>parsedData</a:t>
            </a:r>
            <a:r>
              <a:rPr lang="en-US" baseline="0" dirty="0"/>
              <a:t> (</a:t>
            </a:r>
            <a:r>
              <a:rPr lang="en-US" baseline="0" dirty="0" err="1"/>
              <a:t>label:double</a:t>
            </a:r>
            <a:r>
              <a:rPr lang="en-US" baseline="0" dirty="0"/>
              <a:t>, features: Vector)</a:t>
            </a:r>
          </a:p>
          <a:p>
            <a:pPr marL="628650" lvl="1" indent="-171450">
              <a:buFont typeface="Arial" panose="020B0604020202020204" pitchFamily="34" charset="0"/>
              <a:buChar char="•"/>
            </a:pPr>
            <a:r>
              <a:rPr lang="en-US" baseline="0" dirty="0"/>
              <a:t>In this case, the lambda creates a new tuple of (label, predicted value)</a:t>
            </a:r>
          </a:p>
          <a:p>
            <a:pPr marL="628650" lvl="1" indent="-171450">
              <a:buFont typeface="Arial" panose="020B0604020202020204" pitchFamily="34" charset="0"/>
              <a:buChar char="•"/>
            </a:pPr>
            <a:r>
              <a:rPr lang="en-US" baseline="0" dirty="0"/>
              <a:t>All of this is saved in </a:t>
            </a:r>
            <a:r>
              <a:rPr lang="en-US" baseline="0" dirty="0" err="1"/>
              <a:t>labelsAndPreds</a:t>
            </a:r>
            <a:endParaRPr lang="en-US" baseline="0" dirty="0"/>
          </a:p>
          <a:p>
            <a:pPr marL="171450" lvl="0" indent="-171450">
              <a:buFont typeface="Arial" panose="020B0604020202020204" pitchFamily="34" charset="0"/>
              <a:buChar char="•"/>
            </a:pPr>
            <a:r>
              <a:rPr lang="en-US" baseline="0" dirty="0"/>
              <a:t>Next, the filter transformation is applied, applying the lambda function v != p (i.e., value of label – the first item in tuple (v)  is not equal to value of prediction – the second item in the tuple (p) ) </a:t>
            </a:r>
          </a:p>
          <a:p>
            <a:pPr marL="171450" lvl="0" indent="-171450">
              <a:buFont typeface="Arial" panose="020B0604020202020204" pitchFamily="34" charset="0"/>
              <a:buChar char="•"/>
            </a:pPr>
            <a:r>
              <a:rPr lang="en-US" baseline="0" dirty="0"/>
              <a:t>Pass that to count() which in essence counts the number of incorrect predictions</a:t>
            </a:r>
          </a:p>
          <a:p>
            <a:pPr marL="171450" lvl="0" indent="-171450">
              <a:buFont typeface="Arial" panose="020B0604020202020204" pitchFamily="34" charset="0"/>
              <a:buChar char="•"/>
            </a:pPr>
            <a:r>
              <a:rPr lang="en-US" baseline="0" dirty="0"/>
              <a:t>Print </a:t>
            </a:r>
            <a:r>
              <a:rPr lang="en-US" baseline="0" dirty="0" err="1"/>
              <a:t>trainErr</a:t>
            </a:r>
            <a:r>
              <a:rPr lang="en-US" baseline="0" dirty="0"/>
              <a:t>, which holds the count of incorrect predictions</a:t>
            </a:r>
          </a:p>
          <a:p>
            <a:pPr marL="171450" lvl="0" indent="-171450">
              <a:buFont typeface="Arial" panose="020B0604020202020204" pitchFamily="34" charset="0"/>
              <a:buChar char="•"/>
            </a:pPr>
            <a:r>
              <a:rPr lang="en-US" baseline="0" dirty="0"/>
              <a:t>Finally save the new model.</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a:t>
            </a:r>
            <a:r>
              <a:rPr lang="en-US" dirty="0" err="1"/>
              <a:t>spark.apache.org</a:t>
            </a:r>
            <a:r>
              <a:rPr lang="en-US" dirty="0"/>
              <a:t>/docs/latest/</a:t>
            </a:r>
            <a:r>
              <a:rPr lang="en-US" dirty="0" err="1"/>
              <a:t>mllib-linear-methods.html#classification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12367928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P(A|B) = P(B|A) * P)A) / P(B)</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b="0" dirty="0"/>
              <a:t>http://spark.apache.org/docs/latest/mllib-naive-bayes.html</a:t>
            </a:r>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38</a:t>
            </a:fld>
            <a:endParaRPr lang="en-US"/>
          </a:p>
        </p:txBody>
      </p:sp>
    </p:spTree>
    <p:extLst>
      <p:ext uri="{BB962C8B-B14F-4D97-AF65-F5344CB8AC3E}">
        <p14:creationId xmlns:p14="http://schemas.microsoft.com/office/powerpoint/2010/main" val="1734438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t>Notes:</a:t>
            </a:r>
          </a:p>
          <a:p>
            <a:pPr marL="171450" indent="-171450">
              <a:buFont typeface="Arial"/>
              <a:buChar char="•"/>
            </a:pPr>
            <a:r>
              <a:rPr lang="en-US" altLang="ko-KR" dirty="0" smtClean="0"/>
              <a:t>The Module</a:t>
            </a:r>
            <a:r>
              <a:rPr lang="en-US" altLang="ko-KR" baseline="0" dirty="0" smtClean="0"/>
              <a:t> 5 Lesson 7 lab should be completed at this time:</a:t>
            </a:r>
          </a:p>
          <a:p>
            <a:pPr marL="628650" lvl="1" indent="-171450">
              <a:buFont typeface="Arial"/>
              <a:buChar char="•"/>
            </a:pPr>
            <a:r>
              <a:rPr lang="en-US" altLang="ko-KR" dirty="0" smtClean="0"/>
              <a:t>https://</a:t>
            </a:r>
            <a:r>
              <a:rPr lang="en-US" altLang="ko-KR" dirty="0" err="1" smtClean="0"/>
              <a:t>github.com</a:t>
            </a:r>
            <a:r>
              <a:rPr lang="en-US" altLang="ko-KR" dirty="0" smtClean="0"/>
              <a:t>/</a:t>
            </a:r>
            <a:r>
              <a:rPr lang="en-US" altLang="ko-KR" dirty="0" err="1" smtClean="0"/>
              <a:t>MSFTImagine</a:t>
            </a:r>
            <a:r>
              <a:rPr lang="en-US" altLang="ko-KR" dirty="0" smtClean="0"/>
              <a:t>/</a:t>
            </a:r>
            <a:r>
              <a:rPr lang="en-US" altLang="ko-KR" dirty="0" err="1" smtClean="0"/>
              <a:t>computerscience</a:t>
            </a:r>
            <a:r>
              <a:rPr lang="en-US" altLang="ko-KR" dirty="0" smtClean="0"/>
              <a:t>/tree/master/Instructor-Led/Module5</a:t>
            </a:r>
            <a:r>
              <a:rPr lang="en-US" altLang="ko-KR" smtClean="0"/>
              <a:t>/Labs</a:t>
            </a:r>
            <a:endParaRPr lang="ko-KR" alt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39</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2696357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271449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We</a:t>
                </a:r>
                <a:r>
                  <a:rPr lang="en-US" baseline="0" dirty="0"/>
                  <a:t> simplify to 2 coefficients for illustration purposes</a:t>
                </a:r>
              </a:p>
              <a:p>
                <a:pPr marL="171450" indent="-171450">
                  <a:buFont typeface="Arial" panose="020B0604020202020204" pitchFamily="34" charset="0"/>
                  <a:buChar char="•"/>
                </a:pPr>
                <a:r>
                  <a:rPr lang="en-US" baseline="0" dirty="0"/>
                  <a:t>If L2 norm which is the distance of the vector  𝛽  𝑖𝑠 𝑐𝑜𝑛𝑠𝑡𝑟𝑎𝑖𝑛𝑒𝑑 𝑡𝑜 𝑏𝑒 ≤2</a:t>
                </a:r>
              </a:p>
              <a:p>
                <a:pPr marL="171450" indent="-171450">
                  <a:buFont typeface="Arial" panose="020B0604020202020204" pitchFamily="34" charset="0"/>
                  <a:buChar char="•"/>
                </a:pPr>
                <a:r>
                  <a:rPr lang="en-US" baseline="0" dirty="0"/>
                  <a:t>The circle formed on the boundaries of  𝛽</a:t>
                </a:r>
                <a:r>
                  <a:rPr lang="en-US" baseline="-25000" dirty="0"/>
                  <a:t>1</a:t>
                </a:r>
                <a:r>
                  <a:rPr lang="en-US" baseline="0" dirty="0"/>
                  <a:t> = 2  𝛽</a:t>
                </a:r>
                <a:r>
                  <a:rPr lang="en-US" baseline="-25000" dirty="0"/>
                  <a:t>2</a:t>
                </a:r>
                <a:r>
                  <a:rPr lang="en-US" baseline="0" dirty="0"/>
                  <a:t>  = 0 and  𝛽</a:t>
                </a:r>
                <a:r>
                  <a:rPr lang="en-US" baseline="-25000" dirty="0"/>
                  <a:t>1</a:t>
                </a:r>
                <a:r>
                  <a:rPr lang="en-US" baseline="0" dirty="0"/>
                  <a:t> = 0  𝛽</a:t>
                </a:r>
                <a:r>
                  <a:rPr lang="en-US" baseline="-25000" dirty="0"/>
                  <a:t>2</a:t>
                </a:r>
                <a:r>
                  <a:rPr lang="en-US" baseline="0" dirty="0"/>
                  <a:t>  = 2 shows the boundaries of the possible values of 𝛽</a:t>
                </a:r>
                <a:r>
                  <a:rPr lang="en-US" baseline="-25000" dirty="0"/>
                  <a:t>1</a:t>
                </a:r>
                <a:r>
                  <a:rPr lang="en-US" baseline="0" dirty="0"/>
                  <a:t> and 𝛽</a:t>
                </a:r>
                <a:r>
                  <a:rPr lang="en-US" baseline="-25000" dirty="0"/>
                  <a:t>2</a:t>
                </a:r>
                <a:r>
                  <a:rPr lang="en-US" baseline="0" dirty="0"/>
                  <a:t> </a:t>
                </a:r>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two coefficients</a:t>
                </a:r>
                <a:r>
                  <a:rPr lang="en-US" baseline="0" dirty="0" smtClean="0"/>
                  <a:t> are simplified for illustration purposes.</a:t>
                </a:r>
                <a:endParaRPr lang="en-US" baseline="0" dirty="0"/>
              </a:p>
              <a:p>
                <a:pPr marL="171450" indent="-171450">
                  <a:buFont typeface="Arial" panose="020B0604020202020204" pitchFamily="34" charset="0"/>
                  <a:buChar char="•"/>
                </a:pPr>
                <a:r>
                  <a:rPr lang="en-US" baseline="0" dirty="0"/>
                  <a:t>If L2 </a:t>
                </a:r>
                <a:r>
                  <a:rPr lang="en-US" baseline="0" dirty="0" smtClean="0"/>
                  <a:t>norm, </a:t>
                </a:r>
                <a:r>
                  <a:rPr lang="en-US" baseline="0" dirty="0"/>
                  <a:t>which is the distance of the vector </a:t>
                </a:r>
                <a:r>
                  <a:rPr lang="en-US" sz="1200" i="0" dirty="0">
                    <a:latin typeface="Cambria Math" panose="02040503050406030204" pitchFamily="18" charset="0"/>
                    <a:ea typeface="Cambria Math" panose="02040503050406030204" pitchFamily="18" charset="0"/>
                  </a:rPr>
                  <a:t>(𝛽</a:t>
                </a:r>
                <a:r>
                  <a:rPr lang="en-US" sz="1200" b="0" i="0" dirty="0">
                    <a:latin typeface="Cambria Math" panose="02040503050406030204" pitchFamily="18" charset="0"/>
                    <a:ea typeface="Cambria Math" panose="02040503050406030204" pitchFamily="18" charset="0"/>
                  </a:rPr>
                  <a:t> ) ⃑𝑖𝑠 𝑐𝑜𝑛𝑠𝑡𝑟𝑎𝑖𝑛𝑒𝑑 𝑡𝑜 𝑏𝑒 ≤2</a:t>
                </a:r>
                <a:endParaRPr lang="en-US" baseline="0" dirty="0"/>
              </a:p>
              <a:p>
                <a:pPr marL="628650" lvl="1" indent="-171450">
                  <a:buFont typeface="Arial" panose="020B0604020202020204" pitchFamily="34" charset="0"/>
                  <a:buChar char="•"/>
                </a:pPr>
                <a:r>
                  <a:rPr lang="en-US" baseline="0" dirty="0"/>
                  <a:t>The circle formed on the boundaries of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1</a:t>
                </a:r>
                <a:r>
                  <a:rPr lang="en-US" baseline="0" dirty="0"/>
                  <a:t>= 2 </a:t>
                </a:r>
                <a:r>
                  <a:rPr lang="en-US" sz="1200" i="0" dirty="0" smtClean="0">
                    <a:latin typeface="Cambria Math" panose="02040503050406030204" pitchFamily="18" charset="0"/>
                    <a:ea typeface="Cambria Math" panose="02040503050406030204" pitchFamily="18" charset="0"/>
                  </a:rPr>
                  <a:t>𝛽</a:t>
                </a:r>
                <a:r>
                  <a:rPr lang="en-US" sz="1200" b="0" i="0" baseline="-25000" dirty="0" smtClean="0">
                    <a:latin typeface="Cambria Math" panose="02040503050406030204" pitchFamily="18" charset="0"/>
                    <a:ea typeface="Cambria Math" panose="02040503050406030204" pitchFamily="18" charset="0"/>
                  </a:rPr>
                  <a:t>2</a:t>
                </a:r>
                <a:r>
                  <a:rPr lang="en-US" dirty="0" smtClean="0"/>
                  <a:t> </a:t>
                </a:r>
                <a:r>
                  <a:rPr lang="en-US" dirty="0"/>
                  <a:t>= 0 and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1</a:t>
                </a:r>
                <a:r>
                  <a:rPr lang="en-US" baseline="0" dirty="0"/>
                  <a:t>= 0 </a:t>
                </a:r>
                <a:r>
                  <a:rPr lang="en-US" sz="1200" i="0" dirty="0" smtClean="0">
                    <a:latin typeface="Cambria Math" panose="02040503050406030204" pitchFamily="18" charset="0"/>
                    <a:ea typeface="Cambria Math" panose="02040503050406030204" pitchFamily="18" charset="0"/>
                  </a:rPr>
                  <a:t>𝛽</a:t>
                </a:r>
                <a:r>
                  <a:rPr lang="en-US" sz="1200" b="0" i="0" baseline="-25000" dirty="0" smtClean="0">
                    <a:latin typeface="Cambria Math" panose="02040503050406030204" pitchFamily="18" charset="0"/>
                    <a:ea typeface="Cambria Math" panose="02040503050406030204" pitchFamily="18" charset="0"/>
                  </a:rPr>
                  <a:t>2</a:t>
                </a:r>
                <a:r>
                  <a:rPr lang="en-US" baseline="-25000" dirty="0" smtClean="0"/>
                  <a:t> </a:t>
                </a:r>
                <a:r>
                  <a:rPr lang="en-US" dirty="0"/>
                  <a:t>= 2 shows the boundaries of the possible values of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1</a:t>
                </a:r>
                <a:r>
                  <a:rPr lang="en-US" baseline="0" dirty="0" smtClean="0"/>
                  <a:t> </a:t>
                </a:r>
                <a:r>
                  <a:rPr lang="en-US" baseline="0" dirty="0"/>
                  <a:t>and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2</a:t>
                </a:r>
                <a:endParaRPr lang="en-US" baseline="-25000" dirty="0"/>
              </a:p>
            </p:txBody>
          </p:sp>
        </mc:Fallback>
      </mc:AlternateContent>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23609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There</a:t>
            </a:r>
            <a:r>
              <a:rPr lang="en-US" baseline="0" dirty="0"/>
              <a:t> is an animation on this slide.  Click mouse to start.</a:t>
            </a:r>
            <a:endParaRPr lang="en-US" dirty="0"/>
          </a:p>
          <a:p>
            <a:pPr marL="171450" indent="-171450">
              <a:buFont typeface="Arial" panose="020B0604020202020204" pitchFamily="34" charset="0"/>
              <a:buChar char="•"/>
            </a:pPr>
            <a:r>
              <a:rPr lang="en-US" dirty="0"/>
              <a:t>The L1 norm, on the other hand, will be bounded by a diamond shape when constrained to be less than or equal to 2.</a:t>
            </a: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877777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Now if we were to plot our regression model over the possible values of β</a:t>
                </a:r>
                <a:r>
                  <a:rPr lang="en-US" baseline="-25000" dirty="0"/>
                  <a:t>1 </a:t>
                </a:r>
                <a:r>
                  <a:rPr lang="en-US" baseline="0" dirty="0"/>
                  <a:t>and β</a:t>
                </a:r>
                <a:r>
                  <a:rPr lang="en-US" baseline="-25000" dirty="0"/>
                  <a:t>2</a:t>
                </a:r>
                <a:r>
                  <a:rPr lang="en-US" dirty="0"/>
                  <a:t>, we might</a:t>
                </a:r>
                <a:r>
                  <a:rPr lang="en-US" baseline="0" dirty="0"/>
                  <a:t> get some contour map as shown</a:t>
                </a:r>
              </a:p>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Now, </a:t>
                </a:r>
                <a:r>
                  <a:rPr lang="en-US" dirty="0"/>
                  <a:t>if </a:t>
                </a:r>
                <a:r>
                  <a:rPr lang="en-US" dirty="0" smtClean="0"/>
                  <a:t>the </a:t>
                </a:r>
                <a:r>
                  <a:rPr lang="en-US" dirty="0"/>
                  <a:t>regression model </a:t>
                </a:r>
                <a:r>
                  <a:rPr lang="en-US" dirty="0" smtClean="0"/>
                  <a:t>were to be plotted over </a:t>
                </a:r>
                <a:r>
                  <a:rPr lang="en-US" dirty="0"/>
                  <a:t>the possible values of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1</a:t>
                </a:r>
                <a:r>
                  <a:rPr lang="en-US" sz="1200" b="0" i="0" dirty="0" smtClean="0">
                    <a:latin typeface="Cambria Math" panose="02040503050406030204" pitchFamily="18" charset="0"/>
                    <a:ea typeface="Cambria Math" panose="02040503050406030204" pitchFamily="18" charset="0"/>
                  </a:rPr>
                  <a:t>  </a:t>
                </a:r>
                <a:r>
                  <a:rPr lang="en-US" sz="1200" b="0" i="0" dirty="0">
                    <a:latin typeface="Cambria Math" panose="02040503050406030204" pitchFamily="18" charset="0"/>
                    <a:ea typeface="Cambria Math" panose="02040503050406030204" pitchFamily="18" charset="0"/>
                  </a:rPr>
                  <a:t>𝑎𝑛𝑑 </a:t>
                </a:r>
                <a:r>
                  <a:rPr lang="en-US" sz="1200" i="0" dirty="0" smtClean="0">
                    <a:latin typeface="Cambria Math" panose="02040503050406030204" pitchFamily="18" charset="0"/>
                    <a:ea typeface="Cambria Math" panose="02040503050406030204" pitchFamily="18" charset="0"/>
                  </a:rPr>
                  <a:t>𝛽</a:t>
                </a:r>
                <a:r>
                  <a:rPr lang="en-US" sz="1200" b="0" i="0" baseline="-25000" dirty="0" smtClean="0">
                    <a:latin typeface="Cambria Math" panose="02040503050406030204" pitchFamily="18" charset="0"/>
                    <a:ea typeface="Cambria Math" panose="02040503050406030204" pitchFamily="18" charset="0"/>
                  </a:rPr>
                  <a:t>2</a:t>
                </a:r>
                <a:r>
                  <a:rPr lang="en-US" dirty="0"/>
                  <a:t>, </a:t>
                </a:r>
                <a:r>
                  <a:rPr lang="en-US" dirty="0" smtClean="0"/>
                  <a:t>it might result in the </a:t>
                </a:r>
                <a:r>
                  <a:rPr lang="en-US" baseline="0" dirty="0" smtClean="0"/>
                  <a:t>contour map, </a:t>
                </a:r>
                <a:r>
                  <a:rPr lang="en-US" baseline="0" dirty="0"/>
                  <a:t>as </a:t>
                </a:r>
                <a:r>
                  <a:rPr lang="en-US" baseline="0" dirty="0" smtClean="0"/>
                  <a:t>shown.</a:t>
                </a:r>
                <a:endParaRPr lang="en-US" baseline="0" dirty="0"/>
              </a:p>
              <a:p>
                <a:pPr marL="171450" indent="-171450">
                  <a:buFont typeface="Arial" panose="020B0604020202020204" pitchFamily="34" charset="0"/>
                  <a:buChar char="•"/>
                </a:pPr>
                <a:endParaRPr lang="en-US" dirty="0"/>
              </a:p>
            </p:txBody>
          </p:sp>
        </mc:Fallback>
      </mc:AlternateContent>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4156694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 is the feature</a:t>
            </a:r>
            <a:r>
              <a:rPr lang="en-US" sz="1200" b="0" i="0" kern="1200" baseline="0" dirty="0">
                <a:solidFill>
                  <a:schemeClr val="tx1"/>
                </a:solidFill>
                <a:effectLst/>
                <a:latin typeface="+mn-lt"/>
                <a:ea typeface="+mn-ea"/>
                <a:cs typeface="+mn-cs"/>
              </a:rPr>
              <a:t> vector (called weights in the Spark code)</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L2-regularized problems are generally easier to solve than L1-regularized problems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due to smoothness.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However, L1 regularization can help promote sparsity in weights leading to smaller and more interpretable models, the latter of which can be useful for feature selection. </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hlinkClick r:id="rId3"/>
              </a:rPr>
              <a:t>Elastic net</a:t>
            </a:r>
            <a:r>
              <a:rPr lang="en-US" sz="1200" b="0" i="0" kern="1200" dirty="0">
                <a:solidFill>
                  <a:schemeClr val="tx1"/>
                </a:solidFill>
                <a:effectLst/>
                <a:latin typeface="+mn-lt"/>
                <a:ea typeface="+mn-ea"/>
                <a:cs typeface="+mn-cs"/>
              </a:rPr>
              <a:t> is a combination of L1 and L2 regularization. It is not recommended to train models without any regularization, especially when the number of training examples is small.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63163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2.bin"/><Relationship Id="rId5" Type="http://schemas.openxmlformats.org/officeDocument/2006/relationships/image" Target="../media/image10.emf"/><Relationship Id="rId1" Type="http://schemas.openxmlformats.org/officeDocument/2006/relationships/vmlDrawing" Target="../drawings/vmlDrawing7.vml"/><Relationship Id="rId2"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3.bin"/><Relationship Id="rId5" Type="http://schemas.openxmlformats.org/officeDocument/2006/relationships/image" Target="../media/image25.emf"/><Relationship Id="rId1" Type="http://schemas.openxmlformats.org/officeDocument/2006/relationships/vmlDrawing" Target="../drawings/vmlDrawing8.vml"/><Relationship Id="rId2"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9.png"/><Relationship Id="rId5" Type="http://schemas.openxmlformats.org/officeDocument/2006/relationships/oleObject" Target="../embeddings/oleObject14.bin"/><Relationship Id="rId6" Type="http://schemas.openxmlformats.org/officeDocument/2006/relationships/image" Target="../media/image26.emf"/><Relationship Id="rId1" Type="http://schemas.openxmlformats.org/officeDocument/2006/relationships/vmlDrawing" Target="../drawings/vmlDrawing9.vml"/><Relationship Id="rId2"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5.bin"/><Relationship Id="rId5" Type="http://schemas.openxmlformats.org/officeDocument/2006/relationships/image" Target="../media/image27.emf"/><Relationship Id="rId6" Type="http://schemas.openxmlformats.org/officeDocument/2006/relationships/oleObject" Target="../embeddings/oleObject16.bin"/><Relationship Id="rId7" Type="http://schemas.openxmlformats.org/officeDocument/2006/relationships/image" Target="../media/image28.emf"/><Relationship Id="rId8" Type="http://schemas.openxmlformats.org/officeDocument/2006/relationships/oleObject" Target="../embeddings/oleObject17.bin"/><Relationship Id="rId9" Type="http://schemas.openxmlformats.org/officeDocument/2006/relationships/image" Target="../media/image29.emf"/><Relationship Id="rId10" Type="http://schemas.openxmlformats.org/officeDocument/2006/relationships/oleObject" Target="../embeddings/oleObject18.bin"/><Relationship Id="rId11" Type="http://schemas.openxmlformats.org/officeDocument/2006/relationships/image" Target="../media/image26.emf"/><Relationship Id="rId1" Type="http://schemas.openxmlformats.org/officeDocument/2006/relationships/vmlDrawing" Target="../drawings/vmlDrawing10.vml"/><Relationship Id="rId2"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1" Type="http://schemas.openxmlformats.org/officeDocument/2006/relationships/image" Target="../media/image33.emf"/><Relationship Id="rId12" Type="http://schemas.openxmlformats.org/officeDocument/2006/relationships/oleObject" Target="../embeddings/oleObject23.bin"/><Relationship Id="rId13" Type="http://schemas.openxmlformats.org/officeDocument/2006/relationships/image" Target="../media/image34.emf"/><Relationship Id="rId14" Type="http://schemas.openxmlformats.org/officeDocument/2006/relationships/oleObject" Target="../embeddings/oleObject24.bin"/><Relationship Id="rId15" Type="http://schemas.openxmlformats.org/officeDocument/2006/relationships/image" Target="../media/image35.emf"/><Relationship Id="rId1" Type="http://schemas.openxmlformats.org/officeDocument/2006/relationships/vmlDrawing" Target="../drawings/vmlDrawing11.vml"/><Relationship Id="rId2" Type="http://schemas.openxmlformats.org/officeDocument/2006/relationships/slideLayout" Target="../slideLayouts/slideLayout23.xml"/><Relationship Id="rId3" Type="http://schemas.openxmlformats.org/officeDocument/2006/relationships/notesSlide" Target="../notesSlides/notesSlide24.xml"/><Relationship Id="rId4" Type="http://schemas.openxmlformats.org/officeDocument/2006/relationships/oleObject" Target="../embeddings/oleObject19.bin"/><Relationship Id="rId5" Type="http://schemas.openxmlformats.org/officeDocument/2006/relationships/image" Target="../media/image30.emf"/><Relationship Id="rId6" Type="http://schemas.openxmlformats.org/officeDocument/2006/relationships/oleObject" Target="../embeddings/oleObject20.bin"/><Relationship Id="rId7" Type="http://schemas.openxmlformats.org/officeDocument/2006/relationships/image" Target="../media/image31.emf"/><Relationship Id="rId8" Type="http://schemas.openxmlformats.org/officeDocument/2006/relationships/oleObject" Target="../embeddings/oleObject21.bin"/><Relationship Id="rId9" Type="http://schemas.openxmlformats.org/officeDocument/2006/relationships/image" Target="../media/image32.emf"/><Relationship Id="rId10"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25.bin"/><Relationship Id="rId5" Type="http://schemas.openxmlformats.org/officeDocument/2006/relationships/image" Target="../media/image36.emf"/><Relationship Id="rId6" Type="http://schemas.openxmlformats.org/officeDocument/2006/relationships/oleObject" Target="../embeddings/oleObject26.bin"/><Relationship Id="rId7" Type="http://schemas.openxmlformats.org/officeDocument/2006/relationships/image" Target="../media/image37.emf"/><Relationship Id="rId1" Type="http://schemas.openxmlformats.org/officeDocument/2006/relationships/vmlDrawing" Target="../drawings/vmlDrawing12.vml"/><Relationship Id="rId2"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1" Type="http://schemas.openxmlformats.org/officeDocument/2006/relationships/image" Target="../media/image41.emf"/><Relationship Id="rId12" Type="http://schemas.openxmlformats.org/officeDocument/2006/relationships/oleObject" Target="../embeddings/oleObject31.bin"/><Relationship Id="rId13" Type="http://schemas.openxmlformats.org/officeDocument/2006/relationships/image" Target="../media/image42.emf"/><Relationship Id="rId14" Type="http://schemas.openxmlformats.org/officeDocument/2006/relationships/oleObject" Target="../embeddings/oleObject32.bin"/><Relationship Id="rId15" Type="http://schemas.openxmlformats.org/officeDocument/2006/relationships/image" Target="../media/image43.emf"/><Relationship Id="rId16" Type="http://schemas.openxmlformats.org/officeDocument/2006/relationships/oleObject" Target="../embeddings/oleObject33.bin"/><Relationship Id="rId17" Type="http://schemas.openxmlformats.org/officeDocument/2006/relationships/image" Target="../media/image44.emf"/><Relationship Id="rId1" Type="http://schemas.openxmlformats.org/officeDocument/2006/relationships/vmlDrawing" Target="../drawings/vmlDrawing13.vml"/><Relationship Id="rId2" Type="http://schemas.openxmlformats.org/officeDocument/2006/relationships/slideLayout" Target="../slideLayouts/slideLayout23.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38.emf"/><Relationship Id="rId6" Type="http://schemas.openxmlformats.org/officeDocument/2006/relationships/oleObject" Target="../embeddings/oleObject28.bin"/><Relationship Id="rId7" Type="http://schemas.openxmlformats.org/officeDocument/2006/relationships/image" Target="../media/image39.emf"/><Relationship Id="rId8" Type="http://schemas.openxmlformats.org/officeDocument/2006/relationships/oleObject" Target="../embeddings/oleObject29.bin"/><Relationship Id="rId9" Type="http://schemas.openxmlformats.org/officeDocument/2006/relationships/image" Target="../media/image40.emf"/><Relationship Id="rId10" Type="http://schemas.openxmlformats.org/officeDocument/2006/relationships/oleObject" Target="../embeddings/oleObject3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34.bin"/><Relationship Id="rId5" Type="http://schemas.openxmlformats.org/officeDocument/2006/relationships/image" Target="../media/image45.emf"/><Relationship Id="rId1" Type="http://schemas.openxmlformats.org/officeDocument/2006/relationships/vmlDrawing" Target="../drawings/vmlDrawing14.vml"/><Relationship Id="rId2"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48.png"/><Relationship Id="rId5" Type="http://schemas.openxmlformats.org/officeDocument/2006/relationships/oleObject" Target="../embeddings/oleObject35.bin"/><Relationship Id="rId6" Type="http://schemas.openxmlformats.org/officeDocument/2006/relationships/image" Target="../media/image46.emf"/><Relationship Id="rId7" Type="http://schemas.openxmlformats.org/officeDocument/2006/relationships/oleObject" Target="../embeddings/oleObject36.bin"/><Relationship Id="rId8" Type="http://schemas.openxmlformats.org/officeDocument/2006/relationships/image" Target="../media/image47.emf"/><Relationship Id="rId1" Type="http://schemas.openxmlformats.org/officeDocument/2006/relationships/vmlDrawing" Target="../drawings/vmlDrawing15.vml"/><Relationship Id="rId2"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9.emf"/><Relationship Id="rId6" Type="http://schemas.openxmlformats.org/officeDocument/2006/relationships/oleObject" Target="../embeddings/oleObject2.bin"/><Relationship Id="rId7"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11.emf"/><Relationship Id="rId6" Type="http://schemas.openxmlformats.org/officeDocument/2006/relationships/oleObject" Target="../embeddings/oleObject4.bin"/><Relationship Id="rId7" Type="http://schemas.openxmlformats.org/officeDocument/2006/relationships/image" Target="../media/image12.emf"/><Relationship Id="rId8" Type="http://schemas.openxmlformats.org/officeDocument/2006/relationships/oleObject" Target="../embeddings/oleObject5.bin"/><Relationship Id="rId9"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oleObject" Target="../embeddings/oleObject6.bin"/><Relationship Id="rId10" Type="http://schemas.openxmlformats.org/officeDocument/2006/relationships/image" Target="../media/image14.emf"/><Relationship Id="rId1" Type="http://schemas.openxmlformats.org/officeDocument/2006/relationships/vmlDrawing" Target="../drawings/vmlDrawing3.vml"/><Relationship Id="rId2"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oleObject" Target="../embeddings/oleObject7.bin"/><Relationship Id="rId9" Type="http://schemas.openxmlformats.org/officeDocument/2006/relationships/image" Target="../media/image15.emf"/><Relationship Id="rId10" Type="http://schemas.openxmlformats.org/officeDocument/2006/relationships/image" Target="../media/image23.png"/><Relationship Id="rId1" Type="http://schemas.openxmlformats.org/officeDocument/2006/relationships/vmlDrawing" Target="../drawings/vmlDrawing4.vml"/><Relationship Id="rId2"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21.png"/><Relationship Id="rId5" Type="http://schemas.openxmlformats.org/officeDocument/2006/relationships/oleObject" Target="../embeddings/oleObject8.bin"/><Relationship Id="rId6"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9.bin"/><Relationship Id="rId5" Type="http://schemas.openxmlformats.org/officeDocument/2006/relationships/image" Target="../media/image22.emf"/><Relationship Id="rId6" Type="http://schemas.openxmlformats.org/officeDocument/2006/relationships/oleObject" Target="../embeddings/oleObject10.bin"/><Relationship Id="rId7" Type="http://schemas.openxmlformats.org/officeDocument/2006/relationships/image" Target="../media/image23.emf"/><Relationship Id="rId8" Type="http://schemas.openxmlformats.org/officeDocument/2006/relationships/oleObject" Target="../embeddings/oleObject11.bin"/><Relationship Id="rId9" Type="http://schemas.openxmlformats.org/officeDocument/2006/relationships/image" Target="../media/image24.emf"/><Relationship Id="rId1" Type="http://schemas.openxmlformats.org/officeDocument/2006/relationships/vmlDrawing" Target="../drawings/vmlDrawing6.vml"/><Relationship Id="rId2"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Data Science and </a:t>
            </a:r>
            <a:br>
              <a:rPr lang="en-US" sz="5400" dirty="0">
                <a:solidFill>
                  <a:srgbClr val="FFFFFF"/>
                </a:solidFill>
                <a:latin typeface="Segoe UI" panose="020B0502040204020203" pitchFamily="34" charset="0"/>
                <a:cs typeface="Segoe UI" panose="020B0502040204020203" pitchFamily="34" charset="0"/>
              </a:rPr>
            </a:br>
            <a:r>
              <a:rPr lang="en-US" sz="5400" dirty="0">
                <a:solidFill>
                  <a:srgbClr val="FFFFFF"/>
                </a:solidFill>
                <a:latin typeface="Segoe UI" panose="020B0502040204020203" pitchFamily="34" charset="0"/>
                <a:cs typeface="Segoe UI" panose="020B0502040204020203" pitchFamily="34" charset="0"/>
              </a:rPr>
              <a:t>Machine Learning</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5</a:t>
            </a:r>
            <a:r>
              <a:rPr lang="en-US" sz="4000" dirty="0">
                <a:solidFill>
                  <a:srgbClr val="FFFF00"/>
                </a:solidFill>
              </a:rPr>
              <a:t>, Lesson </a:t>
            </a:r>
            <a:r>
              <a:rPr lang="en-US" dirty="0"/>
              <a:t>7</a:t>
            </a:r>
            <a:r>
              <a:rPr lang="en-US" sz="4000" dirty="0">
                <a:solidFill>
                  <a:srgbClr val="FFFF00"/>
                </a:solidFill>
              </a:rPr>
              <a:t>: </a:t>
            </a:r>
          </a:p>
          <a:p>
            <a:r>
              <a:rPr lang="en-US" dirty="0">
                <a:latin typeface="Segoe UI" panose="020B0502040204020203" pitchFamily="34" charset="0"/>
                <a:cs typeface="Segoe UI" panose="020B0502040204020203" pitchFamily="34" charset="0"/>
              </a:rPr>
              <a:t>Regression and Classification</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How is the Best Model Determined?</a:t>
            </a:r>
          </a:p>
        </p:txBody>
      </p:sp>
      <p:sp>
        <p:nvSpPr>
          <p:cNvPr id="3" name="Content Placeholder 2"/>
          <p:cNvSpPr>
            <a:spLocks noGrp="1"/>
          </p:cNvSpPr>
          <p:nvPr>
            <p:ph idx="1"/>
          </p:nvPr>
        </p:nvSpPr>
        <p:spPr>
          <a:xfrm>
            <a:off x="848724" y="3332020"/>
            <a:ext cx="10515600" cy="2290306"/>
          </a:xfrm>
        </p:spPr>
        <p:txBody>
          <a:bodyPr>
            <a:normAutofit/>
          </a:bodyPr>
          <a:lstStyle/>
          <a:p>
            <a:pPr>
              <a:buFont typeface="Wingdings" charset="2"/>
              <a:buChar char="§"/>
            </a:pPr>
            <a:r>
              <a:rPr lang="en-US" dirty="0"/>
              <a:t>A dataset, an algorithm, and an evaluation measure for the quality of the result are required.</a:t>
            </a:r>
          </a:p>
          <a:p>
            <a:pPr>
              <a:buFont typeface="Wingdings" charset="2"/>
              <a:buChar char="§"/>
            </a:pPr>
            <a:r>
              <a:rPr lang="en-US" dirty="0"/>
              <a:t>The evaluation measure might be the square of the difference between the prediction and the truth.</a:t>
            </a:r>
          </a:p>
          <a:p>
            <a:pPr>
              <a:buFont typeface="Wingdings" charset="2"/>
              <a:buChar char="§"/>
            </a:pPr>
            <a:endParaRPr lang="en-US" dirty="0"/>
          </a:p>
          <a:p>
            <a:pPr>
              <a:buFont typeface="Wingdings" charset="2"/>
              <a:buChar char="§"/>
            </a:pP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1070484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Cross-Validation is the most popular way to evaluate models </a:t>
              </a:r>
            </a:p>
          </p:txBody>
        </p:sp>
      </p:grpSp>
    </p:spTree>
    <p:extLst>
      <p:ext uri="{BB962C8B-B14F-4D97-AF65-F5344CB8AC3E}">
        <p14:creationId xmlns:p14="http://schemas.microsoft.com/office/powerpoint/2010/main" val="181165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Cross-Validation Process</a:t>
            </a:r>
          </a:p>
        </p:txBody>
      </p:sp>
      <p:sp>
        <p:nvSpPr>
          <p:cNvPr id="3" name="Content Placeholder 2"/>
          <p:cNvSpPr>
            <a:spLocks noGrp="1"/>
          </p:cNvSpPr>
          <p:nvPr>
            <p:ph idx="1"/>
          </p:nvPr>
        </p:nvSpPr>
        <p:spPr>
          <a:xfrm>
            <a:off x="848724" y="3043483"/>
            <a:ext cx="10515600" cy="3456171"/>
          </a:xfrm>
        </p:spPr>
        <p:txBody>
          <a:bodyPr>
            <a:normAutofit/>
          </a:bodyPr>
          <a:lstStyle/>
          <a:p>
            <a:pPr>
              <a:buFont typeface="Wingdings" charset="2"/>
              <a:buChar char="§"/>
            </a:pPr>
            <a:r>
              <a:rPr lang="en-US" dirty="0"/>
              <a:t>Divide the dataset into N approximately equal sized “folds.”</a:t>
            </a:r>
          </a:p>
          <a:p>
            <a:pPr>
              <a:buFont typeface="Wingdings" charset="2"/>
              <a:buChar char="§"/>
            </a:pPr>
            <a:r>
              <a:rPr lang="en-US" dirty="0"/>
              <a:t>Train the algorithm on N-1 folds and use the last fold to compute the evaluation measure.</a:t>
            </a:r>
          </a:p>
          <a:p>
            <a:pPr>
              <a:buFont typeface="Wingdings" charset="2"/>
              <a:buChar char="§"/>
            </a:pPr>
            <a:r>
              <a:rPr lang="en-US" dirty="0"/>
              <a:t>Repeat N times, assigning each one of the N folds as the test fold.</a:t>
            </a:r>
          </a:p>
          <a:p>
            <a:pPr>
              <a:buFont typeface="Wingdings" charset="2"/>
              <a:buChar char="§"/>
            </a:pPr>
            <a:r>
              <a:rPr lang="en-US" dirty="0"/>
              <a:t>Report the mean and standard deviation of the evaluation measure over the N folds.</a:t>
            </a:r>
          </a:p>
          <a:p>
            <a:pPr>
              <a:buFont typeface="Wingdings" charset="2"/>
              <a:buChar char="§"/>
            </a:pP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1070484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Divide, learn, and compare</a:t>
              </a:r>
            </a:p>
          </p:txBody>
        </p:sp>
      </p:grpSp>
    </p:spTree>
    <p:extLst>
      <p:ext uri="{BB962C8B-B14F-4D97-AF65-F5344CB8AC3E}">
        <p14:creationId xmlns:p14="http://schemas.microsoft.com/office/powerpoint/2010/main" val="3167893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a:t>
            </a:r>
          </a:p>
        </p:txBody>
      </p:sp>
      <p:grpSp>
        <p:nvGrpSpPr>
          <p:cNvPr id="26" name="Group 25"/>
          <p:cNvGrpSpPr/>
          <p:nvPr/>
        </p:nvGrpSpPr>
        <p:grpSpPr>
          <a:xfrm>
            <a:off x="568702" y="3704588"/>
            <a:ext cx="11063947" cy="2273644"/>
            <a:chOff x="464114" y="2090941"/>
            <a:chExt cx="11063947" cy="2273644"/>
          </a:xfrm>
        </p:grpSpPr>
        <p:sp>
          <p:nvSpPr>
            <p:cNvPr id="5" name="Rectangle 4"/>
            <p:cNvSpPr/>
            <p:nvPr/>
          </p:nvSpPr>
          <p:spPr>
            <a:xfrm>
              <a:off x="464114"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3" name="Rectangle 12"/>
            <p:cNvSpPr/>
            <p:nvPr/>
          </p:nvSpPr>
          <p:spPr>
            <a:xfrm>
              <a:off x="10413893" y="2090941"/>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15" name="Rectangle 14"/>
            <p:cNvSpPr/>
            <p:nvPr/>
          </p:nvSpPr>
          <p:spPr>
            <a:xfrm>
              <a:off x="1569645"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6" name="Rectangle 15"/>
            <p:cNvSpPr/>
            <p:nvPr/>
          </p:nvSpPr>
          <p:spPr>
            <a:xfrm>
              <a:off x="2675176"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7" name="Rectangle 16"/>
            <p:cNvSpPr/>
            <p:nvPr/>
          </p:nvSpPr>
          <p:spPr>
            <a:xfrm>
              <a:off x="3780707"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8" name="Rectangle 17"/>
            <p:cNvSpPr/>
            <p:nvPr/>
          </p:nvSpPr>
          <p:spPr>
            <a:xfrm>
              <a:off x="4886238"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9" name="Rectangle 18"/>
            <p:cNvSpPr/>
            <p:nvPr/>
          </p:nvSpPr>
          <p:spPr>
            <a:xfrm>
              <a:off x="5991769"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0" name="Rectangle 19"/>
            <p:cNvSpPr/>
            <p:nvPr/>
          </p:nvSpPr>
          <p:spPr>
            <a:xfrm>
              <a:off x="7097300"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1" name="Rectangle 20"/>
            <p:cNvSpPr/>
            <p:nvPr/>
          </p:nvSpPr>
          <p:spPr>
            <a:xfrm>
              <a:off x="8202831"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2" name="Rectangle 21"/>
            <p:cNvSpPr/>
            <p:nvPr/>
          </p:nvSpPr>
          <p:spPr>
            <a:xfrm>
              <a:off x="9308362"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3" name="Group 2"/>
          <p:cNvGrpSpPr/>
          <p:nvPr/>
        </p:nvGrpSpPr>
        <p:grpSpPr>
          <a:xfrm>
            <a:off x="0" y="1578601"/>
            <a:ext cx="12192000" cy="1341410"/>
            <a:chOff x="0" y="1952131"/>
            <a:chExt cx="12192000" cy="1341410"/>
          </a:xfrm>
        </p:grpSpPr>
        <p:sp>
          <p:nvSpPr>
            <p:cNvPr id="52" name="Rectangle 51"/>
            <p:cNvSpPr/>
            <p:nvPr/>
          </p:nvSpPr>
          <p:spPr>
            <a:xfrm>
              <a:off x="0" y="1952131"/>
              <a:ext cx="12192000" cy="1341410"/>
            </a:xfrm>
            <a:prstGeom prst="rect">
              <a:avLst/>
            </a:prstGeom>
            <a:solidFill>
              <a:srgbClr val="767171"/>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3" name="TextBox 22"/>
            <p:cNvSpPr txBox="1"/>
            <p:nvPr/>
          </p:nvSpPr>
          <p:spPr>
            <a:xfrm>
              <a:off x="630612" y="2022672"/>
              <a:ext cx="10962247" cy="1200329"/>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bg1"/>
                  </a:solidFill>
                </a:rPr>
                <a:t>Rotate the fold to be assigned as test data.</a:t>
              </a:r>
            </a:p>
            <a:p>
              <a:pPr marL="342900" indent="-342900">
                <a:buFont typeface="Wingdings" panose="05000000000000000000" pitchFamily="2" charset="2"/>
                <a:buChar char="§"/>
              </a:pPr>
              <a:r>
                <a:rPr lang="en-US" sz="2400" dirty="0">
                  <a:solidFill>
                    <a:schemeClr val="bg1"/>
                  </a:solidFill>
                </a:rPr>
                <a:t>Algorithm that performed the best is the one with best average performance over the N test iterations.</a:t>
              </a:r>
            </a:p>
          </p:txBody>
        </p:sp>
      </p:grpSp>
      <p:grpSp>
        <p:nvGrpSpPr>
          <p:cNvPr id="27" name="Group 26"/>
          <p:cNvGrpSpPr/>
          <p:nvPr/>
        </p:nvGrpSpPr>
        <p:grpSpPr>
          <a:xfrm>
            <a:off x="9404313" y="3704588"/>
            <a:ext cx="2228336" cy="2273643"/>
            <a:chOff x="9316999" y="4506443"/>
            <a:chExt cx="2228336" cy="2273643"/>
          </a:xfrm>
        </p:grpSpPr>
        <p:sp>
          <p:nvSpPr>
            <p:cNvPr id="24" name="Rectangle 23"/>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25" name="Rectangle 24"/>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28" name="Group 27"/>
          <p:cNvGrpSpPr/>
          <p:nvPr/>
        </p:nvGrpSpPr>
        <p:grpSpPr>
          <a:xfrm>
            <a:off x="8300527" y="3704588"/>
            <a:ext cx="2228336" cy="2273643"/>
            <a:chOff x="9316999" y="4506443"/>
            <a:chExt cx="2228336" cy="2273643"/>
          </a:xfrm>
        </p:grpSpPr>
        <p:sp>
          <p:nvSpPr>
            <p:cNvPr id="29" name="Rectangle 28"/>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30" name="Rectangle 29"/>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31" name="Group 30"/>
          <p:cNvGrpSpPr/>
          <p:nvPr/>
        </p:nvGrpSpPr>
        <p:grpSpPr>
          <a:xfrm>
            <a:off x="7196742" y="3704588"/>
            <a:ext cx="2228336" cy="2273643"/>
            <a:chOff x="9316999" y="4506443"/>
            <a:chExt cx="2228336" cy="2273643"/>
          </a:xfrm>
        </p:grpSpPr>
        <p:sp>
          <p:nvSpPr>
            <p:cNvPr id="32" name="Rectangle 31"/>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33" name="Rectangle 32"/>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34" name="Group 33"/>
          <p:cNvGrpSpPr/>
          <p:nvPr/>
        </p:nvGrpSpPr>
        <p:grpSpPr>
          <a:xfrm>
            <a:off x="6092957" y="3704588"/>
            <a:ext cx="2228336" cy="2273643"/>
            <a:chOff x="9316999" y="4506443"/>
            <a:chExt cx="2228336" cy="2273643"/>
          </a:xfrm>
        </p:grpSpPr>
        <p:sp>
          <p:nvSpPr>
            <p:cNvPr id="35" name="Rectangle 34"/>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36" name="Rectangle 35"/>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37" name="Group 36"/>
          <p:cNvGrpSpPr/>
          <p:nvPr/>
        </p:nvGrpSpPr>
        <p:grpSpPr>
          <a:xfrm>
            <a:off x="4989172" y="3704588"/>
            <a:ext cx="2228336" cy="2273643"/>
            <a:chOff x="9316999" y="4506443"/>
            <a:chExt cx="2228336" cy="2273643"/>
          </a:xfrm>
        </p:grpSpPr>
        <p:sp>
          <p:nvSpPr>
            <p:cNvPr id="38" name="Rectangle 37"/>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39" name="Rectangle 38"/>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40" name="Group 39"/>
          <p:cNvGrpSpPr/>
          <p:nvPr/>
        </p:nvGrpSpPr>
        <p:grpSpPr>
          <a:xfrm>
            <a:off x="3885387" y="3704588"/>
            <a:ext cx="2228336" cy="2273643"/>
            <a:chOff x="9316999" y="4506443"/>
            <a:chExt cx="2228336" cy="2273643"/>
          </a:xfrm>
        </p:grpSpPr>
        <p:sp>
          <p:nvSpPr>
            <p:cNvPr id="41" name="Rectangle 40"/>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42" name="Rectangle 41"/>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43" name="Group 42"/>
          <p:cNvGrpSpPr/>
          <p:nvPr/>
        </p:nvGrpSpPr>
        <p:grpSpPr>
          <a:xfrm>
            <a:off x="2781602" y="3704588"/>
            <a:ext cx="2228336" cy="2273643"/>
            <a:chOff x="9316999" y="4506443"/>
            <a:chExt cx="2228336" cy="2273643"/>
          </a:xfrm>
        </p:grpSpPr>
        <p:sp>
          <p:nvSpPr>
            <p:cNvPr id="44" name="Rectangle 43"/>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45" name="Rectangle 44"/>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46" name="Group 45"/>
          <p:cNvGrpSpPr/>
          <p:nvPr/>
        </p:nvGrpSpPr>
        <p:grpSpPr>
          <a:xfrm>
            <a:off x="1677817" y="3704588"/>
            <a:ext cx="2228336" cy="2273643"/>
            <a:chOff x="9316999" y="4506443"/>
            <a:chExt cx="2228336" cy="2273643"/>
          </a:xfrm>
        </p:grpSpPr>
        <p:sp>
          <p:nvSpPr>
            <p:cNvPr id="47" name="Rectangle 46"/>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48" name="Rectangle 47"/>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49" name="Group 48"/>
          <p:cNvGrpSpPr/>
          <p:nvPr/>
        </p:nvGrpSpPr>
        <p:grpSpPr>
          <a:xfrm>
            <a:off x="574032" y="3704588"/>
            <a:ext cx="2228336" cy="2273643"/>
            <a:chOff x="9316999" y="4506443"/>
            <a:chExt cx="2228336" cy="2273643"/>
          </a:xfrm>
        </p:grpSpPr>
        <p:sp>
          <p:nvSpPr>
            <p:cNvPr id="50" name="Rectangle 49"/>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51" name="Rectangle 50"/>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spTree>
    <p:extLst>
      <p:ext uri="{BB962C8B-B14F-4D97-AF65-F5344CB8AC3E}">
        <p14:creationId xmlns:p14="http://schemas.microsoft.com/office/powerpoint/2010/main" val="10724591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249"/>
                                          </p:stCondLst>
                                        </p:cTn>
                                        <p:tgtEl>
                                          <p:spTgt spid="2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249"/>
                                          </p:stCondLst>
                                        </p:cTn>
                                        <p:tgtEl>
                                          <p:spTgt spid="31"/>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249"/>
                                          </p:stCondLst>
                                        </p:cTn>
                                        <p:tgtEl>
                                          <p:spTgt spid="34"/>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250"/>
                                  </p:stCondLst>
                                  <p:childTnLst>
                                    <p:set>
                                      <p:cBhvr>
                                        <p:cTn id="18" dur="1" fill="hold">
                                          <p:stCondLst>
                                            <p:cond delay="249"/>
                                          </p:stCondLst>
                                        </p:cTn>
                                        <p:tgtEl>
                                          <p:spTgt spid="3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250"/>
                                  </p:stCondLst>
                                  <p:childTnLst>
                                    <p:set>
                                      <p:cBhvr>
                                        <p:cTn id="21" dur="1" fill="hold">
                                          <p:stCondLst>
                                            <p:cond delay="249"/>
                                          </p:stCondLst>
                                        </p:cTn>
                                        <p:tgtEl>
                                          <p:spTgt spid="40"/>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nodeType="afterEffect">
                                  <p:stCondLst>
                                    <p:cond delay="250"/>
                                  </p:stCondLst>
                                  <p:childTnLst>
                                    <p:set>
                                      <p:cBhvr>
                                        <p:cTn id="24" dur="1" fill="hold">
                                          <p:stCondLst>
                                            <p:cond delay="249"/>
                                          </p:stCondLst>
                                        </p:cTn>
                                        <p:tgtEl>
                                          <p:spTgt spid="43"/>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nodeType="afterEffect">
                                  <p:stCondLst>
                                    <p:cond delay="250"/>
                                  </p:stCondLst>
                                  <p:childTnLst>
                                    <p:set>
                                      <p:cBhvr>
                                        <p:cTn id="27" dur="1" fill="hold">
                                          <p:stCondLst>
                                            <p:cond delay="249"/>
                                          </p:stCondLst>
                                        </p:cTn>
                                        <p:tgtEl>
                                          <p:spTgt spid="46"/>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nodeType="afterEffect">
                                  <p:stCondLst>
                                    <p:cond delay="250"/>
                                  </p:stCondLst>
                                  <p:childTnLst>
                                    <p:set>
                                      <p:cBhvr>
                                        <p:cTn id="30" dur="1" fill="hold">
                                          <p:stCondLst>
                                            <p:cond delay="24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Nested Cross-Validation</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3" y="1950630"/>
              <a:ext cx="10313648"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Nested cross-validation is the most popular way to tune parameters</a:t>
              </a:r>
            </a:p>
          </p:txBody>
        </p:sp>
      </p:grpSp>
      <p:sp>
        <p:nvSpPr>
          <p:cNvPr id="4" name="Content Placeholder 3"/>
          <p:cNvSpPr>
            <a:spLocks noGrp="1"/>
          </p:cNvSpPr>
          <p:nvPr>
            <p:ph idx="1"/>
          </p:nvPr>
        </p:nvSpPr>
        <p:spPr>
          <a:xfrm>
            <a:off x="838200" y="2881057"/>
            <a:ext cx="10515600" cy="3295906"/>
          </a:xfrm>
        </p:spPr>
        <p:txBody>
          <a:bodyPr/>
          <a:lstStyle/>
          <a:p>
            <a:pPr>
              <a:buFont typeface="Wingdings" charset="2"/>
              <a:buChar char="§"/>
            </a:pPr>
            <a:r>
              <a:rPr lang="en-US" dirty="0"/>
              <a:t>A dataset, an algorithm, an evaluation measure for the quality of the result, and a parameter that needs tuning are required.</a:t>
            </a:r>
          </a:p>
          <a:p>
            <a:pPr>
              <a:buFont typeface="Wingdings" charset="2"/>
              <a:buChar char="§"/>
            </a:pPr>
            <a:r>
              <a:rPr lang="en-US" dirty="0"/>
              <a:t>For example: Determine a good value for λ for the regularization term in </a:t>
            </a:r>
          </a:p>
        </p:txBody>
      </p:sp>
      <p:graphicFrame>
        <p:nvGraphicFramePr>
          <p:cNvPr id="10" name="Object 9"/>
          <p:cNvGraphicFramePr>
            <a:graphicFrameLocks noChangeAspect="1"/>
          </p:cNvGraphicFramePr>
          <p:nvPr>
            <p:extLst>
              <p:ext uri="{D42A27DB-BD31-4B8C-83A1-F6EECF244321}">
                <p14:modId xmlns:p14="http://schemas.microsoft.com/office/powerpoint/2010/main" val="191642115"/>
              </p:ext>
            </p:extLst>
          </p:nvPr>
        </p:nvGraphicFramePr>
        <p:xfrm>
          <a:off x="2399963" y="4163712"/>
          <a:ext cx="2401094" cy="571024"/>
        </p:xfrm>
        <a:graphic>
          <a:graphicData uri="http://schemas.openxmlformats.org/presentationml/2006/ole">
            <mc:AlternateContent xmlns:mc="http://schemas.openxmlformats.org/markup-compatibility/2006">
              <mc:Choice xmlns:v="urn:schemas-microsoft-com:vml" Requires="v">
                <p:oleObj spid="_x0000_s8214" name="Equation" r:id="rId4" imgW="1215720" imgH="283320" progId="Equation.3">
                  <p:embed/>
                </p:oleObj>
              </mc:Choice>
              <mc:Fallback>
                <p:oleObj name="Equation" r:id="rId4" imgW="1215720" imgH="28332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9963" y="4163712"/>
                        <a:ext cx="2401094" cy="5710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50378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4" y="208610"/>
            <a:ext cx="10890504" cy="1325563"/>
          </a:xfrm>
        </p:spPr>
        <p:txBody>
          <a:bodyPr/>
          <a:lstStyle/>
          <a:p>
            <a:r>
              <a:rPr lang="en-US" dirty="0"/>
              <a:t>Nested Cross-Validation Process</a:t>
            </a:r>
          </a:p>
        </p:txBody>
      </p:sp>
      <p:sp>
        <p:nvSpPr>
          <p:cNvPr id="3" name="Content Placeholder 2"/>
          <p:cNvSpPr>
            <a:spLocks noGrp="1"/>
          </p:cNvSpPr>
          <p:nvPr>
            <p:ph idx="1"/>
          </p:nvPr>
        </p:nvSpPr>
        <p:spPr>
          <a:xfrm>
            <a:off x="758638" y="2367084"/>
            <a:ext cx="11329283" cy="4379403"/>
          </a:xfrm>
        </p:spPr>
        <p:txBody>
          <a:bodyPr>
            <a:normAutofit/>
          </a:bodyPr>
          <a:lstStyle/>
          <a:p>
            <a:pPr marL="514350" indent="-514350">
              <a:lnSpc>
                <a:spcPct val="120000"/>
              </a:lnSpc>
              <a:buFont typeface="+mj-lt"/>
              <a:buAutoNum type="arabicPeriod"/>
            </a:pPr>
            <a:r>
              <a:rPr lang="en-US" dirty="0"/>
              <a:t>Divide</a:t>
            </a:r>
          </a:p>
          <a:p>
            <a:pPr marL="514350" indent="-514350">
              <a:lnSpc>
                <a:spcPct val="120000"/>
              </a:lnSpc>
              <a:buFont typeface="+mj-lt"/>
              <a:buAutoNum type="arabicPeriod"/>
            </a:pPr>
            <a:r>
              <a:rPr lang="en-US" dirty="0"/>
              <a:t>Subdivide</a:t>
            </a:r>
          </a:p>
          <a:p>
            <a:pPr marL="514350" indent="-514350">
              <a:lnSpc>
                <a:spcPct val="120000"/>
              </a:lnSpc>
              <a:buFont typeface="+mj-lt"/>
              <a:buAutoNum type="arabicPeriod"/>
            </a:pPr>
            <a:r>
              <a:rPr lang="en-US" dirty="0"/>
              <a:t>Learn</a:t>
            </a:r>
          </a:p>
          <a:p>
            <a:pPr marL="514350" indent="-514350">
              <a:lnSpc>
                <a:spcPct val="120000"/>
              </a:lnSpc>
              <a:buFont typeface="+mj-lt"/>
              <a:buAutoNum type="arabicPeriod"/>
            </a:pPr>
            <a:r>
              <a:rPr lang="en-US" dirty="0"/>
              <a:t>Compare</a:t>
            </a:r>
          </a:p>
          <a:p>
            <a:pPr marL="514350" indent="-514350">
              <a:lnSpc>
                <a:spcPct val="120000"/>
              </a:lnSpc>
              <a:buNone/>
            </a:pPr>
            <a:r>
              <a:rPr lang="en-US" dirty="0"/>
              <a:t>Example Set: </a:t>
            </a:r>
          </a:p>
        </p:txBody>
      </p:sp>
      <p:grpSp>
        <p:nvGrpSpPr>
          <p:cNvPr id="6" name="Group 5"/>
          <p:cNvGrpSpPr/>
          <p:nvPr/>
        </p:nvGrpSpPr>
        <p:grpSpPr>
          <a:xfrm>
            <a:off x="0" y="1381773"/>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1070484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Steps in the process</a:t>
              </a:r>
            </a:p>
          </p:txBody>
        </p:sp>
      </p:grpSp>
      <p:graphicFrame>
        <p:nvGraphicFramePr>
          <p:cNvPr id="7174" name="Object 6"/>
          <p:cNvGraphicFramePr>
            <a:graphicFrameLocks noChangeAspect="1"/>
          </p:cNvGraphicFramePr>
          <p:nvPr/>
        </p:nvGraphicFramePr>
        <p:xfrm>
          <a:off x="3138140" y="5035086"/>
          <a:ext cx="2222500" cy="419100"/>
        </p:xfrm>
        <a:graphic>
          <a:graphicData uri="http://schemas.openxmlformats.org/presentationml/2006/ole">
            <mc:AlternateContent xmlns:mc="http://schemas.openxmlformats.org/markup-compatibility/2006">
              <mc:Choice xmlns:v="urn:schemas-microsoft-com:vml" Requires="v">
                <p:oleObj spid="_x0000_s7194" name="Equation" r:id="rId4" imgW="1133640" imgH="200880" progId="Equation.3">
                  <p:embed/>
                </p:oleObj>
              </mc:Choice>
              <mc:Fallback>
                <p:oleObj name="Equation" r:id="rId4" imgW="1133640" imgH="20088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8140" y="5035086"/>
                        <a:ext cx="2222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42051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730" y="3988055"/>
            <a:ext cx="10515600" cy="1325563"/>
          </a:xfrm>
        </p:spPr>
        <p:txBody>
          <a:bodyPr/>
          <a:lstStyle/>
          <a:p>
            <a:r>
              <a:rPr lang="en-US" dirty="0"/>
              <a:t>Nested Cross-Validation</a:t>
            </a:r>
          </a:p>
        </p:txBody>
      </p:sp>
      <p:sp>
        <p:nvSpPr>
          <p:cNvPr id="5" name="Rectangle 4"/>
          <p:cNvSpPr/>
          <p:nvPr/>
        </p:nvSpPr>
        <p:spPr>
          <a:xfrm>
            <a:off x="576335"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5" name="Rectangle 14"/>
          <p:cNvSpPr/>
          <p:nvPr/>
        </p:nvSpPr>
        <p:spPr>
          <a:xfrm>
            <a:off x="1682678"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6" name="Rectangle 15"/>
          <p:cNvSpPr/>
          <p:nvPr/>
        </p:nvSpPr>
        <p:spPr>
          <a:xfrm>
            <a:off x="2789021"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7" name="Rectangle 16"/>
          <p:cNvSpPr/>
          <p:nvPr/>
        </p:nvSpPr>
        <p:spPr>
          <a:xfrm>
            <a:off x="3895364"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8" name="Rectangle 17"/>
          <p:cNvSpPr/>
          <p:nvPr/>
        </p:nvSpPr>
        <p:spPr>
          <a:xfrm>
            <a:off x="5001707"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9" name="Rectangle 18"/>
          <p:cNvSpPr/>
          <p:nvPr/>
        </p:nvSpPr>
        <p:spPr>
          <a:xfrm>
            <a:off x="6108050"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0" name="Rectangle 19"/>
          <p:cNvSpPr/>
          <p:nvPr/>
        </p:nvSpPr>
        <p:spPr>
          <a:xfrm>
            <a:off x="7214393"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1" name="Rectangle 20"/>
          <p:cNvSpPr/>
          <p:nvPr/>
        </p:nvSpPr>
        <p:spPr>
          <a:xfrm>
            <a:off x="8320736"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42" name="Rectangle 41"/>
          <p:cNvSpPr/>
          <p:nvPr/>
        </p:nvSpPr>
        <p:spPr>
          <a:xfrm>
            <a:off x="9434904"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43" name="Rectangle 42"/>
          <p:cNvSpPr/>
          <p:nvPr/>
        </p:nvSpPr>
        <p:spPr>
          <a:xfrm>
            <a:off x="10525597"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3" name="Rectangle 12"/>
          <p:cNvSpPr/>
          <p:nvPr/>
        </p:nvSpPr>
        <p:spPr>
          <a:xfrm>
            <a:off x="10533422" y="3988055"/>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60" name="Rectangle 59"/>
          <p:cNvSpPr/>
          <p:nvPr/>
        </p:nvSpPr>
        <p:spPr>
          <a:xfrm>
            <a:off x="9427078" y="3988980"/>
            <a:ext cx="1114168" cy="22736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Validation Data</a:t>
            </a:r>
          </a:p>
        </p:txBody>
      </p:sp>
      <p:sp>
        <p:nvSpPr>
          <p:cNvPr id="44" name="Title 1"/>
          <p:cNvSpPr txBox="1">
            <a:spLocks/>
          </p:cNvSpPr>
          <p:nvPr/>
        </p:nvSpPr>
        <p:spPr>
          <a:xfrm>
            <a:off x="838200" y="365125"/>
            <a:ext cx="108905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Nested Cross-Validation Process</a:t>
            </a:r>
            <a:endParaRPr lang="en-US" dirty="0"/>
          </a:p>
        </p:txBody>
      </p:sp>
      <p:grpSp>
        <p:nvGrpSpPr>
          <p:cNvPr id="24" name="Group 23"/>
          <p:cNvGrpSpPr/>
          <p:nvPr/>
        </p:nvGrpSpPr>
        <p:grpSpPr>
          <a:xfrm>
            <a:off x="0" y="1578601"/>
            <a:ext cx="12192000" cy="1341410"/>
            <a:chOff x="0" y="1952131"/>
            <a:chExt cx="12192000" cy="1341410"/>
          </a:xfrm>
        </p:grpSpPr>
        <p:sp>
          <p:nvSpPr>
            <p:cNvPr id="25" name="Rectangle 24"/>
            <p:cNvSpPr/>
            <p:nvPr/>
          </p:nvSpPr>
          <p:spPr>
            <a:xfrm>
              <a:off x="0" y="1952131"/>
              <a:ext cx="12192000" cy="1341410"/>
            </a:xfrm>
            <a:prstGeom prst="rect">
              <a:avLst/>
            </a:prstGeom>
            <a:solidFill>
              <a:srgbClr val="767171"/>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6" name="TextBox 25"/>
            <p:cNvSpPr txBox="1"/>
            <p:nvPr/>
          </p:nvSpPr>
          <p:spPr>
            <a:xfrm>
              <a:off x="630612" y="2022672"/>
              <a:ext cx="10962247" cy="830997"/>
            </a:xfrm>
            <a:prstGeom prst="rect">
              <a:avLst/>
            </a:prstGeom>
            <a:noFill/>
          </p:spPr>
          <p:txBody>
            <a:bodyPr wrap="square" rtlCol="0">
              <a:spAutoFit/>
            </a:bodyPr>
            <a:lstStyle/>
            <a:p>
              <a:pPr marL="342900" lvl="0" indent="-342900">
                <a:buFont typeface="Wingdings" panose="05000000000000000000" pitchFamily="2" charset="2"/>
                <a:buChar char="§"/>
              </a:pPr>
              <a:r>
                <a:rPr lang="en-US" sz="2400" dirty="0">
                  <a:solidFill>
                    <a:schemeClr val="bg1"/>
                  </a:solidFill>
                </a:rPr>
                <a:t>For 10 folds and 5 different values, there are a total of 450 test runs.</a:t>
              </a:r>
            </a:p>
            <a:p>
              <a:pPr marL="342900" indent="-342900">
                <a:buFont typeface="Wingdings" panose="05000000000000000000" pitchFamily="2" charset="2"/>
                <a:buChar char="§"/>
              </a:pPr>
              <a:r>
                <a:rPr lang="en-US" sz="2400" dirty="0">
                  <a:solidFill>
                    <a:schemeClr val="bg1"/>
                  </a:solidFill>
                </a:rPr>
                <a:t>Nested cross-validation can become very expensive.</a:t>
              </a:r>
            </a:p>
          </p:txBody>
        </p:sp>
      </p:grpSp>
    </p:spTree>
    <p:extLst>
      <p:ext uri="{BB962C8B-B14F-4D97-AF65-F5344CB8AC3E}">
        <p14:creationId xmlns:p14="http://schemas.microsoft.com/office/powerpoint/2010/main" val="31526760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4.58333E-6 1.85185E-6 C -4.58333E-6 0.0331 -0.07838 0.05995 -0.17434 0.05995 C -0.28723 0.05995 -0.32812 0.03009 -0.34557 0.01204 L -0.36263 -0.01204 C -0.3802 -0.03009 -0.42369 -0.05996 -0.5513 -0.05996 C -0.63255 -0.05996 -0.72526 -0.0331 -0.72526 1.85185E-6 C -0.72526 0.0331 -0.63255 0.05995 -0.5513 0.05995 C -0.42369 0.05995 -0.3802 0.03009 -0.36263 0.01204 L -0.34557 -0.01204 C -0.32812 -0.03009 -0.28723 -0.05996 -0.17434 -0.05996 C -0.07838 -0.05996 -4.58333E-6 -0.0331 -4.58333E-6 1.85185E-6 Z " pathEditMode="relative" rAng="0" ptsTypes="AAAAAAAAAAA">
                                      <p:cBhvr>
                                        <p:cTn id="6" dur="2000" fill="hold"/>
                                        <p:tgtEl>
                                          <p:spTgt spid="60"/>
                                        </p:tgtEl>
                                        <p:attrNameLst>
                                          <p:attrName>ppt_x</p:attrName>
                                          <p:attrName>ppt_y</p:attrName>
                                        </p:attrNameLst>
                                      </p:cBhvr>
                                      <p:rCtr x="-36263" y="0"/>
                                    </p:animMotion>
                                  </p:childTnLst>
                                </p:cTn>
                              </p:par>
                            </p:childTnLst>
                          </p:cTn>
                        </p:par>
                      </p:childTnLst>
                    </p:cTn>
                  </p:par>
                  <p:par>
                    <p:cTn id="7" fill="hold">
                      <p:stCondLst>
                        <p:cond delay="indefinite"/>
                      </p:stCondLst>
                      <p:childTnLst>
                        <p:par>
                          <p:cTn id="8" fill="hold">
                            <p:stCondLst>
                              <p:cond delay="0"/>
                            </p:stCondLst>
                            <p:childTnLst>
                              <p:par>
                                <p:cTn id="9" presetID="26" presetClass="path" presetSubtype="0" accel="50000" decel="50000" fill="hold" grpId="0" nodeType="clickEffect">
                                  <p:stCondLst>
                                    <p:cond delay="0"/>
                                  </p:stCondLst>
                                  <p:childTnLst>
                                    <p:animMotion origin="layout" path="M 2.08333E-7 3.33333E-6 C 2.08333E-7 0.0331 -0.08828 0.05995 -0.19661 0.05995 C -0.32409 0.05995 -0.37018 0.03009 -0.38984 0.01203 L -0.40938 -0.01204 C -0.42904 -0.0301 -0.47813 -0.05996 -0.62227 -0.05996 C -0.71393 -0.05996 -0.81875 -0.03311 -0.81875 3.33333E-6 C -0.81875 0.0331 -0.71393 0.05995 -0.62227 0.05995 C -0.47813 0.05995 -0.42904 0.03009 -0.40938 0.01203 L -0.38984 -0.01204 C -0.37018 -0.0301 -0.32409 -0.05996 -0.19661 -0.05996 C -0.08828 -0.05996 2.08333E-7 -0.03311 2.08333E-7 3.33333E-6 Z " pathEditMode="relative" rAng="0" ptsTypes="AAAAAAAAAAA">
                                      <p:cBhvr>
                                        <p:cTn id="10" dur="2000" fill="hold"/>
                                        <p:tgtEl>
                                          <p:spTgt spid="13"/>
                                        </p:tgtEl>
                                        <p:attrNameLst>
                                          <p:attrName>ppt_x</p:attrName>
                                          <p:attrName>ppt_y</p:attrName>
                                        </p:attrNameLst>
                                      </p:cBhvr>
                                      <p:rCtr x="-409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What is Classification?  - recap</a:t>
            </a:r>
          </a:p>
        </p:txBody>
      </p:sp>
      <p:sp>
        <p:nvSpPr>
          <p:cNvPr id="3" name="Content Placeholder 2"/>
          <p:cNvSpPr>
            <a:spLocks noGrp="1"/>
          </p:cNvSpPr>
          <p:nvPr>
            <p:ph idx="1"/>
          </p:nvPr>
        </p:nvSpPr>
        <p:spPr>
          <a:xfrm>
            <a:off x="838200" y="4059045"/>
            <a:ext cx="10515600" cy="2366437"/>
          </a:xfrm>
        </p:spPr>
        <p:txBody>
          <a:bodyPr>
            <a:normAutofit/>
          </a:bodyPr>
          <a:lstStyle/>
          <a:p>
            <a:pPr>
              <a:buFont typeface="Wingdings" charset="2"/>
              <a:buChar char="§"/>
            </a:pPr>
            <a:r>
              <a:rPr lang="en-US" dirty="0"/>
              <a:t>Learns from a set of training data that has been labeled with ground truth observations.</a:t>
            </a:r>
          </a:p>
          <a:p>
            <a:pPr>
              <a:buFont typeface="Wingdings" charset="2"/>
              <a:buChar char="§"/>
            </a:pPr>
            <a:r>
              <a:rPr lang="en-US" dirty="0"/>
              <a:t>Determines a function (f) that when applied to x generates a positive (true) or negative (false) value that correlates to y.</a:t>
            </a:r>
          </a:p>
          <a:p>
            <a:pPr>
              <a:buFont typeface="Wingdings" charset="2"/>
              <a:buChar char="§"/>
            </a:pPr>
            <a:endParaRPr lang="en-US" dirty="0"/>
          </a:p>
          <a:p>
            <a:pPr>
              <a:buFont typeface="Wingdings" charset="2"/>
              <a:buChar char="§"/>
            </a:pPr>
            <a:endParaRPr lang="en-US" dirty="0"/>
          </a:p>
        </p:txBody>
      </p:sp>
      <p:grpSp>
        <p:nvGrpSpPr>
          <p:cNvPr id="6" name="Group 5"/>
          <p:cNvGrpSpPr/>
          <p:nvPr/>
        </p:nvGrpSpPr>
        <p:grpSpPr>
          <a:xfrm>
            <a:off x="0" y="1954474"/>
            <a:ext cx="12192000" cy="1417038"/>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 supervised learning technique in which a Boolean label value y is predicted from a feature vector</a:t>
              </a:r>
            </a:p>
          </p:txBody>
        </p:sp>
      </p:grpSp>
    </p:spTree>
    <p:extLst>
      <p:ext uri="{BB962C8B-B14F-4D97-AF65-F5344CB8AC3E}">
        <p14:creationId xmlns:p14="http://schemas.microsoft.com/office/powerpoint/2010/main" val="415085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How is Binary Classification Used?</a:t>
            </a:r>
          </a:p>
        </p:txBody>
      </p:sp>
      <p:sp>
        <p:nvSpPr>
          <p:cNvPr id="3" name="Content Placeholder 2"/>
          <p:cNvSpPr>
            <a:spLocks noGrp="1"/>
          </p:cNvSpPr>
          <p:nvPr>
            <p:ph idx="1"/>
          </p:nvPr>
        </p:nvSpPr>
        <p:spPr>
          <a:xfrm>
            <a:off x="838200" y="2911889"/>
            <a:ext cx="10515600" cy="3647407"/>
          </a:xfrm>
        </p:spPr>
        <p:txBody>
          <a:bodyPr>
            <a:normAutofit/>
          </a:bodyPr>
          <a:lstStyle/>
          <a:p>
            <a:pPr>
              <a:buFont typeface="Wingdings" charset="2"/>
              <a:buChar char="§"/>
            </a:pPr>
            <a:r>
              <a:rPr lang="en-US" dirty="0"/>
              <a:t>Detecting spam email</a:t>
            </a:r>
          </a:p>
          <a:p>
            <a:pPr>
              <a:buFont typeface="Wingdings" charset="2"/>
              <a:buChar char="§"/>
            </a:pPr>
            <a:r>
              <a:rPr lang="en-US" dirty="0"/>
              <a:t>Detecting credit card fraud</a:t>
            </a:r>
          </a:p>
          <a:p>
            <a:pPr>
              <a:buFont typeface="Wingdings" charset="2"/>
              <a:buChar char="§"/>
            </a:pPr>
            <a:r>
              <a:rPr lang="en-US" dirty="0"/>
              <a:t>Predicting credit risk</a:t>
            </a:r>
          </a:p>
          <a:p>
            <a:pPr>
              <a:buFont typeface="Wingdings" charset="2"/>
              <a:buChar char="§"/>
            </a:pPr>
            <a:r>
              <a:rPr lang="en-US" dirty="0"/>
              <a:t>Automatic handwriting recognition</a:t>
            </a:r>
          </a:p>
          <a:p>
            <a:pPr>
              <a:buFont typeface="Wingdings" charset="2"/>
              <a:buChar char="§"/>
            </a:pPr>
            <a:r>
              <a:rPr lang="en-US" dirty="0"/>
              <a:t>Speech recognition</a:t>
            </a:r>
          </a:p>
          <a:p>
            <a:pPr>
              <a:buFont typeface="Wingdings" charset="2"/>
              <a:buChar char="§"/>
            </a:pPr>
            <a:r>
              <a:rPr lang="en-US" dirty="0"/>
              <a:t>Predicting customer churn</a:t>
            </a:r>
          </a:p>
          <a:p>
            <a:pPr>
              <a:buFont typeface="Wingdings" charset="2"/>
              <a:buChar char="§"/>
            </a:pPr>
            <a:r>
              <a:rPr lang="en-US" dirty="0"/>
              <a:t>Predicting medical outcome</a:t>
            </a:r>
          </a:p>
          <a:p>
            <a:pPr>
              <a:buFont typeface="Wingdings" charset="2"/>
              <a:buChar char="§"/>
            </a:pPr>
            <a:endParaRPr lang="en-US" dirty="0"/>
          </a:p>
          <a:p>
            <a:pPr>
              <a:buFont typeface="Wingdings" charset="2"/>
              <a:buChar char="§"/>
            </a:pP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Binary classifications generally answer yes/no questions</a:t>
              </a:r>
            </a:p>
          </p:txBody>
        </p:sp>
      </p:grpSp>
    </p:spTree>
    <p:extLst>
      <p:ext uri="{BB962C8B-B14F-4D97-AF65-F5344CB8AC3E}">
        <p14:creationId xmlns:p14="http://schemas.microsoft.com/office/powerpoint/2010/main" val="359611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Binary Classification Example:</a:t>
            </a:r>
            <a:br>
              <a:rPr lang="en-US" dirty="0"/>
            </a:br>
            <a:endParaRPr lang="en-US" dirty="0"/>
          </a:p>
        </p:txBody>
      </p:sp>
      <p:sp>
        <p:nvSpPr>
          <p:cNvPr id="3" name="Content Placeholder 2"/>
          <p:cNvSpPr>
            <a:spLocks noGrp="1"/>
          </p:cNvSpPr>
          <p:nvPr>
            <p:ph idx="1"/>
          </p:nvPr>
        </p:nvSpPr>
        <p:spPr>
          <a:xfrm>
            <a:off x="838200" y="3545103"/>
            <a:ext cx="10515600" cy="2427635"/>
          </a:xfrm>
        </p:spPr>
        <p:txBody>
          <a:bodyPr>
            <a:normAutofit/>
          </a:bodyPr>
          <a:lstStyle/>
          <a:p>
            <a:pPr>
              <a:buFont typeface="Wingdings" charset="2"/>
              <a:buChar char="§"/>
            </a:pPr>
            <a:r>
              <a:rPr lang="en-US" dirty="0"/>
              <a:t>Using dataset from previous lesson:</a:t>
            </a:r>
          </a:p>
          <a:p>
            <a:pPr lvl="1">
              <a:buFont typeface="Wingdings" charset="2"/>
              <a:buChar char="§"/>
            </a:pPr>
            <a:r>
              <a:rPr lang="en-US" dirty="0"/>
              <a:t>Predict if graduating student will get hired within 6 months of graduation.</a:t>
            </a:r>
          </a:p>
          <a:p>
            <a:pPr lvl="1">
              <a:buFont typeface="Wingdings" charset="2"/>
              <a:buChar char="§"/>
            </a:pPr>
            <a:endParaRPr lang="en-US" dirty="0"/>
          </a:p>
        </p:txBody>
      </p:sp>
      <p:grpSp>
        <p:nvGrpSpPr>
          <p:cNvPr id="4" name="Group 3"/>
          <p:cNvGrpSpPr/>
          <p:nvPr/>
        </p:nvGrpSpPr>
        <p:grpSpPr>
          <a:xfrm>
            <a:off x="0" y="1870031"/>
            <a:ext cx="12192000" cy="1174535"/>
            <a:chOff x="0" y="1870031"/>
            <a:chExt cx="12192000" cy="1174535"/>
          </a:xfrm>
        </p:grpSpPr>
        <p:grpSp>
          <p:nvGrpSpPr>
            <p:cNvPr id="12" name="Group 11"/>
            <p:cNvGrpSpPr/>
            <p:nvPr/>
          </p:nvGrpSpPr>
          <p:grpSpPr>
            <a:xfrm>
              <a:off x="0" y="1870031"/>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itchFamily="34" charset="0"/>
                  <a:buChar char="•"/>
                </a:pPr>
                <a:endParaRPr lang="en-US" i="0" dirty="0"/>
              </a:p>
            </p:txBody>
          </p:sp>
        </p:grpSp>
        <p:sp>
          <p:nvSpPr>
            <p:cNvPr id="8" name="Rectangle 7"/>
            <p:cNvSpPr/>
            <p:nvPr/>
          </p:nvSpPr>
          <p:spPr>
            <a:xfrm>
              <a:off x="823669" y="2195688"/>
              <a:ext cx="10024946" cy="523220"/>
            </a:xfrm>
            <a:prstGeom prst="rect">
              <a:avLst/>
            </a:prstGeom>
          </p:spPr>
          <p:txBody>
            <a:bodyPr wrap="square">
              <a:spAutoFit/>
            </a:bodyPr>
            <a:lstStyle/>
            <a:p>
              <a:r>
                <a:rPr lang="en-US" sz="2800" dirty="0">
                  <a:solidFill>
                    <a:schemeClr val="bg1"/>
                  </a:solidFill>
                </a:rPr>
                <a:t>Predict if graduating student will get hired</a:t>
              </a:r>
            </a:p>
          </p:txBody>
        </p:sp>
      </p:grpSp>
    </p:spTree>
    <p:extLst>
      <p:ext uri="{BB962C8B-B14F-4D97-AF65-F5344CB8AC3E}">
        <p14:creationId xmlns:p14="http://schemas.microsoft.com/office/powerpoint/2010/main" val="313423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 Training Set</a:t>
            </a:r>
          </a:p>
        </p:txBody>
      </p:sp>
      <p:grpSp>
        <p:nvGrpSpPr>
          <p:cNvPr id="19" name="Group 18"/>
          <p:cNvGrpSpPr/>
          <p:nvPr/>
        </p:nvGrpSpPr>
        <p:grpSpPr>
          <a:xfrm>
            <a:off x="0" y="1572386"/>
            <a:ext cx="12192000" cy="1174536"/>
            <a:chOff x="0" y="1950630"/>
            <a:chExt cx="12192000" cy="832912"/>
          </a:xfrm>
        </p:grpSpPr>
        <p:sp>
          <p:nvSpPr>
            <p:cNvPr id="20" name="Rectangle 19"/>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1" name="Content Placeholder 2"/>
            <p:cNvSpPr txBox="1">
              <a:spLocks/>
            </p:cNvSpPr>
            <p:nvPr/>
          </p:nvSpPr>
          <p:spPr>
            <a:xfrm>
              <a:off x="848724" y="195063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Each observation is represented by a true/false</a:t>
              </a:r>
            </a:p>
          </p:txBody>
        </p:sp>
      </p:grpSp>
      <p:graphicFrame>
        <p:nvGraphicFramePr>
          <p:cNvPr id="22" name="Table 21"/>
          <p:cNvGraphicFramePr>
            <a:graphicFrameLocks noGrp="1"/>
          </p:cNvGraphicFramePr>
          <p:nvPr>
            <p:extLst>
              <p:ext uri="{D42A27DB-BD31-4B8C-83A1-F6EECF244321}">
                <p14:modId xmlns:p14="http://schemas.microsoft.com/office/powerpoint/2010/main" val="972357679"/>
              </p:ext>
            </p:extLst>
          </p:nvPr>
        </p:nvGraphicFramePr>
        <p:xfrm>
          <a:off x="1707336" y="3366277"/>
          <a:ext cx="8777328" cy="2766631"/>
        </p:xfrm>
        <a:graphic>
          <a:graphicData uri="http://schemas.openxmlformats.org/drawingml/2006/table">
            <a:tbl>
              <a:tblPr firstRow="1">
                <a:tableStyleId>{21E4AEA4-8DFA-4A89-87EB-49C32662AFE0}</a:tableStyleId>
              </a:tblPr>
              <a:tblGrid>
                <a:gridCol w="4388664">
                  <a:extLst>
                    <a:ext uri="{9D8B030D-6E8A-4147-A177-3AD203B41FA5}">
                      <a16:colId xmlns:a16="http://schemas.microsoft.com/office/drawing/2014/main" xmlns="" val="48614039"/>
                    </a:ext>
                  </a:extLst>
                </a:gridCol>
                <a:gridCol w="4388664">
                  <a:extLst>
                    <a:ext uri="{9D8B030D-6E8A-4147-A177-3AD203B41FA5}">
                      <a16:colId xmlns:a16="http://schemas.microsoft.com/office/drawing/2014/main" xmlns="" val="1124546490"/>
                    </a:ext>
                  </a:extLst>
                </a:gridCol>
              </a:tblGrid>
              <a:tr h="395233">
                <a:tc>
                  <a:txBody>
                    <a:bodyPr/>
                    <a:lstStyle/>
                    <a:p>
                      <a:pPr algn="ctr"/>
                      <a:r>
                        <a:rPr lang="en-US" b="0" i="0" baseline="0" dirty="0">
                          <a:solidFill>
                            <a:schemeClr val="bg1"/>
                          </a:solidFill>
                        </a:rPr>
                        <a:t>Feature Vectors </a:t>
                      </a:r>
                      <a:r>
                        <a:rPr lang="en-US" b="0" i="1" dirty="0">
                          <a:solidFill>
                            <a:schemeClr val="bg1"/>
                          </a:solidFill>
                        </a:rPr>
                        <a:t>(</a:t>
                      </a:r>
                      <a:r>
                        <a:rPr lang="en-US" b="0" i="1" dirty="0" err="1">
                          <a:solidFill>
                            <a:schemeClr val="bg1"/>
                          </a:solidFill>
                        </a:rPr>
                        <a:t>χ</a:t>
                      </a:r>
                      <a:r>
                        <a:rPr lang="en-US" b="0" i="1" baseline="-25000" dirty="0" err="1">
                          <a:solidFill>
                            <a:schemeClr val="bg1"/>
                          </a:solidFill>
                        </a:rPr>
                        <a:t>i</a:t>
                      </a:r>
                      <a:r>
                        <a:rPr lang="en-US" b="0" i="1" baseline="0" dirty="0">
                          <a:solidFill>
                            <a:schemeClr val="bg1"/>
                          </a:solidFill>
                        </a:rPr>
                        <a:t>)</a:t>
                      </a:r>
                      <a:endParaRPr lang="en-US" b="0" i="1" dirty="0">
                        <a:solidFill>
                          <a:schemeClr val="bg1"/>
                        </a:solidFill>
                      </a:endParaRPr>
                    </a:p>
                  </a:txBody>
                  <a:tcPr>
                    <a:solidFill>
                      <a:srgbClr val="0070C0"/>
                    </a:solidFill>
                  </a:tcPr>
                </a:tc>
                <a:tc>
                  <a:txBody>
                    <a:bodyPr/>
                    <a:lstStyle/>
                    <a:p>
                      <a:pPr algn="ctr"/>
                      <a:r>
                        <a:rPr lang="en-US" b="0" dirty="0">
                          <a:solidFill>
                            <a:schemeClr val="bg1"/>
                          </a:solidFill>
                        </a:rPr>
                        <a:t>Hired within 6 months</a:t>
                      </a:r>
                    </a:p>
                  </a:txBody>
                  <a:tcPr>
                    <a:solidFill>
                      <a:srgbClr val="0070C0"/>
                    </a:solidFill>
                  </a:tcPr>
                </a:tc>
                <a:extLst>
                  <a:ext uri="{0D108BD9-81ED-4DB2-BD59-A6C34878D82A}">
                    <a16:rowId xmlns:a16="http://schemas.microsoft.com/office/drawing/2014/main" xmlns="" val="679667022"/>
                  </a:ext>
                </a:extLst>
              </a:tr>
              <a:tr h="395233">
                <a:tc>
                  <a:txBody>
                    <a:bodyPr/>
                    <a:lstStyle/>
                    <a:p>
                      <a:pPr algn="l"/>
                      <a:r>
                        <a:rPr lang="en-US" dirty="0"/>
                        <a:t>[3.8</a:t>
                      </a:r>
                      <a:r>
                        <a:rPr lang="en-US" baseline="0" dirty="0"/>
                        <a:t> 2200 3.5 8   100000 100000 0.9 1 1]</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2034482246"/>
                  </a:ext>
                </a:extLst>
              </a:tr>
              <a:tr h="395233">
                <a:tc>
                  <a:txBody>
                    <a:bodyPr/>
                    <a:lstStyle/>
                    <a:p>
                      <a:pPr algn="l"/>
                      <a:r>
                        <a:rPr lang="en-US" dirty="0"/>
                        <a:t>[3.3</a:t>
                      </a:r>
                      <a:r>
                        <a:rPr lang="en-US" baseline="0" dirty="0"/>
                        <a:t> 2000 3.7 8   50000   100000 0.3 0 1]</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682465758"/>
                  </a:ext>
                </a:extLst>
              </a:tr>
              <a:tr h="395233">
                <a:tc>
                  <a:txBody>
                    <a:bodyPr/>
                    <a:lstStyle/>
                    <a:p>
                      <a:pPr algn="l"/>
                      <a:r>
                        <a:rPr lang="en-US" dirty="0"/>
                        <a:t>[3.0</a:t>
                      </a:r>
                      <a:r>
                        <a:rPr lang="en-US" baseline="0" dirty="0"/>
                        <a:t> 2100 3.3 9   90000   30000   0.6 0 1]</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4230228483"/>
                  </a:ext>
                </a:extLst>
              </a:tr>
              <a:tr h="395233">
                <a:tc>
                  <a:txBody>
                    <a:bodyPr/>
                    <a:lstStyle/>
                    <a:p>
                      <a:pPr algn="l"/>
                      <a:r>
                        <a:rPr lang="en-US" dirty="0"/>
                        <a:t>[3.0</a:t>
                      </a:r>
                      <a:r>
                        <a:rPr lang="en-US" baseline="0" dirty="0"/>
                        <a:t> 2300 3.8 7   100000 100000 0.9 1 1]</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3329658239"/>
                  </a:ext>
                </a:extLst>
              </a:tr>
              <a:tr h="395233">
                <a:tc>
                  <a:txBody>
                    <a:bodyPr/>
                    <a:lstStyle/>
                    <a:p>
                      <a:pPr algn="l"/>
                      <a:r>
                        <a:rPr lang="en-US" dirty="0"/>
                        <a:t>[2.5 1800</a:t>
                      </a:r>
                      <a:r>
                        <a:rPr lang="en-US" baseline="0" dirty="0"/>
                        <a:t> 2.9 10 150000 0           0.7 1 0</a:t>
                      </a:r>
                      <a:r>
                        <a:rPr lang="en-US" dirty="0"/>
                        <a:t>]</a:t>
                      </a:r>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10005"/>
                  </a:ext>
                </a:extLst>
              </a:tr>
              <a:tr h="395233">
                <a:tc>
                  <a:txBody>
                    <a:bodyPr/>
                    <a:lstStyle/>
                    <a:p>
                      <a:pPr algn="l"/>
                      <a:r>
                        <a:rPr lang="en-US" dirty="0"/>
                        <a:t>[2.6</a:t>
                      </a:r>
                      <a:r>
                        <a:rPr lang="en-US" baseline="0" dirty="0"/>
                        <a:t> 1900 3.0 8   100000 60000   0.4 0 1]</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2298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fontScale="92500" lnSpcReduction="20000"/>
          </a:bodyPr>
          <a:lstStyle/>
          <a:p>
            <a:r>
              <a:rPr lang="en-US" dirty="0"/>
              <a:t>Regularization </a:t>
            </a:r>
          </a:p>
          <a:p>
            <a:r>
              <a:rPr lang="en-US" dirty="0"/>
              <a:t>Spark </a:t>
            </a:r>
            <a:r>
              <a:rPr lang="en-US" dirty="0" err="1"/>
              <a:t>MLlib</a:t>
            </a:r>
            <a:r>
              <a:rPr lang="en-US" dirty="0"/>
              <a:t> Regularizers</a:t>
            </a:r>
          </a:p>
          <a:p>
            <a:r>
              <a:rPr lang="en-US" dirty="0"/>
              <a:t>Cross-Validation</a:t>
            </a:r>
          </a:p>
          <a:p>
            <a:r>
              <a:rPr lang="en-US" dirty="0"/>
              <a:t>Nested Cross-Validation</a:t>
            </a:r>
          </a:p>
          <a:p>
            <a:r>
              <a:rPr lang="en-US" dirty="0"/>
              <a:t>Classification</a:t>
            </a:r>
          </a:p>
          <a:p>
            <a:r>
              <a:rPr lang="en-US" dirty="0"/>
              <a:t>Loss Functions </a:t>
            </a:r>
          </a:p>
          <a:p>
            <a:r>
              <a:rPr lang="en-US" dirty="0"/>
              <a:t>Using Spark for Logistic Regression</a:t>
            </a:r>
          </a:p>
        </p:txBody>
      </p:sp>
    </p:spTree>
    <p:extLst>
      <p:ext uri="{BB962C8B-B14F-4D97-AF65-F5344CB8AC3E}">
        <p14:creationId xmlns:p14="http://schemas.microsoft.com/office/powerpoint/2010/main" val="3829335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 Training Set</a:t>
            </a:r>
          </a:p>
        </p:txBody>
      </p:sp>
      <p:grpSp>
        <p:nvGrpSpPr>
          <p:cNvPr id="19" name="Group 18"/>
          <p:cNvGrpSpPr/>
          <p:nvPr/>
        </p:nvGrpSpPr>
        <p:grpSpPr>
          <a:xfrm>
            <a:off x="0" y="1572386"/>
            <a:ext cx="12192000" cy="1174536"/>
            <a:chOff x="0" y="1950630"/>
            <a:chExt cx="12192000" cy="832912"/>
          </a:xfrm>
        </p:grpSpPr>
        <p:sp>
          <p:nvSpPr>
            <p:cNvPr id="20" name="Rectangle 19"/>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1" name="Content Placeholder 2"/>
            <p:cNvSpPr txBox="1">
              <a:spLocks/>
            </p:cNvSpPr>
            <p:nvPr/>
          </p:nvSpPr>
          <p:spPr>
            <a:xfrm>
              <a:off x="848724" y="195063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Set limited to Graduating GPA and Total Student Loan</a:t>
              </a:r>
            </a:p>
          </p:txBody>
        </p:sp>
      </p:grpSp>
      <p:graphicFrame>
        <p:nvGraphicFramePr>
          <p:cNvPr id="22" name="Table 21"/>
          <p:cNvGraphicFramePr>
            <a:graphicFrameLocks noGrp="1"/>
          </p:cNvGraphicFramePr>
          <p:nvPr>
            <p:extLst>
              <p:ext uri="{D42A27DB-BD31-4B8C-83A1-F6EECF244321}">
                <p14:modId xmlns:p14="http://schemas.microsoft.com/office/powerpoint/2010/main" val="1051054176"/>
              </p:ext>
            </p:extLst>
          </p:nvPr>
        </p:nvGraphicFramePr>
        <p:xfrm>
          <a:off x="1707336" y="3366277"/>
          <a:ext cx="8777328" cy="2766631"/>
        </p:xfrm>
        <a:graphic>
          <a:graphicData uri="http://schemas.openxmlformats.org/drawingml/2006/table">
            <a:tbl>
              <a:tblPr firstRow="1">
                <a:tableStyleId>{21E4AEA4-8DFA-4A89-87EB-49C32662AFE0}</a:tableStyleId>
              </a:tblPr>
              <a:tblGrid>
                <a:gridCol w="4388664">
                  <a:extLst>
                    <a:ext uri="{9D8B030D-6E8A-4147-A177-3AD203B41FA5}">
                      <a16:colId xmlns:a16="http://schemas.microsoft.com/office/drawing/2014/main" xmlns="" val="48614039"/>
                    </a:ext>
                  </a:extLst>
                </a:gridCol>
                <a:gridCol w="4388664">
                  <a:extLst>
                    <a:ext uri="{9D8B030D-6E8A-4147-A177-3AD203B41FA5}">
                      <a16:colId xmlns:a16="http://schemas.microsoft.com/office/drawing/2014/main" xmlns="" val="1124546490"/>
                    </a:ext>
                  </a:extLst>
                </a:gridCol>
              </a:tblGrid>
              <a:tr h="395233">
                <a:tc>
                  <a:txBody>
                    <a:bodyPr/>
                    <a:lstStyle/>
                    <a:p>
                      <a:pPr algn="ctr"/>
                      <a:r>
                        <a:rPr lang="en-US" b="0" i="0" baseline="0" dirty="0">
                          <a:solidFill>
                            <a:schemeClr val="bg1"/>
                          </a:solidFill>
                        </a:rPr>
                        <a:t>Feature Vectors </a:t>
                      </a:r>
                      <a:r>
                        <a:rPr lang="en-US" b="0" i="1" dirty="0">
                          <a:solidFill>
                            <a:schemeClr val="bg1"/>
                          </a:solidFill>
                        </a:rPr>
                        <a:t>(</a:t>
                      </a:r>
                      <a:r>
                        <a:rPr lang="en-US" b="0" i="1" dirty="0" err="1">
                          <a:solidFill>
                            <a:schemeClr val="bg1"/>
                          </a:solidFill>
                        </a:rPr>
                        <a:t>χ</a:t>
                      </a:r>
                      <a:r>
                        <a:rPr lang="en-US" b="0" i="1" baseline="-25000" dirty="0" err="1">
                          <a:solidFill>
                            <a:schemeClr val="bg1"/>
                          </a:solidFill>
                        </a:rPr>
                        <a:t>i</a:t>
                      </a:r>
                      <a:r>
                        <a:rPr lang="en-US" b="0" i="1" baseline="0" dirty="0">
                          <a:solidFill>
                            <a:schemeClr val="bg1"/>
                          </a:solidFill>
                        </a:rPr>
                        <a:t>)</a:t>
                      </a:r>
                      <a:endParaRPr lang="en-US" b="0" i="1" dirty="0">
                        <a:solidFill>
                          <a:schemeClr val="bg1"/>
                        </a:solidFill>
                      </a:endParaRPr>
                    </a:p>
                  </a:txBody>
                  <a:tcPr>
                    <a:solidFill>
                      <a:srgbClr val="0070C0"/>
                    </a:solidFill>
                  </a:tcPr>
                </a:tc>
                <a:tc>
                  <a:txBody>
                    <a:bodyPr/>
                    <a:lstStyle/>
                    <a:p>
                      <a:pPr algn="ctr"/>
                      <a:r>
                        <a:rPr lang="en-US" b="0" dirty="0">
                          <a:solidFill>
                            <a:schemeClr val="bg1"/>
                          </a:solidFill>
                        </a:rPr>
                        <a:t>Hired within 6 months</a:t>
                      </a:r>
                    </a:p>
                  </a:txBody>
                  <a:tcPr>
                    <a:solidFill>
                      <a:srgbClr val="0070C0"/>
                    </a:solidFill>
                  </a:tcPr>
                </a:tc>
                <a:extLst>
                  <a:ext uri="{0D108BD9-81ED-4DB2-BD59-A6C34878D82A}">
                    <a16:rowId xmlns:a16="http://schemas.microsoft.com/office/drawing/2014/main" xmlns="" val="679667022"/>
                  </a:ext>
                </a:extLst>
              </a:tr>
              <a:tr h="395233">
                <a:tc>
                  <a:txBody>
                    <a:bodyPr/>
                    <a:lstStyle/>
                    <a:p>
                      <a:pPr algn="l"/>
                      <a:r>
                        <a:rPr lang="en-US" dirty="0"/>
                        <a:t>[</a:t>
                      </a:r>
                      <a:r>
                        <a:rPr lang="en-US" baseline="0" dirty="0"/>
                        <a:t>3.5 100000]</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2034482246"/>
                  </a:ext>
                </a:extLst>
              </a:tr>
              <a:tr h="395233">
                <a:tc>
                  <a:txBody>
                    <a:bodyPr/>
                    <a:lstStyle/>
                    <a:p>
                      <a:pPr algn="l"/>
                      <a:r>
                        <a:rPr lang="en-US" dirty="0"/>
                        <a:t>[</a:t>
                      </a:r>
                      <a:r>
                        <a:rPr lang="en-US" baseline="0" dirty="0"/>
                        <a:t>3.7  50000]</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682465758"/>
                  </a:ext>
                </a:extLst>
              </a:tr>
              <a:tr h="395233">
                <a:tc>
                  <a:txBody>
                    <a:bodyPr/>
                    <a:lstStyle/>
                    <a:p>
                      <a:pPr algn="l"/>
                      <a:r>
                        <a:rPr lang="en-US" dirty="0"/>
                        <a:t>[</a:t>
                      </a:r>
                      <a:r>
                        <a:rPr lang="en-US" baseline="0" dirty="0"/>
                        <a:t>3.3 90000]</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4230228483"/>
                  </a:ext>
                </a:extLst>
              </a:tr>
              <a:tr h="395233">
                <a:tc>
                  <a:txBody>
                    <a:bodyPr/>
                    <a:lstStyle/>
                    <a:p>
                      <a:pPr algn="l"/>
                      <a:r>
                        <a:rPr lang="en-US" dirty="0"/>
                        <a:t>[</a:t>
                      </a:r>
                      <a:r>
                        <a:rPr lang="en-US" baseline="0" dirty="0"/>
                        <a:t>3.8 50000]</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3329658239"/>
                  </a:ext>
                </a:extLst>
              </a:tr>
              <a:tr h="395233">
                <a:tc>
                  <a:txBody>
                    <a:bodyPr/>
                    <a:lstStyle/>
                    <a:p>
                      <a:pPr algn="l"/>
                      <a:r>
                        <a:rPr lang="en-US" dirty="0"/>
                        <a:t>[</a:t>
                      </a:r>
                      <a:r>
                        <a:rPr lang="en-US" baseline="0" dirty="0"/>
                        <a:t>2.9 50000</a:t>
                      </a:r>
                      <a:r>
                        <a:rPr lang="en-US" dirty="0"/>
                        <a:t>]</a:t>
                      </a:r>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10005"/>
                  </a:ext>
                </a:extLst>
              </a:tr>
              <a:tr h="395233">
                <a:tc>
                  <a:txBody>
                    <a:bodyPr/>
                    <a:lstStyle/>
                    <a:p>
                      <a:pPr algn="l"/>
                      <a:r>
                        <a:rPr lang="en-US" dirty="0"/>
                        <a:t>[</a:t>
                      </a:r>
                      <a:r>
                        <a:rPr lang="en-US" baseline="0" dirty="0"/>
                        <a:t>3.0 100000]</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78843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Classification</a:t>
            </a:r>
          </a:p>
        </p:txBody>
      </p:sp>
      <p:sp>
        <p:nvSpPr>
          <p:cNvPr id="3" name="Content Placeholder 2"/>
          <p:cNvSpPr>
            <a:spLocks noGrp="1"/>
          </p:cNvSpPr>
          <p:nvPr>
            <p:ph sz="half" idx="1"/>
          </p:nvPr>
        </p:nvSpPr>
        <p:spPr>
          <a:xfrm>
            <a:off x="256478" y="1789049"/>
            <a:ext cx="5331522" cy="4351338"/>
          </a:xfrm>
        </p:spPr>
        <p:txBody>
          <a:bodyPr>
            <a:normAutofit/>
          </a:bodyPr>
          <a:lstStyle/>
          <a:p>
            <a:pPr>
              <a:buFont typeface="Wingdings" charset="2"/>
              <a:buChar char="§"/>
            </a:pPr>
            <a:r>
              <a:rPr lang="en-US" dirty="0"/>
              <a:t>Given a training set (x</a:t>
            </a:r>
            <a:r>
              <a:rPr lang="en-US" baseline="-25000" dirty="0"/>
              <a:t>i</a:t>
            </a:r>
            <a:r>
              <a:rPr lang="en-US" dirty="0"/>
              <a:t> , </a:t>
            </a:r>
            <a:r>
              <a:rPr lang="en-US" dirty="0" err="1"/>
              <a:t>y</a:t>
            </a:r>
            <a:r>
              <a:rPr lang="en-US" baseline="-25000" dirty="0" err="1"/>
              <a:t>i</a:t>
            </a:r>
            <a:r>
              <a:rPr lang="en-US" dirty="0"/>
              <a:t>) for </a:t>
            </a:r>
            <a:r>
              <a:rPr lang="en-US" dirty="0" err="1"/>
              <a:t>i</a:t>
            </a:r>
            <a:r>
              <a:rPr lang="en-US" dirty="0"/>
              <a:t>=1..n, where</a:t>
            </a:r>
          </a:p>
          <a:p>
            <a:pPr lvl="1">
              <a:buFont typeface="Wingdings" charset="2"/>
              <a:buChar char="§"/>
            </a:pPr>
            <a:r>
              <a:rPr lang="en-US" dirty="0"/>
              <a:t>x</a:t>
            </a:r>
            <a:r>
              <a:rPr lang="en-US" baseline="-25000" dirty="0"/>
              <a:t>i</a:t>
            </a:r>
            <a:r>
              <a:rPr lang="en-US" dirty="0"/>
              <a:t> is a feature vector describing some characteristics</a:t>
            </a:r>
          </a:p>
          <a:p>
            <a:pPr lvl="1">
              <a:buFont typeface="Wingdings" charset="2"/>
              <a:buChar char="§"/>
            </a:pPr>
            <a:endParaRPr lang="en-US" sz="800" baseline="-25000" dirty="0"/>
          </a:p>
          <a:p>
            <a:pPr lvl="1">
              <a:buFont typeface="Wingdings" charset="2"/>
              <a:buChar char="§"/>
            </a:pPr>
            <a:r>
              <a:rPr lang="en-US" dirty="0" err="1"/>
              <a:t>y</a:t>
            </a:r>
            <a:r>
              <a:rPr lang="en-US" baseline="-25000" dirty="0" err="1"/>
              <a:t>i</a:t>
            </a:r>
            <a:r>
              <a:rPr lang="en-US" dirty="0"/>
              <a:t> is the label</a:t>
            </a:r>
          </a:p>
          <a:p>
            <a:pPr>
              <a:buFont typeface="Wingdings" charset="2"/>
              <a:buChar char="§"/>
            </a:pPr>
            <a:endParaRPr lang="en-US" baseline="-25000" dirty="0"/>
          </a:p>
          <a:p>
            <a:pPr>
              <a:buFont typeface="Wingdings" charset="2"/>
              <a:buChar char="§"/>
            </a:pPr>
            <a:r>
              <a:rPr lang="en-US" dirty="0"/>
              <a:t>Create a classification model f that can predict label y for a new x</a:t>
            </a:r>
          </a:p>
          <a:p>
            <a:pPr>
              <a:buFont typeface="Wingdings" charset="2"/>
              <a:buChar char="§"/>
            </a:pPr>
            <a:endParaRPr lang="en-US" dirty="0"/>
          </a:p>
        </p:txBody>
      </p:sp>
      <p:grpSp>
        <p:nvGrpSpPr>
          <p:cNvPr id="7" name="Group 6"/>
          <p:cNvGrpSpPr/>
          <p:nvPr/>
        </p:nvGrpSpPr>
        <p:grpSpPr>
          <a:xfrm>
            <a:off x="5517537" y="1789049"/>
            <a:ext cx="6327363" cy="4704252"/>
            <a:chOff x="5517537" y="1789049"/>
            <a:chExt cx="6327363" cy="4704252"/>
          </a:xfrm>
        </p:grpSpPr>
        <p:cxnSp>
          <p:nvCxnSpPr>
            <p:cNvPr id="43" name="Straight Arrow Connector 42"/>
            <p:cNvCxnSpPr/>
            <p:nvPr/>
          </p:nvCxnSpPr>
          <p:spPr>
            <a:xfrm>
              <a:off x="6017011" y="5909497"/>
              <a:ext cx="5827889" cy="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6032782" y="1789049"/>
              <a:ext cx="14111" cy="4106338"/>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7921329" y="6031636"/>
              <a:ext cx="3009602" cy="461665"/>
            </a:xfrm>
            <a:prstGeom prst="rect">
              <a:avLst/>
            </a:prstGeom>
            <a:noFill/>
          </p:spPr>
          <p:txBody>
            <a:bodyPr wrap="square" rtlCol="0">
              <a:spAutoFit/>
            </a:bodyPr>
            <a:lstStyle/>
            <a:p>
              <a:r>
                <a:rPr lang="en-US" sz="2400" dirty="0"/>
                <a:t>Total Student Loan</a:t>
              </a:r>
            </a:p>
          </p:txBody>
        </p:sp>
        <p:sp>
          <p:nvSpPr>
            <p:cNvPr id="48" name="TextBox 47"/>
            <p:cNvSpPr txBox="1"/>
            <p:nvPr/>
          </p:nvSpPr>
          <p:spPr>
            <a:xfrm rot="16200000">
              <a:off x="4375782" y="3788897"/>
              <a:ext cx="2806730" cy="523220"/>
            </a:xfrm>
            <a:prstGeom prst="rect">
              <a:avLst/>
            </a:prstGeom>
            <a:noFill/>
          </p:spPr>
          <p:txBody>
            <a:bodyPr wrap="none" rtlCol="0">
              <a:spAutoFit/>
            </a:bodyPr>
            <a:lstStyle/>
            <a:p>
              <a:r>
                <a:rPr lang="en-US" sz="2800" dirty="0"/>
                <a:t> Graduating GPA</a:t>
              </a:r>
            </a:p>
          </p:txBody>
        </p:sp>
        <p:sp>
          <p:nvSpPr>
            <p:cNvPr id="13" name="TextBox 12"/>
            <p:cNvSpPr txBox="1"/>
            <p:nvPr/>
          </p:nvSpPr>
          <p:spPr>
            <a:xfrm>
              <a:off x="6744184" y="1828840"/>
              <a:ext cx="3729547" cy="369332"/>
            </a:xfrm>
            <a:prstGeom prst="rect">
              <a:avLst/>
            </a:prstGeom>
            <a:noFill/>
          </p:spPr>
          <p:txBody>
            <a:bodyPr wrap="none" rtlCol="0">
              <a:spAutoFit/>
            </a:bodyPr>
            <a:lstStyle/>
            <a:p>
              <a:r>
                <a:rPr lang="en-US" dirty="0"/>
                <a:t>f(x) = function of (student data set)</a:t>
              </a:r>
            </a:p>
          </p:txBody>
        </p:sp>
        <p:sp>
          <p:nvSpPr>
            <p:cNvPr id="4" name="TextBox 3"/>
            <p:cNvSpPr txBox="1"/>
            <p:nvPr/>
          </p:nvSpPr>
          <p:spPr>
            <a:xfrm>
              <a:off x="8608957" y="3321905"/>
              <a:ext cx="394660" cy="461665"/>
            </a:xfrm>
            <a:prstGeom prst="rect">
              <a:avLst/>
            </a:prstGeom>
            <a:noFill/>
          </p:spPr>
          <p:txBody>
            <a:bodyPr wrap="none" rtlCol="0">
              <a:spAutoFit/>
            </a:bodyPr>
            <a:lstStyle/>
            <a:p>
              <a:r>
                <a:rPr lang="en-US" sz="2400" dirty="0"/>
                <a:t>+</a:t>
              </a:r>
            </a:p>
          </p:txBody>
        </p:sp>
        <p:sp>
          <p:nvSpPr>
            <p:cNvPr id="22" name="TextBox 21"/>
            <p:cNvSpPr txBox="1"/>
            <p:nvPr/>
          </p:nvSpPr>
          <p:spPr>
            <a:xfrm>
              <a:off x="9346981" y="3145987"/>
              <a:ext cx="394660" cy="461665"/>
            </a:xfrm>
            <a:prstGeom prst="rect">
              <a:avLst/>
            </a:prstGeom>
            <a:noFill/>
          </p:spPr>
          <p:txBody>
            <a:bodyPr wrap="none" rtlCol="0">
              <a:spAutoFit/>
            </a:bodyPr>
            <a:lstStyle/>
            <a:p>
              <a:r>
                <a:rPr lang="en-US" sz="2400" dirty="0"/>
                <a:t>+</a:t>
              </a:r>
            </a:p>
          </p:txBody>
        </p:sp>
        <p:sp>
          <p:nvSpPr>
            <p:cNvPr id="23" name="TextBox 22"/>
            <p:cNvSpPr txBox="1"/>
            <p:nvPr/>
          </p:nvSpPr>
          <p:spPr>
            <a:xfrm>
              <a:off x="9440885" y="3928946"/>
              <a:ext cx="388600" cy="461665"/>
            </a:xfrm>
            <a:prstGeom prst="rect">
              <a:avLst/>
            </a:prstGeom>
            <a:noFill/>
          </p:spPr>
          <p:txBody>
            <a:bodyPr wrap="square" rtlCol="0">
              <a:spAutoFit/>
            </a:bodyPr>
            <a:lstStyle/>
            <a:p>
              <a:r>
                <a:rPr lang="en-US" sz="2400" dirty="0"/>
                <a:t>+</a:t>
              </a:r>
            </a:p>
          </p:txBody>
        </p:sp>
        <p:sp>
          <p:nvSpPr>
            <p:cNvPr id="24" name="TextBox 23"/>
            <p:cNvSpPr txBox="1"/>
            <p:nvPr/>
          </p:nvSpPr>
          <p:spPr>
            <a:xfrm>
              <a:off x="9046225" y="2507875"/>
              <a:ext cx="394660" cy="461665"/>
            </a:xfrm>
            <a:prstGeom prst="rect">
              <a:avLst/>
            </a:prstGeom>
            <a:noFill/>
          </p:spPr>
          <p:txBody>
            <a:bodyPr wrap="none" rtlCol="0">
              <a:spAutoFit/>
            </a:bodyPr>
            <a:lstStyle/>
            <a:p>
              <a:r>
                <a:rPr lang="en-US" sz="2400" dirty="0"/>
                <a:t>+</a:t>
              </a:r>
            </a:p>
          </p:txBody>
        </p:sp>
        <p:sp>
          <p:nvSpPr>
            <p:cNvPr id="25" name="TextBox 24"/>
            <p:cNvSpPr txBox="1"/>
            <p:nvPr/>
          </p:nvSpPr>
          <p:spPr>
            <a:xfrm>
              <a:off x="10382031" y="3430858"/>
              <a:ext cx="394660" cy="461665"/>
            </a:xfrm>
            <a:prstGeom prst="rect">
              <a:avLst/>
            </a:prstGeom>
            <a:noFill/>
          </p:spPr>
          <p:txBody>
            <a:bodyPr wrap="none" rtlCol="0">
              <a:spAutoFit/>
            </a:bodyPr>
            <a:lstStyle/>
            <a:p>
              <a:r>
                <a:rPr lang="en-US" sz="2400" dirty="0"/>
                <a:t>+</a:t>
              </a:r>
            </a:p>
          </p:txBody>
        </p:sp>
        <p:sp>
          <p:nvSpPr>
            <p:cNvPr id="26" name="TextBox 25"/>
            <p:cNvSpPr txBox="1"/>
            <p:nvPr/>
          </p:nvSpPr>
          <p:spPr>
            <a:xfrm>
              <a:off x="10382031" y="2767561"/>
              <a:ext cx="394660" cy="461665"/>
            </a:xfrm>
            <a:prstGeom prst="rect">
              <a:avLst/>
            </a:prstGeom>
            <a:noFill/>
          </p:spPr>
          <p:txBody>
            <a:bodyPr wrap="none" rtlCol="0">
              <a:spAutoFit/>
            </a:bodyPr>
            <a:lstStyle/>
            <a:p>
              <a:r>
                <a:rPr lang="en-US" sz="2400" dirty="0"/>
                <a:t>+</a:t>
              </a:r>
            </a:p>
          </p:txBody>
        </p:sp>
        <p:sp>
          <p:nvSpPr>
            <p:cNvPr id="27" name="TextBox 26"/>
            <p:cNvSpPr txBox="1"/>
            <p:nvPr/>
          </p:nvSpPr>
          <p:spPr>
            <a:xfrm>
              <a:off x="10686831" y="3920324"/>
              <a:ext cx="394660" cy="461665"/>
            </a:xfrm>
            <a:prstGeom prst="rect">
              <a:avLst/>
            </a:prstGeom>
            <a:noFill/>
          </p:spPr>
          <p:txBody>
            <a:bodyPr wrap="none" rtlCol="0">
              <a:spAutoFit/>
            </a:bodyPr>
            <a:lstStyle/>
            <a:p>
              <a:r>
                <a:rPr lang="en-US" sz="2400" dirty="0"/>
                <a:t>+</a:t>
              </a:r>
            </a:p>
          </p:txBody>
        </p:sp>
        <p:sp>
          <p:nvSpPr>
            <p:cNvPr id="28" name="TextBox 27"/>
            <p:cNvSpPr txBox="1"/>
            <p:nvPr/>
          </p:nvSpPr>
          <p:spPr>
            <a:xfrm>
              <a:off x="10038667" y="3798615"/>
              <a:ext cx="394660" cy="461665"/>
            </a:xfrm>
            <a:prstGeom prst="rect">
              <a:avLst/>
            </a:prstGeom>
            <a:noFill/>
          </p:spPr>
          <p:txBody>
            <a:bodyPr wrap="none" rtlCol="0">
              <a:spAutoFit/>
            </a:bodyPr>
            <a:lstStyle/>
            <a:p>
              <a:r>
                <a:rPr lang="en-US" sz="2400" dirty="0"/>
                <a:t>+</a:t>
              </a:r>
            </a:p>
          </p:txBody>
        </p:sp>
        <p:sp>
          <p:nvSpPr>
            <p:cNvPr id="29" name="TextBox 28"/>
            <p:cNvSpPr txBox="1"/>
            <p:nvPr/>
          </p:nvSpPr>
          <p:spPr>
            <a:xfrm>
              <a:off x="7349153" y="3503053"/>
              <a:ext cx="388600" cy="461665"/>
            </a:xfrm>
            <a:prstGeom prst="rect">
              <a:avLst/>
            </a:prstGeom>
            <a:noFill/>
          </p:spPr>
          <p:txBody>
            <a:bodyPr wrap="square" rtlCol="0">
              <a:spAutoFit/>
            </a:bodyPr>
            <a:lstStyle/>
            <a:p>
              <a:r>
                <a:rPr lang="en-US" sz="2400" dirty="0"/>
                <a:t>-</a:t>
              </a:r>
            </a:p>
          </p:txBody>
        </p:sp>
        <p:sp>
          <p:nvSpPr>
            <p:cNvPr id="30" name="TextBox 29"/>
            <p:cNvSpPr txBox="1"/>
            <p:nvPr/>
          </p:nvSpPr>
          <p:spPr>
            <a:xfrm>
              <a:off x="6927264" y="4093266"/>
              <a:ext cx="388600" cy="461665"/>
            </a:xfrm>
            <a:prstGeom prst="rect">
              <a:avLst/>
            </a:prstGeom>
            <a:noFill/>
          </p:spPr>
          <p:txBody>
            <a:bodyPr wrap="square" rtlCol="0">
              <a:spAutoFit/>
            </a:bodyPr>
            <a:lstStyle/>
            <a:p>
              <a:r>
                <a:rPr lang="en-US" sz="2400" dirty="0"/>
                <a:t>-</a:t>
              </a:r>
            </a:p>
          </p:txBody>
        </p:sp>
        <p:sp>
          <p:nvSpPr>
            <p:cNvPr id="31" name="TextBox 30"/>
            <p:cNvSpPr txBox="1"/>
            <p:nvPr/>
          </p:nvSpPr>
          <p:spPr>
            <a:xfrm>
              <a:off x="7635604" y="4004072"/>
              <a:ext cx="388600" cy="461665"/>
            </a:xfrm>
            <a:prstGeom prst="rect">
              <a:avLst/>
            </a:prstGeom>
            <a:noFill/>
          </p:spPr>
          <p:txBody>
            <a:bodyPr wrap="square" rtlCol="0">
              <a:spAutoFit/>
            </a:bodyPr>
            <a:lstStyle/>
            <a:p>
              <a:r>
                <a:rPr lang="en-US" sz="2400" dirty="0"/>
                <a:t>-</a:t>
              </a:r>
            </a:p>
          </p:txBody>
        </p:sp>
        <p:sp>
          <p:nvSpPr>
            <p:cNvPr id="32" name="TextBox 31"/>
            <p:cNvSpPr txBox="1"/>
            <p:nvPr/>
          </p:nvSpPr>
          <p:spPr>
            <a:xfrm>
              <a:off x="7406855" y="4399812"/>
              <a:ext cx="388600" cy="461665"/>
            </a:xfrm>
            <a:prstGeom prst="rect">
              <a:avLst/>
            </a:prstGeom>
            <a:noFill/>
          </p:spPr>
          <p:txBody>
            <a:bodyPr wrap="square" rtlCol="0">
              <a:spAutoFit/>
            </a:bodyPr>
            <a:lstStyle/>
            <a:p>
              <a:r>
                <a:rPr lang="en-US" sz="2400" dirty="0"/>
                <a:t>-</a:t>
              </a:r>
            </a:p>
          </p:txBody>
        </p:sp>
        <p:sp>
          <p:nvSpPr>
            <p:cNvPr id="33" name="TextBox 32"/>
            <p:cNvSpPr txBox="1"/>
            <p:nvPr/>
          </p:nvSpPr>
          <p:spPr>
            <a:xfrm>
              <a:off x="8583539" y="4369925"/>
              <a:ext cx="388600" cy="461665"/>
            </a:xfrm>
            <a:prstGeom prst="rect">
              <a:avLst/>
            </a:prstGeom>
            <a:noFill/>
          </p:spPr>
          <p:txBody>
            <a:bodyPr wrap="square" rtlCol="0">
              <a:spAutoFit/>
            </a:bodyPr>
            <a:lstStyle/>
            <a:p>
              <a:r>
                <a:rPr lang="en-US" sz="2400" dirty="0"/>
                <a:t>-</a:t>
              </a:r>
            </a:p>
          </p:txBody>
        </p:sp>
        <p:sp>
          <p:nvSpPr>
            <p:cNvPr id="34" name="TextBox 33"/>
            <p:cNvSpPr txBox="1"/>
            <p:nvPr/>
          </p:nvSpPr>
          <p:spPr>
            <a:xfrm>
              <a:off x="8047216" y="4758354"/>
              <a:ext cx="388600" cy="461665"/>
            </a:xfrm>
            <a:prstGeom prst="rect">
              <a:avLst/>
            </a:prstGeom>
            <a:noFill/>
          </p:spPr>
          <p:txBody>
            <a:bodyPr wrap="square" rtlCol="0">
              <a:spAutoFit/>
            </a:bodyPr>
            <a:lstStyle/>
            <a:p>
              <a:r>
                <a:rPr lang="en-US" sz="2400" dirty="0"/>
                <a:t>-</a:t>
              </a:r>
            </a:p>
          </p:txBody>
        </p:sp>
        <p:sp>
          <p:nvSpPr>
            <p:cNvPr id="35" name="TextBox 34"/>
            <p:cNvSpPr txBox="1"/>
            <p:nvPr/>
          </p:nvSpPr>
          <p:spPr>
            <a:xfrm>
              <a:off x="9231830" y="5017133"/>
              <a:ext cx="388600" cy="461665"/>
            </a:xfrm>
            <a:prstGeom prst="rect">
              <a:avLst/>
            </a:prstGeom>
            <a:noFill/>
          </p:spPr>
          <p:txBody>
            <a:bodyPr wrap="square" rtlCol="0">
              <a:spAutoFit/>
            </a:bodyPr>
            <a:lstStyle/>
            <a:p>
              <a:r>
                <a:rPr lang="en-US" sz="2400" dirty="0"/>
                <a:t>-</a:t>
              </a:r>
            </a:p>
          </p:txBody>
        </p:sp>
        <p:sp>
          <p:nvSpPr>
            <p:cNvPr id="5" name="Freeform 4"/>
            <p:cNvSpPr/>
            <p:nvPr/>
          </p:nvSpPr>
          <p:spPr>
            <a:xfrm>
              <a:off x="7541634" y="2553629"/>
              <a:ext cx="2691060" cy="3252940"/>
            </a:xfrm>
            <a:custGeom>
              <a:avLst/>
              <a:gdLst>
                <a:gd name="connsiteX0" fmla="*/ 30044 w 2691060"/>
                <a:gd name="connsiteY0" fmla="*/ 0 h 3252940"/>
                <a:gd name="connsiteX1" fmla="*/ 30044 w 2691060"/>
                <a:gd name="connsiteY1" fmla="*/ 178420 h 3252940"/>
                <a:gd name="connsiteX2" fmla="*/ 342278 w 2691060"/>
                <a:gd name="connsiteY2" fmla="*/ 1014761 h 3252940"/>
                <a:gd name="connsiteX3" fmla="*/ 1513156 w 2691060"/>
                <a:gd name="connsiteY3" fmla="*/ 1806498 h 3252940"/>
                <a:gd name="connsiteX4" fmla="*/ 2449859 w 2691060"/>
                <a:gd name="connsiteY4" fmla="*/ 2821259 h 3252940"/>
                <a:gd name="connsiteX5" fmla="*/ 2661732 w 2691060"/>
                <a:gd name="connsiteY5" fmla="*/ 3211551 h 3252940"/>
                <a:gd name="connsiteX6" fmla="*/ 2684034 w 2691060"/>
                <a:gd name="connsiteY6" fmla="*/ 3222703 h 32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060" h="3252940">
                  <a:moveTo>
                    <a:pt x="30044" y="0"/>
                  </a:moveTo>
                  <a:cubicBezTo>
                    <a:pt x="4024" y="4646"/>
                    <a:pt x="-21995" y="9293"/>
                    <a:pt x="30044" y="178420"/>
                  </a:cubicBezTo>
                  <a:cubicBezTo>
                    <a:pt x="82083" y="347547"/>
                    <a:pt x="95093" y="743415"/>
                    <a:pt x="342278" y="1014761"/>
                  </a:cubicBezTo>
                  <a:cubicBezTo>
                    <a:pt x="589463" y="1286107"/>
                    <a:pt x="1161893" y="1505415"/>
                    <a:pt x="1513156" y="1806498"/>
                  </a:cubicBezTo>
                  <a:cubicBezTo>
                    <a:pt x="1864420" y="2107581"/>
                    <a:pt x="2258430" y="2587083"/>
                    <a:pt x="2449859" y="2821259"/>
                  </a:cubicBezTo>
                  <a:cubicBezTo>
                    <a:pt x="2641288" y="3055435"/>
                    <a:pt x="2622703" y="3144644"/>
                    <a:pt x="2661732" y="3211551"/>
                  </a:cubicBezTo>
                  <a:cubicBezTo>
                    <a:pt x="2700761" y="3278458"/>
                    <a:pt x="2692397" y="3250580"/>
                    <a:pt x="2684034" y="3222703"/>
                  </a:cubicBezTo>
                </a:path>
              </a:pathLst>
            </a:custGeom>
            <a:noFill/>
            <a:ln w="508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8225587" y="2563556"/>
              <a:ext cx="394660" cy="461665"/>
            </a:xfrm>
            <a:prstGeom prst="rect">
              <a:avLst/>
            </a:prstGeom>
            <a:noFill/>
          </p:spPr>
          <p:txBody>
            <a:bodyPr wrap="none" rtlCol="0">
              <a:spAutoFit/>
            </a:bodyPr>
            <a:lstStyle/>
            <a:p>
              <a:r>
                <a:rPr lang="en-US" sz="2400" dirty="0"/>
                <a:t>+</a:t>
              </a:r>
            </a:p>
          </p:txBody>
        </p:sp>
        <p:sp>
          <p:nvSpPr>
            <p:cNvPr id="38" name="TextBox 37"/>
            <p:cNvSpPr txBox="1"/>
            <p:nvPr/>
          </p:nvSpPr>
          <p:spPr>
            <a:xfrm>
              <a:off x="6796562" y="3084685"/>
              <a:ext cx="388600" cy="461665"/>
            </a:xfrm>
            <a:prstGeom prst="rect">
              <a:avLst/>
            </a:prstGeom>
            <a:noFill/>
          </p:spPr>
          <p:txBody>
            <a:bodyPr wrap="square" rtlCol="0">
              <a:spAutoFit/>
            </a:bodyPr>
            <a:lstStyle/>
            <a:p>
              <a:r>
                <a:rPr lang="en-US" sz="2400" dirty="0"/>
                <a:t>-</a:t>
              </a:r>
            </a:p>
          </p:txBody>
        </p:sp>
        <p:sp>
          <p:nvSpPr>
            <p:cNvPr id="6" name="TextBox 5"/>
            <p:cNvSpPr txBox="1"/>
            <p:nvPr/>
          </p:nvSpPr>
          <p:spPr>
            <a:xfrm>
              <a:off x="9889317" y="2420796"/>
              <a:ext cx="1222001" cy="369332"/>
            </a:xfrm>
            <a:prstGeom prst="rect">
              <a:avLst/>
            </a:prstGeom>
            <a:noFill/>
          </p:spPr>
          <p:txBody>
            <a:bodyPr wrap="none" rtlCol="0">
              <a:spAutoFit/>
            </a:bodyPr>
            <a:lstStyle/>
            <a:p>
              <a:r>
                <a:rPr lang="en-US" dirty="0"/>
                <a:t>Gets hired</a:t>
              </a:r>
            </a:p>
          </p:txBody>
        </p:sp>
        <p:sp>
          <p:nvSpPr>
            <p:cNvPr id="40" name="TextBox 39"/>
            <p:cNvSpPr txBox="1"/>
            <p:nvPr/>
          </p:nvSpPr>
          <p:spPr>
            <a:xfrm>
              <a:off x="6201532" y="5355181"/>
              <a:ext cx="2084417" cy="369332"/>
            </a:xfrm>
            <a:prstGeom prst="rect">
              <a:avLst/>
            </a:prstGeom>
            <a:noFill/>
          </p:spPr>
          <p:txBody>
            <a:bodyPr wrap="none" rtlCol="0">
              <a:spAutoFit/>
            </a:bodyPr>
            <a:lstStyle/>
            <a:p>
              <a:r>
                <a:rPr lang="en-US" dirty="0"/>
                <a:t>Does not get hired</a:t>
              </a:r>
            </a:p>
          </p:txBody>
        </p:sp>
        <p:sp>
          <p:nvSpPr>
            <p:cNvPr id="41" name="TextBox 40"/>
            <p:cNvSpPr txBox="1"/>
            <p:nvPr/>
          </p:nvSpPr>
          <p:spPr>
            <a:xfrm>
              <a:off x="10232694" y="4790191"/>
              <a:ext cx="727032" cy="369332"/>
            </a:xfrm>
            <a:prstGeom prst="rect">
              <a:avLst/>
            </a:prstGeom>
            <a:noFill/>
          </p:spPr>
          <p:txBody>
            <a:bodyPr wrap="none" rtlCol="0">
              <a:spAutoFit/>
            </a:bodyPr>
            <a:lstStyle/>
            <a:p>
              <a:r>
                <a:rPr lang="en-US" dirty="0"/>
                <a:t>f(x)&gt;0</a:t>
              </a:r>
            </a:p>
          </p:txBody>
        </p:sp>
        <p:sp>
          <p:nvSpPr>
            <p:cNvPr id="45" name="TextBox 44"/>
            <p:cNvSpPr txBox="1"/>
            <p:nvPr/>
          </p:nvSpPr>
          <p:spPr>
            <a:xfrm>
              <a:off x="8198745" y="4205945"/>
              <a:ext cx="727032" cy="369332"/>
            </a:xfrm>
            <a:prstGeom prst="rect">
              <a:avLst/>
            </a:prstGeom>
            <a:noFill/>
          </p:spPr>
          <p:txBody>
            <a:bodyPr wrap="none" rtlCol="0">
              <a:spAutoFit/>
            </a:bodyPr>
            <a:lstStyle/>
            <a:p>
              <a:r>
                <a:rPr lang="en-US" dirty="0"/>
                <a:t>f(x)=0</a:t>
              </a:r>
            </a:p>
          </p:txBody>
        </p:sp>
        <p:sp>
          <p:nvSpPr>
            <p:cNvPr id="46" name="TextBox 45"/>
            <p:cNvSpPr txBox="1"/>
            <p:nvPr/>
          </p:nvSpPr>
          <p:spPr>
            <a:xfrm>
              <a:off x="6613969" y="4690093"/>
              <a:ext cx="727032" cy="369332"/>
            </a:xfrm>
            <a:prstGeom prst="rect">
              <a:avLst/>
            </a:prstGeom>
            <a:noFill/>
          </p:spPr>
          <p:txBody>
            <a:bodyPr wrap="none" rtlCol="0">
              <a:spAutoFit/>
            </a:bodyPr>
            <a:lstStyle/>
            <a:p>
              <a:r>
                <a:rPr lang="en-US" dirty="0"/>
                <a:t>f(x)&lt;0</a:t>
              </a:r>
            </a:p>
          </p:txBody>
        </p:sp>
      </p:grpSp>
    </p:spTree>
    <p:extLst>
      <p:ext uri="{BB962C8B-B14F-4D97-AF65-F5344CB8AC3E}">
        <p14:creationId xmlns:p14="http://schemas.microsoft.com/office/powerpoint/2010/main" val="635154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Classification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142165"/>
                <a:ext cx="10515600" cy="1077353"/>
              </a:xfrm>
            </p:spPr>
            <p:txBody>
              <a:bodyPr>
                <a:normAutofit/>
              </a:bodyPr>
              <a:lstStyle/>
              <a:p>
                <a:pPr>
                  <a:buFont typeface="Wingdings" charset="2"/>
                  <a:buChar char="§"/>
                </a:pPr>
                <a:r>
                  <a:rPr lang="en-US" dirty="0"/>
                  <a:t>A Classification algorithm tries to arrive at a function </a:t>
                </a:r>
                <a14:m>
                  <m:oMath xmlns:m="http://schemas.openxmlformats.org/officeDocument/2006/math" xmlns="">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that minimizes classification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142165"/>
                <a:ext cx="10515600" cy="1077353"/>
              </a:xfrm>
              <a:blipFill rotWithShape="1">
                <a:blip r:embed="rId4" cstate="print"/>
                <a:stretch>
                  <a:fillRect/>
                </a:stretch>
              </a:blipFill>
            </p:spPr>
            <p:txBody>
              <a:bodyPr/>
              <a:lstStyle/>
              <a:p>
                <a:r>
                  <a:rPr lang="en-US" dirty="0">
                    <a:noFill/>
                  </a:rPr>
                  <a:t> </a:t>
                </a:r>
              </a:p>
            </p:txBody>
          </p:sp>
        </mc:Fallback>
      </mc:AlternateContent>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How is classification error measured?</a:t>
              </a:r>
            </a:p>
          </p:txBody>
        </p:sp>
      </p:grpSp>
      <p:graphicFrame>
        <p:nvGraphicFramePr>
          <p:cNvPr id="5" name="Object 4"/>
          <p:cNvGraphicFramePr>
            <a:graphicFrameLocks noChangeAspect="1"/>
          </p:cNvGraphicFramePr>
          <p:nvPr>
            <p:extLst>
              <p:ext uri="{D42A27DB-BD31-4B8C-83A1-F6EECF244321}">
                <p14:modId xmlns:p14="http://schemas.microsoft.com/office/powerpoint/2010/main" val="3888304080"/>
              </p:ext>
            </p:extLst>
          </p:nvPr>
        </p:nvGraphicFramePr>
        <p:xfrm>
          <a:off x="588071" y="4206251"/>
          <a:ext cx="10652969" cy="1304445"/>
        </p:xfrm>
        <a:graphic>
          <a:graphicData uri="http://schemas.openxmlformats.org/presentationml/2006/ole">
            <mc:AlternateContent xmlns:mc="http://schemas.openxmlformats.org/markup-compatibility/2006">
              <mc:Choice xmlns:v="urn:schemas-microsoft-com:vml" Requires="v">
                <p:oleObj spid="_x0000_s10254" name="Equation" r:id="rId5" imgW="3733800" imgH="457200" progId="Equation.3">
                  <p:embed/>
                </p:oleObj>
              </mc:Choice>
              <mc:Fallback>
                <p:oleObj name="Equation" r:id="rId5" imgW="3733800" imgH="457200" progId="Equation.3">
                  <p:embed/>
                  <p:pic>
                    <p:nvPicPr>
                      <p:cNvPr id="0" name=""/>
                      <p:cNvPicPr/>
                      <p:nvPr/>
                    </p:nvPicPr>
                    <p:blipFill>
                      <a:blip r:embed="rId6"/>
                      <a:stretch>
                        <a:fillRect/>
                      </a:stretch>
                    </p:blipFill>
                    <p:spPr>
                      <a:xfrm>
                        <a:off x="588071" y="4206251"/>
                        <a:ext cx="10652969" cy="1304445"/>
                      </a:xfrm>
                      <a:prstGeom prst="rect">
                        <a:avLst/>
                      </a:prstGeom>
                    </p:spPr>
                  </p:pic>
                </p:oleObj>
              </mc:Fallback>
            </mc:AlternateContent>
          </a:graphicData>
        </a:graphic>
      </p:graphicFrame>
    </p:spTree>
    <p:extLst>
      <p:ext uri="{BB962C8B-B14F-4D97-AF65-F5344CB8AC3E}">
        <p14:creationId xmlns:p14="http://schemas.microsoft.com/office/powerpoint/2010/main" val="2243948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Convert to computationally simpler</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Is there a substitute for the inequality test?</a:t>
              </a:r>
            </a:p>
          </p:txBody>
        </p:sp>
      </p:grpSp>
      <p:grpSp>
        <p:nvGrpSpPr>
          <p:cNvPr id="10" name="Group 9"/>
          <p:cNvGrpSpPr/>
          <p:nvPr/>
        </p:nvGrpSpPr>
        <p:grpSpPr>
          <a:xfrm>
            <a:off x="1341783" y="4890866"/>
            <a:ext cx="5029200" cy="795870"/>
            <a:chOff x="965200" y="4876799"/>
            <a:chExt cx="5029200" cy="795870"/>
          </a:xfrm>
        </p:grpSpPr>
        <p:cxnSp>
          <p:nvCxnSpPr>
            <p:cNvPr id="11" name="Straight Connector 10"/>
            <p:cNvCxnSpPr/>
            <p:nvPr/>
          </p:nvCxnSpPr>
          <p:spPr>
            <a:xfrm>
              <a:off x="965200" y="5672669"/>
              <a:ext cx="5029200"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1308820" y="4876799"/>
              <a:ext cx="3842832" cy="786781"/>
            </a:xfrm>
            <a:prstGeom prst="bentConnector3">
              <a:avLst>
                <a:gd name="adj1" fmla="val 50000"/>
              </a:avLst>
            </a:prstGeom>
            <a:ln w="38100">
              <a:solidFill>
                <a:srgbClr val="767171">
                  <a:alpha val="99000"/>
                </a:srgbClr>
              </a:solidFill>
            </a:ln>
          </p:spPr>
          <p:style>
            <a:lnRef idx="2">
              <a:schemeClr val="accent1"/>
            </a:lnRef>
            <a:fillRef idx="0">
              <a:schemeClr val="accent1"/>
            </a:fillRef>
            <a:effectRef idx="1">
              <a:schemeClr val="accent1"/>
            </a:effectRef>
            <a:fontRef idx="minor">
              <a:schemeClr val="tx1"/>
            </a:fontRef>
          </p:style>
        </p:cxnSp>
      </p:grpSp>
      <p:graphicFrame>
        <p:nvGraphicFramePr>
          <p:cNvPr id="3" name="Object 2"/>
          <p:cNvGraphicFramePr>
            <a:graphicFrameLocks noChangeAspect="1"/>
          </p:cNvGraphicFramePr>
          <p:nvPr>
            <p:extLst>
              <p:ext uri="{D42A27DB-BD31-4B8C-83A1-F6EECF244321}">
                <p14:modId xmlns:p14="http://schemas.microsoft.com/office/powerpoint/2010/main" val="3160816867"/>
              </p:ext>
            </p:extLst>
          </p:nvPr>
        </p:nvGraphicFramePr>
        <p:xfrm>
          <a:off x="1432816" y="4333490"/>
          <a:ext cx="2095253" cy="416719"/>
        </p:xfrm>
        <a:graphic>
          <a:graphicData uri="http://schemas.openxmlformats.org/presentationml/2006/ole">
            <mc:AlternateContent xmlns:mc="http://schemas.openxmlformats.org/markup-compatibility/2006">
              <mc:Choice xmlns:v="urn:schemas-microsoft-com:vml" Requires="v">
                <p:oleObj spid="_x0000_s12328" name="Equation" r:id="rId4" imgW="774700" imgH="215900" progId="Equation.3">
                  <p:embed/>
                </p:oleObj>
              </mc:Choice>
              <mc:Fallback>
                <p:oleObj name="Equation" r:id="rId4" imgW="774700" imgH="215900" progId="Equation.3">
                  <p:embed/>
                  <p:pic>
                    <p:nvPicPr>
                      <p:cNvPr id="0" name=""/>
                      <p:cNvPicPr/>
                      <p:nvPr/>
                    </p:nvPicPr>
                    <p:blipFill>
                      <a:blip r:embed="rId5"/>
                      <a:stretch>
                        <a:fillRect/>
                      </a:stretch>
                    </p:blipFill>
                    <p:spPr>
                      <a:xfrm>
                        <a:off x="1432816" y="4333490"/>
                        <a:ext cx="2095253" cy="416719"/>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888157515"/>
              </p:ext>
            </p:extLst>
          </p:nvPr>
        </p:nvGraphicFramePr>
        <p:xfrm>
          <a:off x="3058032" y="5825017"/>
          <a:ext cx="1219756" cy="517540"/>
        </p:xfrm>
        <a:graphic>
          <a:graphicData uri="http://schemas.openxmlformats.org/presentationml/2006/ole">
            <mc:AlternateContent xmlns:mc="http://schemas.openxmlformats.org/markup-compatibility/2006">
              <mc:Choice xmlns:v="urn:schemas-microsoft-com:vml" Requires="v">
                <p:oleObj spid="_x0000_s12329" name="Equation" r:id="rId6" imgW="469900" imgH="215900" progId="Equation.3">
                  <p:embed/>
                </p:oleObj>
              </mc:Choice>
              <mc:Fallback>
                <p:oleObj name="Equation" r:id="rId6" imgW="469900" imgH="215900" progId="Equation.3">
                  <p:embed/>
                  <p:pic>
                    <p:nvPicPr>
                      <p:cNvPr id="0" name=""/>
                      <p:cNvPicPr/>
                      <p:nvPr/>
                    </p:nvPicPr>
                    <p:blipFill>
                      <a:blip r:embed="rId7"/>
                      <a:stretch>
                        <a:fillRect/>
                      </a:stretch>
                    </p:blipFill>
                    <p:spPr>
                      <a:xfrm>
                        <a:off x="3058032" y="5825017"/>
                        <a:ext cx="1219756" cy="517540"/>
                      </a:xfrm>
                      <a:prstGeom prst="rect">
                        <a:avLst/>
                      </a:prstGeom>
                    </p:spPr>
                  </p:pic>
                </p:oleObj>
              </mc:Fallback>
            </mc:AlternateContent>
          </a:graphicData>
        </a:graphic>
      </p:graphicFrame>
      <p:grpSp>
        <p:nvGrpSpPr>
          <p:cNvPr id="8" name="Group 7"/>
          <p:cNvGrpSpPr/>
          <p:nvPr/>
        </p:nvGrpSpPr>
        <p:grpSpPr>
          <a:xfrm>
            <a:off x="1541367" y="3136161"/>
            <a:ext cx="8804106" cy="2554983"/>
            <a:chOff x="1541367" y="3136161"/>
            <a:chExt cx="8804106" cy="2554983"/>
          </a:xfrm>
        </p:grpSpPr>
        <p:graphicFrame>
          <p:nvGraphicFramePr>
            <p:cNvPr id="5" name="Object 4"/>
            <p:cNvGraphicFramePr>
              <a:graphicFrameLocks noChangeAspect="1"/>
            </p:cNvGraphicFramePr>
            <p:nvPr>
              <p:extLst>
                <p:ext uri="{D42A27DB-BD31-4B8C-83A1-F6EECF244321}">
                  <p14:modId xmlns:p14="http://schemas.microsoft.com/office/powerpoint/2010/main" val="2956611521"/>
                </p:ext>
              </p:extLst>
            </p:nvPr>
          </p:nvGraphicFramePr>
          <p:xfrm>
            <a:off x="7101680" y="4711095"/>
            <a:ext cx="2504568" cy="980049"/>
          </p:xfrm>
          <a:graphic>
            <a:graphicData uri="http://schemas.openxmlformats.org/presentationml/2006/ole">
              <mc:AlternateContent xmlns:mc="http://schemas.openxmlformats.org/markup-compatibility/2006">
                <mc:Choice xmlns:v="urn:schemas-microsoft-com:vml" Requires="v">
                  <p:oleObj spid="_x0000_s12330" name="Equation" r:id="rId8" imgW="1168400" imgH="457200" progId="Equation.3">
                    <p:embed/>
                  </p:oleObj>
                </mc:Choice>
                <mc:Fallback>
                  <p:oleObj name="Equation" r:id="rId8" imgW="1168400" imgH="457200" progId="Equation.3">
                    <p:embed/>
                    <p:pic>
                      <p:nvPicPr>
                        <p:cNvPr id="0" name=""/>
                        <p:cNvPicPr/>
                        <p:nvPr/>
                      </p:nvPicPr>
                      <p:blipFill>
                        <a:blip r:embed="rId9"/>
                        <a:stretch>
                          <a:fillRect/>
                        </a:stretch>
                      </p:blipFill>
                      <p:spPr>
                        <a:xfrm>
                          <a:off x="7101680" y="4711095"/>
                          <a:ext cx="2504568" cy="980049"/>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723134412"/>
                </p:ext>
              </p:extLst>
            </p:nvPr>
          </p:nvGraphicFramePr>
          <p:xfrm>
            <a:off x="1541367" y="3136161"/>
            <a:ext cx="8804106" cy="1078054"/>
          </p:xfrm>
          <a:graphic>
            <a:graphicData uri="http://schemas.openxmlformats.org/presentationml/2006/ole">
              <mc:AlternateContent xmlns:mc="http://schemas.openxmlformats.org/markup-compatibility/2006">
                <mc:Choice xmlns:v="urn:schemas-microsoft-com:vml" Requires="v">
                  <p:oleObj spid="_x0000_s12331" name="Equation" r:id="rId10" imgW="3733800" imgH="457200" progId="Equation.3">
                    <p:embed/>
                  </p:oleObj>
                </mc:Choice>
                <mc:Fallback>
                  <p:oleObj name="Equation" r:id="rId10" imgW="3733800" imgH="457200" progId="Equation.3">
                    <p:embed/>
                    <p:pic>
                      <p:nvPicPr>
                        <p:cNvPr id="0" name=""/>
                        <p:cNvPicPr/>
                        <p:nvPr/>
                      </p:nvPicPr>
                      <p:blipFill>
                        <a:blip r:embed="rId11"/>
                        <a:stretch>
                          <a:fillRect/>
                        </a:stretch>
                      </p:blipFill>
                      <p:spPr>
                        <a:xfrm>
                          <a:off x="1541367" y="3136161"/>
                          <a:ext cx="8804106" cy="1078054"/>
                        </a:xfrm>
                        <a:prstGeom prst="rect">
                          <a:avLst/>
                        </a:prstGeom>
                      </p:spPr>
                    </p:pic>
                  </p:oleObj>
                </mc:Fallback>
              </mc:AlternateContent>
            </a:graphicData>
          </a:graphic>
        </p:graphicFrame>
      </p:grpSp>
    </p:spTree>
    <p:extLst>
      <p:ext uri="{BB962C8B-B14F-4D97-AF65-F5344CB8AC3E}">
        <p14:creationId xmlns:p14="http://schemas.microsoft.com/office/powerpoint/2010/main" val="15758328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671"/>
            <a:ext cx="11082454" cy="1325563"/>
          </a:xfrm>
        </p:spPr>
        <p:txBody>
          <a:bodyPr>
            <a:normAutofit/>
          </a:bodyPr>
          <a:lstStyle/>
          <a:p>
            <a:r>
              <a:rPr lang="en-US" dirty="0"/>
              <a:t>Loss Function for Classification</a:t>
            </a:r>
          </a:p>
        </p:txBody>
      </p:sp>
      <p:grpSp>
        <p:nvGrpSpPr>
          <p:cNvPr id="12" name="Group 11"/>
          <p:cNvGrpSpPr/>
          <p:nvPr/>
        </p:nvGrpSpPr>
        <p:grpSpPr>
          <a:xfrm>
            <a:off x="0" y="1348195"/>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Create an upper bound for the logical expression</a:t>
              </a:r>
            </a:p>
          </p:txBody>
        </p:sp>
      </p:grpSp>
      <p:grpSp>
        <p:nvGrpSpPr>
          <p:cNvPr id="5" name="Group 4"/>
          <p:cNvGrpSpPr/>
          <p:nvPr/>
        </p:nvGrpSpPr>
        <p:grpSpPr>
          <a:xfrm>
            <a:off x="848724" y="3676741"/>
            <a:ext cx="5530703" cy="2370667"/>
            <a:chOff x="848724" y="3480422"/>
            <a:chExt cx="5530703" cy="2370667"/>
          </a:xfrm>
        </p:grpSpPr>
        <p:cxnSp>
          <p:nvCxnSpPr>
            <p:cNvPr id="11" name="Straight Connector 10"/>
            <p:cNvCxnSpPr/>
            <p:nvPr/>
          </p:nvCxnSpPr>
          <p:spPr>
            <a:xfrm>
              <a:off x="848724" y="5851089"/>
              <a:ext cx="5530703"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15" name="Group 14"/>
            <p:cNvGrpSpPr/>
            <p:nvPr/>
          </p:nvGrpSpPr>
          <p:grpSpPr>
            <a:xfrm>
              <a:off x="1192344" y="5055219"/>
              <a:ext cx="3865951" cy="795870"/>
              <a:chOff x="4364254" y="4544167"/>
              <a:chExt cx="3865951" cy="795870"/>
            </a:xfrm>
          </p:grpSpPr>
          <p:cxnSp>
            <p:nvCxnSpPr>
              <p:cNvPr id="18" name="Straight Connector 17"/>
              <p:cNvCxnSpPr/>
              <p:nvPr/>
            </p:nvCxnSpPr>
            <p:spPr>
              <a:xfrm flipV="1">
                <a:off x="4364254" y="4544167"/>
                <a:ext cx="1947333" cy="0"/>
              </a:xfrm>
              <a:prstGeom prst="line">
                <a:avLst/>
              </a:prstGeom>
              <a:ln w="38100">
                <a:solidFill>
                  <a:srgbClr val="767171">
                    <a:alpha val="99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6282872" y="5322273"/>
                <a:ext cx="1947333" cy="0"/>
              </a:xfrm>
              <a:prstGeom prst="line">
                <a:avLst/>
              </a:prstGeom>
              <a:ln w="38100" cmpd="sng">
                <a:solidFill>
                  <a:srgbClr val="767171">
                    <a:alpha val="99000"/>
                  </a:srgb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6292663" y="4561103"/>
                <a:ext cx="0" cy="778934"/>
              </a:xfrm>
              <a:prstGeom prst="line">
                <a:avLst/>
              </a:prstGeom>
              <a:ln w="38100">
                <a:solidFill>
                  <a:srgbClr val="767171">
                    <a:alpha val="99000"/>
                  </a:srgbClr>
                </a:solidFill>
              </a:ln>
            </p:spPr>
            <p:style>
              <a:lnRef idx="2">
                <a:schemeClr val="accent1"/>
              </a:lnRef>
              <a:fillRef idx="0">
                <a:schemeClr val="accent1"/>
              </a:fillRef>
              <a:effectRef idx="1">
                <a:schemeClr val="accent1"/>
              </a:effectRef>
              <a:fontRef idx="minor">
                <a:schemeClr val="tx1"/>
              </a:fontRef>
            </p:style>
          </p:cxnSp>
        </p:grpSp>
        <p:sp>
          <p:nvSpPr>
            <p:cNvPr id="22" name="Freeform 21"/>
            <p:cNvSpPr/>
            <p:nvPr/>
          </p:nvSpPr>
          <p:spPr>
            <a:xfrm>
              <a:off x="1440361" y="3480422"/>
              <a:ext cx="4724400" cy="2370667"/>
            </a:xfrm>
            <a:custGeom>
              <a:avLst/>
              <a:gdLst>
                <a:gd name="connsiteX0" fmla="*/ 0 w 4724400"/>
                <a:gd name="connsiteY0" fmla="*/ 0 h 2370667"/>
                <a:gd name="connsiteX1" fmla="*/ 1998133 w 4724400"/>
                <a:gd name="connsiteY1" fmla="*/ 1778000 h 2370667"/>
                <a:gd name="connsiteX2" fmla="*/ 4724400 w 4724400"/>
                <a:gd name="connsiteY2" fmla="*/ 2370667 h 2370667"/>
              </a:gdLst>
              <a:ahLst/>
              <a:cxnLst>
                <a:cxn ang="0">
                  <a:pos x="connsiteX0" y="connsiteY0"/>
                </a:cxn>
                <a:cxn ang="0">
                  <a:pos x="connsiteX1" y="connsiteY1"/>
                </a:cxn>
                <a:cxn ang="0">
                  <a:pos x="connsiteX2" y="connsiteY2"/>
                </a:cxn>
              </a:cxnLst>
              <a:rect l="l" t="t" r="r" b="b"/>
              <a:pathLst>
                <a:path w="4724400" h="2370667">
                  <a:moveTo>
                    <a:pt x="0" y="0"/>
                  </a:moveTo>
                  <a:cubicBezTo>
                    <a:pt x="605366" y="691444"/>
                    <a:pt x="1210733" y="1382889"/>
                    <a:pt x="1998133" y="1778000"/>
                  </a:cubicBezTo>
                  <a:cubicBezTo>
                    <a:pt x="2785533" y="2173111"/>
                    <a:pt x="3754966" y="2271889"/>
                    <a:pt x="4724400" y="2370667"/>
                  </a:cubicBezTo>
                </a:path>
              </a:pathLst>
            </a:custGeom>
            <a:ln w="38100">
              <a:solidFill>
                <a:schemeClr val="bg1">
                  <a:lumMod val="75000"/>
                </a:schemeClr>
              </a:solidFill>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grpSp>
      <p:graphicFrame>
        <p:nvGraphicFramePr>
          <p:cNvPr id="24" name="Object 23"/>
          <p:cNvGraphicFramePr>
            <a:graphicFrameLocks noChangeAspect="1"/>
          </p:cNvGraphicFramePr>
          <p:nvPr>
            <p:extLst>
              <p:ext uri="{D42A27DB-BD31-4B8C-83A1-F6EECF244321}">
                <p14:modId xmlns:p14="http://schemas.microsoft.com/office/powerpoint/2010/main" val="248261922"/>
              </p:ext>
            </p:extLst>
          </p:nvPr>
        </p:nvGraphicFramePr>
        <p:xfrm>
          <a:off x="1371477" y="2477749"/>
          <a:ext cx="9783330" cy="1184853"/>
        </p:xfrm>
        <a:graphic>
          <a:graphicData uri="http://schemas.openxmlformats.org/presentationml/2006/ole">
            <mc:AlternateContent xmlns:mc="http://schemas.openxmlformats.org/markup-compatibility/2006">
              <mc:Choice xmlns:v="urn:schemas-microsoft-com:vml" Requires="v">
                <p:oleObj spid="_x0000_s11327" name="Equation" r:id="rId4" imgW="3771900" imgH="457200" progId="Equation.3">
                  <p:embed/>
                </p:oleObj>
              </mc:Choice>
              <mc:Fallback>
                <p:oleObj name="Equation" r:id="rId4" imgW="3771900" imgH="457200" progId="Equation.3">
                  <p:embed/>
                  <p:pic>
                    <p:nvPicPr>
                      <p:cNvPr id="0" name=""/>
                      <p:cNvPicPr/>
                      <p:nvPr/>
                    </p:nvPicPr>
                    <p:blipFill>
                      <a:blip r:embed="rId5"/>
                      <a:stretch>
                        <a:fillRect/>
                      </a:stretch>
                    </p:blipFill>
                    <p:spPr>
                      <a:xfrm>
                        <a:off x="1371477" y="2477749"/>
                        <a:ext cx="9783330" cy="1184853"/>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540332450"/>
              </p:ext>
            </p:extLst>
          </p:nvPr>
        </p:nvGraphicFramePr>
        <p:xfrm>
          <a:off x="7280502" y="3634411"/>
          <a:ext cx="3333750" cy="1303338"/>
        </p:xfrm>
        <a:graphic>
          <a:graphicData uri="http://schemas.openxmlformats.org/presentationml/2006/ole">
            <mc:AlternateContent xmlns:mc="http://schemas.openxmlformats.org/markup-compatibility/2006">
              <mc:Choice xmlns:v="urn:schemas-microsoft-com:vml" Requires="v">
                <p:oleObj spid="_x0000_s11328" name="Equation" r:id="rId6" imgW="1168400" imgH="457200" progId="Equation.3">
                  <p:embed/>
                </p:oleObj>
              </mc:Choice>
              <mc:Fallback>
                <p:oleObj name="Equation" r:id="rId6" imgW="1168400" imgH="457200" progId="Equation.3">
                  <p:embed/>
                  <p:pic>
                    <p:nvPicPr>
                      <p:cNvPr id="0" name=""/>
                      <p:cNvPicPr/>
                      <p:nvPr/>
                    </p:nvPicPr>
                    <p:blipFill>
                      <a:blip r:embed="rId7"/>
                      <a:stretch>
                        <a:fillRect/>
                      </a:stretch>
                    </p:blipFill>
                    <p:spPr>
                      <a:xfrm>
                        <a:off x="7280502" y="3634411"/>
                        <a:ext cx="3333750" cy="1303338"/>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795466578"/>
              </p:ext>
            </p:extLst>
          </p:nvPr>
        </p:nvGraphicFramePr>
        <p:xfrm>
          <a:off x="7276788" y="5015690"/>
          <a:ext cx="3405188" cy="1303337"/>
        </p:xfrm>
        <a:graphic>
          <a:graphicData uri="http://schemas.openxmlformats.org/presentationml/2006/ole">
            <mc:AlternateContent xmlns:mc="http://schemas.openxmlformats.org/markup-compatibility/2006">
              <mc:Choice xmlns:v="urn:schemas-microsoft-com:vml" Requires="v">
                <p:oleObj spid="_x0000_s11329" name="Equation" r:id="rId8" imgW="1193800" imgH="457200" progId="Equation.3">
                  <p:embed/>
                </p:oleObj>
              </mc:Choice>
              <mc:Fallback>
                <p:oleObj name="Equation" r:id="rId8" imgW="1193800" imgH="457200" progId="Equation.3">
                  <p:embed/>
                  <p:pic>
                    <p:nvPicPr>
                      <p:cNvPr id="0" name=""/>
                      <p:cNvPicPr/>
                      <p:nvPr/>
                    </p:nvPicPr>
                    <p:blipFill>
                      <a:blip r:embed="rId9"/>
                      <a:stretch>
                        <a:fillRect/>
                      </a:stretch>
                    </p:blipFill>
                    <p:spPr>
                      <a:xfrm>
                        <a:off x="7276788" y="5015690"/>
                        <a:ext cx="3405188" cy="1303337"/>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589114955"/>
              </p:ext>
            </p:extLst>
          </p:nvPr>
        </p:nvGraphicFramePr>
        <p:xfrm>
          <a:off x="2496643" y="4304580"/>
          <a:ext cx="1715086" cy="462801"/>
        </p:xfrm>
        <a:graphic>
          <a:graphicData uri="http://schemas.openxmlformats.org/presentationml/2006/ole">
            <mc:AlternateContent xmlns:mc="http://schemas.openxmlformats.org/markup-compatibility/2006">
              <mc:Choice xmlns:v="urn:schemas-microsoft-com:vml" Requires="v">
                <p:oleObj spid="_x0000_s11330" name="Equation" r:id="rId10" imgW="800100" imgH="215900" progId="Equation.3">
                  <p:embed/>
                </p:oleObj>
              </mc:Choice>
              <mc:Fallback>
                <p:oleObj name="Equation" r:id="rId10" imgW="800100" imgH="215900" progId="Equation.3">
                  <p:embed/>
                  <p:pic>
                    <p:nvPicPr>
                      <p:cNvPr id="0" name=""/>
                      <p:cNvPicPr/>
                      <p:nvPr/>
                    </p:nvPicPr>
                    <p:blipFill>
                      <a:blip r:embed="rId11"/>
                      <a:stretch>
                        <a:fillRect/>
                      </a:stretch>
                    </p:blipFill>
                    <p:spPr>
                      <a:xfrm>
                        <a:off x="2496643" y="4304580"/>
                        <a:ext cx="1715086" cy="462801"/>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1069713579"/>
              </p:ext>
            </p:extLst>
          </p:nvPr>
        </p:nvGraphicFramePr>
        <p:xfrm>
          <a:off x="862013" y="5282719"/>
          <a:ext cx="1660525" cy="463550"/>
        </p:xfrm>
        <a:graphic>
          <a:graphicData uri="http://schemas.openxmlformats.org/presentationml/2006/ole">
            <mc:AlternateContent xmlns:mc="http://schemas.openxmlformats.org/markup-compatibility/2006">
              <mc:Choice xmlns:v="urn:schemas-microsoft-com:vml" Requires="v">
                <p:oleObj spid="_x0000_s11331" name="Equation" r:id="rId12" imgW="774700" imgH="215900" progId="Equation.3">
                  <p:embed/>
                </p:oleObj>
              </mc:Choice>
              <mc:Fallback>
                <p:oleObj name="Equation" r:id="rId12" imgW="774700" imgH="215900" progId="Equation.3">
                  <p:embed/>
                  <p:pic>
                    <p:nvPicPr>
                      <p:cNvPr id="0" name=""/>
                      <p:cNvPicPr/>
                      <p:nvPr/>
                    </p:nvPicPr>
                    <p:blipFill>
                      <a:blip r:embed="rId13"/>
                      <a:stretch>
                        <a:fillRect/>
                      </a:stretch>
                    </p:blipFill>
                    <p:spPr>
                      <a:xfrm>
                        <a:off x="862013" y="5282719"/>
                        <a:ext cx="1660525" cy="46355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593325751"/>
              </p:ext>
            </p:extLst>
          </p:nvPr>
        </p:nvGraphicFramePr>
        <p:xfrm>
          <a:off x="2700338" y="6069013"/>
          <a:ext cx="1008062" cy="463550"/>
        </p:xfrm>
        <a:graphic>
          <a:graphicData uri="http://schemas.openxmlformats.org/presentationml/2006/ole">
            <mc:AlternateContent xmlns:mc="http://schemas.openxmlformats.org/markup-compatibility/2006">
              <mc:Choice xmlns:v="urn:schemas-microsoft-com:vml" Requires="v">
                <p:oleObj spid="_x0000_s11332" name="Equation" r:id="rId14" imgW="469900" imgH="215900" progId="Equation.3">
                  <p:embed/>
                </p:oleObj>
              </mc:Choice>
              <mc:Fallback>
                <p:oleObj name="Equation" r:id="rId14" imgW="469900" imgH="215900" progId="Equation.3">
                  <p:embed/>
                  <p:pic>
                    <p:nvPicPr>
                      <p:cNvPr id="0" name=""/>
                      <p:cNvPicPr/>
                      <p:nvPr/>
                    </p:nvPicPr>
                    <p:blipFill>
                      <a:blip r:embed="rId15"/>
                      <a:stretch>
                        <a:fillRect/>
                      </a:stretch>
                    </p:blipFill>
                    <p:spPr>
                      <a:xfrm>
                        <a:off x="2700338" y="6069013"/>
                        <a:ext cx="1008062" cy="463550"/>
                      </a:xfrm>
                      <a:prstGeom prst="rect">
                        <a:avLst/>
                      </a:prstGeom>
                    </p:spPr>
                  </p:pic>
                </p:oleObj>
              </mc:Fallback>
            </mc:AlternateContent>
          </a:graphicData>
        </a:graphic>
      </p:graphicFrame>
    </p:spTree>
    <p:extLst>
      <p:ext uri="{BB962C8B-B14F-4D97-AF65-F5344CB8AC3E}">
        <p14:creationId xmlns:p14="http://schemas.microsoft.com/office/powerpoint/2010/main" val="1149138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4" y="387427"/>
            <a:ext cx="10955454" cy="1325563"/>
          </a:xfrm>
        </p:spPr>
        <p:txBody>
          <a:bodyPr>
            <a:normAutofit/>
          </a:bodyPr>
          <a:lstStyle/>
          <a:p>
            <a:r>
              <a:rPr lang="en-US" dirty="0"/>
              <a:t>Restate the Optimization Problem</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Minimize the error with the loss function and add Occam</a:t>
              </a:r>
            </a:p>
          </p:txBody>
        </p:sp>
      </p:grpSp>
      <p:graphicFrame>
        <p:nvGraphicFramePr>
          <p:cNvPr id="3" name="Object 2"/>
          <p:cNvGraphicFramePr>
            <a:graphicFrameLocks noChangeAspect="1"/>
          </p:cNvGraphicFramePr>
          <p:nvPr>
            <p:extLst>
              <p:ext uri="{D42A27DB-BD31-4B8C-83A1-F6EECF244321}">
                <p14:modId xmlns:p14="http://schemas.microsoft.com/office/powerpoint/2010/main" val="3274940239"/>
              </p:ext>
            </p:extLst>
          </p:nvPr>
        </p:nvGraphicFramePr>
        <p:xfrm>
          <a:off x="1731169" y="3378200"/>
          <a:ext cx="8729662" cy="1185863"/>
        </p:xfrm>
        <a:graphic>
          <a:graphicData uri="http://schemas.openxmlformats.org/presentationml/2006/ole">
            <mc:AlternateContent xmlns:mc="http://schemas.openxmlformats.org/markup-compatibility/2006">
              <mc:Choice xmlns:v="urn:schemas-microsoft-com:vml" Requires="v">
                <p:oleObj spid="_x0000_s13332" name="Equation" r:id="rId4" imgW="3365500" imgH="457200" progId="Equation.3">
                  <p:embed/>
                </p:oleObj>
              </mc:Choice>
              <mc:Fallback>
                <p:oleObj name="Equation" r:id="rId4" imgW="3365500" imgH="457200" progId="Equation.3">
                  <p:embed/>
                  <p:pic>
                    <p:nvPicPr>
                      <p:cNvPr id="0" name=""/>
                      <p:cNvPicPr/>
                      <p:nvPr/>
                    </p:nvPicPr>
                    <p:blipFill>
                      <a:blip r:embed="rId5"/>
                      <a:stretch>
                        <a:fillRect/>
                      </a:stretch>
                    </p:blipFill>
                    <p:spPr>
                      <a:xfrm>
                        <a:off x="1731169" y="3378200"/>
                        <a:ext cx="8729662" cy="118586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30073222"/>
              </p:ext>
            </p:extLst>
          </p:nvPr>
        </p:nvGraphicFramePr>
        <p:xfrm>
          <a:off x="2291556" y="4941373"/>
          <a:ext cx="7608888" cy="1185863"/>
        </p:xfrm>
        <a:graphic>
          <a:graphicData uri="http://schemas.openxmlformats.org/presentationml/2006/ole">
            <mc:AlternateContent xmlns:mc="http://schemas.openxmlformats.org/markup-compatibility/2006">
              <mc:Choice xmlns:v="urn:schemas-microsoft-com:vml" Requires="v">
                <p:oleObj spid="_x0000_s13333" name="Equation" r:id="rId6" imgW="2933700" imgH="457200" progId="Equation.3">
                  <p:embed/>
                </p:oleObj>
              </mc:Choice>
              <mc:Fallback>
                <p:oleObj name="Equation" r:id="rId6" imgW="2933700" imgH="457200" progId="Equation.3">
                  <p:embed/>
                  <p:pic>
                    <p:nvPicPr>
                      <p:cNvPr id="0" name=""/>
                      <p:cNvPicPr/>
                      <p:nvPr/>
                    </p:nvPicPr>
                    <p:blipFill>
                      <a:blip r:embed="rId7"/>
                      <a:stretch>
                        <a:fillRect/>
                      </a:stretch>
                    </p:blipFill>
                    <p:spPr>
                      <a:xfrm>
                        <a:off x="2291556" y="4941373"/>
                        <a:ext cx="7608888" cy="1185863"/>
                      </a:xfrm>
                      <a:prstGeom prst="rect">
                        <a:avLst/>
                      </a:prstGeom>
                    </p:spPr>
                  </p:pic>
                </p:oleObj>
              </mc:Fallback>
            </mc:AlternateContent>
          </a:graphicData>
        </a:graphic>
      </p:graphicFrame>
    </p:spTree>
    <p:extLst>
      <p:ext uri="{BB962C8B-B14F-4D97-AF65-F5344CB8AC3E}">
        <p14:creationId xmlns:p14="http://schemas.microsoft.com/office/powerpoint/2010/main" val="1828011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Motivation for Logistic Regression</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Attempts to convert a yes/no scatter to a linear one</a:t>
              </a:r>
            </a:p>
          </p:txBody>
        </p:sp>
      </p:grpSp>
      <p:grpSp>
        <p:nvGrpSpPr>
          <p:cNvPr id="61" name="Group 60"/>
          <p:cNvGrpSpPr/>
          <p:nvPr/>
        </p:nvGrpSpPr>
        <p:grpSpPr>
          <a:xfrm>
            <a:off x="825202" y="3540050"/>
            <a:ext cx="4178593" cy="2755519"/>
            <a:chOff x="508209" y="3540050"/>
            <a:chExt cx="4178593" cy="2755519"/>
          </a:xfrm>
        </p:grpSpPr>
        <p:grpSp>
          <p:nvGrpSpPr>
            <p:cNvPr id="21" name="Group 20"/>
            <p:cNvGrpSpPr/>
            <p:nvPr/>
          </p:nvGrpSpPr>
          <p:grpSpPr>
            <a:xfrm>
              <a:off x="939992" y="3540050"/>
              <a:ext cx="3746810" cy="2298357"/>
              <a:chOff x="349259" y="3501483"/>
              <a:chExt cx="3746810" cy="3055434"/>
            </a:xfrm>
          </p:grpSpPr>
          <p:cxnSp>
            <p:nvCxnSpPr>
              <p:cNvPr id="5" name="Straight Arrow Connector 4"/>
              <p:cNvCxnSpPr/>
              <p:nvPr/>
            </p:nvCxnSpPr>
            <p:spPr>
              <a:xfrm>
                <a:off x="349259" y="6556917"/>
                <a:ext cx="37468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79141" y="3501483"/>
                <a:ext cx="0" cy="305543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1886673" y="5926237"/>
              <a:ext cx="1420966" cy="369332"/>
            </a:xfrm>
            <a:prstGeom prst="rect">
              <a:avLst/>
            </a:prstGeom>
            <a:noFill/>
          </p:spPr>
          <p:txBody>
            <a:bodyPr wrap="none" rtlCol="0">
              <a:spAutoFit/>
            </a:bodyPr>
            <a:lstStyle/>
            <a:p>
              <a:r>
                <a:rPr lang="en-US" dirty="0"/>
                <a:t>Credit Score</a:t>
              </a:r>
            </a:p>
          </p:txBody>
        </p:sp>
        <p:sp>
          <p:nvSpPr>
            <p:cNvPr id="24" name="TextBox 23"/>
            <p:cNvSpPr txBox="1"/>
            <p:nvPr/>
          </p:nvSpPr>
          <p:spPr>
            <a:xfrm rot="10800000">
              <a:off x="508209" y="3868490"/>
              <a:ext cx="461665" cy="1641475"/>
            </a:xfrm>
            <a:prstGeom prst="rect">
              <a:avLst/>
            </a:prstGeom>
            <a:noFill/>
          </p:spPr>
          <p:txBody>
            <a:bodyPr vert="eaVert" wrap="none" rtlCol="0">
              <a:spAutoFit/>
            </a:bodyPr>
            <a:lstStyle/>
            <a:p>
              <a:r>
                <a:rPr lang="en-US" dirty="0"/>
                <a:t>Loan Approved</a:t>
              </a:r>
            </a:p>
          </p:txBody>
        </p:sp>
        <p:sp>
          <p:nvSpPr>
            <p:cNvPr id="25" name="TextBox 24"/>
            <p:cNvSpPr txBox="1"/>
            <p:nvPr/>
          </p:nvSpPr>
          <p:spPr>
            <a:xfrm>
              <a:off x="2698047" y="3804379"/>
              <a:ext cx="290464" cy="369332"/>
            </a:xfrm>
            <a:prstGeom prst="rect">
              <a:avLst/>
            </a:prstGeom>
            <a:noFill/>
          </p:spPr>
          <p:txBody>
            <a:bodyPr wrap="none" rtlCol="0">
              <a:spAutoFit/>
            </a:bodyPr>
            <a:lstStyle/>
            <a:p>
              <a:r>
                <a:rPr lang="en-US" dirty="0"/>
                <a:t>x</a:t>
              </a:r>
            </a:p>
          </p:txBody>
        </p:sp>
        <p:sp>
          <p:nvSpPr>
            <p:cNvPr id="26" name="TextBox 25"/>
            <p:cNvSpPr txBox="1"/>
            <p:nvPr/>
          </p:nvSpPr>
          <p:spPr>
            <a:xfrm>
              <a:off x="2850447" y="3804379"/>
              <a:ext cx="290464" cy="369332"/>
            </a:xfrm>
            <a:prstGeom prst="rect">
              <a:avLst/>
            </a:prstGeom>
            <a:noFill/>
          </p:spPr>
          <p:txBody>
            <a:bodyPr wrap="none" rtlCol="0">
              <a:spAutoFit/>
            </a:bodyPr>
            <a:lstStyle/>
            <a:p>
              <a:r>
                <a:rPr lang="en-US" dirty="0"/>
                <a:t>x</a:t>
              </a:r>
            </a:p>
          </p:txBody>
        </p:sp>
        <p:sp>
          <p:nvSpPr>
            <p:cNvPr id="27" name="TextBox 26"/>
            <p:cNvSpPr txBox="1"/>
            <p:nvPr/>
          </p:nvSpPr>
          <p:spPr>
            <a:xfrm>
              <a:off x="3002847" y="3804379"/>
              <a:ext cx="290464" cy="369332"/>
            </a:xfrm>
            <a:prstGeom prst="rect">
              <a:avLst/>
            </a:prstGeom>
            <a:noFill/>
          </p:spPr>
          <p:txBody>
            <a:bodyPr wrap="none" rtlCol="0">
              <a:spAutoFit/>
            </a:bodyPr>
            <a:lstStyle/>
            <a:p>
              <a:r>
                <a:rPr lang="en-US" dirty="0"/>
                <a:t>x</a:t>
              </a:r>
            </a:p>
          </p:txBody>
        </p:sp>
        <p:sp>
          <p:nvSpPr>
            <p:cNvPr id="28" name="TextBox 27"/>
            <p:cNvSpPr txBox="1"/>
            <p:nvPr/>
          </p:nvSpPr>
          <p:spPr>
            <a:xfrm>
              <a:off x="3155247" y="3804379"/>
              <a:ext cx="290464" cy="369332"/>
            </a:xfrm>
            <a:prstGeom prst="rect">
              <a:avLst/>
            </a:prstGeom>
            <a:noFill/>
          </p:spPr>
          <p:txBody>
            <a:bodyPr wrap="none" rtlCol="0">
              <a:spAutoFit/>
            </a:bodyPr>
            <a:lstStyle/>
            <a:p>
              <a:r>
                <a:rPr lang="en-US" dirty="0"/>
                <a:t>x</a:t>
              </a:r>
            </a:p>
          </p:txBody>
        </p:sp>
        <p:sp>
          <p:nvSpPr>
            <p:cNvPr id="29" name="TextBox 28"/>
            <p:cNvSpPr txBox="1"/>
            <p:nvPr/>
          </p:nvSpPr>
          <p:spPr>
            <a:xfrm>
              <a:off x="3307647" y="3804379"/>
              <a:ext cx="290464" cy="369332"/>
            </a:xfrm>
            <a:prstGeom prst="rect">
              <a:avLst/>
            </a:prstGeom>
            <a:noFill/>
          </p:spPr>
          <p:txBody>
            <a:bodyPr wrap="none" rtlCol="0">
              <a:spAutoFit/>
            </a:bodyPr>
            <a:lstStyle/>
            <a:p>
              <a:r>
                <a:rPr lang="en-US" dirty="0"/>
                <a:t>x</a:t>
              </a:r>
            </a:p>
          </p:txBody>
        </p:sp>
        <p:sp>
          <p:nvSpPr>
            <p:cNvPr id="30" name="TextBox 29"/>
            <p:cNvSpPr txBox="1"/>
            <p:nvPr/>
          </p:nvSpPr>
          <p:spPr>
            <a:xfrm>
              <a:off x="3460047" y="3804379"/>
              <a:ext cx="290464" cy="369332"/>
            </a:xfrm>
            <a:prstGeom prst="rect">
              <a:avLst/>
            </a:prstGeom>
            <a:noFill/>
          </p:spPr>
          <p:txBody>
            <a:bodyPr wrap="none" rtlCol="0">
              <a:spAutoFit/>
            </a:bodyPr>
            <a:lstStyle/>
            <a:p>
              <a:r>
                <a:rPr lang="en-US" dirty="0"/>
                <a:t>x</a:t>
              </a:r>
            </a:p>
          </p:txBody>
        </p:sp>
        <p:sp>
          <p:nvSpPr>
            <p:cNvPr id="31" name="TextBox 30"/>
            <p:cNvSpPr txBox="1"/>
            <p:nvPr/>
          </p:nvSpPr>
          <p:spPr>
            <a:xfrm>
              <a:off x="3612447" y="3804379"/>
              <a:ext cx="290464" cy="369332"/>
            </a:xfrm>
            <a:prstGeom prst="rect">
              <a:avLst/>
            </a:prstGeom>
            <a:noFill/>
          </p:spPr>
          <p:txBody>
            <a:bodyPr wrap="none" rtlCol="0">
              <a:spAutoFit/>
            </a:bodyPr>
            <a:lstStyle/>
            <a:p>
              <a:r>
                <a:rPr lang="en-US" dirty="0"/>
                <a:t>x</a:t>
              </a:r>
            </a:p>
          </p:txBody>
        </p:sp>
        <p:sp>
          <p:nvSpPr>
            <p:cNvPr id="32" name="TextBox 31"/>
            <p:cNvSpPr txBox="1"/>
            <p:nvPr/>
          </p:nvSpPr>
          <p:spPr>
            <a:xfrm>
              <a:off x="3764847" y="3804379"/>
              <a:ext cx="290464" cy="369332"/>
            </a:xfrm>
            <a:prstGeom prst="rect">
              <a:avLst/>
            </a:prstGeom>
            <a:noFill/>
          </p:spPr>
          <p:txBody>
            <a:bodyPr wrap="none" rtlCol="0">
              <a:spAutoFit/>
            </a:bodyPr>
            <a:lstStyle/>
            <a:p>
              <a:r>
                <a:rPr lang="en-US" dirty="0"/>
                <a:t>x</a:t>
              </a:r>
            </a:p>
          </p:txBody>
        </p:sp>
        <p:sp>
          <p:nvSpPr>
            <p:cNvPr id="33" name="TextBox 32"/>
            <p:cNvSpPr txBox="1"/>
            <p:nvPr/>
          </p:nvSpPr>
          <p:spPr>
            <a:xfrm>
              <a:off x="3917247" y="3804379"/>
              <a:ext cx="290464" cy="369332"/>
            </a:xfrm>
            <a:prstGeom prst="rect">
              <a:avLst/>
            </a:prstGeom>
            <a:noFill/>
          </p:spPr>
          <p:txBody>
            <a:bodyPr wrap="none" rtlCol="0">
              <a:spAutoFit/>
            </a:bodyPr>
            <a:lstStyle/>
            <a:p>
              <a:r>
                <a:rPr lang="en-US" dirty="0"/>
                <a:t>x</a:t>
              </a:r>
            </a:p>
          </p:txBody>
        </p:sp>
        <p:sp>
          <p:nvSpPr>
            <p:cNvPr id="34" name="TextBox 33"/>
            <p:cNvSpPr txBox="1"/>
            <p:nvPr/>
          </p:nvSpPr>
          <p:spPr>
            <a:xfrm>
              <a:off x="4000197" y="3831379"/>
              <a:ext cx="290464" cy="369332"/>
            </a:xfrm>
            <a:prstGeom prst="rect">
              <a:avLst/>
            </a:prstGeom>
            <a:noFill/>
          </p:spPr>
          <p:txBody>
            <a:bodyPr wrap="none" rtlCol="0">
              <a:spAutoFit/>
            </a:bodyPr>
            <a:lstStyle/>
            <a:p>
              <a:r>
                <a:rPr lang="en-US" dirty="0"/>
                <a:t>x</a:t>
              </a:r>
            </a:p>
          </p:txBody>
        </p:sp>
        <p:sp>
          <p:nvSpPr>
            <p:cNvPr id="35" name="TextBox 34"/>
            <p:cNvSpPr txBox="1"/>
            <p:nvPr/>
          </p:nvSpPr>
          <p:spPr>
            <a:xfrm>
              <a:off x="2412582" y="3831379"/>
              <a:ext cx="290464" cy="369332"/>
            </a:xfrm>
            <a:prstGeom prst="rect">
              <a:avLst/>
            </a:prstGeom>
            <a:noFill/>
          </p:spPr>
          <p:txBody>
            <a:bodyPr wrap="none" rtlCol="0">
              <a:spAutoFit/>
            </a:bodyPr>
            <a:lstStyle/>
            <a:p>
              <a:r>
                <a:rPr lang="en-US" dirty="0"/>
                <a:t>x</a:t>
              </a:r>
            </a:p>
          </p:txBody>
        </p:sp>
        <p:sp>
          <p:nvSpPr>
            <p:cNvPr id="36" name="TextBox 35"/>
            <p:cNvSpPr txBox="1"/>
            <p:nvPr/>
          </p:nvSpPr>
          <p:spPr>
            <a:xfrm>
              <a:off x="2933397" y="3831379"/>
              <a:ext cx="290464" cy="369332"/>
            </a:xfrm>
            <a:prstGeom prst="rect">
              <a:avLst/>
            </a:prstGeom>
            <a:noFill/>
          </p:spPr>
          <p:txBody>
            <a:bodyPr wrap="none" rtlCol="0">
              <a:spAutoFit/>
            </a:bodyPr>
            <a:lstStyle/>
            <a:p>
              <a:r>
                <a:rPr lang="en-US" dirty="0"/>
                <a:t>x</a:t>
              </a:r>
            </a:p>
          </p:txBody>
        </p:sp>
        <p:sp>
          <p:nvSpPr>
            <p:cNvPr id="37" name="TextBox 36"/>
            <p:cNvSpPr txBox="1"/>
            <p:nvPr/>
          </p:nvSpPr>
          <p:spPr>
            <a:xfrm>
              <a:off x="3085797" y="3831379"/>
              <a:ext cx="290464" cy="369332"/>
            </a:xfrm>
            <a:prstGeom prst="rect">
              <a:avLst/>
            </a:prstGeom>
            <a:noFill/>
          </p:spPr>
          <p:txBody>
            <a:bodyPr wrap="none" rtlCol="0">
              <a:spAutoFit/>
            </a:bodyPr>
            <a:lstStyle/>
            <a:p>
              <a:r>
                <a:rPr lang="en-US" dirty="0"/>
                <a:t>x</a:t>
              </a:r>
            </a:p>
          </p:txBody>
        </p:sp>
        <p:sp>
          <p:nvSpPr>
            <p:cNvPr id="38" name="TextBox 37"/>
            <p:cNvSpPr txBox="1"/>
            <p:nvPr/>
          </p:nvSpPr>
          <p:spPr>
            <a:xfrm>
              <a:off x="3238197" y="3831379"/>
              <a:ext cx="290464" cy="369332"/>
            </a:xfrm>
            <a:prstGeom prst="rect">
              <a:avLst/>
            </a:prstGeom>
            <a:noFill/>
          </p:spPr>
          <p:txBody>
            <a:bodyPr wrap="none" rtlCol="0">
              <a:spAutoFit/>
            </a:bodyPr>
            <a:lstStyle/>
            <a:p>
              <a:r>
                <a:rPr lang="en-US" dirty="0"/>
                <a:t>x</a:t>
              </a:r>
            </a:p>
          </p:txBody>
        </p:sp>
        <p:sp>
          <p:nvSpPr>
            <p:cNvPr id="39" name="TextBox 38"/>
            <p:cNvSpPr txBox="1"/>
            <p:nvPr/>
          </p:nvSpPr>
          <p:spPr>
            <a:xfrm>
              <a:off x="3390597" y="3831379"/>
              <a:ext cx="290464" cy="369332"/>
            </a:xfrm>
            <a:prstGeom prst="rect">
              <a:avLst/>
            </a:prstGeom>
            <a:noFill/>
          </p:spPr>
          <p:txBody>
            <a:bodyPr wrap="none" rtlCol="0">
              <a:spAutoFit/>
            </a:bodyPr>
            <a:lstStyle/>
            <a:p>
              <a:r>
                <a:rPr lang="en-US" dirty="0"/>
                <a:t>x</a:t>
              </a:r>
            </a:p>
          </p:txBody>
        </p:sp>
        <p:sp>
          <p:nvSpPr>
            <p:cNvPr id="40" name="TextBox 39"/>
            <p:cNvSpPr txBox="1"/>
            <p:nvPr/>
          </p:nvSpPr>
          <p:spPr>
            <a:xfrm>
              <a:off x="3542997" y="3831379"/>
              <a:ext cx="290464" cy="369332"/>
            </a:xfrm>
            <a:prstGeom prst="rect">
              <a:avLst/>
            </a:prstGeom>
            <a:noFill/>
          </p:spPr>
          <p:txBody>
            <a:bodyPr wrap="none" rtlCol="0">
              <a:spAutoFit/>
            </a:bodyPr>
            <a:lstStyle/>
            <a:p>
              <a:r>
                <a:rPr lang="en-US" dirty="0"/>
                <a:t>x</a:t>
              </a:r>
            </a:p>
          </p:txBody>
        </p:sp>
        <p:sp>
          <p:nvSpPr>
            <p:cNvPr id="41" name="TextBox 40"/>
            <p:cNvSpPr txBox="1"/>
            <p:nvPr/>
          </p:nvSpPr>
          <p:spPr>
            <a:xfrm>
              <a:off x="3695397" y="3831379"/>
              <a:ext cx="290464" cy="369332"/>
            </a:xfrm>
            <a:prstGeom prst="rect">
              <a:avLst/>
            </a:prstGeom>
            <a:noFill/>
          </p:spPr>
          <p:txBody>
            <a:bodyPr wrap="none" rtlCol="0">
              <a:spAutoFit/>
            </a:bodyPr>
            <a:lstStyle/>
            <a:p>
              <a:r>
                <a:rPr lang="en-US" dirty="0"/>
                <a:t>x</a:t>
              </a:r>
            </a:p>
          </p:txBody>
        </p:sp>
        <p:sp>
          <p:nvSpPr>
            <p:cNvPr id="42" name="TextBox 41"/>
            <p:cNvSpPr txBox="1"/>
            <p:nvPr/>
          </p:nvSpPr>
          <p:spPr>
            <a:xfrm>
              <a:off x="3847797" y="3831379"/>
              <a:ext cx="290464" cy="369332"/>
            </a:xfrm>
            <a:prstGeom prst="rect">
              <a:avLst/>
            </a:prstGeom>
            <a:noFill/>
          </p:spPr>
          <p:txBody>
            <a:bodyPr wrap="none" rtlCol="0">
              <a:spAutoFit/>
            </a:bodyPr>
            <a:lstStyle/>
            <a:p>
              <a:r>
                <a:rPr lang="en-US" dirty="0"/>
                <a:t>x</a:t>
              </a:r>
            </a:p>
          </p:txBody>
        </p:sp>
        <p:sp>
          <p:nvSpPr>
            <p:cNvPr id="43" name="TextBox 42"/>
            <p:cNvSpPr txBox="1"/>
            <p:nvPr/>
          </p:nvSpPr>
          <p:spPr>
            <a:xfrm>
              <a:off x="2145928" y="3804379"/>
              <a:ext cx="290464" cy="369332"/>
            </a:xfrm>
            <a:prstGeom prst="rect">
              <a:avLst/>
            </a:prstGeom>
            <a:noFill/>
          </p:spPr>
          <p:txBody>
            <a:bodyPr wrap="none" rtlCol="0">
              <a:spAutoFit/>
            </a:bodyPr>
            <a:lstStyle/>
            <a:p>
              <a:r>
                <a:rPr lang="en-US" dirty="0"/>
                <a:t>x</a:t>
              </a:r>
            </a:p>
          </p:txBody>
        </p:sp>
        <p:sp>
          <p:nvSpPr>
            <p:cNvPr id="44" name="TextBox 43"/>
            <p:cNvSpPr txBox="1"/>
            <p:nvPr/>
          </p:nvSpPr>
          <p:spPr>
            <a:xfrm>
              <a:off x="1125194" y="5354074"/>
              <a:ext cx="290464" cy="369332"/>
            </a:xfrm>
            <a:prstGeom prst="rect">
              <a:avLst/>
            </a:prstGeom>
            <a:noFill/>
          </p:spPr>
          <p:txBody>
            <a:bodyPr wrap="none" rtlCol="0">
              <a:spAutoFit/>
            </a:bodyPr>
            <a:lstStyle/>
            <a:p>
              <a:r>
                <a:rPr lang="en-US" dirty="0"/>
                <a:t>x</a:t>
              </a:r>
            </a:p>
          </p:txBody>
        </p:sp>
        <p:sp>
          <p:nvSpPr>
            <p:cNvPr id="45" name="TextBox 44"/>
            <p:cNvSpPr txBox="1"/>
            <p:nvPr/>
          </p:nvSpPr>
          <p:spPr>
            <a:xfrm>
              <a:off x="1277594" y="5354074"/>
              <a:ext cx="290464" cy="369332"/>
            </a:xfrm>
            <a:prstGeom prst="rect">
              <a:avLst/>
            </a:prstGeom>
            <a:noFill/>
          </p:spPr>
          <p:txBody>
            <a:bodyPr wrap="none" rtlCol="0">
              <a:spAutoFit/>
            </a:bodyPr>
            <a:lstStyle/>
            <a:p>
              <a:r>
                <a:rPr lang="en-US" dirty="0"/>
                <a:t>x</a:t>
              </a:r>
            </a:p>
          </p:txBody>
        </p:sp>
        <p:sp>
          <p:nvSpPr>
            <p:cNvPr id="46" name="TextBox 45"/>
            <p:cNvSpPr txBox="1"/>
            <p:nvPr/>
          </p:nvSpPr>
          <p:spPr>
            <a:xfrm>
              <a:off x="1429994" y="5354074"/>
              <a:ext cx="290464" cy="369332"/>
            </a:xfrm>
            <a:prstGeom prst="rect">
              <a:avLst/>
            </a:prstGeom>
            <a:noFill/>
          </p:spPr>
          <p:txBody>
            <a:bodyPr wrap="none" rtlCol="0">
              <a:spAutoFit/>
            </a:bodyPr>
            <a:lstStyle/>
            <a:p>
              <a:r>
                <a:rPr lang="en-US" dirty="0"/>
                <a:t>x</a:t>
              </a:r>
            </a:p>
          </p:txBody>
        </p:sp>
        <p:sp>
          <p:nvSpPr>
            <p:cNvPr id="47" name="TextBox 46"/>
            <p:cNvSpPr txBox="1"/>
            <p:nvPr/>
          </p:nvSpPr>
          <p:spPr>
            <a:xfrm>
              <a:off x="1582394" y="5354074"/>
              <a:ext cx="290464" cy="369332"/>
            </a:xfrm>
            <a:prstGeom prst="rect">
              <a:avLst/>
            </a:prstGeom>
            <a:noFill/>
          </p:spPr>
          <p:txBody>
            <a:bodyPr wrap="none" rtlCol="0">
              <a:spAutoFit/>
            </a:bodyPr>
            <a:lstStyle/>
            <a:p>
              <a:r>
                <a:rPr lang="en-US" dirty="0"/>
                <a:t>x</a:t>
              </a:r>
            </a:p>
          </p:txBody>
        </p:sp>
        <p:sp>
          <p:nvSpPr>
            <p:cNvPr id="48" name="TextBox 47"/>
            <p:cNvSpPr txBox="1"/>
            <p:nvPr/>
          </p:nvSpPr>
          <p:spPr>
            <a:xfrm>
              <a:off x="1734794" y="5354074"/>
              <a:ext cx="290464" cy="369332"/>
            </a:xfrm>
            <a:prstGeom prst="rect">
              <a:avLst/>
            </a:prstGeom>
            <a:noFill/>
          </p:spPr>
          <p:txBody>
            <a:bodyPr wrap="none" rtlCol="0">
              <a:spAutoFit/>
            </a:bodyPr>
            <a:lstStyle/>
            <a:p>
              <a:r>
                <a:rPr lang="en-US" dirty="0"/>
                <a:t>x</a:t>
              </a:r>
            </a:p>
          </p:txBody>
        </p:sp>
        <p:sp>
          <p:nvSpPr>
            <p:cNvPr id="49" name="TextBox 48"/>
            <p:cNvSpPr txBox="1"/>
            <p:nvPr/>
          </p:nvSpPr>
          <p:spPr>
            <a:xfrm>
              <a:off x="1887194" y="5354074"/>
              <a:ext cx="290464" cy="369332"/>
            </a:xfrm>
            <a:prstGeom prst="rect">
              <a:avLst/>
            </a:prstGeom>
            <a:noFill/>
          </p:spPr>
          <p:txBody>
            <a:bodyPr wrap="none" rtlCol="0">
              <a:spAutoFit/>
            </a:bodyPr>
            <a:lstStyle/>
            <a:p>
              <a:r>
                <a:rPr lang="en-US" dirty="0"/>
                <a:t>x</a:t>
              </a:r>
            </a:p>
          </p:txBody>
        </p:sp>
        <p:sp>
          <p:nvSpPr>
            <p:cNvPr id="50" name="TextBox 49"/>
            <p:cNvSpPr txBox="1"/>
            <p:nvPr/>
          </p:nvSpPr>
          <p:spPr>
            <a:xfrm>
              <a:off x="2039594" y="5354074"/>
              <a:ext cx="290464" cy="369332"/>
            </a:xfrm>
            <a:prstGeom prst="rect">
              <a:avLst/>
            </a:prstGeom>
            <a:noFill/>
          </p:spPr>
          <p:txBody>
            <a:bodyPr wrap="none" rtlCol="0">
              <a:spAutoFit/>
            </a:bodyPr>
            <a:lstStyle/>
            <a:p>
              <a:r>
                <a:rPr lang="en-US" dirty="0"/>
                <a:t>x</a:t>
              </a:r>
            </a:p>
          </p:txBody>
        </p:sp>
        <p:sp>
          <p:nvSpPr>
            <p:cNvPr id="51" name="TextBox 50"/>
            <p:cNvSpPr txBox="1"/>
            <p:nvPr/>
          </p:nvSpPr>
          <p:spPr>
            <a:xfrm>
              <a:off x="2122544" y="5381074"/>
              <a:ext cx="290464" cy="369332"/>
            </a:xfrm>
            <a:prstGeom prst="rect">
              <a:avLst/>
            </a:prstGeom>
            <a:noFill/>
          </p:spPr>
          <p:txBody>
            <a:bodyPr wrap="none" rtlCol="0">
              <a:spAutoFit/>
            </a:bodyPr>
            <a:lstStyle/>
            <a:p>
              <a:r>
                <a:rPr lang="en-US" dirty="0"/>
                <a:t>x</a:t>
              </a:r>
            </a:p>
          </p:txBody>
        </p:sp>
        <p:sp>
          <p:nvSpPr>
            <p:cNvPr id="52" name="TextBox 51"/>
            <p:cNvSpPr txBox="1"/>
            <p:nvPr/>
          </p:nvSpPr>
          <p:spPr>
            <a:xfrm>
              <a:off x="1055744" y="5381074"/>
              <a:ext cx="290464" cy="369332"/>
            </a:xfrm>
            <a:prstGeom prst="rect">
              <a:avLst/>
            </a:prstGeom>
            <a:noFill/>
          </p:spPr>
          <p:txBody>
            <a:bodyPr wrap="none" rtlCol="0">
              <a:spAutoFit/>
            </a:bodyPr>
            <a:lstStyle/>
            <a:p>
              <a:r>
                <a:rPr lang="en-US" dirty="0"/>
                <a:t>x</a:t>
              </a:r>
            </a:p>
          </p:txBody>
        </p:sp>
        <p:sp>
          <p:nvSpPr>
            <p:cNvPr id="53" name="TextBox 52"/>
            <p:cNvSpPr txBox="1"/>
            <p:nvPr/>
          </p:nvSpPr>
          <p:spPr>
            <a:xfrm>
              <a:off x="1208144" y="5381074"/>
              <a:ext cx="290464" cy="369332"/>
            </a:xfrm>
            <a:prstGeom prst="rect">
              <a:avLst/>
            </a:prstGeom>
            <a:noFill/>
          </p:spPr>
          <p:txBody>
            <a:bodyPr wrap="none" rtlCol="0">
              <a:spAutoFit/>
            </a:bodyPr>
            <a:lstStyle/>
            <a:p>
              <a:r>
                <a:rPr lang="en-US" dirty="0"/>
                <a:t>x</a:t>
              </a:r>
            </a:p>
          </p:txBody>
        </p:sp>
        <p:sp>
          <p:nvSpPr>
            <p:cNvPr id="54" name="TextBox 53"/>
            <p:cNvSpPr txBox="1"/>
            <p:nvPr/>
          </p:nvSpPr>
          <p:spPr>
            <a:xfrm>
              <a:off x="1360544" y="5381074"/>
              <a:ext cx="290464" cy="369332"/>
            </a:xfrm>
            <a:prstGeom prst="rect">
              <a:avLst/>
            </a:prstGeom>
            <a:noFill/>
          </p:spPr>
          <p:txBody>
            <a:bodyPr wrap="none" rtlCol="0">
              <a:spAutoFit/>
            </a:bodyPr>
            <a:lstStyle/>
            <a:p>
              <a:r>
                <a:rPr lang="en-US" dirty="0"/>
                <a:t>x</a:t>
              </a:r>
            </a:p>
          </p:txBody>
        </p:sp>
        <p:sp>
          <p:nvSpPr>
            <p:cNvPr id="55" name="TextBox 54"/>
            <p:cNvSpPr txBox="1"/>
            <p:nvPr/>
          </p:nvSpPr>
          <p:spPr>
            <a:xfrm>
              <a:off x="1512944" y="5381074"/>
              <a:ext cx="290464" cy="369332"/>
            </a:xfrm>
            <a:prstGeom prst="rect">
              <a:avLst/>
            </a:prstGeom>
            <a:noFill/>
          </p:spPr>
          <p:txBody>
            <a:bodyPr wrap="none" rtlCol="0">
              <a:spAutoFit/>
            </a:bodyPr>
            <a:lstStyle/>
            <a:p>
              <a:r>
                <a:rPr lang="en-US" dirty="0"/>
                <a:t>x</a:t>
              </a:r>
            </a:p>
          </p:txBody>
        </p:sp>
        <p:sp>
          <p:nvSpPr>
            <p:cNvPr id="56" name="TextBox 55"/>
            <p:cNvSpPr txBox="1"/>
            <p:nvPr/>
          </p:nvSpPr>
          <p:spPr>
            <a:xfrm>
              <a:off x="1665344" y="5381074"/>
              <a:ext cx="290464" cy="369332"/>
            </a:xfrm>
            <a:prstGeom prst="rect">
              <a:avLst/>
            </a:prstGeom>
            <a:noFill/>
          </p:spPr>
          <p:txBody>
            <a:bodyPr wrap="none" rtlCol="0">
              <a:spAutoFit/>
            </a:bodyPr>
            <a:lstStyle/>
            <a:p>
              <a:r>
                <a:rPr lang="en-US" dirty="0"/>
                <a:t>x</a:t>
              </a:r>
            </a:p>
          </p:txBody>
        </p:sp>
        <p:sp>
          <p:nvSpPr>
            <p:cNvPr id="57" name="TextBox 56"/>
            <p:cNvSpPr txBox="1"/>
            <p:nvPr/>
          </p:nvSpPr>
          <p:spPr>
            <a:xfrm>
              <a:off x="1817744" y="5381074"/>
              <a:ext cx="290464" cy="369332"/>
            </a:xfrm>
            <a:prstGeom prst="rect">
              <a:avLst/>
            </a:prstGeom>
            <a:noFill/>
          </p:spPr>
          <p:txBody>
            <a:bodyPr wrap="none" rtlCol="0">
              <a:spAutoFit/>
            </a:bodyPr>
            <a:lstStyle/>
            <a:p>
              <a:r>
                <a:rPr lang="en-US" dirty="0"/>
                <a:t>x</a:t>
              </a:r>
            </a:p>
          </p:txBody>
        </p:sp>
        <p:sp>
          <p:nvSpPr>
            <p:cNvPr id="58" name="TextBox 57"/>
            <p:cNvSpPr txBox="1"/>
            <p:nvPr/>
          </p:nvSpPr>
          <p:spPr>
            <a:xfrm>
              <a:off x="1970144" y="5381074"/>
              <a:ext cx="290464" cy="369332"/>
            </a:xfrm>
            <a:prstGeom prst="rect">
              <a:avLst/>
            </a:prstGeom>
            <a:noFill/>
          </p:spPr>
          <p:txBody>
            <a:bodyPr wrap="none" rtlCol="0">
              <a:spAutoFit/>
            </a:bodyPr>
            <a:lstStyle/>
            <a:p>
              <a:r>
                <a:rPr lang="en-US" dirty="0"/>
                <a:t>x</a:t>
              </a:r>
            </a:p>
          </p:txBody>
        </p:sp>
        <p:sp>
          <p:nvSpPr>
            <p:cNvPr id="59" name="TextBox 58"/>
            <p:cNvSpPr txBox="1"/>
            <p:nvPr/>
          </p:nvSpPr>
          <p:spPr>
            <a:xfrm>
              <a:off x="2404477" y="5354074"/>
              <a:ext cx="290464" cy="369332"/>
            </a:xfrm>
            <a:prstGeom prst="rect">
              <a:avLst/>
            </a:prstGeom>
            <a:noFill/>
          </p:spPr>
          <p:txBody>
            <a:bodyPr wrap="none" rtlCol="0">
              <a:spAutoFit/>
            </a:bodyPr>
            <a:lstStyle/>
            <a:p>
              <a:r>
                <a:rPr lang="en-US" dirty="0"/>
                <a:t>x</a:t>
              </a:r>
            </a:p>
          </p:txBody>
        </p:sp>
        <p:sp>
          <p:nvSpPr>
            <p:cNvPr id="60" name="TextBox 59"/>
            <p:cNvSpPr txBox="1"/>
            <p:nvPr/>
          </p:nvSpPr>
          <p:spPr>
            <a:xfrm>
              <a:off x="2718091" y="5304854"/>
              <a:ext cx="290464" cy="369332"/>
            </a:xfrm>
            <a:prstGeom prst="rect">
              <a:avLst/>
            </a:prstGeom>
            <a:noFill/>
          </p:spPr>
          <p:txBody>
            <a:bodyPr wrap="none" rtlCol="0">
              <a:spAutoFit/>
            </a:bodyPr>
            <a:lstStyle/>
            <a:p>
              <a:r>
                <a:rPr lang="en-US" dirty="0"/>
                <a:t>x</a:t>
              </a:r>
            </a:p>
          </p:txBody>
        </p:sp>
      </p:grpSp>
      <p:grpSp>
        <p:nvGrpSpPr>
          <p:cNvPr id="130" name="Group 129"/>
          <p:cNvGrpSpPr/>
          <p:nvPr/>
        </p:nvGrpSpPr>
        <p:grpSpPr>
          <a:xfrm>
            <a:off x="7188207" y="3540050"/>
            <a:ext cx="4178593" cy="2755519"/>
            <a:chOff x="6417007" y="3540050"/>
            <a:chExt cx="4178593" cy="2755519"/>
          </a:xfrm>
        </p:grpSpPr>
        <p:grpSp>
          <p:nvGrpSpPr>
            <p:cNvPr id="104" name="Group 103"/>
            <p:cNvGrpSpPr/>
            <p:nvPr/>
          </p:nvGrpSpPr>
          <p:grpSpPr>
            <a:xfrm>
              <a:off x="6417007" y="3540050"/>
              <a:ext cx="4178593" cy="2755519"/>
              <a:chOff x="6159391" y="3540050"/>
              <a:chExt cx="4178593" cy="2755519"/>
            </a:xfrm>
          </p:grpSpPr>
          <p:grpSp>
            <p:nvGrpSpPr>
              <p:cNvPr id="63" name="Group 62"/>
              <p:cNvGrpSpPr/>
              <p:nvPr/>
            </p:nvGrpSpPr>
            <p:grpSpPr>
              <a:xfrm>
                <a:off x="6591174" y="3540050"/>
                <a:ext cx="3746810" cy="2298357"/>
                <a:chOff x="349259" y="3501483"/>
                <a:chExt cx="3746810" cy="3055434"/>
              </a:xfrm>
            </p:grpSpPr>
            <p:cxnSp>
              <p:nvCxnSpPr>
                <p:cNvPr id="102" name="Straight Arrow Connector 101"/>
                <p:cNvCxnSpPr/>
                <p:nvPr/>
              </p:nvCxnSpPr>
              <p:spPr>
                <a:xfrm>
                  <a:off x="349259" y="6556917"/>
                  <a:ext cx="37468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379141" y="3501483"/>
                  <a:ext cx="0" cy="305543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7537855" y="5926237"/>
                <a:ext cx="1420966" cy="369332"/>
              </a:xfrm>
              <a:prstGeom prst="rect">
                <a:avLst/>
              </a:prstGeom>
              <a:noFill/>
            </p:spPr>
            <p:txBody>
              <a:bodyPr wrap="none" rtlCol="0">
                <a:spAutoFit/>
              </a:bodyPr>
              <a:lstStyle/>
              <a:p>
                <a:r>
                  <a:rPr lang="en-US" dirty="0"/>
                  <a:t>Credit Score</a:t>
                </a:r>
              </a:p>
            </p:txBody>
          </p:sp>
          <p:sp>
            <p:nvSpPr>
              <p:cNvPr id="65" name="TextBox 64"/>
              <p:cNvSpPr txBox="1"/>
              <p:nvPr/>
            </p:nvSpPr>
            <p:spPr>
              <a:xfrm rot="10800000">
                <a:off x="6159391" y="3868490"/>
                <a:ext cx="461665" cy="1641475"/>
              </a:xfrm>
              <a:prstGeom prst="rect">
                <a:avLst/>
              </a:prstGeom>
              <a:noFill/>
            </p:spPr>
            <p:txBody>
              <a:bodyPr vert="eaVert" wrap="none" rtlCol="0">
                <a:spAutoFit/>
              </a:bodyPr>
              <a:lstStyle/>
              <a:p>
                <a:r>
                  <a:rPr lang="en-US" dirty="0"/>
                  <a:t>Loan Approved</a:t>
                </a:r>
              </a:p>
            </p:txBody>
          </p:sp>
        </p:grpSp>
        <p:grpSp>
          <p:nvGrpSpPr>
            <p:cNvPr id="129" name="Group 128"/>
            <p:cNvGrpSpPr/>
            <p:nvPr/>
          </p:nvGrpSpPr>
          <p:grpSpPr>
            <a:xfrm>
              <a:off x="7544283" y="3762174"/>
              <a:ext cx="1987880" cy="1854105"/>
              <a:chOff x="8332049" y="3713671"/>
              <a:chExt cx="1987880" cy="1854105"/>
            </a:xfrm>
          </p:grpSpPr>
          <p:grpSp>
            <p:nvGrpSpPr>
              <p:cNvPr id="117" name="Group 116"/>
              <p:cNvGrpSpPr/>
              <p:nvPr/>
            </p:nvGrpSpPr>
            <p:grpSpPr>
              <a:xfrm rot="16200000">
                <a:off x="8371483" y="3866278"/>
                <a:ext cx="1662064" cy="1740932"/>
                <a:chOff x="8371483" y="3866278"/>
                <a:chExt cx="1662064" cy="1740932"/>
              </a:xfrm>
            </p:grpSpPr>
            <p:sp>
              <p:nvSpPr>
                <p:cNvPr id="101" name="TextBox 100"/>
                <p:cNvSpPr txBox="1"/>
                <p:nvPr/>
              </p:nvSpPr>
              <p:spPr>
                <a:xfrm>
                  <a:off x="8371483" y="3866278"/>
                  <a:ext cx="290464" cy="369332"/>
                </a:xfrm>
                <a:prstGeom prst="rect">
                  <a:avLst/>
                </a:prstGeom>
                <a:noFill/>
              </p:spPr>
              <p:txBody>
                <a:bodyPr wrap="none" rtlCol="0">
                  <a:spAutoFit/>
                </a:bodyPr>
                <a:lstStyle/>
                <a:p>
                  <a:r>
                    <a:rPr lang="en-US" dirty="0"/>
                    <a:t>x</a:t>
                  </a:r>
                </a:p>
              </p:txBody>
            </p:sp>
            <p:sp>
              <p:nvSpPr>
                <p:cNvPr id="105" name="TextBox 104"/>
                <p:cNvSpPr txBox="1"/>
                <p:nvPr/>
              </p:nvSpPr>
              <p:spPr>
                <a:xfrm>
                  <a:off x="8523883" y="4018678"/>
                  <a:ext cx="290464" cy="369332"/>
                </a:xfrm>
                <a:prstGeom prst="rect">
                  <a:avLst/>
                </a:prstGeom>
                <a:noFill/>
              </p:spPr>
              <p:txBody>
                <a:bodyPr wrap="none" rtlCol="0">
                  <a:spAutoFit/>
                </a:bodyPr>
                <a:lstStyle/>
                <a:p>
                  <a:r>
                    <a:rPr lang="en-US" dirty="0"/>
                    <a:t>x</a:t>
                  </a:r>
                </a:p>
              </p:txBody>
            </p:sp>
            <p:sp>
              <p:nvSpPr>
                <p:cNvPr id="106" name="TextBox 105"/>
                <p:cNvSpPr txBox="1"/>
                <p:nvPr/>
              </p:nvSpPr>
              <p:spPr>
                <a:xfrm>
                  <a:off x="8676283" y="4171078"/>
                  <a:ext cx="290464" cy="369332"/>
                </a:xfrm>
                <a:prstGeom prst="rect">
                  <a:avLst/>
                </a:prstGeom>
                <a:noFill/>
              </p:spPr>
              <p:txBody>
                <a:bodyPr wrap="none" rtlCol="0">
                  <a:spAutoFit/>
                </a:bodyPr>
                <a:lstStyle/>
                <a:p>
                  <a:r>
                    <a:rPr lang="en-US" dirty="0"/>
                    <a:t>x</a:t>
                  </a:r>
                </a:p>
              </p:txBody>
            </p:sp>
            <p:sp>
              <p:nvSpPr>
                <p:cNvPr id="107" name="TextBox 106"/>
                <p:cNvSpPr txBox="1"/>
                <p:nvPr/>
              </p:nvSpPr>
              <p:spPr>
                <a:xfrm>
                  <a:off x="8828683" y="4323478"/>
                  <a:ext cx="290464" cy="369332"/>
                </a:xfrm>
                <a:prstGeom prst="rect">
                  <a:avLst/>
                </a:prstGeom>
                <a:noFill/>
              </p:spPr>
              <p:txBody>
                <a:bodyPr wrap="none" rtlCol="0">
                  <a:spAutoFit/>
                </a:bodyPr>
                <a:lstStyle/>
                <a:p>
                  <a:r>
                    <a:rPr lang="en-US" dirty="0"/>
                    <a:t>x</a:t>
                  </a:r>
                </a:p>
              </p:txBody>
            </p:sp>
            <p:sp>
              <p:nvSpPr>
                <p:cNvPr id="108" name="TextBox 107"/>
                <p:cNvSpPr txBox="1"/>
                <p:nvPr/>
              </p:nvSpPr>
              <p:spPr>
                <a:xfrm>
                  <a:off x="8981083" y="4475878"/>
                  <a:ext cx="290464" cy="369332"/>
                </a:xfrm>
                <a:prstGeom prst="rect">
                  <a:avLst/>
                </a:prstGeom>
                <a:noFill/>
              </p:spPr>
              <p:txBody>
                <a:bodyPr wrap="none" rtlCol="0">
                  <a:spAutoFit/>
                </a:bodyPr>
                <a:lstStyle/>
                <a:p>
                  <a:r>
                    <a:rPr lang="en-US" dirty="0"/>
                    <a:t>x</a:t>
                  </a:r>
                </a:p>
              </p:txBody>
            </p:sp>
            <p:sp>
              <p:nvSpPr>
                <p:cNvPr id="109" name="TextBox 108"/>
                <p:cNvSpPr txBox="1"/>
                <p:nvPr/>
              </p:nvSpPr>
              <p:spPr>
                <a:xfrm>
                  <a:off x="9133483" y="4628278"/>
                  <a:ext cx="290464" cy="369332"/>
                </a:xfrm>
                <a:prstGeom prst="rect">
                  <a:avLst/>
                </a:prstGeom>
                <a:noFill/>
              </p:spPr>
              <p:txBody>
                <a:bodyPr wrap="none" rtlCol="0">
                  <a:spAutoFit/>
                </a:bodyPr>
                <a:lstStyle/>
                <a:p>
                  <a:r>
                    <a:rPr lang="en-US" dirty="0"/>
                    <a:t>x</a:t>
                  </a:r>
                </a:p>
              </p:txBody>
            </p:sp>
            <p:sp>
              <p:nvSpPr>
                <p:cNvPr id="110" name="TextBox 109"/>
                <p:cNvSpPr txBox="1"/>
                <p:nvPr/>
              </p:nvSpPr>
              <p:spPr>
                <a:xfrm>
                  <a:off x="9285883" y="4780678"/>
                  <a:ext cx="290464" cy="369332"/>
                </a:xfrm>
                <a:prstGeom prst="rect">
                  <a:avLst/>
                </a:prstGeom>
                <a:noFill/>
              </p:spPr>
              <p:txBody>
                <a:bodyPr wrap="none" rtlCol="0">
                  <a:spAutoFit/>
                </a:bodyPr>
                <a:lstStyle/>
                <a:p>
                  <a:r>
                    <a:rPr lang="en-US" dirty="0"/>
                    <a:t>x</a:t>
                  </a:r>
                </a:p>
              </p:txBody>
            </p:sp>
            <p:sp>
              <p:nvSpPr>
                <p:cNvPr id="111" name="TextBox 110"/>
                <p:cNvSpPr txBox="1"/>
                <p:nvPr/>
              </p:nvSpPr>
              <p:spPr>
                <a:xfrm>
                  <a:off x="9438283" y="4933078"/>
                  <a:ext cx="290464" cy="369332"/>
                </a:xfrm>
                <a:prstGeom prst="rect">
                  <a:avLst/>
                </a:prstGeom>
                <a:noFill/>
              </p:spPr>
              <p:txBody>
                <a:bodyPr wrap="none" rtlCol="0">
                  <a:spAutoFit/>
                </a:bodyPr>
                <a:lstStyle/>
                <a:p>
                  <a:r>
                    <a:rPr lang="en-US" dirty="0"/>
                    <a:t>x</a:t>
                  </a:r>
                </a:p>
              </p:txBody>
            </p:sp>
            <p:sp>
              <p:nvSpPr>
                <p:cNvPr id="112" name="TextBox 111"/>
                <p:cNvSpPr txBox="1"/>
                <p:nvPr/>
              </p:nvSpPr>
              <p:spPr>
                <a:xfrm>
                  <a:off x="9590683" y="5085478"/>
                  <a:ext cx="290464" cy="369332"/>
                </a:xfrm>
                <a:prstGeom prst="rect">
                  <a:avLst/>
                </a:prstGeom>
                <a:noFill/>
              </p:spPr>
              <p:txBody>
                <a:bodyPr wrap="none" rtlCol="0">
                  <a:spAutoFit/>
                </a:bodyPr>
                <a:lstStyle/>
                <a:p>
                  <a:r>
                    <a:rPr lang="en-US" dirty="0"/>
                    <a:t>x</a:t>
                  </a:r>
                </a:p>
              </p:txBody>
            </p:sp>
            <p:sp>
              <p:nvSpPr>
                <p:cNvPr id="113" name="TextBox 112"/>
                <p:cNvSpPr txBox="1"/>
                <p:nvPr/>
              </p:nvSpPr>
              <p:spPr>
                <a:xfrm>
                  <a:off x="9743083" y="5237878"/>
                  <a:ext cx="290464" cy="369332"/>
                </a:xfrm>
                <a:prstGeom prst="rect">
                  <a:avLst/>
                </a:prstGeom>
                <a:noFill/>
              </p:spPr>
              <p:txBody>
                <a:bodyPr wrap="none" rtlCol="0">
                  <a:spAutoFit/>
                </a:bodyPr>
                <a:lstStyle/>
                <a:p>
                  <a:r>
                    <a:rPr lang="en-US" dirty="0"/>
                    <a:t>x</a:t>
                  </a:r>
                </a:p>
              </p:txBody>
            </p:sp>
          </p:grpSp>
          <p:grpSp>
            <p:nvGrpSpPr>
              <p:cNvPr id="118" name="Group 117"/>
              <p:cNvGrpSpPr/>
              <p:nvPr/>
            </p:nvGrpSpPr>
            <p:grpSpPr>
              <a:xfrm rot="16200000">
                <a:off x="8618431" y="3674237"/>
                <a:ext cx="1662064" cy="1740932"/>
                <a:chOff x="8371483" y="3866278"/>
                <a:chExt cx="1662064" cy="1740932"/>
              </a:xfrm>
            </p:grpSpPr>
            <p:sp>
              <p:nvSpPr>
                <p:cNvPr id="119" name="TextBox 118"/>
                <p:cNvSpPr txBox="1"/>
                <p:nvPr/>
              </p:nvSpPr>
              <p:spPr>
                <a:xfrm>
                  <a:off x="8371483" y="3866278"/>
                  <a:ext cx="290464" cy="369332"/>
                </a:xfrm>
                <a:prstGeom prst="rect">
                  <a:avLst/>
                </a:prstGeom>
                <a:noFill/>
              </p:spPr>
              <p:txBody>
                <a:bodyPr wrap="none" rtlCol="0">
                  <a:spAutoFit/>
                </a:bodyPr>
                <a:lstStyle/>
                <a:p>
                  <a:r>
                    <a:rPr lang="en-US" dirty="0"/>
                    <a:t>x</a:t>
                  </a:r>
                </a:p>
              </p:txBody>
            </p:sp>
            <p:sp>
              <p:nvSpPr>
                <p:cNvPr id="120" name="TextBox 119"/>
                <p:cNvSpPr txBox="1"/>
                <p:nvPr/>
              </p:nvSpPr>
              <p:spPr>
                <a:xfrm>
                  <a:off x="8523883" y="4018678"/>
                  <a:ext cx="290464" cy="369332"/>
                </a:xfrm>
                <a:prstGeom prst="rect">
                  <a:avLst/>
                </a:prstGeom>
                <a:noFill/>
              </p:spPr>
              <p:txBody>
                <a:bodyPr wrap="none" rtlCol="0">
                  <a:spAutoFit/>
                </a:bodyPr>
                <a:lstStyle/>
                <a:p>
                  <a:r>
                    <a:rPr lang="en-US" dirty="0"/>
                    <a:t>x</a:t>
                  </a:r>
                </a:p>
              </p:txBody>
            </p:sp>
            <p:sp>
              <p:nvSpPr>
                <p:cNvPr id="121" name="TextBox 120"/>
                <p:cNvSpPr txBox="1"/>
                <p:nvPr/>
              </p:nvSpPr>
              <p:spPr>
                <a:xfrm>
                  <a:off x="8676283" y="4171078"/>
                  <a:ext cx="290464" cy="369332"/>
                </a:xfrm>
                <a:prstGeom prst="rect">
                  <a:avLst/>
                </a:prstGeom>
                <a:noFill/>
              </p:spPr>
              <p:txBody>
                <a:bodyPr wrap="none" rtlCol="0">
                  <a:spAutoFit/>
                </a:bodyPr>
                <a:lstStyle/>
                <a:p>
                  <a:r>
                    <a:rPr lang="en-US" dirty="0"/>
                    <a:t>x</a:t>
                  </a:r>
                </a:p>
              </p:txBody>
            </p:sp>
            <p:sp>
              <p:nvSpPr>
                <p:cNvPr id="122" name="TextBox 121"/>
                <p:cNvSpPr txBox="1"/>
                <p:nvPr/>
              </p:nvSpPr>
              <p:spPr>
                <a:xfrm>
                  <a:off x="8828683" y="4323478"/>
                  <a:ext cx="290464" cy="369332"/>
                </a:xfrm>
                <a:prstGeom prst="rect">
                  <a:avLst/>
                </a:prstGeom>
                <a:noFill/>
              </p:spPr>
              <p:txBody>
                <a:bodyPr wrap="none" rtlCol="0">
                  <a:spAutoFit/>
                </a:bodyPr>
                <a:lstStyle/>
                <a:p>
                  <a:r>
                    <a:rPr lang="en-US" dirty="0"/>
                    <a:t>x</a:t>
                  </a:r>
                </a:p>
              </p:txBody>
            </p:sp>
            <p:sp>
              <p:nvSpPr>
                <p:cNvPr id="123" name="TextBox 122"/>
                <p:cNvSpPr txBox="1"/>
                <p:nvPr/>
              </p:nvSpPr>
              <p:spPr>
                <a:xfrm>
                  <a:off x="8981083" y="4475878"/>
                  <a:ext cx="290464" cy="369332"/>
                </a:xfrm>
                <a:prstGeom prst="rect">
                  <a:avLst/>
                </a:prstGeom>
                <a:noFill/>
              </p:spPr>
              <p:txBody>
                <a:bodyPr wrap="none" rtlCol="0">
                  <a:spAutoFit/>
                </a:bodyPr>
                <a:lstStyle/>
                <a:p>
                  <a:r>
                    <a:rPr lang="en-US" dirty="0"/>
                    <a:t>x</a:t>
                  </a:r>
                </a:p>
              </p:txBody>
            </p:sp>
            <p:sp>
              <p:nvSpPr>
                <p:cNvPr id="124" name="TextBox 123"/>
                <p:cNvSpPr txBox="1"/>
                <p:nvPr/>
              </p:nvSpPr>
              <p:spPr>
                <a:xfrm>
                  <a:off x="9133483" y="4628278"/>
                  <a:ext cx="290464" cy="369332"/>
                </a:xfrm>
                <a:prstGeom prst="rect">
                  <a:avLst/>
                </a:prstGeom>
                <a:noFill/>
              </p:spPr>
              <p:txBody>
                <a:bodyPr wrap="none" rtlCol="0">
                  <a:spAutoFit/>
                </a:bodyPr>
                <a:lstStyle/>
                <a:p>
                  <a:r>
                    <a:rPr lang="en-US" dirty="0"/>
                    <a:t>x</a:t>
                  </a:r>
                </a:p>
              </p:txBody>
            </p:sp>
            <p:sp>
              <p:nvSpPr>
                <p:cNvPr id="125" name="TextBox 124"/>
                <p:cNvSpPr txBox="1"/>
                <p:nvPr/>
              </p:nvSpPr>
              <p:spPr>
                <a:xfrm>
                  <a:off x="9285883" y="4780678"/>
                  <a:ext cx="290464" cy="369332"/>
                </a:xfrm>
                <a:prstGeom prst="rect">
                  <a:avLst/>
                </a:prstGeom>
                <a:noFill/>
              </p:spPr>
              <p:txBody>
                <a:bodyPr wrap="none" rtlCol="0">
                  <a:spAutoFit/>
                </a:bodyPr>
                <a:lstStyle/>
                <a:p>
                  <a:r>
                    <a:rPr lang="en-US" dirty="0"/>
                    <a:t>x</a:t>
                  </a:r>
                </a:p>
              </p:txBody>
            </p:sp>
            <p:sp>
              <p:nvSpPr>
                <p:cNvPr id="126" name="TextBox 125"/>
                <p:cNvSpPr txBox="1"/>
                <p:nvPr/>
              </p:nvSpPr>
              <p:spPr>
                <a:xfrm>
                  <a:off x="9438283" y="4933078"/>
                  <a:ext cx="290464" cy="369332"/>
                </a:xfrm>
                <a:prstGeom prst="rect">
                  <a:avLst/>
                </a:prstGeom>
                <a:noFill/>
              </p:spPr>
              <p:txBody>
                <a:bodyPr wrap="none" rtlCol="0">
                  <a:spAutoFit/>
                </a:bodyPr>
                <a:lstStyle/>
                <a:p>
                  <a:r>
                    <a:rPr lang="en-US" dirty="0"/>
                    <a:t>x</a:t>
                  </a:r>
                </a:p>
              </p:txBody>
            </p:sp>
            <p:sp>
              <p:nvSpPr>
                <p:cNvPr id="127" name="TextBox 126"/>
                <p:cNvSpPr txBox="1"/>
                <p:nvPr/>
              </p:nvSpPr>
              <p:spPr>
                <a:xfrm>
                  <a:off x="9590683" y="5085478"/>
                  <a:ext cx="290464" cy="369332"/>
                </a:xfrm>
                <a:prstGeom prst="rect">
                  <a:avLst/>
                </a:prstGeom>
                <a:noFill/>
              </p:spPr>
              <p:txBody>
                <a:bodyPr wrap="none" rtlCol="0">
                  <a:spAutoFit/>
                </a:bodyPr>
                <a:lstStyle/>
                <a:p>
                  <a:r>
                    <a:rPr lang="en-US" dirty="0"/>
                    <a:t>x</a:t>
                  </a:r>
                </a:p>
              </p:txBody>
            </p:sp>
            <p:sp>
              <p:nvSpPr>
                <p:cNvPr id="128" name="TextBox 127"/>
                <p:cNvSpPr txBox="1"/>
                <p:nvPr/>
              </p:nvSpPr>
              <p:spPr>
                <a:xfrm>
                  <a:off x="9743083" y="5237878"/>
                  <a:ext cx="290464" cy="369332"/>
                </a:xfrm>
                <a:prstGeom prst="rect">
                  <a:avLst/>
                </a:prstGeom>
                <a:noFill/>
              </p:spPr>
              <p:txBody>
                <a:bodyPr wrap="none" rtlCol="0">
                  <a:spAutoFit/>
                </a:bodyPr>
                <a:lstStyle/>
                <a:p>
                  <a:r>
                    <a:rPr lang="en-US" dirty="0"/>
                    <a:t>x</a:t>
                  </a:r>
                </a:p>
              </p:txBody>
            </p:sp>
          </p:grpSp>
        </p:grpSp>
      </p:grpSp>
      <p:sp>
        <p:nvSpPr>
          <p:cNvPr id="3" name="Chevron 2"/>
          <p:cNvSpPr/>
          <p:nvPr/>
        </p:nvSpPr>
        <p:spPr>
          <a:xfrm>
            <a:off x="5828997" y="3953902"/>
            <a:ext cx="534008" cy="1673915"/>
          </a:xfrm>
          <a:prstGeom prst="chevron">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630469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Detour: Probability and Odds</a:t>
            </a:r>
          </a:p>
        </p:txBody>
      </p:sp>
      <p:sp>
        <p:nvSpPr>
          <p:cNvPr id="13" name="Rectangle 12"/>
          <p:cNvSpPr/>
          <p:nvPr/>
        </p:nvSpPr>
        <p:spPr>
          <a:xfrm>
            <a:off x="0" y="1881182"/>
            <a:ext cx="12192000" cy="1174535"/>
          </a:xfrm>
          <a:prstGeom prst="rect">
            <a:avLst/>
          </a:prstGeom>
          <a:solidFill>
            <a:srgbClr val="D5D5D5"/>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861029913"/>
              </p:ext>
            </p:extLst>
          </p:nvPr>
        </p:nvGraphicFramePr>
        <p:xfrm>
          <a:off x="378152" y="1873497"/>
          <a:ext cx="11587588" cy="1179576"/>
        </p:xfrm>
        <a:graphic>
          <a:graphicData uri="http://schemas.openxmlformats.org/presentationml/2006/ole">
            <mc:AlternateContent xmlns:mc="http://schemas.openxmlformats.org/markup-compatibility/2006">
              <mc:Choice xmlns:v="urn:schemas-microsoft-com:vml" Requires="v">
                <p:oleObj spid="_x0000_s15398" name="Equation" r:id="rId4" imgW="4241800" imgH="431800" progId="Equation.3">
                  <p:embed/>
                </p:oleObj>
              </mc:Choice>
              <mc:Fallback>
                <p:oleObj name="Equation" r:id="rId4" imgW="4241800" imgH="431800" progId="Equation.3">
                  <p:embed/>
                  <p:pic>
                    <p:nvPicPr>
                      <p:cNvPr id="0" name=""/>
                      <p:cNvPicPr/>
                      <p:nvPr/>
                    </p:nvPicPr>
                    <p:blipFill>
                      <a:blip r:embed="rId5"/>
                      <a:stretch>
                        <a:fillRect/>
                      </a:stretch>
                    </p:blipFill>
                    <p:spPr>
                      <a:xfrm>
                        <a:off x="378152" y="1873497"/>
                        <a:ext cx="11587588" cy="1179576"/>
                      </a:xfrm>
                      <a:prstGeom prst="rect">
                        <a:avLst/>
                      </a:prstGeom>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69486847"/>
              </p:ext>
            </p:extLst>
          </p:nvPr>
        </p:nvGraphicFramePr>
        <p:xfrm>
          <a:off x="1134290" y="3407487"/>
          <a:ext cx="9923421" cy="2805081"/>
        </p:xfrm>
        <a:graphic>
          <a:graphicData uri="http://schemas.openxmlformats.org/drawingml/2006/table">
            <a:tbl>
              <a:tblPr firstRow="1" bandRow="1">
                <a:tableStyleId>{5C22544A-7EE6-4342-B048-85BDC9FD1C3A}</a:tableStyleId>
              </a:tblPr>
              <a:tblGrid>
                <a:gridCol w="3307807">
                  <a:extLst>
                    <a:ext uri="{9D8B030D-6E8A-4147-A177-3AD203B41FA5}">
                      <a16:colId xmlns:a16="http://schemas.microsoft.com/office/drawing/2014/main" xmlns="" val="20000"/>
                    </a:ext>
                  </a:extLst>
                </a:gridCol>
                <a:gridCol w="3307807">
                  <a:extLst>
                    <a:ext uri="{9D8B030D-6E8A-4147-A177-3AD203B41FA5}">
                      <a16:colId xmlns:a16="http://schemas.microsoft.com/office/drawing/2014/main" xmlns="" val="20001"/>
                    </a:ext>
                  </a:extLst>
                </a:gridCol>
                <a:gridCol w="3307807">
                  <a:extLst>
                    <a:ext uri="{9D8B030D-6E8A-4147-A177-3AD203B41FA5}">
                      <a16:colId xmlns:a16="http://schemas.microsoft.com/office/drawing/2014/main" xmlns="" val="20002"/>
                    </a:ext>
                  </a:extLst>
                </a:gridCol>
              </a:tblGrid>
              <a:tr h="327785">
                <a:tc>
                  <a:txBody>
                    <a:bodyPr/>
                    <a:lstStyle/>
                    <a:p>
                      <a:endParaRPr lang="en-US" dirty="0"/>
                    </a:p>
                  </a:txBody>
                  <a:tcPr>
                    <a:solidFill>
                      <a:srgbClr val="336FC0"/>
                    </a:solidFill>
                  </a:tcPr>
                </a:tc>
                <a:tc>
                  <a:txBody>
                    <a:bodyPr/>
                    <a:lstStyle/>
                    <a:p>
                      <a:r>
                        <a:rPr lang="en-US" b="0" dirty="0"/>
                        <a:t>Probability</a:t>
                      </a:r>
                    </a:p>
                  </a:txBody>
                  <a:tcPr>
                    <a:solidFill>
                      <a:srgbClr val="336FC0"/>
                    </a:solidFill>
                  </a:tcPr>
                </a:tc>
                <a:tc>
                  <a:txBody>
                    <a:bodyPr/>
                    <a:lstStyle/>
                    <a:p>
                      <a:r>
                        <a:rPr lang="en-US" b="0" dirty="0"/>
                        <a:t>Odds</a:t>
                      </a:r>
                    </a:p>
                  </a:txBody>
                  <a:tcPr>
                    <a:solidFill>
                      <a:srgbClr val="336FC0"/>
                    </a:solidFill>
                  </a:tcPr>
                </a:tc>
                <a:extLst>
                  <a:ext uri="{0D108BD9-81ED-4DB2-BD59-A6C34878D82A}">
                    <a16:rowId xmlns:a16="http://schemas.microsoft.com/office/drawing/2014/main" xmlns="" val="10000"/>
                  </a:ext>
                </a:extLst>
              </a:tr>
              <a:tr h="813107">
                <a:tc>
                  <a:txBody>
                    <a:bodyPr/>
                    <a:lstStyle/>
                    <a:p>
                      <a:r>
                        <a:rPr lang="en-US" dirty="0"/>
                        <a:t>Roll</a:t>
                      </a:r>
                      <a:r>
                        <a:rPr lang="en-US" baseline="0" dirty="0"/>
                        <a:t> a 6 on a die</a:t>
                      </a:r>
                      <a:endParaRPr lang="en-US" dirty="0"/>
                    </a:p>
                  </a:txBody>
                  <a:tcPr>
                    <a:solidFill>
                      <a:srgbClr val="D5D5D5"/>
                    </a:solidFill>
                  </a:tcPr>
                </a:tc>
                <a:tc>
                  <a:txBody>
                    <a:bodyPr/>
                    <a:lstStyle/>
                    <a:p>
                      <a:endParaRPr lang="en-US" dirty="0"/>
                    </a:p>
                  </a:txBody>
                  <a:tcPr>
                    <a:solidFill>
                      <a:srgbClr val="D5D5D5"/>
                    </a:solidFill>
                  </a:tcPr>
                </a:tc>
                <a:tc>
                  <a:txBody>
                    <a:bodyPr/>
                    <a:lstStyle/>
                    <a:p>
                      <a:endParaRPr lang="en-US" dirty="0"/>
                    </a:p>
                  </a:txBody>
                  <a:tcPr>
                    <a:solidFill>
                      <a:srgbClr val="D5D5D5"/>
                    </a:solidFill>
                  </a:tcPr>
                </a:tc>
                <a:extLst>
                  <a:ext uri="{0D108BD9-81ED-4DB2-BD59-A6C34878D82A}">
                    <a16:rowId xmlns:a16="http://schemas.microsoft.com/office/drawing/2014/main" xmlns="" val="10001"/>
                  </a:ext>
                </a:extLst>
              </a:tr>
              <a:tr h="813107">
                <a:tc>
                  <a:txBody>
                    <a:bodyPr/>
                    <a:lstStyle/>
                    <a:p>
                      <a:r>
                        <a:rPr lang="en-US" dirty="0"/>
                        <a:t>Flip</a:t>
                      </a:r>
                      <a:r>
                        <a:rPr lang="en-US" baseline="0" dirty="0"/>
                        <a:t> a head on a coin</a:t>
                      </a:r>
                      <a:endParaRPr lang="en-US" dirty="0"/>
                    </a:p>
                  </a:txBody>
                  <a:tcPr>
                    <a:solidFill>
                      <a:srgbClr val="D5D5D5"/>
                    </a:solidFill>
                  </a:tcPr>
                </a:tc>
                <a:tc>
                  <a:txBody>
                    <a:bodyPr/>
                    <a:lstStyle/>
                    <a:p>
                      <a:endParaRPr lang="en-US" dirty="0"/>
                    </a:p>
                  </a:txBody>
                  <a:tcPr>
                    <a:solidFill>
                      <a:srgbClr val="D5D5D5"/>
                    </a:solidFill>
                  </a:tcPr>
                </a:tc>
                <a:tc>
                  <a:txBody>
                    <a:bodyPr/>
                    <a:lstStyle/>
                    <a:p>
                      <a:endParaRPr lang="en-US" dirty="0"/>
                    </a:p>
                  </a:txBody>
                  <a:tcPr>
                    <a:solidFill>
                      <a:srgbClr val="D5D5D5"/>
                    </a:solidFill>
                  </a:tcPr>
                </a:tc>
                <a:extLst>
                  <a:ext uri="{0D108BD9-81ED-4DB2-BD59-A6C34878D82A}">
                    <a16:rowId xmlns:a16="http://schemas.microsoft.com/office/drawing/2014/main" xmlns="" val="10002"/>
                  </a:ext>
                </a:extLst>
              </a:tr>
              <a:tr h="813107">
                <a:tc>
                  <a:txBody>
                    <a:bodyPr/>
                    <a:lstStyle/>
                    <a:p>
                      <a:r>
                        <a:rPr lang="en-US" dirty="0"/>
                        <a:t>Draw </a:t>
                      </a:r>
                      <a:r>
                        <a:rPr lang="en-US" baseline="0" dirty="0"/>
                        <a:t>an Ace from a deck of cards</a:t>
                      </a:r>
                      <a:endParaRPr lang="en-US" dirty="0"/>
                    </a:p>
                  </a:txBody>
                  <a:tcPr>
                    <a:solidFill>
                      <a:srgbClr val="D5D5D5"/>
                    </a:solidFill>
                  </a:tcPr>
                </a:tc>
                <a:tc>
                  <a:txBody>
                    <a:bodyPr/>
                    <a:lstStyle/>
                    <a:p>
                      <a:endParaRPr lang="en-US" dirty="0"/>
                    </a:p>
                  </a:txBody>
                  <a:tcPr>
                    <a:solidFill>
                      <a:srgbClr val="D5D5D5"/>
                    </a:solidFill>
                  </a:tcPr>
                </a:tc>
                <a:tc>
                  <a:txBody>
                    <a:bodyPr/>
                    <a:lstStyle/>
                    <a:p>
                      <a:endParaRPr lang="en-US" dirty="0"/>
                    </a:p>
                  </a:txBody>
                  <a:tcPr>
                    <a:solidFill>
                      <a:srgbClr val="D5D5D5"/>
                    </a:solidFill>
                  </a:tcPr>
                </a:tc>
                <a:extLst>
                  <a:ext uri="{0D108BD9-81ED-4DB2-BD59-A6C34878D82A}">
                    <a16:rowId xmlns:a16="http://schemas.microsoft.com/office/drawing/2014/main" xmlns="" val="10003"/>
                  </a:ext>
                </a:extLst>
              </a:tr>
            </a:tbl>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57558562"/>
              </p:ext>
            </p:extLst>
          </p:nvPr>
        </p:nvGraphicFramePr>
        <p:xfrm>
          <a:off x="4459787" y="3845615"/>
          <a:ext cx="1529921" cy="697465"/>
        </p:xfrm>
        <a:graphic>
          <a:graphicData uri="http://schemas.openxmlformats.org/presentationml/2006/ole">
            <mc:AlternateContent xmlns:mc="http://schemas.openxmlformats.org/markup-compatibility/2006">
              <mc:Choice xmlns:v="urn:schemas-microsoft-com:vml" Requires="v">
                <p:oleObj spid="_x0000_s15399" name="Equation" r:id="rId6" imgW="863600" imgH="393700" progId="Equation.3">
                  <p:embed/>
                </p:oleObj>
              </mc:Choice>
              <mc:Fallback>
                <p:oleObj name="Equation" r:id="rId6" imgW="863600" imgH="393700" progId="Equation.3">
                  <p:embed/>
                  <p:pic>
                    <p:nvPicPr>
                      <p:cNvPr id="0" name=""/>
                      <p:cNvPicPr/>
                      <p:nvPr/>
                    </p:nvPicPr>
                    <p:blipFill>
                      <a:blip r:embed="rId7"/>
                      <a:stretch>
                        <a:fillRect/>
                      </a:stretch>
                    </p:blipFill>
                    <p:spPr>
                      <a:xfrm>
                        <a:off x="4459787" y="3845615"/>
                        <a:ext cx="1529921" cy="697465"/>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061134735"/>
              </p:ext>
            </p:extLst>
          </p:nvPr>
        </p:nvGraphicFramePr>
        <p:xfrm>
          <a:off x="4459787" y="4632895"/>
          <a:ext cx="854075" cy="696913"/>
        </p:xfrm>
        <a:graphic>
          <a:graphicData uri="http://schemas.openxmlformats.org/presentationml/2006/ole">
            <mc:AlternateContent xmlns:mc="http://schemas.openxmlformats.org/markup-compatibility/2006">
              <mc:Choice xmlns:v="urn:schemas-microsoft-com:vml" Requires="v">
                <p:oleObj spid="_x0000_s15400" name="Equation" r:id="rId8" imgW="482600" imgH="393700" progId="Equation.3">
                  <p:embed/>
                </p:oleObj>
              </mc:Choice>
              <mc:Fallback>
                <p:oleObj name="Equation" r:id="rId8" imgW="482600" imgH="393700" progId="Equation.3">
                  <p:embed/>
                  <p:pic>
                    <p:nvPicPr>
                      <p:cNvPr id="0" name=""/>
                      <p:cNvPicPr/>
                      <p:nvPr/>
                    </p:nvPicPr>
                    <p:blipFill>
                      <a:blip r:embed="rId9"/>
                      <a:stretch>
                        <a:fillRect/>
                      </a:stretch>
                    </p:blipFill>
                    <p:spPr>
                      <a:xfrm>
                        <a:off x="4459787" y="4632895"/>
                        <a:ext cx="854075" cy="696913"/>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615526227"/>
              </p:ext>
            </p:extLst>
          </p:nvPr>
        </p:nvGraphicFramePr>
        <p:xfrm>
          <a:off x="4459787" y="5441503"/>
          <a:ext cx="1393825" cy="696912"/>
        </p:xfrm>
        <a:graphic>
          <a:graphicData uri="http://schemas.openxmlformats.org/presentationml/2006/ole">
            <mc:AlternateContent xmlns:mc="http://schemas.openxmlformats.org/markup-compatibility/2006">
              <mc:Choice xmlns:v="urn:schemas-microsoft-com:vml" Requires="v">
                <p:oleObj spid="_x0000_s15401" name="Equation" r:id="rId10" imgW="787400" imgH="393700" progId="Equation.3">
                  <p:embed/>
                </p:oleObj>
              </mc:Choice>
              <mc:Fallback>
                <p:oleObj name="Equation" r:id="rId10" imgW="787400" imgH="393700" progId="Equation.3">
                  <p:embed/>
                  <p:pic>
                    <p:nvPicPr>
                      <p:cNvPr id="0" name=""/>
                      <p:cNvPicPr/>
                      <p:nvPr/>
                    </p:nvPicPr>
                    <p:blipFill>
                      <a:blip r:embed="rId11"/>
                      <a:stretch>
                        <a:fillRect/>
                      </a:stretch>
                    </p:blipFill>
                    <p:spPr>
                      <a:xfrm>
                        <a:off x="4459787" y="5441503"/>
                        <a:ext cx="1393825" cy="696912"/>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758619287"/>
              </p:ext>
            </p:extLst>
          </p:nvPr>
        </p:nvGraphicFramePr>
        <p:xfrm>
          <a:off x="7794628" y="3770407"/>
          <a:ext cx="1209649" cy="818677"/>
        </p:xfrm>
        <a:graphic>
          <a:graphicData uri="http://schemas.openxmlformats.org/presentationml/2006/ole">
            <mc:AlternateContent xmlns:mc="http://schemas.openxmlformats.org/markup-compatibility/2006">
              <mc:Choice xmlns:v="urn:schemas-microsoft-com:vml" Requires="v">
                <p:oleObj spid="_x0000_s15402" name="Equation" r:id="rId12" imgW="825500" imgH="558800" progId="Equation.3">
                  <p:embed/>
                </p:oleObj>
              </mc:Choice>
              <mc:Fallback>
                <p:oleObj name="Equation" r:id="rId12" imgW="825500" imgH="558800" progId="Equation.3">
                  <p:embed/>
                  <p:pic>
                    <p:nvPicPr>
                      <p:cNvPr id="0" name=""/>
                      <p:cNvPicPr/>
                      <p:nvPr/>
                    </p:nvPicPr>
                    <p:blipFill>
                      <a:blip r:embed="rId13"/>
                      <a:stretch>
                        <a:fillRect/>
                      </a:stretch>
                    </p:blipFill>
                    <p:spPr>
                      <a:xfrm>
                        <a:off x="7794628" y="3770407"/>
                        <a:ext cx="1209649" cy="818677"/>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228208112"/>
              </p:ext>
            </p:extLst>
          </p:nvPr>
        </p:nvGraphicFramePr>
        <p:xfrm>
          <a:off x="7794628" y="4574933"/>
          <a:ext cx="965620" cy="798997"/>
        </p:xfrm>
        <a:graphic>
          <a:graphicData uri="http://schemas.openxmlformats.org/presentationml/2006/ole">
            <mc:AlternateContent xmlns:mc="http://schemas.openxmlformats.org/markup-compatibility/2006">
              <mc:Choice xmlns:v="urn:schemas-microsoft-com:vml" Requires="v">
                <p:oleObj spid="_x0000_s15403" name="Equation" r:id="rId14" imgW="660400" imgH="546100" progId="Equation.3">
                  <p:embed/>
                </p:oleObj>
              </mc:Choice>
              <mc:Fallback>
                <p:oleObj name="Equation" r:id="rId14" imgW="660400" imgH="546100" progId="Equation.3">
                  <p:embed/>
                  <p:pic>
                    <p:nvPicPr>
                      <p:cNvPr id="0" name=""/>
                      <p:cNvPicPr/>
                      <p:nvPr/>
                    </p:nvPicPr>
                    <p:blipFill>
                      <a:blip r:embed="rId15"/>
                      <a:stretch>
                        <a:fillRect/>
                      </a:stretch>
                    </p:blipFill>
                    <p:spPr>
                      <a:xfrm>
                        <a:off x="7794628" y="4574933"/>
                        <a:ext cx="965620" cy="798997"/>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998347320"/>
              </p:ext>
            </p:extLst>
          </p:nvPr>
        </p:nvGraphicFramePr>
        <p:xfrm>
          <a:off x="7794628" y="5375373"/>
          <a:ext cx="1857768" cy="817366"/>
        </p:xfrm>
        <a:graphic>
          <a:graphicData uri="http://schemas.openxmlformats.org/presentationml/2006/ole">
            <mc:AlternateContent xmlns:mc="http://schemas.openxmlformats.org/markup-compatibility/2006">
              <mc:Choice xmlns:v="urn:schemas-microsoft-com:vml" Requires="v">
                <p:oleObj spid="_x0000_s15404" name="Equation" r:id="rId16" imgW="1270000" imgH="558800" progId="Equation.3">
                  <p:embed/>
                </p:oleObj>
              </mc:Choice>
              <mc:Fallback>
                <p:oleObj name="Equation" r:id="rId16" imgW="1270000" imgH="558800" progId="Equation.3">
                  <p:embed/>
                  <p:pic>
                    <p:nvPicPr>
                      <p:cNvPr id="0" name=""/>
                      <p:cNvPicPr/>
                      <p:nvPr/>
                    </p:nvPicPr>
                    <p:blipFill>
                      <a:blip r:embed="rId17"/>
                      <a:stretch>
                        <a:fillRect/>
                      </a:stretch>
                    </p:blipFill>
                    <p:spPr>
                      <a:xfrm>
                        <a:off x="7794628" y="5375373"/>
                        <a:ext cx="1857768" cy="817366"/>
                      </a:xfrm>
                      <a:prstGeom prst="rect">
                        <a:avLst/>
                      </a:prstGeom>
                    </p:spPr>
                  </p:pic>
                </p:oleObj>
              </mc:Fallback>
            </mc:AlternateContent>
          </a:graphicData>
        </a:graphic>
      </p:graphicFrame>
    </p:spTree>
    <p:extLst>
      <p:ext uri="{BB962C8B-B14F-4D97-AF65-F5344CB8AC3E}">
        <p14:creationId xmlns:p14="http://schemas.microsoft.com/office/powerpoint/2010/main" val="2211258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Detour: Odds Ratio</a:t>
            </a:r>
          </a:p>
        </p:txBody>
      </p:sp>
      <p:sp>
        <p:nvSpPr>
          <p:cNvPr id="79" name="Content Placeholder 2"/>
          <p:cNvSpPr>
            <a:spLocks noGrp="1"/>
          </p:cNvSpPr>
          <p:nvPr>
            <p:ph idx="1"/>
          </p:nvPr>
        </p:nvSpPr>
        <p:spPr>
          <a:xfrm>
            <a:off x="838200" y="3553428"/>
            <a:ext cx="10515600" cy="3005868"/>
          </a:xfrm>
        </p:spPr>
        <p:txBody>
          <a:bodyPr>
            <a:normAutofit/>
          </a:bodyPr>
          <a:lstStyle/>
          <a:p>
            <a:pPr>
              <a:buFont typeface="Wingdings" charset="2"/>
              <a:buChar char="§"/>
            </a:pPr>
            <a:endParaRPr lang="en-US" dirty="0"/>
          </a:p>
          <a:p>
            <a:pPr>
              <a:buFont typeface="Wingdings" charset="2"/>
              <a:buChar char="§"/>
            </a:pPr>
            <a:endParaRPr lang="en-US" dirty="0"/>
          </a:p>
        </p:txBody>
      </p:sp>
      <p:sp>
        <p:nvSpPr>
          <p:cNvPr id="8" name="Content Placeholder 2"/>
          <p:cNvSpPr txBox="1">
            <a:spLocks/>
          </p:cNvSpPr>
          <p:nvPr/>
        </p:nvSpPr>
        <p:spPr>
          <a:xfrm>
            <a:off x="848724" y="3189681"/>
            <a:ext cx="10515600" cy="3558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An odds ratio is simply the ratio of 2 different odds</a:t>
            </a:r>
          </a:p>
          <a:p>
            <a:pPr>
              <a:buFont typeface="Wingdings" charset="2"/>
              <a:buChar char="§"/>
            </a:pPr>
            <a:r>
              <a:rPr lang="en-US" dirty="0">
                <a:ea typeface="Cambria Math" panose="02040503050406030204" pitchFamily="18" charset="0"/>
              </a:rPr>
              <a:t>In logistic regression, the odds ratio for a variable represents how much the odds change with a 1 unit change in that variable holding all other variables constant</a:t>
            </a:r>
          </a:p>
          <a:p>
            <a:pPr>
              <a:buFont typeface="Wingdings" charset="2"/>
              <a:buChar char="§"/>
            </a:pPr>
            <a:endParaRPr lang="en-US" dirty="0"/>
          </a:p>
          <a:p>
            <a:pPr>
              <a:buFont typeface="Wingdings" charset="2"/>
              <a:buChar char="§"/>
            </a:pPr>
            <a:endParaRPr lang="en-US" dirty="0"/>
          </a:p>
        </p:txBody>
      </p:sp>
      <p:grpSp>
        <p:nvGrpSpPr>
          <p:cNvPr id="5" name="Group 4"/>
          <p:cNvGrpSpPr/>
          <p:nvPr/>
        </p:nvGrpSpPr>
        <p:grpSpPr>
          <a:xfrm>
            <a:off x="0" y="1881182"/>
            <a:ext cx="12192000" cy="1174535"/>
            <a:chOff x="0" y="1881182"/>
            <a:chExt cx="12192000" cy="1174535"/>
          </a:xfrm>
        </p:grpSpPr>
        <p:sp>
          <p:nvSpPr>
            <p:cNvPr id="13" name="Rectangle 12"/>
            <p:cNvSpPr/>
            <p:nvPr/>
          </p:nvSpPr>
          <p:spPr>
            <a:xfrm>
              <a:off x="0" y="1881182"/>
              <a:ext cx="12192000" cy="1174535"/>
            </a:xfrm>
            <a:prstGeom prst="rect">
              <a:avLst/>
            </a:prstGeom>
            <a:solidFill>
              <a:srgbClr val="D5D5D5"/>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82315184"/>
                </p:ext>
              </p:extLst>
            </p:nvPr>
          </p:nvGraphicFramePr>
          <p:xfrm>
            <a:off x="834694" y="1908460"/>
            <a:ext cx="3392875" cy="1119979"/>
          </p:xfrm>
          <a:graphic>
            <a:graphicData uri="http://schemas.openxmlformats.org/presentationml/2006/ole">
              <mc:AlternateContent xmlns:mc="http://schemas.openxmlformats.org/markup-compatibility/2006">
                <mc:Choice xmlns:v="urn:schemas-microsoft-com:vml" Requires="v">
                  <p:oleObj spid="_x0000_s16389" name="Equation" r:id="rId4" imgW="1308100" imgH="431800" progId="Equation.3">
                    <p:embed/>
                  </p:oleObj>
                </mc:Choice>
                <mc:Fallback>
                  <p:oleObj name="Equation" r:id="rId4" imgW="1308100" imgH="431800" progId="Equation.3">
                    <p:embed/>
                    <p:pic>
                      <p:nvPicPr>
                        <p:cNvPr id="0" name=""/>
                        <p:cNvPicPr/>
                        <p:nvPr/>
                      </p:nvPicPr>
                      <p:blipFill>
                        <a:blip r:embed="rId5"/>
                        <a:stretch>
                          <a:fillRect/>
                        </a:stretch>
                      </p:blipFill>
                      <p:spPr>
                        <a:xfrm>
                          <a:off x="834694" y="1908460"/>
                          <a:ext cx="3392875" cy="1119979"/>
                        </a:xfrm>
                        <a:prstGeom prst="rect">
                          <a:avLst/>
                        </a:prstGeom>
                      </p:spPr>
                    </p:pic>
                  </p:oleObj>
                </mc:Fallback>
              </mc:AlternateContent>
            </a:graphicData>
          </a:graphic>
        </p:graphicFrame>
        <p:sp>
          <p:nvSpPr>
            <p:cNvPr id="4" name="TextBox 3"/>
            <p:cNvSpPr txBox="1"/>
            <p:nvPr/>
          </p:nvSpPr>
          <p:spPr>
            <a:xfrm>
              <a:off x="4517426" y="2206839"/>
              <a:ext cx="6332207" cy="523220"/>
            </a:xfrm>
            <a:prstGeom prst="rect">
              <a:avLst/>
            </a:prstGeom>
            <a:noFill/>
          </p:spPr>
          <p:txBody>
            <a:bodyPr wrap="none" rtlCol="0">
              <a:spAutoFit/>
            </a:bodyPr>
            <a:lstStyle/>
            <a:p>
              <a:r>
                <a:rPr lang="en-US" sz="2800" dirty="0"/>
                <a:t>and its meaning in Logistic Regression</a:t>
              </a:r>
            </a:p>
          </p:txBody>
        </p:sp>
      </p:grpSp>
    </p:spTree>
    <p:extLst>
      <p:ext uri="{BB962C8B-B14F-4D97-AF65-F5344CB8AC3E}">
        <p14:creationId xmlns:p14="http://schemas.microsoft.com/office/powerpoint/2010/main" val="3867726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Logistic Regression to Bernoulli distribution</a:t>
            </a:r>
          </a:p>
        </p:txBody>
      </p:sp>
      <p:sp>
        <p:nvSpPr>
          <p:cNvPr id="7" name="Content Placeholder 6"/>
          <p:cNvSpPr>
            <a:spLocks noGrp="1"/>
          </p:cNvSpPr>
          <p:nvPr>
            <p:ph idx="1"/>
          </p:nvPr>
        </p:nvSpPr>
        <p:spPr>
          <a:xfrm>
            <a:off x="850589" y="2896142"/>
            <a:ext cx="10688793" cy="3772287"/>
          </a:xfrm>
        </p:spPr>
        <p:txBody>
          <a:bodyPr/>
          <a:lstStyle/>
          <a:p>
            <a:pPr>
              <a:buFont typeface="Wingdings" charset="2"/>
              <a:buChar char="§"/>
            </a:pPr>
            <a:r>
              <a:rPr lang="en-US" dirty="0"/>
              <a:t>The label </a:t>
            </a:r>
            <a:r>
              <a:rPr lang="en-US" i="1" dirty="0" err="1"/>
              <a:t>y</a:t>
            </a:r>
            <a:r>
              <a:rPr lang="en-US" i="1" baseline="-25000" dirty="0" err="1"/>
              <a:t>i</a:t>
            </a:r>
            <a:r>
              <a:rPr lang="en-US" i="1" baseline="-25000" dirty="0"/>
              <a:t> </a:t>
            </a:r>
            <a:r>
              <a:rPr lang="en-US" dirty="0"/>
              <a:t>in logistic regression follows the Bernoulli distribution having an unknown probability, </a:t>
            </a:r>
            <a:r>
              <a:rPr lang="en-US" i="1" dirty="0"/>
              <a:t>p</a:t>
            </a:r>
            <a:r>
              <a:rPr lang="en-US" dirty="0"/>
              <a:t>.</a:t>
            </a:r>
          </a:p>
          <a:p>
            <a:pPr>
              <a:buFont typeface="Wingdings" charset="2"/>
              <a:buChar char="§"/>
            </a:pPr>
            <a:r>
              <a:rPr lang="en-US" dirty="0"/>
              <a:t>Bernoulli distribution is just a special case of the binomial distribution when </a:t>
            </a:r>
            <a:r>
              <a:rPr lang="en-US" i="1" dirty="0"/>
              <a:t>n</a:t>
            </a:r>
            <a:r>
              <a:rPr lang="en-US" dirty="0"/>
              <a:t> = 1.</a:t>
            </a:r>
          </a:p>
          <a:p>
            <a:pPr>
              <a:buFont typeface="Wingdings" charset="2"/>
              <a:buChar char="§"/>
            </a:pPr>
            <a:r>
              <a:rPr lang="en-US" dirty="0"/>
              <a:t>Success is 1 and failure is 0</a:t>
            </a:r>
          </a:p>
          <a:p>
            <a:pPr>
              <a:buFont typeface="Wingdings" charset="2"/>
              <a:buChar char="§"/>
            </a:pPr>
            <a:r>
              <a:rPr lang="en-US" dirty="0"/>
              <a:t>Probability of success is </a:t>
            </a:r>
            <a:r>
              <a:rPr lang="en-US" i="1" dirty="0"/>
              <a:t>p</a:t>
            </a:r>
            <a:r>
              <a:rPr lang="en-US" dirty="0"/>
              <a:t> and probability of failure is 1 ̶ </a:t>
            </a:r>
            <a:r>
              <a:rPr lang="en-US" i="1" dirty="0"/>
              <a:t>p</a:t>
            </a:r>
            <a:r>
              <a:rPr lang="en-US" dirty="0"/>
              <a:t>.</a:t>
            </a:r>
          </a:p>
          <a:p>
            <a:pPr>
              <a:buFont typeface="Wingdings" charset="2"/>
              <a:buChar char="§"/>
            </a:pPr>
            <a:r>
              <a:rPr lang="en-US" dirty="0"/>
              <a:t>Need a way to link the </a:t>
            </a:r>
            <a:r>
              <a:rPr lang="en-US" i="1" dirty="0"/>
              <a:t>x</a:t>
            </a:r>
            <a:r>
              <a:rPr lang="en-US" i="1" baseline="-25000" dirty="0"/>
              <a:t>i</a:t>
            </a:r>
            <a:r>
              <a:rPr lang="en-US" i="1" dirty="0"/>
              <a:t> </a:t>
            </a:r>
            <a:r>
              <a:rPr lang="en-US" dirty="0"/>
              <a:t>features to Bernoulli distribution.</a:t>
            </a:r>
          </a:p>
        </p:txBody>
      </p:sp>
      <p:grpSp>
        <p:nvGrpSpPr>
          <p:cNvPr id="4" name="Group 3"/>
          <p:cNvGrpSpPr/>
          <p:nvPr/>
        </p:nvGrpSpPr>
        <p:grpSpPr>
          <a:xfrm>
            <a:off x="0" y="1690688"/>
            <a:ext cx="12192000" cy="1174535"/>
            <a:chOff x="0" y="1690688"/>
            <a:chExt cx="12192000" cy="1174535"/>
          </a:xfrm>
        </p:grpSpPr>
        <p:sp>
          <p:nvSpPr>
            <p:cNvPr id="13" name="Rectangle 12"/>
            <p:cNvSpPr/>
            <p:nvPr/>
          </p:nvSpPr>
          <p:spPr>
            <a:xfrm>
              <a:off x="0" y="1690688"/>
              <a:ext cx="12192000" cy="1174535"/>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3" name="TextBox 2"/>
            <p:cNvSpPr txBox="1"/>
            <p:nvPr/>
          </p:nvSpPr>
          <p:spPr>
            <a:xfrm>
              <a:off x="845517" y="1800902"/>
              <a:ext cx="10909011" cy="954107"/>
            </a:xfrm>
            <a:prstGeom prst="rect">
              <a:avLst/>
            </a:prstGeom>
            <a:noFill/>
          </p:spPr>
          <p:txBody>
            <a:bodyPr wrap="square" rtlCol="0">
              <a:spAutoFit/>
            </a:bodyPr>
            <a:lstStyle/>
            <a:p>
              <a:r>
                <a:rPr lang="en-US" sz="2800" dirty="0">
                  <a:solidFill>
                    <a:schemeClr val="bg1"/>
                  </a:solidFill>
                </a:rPr>
                <a:t>Estimating unknown </a:t>
              </a:r>
              <a:r>
                <a:rPr lang="en-US" sz="2800" i="1" dirty="0">
                  <a:solidFill>
                    <a:schemeClr val="bg1"/>
                  </a:solidFill>
                </a:rPr>
                <a:t>p </a:t>
              </a:r>
              <a:r>
                <a:rPr lang="en-US" sz="2800" dirty="0">
                  <a:solidFill>
                    <a:schemeClr val="bg1"/>
                  </a:solidFill>
                </a:rPr>
                <a:t>for any given linear combination of independent variables </a:t>
              </a:r>
              <a:r>
                <a:rPr lang="en-US" sz="2800" i="1" dirty="0">
                  <a:solidFill>
                    <a:schemeClr val="bg1"/>
                  </a:solidFill>
                </a:rPr>
                <a:t>x</a:t>
              </a:r>
              <a:r>
                <a:rPr lang="en-US" sz="2800" i="1" baseline="-25000" dirty="0">
                  <a:solidFill>
                    <a:schemeClr val="bg1"/>
                  </a:solidFill>
                </a:rPr>
                <a:t>i</a:t>
              </a:r>
              <a:endParaRPr lang="en-US" sz="2800" i="1" dirty="0">
                <a:solidFill>
                  <a:schemeClr val="bg1"/>
                </a:solidFill>
              </a:endParaRPr>
            </a:p>
          </p:txBody>
        </p:sp>
      </p:grpSp>
    </p:spTree>
    <p:extLst>
      <p:ext uri="{BB962C8B-B14F-4D97-AF65-F5344CB8AC3E}">
        <p14:creationId xmlns:p14="http://schemas.microsoft.com/office/powerpoint/2010/main" val="120078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Explain what regularizers accomplish</a:t>
              </a:r>
            </a:p>
            <a:p>
              <a:pPr marL="1316038" indent="-457200">
                <a:buFont typeface="Wingdings" charset="2"/>
                <a:buChar char="§"/>
              </a:pPr>
              <a:r>
                <a:rPr lang="en-US" sz="2800" dirty="0"/>
                <a:t>Understand cross-validation procedures</a:t>
              </a:r>
            </a:p>
            <a:p>
              <a:pPr marL="1316038" indent="-457200">
                <a:buFont typeface="Wingdings" charset="2"/>
                <a:buChar char="§"/>
              </a:pPr>
              <a:r>
                <a:rPr lang="en-US" sz="2800" dirty="0"/>
                <a:t>Understand nested cross-validation procedures</a:t>
              </a:r>
            </a:p>
            <a:p>
              <a:pPr marL="1316038" indent="-457200">
                <a:buFont typeface="Wingdings" charset="2"/>
                <a:buChar char="§"/>
              </a:pPr>
              <a:r>
                <a:rPr lang="en-US" sz="2800" dirty="0"/>
                <a:t>Define a classification problem</a:t>
              </a:r>
            </a:p>
            <a:p>
              <a:pPr marL="1316038" indent="-457200">
                <a:buFont typeface="Wingdings" charset="2"/>
                <a:buChar char="§"/>
              </a:pPr>
              <a:r>
                <a:rPr lang="en-US" sz="2800" dirty="0"/>
                <a:t>Represent classification errors</a:t>
              </a:r>
            </a:p>
            <a:p>
              <a:pPr marL="1316038" indent="-457200">
                <a:buFont typeface="Wingdings" charset="2"/>
                <a:buChar char="§"/>
              </a:pPr>
              <a:r>
                <a:rPr lang="en-US" sz="2800" dirty="0"/>
                <a:t>Explain loss functions</a:t>
              </a:r>
            </a:p>
            <a:p>
              <a:pPr marL="1316038" indent="-457200">
                <a:buFont typeface="Wingdings" charset="2"/>
                <a:buChar char="§"/>
              </a:pPr>
              <a:r>
                <a:rPr lang="en-US" sz="2800" dirty="0"/>
                <a:t>Understand logistic regression</a:t>
              </a:r>
            </a:p>
            <a:p>
              <a:pPr marL="1316038" indent="-457200">
                <a:buFont typeface="Wingdings" charset="2"/>
                <a:buChar char="§"/>
              </a:pPr>
              <a:r>
                <a:rPr lang="en-US" sz="2800" dirty="0"/>
                <a:t>Utilize Spark </a:t>
              </a:r>
              <a:r>
                <a:rPr lang="en-US" sz="2800" dirty="0" err="1"/>
                <a:t>MLlib</a:t>
              </a:r>
              <a:r>
                <a:rPr lang="en-US" sz="2800" dirty="0"/>
                <a:t> to implement logistic regression</a:t>
              </a:r>
              <a:endParaRPr lang="en-US" sz="2400" dirty="0"/>
            </a:p>
          </p:txBody>
        </p:sp>
      </p:grpSp>
    </p:spTree>
    <p:extLst>
      <p:ext uri="{BB962C8B-B14F-4D97-AF65-F5344CB8AC3E}">
        <p14:creationId xmlns:p14="http://schemas.microsoft.com/office/powerpoint/2010/main" val="3292973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354633"/>
            <a:ext cx="12192000" cy="1719638"/>
          </a:xfrm>
          <a:prstGeom prst="rect">
            <a:avLst/>
          </a:prstGeom>
          <a:solidFill>
            <a:srgbClr val="D5D5D5"/>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a:xfrm>
            <a:off x="537117" y="253613"/>
            <a:ext cx="11082454" cy="1325563"/>
          </a:xfrm>
        </p:spPr>
        <p:txBody>
          <a:bodyPr>
            <a:normAutofit/>
          </a:bodyPr>
          <a:lstStyle/>
          <a:p>
            <a:r>
              <a:rPr lang="en-US" dirty="0"/>
              <a:t>The Logit Function</a:t>
            </a:r>
          </a:p>
        </p:txBody>
      </p:sp>
      <p:sp>
        <p:nvSpPr>
          <p:cNvPr id="79" name="Content Placeholder 2"/>
          <p:cNvSpPr>
            <a:spLocks noGrp="1"/>
          </p:cNvSpPr>
          <p:nvPr>
            <p:ph idx="1"/>
          </p:nvPr>
        </p:nvSpPr>
        <p:spPr>
          <a:xfrm>
            <a:off x="433088" y="1438508"/>
            <a:ext cx="11487566" cy="1515139"/>
          </a:xfrm>
        </p:spPr>
        <p:txBody>
          <a:bodyPr>
            <a:normAutofit/>
          </a:bodyPr>
          <a:lstStyle/>
          <a:p>
            <a:pPr>
              <a:buFont typeface="Wingdings" charset="2"/>
              <a:buChar char="§"/>
            </a:pPr>
            <a:r>
              <a:rPr lang="en-US" dirty="0"/>
              <a:t>Natural log of the odds ratio is the logit function</a:t>
            </a:r>
          </a:p>
          <a:p>
            <a:pPr>
              <a:buFont typeface="Wingdings" charset="2"/>
              <a:buChar char="§"/>
            </a:pPr>
            <a:r>
              <a:rPr lang="en-US" dirty="0"/>
              <a:t>Logit Function is </a:t>
            </a:r>
            <a:r>
              <a:rPr lang="en-US" dirty="0" err="1">
                <a:latin typeface="Cambria Math"/>
                <a:cs typeface="Cambria Math"/>
              </a:rPr>
              <a:t>ln</a:t>
            </a:r>
            <a:r>
              <a:rPr lang="en-US" dirty="0">
                <a:latin typeface="Cambria Math"/>
                <a:cs typeface="Cambria Math"/>
              </a:rPr>
              <a:t>(odds) </a:t>
            </a:r>
            <a:r>
              <a:rPr lang="en-US" dirty="0"/>
              <a:t>or	   or  </a:t>
            </a:r>
          </a:p>
          <a:p>
            <a:pPr>
              <a:buFont typeface="Wingdings" charset="2"/>
              <a:buChar char="§"/>
            </a:pPr>
            <a:r>
              <a:rPr lang="en-US" dirty="0"/>
              <a:t>And Inverse shows the probability on the Y axis</a:t>
            </a:r>
          </a:p>
        </p:txBody>
      </p:sp>
      <p:pic>
        <p:nvPicPr>
          <p:cNvPr id="1028" name="Picture 4" descr="http://s3.amazonaws.com/cdn.graphpad.com/faq/1465/images/1465LogitLayout.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674" b="5652"/>
          <a:stretch/>
        </p:blipFill>
        <p:spPr bwMode="auto">
          <a:xfrm>
            <a:off x="1933575" y="3537527"/>
            <a:ext cx="8324850" cy="32234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418191969"/>
              </p:ext>
            </p:extLst>
          </p:nvPr>
        </p:nvGraphicFramePr>
        <p:xfrm>
          <a:off x="5227637" y="1767135"/>
          <a:ext cx="1057444" cy="809958"/>
        </p:xfrm>
        <a:graphic>
          <a:graphicData uri="http://schemas.openxmlformats.org/presentationml/2006/ole">
            <mc:AlternateContent xmlns:mc="http://schemas.openxmlformats.org/markup-compatibility/2006">
              <mc:Choice xmlns:v="urn:schemas-microsoft-com:vml" Requires="v">
                <p:oleObj spid="_x0000_s17416" name="Equation" r:id="rId5" imgW="596900" imgH="457200" progId="Equation.3">
                  <p:embed/>
                </p:oleObj>
              </mc:Choice>
              <mc:Fallback>
                <p:oleObj name="Equation" r:id="rId5" imgW="596900" imgH="457200" progId="Equation.3">
                  <p:embed/>
                  <p:pic>
                    <p:nvPicPr>
                      <p:cNvPr id="0" name=""/>
                      <p:cNvPicPr/>
                      <p:nvPr/>
                    </p:nvPicPr>
                    <p:blipFill>
                      <a:blip r:embed="rId6"/>
                      <a:stretch>
                        <a:fillRect/>
                      </a:stretch>
                    </p:blipFill>
                    <p:spPr>
                      <a:xfrm>
                        <a:off x="5227637" y="1767135"/>
                        <a:ext cx="1057444" cy="80995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38140695"/>
              </p:ext>
            </p:extLst>
          </p:nvPr>
        </p:nvGraphicFramePr>
        <p:xfrm>
          <a:off x="6718409" y="1903223"/>
          <a:ext cx="2605261" cy="626390"/>
        </p:xfrm>
        <a:graphic>
          <a:graphicData uri="http://schemas.openxmlformats.org/presentationml/2006/ole">
            <mc:AlternateContent xmlns:mc="http://schemas.openxmlformats.org/markup-compatibility/2006">
              <mc:Choice xmlns:v="urn:schemas-microsoft-com:vml" Requires="v">
                <p:oleObj spid="_x0000_s17417" name="Equation" r:id="rId7" imgW="1003300" imgH="241300" progId="Equation.3">
                  <p:embed/>
                </p:oleObj>
              </mc:Choice>
              <mc:Fallback>
                <p:oleObj name="Equation" r:id="rId7" imgW="1003300" imgH="241300" progId="Equation.3">
                  <p:embed/>
                  <p:pic>
                    <p:nvPicPr>
                      <p:cNvPr id="0" name=""/>
                      <p:cNvPicPr/>
                      <p:nvPr/>
                    </p:nvPicPr>
                    <p:blipFill>
                      <a:blip r:embed="rId8"/>
                      <a:stretch>
                        <a:fillRect/>
                      </a:stretch>
                    </p:blipFill>
                    <p:spPr>
                      <a:xfrm>
                        <a:off x="6718409" y="1903223"/>
                        <a:ext cx="2605261" cy="626390"/>
                      </a:xfrm>
                      <a:prstGeom prst="rect">
                        <a:avLst/>
                      </a:prstGeom>
                    </p:spPr>
                  </p:pic>
                </p:oleObj>
              </mc:Fallback>
            </mc:AlternateContent>
          </a:graphicData>
        </a:graphic>
      </p:graphicFrame>
    </p:spTree>
    <p:extLst>
      <p:ext uri="{BB962C8B-B14F-4D97-AF65-F5344CB8AC3E}">
        <p14:creationId xmlns:p14="http://schemas.microsoft.com/office/powerpoint/2010/main" val="4084480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Logistic Regression using Inverse Logit</a:t>
            </a:r>
          </a:p>
        </p:txBody>
      </p:sp>
      <p:grpSp>
        <p:nvGrpSpPr>
          <p:cNvPr id="12" name="Group 11"/>
          <p:cNvGrpSpPr/>
          <p:nvPr/>
        </p:nvGrpSpPr>
        <p:grpSpPr>
          <a:xfrm>
            <a:off x="0" y="1912018"/>
            <a:ext cx="12192000" cy="993776"/>
            <a:chOff x="0" y="1945547"/>
            <a:chExt cx="12192000" cy="837994"/>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mc:AlternateContent xmlns:mc="http://schemas.openxmlformats.org/markup-compatibility/2006" xmlns:a14="http://schemas.microsoft.com/office/drawing/2010/main">
          <mc:Choice Requires="a14">
            <p:sp>
              <p:nvSpPr>
                <p:cNvPr id="14" name="Content Placeholder 2"/>
                <p:cNvSpPr txBox="1">
                  <a:spLocks/>
                </p:cNvSpPr>
                <p:nvPr/>
              </p:nvSpPr>
              <p:spPr>
                <a:xfrm>
                  <a:off x="848724" y="1945547"/>
                  <a:ext cx="10611158" cy="83799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Inverse Logit function allows us to convert to probability of </a:t>
                  </a:r>
                  <a14:m>
                    <m:oMath xmlns:m="http://schemas.openxmlformats.org/officeDocument/2006/math" xmlns="">
                      <m:r>
                        <a:rPr lang="en-US" i="1" dirty="0" smtClean="0">
                          <a:latin typeface="Cambria Math" panose="02040503050406030204" pitchFamily="18" charset="0"/>
                        </a:rPr>
                        <m:t>𝑦</m:t>
                      </m:r>
                    </m:oMath>
                  </a14:m>
                  <a:r>
                    <a:rPr lang="en-US" i="0" dirty="0"/>
                    <a:t> label </a:t>
                  </a:r>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848724" y="1945547"/>
                  <a:ext cx="10611158" cy="837994"/>
                </a:xfrm>
                <a:prstGeom prst="rect">
                  <a:avLst/>
                </a:prstGeom>
                <a:blipFill rotWithShape="1">
                  <a:blip r:embed="rId3" cstate="print"/>
                  <a:stretch>
                    <a:fillRect/>
                  </a:stretch>
                </a:blipFill>
              </p:spPr>
              <p:txBody>
                <a:bodyPr/>
                <a:lstStyle/>
                <a:p>
                  <a:r>
                    <a:rPr lang="en-US">
                      <a:noFill/>
                    </a:rPr>
                    <a:t> </a:t>
                  </a:r>
                </a:p>
              </p:txBody>
            </p:sp>
          </mc:Fallback>
        </mc:AlternateContent>
      </p:grpSp>
      <p:sp>
        <p:nvSpPr>
          <p:cNvPr id="4" name="Freeform 3"/>
          <p:cNvSpPr/>
          <p:nvPr/>
        </p:nvSpPr>
        <p:spPr>
          <a:xfrm>
            <a:off x="7620073" y="3626903"/>
            <a:ext cx="2718583" cy="2178624"/>
          </a:xfrm>
          <a:custGeom>
            <a:avLst/>
            <a:gdLst>
              <a:gd name="connsiteX0" fmla="*/ 0 w 2718583"/>
              <a:gd name="connsiteY0" fmla="*/ 2178624 h 2178624"/>
              <a:gd name="connsiteX1" fmla="*/ 1248937 w 2718583"/>
              <a:gd name="connsiteY1" fmla="*/ 1643366 h 2178624"/>
              <a:gd name="connsiteX2" fmla="*/ 1639230 w 2718583"/>
              <a:gd name="connsiteY2" fmla="*/ 238312 h 2178624"/>
              <a:gd name="connsiteX3" fmla="*/ 2609386 w 2718583"/>
              <a:gd name="connsiteY3" fmla="*/ 15288 h 2178624"/>
              <a:gd name="connsiteX4" fmla="*/ 2653990 w 2718583"/>
              <a:gd name="connsiteY4" fmla="*/ 37590 h 217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8583" h="2178624">
                <a:moveTo>
                  <a:pt x="0" y="2178624"/>
                </a:moveTo>
                <a:cubicBezTo>
                  <a:pt x="487866" y="2072687"/>
                  <a:pt x="975732" y="1966751"/>
                  <a:pt x="1248937" y="1643366"/>
                </a:cubicBezTo>
                <a:cubicBezTo>
                  <a:pt x="1522142" y="1319981"/>
                  <a:pt x="1412489" y="509658"/>
                  <a:pt x="1639230" y="238312"/>
                </a:cubicBezTo>
                <a:cubicBezTo>
                  <a:pt x="1865971" y="-33034"/>
                  <a:pt x="2440259" y="48742"/>
                  <a:pt x="2609386" y="15288"/>
                </a:cubicBezTo>
                <a:cubicBezTo>
                  <a:pt x="2778513" y="-18166"/>
                  <a:pt x="2716251" y="9712"/>
                  <a:pt x="2653990" y="37590"/>
                </a:cubicBezTo>
              </a:path>
            </a:pathLst>
          </a:cu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825801" y="3540050"/>
            <a:ext cx="10540400" cy="2755519"/>
            <a:chOff x="825801" y="3540050"/>
            <a:chExt cx="10540400" cy="2755519"/>
          </a:xfrm>
        </p:grpSpPr>
        <p:grpSp>
          <p:nvGrpSpPr>
            <p:cNvPr id="61" name="Group 60"/>
            <p:cNvGrpSpPr/>
            <p:nvPr/>
          </p:nvGrpSpPr>
          <p:grpSpPr>
            <a:xfrm>
              <a:off x="825801" y="3540050"/>
              <a:ext cx="4178593" cy="2755519"/>
              <a:chOff x="508209" y="3540050"/>
              <a:chExt cx="4178593" cy="2755519"/>
            </a:xfrm>
          </p:grpSpPr>
          <p:grpSp>
            <p:nvGrpSpPr>
              <p:cNvPr id="21" name="Group 20"/>
              <p:cNvGrpSpPr/>
              <p:nvPr/>
            </p:nvGrpSpPr>
            <p:grpSpPr>
              <a:xfrm>
                <a:off x="939992" y="3540050"/>
                <a:ext cx="3746810" cy="2298357"/>
                <a:chOff x="349259" y="3501483"/>
                <a:chExt cx="3746810" cy="3055434"/>
              </a:xfrm>
            </p:grpSpPr>
            <p:cxnSp>
              <p:nvCxnSpPr>
                <p:cNvPr id="5" name="Straight Arrow Connector 4"/>
                <p:cNvCxnSpPr/>
                <p:nvPr/>
              </p:nvCxnSpPr>
              <p:spPr>
                <a:xfrm>
                  <a:off x="349259" y="6556917"/>
                  <a:ext cx="37468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79141" y="3501483"/>
                  <a:ext cx="0" cy="305543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1886673" y="5926237"/>
                <a:ext cx="1420966" cy="369332"/>
              </a:xfrm>
              <a:prstGeom prst="rect">
                <a:avLst/>
              </a:prstGeom>
              <a:noFill/>
            </p:spPr>
            <p:txBody>
              <a:bodyPr wrap="none" rtlCol="0">
                <a:spAutoFit/>
              </a:bodyPr>
              <a:lstStyle/>
              <a:p>
                <a:r>
                  <a:rPr lang="en-US" dirty="0"/>
                  <a:t>Credit Score</a:t>
                </a:r>
              </a:p>
            </p:txBody>
          </p:sp>
          <p:sp>
            <p:nvSpPr>
              <p:cNvPr id="24" name="TextBox 23"/>
              <p:cNvSpPr txBox="1"/>
              <p:nvPr/>
            </p:nvSpPr>
            <p:spPr>
              <a:xfrm rot="10800000">
                <a:off x="508209" y="3868490"/>
                <a:ext cx="461665" cy="1641475"/>
              </a:xfrm>
              <a:prstGeom prst="rect">
                <a:avLst/>
              </a:prstGeom>
              <a:noFill/>
            </p:spPr>
            <p:txBody>
              <a:bodyPr vert="eaVert" wrap="none" rtlCol="0">
                <a:spAutoFit/>
              </a:bodyPr>
              <a:lstStyle/>
              <a:p>
                <a:r>
                  <a:rPr lang="en-US" dirty="0"/>
                  <a:t>Loan Approved</a:t>
                </a:r>
              </a:p>
            </p:txBody>
          </p:sp>
          <p:sp>
            <p:nvSpPr>
              <p:cNvPr id="25" name="TextBox 24"/>
              <p:cNvSpPr txBox="1"/>
              <p:nvPr/>
            </p:nvSpPr>
            <p:spPr>
              <a:xfrm>
                <a:off x="2698047" y="3804379"/>
                <a:ext cx="290464" cy="369332"/>
              </a:xfrm>
              <a:prstGeom prst="rect">
                <a:avLst/>
              </a:prstGeom>
              <a:noFill/>
            </p:spPr>
            <p:txBody>
              <a:bodyPr wrap="none" rtlCol="0">
                <a:spAutoFit/>
              </a:bodyPr>
              <a:lstStyle/>
              <a:p>
                <a:r>
                  <a:rPr lang="en-US" dirty="0"/>
                  <a:t>x</a:t>
                </a:r>
              </a:p>
            </p:txBody>
          </p:sp>
          <p:sp>
            <p:nvSpPr>
              <p:cNvPr id="26" name="TextBox 25"/>
              <p:cNvSpPr txBox="1"/>
              <p:nvPr/>
            </p:nvSpPr>
            <p:spPr>
              <a:xfrm>
                <a:off x="2850447" y="3804379"/>
                <a:ext cx="290464" cy="369332"/>
              </a:xfrm>
              <a:prstGeom prst="rect">
                <a:avLst/>
              </a:prstGeom>
              <a:noFill/>
            </p:spPr>
            <p:txBody>
              <a:bodyPr wrap="none" rtlCol="0">
                <a:spAutoFit/>
              </a:bodyPr>
              <a:lstStyle/>
              <a:p>
                <a:r>
                  <a:rPr lang="en-US" dirty="0"/>
                  <a:t>x</a:t>
                </a:r>
              </a:p>
            </p:txBody>
          </p:sp>
          <p:sp>
            <p:nvSpPr>
              <p:cNvPr id="27" name="TextBox 26"/>
              <p:cNvSpPr txBox="1"/>
              <p:nvPr/>
            </p:nvSpPr>
            <p:spPr>
              <a:xfrm>
                <a:off x="3002847" y="3804379"/>
                <a:ext cx="290464" cy="369332"/>
              </a:xfrm>
              <a:prstGeom prst="rect">
                <a:avLst/>
              </a:prstGeom>
              <a:noFill/>
            </p:spPr>
            <p:txBody>
              <a:bodyPr wrap="none" rtlCol="0">
                <a:spAutoFit/>
              </a:bodyPr>
              <a:lstStyle/>
              <a:p>
                <a:r>
                  <a:rPr lang="en-US" dirty="0"/>
                  <a:t>x</a:t>
                </a:r>
              </a:p>
            </p:txBody>
          </p:sp>
          <p:sp>
            <p:nvSpPr>
              <p:cNvPr id="28" name="TextBox 27"/>
              <p:cNvSpPr txBox="1"/>
              <p:nvPr/>
            </p:nvSpPr>
            <p:spPr>
              <a:xfrm>
                <a:off x="3155247" y="3804379"/>
                <a:ext cx="290464" cy="369332"/>
              </a:xfrm>
              <a:prstGeom prst="rect">
                <a:avLst/>
              </a:prstGeom>
              <a:noFill/>
            </p:spPr>
            <p:txBody>
              <a:bodyPr wrap="none" rtlCol="0">
                <a:spAutoFit/>
              </a:bodyPr>
              <a:lstStyle/>
              <a:p>
                <a:r>
                  <a:rPr lang="en-US" dirty="0"/>
                  <a:t>x</a:t>
                </a:r>
              </a:p>
            </p:txBody>
          </p:sp>
          <p:sp>
            <p:nvSpPr>
              <p:cNvPr id="29" name="TextBox 28"/>
              <p:cNvSpPr txBox="1"/>
              <p:nvPr/>
            </p:nvSpPr>
            <p:spPr>
              <a:xfrm>
                <a:off x="3307647" y="3804379"/>
                <a:ext cx="290464" cy="369332"/>
              </a:xfrm>
              <a:prstGeom prst="rect">
                <a:avLst/>
              </a:prstGeom>
              <a:noFill/>
            </p:spPr>
            <p:txBody>
              <a:bodyPr wrap="none" rtlCol="0">
                <a:spAutoFit/>
              </a:bodyPr>
              <a:lstStyle/>
              <a:p>
                <a:r>
                  <a:rPr lang="en-US" dirty="0"/>
                  <a:t>x</a:t>
                </a:r>
              </a:p>
            </p:txBody>
          </p:sp>
          <p:sp>
            <p:nvSpPr>
              <p:cNvPr id="30" name="TextBox 29"/>
              <p:cNvSpPr txBox="1"/>
              <p:nvPr/>
            </p:nvSpPr>
            <p:spPr>
              <a:xfrm>
                <a:off x="3460047" y="3804379"/>
                <a:ext cx="290464" cy="369332"/>
              </a:xfrm>
              <a:prstGeom prst="rect">
                <a:avLst/>
              </a:prstGeom>
              <a:noFill/>
            </p:spPr>
            <p:txBody>
              <a:bodyPr wrap="none" rtlCol="0">
                <a:spAutoFit/>
              </a:bodyPr>
              <a:lstStyle/>
              <a:p>
                <a:r>
                  <a:rPr lang="en-US" dirty="0"/>
                  <a:t>x</a:t>
                </a:r>
              </a:p>
            </p:txBody>
          </p:sp>
          <p:sp>
            <p:nvSpPr>
              <p:cNvPr id="31" name="TextBox 30"/>
              <p:cNvSpPr txBox="1"/>
              <p:nvPr/>
            </p:nvSpPr>
            <p:spPr>
              <a:xfrm>
                <a:off x="3612447" y="3804379"/>
                <a:ext cx="290464" cy="369332"/>
              </a:xfrm>
              <a:prstGeom prst="rect">
                <a:avLst/>
              </a:prstGeom>
              <a:noFill/>
            </p:spPr>
            <p:txBody>
              <a:bodyPr wrap="none" rtlCol="0">
                <a:spAutoFit/>
              </a:bodyPr>
              <a:lstStyle/>
              <a:p>
                <a:r>
                  <a:rPr lang="en-US" dirty="0"/>
                  <a:t>x</a:t>
                </a:r>
              </a:p>
            </p:txBody>
          </p:sp>
          <p:sp>
            <p:nvSpPr>
              <p:cNvPr id="32" name="TextBox 31"/>
              <p:cNvSpPr txBox="1"/>
              <p:nvPr/>
            </p:nvSpPr>
            <p:spPr>
              <a:xfrm>
                <a:off x="3764847" y="3804379"/>
                <a:ext cx="290464" cy="369332"/>
              </a:xfrm>
              <a:prstGeom prst="rect">
                <a:avLst/>
              </a:prstGeom>
              <a:noFill/>
            </p:spPr>
            <p:txBody>
              <a:bodyPr wrap="none" rtlCol="0">
                <a:spAutoFit/>
              </a:bodyPr>
              <a:lstStyle/>
              <a:p>
                <a:r>
                  <a:rPr lang="en-US" dirty="0"/>
                  <a:t>x</a:t>
                </a:r>
              </a:p>
            </p:txBody>
          </p:sp>
          <p:sp>
            <p:nvSpPr>
              <p:cNvPr id="33" name="TextBox 32"/>
              <p:cNvSpPr txBox="1"/>
              <p:nvPr/>
            </p:nvSpPr>
            <p:spPr>
              <a:xfrm>
                <a:off x="3917247" y="3804379"/>
                <a:ext cx="290464" cy="369332"/>
              </a:xfrm>
              <a:prstGeom prst="rect">
                <a:avLst/>
              </a:prstGeom>
              <a:noFill/>
            </p:spPr>
            <p:txBody>
              <a:bodyPr wrap="none" rtlCol="0">
                <a:spAutoFit/>
              </a:bodyPr>
              <a:lstStyle/>
              <a:p>
                <a:r>
                  <a:rPr lang="en-US" dirty="0"/>
                  <a:t>x</a:t>
                </a:r>
              </a:p>
            </p:txBody>
          </p:sp>
          <p:sp>
            <p:nvSpPr>
              <p:cNvPr id="34" name="TextBox 33"/>
              <p:cNvSpPr txBox="1"/>
              <p:nvPr/>
            </p:nvSpPr>
            <p:spPr>
              <a:xfrm>
                <a:off x="4000197" y="3831379"/>
                <a:ext cx="290464" cy="369332"/>
              </a:xfrm>
              <a:prstGeom prst="rect">
                <a:avLst/>
              </a:prstGeom>
              <a:noFill/>
            </p:spPr>
            <p:txBody>
              <a:bodyPr wrap="none" rtlCol="0">
                <a:spAutoFit/>
              </a:bodyPr>
              <a:lstStyle/>
              <a:p>
                <a:r>
                  <a:rPr lang="en-US" dirty="0"/>
                  <a:t>x</a:t>
                </a:r>
              </a:p>
            </p:txBody>
          </p:sp>
          <p:sp>
            <p:nvSpPr>
              <p:cNvPr id="35" name="TextBox 34"/>
              <p:cNvSpPr txBox="1"/>
              <p:nvPr/>
            </p:nvSpPr>
            <p:spPr>
              <a:xfrm>
                <a:off x="2412582" y="3831379"/>
                <a:ext cx="290464" cy="369332"/>
              </a:xfrm>
              <a:prstGeom prst="rect">
                <a:avLst/>
              </a:prstGeom>
              <a:noFill/>
            </p:spPr>
            <p:txBody>
              <a:bodyPr wrap="none" rtlCol="0">
                <a:spAutoFit/>
              </a:bodyPr>
              <a:lstStyle/>
              <a:p>
                <a:r>
                  <a:rPr lang="en-US" dirty="0"/>
                  <a:t>x</a:t>
                </a:r>
              </a:p>
            </p:txBody>
          </p:sp>
          <p:sp>
            <p:nvSpPr>
              <p:cNvPr id="36" name="TextBox 35"/>
              <p:cNvSpPr txBox="1"/>
              <p:nvPr/>
            </p:nvSpPr>
            <p:spPr>
              <a:xfrm>
                <a:off x="2933397" y="3831379"/>
                <a:ext cx="290464" cy="369332"/>
              </a:xfrm>
              <a:prstGeom prst="rect">
                <a:avLst/>
              </a:prstGeom>
              <a:noFill/>
            </p:spPr>
            <p:txBody>
              <a:bodyPr wrap="none" rtlCol="0">
                <a:spAutoFit/>
              </a:bodyPr>
              <a:lstStyle/>
              <a:p>
                <a:r>
                  <a:rPr lang="en-US" dirty="0"/>
                  <a:t>x</a:t>
                </a:r>
              </a:p>
            </p:txBody>
          </p:sp>
          <p:sp>
            <p:nvSpPr>
              <p:cNvPr id="37" name="TextBox 36"/>
              <p:cNvSpPr txBox="1"/>
              <p:nvPr/>
            </p:nvSpPr>
            <p:spPr>
              <a:xfrm>
                <a:off x="3085797" y="3831379"/>
                <a:ext cx="290464" cy="369332"/>
              </a:xfrm>
              <a:prstGeom prst="rect">
                <a:avLst/>
              </a:prstGeom>
              <a:noFill/>
            </p:spPr>
            <p:txBody>
              <a:bodyPr wrap="none" rtlCol="0">
                <a:spAutoFit/>
              </a:bodyPr>
              <a:lstStyle/>
              <a:p>
                <a:r>
                  <a:rPr lang="en-US" dirty="0"/>
                  <a:t>x</a:t>
                </a:r>
              </a:p>
            </p:txBody>
          </p:sp>
          <p:sp>
            <p:nvSpPr>
              <p:cNvPr id="38" name="TextBox 37"/>
              <p:cNvSpPr txBox="1"/>
              <p:nvPr/>
            </p:nvSpPr>
            <p:spPr>
              <a:xfrm>
                <a:off x="3238197" y="3831379"/>
                <a:ext cx="290464" cy="369332"/>
              </a:xfrm>
              <a:prstGeom prst="rect">
                <a:avLst/>
              </a:prstGeom>
              <a:noFill/>
            </p:spPr>
            <p:txBody>
              <a:bodyPr wrap="none" rtlCol="0">
                <a:spAutoFit/>
              </a:bodyPr>
              <a:lstStyle/>
              <a:p>
                <a:r>
                  <a:rPr lang="en-US" dirty="0"/>
                  <a:t>x</a:t>
                </a:r>
              </a:p>
            </p:txBody>
          </p:sp>
          <p:sp>
            <p:nvSpPr>
              <p:cNvPr id="39" name="TextBox 38"/>
              <p:cNvSpPr txBox="1"/>
              <p:nvPr/>
            </p:nvSpPr>
            <p:spPr>
              <a:xfrm>
                <a:off x="3390597" y="3831379"/>
                <a:ext cx="290464" cy="369332"/>
              </a:xfrm>
              <a:prstGeom prst="rect">
                <a:avLst/>
              </a:prstGeom>
              <a:noFill/>
            </p:spPr>
            <p:txBody>
              <a:bodyPr wrap="none" rtlCol="0">
                <a:spAutoFit/>
              </a:bodyPr>
              <a:lstStyle/>
              <a:p>
                <a:r>
                  <a:rPr lang="en-US" dirty="0"/>
                  <a:t>x</a:t>
                </a:r>
              </a:p>
            </p:txBody>
          </p:sp>
          <p:sp>
            <p:nvSpPr>
              <p:cNvPr id="40" name="TextBox 39"/>
              <p:cNvSpPr txBox="1"/>
              <p:nvPr/>
            </p:nvSpPr>
            <p:spPr>
              <a:xfrm>
                <a:off x="3542997" y="3831379"/>
                <a:ext cx="290464" cy="369332"/>
              </a:xfrm>
              <a:prstGeom prst="rect">
                <a:avLst/>
              </a:prstGeom>
              <a:noFill/>
            </p:spPr>
            <p:txBody>
              <a:bodyPr wrap="none" rtlCol="0">
                <a:spAutoFit/>
              </a:bodyPr>
              <a:lstStyle/>
              <a:p>
                <a:r>
                  <a:rPr lang="en-US" dirty="0"/>
                  <a:t>x</a:t>
                </a:r>
              </a:p>
            </p:txBody>
          </p:sp>
          <p:sp>
            <p:nvSpPr>
              <p:cNvPr id="41" name="TextBox 40"/>
              <p:cNvSpPr txBox="1"/>
              <p:nvPr/>
            </p:nvSpPr>
            <p:spPr>
              <a:xfrm>
                <a:off x="3695397" y="3831379"/>
                <a:ext cx="290464" cy="369332"/>
              </a:xfrm>
              <a:prstGeom prst="rect">
                <a:avLst/>
              </a:prstGeom>
              <a:noFill/>
            </p:spPr>
            <p:txBody>
              <a:bodyPr wrap="none" rtlCol="0">
                <a:spAutoFit/>
              </a:bodyPr>
              <a:lstStyle/>
              <a:p>
                <a:r>
                  <a:rPr lang="en-US" dirty="0"/>
                  <a:t>x</a:t>
                </a:r>
              </a:p>
            </p:txBody>
          </p:sp>
          <p:sp>
            <p:nvSpPr>
              <p:cNvPr id="42" name="TextBox 41"/>
              <p:cNvSpPr txBox="1"/>
              <p:nvPr/>
            </p:nvSpPr>
            <p:spPr>
              <a:xfrm>
                <a:off x="3847797" y="3831379"/>
                <a:ext cx="290464" cy="369332"/>
              </a:xfrm>
              <a:prstGeom prst="rect">
                <a:avLst/>
              </a:prstGeom>
              <a:noFill/>
            </p:spPr>
            <p:txBody>
              <a:bodyPr wrap="none" rtlCol="0">
                <a:spAutoFit/>
              </a:bodyPr>
              <a:lstStyle/>
              <a:p>
                <a:r>
                  <a:rPr lang="en-US" dirty="0"/>
                  <a:t>x</a:t>
                </a:r>
              </a:p>
            </p:txBody>
          </p:sp>
          <p:sp>
            <p:nvSpPr>
              <p:cNvPr id="43" name="TextBox 42"/>
              <p:cNvSpPr txBox="1"/>
              <p:nvPr/>
            </p:nvSpPr>
            <p:spPr>
              <a:xfrm>
                <a:off x="2145928" y="3804379"/>
                <a:ext cx="290464" cy="369332"/>
              </a:xfrm>
              <a:prstGeom prst="rect">
                <a:avLst/>
              </a:prstGeom>
              <a:noFill/>
            </p:spPr>
            <p:txBody>
              <a:bodyPr wrap="none" rtlCol="0">
                <a:spAutoFit/>
              </a:bodyPr>
              <a:lstStyle/>
              <a:p>
                <a:r>
                  <a:rPr lang="en-US" dirty="0"/>
                  <a:t>x</a:t>
                </a:r>
              </a:p>
            </p:txBody>
          </p:sp>
          <p:sp>
            <p:nvSpPr>
              <p:cNvPr id="44" name="TextBox 43"/>
              <p:cNvSpPr txBox="1"/>
              <p:nvPr/>
            </p:nvSpPr>
            <p:spPr>
              <a:xfrm>
                <a:off x="1125194" y="5354074"/>
                <a:ext cx="290464" cy="369332"/>
              </a:xfrm>
              <a:prstGeom prst="rect">
                <a:avLst/>
              </a:prstGeom>
              <a:noFill/>
            </p:spPr>
            <p:txBody>
              <a:bodyPr wrap="none" rtlCol="0">
                <a:spAutoFit/>
              </a:bodyPr>
              <a:lstStyle/>
              <a:p>
                <a:r>
                  <a:rPr lang="en-US" dirty="0"/>
                  <a:t>x</a:t>
                </a:r>
              </a:p>
            </p:txBody>
          </p:sp>
          <p:sp>
            <p:nvSpPr>
              <p:cNvPr id="45" name="TextBox 44"/>
              <p:cNvSpPr txBox="1"/>
              <p:nvPr/>
            </p:nvSpPr>
            <p:spPr>
              <a:xfrm>
                <a:off x="1277594" y="5354074"/>
                <a:ext cx="290464" cy="369332"/>
              </a:xfrm>
              <a:prstGeom prst="rect">
                <a:avLst/>
              </a:prstGeom>
              <a:noFill/>
            </p:spPr>
            <p:txBody>
              <a:bodyPr wrap="none" rtlCol="0">
                <a:spAutoFit/>
              </a:bodyPr>
              <a:lstStyle/>
              <a:p>
                <a:r>
                  <a:rPr lang="en-US" dirty="0"/>
                  <a:t>x</a:t>
                </a:r>
              </a:p>
            </p:txBody>
          </p:sp>
          <p:sp>
            <p:nvSpPr>
              <p:cNvPr id="46" name="TextBox 45"/>
              <p:cNvSpPr txBox="1"/>
              <p:nvPr/>
            </p:nvSpPr>
            <p:spPr>
              <a:xfrm>
                <a:off x="1429994" y="5354074"/>
                <a:ext cx="290464" cy="369332"/>
              </a:xfrm>
              <a:prstGeom prst="rect">
                <a:avLst/>
              </a:prstGeom>
              <a:noFill/>
            </p:spPr>
            <p:txBody>
              <a:bodyPr wrap="none" rtlCol="0">
                <a:spAutoFit/>
              </a:bodyPr>
              <a:lstStyle/>
              <a:p>
                <a:r>
                  <a:rPr lang="en-US" dirty="0"/>
                  <a:t>x</a:t>
                </a:r>
              </a:p>
            </p:txBody>
          </p:sp>
          <p:sp>
            <p:nvSpPr>
              <p:cNvPr id="47" name="TextBox 46"/>
              <p:cNvSpPr txBox="1"/>
              <p:nvPr/>
            </p:nvSpPr>
            <p:spPr>
              <a:xfrm>
                <a:off x="1582394" y="5354074"/>
                <a:ext cx="290464" cy="369332"/>
              </a:xfrm>
              <a:prstGeom prst="rect">
                <a:avLst/>
              </a:prstGeom>
              <a:noFill/>
            </p:spPr>
            <p:txBody>
              <a:bodyPr wrap="none" rtlCol="0">
                <a:spAutoFit/>
              </a:bodyPr>
              <a:lstStyle/>
              <a:p>
                <a:r>
                  <a:rPr lang="en-US" dirty="0"/>
                  <a:t>x</a:t>
                </a:r>
              </a:p>
            </p:txBody>
          </p:sp>
          <p:sp>
            <p:nvSpPr>
              <p:cNvPr id="48" name="TextBox 47"/>
              <p:cNvSpPr txBox="1"/>
              <p:nvPr/>
            </p:nvSpPr>
            <p:spPr>
              <a:xfrm>
                <a:off x="1734794" y="5354074"/>
                <a:ext cx="290464" cy="369332"/>
              </a:xfrm>
              <a:prstGeom prst="rect">
                <a:avLst/>
              </a:prstGeom>
              <a:noFill/>
            </p:spPr>
            <p:txBody>
              <a:bodyPr wrap="none" rtlCol="0">
                <a:spAutoFit/>
              </a:bodyPr>
              <a:lstStyle/>
              <a:p>
                <a:r>
                  <a:rPr lang="en-US" dirty="0"/>
                  <a:t>x</a:t>
                </a:r>
              </a:p>
            </p:txBody>
          </p:sp>
          <p:sp>
            <p:nvSpPr>
              <p:cNvPr id="49" name="TextBox 48"/>
              <p:cNvSpPr txBox="1"/>
              <p:nvPr/>
            </p:nvSpPr>
            <p:spPr>
              <a:xfrm>
                <a:off x="1887194" y="5354074"/>
                <a:ext cx="290464" cy="369332"/>
              </a:xfrm>
              <a:prstGeom prst="rect">
                <a:avLst/>
              </a:prstGeom>
              <a:noFill/>
            </p:spPr>
            <p:txBody>
              <a:bodyPr wrap="none" rtlCol="0">
                <a:spAutoFit/>
              </a:bodyPr>
              <a:lstStyle/>
              <a:p>
                <a:r>
                  <a:rPr lang="en-US" dirty="0"/>
                  <a:t>x</a:t>
                </a:r>
              </a:p>
            </p:txBody>
          </p:sp>
          <p:sp>
            <p:nvSpPr>
              <p:cNvPr id="50" name="TextBox 49"/>
              <p:cNvSpPr txBox="1"/>
              <p:nvPr/>
            </p:nvSpPr>
            <p:spPr>
              <a:xfrm>
                <a:off x="2039594" y="5354074"/>
                <a:ext cx="290464" cy="369332"/>
              </a:xfrm>
              <a:prstGeom prst="rect">
                <a:avLst/>
              </a:prstGeom>
              <a:noFill/>
            </p:spPr>
            <p:txBody>
              <a:bodyPr wrap="none" rtlCol="0">
                <a:spAutoFit/>
              </a:bodyPr>
              <a:lstStyle/>
              <a:p>
                <a:r>
                  <a:rPr lang="en-US" dirty="0"/>
                  <a:t>x</a:t>
                </a:r>
              </a:p>
            </p:txBody>
          </p:sp>
          <p:sp>
            <p:nvSpPr>
              <p:cNvPr id="51" name="TextBox 50"/>
              <p:cNvSpPr txBox="1"/>
              <p:nvPr/>
            </p:nvSpPr>
            <p:spPr>
              <a:xfrm>
                <a:off x="2122544" y="5381074"/>
                <a:ext cx="290464" cy="369332"/>
              </a:xfrm>
              <a:prstGeom prst="rect">
                <a:avLst/>
              </a:prstGeom>
              <a:noFill/>
            </p:spPr>
            <p:txBody>
              <a:bodyPr wrap="none" rtlCol="0">
                <a:spAutoFit/>
              </a:bodyPr>
              <a:lstStyle/>
              <a:p>
                <a:r>
                  <a:rPr lang="en-US" dirty="0"/>
                  <a:t>x</a:t>
                </a:r>
              </a:p>
            </p:txBody>
          </p:sp>
          <p:sp>
            <p:nvSpPr>
              <p:cNvPr id="52" name="TextBox 51"/>
              <p:cNvSpPr txBox="1"/>
              <p:nvPr/>
            </p:nvSpPr>
            <p:spPr>
              <a:xfrm>
                <a:off x="1055744" y="5381074"/>
                <a:ext cx="290464" cy="369332"/>
              </a:xfrm>
              <a:prstGeom prst="rect">
                <a:avLst/>
              </a:prstGeom>
              <a:noFill/>
            </p:spPr>
            <p:txBody>
              <a:bodyPr wrap="none" rtlCol="0">
                <a:spAutoFit/>
              </a:bodyPr>
              <a:lstStyle/>
              <a:p>
                <a:r>
                  <a:rPr lang="en-US" dirty="0"/>
                  <a:t>x</a:t>
                </a:r>
              </a:p>
            </p:txBody>
          </p:sp>
          <p:sp>
            <p:nvSpPr>
              <p:cNvPr id="53" name="TextBox 52"/>
              <p:cNvSpPr txBox="1"/>
              <p:nvPr/>
            </p:nvSpPr>
            <p:spPr>
              <a:xfrm>
                <a:off x="1208144" y="5381074"/>
                <a:ext cx="290464" cy="369332"/>
              </a:xfrm>
              <a:prstGeom prst="rect">
                <a:avLst/>
              </a:prstGeom>
              <a:noFill/>
            </p:spPr>
            <p:txBody>
              <a:bodyPr wrap="none" rtlCol="0">
                <a:spAutoFit/>
              </a:bodyPr>
              <a:lstStyle/>
              <a:p>
                <a:r>
                  <a:rPr lang="en-US" dirty="0"/>
                  <a:t>x</a:t>
                </a:r>
              </a:p>
            </p:txBody>
          </p:sp>
          <p:sp>
            <p:nvSpPr>
              <p:cNvPr id="54" name="TextBox 53"/>
              <p:cNvSpPr txBox="1"/>
              <p:nvPr/>
            </p:nvSpPr>
            <p:spPr>
              <a:xfrm>
                <a:off x="1360544" y="5381074"/>
                <a:ext cx="290464" cy="369332"/>
              </a:xfrm>
              <a:prstGeom prst="rect">
                <a:avLst/>
              </a:prstGeom>
              <a:noFill/>
            </p:spPr>
            <p:txBody>
              <a:bodyPr wrap="none" rtlCol="0">
                <a:spAutoFit/>
              </a:bodyPr>
              <a:lstStyle/>
              <a:p>
                <a:r>
                  <a:rPr lang="en-US" dirty="0"/>
                  <a:t>x</a:t>
                </a:r>
              </a:p>
            </p:txBody>
          </p:sp>
          <p:sp>
            <p:nvSpPr>
              <p:cNvPr id="55" name="TextBox 54"/>
              <p:cNvSpPr txBox="1"/>
              <p:nvPr/>
            </p:nvSpPr>
            <p:spPr>
              <a:xfrm>
                <a:off x="1512944" y="5381074"/>
                <a:ext cx="290464" cy="369332"/>
              </a:xfrm>
              <a:prstGeom prst="rect">
                <a:avLst/>
              </a:prstGeom>
              <a:noFill/>
            </p:spPr>
            <p:txBody>
              <a:bodyPr wrap="none" rtlCol="0">
                <a:spAutoFit/>
              </a:bodyPr>
              <a:lstStyle/>
              <a:p>
                <a:r>
                  <a:rPr lang="en-US" dirty="0"/>
                  <a:t>x</a:t>
                </a:r>
              </a:p>
            </p:txBody>
          </p:sp>
          <p:sp>
            <p:nvSpPr>
              <p:cNvPr id="56" name="TextBox 55"/>
              <p:cNvSpPr txBox="1"/>
              <p:nvPr/>
            </p:nvSpPr>
            <p:spPr>
              <a:xfrm>
                <a:off x="1665344" y="5381074"/>
                <a:ext cx="290464" cy="369332"/>
              </a:xfrm>
              <a:prstGeom prst="rect">
                <a:avLst/>
              </a:prstGeom>
              <a:noFill/>
            </p:spPr>
            <p:txBody>
              <a:bodyPr wrap="none" rtlCol="0">
                <a:spAutoFit/>
              </a:bodyPr>
              <a:lstStyle/>
              <a:p>
                <a:r>
                  <a:rPr lang="en-US" dirty="0"/>
                  <a:t>x</a:t>
                </a:r>
              </a:p>
            </p:txBody>
          </p:sp>
          <p:sp>
            <p:nvSpPr>
              <p:cNvPr id="57" name="TextBox 56"/>
              <p:cNvSpPr txBox="1"/>
              <p:nvPr/>
            </p:nvSpPr>
            <p:spPr>
              <a:xfrm>
                <a:off x="1817744" y="5381074"/>
                <a:ext cx="290464" cy="369332"/>
              </a:xfrm>
              <a:prstGeom prst="rect">
                <a:avLst/>
              </a:prstGeom>
              <a:noFill/>
            </p:spPr>
            <p:txBody>
              <a:bodyPr wrap="none" rtlCol="0">
                <a:spAutoFit/>
              </a:bodyPr>
              <a:lstStyle/>
              <a:p>
                <a:r>
                  <a:rPr lang="en-US" dirty="0"/>
                  <a:t>x</a:t>
                </a:r>
              </a:p>
            </p:txBody>
          </p:sp>
          <p:sp>
            <p:nvSpPr>
              <p:cNvPr id="58" name="TextBox 57"/>
              <p:cNvSpPr txBox="1"/>
              <p:nvPr/>
            </p:nvSpPr>
            <p:spPr>
              <a:xfrm>
                <a:off x="1970144" y="5381074"/>
                <a:ext cx="290464" cy="369332"/>
              </a:xfrm>
              <a:prstGeom prst="rect">
                <a:avLst/>
              </a:prstGeom>
              <a:noFill/>
            </p:spPr>
            <p:txBody>
              <a:bodyPr wrap="none" rtlCol="0">
                <a:spAutoFit/>
              </a:bodyPr>
              <a:lstStyle/>
              <a:p>
                <a:r>
                  <a:rPr lang="en-US" dirty="0"/>
                  <a:t>x</a:t>
                </a:r>
              </a:p>
            </p:txBody>
          </p:sp>
          <p:sp>
            <p:nvSpPr>
              <p:cNvPr id="59" name="TextBox 58"/>
              <p:cNvSpPr txBox="1"/>
              <p:nvPr/>
            </p:nvSpPr>
            <p:spPr>
              <a:xfrm>
                <a:off x="2404477" y="5354074"/>
                <a:ext cx="290464" cy="369332"/>
              </a:xfrm>
              <a:prstGeom prst="rect">
                <a:avLst/>
              </a:prstGeom>
              <a:noFill/>
            </p:spPr>
            <p:txBody>
              <a:bodyPr wrap="none" rtlCol="0">
                <a:spAutoFit/>
              </a:bodyPr>
              <a:lstStyle/>
              <a:p>
                <a:r>
                  <a:rPr lang="en-US" dirty="0"/>
                  <a:t>x</a:t>
                </a:r>
              </a:p>
            </p:txBody>
          </p:sp>
          <p:sp>
            <p:nvSpPr>
              <p:cNvPr id="60" name="TextBox 59"/>
              <p:cNvSpPr txBox="1"/>
              <p:nvPr/>
            </p:nvSpPr>
            <p:spPr>
              <a:xfrm>
                <a:off x="2718091" y="5304854"/>
                <a:ext cx="290464" cy="369332"/>
              </a:xfrm>
              <a:prstGeom prst="rect">
                <a:avLst/>
              </a:prstGeom>
              <a:noFill/>
            </p:spPr>
            <p:txBody>
              <a:bodyPr wrap="none" rtlCol="0">
                <a:spAutoFit/>
              </a:bodyPr>
              <a:lstStyle/>
              <a:p>
                <a:r>
                  <a:rPr lang="en-US" dirty="0"/>
                  <a:t>x</a:t>
                </a:r>
              </a:p>
            </p:txBody>
          </p:sp>
        </p:grpSp>
        <p:grpSp>
          <p:nvGrpSpPr>
            <p:cNvPr id="130" name="Group 129"/>
            <p:cNvGrpSpPr/>
            <p:nvPr/>
          </p:nvGrpSpPr>
          <p:grpSpPr>
            <a:xfrm>
              <a:off x="7187608" y="3540050"/>
              <a:ext cx="4178593" cy="2755519"/>
              <a:chOff x="6417007" y="3540050"/>
              <a:chExt cx="4178593" cy="2755519"/>
            </a:xfrm>
          </p:grpSpPr>
          <p:grpSp>
            <p:nvGrpSpPr>
              <p:cNvPr id="104" name="Group 103"/>
              <p:cNvGrpSpPr/>
              <p:nvPr/>
            </p:nvGrpSpPr>
            <p:grpSpPr>
              <a:xfrm>
                <a:off x="6417007" y="3540050"/>
                <a:ext cx="4178593" cy="2755519"/>
                <a:chOff x="6159391" y="3540050"/>
                <a:chExt cx="4178593" cy="2755519"/>
              </a:xfrm>
            </p:grpSpPr>
            <p:grpSp>
              <p:nvGrpSpPr>
                <p:cNvPr id="63" name="Group 62"/>
                <p:cNvGrpSpPr/>
                <p:nvPr/>
              </p:nvGrpSpPr>
              <p:grpSpPr>
                <a:xfrm>
                  <a:off x="6591174" y="3540050"/>
                  <a:ext cx="3746810" cy="2298357"/>
                  <a:chOff x="349259" y="3501483"/>
                  <a:chExt cx="3746810" cy="3055434"/>
                </a:xfrm>
              </p:grpSpPr>
              <p:cxnSp>
                <p:nvCxnSpPr>
                  <p:cNvPr id="102" name="Straight Arrow Connector 101"/>
                  <p:cNvCxnSpPr/>
                  <p:nvPr/>
                </p:nvCxnSpPr>
                <p:spPr>
                  <a:xfrm>
                    <a:off x="349259" y="6556917"/>
                    <a:ext cx="37468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379141" y="3501483"/>
                    <a:ext cx="0" cy="305543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7537855" y="5926237"/>
                  <a:ext cx="1420966" cy="369332"/>
                </a:xfrm>
                <a:prstGeom prst="rect">
                  <a:avLst/>
                </a:prstGeom>
                <a:noFill/>
              </p:spPr>
              <p:txBody>
                <a:bodyPr wrap="none" rtlCol="0">
                  <a:spAutoFit/>
                </a:bodyPr>
                <a:lstStyle/>
                <a:p>
                  <a:r>
                    <a:rPr lang="en-US" dirty="0"/>
                    <a:t>Credit Score</a:t>
                  </a:r>
                </a:p>
              </p:txBody>
            </p:sp>
            <p:sp>
              <p:nvSpPr>
                <p:cNvPr id="65" name="TextBox 64"/>
                <p:cNvSpPr txBox="1"/>
                <p:nvPr/>
              </p:nvSpPr>
              <p:spPr>
                <a:xfrm rot="10800000">
                  <a:off x="6159391" y="3734639"/>
                  <a:ext cx="461665" cy="1909177"/>
                </a:xfrm>
                <a:prstGeom prst="rect">
                  <a:avLst/>
                </a:prstGeom>
                <a:noFill/>
              </p:spPr>
              <p:txBody>
                <a:bodyPr vert="eaVert" wrap="none" rtlCol="0">
                  <a:spAutoFit/>
                </a:bodyPr>
                <a:lstStyle/>
                <a:p>
                  <a:r>
                    <a:rPr lang="en-US" dirty="0"/>
                    <a:t>P(Loan Approved)</a:t>
                  </a:r>
                </a:p>
              </p:txBody>
            </p:sp>
          </p:grpSp>
          <p:grpSp>
            <p:nvGrpSpPr>
              <p:cNvPr id="129" name="Group 128"/>
              <p:cNvGrpSpPr/>
              <p:nvPr/>
            </p:nvGrpSpPr>
            <p:grpSpPr>
              <a:xfrm>
                <a:off x="7544283" y="3762174"/>
                <a:ext cx="1987880" cy="1854105"/>
                <a:chOff x="8332049" y="3713671"/>
                <a:chExt cx="1987880" cy="1854105"/>
              </a:xfrm>
            </p:grpSpPr>
            <p:grpSp>
              <p:nvGrpSpPr>
                <p:cNvPr id="117" name="Group 116"/>
                <p:cNvGrpSpPr/>
                <p:nvPr/>
              </p:nvGrpSpPr>
              <p:grpSpPr>
                <a:xfrm rot="16200000">
                  <a:off x="8371483" y="3866278"/>
                  <a:ext cx="1662064" cy="1740932"/>
                  <a:chOff x="8371483" y="3866278"/>
                  <a:chExt cx="1662064" cy="1740932"/>
                </a:xfrm>
              </p:grpSpPr>
              <p:sp>
                <p:nvSpPr>
                  <p:cNvPr id="101" name="TextBox 100"/>
                  <p:cNvSpPr txBox="1"/>
                  <p:nvPr/>
                </p:nvSpPr>
                <p:spPr>
                  <a:xfrm>
                    <a:off x="8371483" y="3866278"/>
                    <a:ext cx="290464" cy="369332"/>
                  </a:xfrm>
                  <a:prstGeom prst="rect">
                    <a:avLst/>
                  </a:prstGeom>
                  <a:noFill/>
                </p:spPr>
                <p:txBody>
                  <a:bodyPr wrap="none" rtlCol="0">
                    <a:spAutoFit/>
                  </a:bodyPr>
                  <a:lstStyle/>
                  <a:p>
                    <a:r>
                      <a:rPr lang="en-US" dirty="0"/>
                      <a:t>x</a:t>
                    </a:r>
                  </a:p>
                </p:txBody>
              </p:sp>
              <p:sp>
                <p:nvSpPr>
                  <p:cNvPr id="105" name="TextBox 104"/>
                  <p:cNvSpPr txBox="1"/>
                  <p:nvPr/>
                </p:nvSpPr>
                <p:spPr>
                  <a:xfrm>
                    <a:off x="8523883" y="4018678"/>
                    <a:ext cx="290464" cy="369332"/>
                  </a:xfrm>
                  <a:prstGeom prst="rect">
                    <a:avLst/>
                  </a:prstGeom>
                  <a:noFill/>
                </p:spPr>
                <p:txBody>
                  <a:bodyPr wrap="none" rtlCol="0">
                    <a:spAutoFit/>
                  </a:bodyPr>
                  <a:lstStyle/>
                  <a:p>
                    <a:r>
                      <a:rPr lang="en-US" dirty="0"/>
                      <a:t>x</a:t>
                    </a:r>
                  </a:p>
                </p:txBody>
              </p:sp>
              <p:sp>
                <p:nvSpPr>
                  <p:cNvPr id="106" name="TextBox 105"/>
                  <p:cNvSpPr txBox="1"/>
                  <p:nvPr/>
                </p:nvSpPr>
                <p:spPr>
                  <a:xfrm>
                    <a:off x="8676283" y="4171078"/>
                    <a:ext cx="290464" cy="369332"/>
                  </a:xfrm>
                  <a:prstGeom prst="rect">
                    <a:avLst/>
                  </a:prstGeom>
                  <a:noFill/>
                </p:spPr>
                <p:txBody>
                  <a:bodyPr wrap="none" rtlCol="0">
                    <a:spAutoFit/>
                  </a:bodyPr>
                  <a:lstStyle/>
                  <a:p>
                    <a:r>
                      <a:rPr lang="en-US" dirty="0"/>
                      <a:t>x</a:t>
                    </a:r>
                  </a:p>
                </p:txBody>
              </p:sp>
              <p:sp>
                <p:nvSpPr>
                  <p:cNvPr id="107" name="TextBox 106"/>
                  <p:cNvSpPr txBox="1"/>
                  <p:nvPr/>
                </p:nvSpPr>
                <p:spPr>
                  <a:xfrm>
                    <a:off x="8828683" y="4323478"/>
                    <a:ext cx="290464" cy="369332"/>
                  </a:xfrm>
                  <a:prstGeom prst="rect">
                    <a:avLst/>
                  </a:prstGeom>
                  <a:noFill/>
                </p:spPr>
                <p:txBody>
                  <a:bodyPr wrap="none" rtlCol="0">
                    <a:spAutoFit/>
                  </a:bodyPr>
                  <a:lstStyle/>
                  <a:p>
                    <a:r>
                      <a:rPr lang="en-US" dirty="0"/>
                      <a:t>x</a:t>
                    </a:r>
                  </a:p>
                </p:txBody>
              </p:sp>
              <p:sp>
                <p:nvSpPr>
                  <p:cNvPr id="108" name="TextBox 107"/>
                  <p:cNvSpPr txBox="1"/>
                  <p:nvPr/>
                </p:nvSpPr>
                <p:spPr>
                  <a:xfrm>
                    <a:off x="8981083" y="4475878"/>
                    <a:ext cx="290464" cy="369332"/>
                  </a:xfrm>
                  <a:prstGeom prst="rect">
                    <a:avLst/>
                  </a:prstGeom>
                  <a:noFill/>
                </p:spPr>
                <p:txBody>
                  <a:bodyPr wrap="none" rtlCol="0">
                    <a:spAutoFit/>
                  </a:bodyPr>
                  <a:lstStyle/>
                  <a:p>
                    <a:r>
                      <a:rPr lang="en-US" dirty="0"/>
                      <a:t>x</a:t>
                    </a:r>
                  </a:p>
                </p:txBody>
              </p:sp>
              <p:sp>
                <p:nvSpPr>
                  <p:cNvPr id="109" name="TextBox 108"/>
                  <p:cNvSpPr txBox="1"/>
                  <p:nvPr/>
                </p:nvSpPr>
                <p:spPr>
                  <a:xfrm>
                    <a:off x="9133483" y="4628278"/>
                    <a:ext cx="290464" cy="369332"/>
                  </a:xfrm>
                  <a:prstGeom prst="rect">
                    <a:avLst/>
                  </a:prstGeom>
                  <a:noFill/>
                </p:spPr>
                <p:txBody>
                  <a:bodyPr wrap="none" rtlCol="0">
                    <a:spAutoFit/>
                  </a:bodyPr>
                  <a:lstStyle/>
                  <a:p>
                    <a:r>
                      <a:rPr lang="en-US" dirty="0"/>
                      <a:t>x</a:t>
                    </a:r>
                  </a:p>
                </p:txBody>
              </p:sp>
              <p:sp>
                <p:nvSpPr>
                  <p:cNvPr id="110" name="TextBox 109"/>
                  <p:cNvSpPr txBox="1"/>
                  <p:nvPr/>
                </p:nvSpPr>
                <p:spPr>
                  <a:xfrm>
                    <a:off x="9285883" y="4780678"/>
                    <a:ext cx="290464" cy="369332"/>
                  </a:xfrm>
                  <a:prstGeom prst="rect">
                    <a:avLst/>
                  </a:prstGeom>
                  <a:noFill/>
                </p:spPr>
                <p:txBody>
                  <a:bodyPr wrap="none" rtlCol="0">
                    <a:spAutoFit/>
                  </a:bodyPr>
                  <a:lstStyle/>
                  <a:p>
                    <a:r>
                      <a:rPr lang="en-US" dirty="0"/>
                      <a:t>x</a:t>
                    </a:r>
                  </a:p>
                </p:txBody>
              </p:sp>
              <p:sp>
                <p:nvSpPr>
                  <p:cNvPr id="111" name="TextBox 110"/>
                  <p:cNvSpPr txBox="1"/>
                  <p:nvPr/>
                </p:nvSpPr>
                <p:spPr>
                  <a:xfrm>
                    <a:off x="9438283" y="4933078"/>
                    <a:ext cx="290464" cy="369332"/>
                  </a:xfrm>
                  <a:prstGeom prst="rect">
                    <a:avLst/>
                  </a:prstGeom>
                  <a:noFill/>
                </p:spPr>
                <p:txBody>
                  <a:bodyPr wrap="none" rtlCol="0">
                    <a:spAutoFit/>
                  </a:bodyPr>
                  <a:lstStyle/>
                  <a:p>
                    <a:r>
                      <a:rPr lang="en-US" dirty="0"/>
                      <a:t>x</a:t>
                    </a:r>
                  </a:p>
                </p:txBody>
              </p:sp>
              <p:sp>
                <p:nvSpPr>
                  <p:cNvPr id="112" name="TextBox 111"/>
                  <p:cNvSpPr txBox="1"/>
                  <p:nvPr/>
                </p:nvSpPr>
                <p:spPr>
                  <a:xfrm>
                    <a:off x="9590683" y="5085478"/>
                    <a:ext cx="290464" cy="369332"/>
                  </a:xfrm>
                  <a:prstGeom prst="rect">
                    <a:avLst/>
                  </a:prstGeom>
                  <a:noFill/>
                </p:spPr>
                <p:txBody>
                  <a:bodyPr wrap="none" rtlCol="0">
                    <a:spAutoFit/>
                  </a:bodyPr>
                  <a:lstStyle/>
                  <a:p>
                    <a:r>
                      <a:rPr lang="en-US" dirty="0"/>
                      <a:t>x</a:t>
                    </a:r>
                  </a:p>
                </p:txBody>
              </p:sp>
              <p:sp>
                <p:nvSpPr>
                  <p:cNvPr id="113" name="TextBox 112"/>
                  <p:cNvSpPr txBox="1"/>
                  <p:nvPr/>
                </p:nvSpPr>
                <p:spPr>
                  <a:xfrm>
                    <a:off x="9743083" y="5237878"/>
                    <a:ext cx="290464" cy="369332"/>
                  </a:xfrm>
                  <a:prstGeom prst="rect">
                    <a:avLst/>
                  </a:prstGeom>
                  <a:noFill/>
                </p:spPr>
                <p:txBody>
                  <a:bodyPr wrap="none" rtlCol="0">
                    <a:spAutoFit/>
                  </a:bodyPr>
                  <a:lstStyle/>
                  <a:p>
                    <a:r>
                      <a:rPr lang="en-US" dirty="0"/>
                      <a:t>x</a:t>
                    </a:r>
                  </a:p>
                </p:txBody>
              </p:sp>
            </p:grpSp>
            <p:grpSp>
              <p:nvGrpSpPr>
                <p:cNvPr id="118" name="Group 117"/>
                <p:cNvGrpSpPr/>
                <p:nvPr/>
              </p:nvGrpSpPr>
              <p:grpSpPr>
                <a:xfrm rot="16200000">
                  <a:off x="8618431" y="3674237"/>
                  <a:ext cx="1662064" cy="1740932"/>
                  <a:chOff x="8371483" y="3866278"/>
                  <a:chExt cx="1662064" cy="1740932"/>
                </a:xfrm>
              </p:grpSpPr>
              <p:sp>
                <p:nvSpPr>
                  <p:cNvPr id="119" name="TextBox 118"/>
                  <p:cNvSpPr txBox="1"/>
                  <p:nvPr/>
                </p:nvSpPr>
                <p:spPr>
                  <a:xfrm>
                    <a:off x="8371483" y="3866278"/>
                    <a:ext cx="290464" cy="369332"/>
                  </a:xfrm>
                  <a:prstGeom prst="rect">
                    <a:avLst/>
                  </a:prstGeom>
                  <a:noFill/>
                </p:spPr>
                <p:txBody>
                  <a:bodyPr wrap="none" rtlCol="0">
                    <a:spAutoFit/>
                  </a:bodyPr>
                  <a:lstStyle/>
                  <a:p>
                    <a:r>
                      <a:rPr lang="en-US" dirty="0"/>
                      <a:t>x</a:t>
                    </a:r>
                  </a:p>
                </p:txBody>
              </p:sp>
              <p:sp>
                <p:nvSpPr>
                  <p:cNvPr id="120" name="TextBox 119"/>
                  <p:cNvSpPr txBox="1"/>
                  <p:nvPr/>
                </p:nvSpPr>
                <p:spPr>
                  <a:xfrm>
                    <a:off x="8523883" y="4018678"/>
                    <a:ext cx="290464" cy="369332"/>
                  </a:xfrm>
                  <a:prstGeom prst="rect">
                    <a:avLst/>
                  </a:prstGeom>
                  <a:noFill/>
                </p:spPr>
                <p:txBody>
                  <a:bodyPr wrap="none" rtlCol="0">
                    <a:spAutoFit/>
                  </a:bodyPr>
                  <a:lstStyle/>
                  <a:p>
                    <a:r>
                      <a:rPr lang="en-US" dirty="0"/>
                      <a:t>x</a:t>
                    </a:r>
                  </a:p>
                </p:txBody>
              </p:sp>
              <p:sp>
                <p:nvSpPr>
                  <p:cNvPr id="121" name="TextBox 120"/>
                  <p:cNvSpPr txBox="1"/>
                  <p:nvPr/>
                </p:nvSpPr>
                <p:spPr>
                  <a:xfrm>
                    <a:off x="8676283" y="4171078"/>
                    <a:ext cx="290464" cy="369332"/>
                  </a:xfrm>
                  <a:prstGeom prst="rect">
                    <a:avLst/>
                  </a:prstGeom>
                  <a:noFill/>
                </p:spPr>
                <p:txBody>
                  <a:bodyPr wrap="none" rtlCol="0">
                    <a:spAutoFit/>
                  </a:bodyPr>
                  <a:lstStyle/>
                  <a:p>
                    <a:r>
                      <a:rPr lang="en-US" dirty="0"/>
                      <a:t>x</a:t>
                    </a:r>
                  </a:p>
                </p:txBody>
              </p:sp>
              <p:sp>
                <p:nvSpPr>
                  <p:cNvPr id="122" name="TextBox 121"/>
                  <p:cNvSpPr txBox="1"/>
                  <p:nvPr/>
                </p:nvSpPr>
                <p:spPr>
                  <a:xfrm>
                    <a:off x="8828683" y="4323478"/>
                    <a:ext cx="290464" cy="369332"/>
                  </a:xfrm>
                  <a:prstGeom prst="rect">
                    <a:avLst/>
                  </a:prstGeom>
                  <a:noFill/>
                </p:spPr>
                <p:txBody>
                  <a:bodyPr wrap="none" rtlCol="0">
                    <a:spAutoFit/>
                  </a:bodyPr>
                  <a:lstStyle/>
                  <a:p>
                    <a:r>
                      <a:rPr lang="en-US" dirty="0"/>
                      <a:t>x</a:t>
                    </a:r>
                  </a:p>
                </p:txBody>
              </p:sp>
              <p:sp>
                <p:nvSpPr>
                  <p:cNvPr id="123" name="TextBox 122"/>
                  <p:cNvSpPr txBox="1"/>
                  <p:nvPr/>
                </p:nvSpPr>
                <p:spPr>
                  <a:xfrm>
                    <a:off x="8981083" y="4475878"/>
                    <a:ext cx="290464" cy="369332"/>
                  </a:xfrm>
                  <a:prstGeom prst="rect">
                    <a:avLst/>
                  </a:prstGeom>
                  <a:noFill/>
                </p:spPr>
                <p:txBody>
                  <a:bodyPr wrap="none" rtlCol="0">
                    <a:spAutoFit/>
                  </a:bodyPr>
                  <a:lstStyle/>
                  <a:p>
                    <a:r>
                      <a:rPr lang="en-US" dirty="0"/>
                      <a:t>x</a:t>
                    </a:r>
                  </a:p>
                </p:txBody>
              </p:sp>
              <p:sp>
                <p:nvSpPr>
                  <p:cNvPr id="124" name="TextBox 123"/>
                  <p:cNvSpPr txBox="1"/>
                  <p:nvPr/>
                </p:nvSpPr>
                <p:spPr>
                  <a:xfrm>
                    <a:off x="9133483" y="4628278"/>
                    <a:ext cx="290464" cy="369332"/>
                  </a:xfrm>
                  <a:prstGeom prst="rect">
                    <a:avLst/>
                  </a:prstGeom>
                  <a:noFill/>
                </p:spPr>
                <p:txBody>
                  <a:bodyPr wrap="none" rtlCol="0">
                    <a:spAutoFit/>
                  </a:bodyPr>
                  <a:lstStyle/>
                  <a:p>
                    <a:r>
                      <a:rPr lang="en-US" dirty="0"/>
                      <a:t>x</a:t>
                    </a:r>
                  </a:p>
                </p:txBody>
              </p:sp>
              <p:sp>
                <p:nvSpPr>
                  <p:cNvPr id="125" name="TextBox 124"/>
                  <p:cNvSpPr txBox="1"/>
                  <p:nvPr/>
                </p:nvSpPr>
                <p:spPr>
                  <a:xfrm>
                    <a:off x="9285883" y="4780678"/>
                    <a:ext cx="290464" cy="369332"/>
                  </a:xfrm>
                  <a:prstGeom prst="rect">
                    <a:avLst/>
                  </a:prstGeom>
                  <a:noFill/>
                </p:spPr>
                <p:txBody>
                  <a:bodyPr wrap="none" rtlCol="0">
                    <a:spAutoFit/>
                  </a:bodyPr>
                  <a:lstStyle/>
                  <a:p>
                    <a:r>
                      <a:rPr lang="en-US" dirty="0"/>
                      <a:t>x</a:t>
                    </a:r>
                  </a:p>
                </p:txBody>
              </p:sp>
              <p:sp>
                <p:nvSpPr>
                  <p:cNvPr id="126" name="TextBox 125"/>
                  <p:cNvSpPr txBox="1"/>
                  <p:nvPr/>
                </p:nvSpPr>
                <p:spPr>
                  <a:xfrm>
                    <a:off x="9438283" y="4933078"/>
                    <a:ext cx="290464" cy="369332"/>
                  </a:xfrm>
                  <a:prstGeom prst="rect">
                    <a:avLst/>
                  </a:prstGeom>
                  <a:noFill/>
                </p:spPr>
                <p:txBody>
                  <a:bodyPr wrap="none" rtlCol="0">
                    <a:spAutoFit/>
                  </a:bodyPr>
                  <a:lstStyle/>
                  <a:p>
                    <a:r>
                      <a:rPr lang="en-US" dirty="0"/>
                      <a:t>x</a:t>
                    </a:r>
                  </a:p>
                </p:txBody>
              </p:sp>
              <p:sp>
                <p:nvSpPr>
                  <p:cNvPr id="127" name="TextBox 126"/>
                  <p:cNvSpPr txBox="1"/>
                  <p:nvPr/>
                </p:nvSpPr>
                <p:spPr>
                  <a:xfrm>
                    <a:off x="9590683" y="5085478"/>
                    <a:ext cx="290464" cy="369332"/>
                  </a:xfrm>
                  <a:prstGeom prst="rect">
                    <a:avLst/>
                  </a:prstGeom>
                  <a:noFill/>
                </p:spPr>
                <p:txBody>
                  <a:bodyPr wrap="none" rtlCol="0">
                    <a:spAutoFit/>
                  </a:bodyPr>
                  <a:lstStyle/>
                  <a:p>
                    <a:r>
                      <a:rPr lang="en-US" dirty="0"/>
                      <a:t>x</a:t>
                    </a:r>
                  </a:p>
                </p:txBody>
              </p:sp>
              <p:sp>
                <p:nvSpPr>
                  <p:cNvPr id="128" name="TextBox 127"/>
                  <p:cNvSpPr txBox="1"/>
                  <p:nvPr/>
                </p:nvSpPr>
                <p:spPr>
                  <a:xfrm>
                    <a:off x="9743083" y="5237878"/>
                    <a:ext cx="290464" cy="369332"/>
                  </a:xfrm>
                  <a:prstGeom prst="rect">
                    <a:avLst/>
                  </a:prstGeom>
                  <a:noFill/>
                </p:spPr>
                <p:txBody>
                  <a:bodyPr wrap="none" rtlCol="0">
                    <a:spAutoFit/>
                  </a:bodyPr>
                  <a:lstStyle/>
                  <a:p>
                    <a:r>
                      <a:rPr lang="en-US" dirty="0"/>
                      <a:t>x</a:t>
                    </a:r>
                  </a:p>
                </p:txBody>
              </p:sp>
            </p:grpSp>
          </p:grpSp>
        </p:grpSp>
        <p:sp>
          <p:nvSpPr>
            <p:cNvPr id="3" name="Chevron 2"/>
            <p:cNvSpPr/>
            <p:nvPr/>
          </p:nvSpPr>
          <p:spPr>
            <a:xfrm>
              <a:off x="5830195" y="4208934"/>
              <a:ext cx="531612" cy="1417751"/>
            </a:xfrm>
            <a:prstGeom prst="chevron">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256146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908"/>
            <a:ext cx="11082454" cy="1325563"/>
          </a:xfrm>
        </p:spPr>
        <p:txBody>
          <a:bodyPr>
            <a:normAutofit/>
          </a:bodyPr>
          <a:lstStyle/>
          <a:p>
            <a:r>
              <a:rPr lang="en-US" dirty="0"/>
              <a:t>Logistic Regression Model</a:t>
            </a:r>
          </a:p>
        </p:txBody>
      </p:sp>
      <p:grpSp>
        <p:nvGrpSpPr>
          <p:cNvPr id="12" name="Group 11"/>
          <p:cNvGrpSpPr/>
          <p:nvPr/>
        </p:nvGrpSpPr>
        <p:grpSpPr>
          <a:xfrm>
            <a:off x="10524" y="1369421"/>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947854" y="1950630"/>
              <a:ext cx="9121697"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a:t>LogisticRegressionWithLBFGS</a:t>
              </a:r>
              <a:endParaRPr lang="en-US" i="0" dirty="0"/>
            </a:p>
          </p:txBody>
        </p:sp>
      </p:grpSp>
      <p:sp>
        <p:nvSpPr>
          <p:cNvPr id="79" name="Content Placeholder 2"/>
          <p:cNvSpPr>
            <a:spLocks noGrp="1"/>
          </p:cNvSpPr>
          <p:nvPr>
            <p:ph idx="1"/>
          </p:nvPr>
        </p:nvSpPr>
        <p:spPr>
          <a:xfrm>
            <a:off x="838200" y="3553428"/>
            <a:ext cx="10515600" cy="3005868"/>
          </a:xfrm>
        </p:spPr>
        <p:txBody>
          <a:bodyPr>
            <a:normAutofit/>
          </a:bodyPr>
          <a:lstStyle/>
          <a:p>
            <a:pPr>
              <a:buFont typeface="Wingdings" charset="2"/>
              <a:buChar char="§"/>
            </a:pPr>
            <a:endParaRPr lang="en-US" dirty="0"/>
          </a:p>
          <a:p>
            <a:pPr>
              <a:buFont typeface="Wingdings" charset="2"/>
              <a:buChar char="§"/>
            </a:pPr>
            <a:endParaRPr lang="en-US" dirty="0"/>
          </a:p>
        </p:txBody>
      </p:sp>
      <p:sp>
        <p:nvSpPr>
          <p:cNvPr id="8" name="Content Placeholder 2"/>
          <p:cNvSpPr txBox="1">
            <a:spLocks/>
          </p:cNvSpPr>
          <p:nvPr/>
        </p:nvSpPr>
        <p:spPr>
          <a:xfrm>
            <a:off x="838200" y="2858211"/>
            <a:ext cx="10515600" cy="3558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Key Parameters:</a:t>
            </a:r>
          </a:p>
          <a:p>
            <a:pPr>
              <a:buFont typeface="Wingdings" charset="2"/>
              <a:buChar char="§"/>
            </a:pPr>
            <a:r>
              <a:rPr lang="en-US" dirty="0"/>
              <a:t>Data -&gt; The training data, an RDD of </a:t>
            </a:r>
            <a:r>
              <a:rPr lang="en-US" dirty="0" err="1"/>
              <a:t>LabeledPoint</a:t>
            </a:r>
            <a:endParaRPr lang="en-US" dirty="0"/>
          </a:p>
          <a:p>
            <a:pPr>
              <a:buFont typeface="Wingdings" charset="2"/>
              <a:buChar char="§"/>
            </a:pPr>
            <a:r>
              <a:rPr lang="en-US" dirty="0"/>
              <a:t>Iterations -&gt; Number of iteration</a:t>
            </a:r>
          </a:p>
          <a:p>
            <a:pPr>
              <a:buFont typeface="Wingdings" charset="2"/>
              <a:buChar char="§"/>
            </a:pPr>
            <a:r>
              <a:rPr lang="en-US" dirty="0" err="1"/>
              <a:t>regType</a:t>
            </a:r>
            <a:r>
              <a:rPr lang="en-US" dirty="0"/>
              <a:t> -&gt; Type of </a:t>
            </a:r>
            <a:r>
              <a:rPr lang="en-US" dirty="0" err="1"/>
              <a:t>regularizer</a:t>
            </a:r>
            <a:r>
              <a:rPr lang="en-US" dirty="0"/>
              <a:t> used for training model</a:t>
            </a:r>
          </a:p>
          <a:p>
            <a:pPr lvl="1">
              <a:buFont typeface="Wingdings" charset="2"/>
              <a:buChar char="§"/>
            </a:pPr>
            <a:r>
              <a:rPr lang="en-US" dirty="0"/>
              <a:t>l1 for L1 regularization</a:t>
            </a:r>
          </a:p>
          <a:p>
            <a:pPr lvl="1">
              <a:buFont typeface="Wingdings" charset="2"/>
              <a:buChar char="§"/>
            </a:pPr>
            <a:r>
              <a:rPr lang="en-US" dirty="0"/>
              <a:t>l2 for L2 regularization (default)</a:t>
            </a:r>
          </a:p>
          <a:p>
            <a:pPr lvl="1">
              <a:buFont typeface="Wingdings" charset="2"/>
              <a:buChar char="§"/>
            </a:pPr>
            <a:r>
              <a:rPr lang="en-US" dirty="0"/>
              <a:t>None</a:t>
            </a:r>
          </a:p>
        </p:txBody>
      </p:sp>
    </p:spTree>
    <p:extLst>
      <p:ext uri="{BB962C8B-B14F-4D97-AF65-F5344CB8AC3E}">
        <p14:creationId xmlns:p14="http://schemas.microsoft.com/office/powerpoint/2010/main" val="2681284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a:t>
            </a:r>
            <a:r>
              <a:rPr lang="en-US" dirty="0" err="1"/>
              <a:t>LogisticRegression</a:t>
            </a:r>
            <a:r>
              <a:rPr lang="en-US" dirty="0"/>
              <a:t> using </a:t>
            </a:r>
            <a:r>
              <a:rPr lang="en-US" dirty="0" err="1"/>
              <a:t>PySpark</a:t>
            </a:r>
            <a:endParaRPr lang="en-US" dirty="0"/>
          </a:p>
        </p:txBody>
      </p:sp>
      <p:sp>
        <p:nvSpPr>
          <p:cNvPr id="3" name="Content Placeholder 2"/>
          <p:cNvSpPr>
            <a:spLocks noGrp="1"/>
          </p:cNvSpPr>
          <p:nvPr>
            <p:ph idx="1"/>
          </p:nvPr>
        </p:nvSpPr>
        <p:spPr/>
        <p:txBody>
          <a:bodyPr>
            <a:normAutofit fontScale="77500" lnSpcReduction="20000"/>
          </a:bodyPr>
          <a:lstStyle/>
          <a:p>
            <a:r>
              <a:rPr lang="en-US" dirty="0"/>
              <a:t>from </a:t>
            </a:r>
            <a:r>
              <a:rPr lang="en-US" dirty="0" err="1"/>
              <a:t>pyspark.mllib.classification</a:t>
            </a:r>
            <a:r>
              <a:rPr lang="en-US" dirty="0"/>
              <a:t> import </a:t>
            </a:r>
            <a:r>
              <a:rPr lang="en-US" dirty="0" err="1"/>
              <a:t>LogisticRegressionWithLBFGS</a:t>
            </a:r>
            <a:r>
              <a:rPr lang="en-US" dirty="0"/>
              <a:t>, </a:t>
            </a:r>
            <a:r>
              <a:rPr lang="en-US" dirty="0" err="1"/>
              <a:t>LogisticRegressionModel</a:t>
            </a:r>
            <a:endParaRPr lang="en-US" dirty="0"/>
          </a:p>
          <a:p>
            <a:r>
              <a:rPr lang="en-US" dirty="0"/>
              <a:t>from </a:t>
            </a:r>
            <a:r>
              <a:rPr lang="en-US" dirty="0" err="1"/>
              <a:t>pyspark.mllib.regression</a:t>
            </a:r>
            <a:r>
              <a:rPr lang="en-US" dirty="0"/>
              <a:t> import </a:t>
            </a:r>
            <a:r>
              <a:rPr lang="en-US" dirty="0" err="1"/>
              <a:t>LabeledPoint</a:t>
            </a:r>
            <a:endParaRPr lang="en-US" dirty="0"/>
          </a:p>
          <a:p>
            <a:endParaRPr lang="en-US" dirty="0"/>
          </a:p>
          <a:p>
            <a:r>
              <a:rPr lang="en-US" dirty="0"/>
              <a:t># Load and parse the data</a:t>
            </a:r>
          </a:p>
          <a:p>
            <a:r>
              <a:rPr lang="en-US" dirty="0" err="1"/>
              <a:t>def</a:t>
            </a:r>
            <a:r>
              <a:rPr lang="en-US" dirty="0"/>
              <a:t> </a:t>
            </a:r>
            <a:r>
              <a:rPr lang="en-US" dirty="0" err="1"/>
              <a:t>parsePoint</a:t>
            </a:r>
            <a:r>
              <a:rPr lang="en-US" dirty="0"/>
              <a:t>(line):</a:t>
            </a:r>
          </a:p>
          <a:p>
            <a:r>
              <a:rPr lang="en-US" dirty="0"/>
              <a:t>    values = [float(x) for x in </a:t>
            </a:r>
            <a:r>
              <a:rPr lang="en-US" dirty="0" err="1"/>
              <a:t>line.split</a:t>
            </a:r>
            <a:r>
              <a:rPr lang="en-US" dirty="0"/>
              <a:t>(' ')]</a:t>
            </a:r>
          </a:p>
          <a:p>
            <a:r>
              <a:rPr lang="en-US" dirty="0"/>
              <a:t>    return </a:t>
            </a:r>
            <a:r>
              <a:rPr lang="en-US" dirty="0" err="1"/>
              <a:t>LabeledPoint</a:t>
            </a:r>
            <a:r>
              <a:rPr lang="en-US" dirty="0"/>
              <a:t>(values[0], values[1:])</a:t>
            </a:r>
          </a:p>
          <a:p>
            <a:endParaRPr lang="en-US" dirty="0"/>
          </a:p>
          <a:p>
            <a:r>
              <a:rPr lang="en-US" dirty="0"/>
              <a:t>data = </a:t>
            </a:r>
            <a:r>
              <a:rPr lang="en-US" dirty="0" err="1"/>
              <a:t>sc.textFile</a:t>
            </a:r>
            <a:r>
              <a:rPr lang="en-US" dirty="0"/>
              <a:t>("data/</a:t>
            </a:r>
            <a:r>
              <a:rPr lang="en-US" dirty="0" err="1"/>
              <a:t>mllib</a:t>
            </a:r>
            <a:r>
              <a:rPr lang="en-US" dirty="0"/>
              <a:t>/sample_svm_data.txt")</a:t>
            </a:r>
          </a:p>
          <a:p>
            <a:r>
              <a:rPr lang="en-US" dirty="0" err="1"/>
              <a:t>parsedData</a:t>
            </a:r>
            <a:r>
              <a:rPr lang="en-US" dirty="0"/>
              <a:t> = </a:t>
            </a:r>
            <a:r>
              <a:rPr lang="en-US" dirty="0" err="1"/>
              <a:t>data.map</a:t>
            </a:r>
            <a:r>
              <a:rPr lang="en-US" dirty="0"/>
              <a:t>(</a:t>
            </a:r>
            <a:r>
              <a:rPr lang="en-US" dirty="0" err="1"/>
              <a:t>parsePoint</a:t>
            </a:r>
            <a:r>
              <a:rPr lang="en-US" dirty="0"/>
              <a:t>)</a:t>
            </a:r>
          </a:p>
          <a:p>
            <a:endParaRPr lang="en-US" dirty="0"/>
          </a:p>
          <a:p>
            <a:r>
              <a:rPr lang="en-US" dirty="0"/>
              <a:t># Build the model</a:t>
            </a:r>
          </a:p>
          <a:p>
            <a:r>
              <a:rPr lang="en-US" dirty="0"/>
              <a:t>model = </a:t>
            </a:r>
            <a:r>
              <a:rPr lang="en-US" dirty="0" err="1"/>
              <a:t>LogisticRegressionWithLBFGS.train</a:t>
            </a:r>
            <a:r>
              <a:rPr lang="en-US" dirty="0"/>
              <a:t>(</a:t>
            </a:r>
            <a:r>
              <a:rPr lang="en-US" dirty="0" err="1"/>
              <a:t>parsedData</a:t>
            </a:r>
            <a:r>
              <a:rPr lang="en-US" dirty="0"/>
              <a:t>)</a:t>
            </a:r>
          </a:p>
          <a:p>
            <a:endParaRPr lang="en-US" dirty="0"/>
          </a:p>
          <a:p>
            <a:r>
              <a:rPr lang="en-US" dirty="0"/>
              <a:t># Evaluating the model on training data</a:t>
            </a:r>
          </a:p>
          <a:p>
            <a:r>
              <a:rPr lang="en-US" dirty="0" err="1"/>
              <a:t>labelsAndPreds</a:t>
            </a:r>
            <a:r>
              <a:rPr lang="en-US" dirty="0"/>
              <a:t> = </a:t>
            </a:r>
            <a:r>
              <a:rPr lang="en-US" dirty="0" err="1"/>
              <a:t>parsedData.map</a:t>
            </a:r>
            <a:r>
              <a:rPr lang="en-US" dirty="0"/>
              <a:t>(lambda p: (</a:t>
            </a:r>
            <a:r>
              <a:rPr lang="en-US" dirty="0" err="1"/>
              <a:t>p.label</a:t>
            </a:r>
            <a:r>
              <a:rPr lang="en-US" dirty="0"/>
              <a:t>, </a:t>
            </a:r>
            <a:r>
              <a:rPr lang="en-US" dirty="0" err="1"/>
              <a:t>model.predict</a:t>
            </a:r>
            <a:r>
              <a:rPr lang="en-US" dirty="0"/>
              <a:t>(</a:t>
            </a:r>
            <a:r>
              <a:rPr lang="en-US" dirty="0" err="1"/>
              <a:t>p.features</a:t>
            </a:r>
            <a:r>
              <a:rPr lang="en-US" dirty="0"/>
              <a:t>)))</a:t>
            </a:r>
          </a:p>
          <a:p>
            <a:r>
              <a:rPr lang="en-US" dirty="0" err="1"/>
              <a:t>trainErr</a:t>
            </a:r>
            <a:r>
              <a:rPr lang="en-US" dirty="0"/>
              <a:t> = </a:t>
            </a:r>
            <a:r>
              <a:rPr lang="en-US" dirty="0" err="1"/>
              <a:t>labelsAndPreds.filter</a:t>
            </a:r>
            <a:r>
              <a:rPr lang="en-US" dirty="0"/>
              <a:t>(lambda (v, p): v != p).count() / float(</a:t>
            </a:r>
            <a:r>
              <a:rPr lang="en-US" dirty="0" err="1"/>
              <a:t>parsedData.count</a:t>
            </a:r>
            <a:r>
              <a:rPr lang="en-US" dirty="0"/>
              <a:t>())</a:t>
            </a:r>
          </a:p>
          <a:p>
            <a:r>
              <a:rPr lang="en-US" dirty="0"/>
              <a:t>print("Training Error = " + </a:t>
            </a:r>
            <a:r>
              <a:rPr lang="en-US" dirty="0" err="1"/>
              <a:t>str</a:t>
            </a:r>
            <a:r>
              <a:rPr lang="en-US" dirty="0"/>
              <a:t>(</a:t>
            </a:r>
            <a:r>
              <a:rPr lang="en-US" dirty="0" err="1"/>
              <a:t>trainErr</a:t>
            </a:r>
            <a:r>
              <a:rPr lang="en-US" dirty="0"/>
              <a:t>))</a:t>
            </a:r>
          </a:p>
          <a:p>
            <a:endParaRPr lang="en-US" dirty="0"/>
          </a:p>
          <a:p>
            <a:r>
              <a:rPr lang="en-US" dirty="0"/>
              <a:t># Save and load model</a:t>
            </a:r>
          </a:p>
          <a:p>
            <a:r>
              <a:rPr lang="en-US" dirty="0" err="1"/>
              <a:t>model.save</a:t>
            </a:r>
            <a:r>
              <a:rPr lang="en-US" dirty="0"/>
              <a:t>(</a:t>
            </a:r>
            <a:r>
              <a:rPr lang="en-US" dirty="0" err="1"/>
              <a:t>sc</a:t>
            </a:r>
            <a:r>
              <a:rPr lang="en-US" dirty="0"/>
              <a:t>, "</a:t>
            </a:r>
            <a:r>
              <a:rPr lang="en-US" dirty="0" err="1"/>
              <a:t>myModelPath</a:t>
            </a:r>
            <a:r>
              <a:rPr lang="en-US" dirty="0"/>
              <a:t>")</a:t>
            </a:r>
          </a:p>
          <a:p>
            <a:r>
              <a:rPr lang="en-US" dirty="0" err="1"/>
              <a:t>sameModel</a:t>
            </a:r>
            <a:r>
              <a:rPr lang="en-US" dirty="0"/>
              <a:t> = </a:t>
            </a:r>
            <a:r>
              <a:rPr lang="en-US" dirty="0" err="1"/>
              <a:t>LogisticRegressionModel.load</a:t>
            </a:r>
            <a:r>
              <a:rPr lang="en-US" dirty="0"/>
              <a:t>(</a:t>
            </a:r>
            <a:r>
              <a:rPr lang="en-US" dirty="0" err="1"/>
              <a:t>sc</a:t>
            </a:r>
            <a:r>
              <a:rPr lang="en-US" dirty="0"/>
              <a:t>, "</a:t>
            </a:r>
            <a:r>
              <a:rPr lang="en-US" dirty="0" err="1"/>
              <a:t>myModelPath</a:t>
            </a:r>
            <a:r>
              <a:rPr lang="en-US" dirty="0"/>
              <a:t>")</a:t>
            </a:r>
          </a:p>
        </p:txBody>
      </p:sp>
    </p:spTree>
    <p:extLst>
      <p:ext uri="{BB962C8B-B14F-4D97-AF65-F5344CB8AC3E}">
        <p14:creationId xmlns:p14="http://schemas.microsoft.com/office/powerpoint/2010/main" val="1457802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Necessary Libraries</a:t>
            </a:r>
          </a:p>
        </p:txBody>
      </p:sp>
      <p:sp>
        <p:nvSpPr>
          <p:cNvPr id="3" name="Content Placeholder 2"/>
          <p:cNvSpPr>
            <a:spLocks noGrp="1"/>
          </p:cNvSpPr>
          <p:nvPr>
            <p:ph idx="1"/>
          </p:nvPr>
        </p:nvSpPr>
        <p:spPr>
          <a:xfrm>
            <a:off x="267629" y="2160394"/>
            <a:ext cx="11086171" cy="3794357"/>
          </a:xfrm>
        </p:spPr>
        <p:txBody>
          <a:bodyPr/>
          <a:lstStyle/>
          <a:p>
            <a:r>
              <a:rPr lang="en-US" sz="2000" dirty="0"/>
              <a:t>from </a:t>
            </a:r>
            <a:r>
              <a:rPr lang="en-US" sz="2000" dirty="0" err="1"/>
              <a:t>pyspark.mllib.classification</a:t>
            </a:r>
            <a:r>
              <a:rPr lang="en-US" sz="2000" dirty="0"/>
              <a:t> import </a:t>
            </a:r>
            <a:r>
              <a:rPr lang="en-US" sz="2000" dirty="0" err="1"/>
              <a:t>LogisticRegressionWithLBFGS</a:t>
            </a:r>
            <a:r>
              <a:rPr lang="en-US" sz="2000" dirty="0"/>
              <a:t>, 							    </a:t>
            </a:r>
            <a:r>
              <a:rPr lang="en-US" sz="2000" dirty="0" err="1"/>
              <a:t>LogisticRegressionModel</a:t>
            </a:r>
            <a:endParaRPr lang="en-US" sz="2000" dirty="0"/>
          </a:p>
          <a:p>
            <a:r>
              <a:rPr lang="en-US" sz="2000" dirty="0"/>
              <a:t>from </a:t>
            </a:r>
            <a:r>
              <a:rPr lang="en-US" sz="2000" dirty="0" err="1"/>
              <a:t>pyspark.mllib.regression</a:t>
            </a:r>
            <a:r>
              <a:rPr lang="en-US" sz="2000" dirty="0"/>
              <a:t> import </a:t>
            </a:r>
            <a:r>
              <a:rPr lang="en-US" sz="2000" dirty="0" err="1"/>
              <a:t>LabeledPoint</a:t>
            </a:r>
            <a:endParaRPr lang="en-US" sz="2000" dirty="0"/>
          </a:p>
          <a:p>
            <a:endParaRPr lang="en-US" dirty="0"/>
          </a:p>
        </p:txBody>
      </p:sp>
    </p:spTree>
    <p:extLst>
      <p:ext uri="{BB962C8B-B14F-4D97-AF65-F5344CB8AC3E}">
        <p14:creationId xmlns:p14="http://schemas.microsoft.com/office/powerpoint/2010/main" val="2282938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t>
            </a:r>
            <a:r>
              <a:rPr lang="en-US" dirty="0" err="1"/>
              <a:t>LabeledPoint</a:t>
            </a:r>
            <a:r>
              <a:rPr lang="en-US" dirty="0"/>
              <a:t> Dataset</a:t>
            </a:r>
          </a:p>
        </p:txBody>
      </p:sp>
      <p:sp>
        <p:nvSpPr>
          <p:cNvPr id="3" name="Content Placeholder 2"/>
          <p:cNvSpPr>
            <a:spLocks noGrp="1"/>
          </p:cNvSpPr>
          <p:nvPr>
            <p:ph idx="1"/>
          </p:nvPr>
        </p:nvSpPr>
        <p:spPr/>
        <p:txBody>
          <a:bodyPr>
            <a:normAutofit/>
          </a:bodyPr>
          <a:lstStyle/>
          <a:p>
            <a:r>
              <a:rPr lang="en-US" sz="2000" dirty="0"/>
              <a:t># Load and parse the data</a:t>
            </a:r>
          </a:p>
          <a:p>
            <a:r>
              <a:rPr lang="en-US" sz="2000" dirty="0" err="1"/>
              <a:t>def</a:t>
            </a:r>
            <a:r>
              <a:rPr lang="en-US" sz="2000" dirty="0"/>
              <a:t> </a:t>
            </a:r>
            <a:r>
              <a:rPr lang="en-US" sz="2000" dirty="0" err="1"/>
              <a:t>parsePoint</a:t>
            </a:r>
            <a:r>
              <a:rPr lang="en-US" sz="2000" dirty="0"/>
              <a:t>(line):</a:t>
            </a:r>
          </a:p>
          <a:p>
            <a:r>
              <a:rPr lang="en-US" sz="2000" dirty="0"/>
              <a:t>    values = [float(x) for x in </a:t>
            </a:r>
            <a:r>
              <a:rPr lang="en-US" sz="2000" dirty="0" err="1"/>
              <a:t>line.split</a:t>
            </a:r>
            <a:r>
              <a:rPr lang="en-US" sz="2000" dirty="0"/>
              <a:t>(' ')]</a:t>
            </a:r>
          </a:p>
          <a:p>
            <a:r>
              <a:rPr lang="en-US" sz="2000" dirty="0"/>
              <a:t>    return </a:t>
            </a:r>
            <a:r>
              <a:rPr lang="en-US" sz="2000" dirty="0" err="1"/>
              <a:t>LabeledPoint</a:t>
            </a:r>
            <a:r>
              <a:rPr lang="en-US" sz="2000" dirty="0"/>
              <a:t>(values[0], values[1:])</a:t>
            </a:r>
          </a:p>
          <a:p>
            <a:endParaRPr lang="en-US" sz="2000" dirty="0"/>
          </a:p>
          <a:p>
            <a:r>
              <a:rPr lang="en-US" sz="2000" dirty="0"/>
              <a:t>data = </a:t>
            </a:r>
            <a:r>
              <a:rPr lang="en-US" sz="2000" dirty="0" err="1"/>
              <a:t>sc.textFile</a:t>
            </a:r>
            <a:r>
              <a:rPr lang="en-US" sz="2000" dirty="0"/>
              <a:t>("data/</a:t>
            </a:r>
            <a:r>
              <a:rPr lang="en-US" sz="2000" dirty="0" err="1"/>
              <a:t>mllib</a:t>
            </a:r>
            <a:r>
              <a:rPr lang="en-US" sz="2000" dirty="0"/>
              <a:t>/sample_svm_data.txt")</a:t>
            </a:r>
          </a:p>
          <a:p>
            <a:r>
              <a:rPr lang="en-US" sz="2000" dirty="0" err="1"/>
              <a:t>parsedData</a:t>
            </a:r>
            <a:r>
              <a:rPr lang="en-US" sz="2000" dirty="0"/>
              <a:t> = </a:t>
            </a:r>
            <a:r>
              <a:rPr lang="en-US" sz="2000" dirty="0" err="1"/>
              <a:t>data.map</a:t>
            </a:r>
            <a:r>
              <a:rPr lang="en-US" sz="2000" dirty="0"/>
              <a:t>(</a:t>
            </a:r>
            <a:r>
              <a:rPr lang="en-US" sz="2000" dirty="0" err="1"/>
              <a:t>parsePoint</a:t>
            </a:r>
            <a:r>
              <a:rPr lang="en-US" sz="2000" dirty="0"/>
              <a:t>)</a:t>
            </a:r>
          </a:p>
        </p:txBody>
      </p:sp>
    </p:spTree>
    <p:extLst>
      <p:ext uri="{BB962C8B-B14F-4D97-AF65-F5344CB8AC3E}">
        <p14:creationId xmlns:p14="http://schemas.microsoft.com/office/powerpoint/2010/main" val="3019475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Regression</a:t>
            </a:r>
          </a:p>
        </p:txBody>
      </p:sp>
      <p:sp>
        <p:nvSpPr>
          <p:cNvPr id="3" name="Content Placeholder 2"/>
          <p:cNvSpPr>
            <a:spLocks noGrp="1"/>
          </p:cNvSpPr>
          <p:nvPr>
            <p:ph idx="1"/>
          </p:nvPr>
        </p:nvSpPr>
        <p:spPr/>
        <p:txBody>
          <a:bodyPr>
            <a:normAutofit/>
          </a:bodyPr>
          <a:lstStyle/>
          <a:p>
            <a:r>
              <a:rPr lang="en-US" sz="2000" dirty="0"/>
              <a:t># Build the model</a:t>
            </a:r>
          </a:p>
          <a:p>
            <a:r>
              <a:rPr lang="en-US" sz="2000" dirty="0"/>
              <a:t>model = </a:t>
            </a:r>
            <a:r>
              <a:rPr lang="en-US" sz="2000" dirty="0" err="1"/>
              <a:t>LogisticRegressionWithLBFGS.train</a:t>
            </a:r>
            <a:r>
              <a:rPr lang="en-US" sz="2000" dirty="0"/>
              <a:t>(</a:t>
            </a:r>
            <a:r>
              <a:rPr lang="en-US" sz="2000" dirty="0" err="1"/>
              <a:t>parsedData</a:t>
            </a:r>
            <a:r>
              <a:rPr lang="en-US" sz="2000" dirty="0"/>
              <a:t>)</a:t>
            </a:r>
          </a:p>
          <a:p>
            <a:endParaRPr lang="en-US" sz="2000" dirty="0"/>
          </a:p>
        </p:txBody>
      </p:sp>
    </p:spTree>
    <p:extLst>
      <p:ext uri="{BB962C8B-B14F-4D97-AF65-F5344CB8AC3E}">
        <p14:creationId xmlns:p14="http://schemas.microsoft.com/office/powerpoint/2010/main" val="1739655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and Save</a:t>
            </a:r>
          </a:p>
        </p:txBody>
      </p:sp>
      <p:sp>
        <p:nvSpPr>
          <p:cNvPr id="3" name="Content Placeholder 2"/>
          <p:cNvSpPr>
            <a:spLocks noGrp="1"/>
          </p:cNvSpPr>
          <p:nvPr>
            <p:ph idx="1"/>
          </p:nvPr>
        </p:nvSpPr>
        <p:spPr>
          <a:xfrm>
            <a:off x="245327" y="878840"/>
            <a:ext cx="11641873" cy="5700380"/>
          </a:xfrm>
        </p:spPr>
        <p:txBody>
          <a:bodyPr>
            <a:normAutofit/>
          </a:bodyPr>
          <a:lstStyle/>
          <a:p>
            <a:r>
              <a:rPr lang="en-US" sz="1800" dirty="0"/>
              <a:t># Evaluating the model on training data</a:t>
            </a:r>
          </a:p>
          <a:p>
            <a:r>
              <a:rPr lang="en-US" sz="1800" dirty="0" err="1"/>
              <a:t>labelsAndPreds</a:t>
            </a:r>
            <a:r>
              <a:rPr lang="en-US" sz="1800" dirty="0"/>
              <a:t> = </a:t>
            </a:r>
            <a:r>
              <a:rPr lang="en-US" sz="1800" dirty="0" err="1"/>
              <a:t>parsedData.map</a:t>
            </a:r>
            <a:r>
              <a:rPr lang="en-US" sz="1800" dirty="0"/>
              <a:t>(lambda p: (</a:t>
            </a:r>
            <a:r>
              <a:rPr lang="en-US" sz="1800" dirty="0" err="1"/>
              <a:t>p.label</a:t>
            </a:r>
            <a:r>
              <a:rPr lang="en-US" sz="1800" dirty="0"/>
              <a:t>, </a:t>
            </a:r>
            <a:r>
              <a:rPr lang="en-US" sz="1800" dirty="0" err="1"/>
              <a:t>model.predict</a:t>
            </a:r>
            <a:r>
              <a:rPr lang="en-US" sz="1800" dirty="0"/>
              <a:t>(</a:t>
            </a:r>
            <a:r>
              <a:rPr lang="en-US" sz="1800" dirty="0" err="1"/>
              <a:t>p.features</a:t>
            </a:r>
            <a:r>
              <a:rPr lang="en-US" sz="1800" dirty="0"/>
              <a:t>)))</a:t>
            </a:r>
          </a:p>
          <a:p>
            <a:r>
              <a:rPr lang="en-US" sz="1800" dirty="0" err="1"/>
              <a:t>trainErr</a:t>
            </a:r>
            <a:r>
              <a:rPr lang="en-US" sz="1800" dirty="0"/>
              <a:t> = </a:t>
            </a:r>
            <a:r>
              <a:rPr lang="en-US" sz="1800" dirty="0" err="1"/>
              <a:t>labelsAndPreds.filter</a:t>
            </a:r>
            <a:r>
              <a:rPr lang="en-US" sz="1800" dirty="0"/>
              <a:t>(lambda (v, p): v != p).count() / float(</a:t>
            </a:r>
            <a:r>
              <a:rPr lang="en-US" sz="1800" dirty="0" err="1"/>
              <a:t>parsedData.count</a:t>
            </a:r>
            <a:r>
              <a:rPr lang="en-US" sz="1800" dirty="0"/>
              <a:t>())</a:t>
            </a:r>
          </a:p>
          <a:p>
            <a:r>
              <a:rPr lang="en-US" sz="1800" dirty="0"/>
              <a:t>print("Training Error = " + </a:t>
            </a:r>
            <a:r>
              <a:rPr lang="en-US" sz="1800" dirty="0" err="1"/>
              <a:t>str</a:t>
            </a:r>
            <a:r>
              <a:rPr lang="en-US" sz="1800" dirty="0"/>
              <a:t>(</a:t>
            </a:r>
            <a:r>
              <a:rPr lang="en-US" sz="1800" dirty="0" err="1"/>
              <a:t>trainErr</a:t>
            </a:r>
            <a:r>
              <a:rPr lang="en-US" sz="1800" dirty="0"/>
              <a:t>))</a:t>
            </a:r>
          </a:p>
          <a:p>
            <a:endParaRPr lang="en-US" sz="1800" dirty="0"/>
          </a:p>
          <a:p>
            <a:r>
              <a:rPr lang="en-US" sz="1800" dirty="0"/>
              <a:t># Save and load model</a:t>
            </a:r>
          </a:p>
          <a:p>
            <a:r>
              <a:rPr lang="en-US" sz="1800" dirty="0" err="1"/>
              <a:t>model.save</a:t>
            </a:r>
            <a:r>
              <a:rPr lang="en-US" sz="1800" dirty="0"/>
              <a:t>(</a:t>
            </a:r>
            <a:r>
              <a:rPr lang="en-US" sz="1800" dirty="0" err="1"/>
              <a:t>sc</a:t>
            </a:r>
            <a:r>
              <a:rPr lang="en-US" sz="1800" dirty="0"/>
              <a:t>, "</a:t>
            </a:r>
            <a:r>
              <a:rPr lang="en-US" sz="1800" dirty="0" err="1"/>
              <a:t>myModelPath</a:t>
            </a:r>
            <a:r>
              <a:rPr lang="en-US" sz="1800" dirty="0"/>
              <a:t>")</a:t>
            </a:r>
          </a:p>
          <a:p>
            <a:r>
              <a:rPr lang="en-US" sz="1800" dirty="0" err="1"/>
              <a:t>sameModel</a:t>
            </a:r>
            <a:r>
              <a:rPr lang="en-US" sz="1800" dirty="0"/>
              <a:t> = </a:t>
            </a:r>
            <a:r>
              <a:rPr lang="en-US" sz="1800" dirty="0" err="1"/>
              <a:t>LogisticRegressionModel.load</a:t>
            </a:r>
            <a:r>
              <a:rPr lang="en-US" sz="1800" dirty="0"/>
              <a:t>(</a:t>
            </a:r>
            <a:r>
              <a:rPr lang="en-US" sz="1800" dirty="0" err="1"/>
              <a:t>sc</a:t>
            </a:r>
            <a:r>
              <a:rPr lang="en-US" sz="1800" dirty="0"/>
              <a:t>, "</a:t>
            </a:r>
            <a:r>
              <a:rPr lang="en-US" sz="1800" dirty="0" err="1"/>
              <a:t>myModelPath</a:t>
            </a:r>
            <a:r>
              <a:rPr lang="en-US" sz="1800" dirty="0"/>
              <a:t>")</a:t>
            </a:r>
          </a:p>
        </p:txBody>
      </p:sp>
    </p:spTree>
    <p:extLst>
      <p:ext uri="{BB962C8B-B14F-4D97-AF65-F5344CB8AC3E}">
        <p14:creationId xmlns:p14="http://schemas.microsoft.com/office/powerpoint/2010/main" val="3067489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Naive </a:t>
            </a:r>
            <a:r>
              <a:rPr lang="en-US" dirty="0" err="1"/>
              <a:t>Bayes</a:t>
            </a:r>
            <a:r>
              <a:rPr lang="en-US" dirty="0"/>
              <a:t>’ Theorem</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9227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Simple multiclass classification algorithm</a:t>
              </a:r>
            </a:p>
          </p:txBody>
        </p:sp>
      </p:grpSp>
      <p:sp>
        <p:nvSpPr>
          <p:cNvPr id="79" name="Content Placeholder 2"/>
          <p:cNvSpPr>
            <a:spLocks noGrp="1"/>
          </p:cNvSpPr>
          <p:nvPr>
            <p:ph idx="1"/>
          </p:nvPr>
        </p:nvSpPr>
        <p:spPr>
          <a:xfrm>
            <a:off x="838200" y="3553428"/>
            <a:ext cx="10515600" cy="3005868"/>
          </a:xfrm>
        </p:spPr>
        <p:txBody>
          <a:bodyPr>
            <a:normAutofit/>
          </a:bodyPr>
          <a:lstStyle/>
          <a:p>
            <a:pPr>
              <a:buFont typeface="Wingdings" charset="2"/>
              <a:buChar char="§"/>
            </a:pPr>
            <a:endParaRPr lang="en-US" dirty="0"/>
          </a:p>
          <a:p>
            <a:pPr>
              <a:buFont typeface="Wingdings" charset="2"/>
              <a:buChar char="§"/>
            </a:pPr>
            <a:endParaRPr lang="en-US" dirty="0"/>
          </a:p>
        </p:txBody>
      </p:sp>
      <p:sp>
        <p:nvSpPr>
          <p:cNvPr id="8" name="Content Placeholder 2"/>
          <p:cNvSpPr txBox="1">
            <a:spLocks/>
          </p:cNvSpPr>
          <p:nvPr/>
        </p:nvSpPr>
        <p:spPr>
          <a:xfrm>
            <a:off x="848724" y="3189681"/>
            <a:ext cx="10515600" cy="3558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Assumes independence between every pair of features</a:t>
            </a:r>
          </a:p>
          <a:p>
            <a:pPr>
              <a:buFont typeface="Wingdings" charset="2"/>
              <a:buChar char="§"/>
            </a:pPr>
            <a:r>
              <a:rPr lang="en-US" dirty="0">
                <a:ea typeface="Cambria Math" panose="02040503050406030204" pitchFamily="18" charset="0"/>
              </a:rPr>
              <a:t>In a single pass, computes the conditional probability distribution of each feature given label</a:t>
            </a:r>
          </a:p>
          <a:p>
            <a:pPr>
              <a:buFont typeface="Wingdings" charset="2"/>
              <a:buChar char="§"/>
            </a:pPr>
            <a:r>
              <a:rPr lang="en-US" dirty="0">
                <a:ea typeface="Cambria Math" panose="02040503050406030204" pitchFamily="18" charset="0"/>
              </a:rPr>
              <a:t>It then applies Bayes’ theorem to compute the conditional probability distribution of label given observation and uses it for prediction</a:t>
            </a:r>
          </a:p>
          <a:p>
            <a:pPr>
              <a:buFont typeface="Wingdings" charset="2"/>
              <a:buChar char="§"/>
            </a:pPr>
            <a:endParaRPr lang="en-US" dirty="0"/>
          </a:p>
          <a:p>
            <a:pPr>
              <a:buFont typeface="Wingdings" charset="2"/>
              <a:buChar char="§"/>
            </a:pPr>
            <a:endParaRPr lang="en-US" dirty="0"/>
          </a:p>
        </p:txBody>
      </p:sp>
    </p:spTree>
    <p:extLst>
      <p:ext uri="{BB962C8B-B14F-4D97-AF65-F5344CB8AC3E}">
        <p14:creationId xmlns:p14="http://schemas.microsoft.com/office/powerpoint/2010/main" val="2396071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a:t>
                </a:r>
                <a:r>
                  <a:rPr lang="en-US" i="0">
                    <a:solidFill>
                      <a:prstClr val="white"/>
                    </a:solidFill>
                    <a:latin typeface="Segoe UI"/>
                  </a:rPr>
                  <a:t>have learned how to:</a:t>
                </a:r>
                <a:endParaRPr lang="en-US" i="0" dirty="0">
                  <a:solidFill>
                    <a:prstClr val="white"/>
                  </a:solidFill>
                  <a:latin typeface="Segoe UI"/>
                </a:endParaRP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Explain what </a:t>
              </a:r>
              <a:r>
                <a:rPr lang="en-US" sz="2800" dirty="0" err="1"/>
                <a:t>regularizers</a:t>
              </a:r>
              <a:r>
                <a:rPr lang="en-US" sz="2800" dirty="0"/>
                <a:t> accomplish</a:t>
              </a:r>
            </a:p>
            <a:p>
              <a:pPr marL="1316038" indent="-457200">
                <a:buFont typeface="Wingdings" charset="2"/>
                <a:buChar char="§"/>
              </a:pPr>
              <a:r>
                <a:rPr lang="en-US" sz="2800" dirty="0"/>
                <a:t>Understand cross-validation procedures</a:t>
              </a:r>
            </a:p>
            <a:p>
              <a:pPr marL="1316038" indent="-457200">
                <a:buFont typeface="Wingdings" charset="2"/>
                <a:buChar char="§"/>
              </a:pPr>
              <a:r>
                <a:rPr lang="en-US" sz="2800" dirty="0"/>
                <a:t>Understand nested cross-validation procedures</a:t>
              </a:r>
            </a:p>
            <a:p>
              <a:pPr marL="1316038" indent="-457200">
                <a:buFont typeface="Wingdings" charset="2"/>
                <a:buChar char="§"/>
              </a:pPr>
              <a:r>
                <a:rPr lang="en-US" sz="2800" dirty="0"/>
                <a:t>Define a classification problem</a:t>
              </a:r>
            </a:p>
            <a:p>
              <a:pPr marL="1316038" indent="-457200">
                <a:buFont typeface="Wingdings" charset="2"/>
                <a:buChar char="§"/>
              </a:pPr>
              <a:r>
                <a:rPr lang="en-US" sz="2800" dirty="0"/>
                <a:t>Represent classification errors</a:t>
              </a:r>
            </a:p>
            <a:p>
              <a:pPr marL="1316038" indent="-457200">
                <a:buFont typeface="Wingdings" charset="2"/>
                <a:buChar char="§"/>
              </a:pPr>
              <a:r>
                <a:rPr lang="en-US" sz="2800" dirty="0"/>
                <a:t>Explain loss functions</a:t>
              </a:r>
            </a:p>
            <a:p>
              <a:pPr marL="1316038" indent="-457200">
                <a:buFont typeface="Wingdings" charset="2"/>
                <a:buChar char="§"/>
              </a:pPr>
              <a:r>
                <a:rPr lang="en-US" sz="2800" dirty="0"/>
                <a:t>Understand logistic regression</a:t>
              </a:r>
            </a:p>
            <a:p>
              <a:pPr marL="1316038" indent="-457200">
                <a:buFont typeface="Wingdings" charset="2"/>
                <a:buChar char="§"/>
              </a:pPr>
              <a:r>
                <a:rPr lang="en-US" sz="2800" dirty="0"/>
                <a:t>Utilize Spark </a:t>
              </a:r>
              <a:r>
                <a:rPr lang="en-US" sz="2800" dirty="0" err="1"/>
                <a:t>MLlib</a:t>
              </a:r>
              <a:r>
                <a:rPr lang="en-US" sz="2800" dirty="0"/>
                <a:t> to implement logistic regression</a:t>
              </a:r>
              <a:endParaRPr lang="en-US" sz="2400" dirty="0"/>
            </a:p>
          </p:txBody>
        </p:sp>
      </p:grpSp>
    </p:spTree>
    <p:extLst>
      <p:ext uri="{BB962C8B-B14F-4D97-AF65-F5344CB8AC3E}">
        <p14:creationId xmlns:p14="http://schemas.microsoft.com/office/powerpoint/2010/main" val="379602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4465"/>
            <a:ext cx="10515600" cy="1325563"/>
          </a:xfrm>
        </p:spPr>
        <p:txBody>
          <a:bodyPr/>
          <a:lstStyle/>
          <a:p>
            <a:r>
              <a:rPr lang="en-US" dirty="0"/>
              <a:t>Regularization Term - Recap</a:t>
            </a:r>
          </a:p>
        </p:txBody>
      </p:sp>
      <p:sp>
        <p:nvSpPr>
          <p:cNvPr id="11" name="Content Placeholder 9"/>
          <p:cNvSpPr>
            <a:spLocks noGrp="1"/>
          </p:cNvSpPr>
          <p:nvPr>
            <p:ph idx="1"/>
          </p:nvPr>
        </p:nvSpPr>
        <p:spPr>
          <a:xfrm>
            <a:off x="131064" y="3139025"/>
            <a:ext cx="11227016" cy="580354"/>
          </a:xfrm>
        </p:spPr>
        <p:txBody>
          <a:bodyPr>
            <a:normAutofit/>
          </a:bodyPr>
          <a:lstStyle/>
          <a:p>
            <a:pPr marL="1089025" indent="-457200">
              <a:lnSpc>
                <a:spcPct val="100000"/>
              </a:lnSpc>
              <a:spcBef>
                <a:spcPts val="0"/>
              </a:spcBef>
              <a:buFont typeface="Wingdings" charset="2"/>
              <a:buChar char="§"/>
            </a:pPr>
            <a:r>
              <a:rPr lang="en-US" dirty="0">
                <a:solidFill>
                  <a:srgbClr val="000000"/>
                </a:solidFill>
              </a:rPr>
              <a:t>The term below was added to the problem:</a:t>
            </a:r>
          </a:p>
        </p:txBody>
      </p:sp>
      <p:sp>
        <p:nvSpPr>
          <p:cNvPr id="14" name="Content Placeholder 9"/>
          <p:cNvSpPr>
            <a:spLocks noGrp="1"/>
          </p:cNvSpPr>
          <p:nvPr>
            <p:ph idx="1"/>
          </p:nvPr>
        </p:nvSpPr>
        <p:spPr>
          <a:xfrm>
            <a:off x="131064" y="4506935"/>
            <a:ext cx="10515600" cy="1733227"/>
          </a:xfrm>
        </p:spPr>
        <p:txBody>
          <a:bodyPr>
            <a:normAutofit/>
          </a:bodyPr>
          <a:lstStyle/>
          <a:p>
            <a:pPr marL="1089025" indent="-457200">
              <a:lnSpc>
                <a:spcPct val="100000"/>
              </a:lnSpc>
              <a:spcBef>
                <a:spcPts val="0"/>
              </a:spcBef>
              <a:buFont typeface="Wingdings" charset="2"/>
              <a:buChar char="§"/>
            </a:pPr>
            <a:r>
              <a:rPr lang="en-US" dirty="0">
                <a:solidFill>
                  <a:srgbClr val="000000"/>
                </a:solidFill>
              </a:rPr>
              <a:t>This term pushes the model towards simplicity</a:t>
            </a:r>
          </a:p>
          <a:p>
            <a:pPr marL="1089025" indent="-457200">
              <a:lnSpc>
                <a:spcPct val="100000"/>
              </a:lnSpc>
              <a:spcBef>
                <a:spcPts val="0"/>
              </a:spcBef>
              <a:buFont typeface="Wingdings" charset="2"/>
              <a:buChar char="§"/>
            </a:pPr>
            <a:r>
              <a:rPr lang="en-US" dirty="0">
                <a:solidFill>
                  <a:srgbClr val="000000"/>
                </a:solidFill>
              </a:rPr>
              <a:t>It does so by limiting the values that β can take</a:t>
            </a:r>
          </a:p>
        </p:txBody>
      </p:sp>
      <p:grpSp>
        <p:nvGrpSpPr>
          <p:cNvPr id="3" name="Group 2"/>
          <p:cNvGrpSpPr/>
          <p:nvPr/>
        </p:nvGrpSpPr>
        <p:grpSpPr>
          <a:xfrm>
            <a:off x="0" y="1658618"/>
            <a:ext cx="12192000" cy="1146905"/>
            <a:chOff x="0" y="1658618"/>
            <a:chExt cx="12192000" cy="1146905"/>
          </a:xfrm>
        </p:grpSpPr>
        <p:sp>
          <p:nvSpPr>
            <p:cNvPr id="9" name="Rectangle 8"/>
            <p:cNvSpPr/>
            <p:nvPr/>
          </p:nvSpPr>
          <p:spPr>
            <a:xfrm>
              <a:off x="0" y="1658618"/>
              <a:ext cx="12192000" cy="1146905"/>
            </a:xfrm>
            <a:prstGeom prst="rect">
              <a:avLst/>
            </a:prstGeom>
            <a:solidFill>
              <a:srgbClr val="BFBFB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u="none" strike="noStrike" kern="0" cap="none" spc="0" normalizeH="0" baseline="0" noProof="0" dirty="0">
                <a:ln>
                  <a:noFill/>
                </a:ln>
                <a:solidFill>
                  <a:prstClr val="white"/>
                </a:solidFill>
                <a:effectLst/>
                <a:uLnTx/>
                <a:uFillTx/>
                <a:latin typeface="+mj-lt"/>
              </a:endParaRPr>
            </a:p>
          </p:txBody>
        </p:sp>
        <p:grpSp>
          <p:nvGrpSpPr>
            <p:cNvPr id="10" name="Group 9"/>
            <p:cNvGrpSpPr/>
            <p:nvPr/>
          </p:nvGrpSpPr>
          <p:grpSpPr>
            <a:xfrm>
              <a:off x="1277953" y="1895475"/>
              <a:ext cx="9758347" cy="673100"/>
              <a:chOff x="1552172" y="1787493"/>
              <a:chExt cx="9758347" cy="740410"/>
            </a:xfrm>
          </p:grpSpPr>
          <p:graphicFrame>
            <p:nvGraphicFramePr>
              <p:cNvPr id="12" name="Object 11"/>
              <p:cNvGraphicFramePr>
                <a:graphicFrameLocks noChangeAspect="1"/>
              </p:cNvGraphicFramePr>
              <p:nvPr>
                <p:extLst>
                  <p:ext uri="{D42A27DB-BD31-4B8C-83A1-F6EECF244321}">
                    <p14:modId xmlns:p14="http://schemas.microsoft.com/office/powerpoint/2010/main" val="1340703461"/>
                  </p:ext>
                </p:extLst>
              </p:nvPr>
            </p:nvGraphicFramePr>
            <p:xfrm>
              <a:off x="3296819" y="1787493"/>
              <a:ext cx="8013700" cy="740410"/>
            </p:xfrm>
            <a:graphic>
              <a:graphicData uri="http://schemas.openxmlformats.org/presentationml/2006/ole">
                <mc:AlternateContent xmlns:mc="http://schemas.openxmlformats.org/markup-compatibility/2006">
                  <mc:Choice xmlns:v="urn:schemas-microsoft-com:vml" Requires="v">
                    <p:oleObj spid="_x0000_s1082" name="Equation" r:id="rId4" imgW="4102100" imgH="368300" progId="Equation.3">
                      <p:embed/>
                    </p:oleObj>
                  </mc:Choice>
                  <mc:Fallback>
                    <p:oleObj name="Equation" r:id="rId4" imgW="4102100" imgH="368300" progId="Equation.3">
                      <p:embed/>
                      <p:pic>
                        <p:nvPicPr>
                          <p:cNvPr id="0" name="Picture 24"/>
                          <p:cNvPicPr>
                            <a:picLocks noChangeAspect="1" noChangeArrowheads="1"/>
                          </p:cNvPicPr>
                          <p:nvPr/>
                        </p:nvPicPr>
                        <p:blipFill>
                          <a:blip r:embed="rId5"/>
                          <a:srcRect/>
                          <a:stretch>
                            <a:fillRect/>
                          </a:stretch>
                        </p:blipFill>
                        <p:spPr bwMode="auto">
                          <a:xfrm>
                            <a:off x="3296819" y="1787493"/>
                            <a:ext cx="8013700" cy="740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1552172" y="1896139"/>
                <a:ext cx="1601144" cy="523220"/>
              </a:xfrm>
              <a:prstGeom prst="rect">
                <a:avLst/>
              </a:prstGeom>
              <a:noFill/>
            </p:spPr>
            <p:txBody>
              <a:bodyPr wrap="none" rtlCol="0">
                <a:spAutoFit/>
              </a:bodyPr>
              <a:lstStyle/>
              <a:p>
                <a:r>
                  <a:rPr lang="en-US" sz="2800" dirty="0"/>
                  <a:t>Minimize</a:t>
                </a:r>
              </a:p>
            </p:txBody>
          </p:sp>
        </p:grpSp>
      </p:grpSp>
      <p:graphicFrame>
        <p:nvGraphicFramePr>
          <p:cNvPr id="15" name="Object 14"/>
          <p:cNvGraphicFramePr>
            <a:graphicFrameLocks noChangeAspect="1"/>
          </p:cNvGraphicFramePr>
          <p:nvPr>
            <p:extLst>
              <p:ext uri="{D42A27DB-BD31-4B8C-83A1-F6EECF244321}">
                <p14:modId xmlns:p14="http://schemas.microsoft.com/office/powerpoint/2010/main" val="3304442253"/>
              </p:ext>
            </p:extLst>
          </p:nvPr>
        </p:nvGraphicFramePr>
        <p:xfrm>
          <a:off x="2662564" y="3827645"/>
          <a:ext cx="2401094" cy="571024"/>
        </p:xfrm>
        <a:graphic>
          <a:graphicData uri="http://schemas.openxmlformats.org/presentationml/2006/ole">
            <mc:AlternateContent xmlns:mc="http://schemas.openxmlformats.org/markup-compatibility/2006">
              <mc:Choice xmlns:v="urn:schemas-microsoft-com:vml" Requires="v">
                <p:oleObj spid="_x0000_s1083" name="Equation" r:id="rId6" imgW="1215720" imgH="283320" progId="Equation.3">
                  <p:embed/>
                </p:oleObj>
              </mc:Choice>
              <mc:Fallback>
                <p:oleObj name="Equation" r:id="rId6" imgW="1215720" imgH="283320" progId="Equation.3">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2564" y="3827645"/>
                        <a:ext cx="2401094" cy="5710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730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4465"/>
            <a:ext cx="10515600" cy="1325563"/>
          </a:xfrm>
        </p:spPr>
        <p:txBody>
          <a:bodyPr/>
          <a:lstStyle/>
          <a:p>
            <a:r>
              <a:rPr lang="en-US" dirty="0"/>
              <a:t>Detour – </a:t>
            </a:r>
            <a:br>
              <a:rPr lang="en-US" dirty="0"/>
            </a:br>
            <a:r>
              <a:rPr lang="en-US" dirty="0"/>
              <a:t>Understanding L1 and L2 Vector Norms</a:t>
            </a:r>
          </a:p>
        </p:txBody>
      </p:sp>
      <p:grpSp>
        <p:nvGrpSpPr>
          <p:cNvPr id="7" name="Group 6"/>
          <p:cNvGrpSpPr/>
          <p:nvPr/>
        </p:nvGrpSpPr>
        <p:grpSpPr>
          <a:xfrm>
            <a:off x="4280" y="1875103"/>
            <a:ext cx="12192000" cy="1042641"/>
            <a:chOff x="0" y="1450658"/>
            <a:chExt cx="10802189" cy="984028"/>
          </a:xfrm>
        </p:grpSpPr>
        <p:sp>
          <p:nvSpPr>
            <p:cNvPr id="8" name="Rectangle 7"/>
            <p:cNvSpPr/>
            <p:nvPr/>
          </p:nvSpPr>
          <p:spPr>
            <a:xfrm>
              <a:off x="0" y="1450658"/>
              <a:ext cx="10802189" cy="984028"/>
            </a:xfrm>
            <a:prstGeom prst="rect">
              <a:avLst/>
            </a:prstGeom>
            <a:solidFill>
              <a:srgbClr val="BFBFB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endParaRPr lang="en-US" i="0" dirty="0"/>
            </a:p>
          </p:txBody>
        </p:sp>
      </p:grpSp>
      <p:sp>
        <p:nvSpPr>
          <p:cNvPr id="11" name="Content Placeholder 9"/>
          <p:cNvSpPr>
            <a:spLocks noGrp="1"/>
          </p:cNvSpPr>
          <p:nvPr>
            <p:ph idx="1"/>
          </p:nvPr>
        </p:nvSpPr>
        <p:spPr>
          <a:xfrm>
            <a:off x="131064" y="3634073"/>
            <a:ext cx="11227016" cy="580354"/>
          </a:xfrm>
        </p:spPr>
        <p:txBody>
          <a:bodyPr>
            <a:normAutofit/>
          </a:bodyPr>
          <a:lstStyle/>
          <a:p>
            <a:pPr marL="1089025" indent="-457200">
              <a:lnSpc>
                <a:spcPct val="100000"/>
              </a:lnSpc>
              <a:spcBef>
                <a:spcPts val="0"/>
              </a:spcBef>
              <a:buFont typeface="Wingdings" charset="2"/>
              <a:buChar char="§"/>
            </a:pPr>
            <a:r>
              <a:rPr lang="en-US" dirty="0">
                <a:solidFill>
                  <a:srgbClr val="000000"/>
                </a:solidFill>
              </a:rPr>
              <a:t>L2 vector norm is:</a:t>
            </a:r>
          </a:p>
        </p:txBody>
      </p:sp>
      <p:sp>
        <p:nvSpPr>
          <p:cNvPr id="14" name="Content Placeholder 9"/>
          <p:cNvSpPr>
            <a:spLocks noGrp="1"/>
          </p:cNvSpPr>
          <p:nvPr>
            <p:ph idx="1"/>
          </p:nvPr>
        </p:nvSpPr>
        <p:spPr>
          <a:xfrm>
            <a:off x="131064" y="5025920"/>
            <a:ext cx="4428579" cy="546978"/>
          </a:xfrm>
        </p:spPr>
        <p:txBody>
          <a:bodyPr>
            <a:normAutofit/>
          </a:bodyPr>
          <a:lstStyle/>
          <a:p>
            <a:pPr marL="1089025" indent="-457200">
              <a:lnSpc>
                <a:spcPct val="100000"/>
              </a:lnSpc>
              <a:spcBef>
                <a:spcPts val="0"/>
              </a:spcBef>
              <a:buFont typeface="Wingdings" charset="2"/>
              <a:buChar char="§"/>
            </a:pPr>
            <a:r>
              <a:rPr lang="en-US" dirty="0">
                <a:solidFill>
                  <a:srgbClr val="000000"/>
                </a:solidFill>
              </a:rPr>
              <a:t>L1 vector norm is:</a:t>
            </a:r>
          </a:p>
        </p:txBody>
      </p:sp>
      <p:sp>
        <p:nvSpPr>
          <p:cNvPr id="3" name="TextBox 2"/>
          <p:cNvSpPr txBox="1"/>
          <p:nvPr/>
        </p:nvSpPr>
        <p:spPr>
          <a:xfrm>
            <a:off x="837683" y="2134813"/>
            <a:ext cx="2639615" cy="523220"/>
          </a:xfrm>
          <a:prstGeom prst="rect">
            <a:avLst/>
          </a:prstGeom>
          <a:noFill/>
        </p:spPr>
        <p:txBody>
          <a:bodyPr wrap="none" rtlCol="0">
            <a:spAutoFit/>
          </a:bodyPr>
          <a:lstStyle/>
          <a:p>
            <a:r>
              <a:rPr lang="en-US" sz="2800" dirty="0"/>
              <a:t>Given a Vector:</a:t>
            </a:r>
          </a:p>
        </p:txBody>
      </p:sp>
      <p:graphicFrame>
        <p:nvGraphicFramePr>
          <p:cNvPr id="4" name="Object 3"/>
          <p:cNvGraphicFramePr>
            <a:graphicFrameLocks noChangeAspect="1"/>
          </p:cNvGraphicFramePr>
          <p:nvPr>
            <p:extLst>
              <p:ext uri="{D42A27DB-BD31-4B8C-83A1-F6EECF244321}">
                <p14:modId xmlns:p14="http://schemas.microsoft.com/office/powerpoint/2010/main" val="1172263417"/>
              </p:ext>
            </p:extLst>
          </p:nvPr>
        </p:nvGraphicFramePr>
        <p:xfrm>
          <a:off x="3621080" y="2128570"/>
          <a:ext cx="2598729" cy="530352"/>
        </p:xfrm>
        <a:graphic>
          <a:graphicData uri="http://schemas.openxmlformats.org/presentationml/2006/ole">
            <mc:AlternateContent xmlns:mc="http://schemas.openxmlformats.org/markup-compatibility/2006">
              <mc:Choice xmlns:v="urn:schemas-microsoft-com:vml" Requires="v">
                <p:oleObj spid="_x0000_s2134" name="Equation" r:id="rId4" imgW="1234080" imgH="237600" progId="Equation.3">
                  <p:embed/>
                </p:oleObj>
              </mc:Choice>
              <mc:Fallback>
                <p:oleObj name="Equation" r:id="rId4" imgW="1234080" imgH="237600" progId="Equation.3">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1080" y="2128570"/>
                        <a:ext cx="2598729" cy="530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266102959"/>
              </p:ext>
            </p:extLst>
          </p:nvPr>
        </p:nvGraphicFramePr>
        <p:xfrm>
          <a:off x="4685593" y="3619175"/>
          <a:ext cx="3181350" cy="609600"/>
        </p:xfrm>
        <a:graphic>
          <a:graphicData uri="http://schemas.openxmlformats.org/presentationml/2006/ole">
            <mc:AlternateContent xmlns:mc="http://schemas.openxmlformats.org/markup-compatibility/2006">
              <mc:Choice xmlns:v="urn:schemas-microsoft-com:vml" Requires="v">
                <p:oleObj spid="_x0000_s2135" name="Equation" r:id="rId6" imgW="1508400" imgH="283320" progId="Equation.3">
                  <p:embed/>
                </p:oleObj>
              </mc:Choice>
              <mc:Fallback>
                <p:oleObj name="Equation" r:id="rId6" imgW="1508400" imgH="283320" progId="Equation.3">
                  <p:embed/>
                  <p:pic>
                    <p:nvPicPr>
                      <p:cNvPr id="0"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5593" y="3619175"/>
                        <a:ext cx="31813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660649771"/>
              </p:ext>
            </p:extLst>
          </p:nvPr>
        </p:nvGraphicFramePr>
        <p:xfrm>
          <a:off x="4685593" y="5052852"/>
          <a:ext cx="3076575" cy="503237"/>
        </p:xfrm>
        <a:graphic>
          <a:graphicData uri="http://schemas.openxmlformats.org/presentationml/2006/ole">
            <mc:AlternateContent xmlns:mc="http://schemas.openxmlformats.org/markup-compatibility/2006">
              <mc:Choice xmlns:v="urn:schemas-microsoft-com:vml" Requires="v">
                <p:oleObj spid="_x0000_s2136" name="Equation" r:id="rId8" imgW="1462680" imgH="228240" progId="Equation.3">
                  <p:embed/>
                </p:oleObj>
              </mc:Choice>
              <mc:Fallback>
                <p:oleObj name="Equation" r:id="rId8" imgW="1462680" imgH="228240" progId="Equation.3">
                  <p:embed/>
                  <p:pic>
                    <p:nvPicPr>
                      <p:cNvPr id="0" name="Picture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5593" y="5052852"/>
                        <a:ext cx="307657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321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Possible </a:t>
                </a:r>
                <a14:m>
                  <m:oMath xmlns:m="http://schemas.openxmlformats.org/officeDocument/2006/math" xmlns="">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oMath>
                </a14:m>
                <a:r>
                  <a:rPr lang="en-US" dirty="0"/>
                  <a:t> vector for L2 Norm</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cstate="print"/>
                <a:stretch>
                  <a:fillRect l="-2377" b="-1843"/>
                </a:stretch>
              </a:blipFill>
            </p:spPr>
            <p:txBody>
              <a:bodyPr/>
              <a:lstStyle/>
              <a:p>
                <a:r>
                  <a:rPr lang="en-US">
                    <a:noFill/>
                  </a:rPr>
                  <a:t> </a:t>
                </a:r>
              </a:p>
            </p:txBody>
          </p:sp>
        </mc:Fallback>
      </mc:AlternateContent>
      <p:sp>
        <p:nvSpPr>
          <p:cNvPr id="4" name="Oval 3"/>
          <p:cNvSpPr/>
          <p:nvPr/>
        </p:nvSpPr>
        <p:spPr>
          <a:xfrm>
            <a:off x="3348681" y="2026508"/>
            <a:ext cx="4386648" cy="422601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 name="Straight Connector 5"/>
          <p:cNvCxnSpPr/>
          <p:nvPr/>
        </p:nvCxnSpPr>
        <p:spPr>
          <a:xfrm>
            <a:off x="2248930" y="4139513"/>
            <a:ext cx="6969211" cy="0"/>
          </a:xfrm>
          <a:prstGeom prst="line">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42005" y="1469550"/>
            <a:ext cx="0" cy="5264882"/>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7"/>
          </p:cNvCxnSpPr>
          <p:nvPr/>
        </p:nvCxnSpPr>
        <p:spPr>
          <a:xfrm flipV="1">
            <a:off x="5542005" y="2645393"/>
            <a:ext cx="1550914" cy="149412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5228780" y="1876447"/>
                <a:ext cx="37542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5228780" y="1876447"/>
                <a:ext cx="375424" cy="369332"/>
              </a:xfrm>
              <a:prstGeom prst="rect">
                <a:avLst/>
              </a:prstGeom>
              <a:blipFill>
                <a:blip r:embed="rId5"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5220240" y="2846418"/>
                <a:ext cx="37542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5220240" y="2846418"/>
                <a:ext cx="375424" cy="369332"/>
              </a:xfrm>
              <a:prstGeom prst="rect">
                <a:avLst/>
              </a:prstGeom>
              <a:blipFill>
                <a:blip r:embed="rId6"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7542898" y="4101991"/>
                <a:ext cx="37542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7542898" y="4101991"/>
                <a:ext cx="375424" cy="369332"/>
              </a:xfrm>
              <a:prstGeom prst="rect">
                <a:avLst/>
              </a:prstGeom>
              <a:blipFill>
                <a:blip r:embed="rId7"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6448596" y="4138719"/>
                <a:ext cx="37542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6448596" y="4138719"/>
                <a:ext cx="375424" cy="369332"/>
              </a:xfrm>
              <a:prstGeom prst="rect">
                <a:avLst/>
              </a:prstGeom>
              <a:blipFill>
                <a:blip r:embed="rId8" cstate="print"/>
                <a:stretch>
                  <a:fillRect/>
                </a:stretch>
              </a:blipFill>
            </p:spPr>
            <p:txBody>
              <a:bodyPr/>
              <a:lstStyle/>
              <a:p>
                <a:r>
                  <a:rPr lang="en-US">
                    <a:noFill/>
                  </a:rPr>
                  <a:t> </a:t>
                </a:r>
              </a:p>
            </p:txBody>
          </p:sp>
        </mc:Fallback>
      </mc:AlternateContent>
      <p:sp>
        <p:nvSpPr>
          <p:cNvPr id="3" name="TextBox 2"/>
          <p:cNvSpPr txBox="1"/>
          <p:nvPr/>
        </p:nvSpPr>
        <p:spPr>
          <a:xfrm>
            <a:off x="4999075" y="1472586"/>
            <a:ext cx="487992" cy="400110"/>
          </a:xfrm>
          <a:prstGeom prst="rect">
            <a:avLst/>
          </a:prstGeom>
          <a:noFill/>
        </p:spPr>
        <p:txBody>
          <a:bodyPr wrap="none" rtlCol="0">
            <a:spAutoFit/>
          </a:bodyPr>
          <a:lstStyle/>
          <a:p>
            <a:r>
              <a:rPr lang="en-US" sz="2000" i="1" dirty="0">
                <a:latin typeface="Cambria Math"/>
                <a:cs typeface="Cambria Math"/>
              </a:rPr>
              <a:t>β</a:t>
            </a:r>
            <a:r>
              <a:rPr lang="en-US" sz="2000" baseline="-25000" dirty="0">
                <a:latin typeface="Cambria Math"/>
                <a:cs typeface="Cambria Math"/>
              </a:rPr>
              <a:t>2</a:t>
            </a:r>
            <a:endParaRPr lang="en-US" i="1" dirty="0">
              <a:latin typeface="Cambria Math"/>
              <a:cs typeface="Cambria Math"/>
            </a:endParaRPr>
          </a:p>
        </p:txBody>
      </p:sp>
      <p:sp>
        <p:nvSpPr>
          <p:cNvPr id="15" name="TextBox 14"/>
          <p:cNvSpPr txBox="1"/>
          <p:nvPr/>
        </p:nvSpPr>
        <p:spPr>
          <a:xfrm>
            <a:off x="7867188" y="4151351"/>
            <a:ext cx="487992" cy="400110"/>
          </a:xfrm>
          <a:prstGeom prst="rect">
            <a:avLst/>
          </a:prstGeom>
          <a:noFill/>
        </p:spPr>
        <p:txBody>
          <a:bodyPr wrap="none" rtlCol="0">
            <a:spAutoFit/>
          </a:bodyPr>
          <a:lstStyle/>
          <a:p>
            <a:r>
              <a:rPr lang="en-US" sz="2000" i="1" dirty="0">
                <a:latin typeface="Cambria Math"/>
                <a:cs typeface="Cambria Math"/>
              </a:rPr>
              <a:t>β</a:t>
            </a:r>
            <a:r>
              <a:rPr lang="en-US" sz="2000" baseline="-25000" dirty="0">
                <a:latin typeface="Cambria Math"/>
                <a:cs typeface="Cambria Math"/>
              </a:rPr>
              <a:t>1</a:t>
            </a:r>
            <a:endParaRPr lang="en-US" i="1" dirty="0">
              <a:latin typeface="Cambria Math"/>
              <a:cs typeface="Cambria Math"/>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896124564"/>
              </p:ext>
            </p:extLst>
          </p:nvPr>
        </p:nvGraphicFramePr>
        <p:xfrm>
          <a:off x="7881869" y="1822352"/>
          <a:ext cx="2571750" cy="609600"/>
        </p:xfrm>
        <a:graphic>
          <a:graphicData uri="http://schemas.openxmlformats.org/presentationml/2006/ole">
            <mc:AlternateContent xmlns:mc="http://schemas.openxmlformats.org/markup-compatibility/2006">
              <mc:Choice xmlns:v="urn:schemas-microsoft-com:vml" Requires="v">
                <p:oleObj spid="_x0000_s3105" name="Equation" r:id="rId9" imgW="1215720" imgH="283320" progId="Equation.3">
                  <p:embed/>
                </p:oleObj>
              </mc:Choice>
              <mc:Fallback>
                <p:oleObj name="Equation" r:id="rId9" imgW="1215720" imgH="283320"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81869" y="1822352"/>
                        <a:ext cx="25717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1478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Possible </a:t>
                </a:r>
                <a14:m>
                  <m:oMath xmlns:m="http://schemas.openxmlformats.org/officeDocument/2006/math" xmlns="">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oMath>
                </a14:m>
                <a:r>
                  <a:rPr lang="en-US" dirty="0"/>
                  <a:t> vector for L1 Norm</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cstate="print"/>
                <a:stretch>
                  <a:fillRect l="-2377" b="-1843"/>
                </a:stretch>
              </a:blipFill>
            </p:spPr>
            <p:txBody>
              <a:bodyPr/>
              <a:lstStyle/>
              <a:p>
                <a:r>
                  <a:rPr lang="en-US">
                    <a:noFill/>
                  </a:rPr>
                  <a:t> </a:t>
                </a:r>
              </a:p>
            </p:txBody>
          </p:sp>
        </mc:Fallback>
      </mc:AlternateContent>
      <p:sp>
        <p:nvSpPr>
          <p:cNvPr id="4" name="Oval 3"/>
          <p:cNvSpPr/>
          <p:nvPr/>
        </p:nvSpPr>
        <p:spPr>
          <a:xfrm>
            <a:off x="3348681" y="2026508"/>
            <a:ext cx="4386648" cy="422601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xmlns:a14="http://schemas.microsoft.com/office/drawing/2010/main">
        <mc:Choice Requires="a14">
          <p:sp>
            <p:nvSpPr>
              <p:cNvPr id="23" name="Rectangle 22"/>
              <p:cNvSpPr/>
              <p:nvPr/>
            </p:nvSpPr>
            <p:spPr>
              <a:xfrm>
                <a:off x="5220240" y="2846418"/>
                <a:ext cx="37542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5220240" y="2846418"/>
                <a:ext cx="375424" cy="369332"/>
              </a:xfrm>
              <a:prstGeom prst="rect">
                <a:avLst/>
              </a:prstGeom>
              <a:blipFill>
                <a:blip r:embed="rId5"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7542898" y="4101991"/>
                <a:ext cx="37542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7542898" y="4101991"/>
                <a:ext cx="375424" cy="369332"/>
              </a:xfrm>
              <a:prstGeom prst="rect">
                <a:avLst/>
              </a:prstGeom>
              <a:blipFill>
                <a:blip r:embed="rId6"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6448596" y="4138719"/>
                <a:ext cx="37542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6448596" y="4138719"/>
                <a:ext cx="375424" cy="369332"/>
              </a:xfrm>
              <a:prstGeom prst="rect">
                <a:avLst/>
              </a:prstGeom>
              <a:blipFill>
                <a:blip r:embed="rId7" cstate="print"/>
                <a:stretch>
                  <a:fillRect/>
                </a:stretch>
              </a:blipFill>
            </p:spPr>
            <p:txBody>
              <a:bodyPr/>
              <a:lstStyle/>
              <a:p>
                <a:r>
                  <a:rPr lang="en-US">
                    <a:noFill/>
                  </a:rPr>
                  <a:t> </a:t>
                </a:r>
              </a:p>
            </p:txBody>
          </p:sp>
        </mc:Fallback>
      </mc:AlternateContent>
      <p:sp>
        <p:nvSpPr>
          <p:cNvPr id="33" name="Rectangle 32"/>
          <p:cNvSpPr/>
          <p:nvPr/>
        </p:nvSpPr>
        <p:spPr>
          <a:xfrm rot="2689921">
            <a:off x="4033795" y="2648231"/>
            <a:ext cx="3024143" cy="30241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9" name="Straight Arrow Connector 18"/>
          <p:cNvCxnSpPr>
            <a:endCxn id="33" idx="0"/>
          </p:cNvCxnSpPr>
          <p:nvPr/>
        </p:nvCxnSpPr>
        <p:spPr>
          <a:xfrm flipV="1">
            <a:off x="5542005" y="3087977"/>
            <a:ext cx="1069919" cy="1051536"/>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42005" y="1469550"/>
            <a:ext cx="0" cy="5264882"/>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248930" y="4139513"/>
            <a:ext cx="6969211" cy="0"/>
          </a:xfrm>
          <a:prstGeom prst="line">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3757733118"/>
              </p:ext>
            </p:extLst>
          </p:nvPr>
        </p:nvGraphicFramePr>
        <p:xfrm>
          <a:off x="8474852" y="2377234"/>
          <a:ext cx="2414587" cy="503238"/>
        </p:xfrm>
        <a:graphic>
          <a:graphicData uri="http://schemas.openxmlformats.org/presentationml/2006/ole">
            <mc:AlternateContent xmlns:mc="http://schemas.openxmlformats.org/markup-compatibility/2006">
              <mc:Choice xmlns:v="urn:schemas-microsoft-com:vml" Requires="v">
                <p:oleObj spid="_x0000_s4128" name="Equation" r:id="rId8" imgW="1142640" imgH="228240" progId="Equation.3">
                  <p:embed/>
                </p:oleObj>
              </mc:Choice>
              <mc:Fallback>
                <p:oleObj name="Equation" r:id="rId8" imgW="1142640" imgH="228240" progId="Equation.3">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74852" y="2377234"/>
                        <a:ext cx="241458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5053119" y="1472586"/>
            <a:ext cx="487992" cy="400110"/>
          </a:xfrm>
          <a:prstGeom prst="rect">
            <a:avLst/>
          </a:prstGeom>
          <a:noFill/>
        </p:spPr>
        <p:txBody>
          <a:bodyPr wrap="none" rtlCol="0">
            <a:spAutoFit/>
          </a:bodyPr>
          <a:lstStyle/>
          <a:p>
            <a:r>
              <a:rPr lang="en-US" sz="2000" i="1" dirty="0">
                <a:latin typeface="Cambria Math"/>
                <a:cs typeface="Cambria Math"/>
              </a:rPr>
              <a:t>β</a:t>
            </a:r>
            <a:r>
              <a:rPr lang="en-US" sz="2000" baseline="-25000" dirty="0">
                <a:latin typeface="Cambria Math"/>
                <a:cs typeface="Cambria Math"/>
              </a:rPr>
              <a:t>2</a:t>
            </a:r>
            <a:endParaRPr lang="en-US" i="1" dirty="0">
              <a:latin typeface="Cambria Math"/>
              <a:cs typeface="Cambria Math"/>
            </a:endParaRPr>
          </a:p>
        </p:txBody>
      </p:sp>
      <p:sp>
        <p:nvSpPr>
          <p:cNvPr id="20" name="TextBox 19"/>
          <p:cNvSpPr txBox="1"/>
          <p:nvPr/>
        </p:nvSpPr>
        <p:spPr>
          <a:xfrm>
            <a:off x="7921232" y="4151351"/>
            <a:ext cx="487992" cy="400110"/>
          </a:xfrm>
          <a:prstGeom prst="rect">
            <a:avLst/>
          </a:prstGeom>
          <a:noFill/>
        </p:spPr>
        <p:txBody>
          <a:bodyPr wrap="none" rtlCol="0">
            <a:spAutoFit/>
          </a:bodyPr>
          <a:lstStyle/>
          <a:p>
            <a:r>
              <a:rPr lang="en-US" sz="2000" i="1" dirty="0">
                <a:latin typeface="Cambria Math"/>
                <a:cs typeface="Cambria Math"/>
              </a:rPr>
              <a:t>β</a:t>
            </a:r>
            <a:r>
              <a:rPr lang="en-US" sz="2000" baseline="-25000" dirty="0">
                <a:latin typeface="Cambria Math"/>
                <a:cs typeface="Cambria Math"/>
              </a:rPr>
              <a:t>1</a:t>
            </a:r>
            <a:endParaRPr lang="en-US" i="1" dirty="0">
              <a:latin typeface="Cambria Math"/>
              <a:cs typeface="Cambria Math"/>
            </a:endParaRPr>
          </a:p>
        </p:txBody>
      </p:sp>
      <mc:AlternateContent xmlns:mc="http://schemas.openxmlformats.org/markup-compatibility/2006" xmlns:a14="http://schemas.microsoft.com/office/drawing/2010/main">
        <mc:Choice Requires="a14">
          <p:sp>
            <p:nvSpPr>
              <p:cNvPr id="22" name="Rectangle 21"/>
              <p:cNvSpPr/>
              <p:nvPr/>
            </p:nvSpPr>
            <p:spPr>
              <a:xfrm>
                <a:off x="5228780" y="1876447"/>
                <a:ext cx="37542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5228780" y="1876447"/>
                <a:ext cx="375424" cy="369332"/>
              </a:xfrm>
              <a:prstGeom prst="rect">
                <a:avLst/>
              </a:prstGeom>
              <a:blipFill rotWithShape="1">
                <a:blip r:embed="rId10"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02782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with </a:t>
            </a:r>
            <a:r>
              <a:rPr lang="en-US" dirty="0" err="1"/>
              <a:t>Regularizer</a:t>
            </a:r>
            <a:endParaRPr lang="en-US" dirty="0"/>
          </a:p>
        </p:txBody>
      </p:sp>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r="19081" b="11061"/>
          <a:stretch/>
        </p:blipFill>
        <p:spPr>
          <a:xfrm>
            <a:off x="229930" y="1648348"/>
            <a:ext cx="8426407" cy="5209652"/>
          </a:xfrm>
          <a:prstGeom prst="rect">
            <a:avLst/>
          </a:prstGeom>
        </p:spPr>
      </p:pic>
      <p:sp>
        <p:nvSpPr>
          <p:cNvPr id="28" name="TextBox 27"/>
          <p:cNvSpPr txBox="1"/>
          <p:nvPr/>
        </p:nvSpPr>
        <p:spPr>
          <a:xfrm>
            <a:off x="8764488" y="3855240"/>
            <a:ext cx="3233922" cy="2308324"/>
          </a:xfrm>
          <a:prstGeom prst="rect">
            <a:avLst/>
          </a:prstGeom>
          <a:noFill/>
        </p:spPr>
        <p:txBody>
          <a:bodyPr wrap="square" rtlCol="0">
            <a:spAutoFit/>
          </a:bodyPr>
          <a:lstStyle/>
          <a:p>
            <a:r>
              <a:rPr lang="en-US" sz="2400" dirty="0"/>
              <a:t>Values outside of the circle in the case of L2 and outside the diamond in the case of L1 are discarded in the optimization set. </a:t>
            </a:r>
          </a:p>
        </p:txBody>
      </p:sp>
      <p:graphicFrame>
        <p:nvGraphicFramePr>
          <p:cNvPr id="6" name="Object 5"/>
          <p:cNvGraphicFramePr>
            <a:graphicFrameLocks noChangeAspect="1"/>
          </p:cNvGraphicFramePr>
          <p:nvPr>
            <p:extLst>
              <p:ext uri="{D42A27DB-BD31-4B8C-83A1-F6EECF244321}">
                <p14:modId xmlns:p14="http://schemas.microsoft.com/office/powerpoint/2010/main" val="4029019455"/>
              </p:ext>
            </p:extLst>
          </p:nvPr>
        </p:nvGraphicFramePr>
        <p:xfrm>
          <a:off x="7216775" y="1616075"/>
          <a:ext cx="2898775" cy="452438"/>
        </p:xfrm>
        <a:graphic>
          <a:graphicData uri="http://schemas.openxmlformats.org/presentationml/2006/ole">
            <mc:AlternateContent xmlns:mc="http://schemas.openxmlformats.org/markup-compatibility/2006">
              <mc:Choice xmlns:v="urn:schemas-microsoft-com:vml" Requires="v">
                <p:oleObj spid="_x0000_s5153" name="Equation" r:id="rId5" imgW="1473200" imgH="215900" progId="Equation.3">
                  <p:embed/>
                </p:oleObj>
              </mc:Choice>
              <mc:Fallback>
                <p:oleObj name="Equation" r:id="rId5" imgW="1473200" imgH="215900" progId="Equation.3">
                  <p:embed/>
                  <p:pic>
                    <p:nvPicPr>
                      <p:cNvPr id="0" name="Picture 13"/>
                      <p:cNvPicPr>
                        <a:picLocks noChangeAspect="1" noChangeArrowheads="1"/>
                      </p:cNvPicPr>
                      <p:nvPr/>
                    </p:nvPicPr>
                    <p:blipFill>
                      <a:blip r:embed="rId6"/>
                      <a:srcRect/>
                      <a:stretch>
                        <a:fillRect/>
                      </a:stretch>
                    </p:blipFill>
                    <p:spPr bwMode="auto">
                      <a:xfrm>
                        <a:off x="7216775" y="1616075"/>
                        <a:ext cx="2898775"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9336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a:t>
            </a:r>
            <a:r>
              <a:rPr lang="en-US" dirty="0" err="1"/>
              <a:t>MLlib</a:t>
            </a:r>
            <a:r>
              <a:rPr lang="en-US" dirty="0"/>
              <a:t> supports these Regularizers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9926389"/>
              </p:ext>
            </p:extLst>
          </p:nvPr>
        </p:nvGraphicFramePr>
        <p:xfrm>
          <a:off x="990702" y="1905525"/>
          <a:ext cx="10409416" cy="4014288"/>
        </p:xfrm>
        <a:graphic>
          <a:graphicData uri="http://schemas.openxmlformats.org/drawingml/2006/table">
            <a:tbl>
              <a:tblPr firstRow="1" bandRow="1">
                <a:tableStyleId>{5C22544A-7EE6-4342-B048-85BDC9FD1C3A}</a:tableStyleId>
              </a:tblPr>
              <a:tblGrid>
                <a:gridCol w="4615317">
                  <a:extLst>
                    <a:ext uri="{9D8B030D-6E8A-4147-A177-3AD203B41FA5}">
                      <a16:colId xmlns:a16="http://schemas.microsoft.com/office/drawing/2014/main" xmlns="" val="3648269138"/>
                    </a:ext>
                  </a:extLst>
                </a:gridCol>
                <a:gridCol w="5794099">
                  <a:extLst>
                    <a:ext uri="{9D8B030D-6E8A-4147-A177-3AD203B41FA5}">
                      <a16:colId xmlns:a16="http://schemas.microsoft.com/office/drawing/2014/main" xmlns="" val="738741370"/>
                    </a:ext>
                  </a:extLst>
                </a:gridCol>
              </a:tblGrid>
              <a:tr h="544828">
                <a:tc>
                  <a:txBody>
                    <a:bodyPr/>
                    <a:lstStyle/>
                    <a:p>
                      <a:endParaRPr lang="en-US" sz="1800" b="0" dirty="0">
                        <a:solidFill>
                          <a:schemeClr val="bg1"/>
                        </a:solidFill>
                      </a:endParaRPr>
                    </a:p>
                  </a:txBody>
                  <a:tcPr>
                    <a:solidFill>
                      <a:srgbClr val="336FC0"/>
                    </a:solidFill>
                  </a:tcPr>
                </a:tc>
                <a:tc>
                  <a:txBody>
                    <a:bodyPr/>
                    <a:lstStyle/>
                    <a:p>
                      <a:r>
                        <a:rPr lang="en-US" sz="1800" b="0" dirty="0">
                          <a:solidFill>
                            <a:schemeClr val="bg1"/>
                          </a:solidFill>
                        </a:rPr>
                        <a:t>Regularizer</a:t>
                      </a:r>
                      <a:r>
                        <a:rPr lang="en-US" sz="1800" b="0" baseline="0" dirty="0">
                          <a:solidFill>
                            <a:schemeClr val="bg1"/>
                          </a:solidFill>
                        </a:rPr>
                        <a:t> R(w</a:t>
                      </a:r>
                      <a:r>
                        <a:rPr lang="en-US" sz="1800" b="0" dirty="0">
                          <a:solidFill>
                            <a:schemeClr val="bg1"/>
                          </a:solidFill>
                        </a:rPr>
                        <a:t>)</a:t>
                      </a:r>
                    </a:p>
                  </a:txBody>
                  <a:tcPr anchor="ctr">
                    <a:solidFill>
                      <a:srgbClr val="336FC0"/>
                    </a:solidFill>
                  </a:tcPr>
                </a:tc>
                <a:extLst>
                  <a:ext uri="{0D108BD9-81ED-4DB2-BD59-A6C34878D82A}">
                    <a16:rowId xmlns:a16="http://schemas.microsoft.com/office/drawing/2014/main" xmlns="" val="447806695"/>
                  </a:ext>
                </a:extLst>
              </a:tr>
              <a:tr h="867365">
                <a:tc>
                  <a:txBody>
                    <a:bodyPr/>
                    <a:lstStyle/>
                    <a:p>
                      <a:r>
                        <a:rPr lang="en-US" sz="1800" dirty="0"/>
                        <a:t>Zero (</a:t>
                      </a:r>
                      <a:r>
                        <a:rPr lang="en-US" sz="1800" dirty="0" err="1"/>
                        <a:t>unregularized</a:t>
                      </a:r>
                      <a:r>
                        <a:rPr lang="en-US" sz="1800" dirty="0"/>
                        <a:t>)</a:t>
                      </a:r>
                    </a:p>
                  </a:txBody>
                  <a:tcPr>
                    <a:solidFill>
                      <a:srgbClr val="D5D5D5"/>
                    </a:solidFill>
                  </a:tcPr>
                </a:tc>
                <a:tc>
                  <a:txBody>
                    <a:bodyPr/>
                    <a:lstStyle/>
                    <a:p>
                      <a:r>
                        <a:rPr lang="en-US" sz="1800" dirty="0"/>
                        <a:t>0</a:t>
                      </a:r>
                    </a:p>
                  </a:txBody>
                  <a:tcPr>
                    <a:solidFill>
                      <a:srgbClr val="D5D5D5"/>
                    </a:solidFill>
                  </a:tcPr>
                </a:tc>
                <a:extLst>
                  <a:ext uri="{0D108BD9-81ED-4DB2-BD59-A6C34878D82A}">
                    <a16:rowId xmlns:a16="http://schemas.microsoft.com/office/drawing/2014/main" xmlns="" val="2867611792"/>
                  </a:ext>
                </a:extLst>
              </a:tr>
              <a:tr h="867365">
                <a:tc>
                  <a:txBody>
                    <a:bodyPr/>
                    <a:lstStyle/>
                    <a:p>
                      <a:r>
                        <a:rPr lang="en-US" sz="1800" dirty="0"/>
                        <a:t>L2</a:t>
                      </a:r>
                    </a:p>
                  </a:txBody>
                  <a:tcPr>
                    <a:solidFill>
                      <a:srgbClr val="D5D5D5"/>
                    </a:solidFill>
                  </a:tcPr>
                </a:tc>
                <a:tc>
                  <a:txBody>
                    <a:bodyPr/>
                    <a:lstStyle/>
                    <a:p>
                      <a:endParaRPr lang="en-US" sz="1800" dirty="0"/>
                    </a:p>
                  </a:txBody>
                  <a:tcPr>
                    <a:solidFill>
                      <a:srgbClr val="D5D5D5"/>
                    </a:solidFill>
                  </a:tcPr>
                </a:tc>
                <a:extLst>
                  <a:ext uri="{0D108BD9-81ED-4DB2-BD59-A6C34878D82A}">
                    <a16:rowId xmlns:a16="http://schemas.microsoft.com/office/drawing/2014/main" xmlns="" val="3086991623"/>
                  </a:ext>
                </a:extLst>
              </a:tr>
              <a:tr h="867365">
                <a:tc>
                  <a:txBody>
                    <a:bodyPr/>
                    <a:lstStyle/>
                    <a:p>
                      <a:r>
                        <a:rPr lang="en-US" sz="1800" dirty="0"/>
                        <a:t>L1</a:t>
                      </a:r>
                    </a:p>
                  </a:txBody>
                  <a:tcPr>
                    <a:solidFill>
                      <a:srgbClr val="D5D5D5"/>
                    </a:solidFill>
                  </a:tcPr>
                </a:tc>
                <a:tc>
                  <a:txBody>
                    <a:bodyPr/>
                    <a:lstStyle/>
                    <a:p>
                      <a:endParaRPr lang="en-US" sz="1800" dirty="0"/>
                    </a:p>
                  </a:txBody>
                  <a:tcPr>
                    <a:solidFill>
                      <a:srgbClr val="D5D5D5"/>
                    </a:solidFill>
                  </a:tcPr>
                </a:tc>
                <a:extLst>
                  <a:ext uri="{0D108BD9-81ED-4DB2-BD59-A6C34878D82A}">
                    <a16:rowId xmlns:a16="http://schemas.microsoft.com/office/drawing/2014/main" xmlns="" val="2378181149"/>
                  </a:ext>
                </a:extLst>
              </a:tr>
              <a:tr h="867365">
                <a:tc>
                  <a:txBody>
                    <a:bodyPr/>
                    <a:lstStyle/>
                    <a:p>
                      <a:r>
                        <a:rPr lang="en-US" sz="1800" dirty="0"/>
                        <a:t>Elastic net</a:t>
                      </a:r>
                    </a:p>
                  </a:txBody>
                  <a:tcPr>
                    <a:solidFill>
                      <a:srgbClr val="D5D5D5"/>
                    </a:solidFill>
                  </a:tcPr>
                </a:tc>
                <a:tc>
                  <a:txBody>
                    <a:bodyPr/>
                    <a:lstStyle/>
                    <a:p>
                      <a:endParaRPr lang="en-US" sz="1800" dirty="0"/>
                    </a:p>
                  </a:txBody>
                  <a:tcPr>
                    <a:solidFill>
                      <a:srgbClr val="D5D5D5"/>
                    </a:solidFill>
                  </a:tcPr>
                </a:tc>
                <a:extLst>
                  <a:ext uri="{0D108BD9-81ED-4DB2-BD59-A6C34878D82A}">
                    <a16:rowId xmlns:a16="http://schemas.microsoft.com/office/drawing/2014/main" xmlns="" val="3197898723"/>
                  </a:ext>
                </a:extLst>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077168593"/>
              </p:ext>
            </p:extLst>
          </p:nvPr>
        </p:nvGraphicFramePr>
        <p:xfrm>
          <a:off x="5680508" y="4338220"/>
          <a:ext cx="658810" cy="568974"/>
        </p:xfrm>
        <a:graphic>
          <a:graphicData uri="http://schemas.openxmlformats.org/presentationml/2006/ole">
            <mc:AlternateContent xmlns:mc="http://schemas.openxmlformats.org/markup-compatibility/2006">
              <mc:Choice xmlns:v="urn:schemas-microsoft-com:vml" Requires="v">
                <p:oleObj spid="_x0000_s6215" name="Equation" r:id="rId4" imgW="264960" imgH="228240" progId="Equation.3">
                  <p:embed/>
                </p:oleObj>
              </mc:Choice>
              <mc:Fallback>
                <p:oleObj name="Equation" r:id="rId4" imgW="264960" imgH="228240"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0508" y="4338220"/>
                        <a:ext cx="658810" cy="568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09067451"/>
              </p:ext>
            </p:extLst>
          </p:nvPr>
        </p:nvGraphicFramePr>
        <p:xfrm>
          <a:off x="5680508" y="3337791"/>
          <a:ext cx="897659" cy="842818"/>
        </p:xfrm>
        <a:graphic>
          <a:graphicData uri="http://schemas.openxmlformats.org/presentationml/2006/ole">
            <mc:AlternateContent xmlns:mc="http://schemas.openxmlformats.org/markup-compatibility/2006">
              <mc:Choice xmlns:v="urn:schemas-microsoft-com:vml" Requires="v">
                <p:oleObj spid="_x0000_s6216" name="Equation" r:id="rId6" imgW="411120" imgH="383760" progId="Equation.3">
                  <p:embed/>
                </p:oleObj>
              </mc:Choice>
              <mc:Fallback>
                <p:oleObj name="Equation" r:id="rId6" imgW="411120" imgH="383760"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0508" y="3337791"/>
                        <a:ext cx="897659" cy="842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5213124"/>
              </p:ext>
            </p:extLst>
          </p:nvPr>
        </p:nvGraphicFramePr>
        <p:xfrm>
          <a:off x="5680508" y="5073370"/>
          <a:ext cx="2771775" cy="842962"/>
        </p:xfrm>
        <a:graphic>
          <a:graphicData uri="http://schemas.openxmlformats.org/presentationml/2006/ole">
            <mc:AlternateContent xmlns:mc="http://schemas.openxmlformats.org/markup-compatibility/2006">
              <mc:Choice xmlns:v="urn:schemas-microsoft-com:vml" Requires="v">
                <p:oleObj spid="_x0000_s6217" name="Equation" r:id="rId8" imgW="1279800" imgH="383760" progId="Equation.3">
                  <p:embed/>
                </p:oleObj>
              </mc:Choice>
              <mc:Fallback>
                <p:oleObj name="Equation" r:id="rId8" imgW="1279800" imgH="383760" progId="Equation.3">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80508" y="5073370"/>
                        <a:ext cx="2771775"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84938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3736</Words>
  <Application>Microsoft Macintosh PowerPoint</Application>
  <PresentationFormat>Custom</PresentationFormat>
  <Paragraphs>659</Paragraphs>
  <Slides>39</Slides>
  <Notes>39</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39</vt:i4>
      </vt:variant>
    </vt:vector>
  </HeadingPairs>
  <TitlesOfParts>
    <vt:vector size="43" baseType="lpstr">
      <vt:lpstr>1_MS1444_Windows Azure Template 16x9_r08a</vt:lpstr>
      <vt:lpstr>1_Office Theme</vt:lpstr>
      <vt:lpstr>Office Theme</vt:lpstr>
      <vt:lpstr>Equation</vt:lpstr>
      <vt:lpstr>Data Science and  Machine Learning</vt:lpstr>
      <vt:lpstr>Topics</vt:lpstr>
      <vt:lpstr>PowerPoint Presentation</vt:lpstr>
      <vt:lpstr>Regularization Term - Recap</vt:lpstr>
      <vt:lpstr>Detour –  Understanding L1 and L2 Vector Norms</vt:lpstr>
      <vt:lpstr>Possible β ⃑ vector for L2 Norm</vt:lpstr>
      <vt:lpstr>Possible β ⃑ vector for L1 Norm</vt:lpstr>
      <vt:lpstr>Regression with Regularizer</vt:lpstr>
      <vt:lpstr>Spark MLlib supports these Regularizers</vt:lpstr>
      <vt:lpstr>How is the Best Model Determined?</vt:lpstr>
      <vt:lpstr>Cross-Validation Process</vt:lpstr>
      <vt:lpstr>Cross-Validation</vt:lpstr>
      <vt:lpstr>Nested Cross-Validation</vt:lpstr>
      <vt:lpstr>Nested Cross-Validation Process</vt:lpstr>
      <vt:lpstr>Nested Cross-Validation</vt:lpstr>
      <vt:lpstr>What is Classification?  - recap</vt:lpstr>
      <vt:lpstr>How is Binary Classification Used?</vt:lpstr>
      <vt:lpstr>Binary Classification Example: </vt:lpstr>
      <vt:lpstr>Classification – Training Set</vt:lpstr>
      <vt:lpstr>Classification – Training Set</vt:lpstr>
      <vt:lpstr>Formal Definition of Classification</vt:lpstr>
      <vt:lpstr>Classification Error</vt:lpstr>
      <vt:lpstr>Convert to computationally simpler</vt:lpstr>
      <vt:lpstr>Loss Function for Classification</vt:lpstr>
      <vt:lpstr>Restate the Optimization Problem</vt:lpstr>
      <vt:lpstr>Motivation for Logistic Regression</vt:lpstr>
      <vt:lpstr>Detour: Probability and Odds</vt:lpstr>
      <vt:lpstr>Detour: Odds Ratio</vt:lpstr>
      <vt:lpstr>Logistic Regression to Bernoulli distribution</vt:lpstr>
      <vt:lpstr>The Logit Function</vt:lpstr>
      <vt:lpstr>Logistic Regression using Inverse Logit</vt:lpstr>
      <vt:lpstr>Logistic Regression Model</vt:lpstr>
      <vt:lpstr>Sample LogisticRegression using PySpark</vt:lpstr>
      <vt:lpstr>Import Necessary Libraries</vt:lpstr>
      <vt:lpstr>Setup LabeledPoint Dataset</vt:lpstr>
      <vt:lpstr>Run the Regression</vt:lpstr>
      <vt:lpstr>Test and Save</vt:lpstr>
      <vt:lpstr>Naive Bayes’ Theorem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2016-06-28T06:31:44Z</dcterms:created>
  <dcterms:modified xsi:type="dcterms:W3CDTF">2016-06-29T16:34:45Z</dcterms:modified>
</cp:coreProperties>
</file>