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346" r:id="rId3"/>
    <p:sldId id="318" r:id="rId4"/>
    <p:sldId id="320" r:id="rId5"/>
    <p:sldId id="321" r:id="rId6"/>
    <p:sldId id="326" r:id="rId7"/>
    <p:sldId id="322" r:id="rId8"/>
    <p:sldId id="323" r:id="rId9"/>
    <p:sldId id="324" r:id="rId10"/>
    <p:sldId id="325" r:id="rId11"/>
    <p:sldId id="327" r:id="rId12"/>
    <p:sldId id="328" r:id="rId13"/>
    <p:sldId id="329" r:id="rId14"/>
    <p:sldId id="330" r:id="rId15"/>
    <p:sldId id="332" r:id="rId16"/>
    <p:sldId id="333" r:id="rId17"/>
    <p:sldId id="338" r:id="rId18"/>
    <p:sldId id="337" r:id="rId19"/>
    <p:sldId id="339" r:id="rId20"/>
    <p:sldId id="340" r:id="rId21"/>
    <p:sldId id="341" r:id="rId22"/>
    <p:sldId id="342" r:id="rId23"/>
    <p:sldId id="344" r:id="rId24"/>
    <p:sldId id="345" r:id="rId25"/>
    <p:sldId id="313" r:id="rId26"/>
    <p:sldId id="343" r:id="rId27"/>
    <p:sldId id="31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mren Z" initials="KZ" lastIdx="1" clrIdx="0">
    <p:extLst/>
  </p:cmAuthor>
  <p:cmAuthor id="2" name="Kamren Z" initials="KZ [2]" lastIdx="1" clrIdx="1">
    <p:extLst/>
  </p:cmAuthor>
  <p:cmAuthor id="3" name="Kamren Z" initials="KZ [3]" lastIdx="7" clrIdx="2">
    <p:extLst/>
  </p:cmAuthor>
  <p:cmAuthor id="4" name="Kamren Z" initials="KZ [4]" lastIdx="1" clrIdx="3">
    <p:extLst/>
  </p:cmAuthor>
  <p:cmAuthor id="5" name="Kamren Z" initials="KZ [2]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8" autoAdjust="0"/>
    <p:restoredTop sz="77778" autoAdjust="0"/>
  </p:normalViewPr>
  <p:slideViewPr>
    <p:cSldViewPr snapToGrid="0">
      <p:cViewPr>
        <p:scale>
          <a:sx n="80" d="100"/>
          <a:sy n="80" d="100"/>
        </p:scale>
        <p:origin x="-504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Relationship Id="rId3" Type="http://schemas.openxmlformats.org/officeDocument/2006/relationships/hyperlink" Target="https://cordova.apache.org/docs/en/2.4.0/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s://cordova.apache.org/docs/en/2.4.0/" TargetMode="Externa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</a:t>
            </a:r>
            <a:r>
              <a:rPr lang="en-US" b="1" dirty="0" smtClean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6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</a:t>
            </a:r>
            <a:r>
              <a:rPr lang="en-US" b="1" dirty="0" smtClean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6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</a:t>
            </a:r>
            <a:r>
              <a:rPr lang="en-US" b="1" dirty="0" smtClean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dirty="0" smtClean="0"/>
              <a:t>In this file we are using the variables set in the previous slide.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dirty="0" smtClean="0"/>
              <a:t>This is not a functioning</a:t>
            </a:r>
            <a:r>
              <a:rPr lang="en-US" b="0" baseline="0" dirty="0" smtClean="0"/>
              <a:t> example and is missing some key Chef specific elements that will be explained in a later lesson.</a:t>
            </a:r>
            <a:endParaRPr lang="en-US" b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dirty="0" smtClean="0"/>
              <a:t>The notation #{….} is how a</a:t>
            </a:r>
            <a:r>
              <a:rPr lang="en-US" b="0" baseline="0" dirty="0" smtClean="0"/>
              <a:t> variable is resolved inside of a quoted string in Ruby.  This notation allows string characters and variables that need to be resolved to co-exist within one set of quotes.  The end result reads </a:t>
            </a:r>
            <a:r>
              <a:rPr lang="en-US" b="0" baseline="0" dirty="0" smtClean="0"/>
              <a:t>as: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0" baseline="0" dirty="0" smtClean="0"/>
              <a:t>file </a:t>
            </a:r>
            <a:r>
              <a:rPr lang="en-US" b="0" baseline="0" dirty="0" smtClean="0"/>
              <a:t>‘c:\</a:t>
            </a:r>
            <a:r>
              <a:rPr lang="en-US" b="0" baseline="0" dirty="0" err="1" smtClean="0"/>
              <a:t>ProgramData</a:t>
            </a:r>
            <a:r>
              <a:rPr lang="en-US" b="0" baseline="0" dirty="0" smtClean="0"/>
              <a:t>\</a:t>
            </a:r>
            <a:r>
              <a:rPr lang="en-US" b="0" baseline="0" dirty="0" err="1" smtClean="0"/>
              <a:t>my.ini</a:t>
            </a:r>
            <a:r>
              <a:rPr lang="en-US" b="0" baseline="0" dirty="0" smtClean="0"/>
              <a:t>’ do</a:t>
            </a:r>
            <a:br>
              <a:rPr lang="en-US" b="0" baseline="0" dirty="0" smtClean="0"/>
            </a:br>
            <a:r>
              <a:rPr lang="en-US" b="0" baseline="0" dirty="0" smtClean="0"/>
              <a:t>content “</a:t>
            </a:r>
            <a:br>
              <a:rPr lang="en-US" b="0" baseline="0" dirty="0" smtClean="0"/>
            </a:br>
            <a:r>
              <a:rPr lang="en-US" b="0" baseline="0" dirty="0" smtClean="0"/>
              <a:t>   user=</a:t>
            </a:r>
            <a:r>
              <a:rPr lang="en-US" b="0" baseline="0" dirty="0" err="1" smtClean="0"/>
              <a:t>myDBuser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0" baseline="0" dirty="0" smtClean="0"/>
              <a:t>   password=</a:t>
            </a:r>
            <a:r>
              <a:rPr lang="en-US" b="0" baseline="0" dirty="0" err="1" smtClean="0"/>
              <a:t>myDBpasswd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0" baseline="0" dirty="0" smtClean="0"/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1" baseline="0" dirty="0" smtClean="0"/>
              <a:t>“</a:t>
            </a:r>
            <a:r>
              <a:rPr lang="en-US" b="0" baseline="0" dirty="0" smtClean="0"/>
              <a:t>rights :read, ‘Everyone’</a:t>
            </a:r>
            <a:r>
              <a:rPr lang="en-US" b="1" baseline="0" dirty="0" smtClean="0"/>
              <a:t>” </a:t>
            </a:r>
            <a:r>
              <a:rPr lang="en-US" b="0" baseline="0" dirty="0" smtClean="0"/>
              <a:t>sets access permissions. This is a Windows notation and would be different for a Linux server</a:t>
            </a:r>
            <a:r>
              <a:rPr lang="en-US" b="1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</a:t>
            </a:r>
          </a:p>
          <a:p>
            <a:pPr marL="171450" indent="-171450">
              <a:buFont typeface="Arial"/>
              <a:buChar char="•"/>
            </a:pPr>
            <a:r>
              <a:rPr lang="en-US" b="0" dirty="0" smtClean="0"/>
              <a:t>DSL = Domain</a:t>
            </a:r>
            <a:r>
              <a:rPr lang="en-US" b="0" baseline="0" dirty="0" smtClean="0"/>
              <a:t> Specific Language, meaning taking an existing programming language and from within that language creating a new language</a:t>
            </a:r>
          </a:p>
          <a:p>
            <a:pPr marL="171450" indent="-171450">
              <a:buFont typeface="Arial"/>
              <a:buChar char="•"/>
            </a:pPr>
            <a:endParaRPr lang="en-US" b="0" baseline="0" dirty="0" smtClean="0"/>
          </a:p>
          <a:p>
            <a:pPr marL="171450" indent="-171450">
              <a:buFont typeface="Arial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Cloud computing defines compute resources that are owned by another entity (such as Microsoft Azure or Amazon Web Services) but that can be “rented” for low cost and no commitment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Clouds enable DevOps engineers to launch thousands of servers, use them for a few hours, and then terminate those servers when no </a:t>
            </a:r>
            <a:r>
              <a:rPr lang="en-US" sz="1200" dirty="0" smtClean="0"/>
              <a:t>longer </a:t>
            </a:r>
            <a:r>
              <a:rPr lang="en-US" sz="1200" dirty="0" smtClean="0"/>
              <a:t>needed, with no upfront cost before using these resources and no additional cost after they are terminated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</a:t>
            </a:r>
            <a:r>
              <a:rPr lang="en-US" dirty="0" smtClean="0"/>
              <a:t>c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</a:t>
            </a:r>
            <a:r>
              <a:rPr lang="en-US" dirty="0" smtClean="0"/>
              <a:t>b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2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1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1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</a:t>
            </a:r>
            <a:r>
              <a:rPr lang="en-US" b="1" dirty="0" smtClean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The result of this code is the</a:t>
            </a:r>
            <a:r>
              <a:rPr lang="en-US" baseline="0" dirty="0" smtClean="0"/>
              <a:t> that an Apache web server is installed and started, with a default web page is created with the words “Hello, World!”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2847" y="931926"/>
            <a:ext cx="9660845" cy="2767151"/>
          </a:xfrm>
        </p:spPr>
        <p:txBody>
          <a:bodyPr anchor="b">
            <a:no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4197" y="3638573"/>
            <a:ext cx="9798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</a:t>
            </a:r>
            <a:r>
              <a:rPr lang="en-US" sz="4000" dirty="0" smtClean="0">
                <a:solidFill>
                  <a:srgbClr val="FFFF00"/>
                </a:solidFill>
              </a:rPr>
              <a:t>7, </a:t>
            </a:r>
            <a:r>
              <a:rPr lang="en-US" sz="4000" dirty="0">
                <a:solidFill>
                  <a:srgbClr val="FFFF00"/>
                </a:solidFill>
              </a:rPr>
              <a:t>Lesson </a:t>
            </a:r>
            <a:r>
              <a:rPr lang="en-US" sz="4000" dirty="0" smtClean="0">
                <a:solidFill>
                  <a:srgbClr val="FFFF00"/>
                </a:solidFill>
              </a:rPr>
              <a:t>2: 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sz="4000" dirty="0" smtClean="0">
                <a:solidFill>
                  <a:srgbClr val="FFFF00"/>
                </a:solidFill>
              </a:rPr>
              <a:t>Configuration Management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0214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Utilizing Variables Across Servers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923119"/>
            <a:chOff x="0" y="1950630"/>
            <a:chExt cx="12192000" cy="3555226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800" kern="0" noProof="0" dirty="0" smtClean="0">
                    <a:solidFill>
                      <a:prstClr val="white"/>
                    </a:solidFill>
                    <a:latin typeface="+mj-lt"/>
                  </a:rPr>
                  <a:t>	Variables can be used for customization</a:t>
                </a:r>
                <a:endParaRPr kumimoji="0" lang="en-US" sz="28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4"/>
              <a:ext cx="12192000" cy="2722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Each </a:t>
              </a:r>
              <a:r>
                <a:rPr lang="en-US" sz="2800" dirty="0" smtClean="0">
                  <a:solidFill>
                    <a:srgbClr val="000000"/>
                  </a:solidFill>
                </a:rPr>
                <a:t>configuration management platform has the ability to utilize </a:t>
              </a:r>
              <a:r>
                <a:rPr lang="en-US" sz="2800" dirty="0" smtClean="0">
                  <a:solidFill>
                    <a:srgbClr val="000000"/>
                  </a:solidFill>
                </a:rPr>
                <a:t>variables</a:t>
              </a:r>
              <a:endParaRPr lang="en-US" sz="2800" dirty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These </a:t>
              </a:r>
              <a:r>
                <a:rPr lang="en-US" sz="2800" dirty="0" smtClean="0">
                  <a:solidFill>
                    <a:srgbClr val="000000"/>
                  </a:solidFill>
                </a:rPr>
                <a:t>variables allow for one script to employ unique values on each </a:t>
              </a:r>
              <a:r>
                <a:rPr lang="en-US" sz="2800" dirty="0" smtClean="0">
                  <a:solidFill>
                    <a:srgbClr val="000000"/>
                  </a:solidFill>
                </a:rPr>
                <a:t>server</a:t>
              </a:r>
              <a:endParaRPr lang="en-US" sz="2800" dirty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These </a:t>
              </a:r>
              <a:r>
                <a:rPr lang="en-US" sz="2800" dirty="0" smtClean="0">
                  <a:solidFill>
                    <a:srgbClr val="000000"/>
                  </a:solidFill>
                </a:rPr>
                <a:t>variables can be set in the script or, more commonly, in </a:t>
              </a:r>
              <a:r>
                <a:rPr lang="en-US" sz="2800" dirty="0" smtClean="0">
                  <a:solidFill>
                    <a:srgbClr val="000000"/>
                  </a:solidFill>
                </a:rPr>
                <a:t>other locations</a:t>
              </a:r>
              <a:r>
                <a:rPr lang="en-US" sz="2800" dirty="0" smtClean="0">
                  <a:solidFill>
                    <a:srgbClr val="000000"/>
                  </a:solidFill>
                </a:rPr>
                <a:t>, providing global controls and </a:t>
              </a:r>
              <a:r>
                <a:rPr lang="en-US" sz="2800" dirty="0" smtClean="0">
                  <a:solidFill>
                    <a:srgbClr val="000000"/>
                  </a:solidFill>
                </a:rPr>
                <a:t>portability</a:t>
              </a:r>
              <a:endParaRPr lang="en-US" sz="28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21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Example 1: Variables For A Web Server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#set the variable</a:t>
            </a:r>
          </a:p>
          <a:p>
            <a:r>
              <a:rPr lang="en-US" b="1" i="1" dirty="0" err="1"/>
              <a:t>software_app</a:t>
            </a:r>
            <a:r>
              <a:rPr lang="en-US" b="1" dirty="0"/>
              <a:t> </a:t>
            </a:r>
            <a:r>
              <a:rPr lang="en-US" dirty="0"/>
              <a:t>= “</a:t>
            </a:r>
            <a:r>
              <a:rPr lang="en-US" dirty="0" err="1"/>
              <a:t>httpd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#use the variable</a:t>
            </a:r>
          </a:p>
          <a:p>
            <a:r>
              <a:rPr lang="en-US" dirty="0"/>
              <a:t>package </a:t>
            </a:r>
            <a:r>
              <a:rPr lang="en-US" b="1" i="1" dirty="0" err="1"/>
              <a:t>software_app</a:t>
            </a:r>
            <a:r>
              <a:rPr lang="en-US" b="1" dirty="0"/>
              <a:t> </a:t>
            </a:r>
            <a:r>
              <a:rPr lang="en-US" dirty="0"/>
              <a:t>do</a:t>
            </a:r>
          </a:p>
          <a:p>
            <a:r>
              <a:rPr lang="en-US" dirty="0"/>
              <a:t>  action :install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#this will resolve ‘</a:t>
            </a:r>
            <a:r>
              <a:rPr lang="en-US" i="1" dirty="0" err="1"/>
              <a:t>software_app</a:t>
            </a:r>
            <a:r>
              <a:rPr lang="en-US" dirty="0"/>
              <a:t>’ into ‘</a:t>
            </a:r>
            <a:r>
              <a:rPr lang="en-US" dirty="0" err="1"/>
              <a:t>httpd</a:t>
            </a:r>
            <a:r>
              <a:rPr lang="en-US" dirty="0"/>
              <a:t>’ with the result of </a:t>
            </a: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httpd</a:t>
            </a:r>
            <a:r>
              <a:rPr lang="en-US" dirty="0"/>
              <a:t> (apache) being installed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3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Example 2: Variables For A Database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#first we set the variables in a </a:t>
            </a:r>
            <a:r>
              <a:rPr lang="en-US" dirty="0" err="1"/>
              <a:t>config</a:t>
            </a:r>
            <a:r>
              <a:rPr lang="en-US" dirty="0"/>
              <a:t> management variable file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[“database”][“user”] = “</a:t>
            </a:r>
            <a:r>
              <a:rPr lang="en-US" dirty="0" err="1"/>
              <a:t>myDBuser</a:t>
            </a:r>
            <a:r>
              <a:rPr lang="en-US" dirty="0"/>
              <a:t>”</a:t>
            </a:r>
          </a:p>
          <a:p>
            <a:r>
              <a:rPr lang="en-US" dirty="0"/>
              <a:t>[“database”][“password”] = “</a:t>
            </a:r>
            <a:r>
              <a:rPr lang="en-US" dirty="0" err="1"/>
              <a:t>myDBpasswd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7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Example 2: Variables For A Database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#next, we use the variables when configuring the database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file ‘C:\</a:t>
            </a:r>
            <a:r>
              <a:rPr lang="en-US" dirty="0" err="1"/>
              <a:t>ProgramData</a:t>
            </a:r>
            <a:r>
              <a:rPr lang="en-US" dirty="0"/>
              <a:t>\</a:t>
            </a:r>
            <a:r>
              <a:rPr lang="en-US" dirty="0" err="1"/>
              <a:t>my.ini</a:t>
            </a:r>
            <a:r>
              <a:rPr lang="en-US" dirty="0"/>
              <a:t>’ do </a:t>
            </a:r>
          </a:p>
          <a:p>
            <a:r>
              <a:rPr lang="en-US" dirty="0"/>
              <a:t>  content “</a:t>
            </a:r>
          </a:p>
          <a:p>
            <a:r>
              <a:rPr lang="en-US" dirty="0"/>
              <a:t>    user=#{[‘database’][‘user’]}</a:t>
            </a:r>
          </a:p>
          <a:p>
            <a:r>
              <a:rPr lang="en-US" dirty="0"/>
              <a:t>    password=#{[‘database’][‘</a:t>
            </a:r>
            <a:r>
              <a:rPr lang="en-US" dirty="0" err="1"/>
              <a:t>passwd</a:t>
            </a:r>
            <a:r>
              <a:rPr lang="en-US" dirty="0"/>
              <a:t>’]}</a:t>
            </a:r>
          </a:p>
          <a:p>
            <a:r>
              <a:rPr lang="en-US" dirty="0"/>
              <a:t>  “</a:t>
            </a:r>
          </a:p>
          <a:p>
            <a:r>
              <a:rPr lang="en-US" dirty="0"/>
              <a:t>  rights :read, ‘Everyone’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7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0214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Defining </a:t>
            </a:r>
            <a:r>
              <a:rPr lang="en-US" sz="4400" dirty="0" err="1" smtClean="0"/>
              <a:t>Idempotence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367622"/>
            <a:chOff x="0" y="1950630"/>
            <a:chExt cx="12192000" cy="3958045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800" kern="0" noProof="0" dirty="0" smtClean="0">
                    <a:solidFill>
                      <a:prstClr val="white"/>
                    </a:solidFill>
                    <a:latin typeface="+mj-lt"/>
                  </a:rPr>
                  <a:t>	</a:t>
                </a:r>
                <a:r>
                  <a:rPr lang="en-US" sz="2800" kern="0" dirty="0" smtClean="0">
                    <a:solidFill>
                      <a:prstClr val="white"/>
                    </a:solidFill>
                    <a:latin typeface="+mj-lt"/>
                  </a:rPr>
                  <a:t>A </a:t>
                </a:r>
                <a:r>
                  <a:rPr lang="en-US" sz="2800" kern="0" noProof="0" dirty="0" smtClean="0">
                    <a:solidFill>
                      <a:prstClr val="white"/>
                    </a:solidFill>
                    <a:latin typeface="+mj-lt"/>
                  </a:rPr>
                  <a:t>core concept of configuration management </a:t>
                </a:r>
                <a:endParaRPr kumimoji="0" lang="en-US" sz="28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4"/>
              <a:ext cx="12192000" cy="3125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The </a:t>
              </a:r>
              <a:r>
                <a:rPr lang="en-US" sz="2800" dirty="0" smtClean="0">
                  <a:solidFill>
                    <a:srgbClr val="000000"/>
                  </a:solidFill>
                </a:rPr>
                <a:t>term ‘</a:t>
              </a:r>
              <a:r>
                <a:rPr lang="en-US" sz="2800" dirty="0" err="1" smtClean="0">
                  <a:solidFill>
                    <a:srgbClr val="000000"/>
                  </a:solidFill>
                </a:rPr>
                <a:t>idempotence</a:t>
              </a:r>
              <a:r>
                <a:rPr lang="en-US" sz="2800" dirty="0" smtClean="0">
                  <a:solidFill>
                    <a:srgbClr val="000000"/>
                  </a:solidFill>
                </a:rPr>
                <a:t>’ was borrowed from mathematics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If </a:t>
              </a:r>
              <a:r>
                <a:rPr lang="en-US" sz="2800" dirty="0" smtClean="0">
                  <a:solidFill>
                    <a:srgbClr val="000000"/>
                  </a:solidFill>
                </a:rPr>
                <a:t>you apply the same instruction set a second time to a server, </a:t>
              </a:r>
              <a:r>
                <a:rPr lang="en-US" sz="2800" dirty="0" smtClean="0">
                  <a:solidFill>
                    <a:srgbClr val="000000"/>
                  </a:solidFill>
                </a:rPr>
                <a:t>only</a:t>
              </a:r>
              <a:r>
                <a:rPr lang="en-US" sz="2800" dirty="0">
                  <a:solidFill>
                    <a:srgbClr val="000000"/>
                  </a:solidFill>
                </a:rPr>
                <a:t> </a:t>
              </a:r>
              <a:r>
                <a:rPr lang="en-US" sz="2800" dirty="0" smtClean="0">
                  <a:solidFill>
                    <a:srgbClr val="000000"/>
                  </a:solidFill>
                </a:rPr>
                <a:t>the </a:t>
              </a:r>
              <a:r>
                <a:rPr lang="en-US" sz="2800" dirty="0" smtClean="0">
                  <a:solidFill>
                    <a:srgbClr val="000000"/>
                  </a:solidFill>
                </a:rPr>
                <a:t>changes that need to happen to bring the server into agreement </a:t>
              </a:r>
              <a:r>
                <a:rPr lang="en-US" sz="2800" dirty="0" smtClean="0">
                  <a:solidFill>
                    <a:srgbClr val="000000"/>
                  </a:solidFill>
                </a:rPr>
                <a:t>with </a:t>
              </a:r>
              <a:r>
                <a:rPr lang="en-US" sz="2800" dirty="0" smtClean="0">
                  <a:solidFill>
                    <a:srgbClr val="000000"/>
                  </a:solidFill>
                </a:rPr>
                <a:t>the script are </a:t>
              </a:r>
              <a:r>
                <a:rPr lang="en-US" sz="2800" dirty="0" smtClean="0">
                  <a:solidFill>
                    <a:srgbClr val="000000"/>
                  </a:solidFill>
                </a:rPr>
                <a:t>implemented</a:t>
              </a:r>
              <a:endParaRPr lang="en-US" sz="2800" dirty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If </a:t>
              </a:r>
              <a:r>
                <a:rPr lang="en-US" sz="2800" dirty="0" smtClean="0">
                  <a:solidFill>
                    <a:srgbClr val="000000"/>
                  </a:solidFill>
                </a:rPr>
                <a:t>the script dictates that Apache should be installed, but Apache is </a:t>
              </a:r>
              <a:r>
                <a:rPr lang="en-US" sz="2800" dirty="0" smtClean="0">
                  <a:solidFill>
                    <a:srgbClr val="000000"/>
                  </a:solidFill>
                </a:rPr>
                <a:t>already </a:t>
              </a:r>
              <a:r>
                <a:rPr lang="en-US" sz="2800" dirty="0" smtClean="0">
                  <a:solidFill>
                    <a:srgbClr val="000000"/>
                  </a:solidFill>
                </a:rPr>
                <a:t>installed, this step is </a:t>
              </a:r>
              <a:r>
                <a:rPr lang="en-US" sz="2800" dirty="0" smtClean="0">
                  <a:solidFill>
                    <a:srgbClr val="000000"/>
                  </a:solidFill>
                </a:rPr>
                <a:t>skipped</a:t>
              </a:r>
              <a:endParaRPr lang="en-US" sz="28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10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0214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Power Of </a:t>
            </a:r>
            <a:r>
              <a:rPr lang="en-US" sz="4400" dirty="0" err="1"/>
              <a:t>Idempotence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938996"/>
            <a:chOff x="0" y="1950630"/>
            <a:chExt cx="12192000" cy="3569614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800" kern="0" noProof="0" dirty="0" smtClean="0">
                    <a:solidFill>
                      <a:prstClr val="white"/>
                    </a:solidFill>
                    <a:latin typeface="+mj-lt"/>
                  </a:rPr>
                  <a:t>	</a:t>
                </a:r>
                <a:r>
                  <a:rPr lang="en-US" sz="2800" kern="0" dirty="0" smtClean="0">
                    <a:solidFill>
                      <a:prstClr val="white"/>
                    </a:solidFill>
                    <a:latin typeface="+mj-lt"/>
                  </a:rPr>
                  <a:t>Why is </a:t>
                </a:r>
                <a:r>
                  <a:rPr lang="en-US" sz="2800" kern="0" dirty="0" err="1" smtClean="0">
                    <a:solidFill>
                      <a:prstClr val="white"/>
                    </a:solidFill>
                    <a:latin typeface="+mj-lt"/>
                  </a:rPr>
                  <a:t>idempotence</a:t>
                </a:r>
                <a:r>
                  <a:rPr lang="en-US" sz="2800" kern="0" dirty="0" smtClean="0">
                    <a:solidFill>
                      <a:prstClr val="white"/>
                    </a:solidFill>
                    <a:latin typeface="+mj-lt"/>
                  </a:rPr>
                  <a:t> important?</a:t>
                </a:r>
                <a:endParaRPr kumimoji="0" lang="en-US" sz="28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736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If </a:t>
              </a:r>
              <a:r>
                <a:rPr lang="en-US" sz="2800" dirty="0">
                  <a:solidFill>
                    <a:srgbClr val="000000"/>
                  </a:solidFill>
                </a:rPr>
                <a:t>an unauthorized or accidental change is made to a server</a:t>
              </a:r>
              <a:r>
                <a:rPr lang="en-US" sz="2800" dirty="0" smtClean="0">
                  <a:solidFill>
                    <a:srgbClr val="000000"/>
                  </a:solidFill>
                </a:rPr>
                <a:t>, </a:t>
              </a:r>
              <a:r>
                <a:rPr lang="en-US" sz="2800" dirty="0" err="1" smtClean="0">
                  <a:solidFill>
                    <a:srgbClr val="000000"/>
                  </a:solidFill>
                </a:rPr>
                <a:t>idempotence</a:t>
              </a:r>
              <a:r>
                <a:rPr lang="en-US" sz="2800" dirty="0" smtClean="0">
                  <a:solidFill>
                    <a:srgbClr val="000000"/>
                  </a:solidFill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</a:rPr>
                <a:t>will bring it back into alignment, but if the server </a:t>
              </a:r>
              <a:r>
                <a:rPr lang="en-US" sz="2800" dirty="0" smtClean="0">
                  <a:solidFill>
                    <a:srgbClr val="000000"/>
                  </a:solidFill>
                </a:rPr>
                <a:t>is already </a:t>
              </a:r>
              <a:r>
                <a:rPr lang="en-US" sz="2800" dirty="0">
                  <a:solidFill>
                    <a:srgbClr val="000000"/>
                  </a:solidFill>
                </a:rPr>
                <a:t>adhering to the defined policy, no changes are </a:t>
              </a:r>
              <a:r>
                <a:rPr lang="en-US" sz="2800" dirty="0" smtClean="0">
                  <a:solidFill>
                    <a:srgbClr val="000000"/>
                  </a:solidFill>
                </a:rPr>
                <a:t>made</a:t>
              </a:r>
              <a:endParaRPr lang="en-US" sz="2800" dirty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This </a:t>
              </a:r>
              <a:r>
                <a:rPr lang="en-US" sz="2800" dirty="0">
                  <a:solidFill>
                    <a:srgbClr val="000000"/>
                  </a:solidFill>
                </a:rPr>
                <a:t>means the policy can be applied at regular intervals to the server </a:t>
              </a:r>
              <a:r>
                <a:rPr lang="en-US" sz="2800" dirty="0" smtClean="0">
                  <a:solidFill>
                    <a:srgbClr val="000000"/>
                  </a:solidFill>
                </a:rPr>
                <a:t>with </a:t>
              </a:r>
              <a:r>
                <a:rPr lang="en-US" sz="2800" dirty="0">
                  <a:solidFill>
                    <a:srgbClr val="000000"/>
                  </a:solidFill>
                </a:rPr>
                <a:t>no effect, unless a change is needed to bring the server </a:t>
              </a:r>
              <a:r>
                <a:rPr lang="en-US" sz="2800" dirty="0" smtClean="0">
                  <a:solidFill>
                    <a:srgbClr val="000000"/>
                  </a:solidFill>
                </a:rPr>
                <a:t>into alignment </a:t>
              </a:r>
              <a:r>
                <a:rPr lang="en-US" sz="2800" dirty="0">
                  <a:solidFill>
                    <a:srgbClr val="000000"/>
                  </a:solidFill>
                </a:rPr>
                <a:t>with the defined </a:t>
              </a:r>
              <a:r>
                <a:rPr lang="en-US" sz="2800" dirty="0" smtClean="0">
                  <a:solidFill>
                    <a:srgbClr val="000000"/>
                  </a:solidFill>
                </a:rPr>
                <a:t>policy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76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0214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Configuration Management Platforms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907371"/>
            <a:chOff x="0" y="1950630"/>
            <a:chExt cx="12192000" cy="444717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800" kern="0" noProof="0" dirty="0" smtClean="0">
                    <a:solidFill>
                      <a:prstClr val="white"/>
                    </a:solidFill>
                    <a:latin typeface="+mj-lt"/>
                  </a:rPr>
                  <a:t>	</a:t>
                </a:r>
                <a:r>
                  <a:rPr lang="en-US" sz="2800" kern="0" dirty="0" smtClean="0">
                    <a:solidFill>
                      <a:prstClr val="white"/>
                    </a:solidFill>
                    <a:latin typeface="+mj-lt"/>
                  </a:rPr>
                  <a:t>Who are the major players in CM?</a:t>
                </a:r>
                <a:endParaRPr kumimoji="0" lang="en-US" sz="28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3614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Puppet</a:t>
              </a:r>
              <a:endParaRPr lang="en-US" sz="2800" dirty="0" smtClean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Chef</a:t>
              </a:r>
              <a:endParaRPr lang="en-US" sz="2800" dirty="0" smtClean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err="1" smtClean="0">
                  <a:solidFill>
                    <a:srgbClr val="000000"/>
                  </a:solidFill>
                </a:rPr>
                <a:t>RightScale</a:t>
              </a:r>
              <a:endParaRPr lang="en-US" sz="2800" dirty="0" smtClean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err="1" smtClean="0">
                  <a:solidFill>
                    <a:srgbClr val="000000"/>
                  </a:solidFill>
                </a:rPr>
                <a:t>Ansible</a:t>
              </a:r>
              <a:endParaRPr lang="en-US" sz="2800" dirty="0" smtClean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Salt</a:t>
              </a:r>
              <a:endParaRPr lang="en-US" sz="2800" dirty="0" smtClean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err="1" smtClean="0">
                  <a:solidFill>
                    <a:srgbClr val="000000"/>
                  </a:solidFill>
                </a:rPr>
                <a:t>CFEngine</a:t>
              </a:r>
              <a:endParaRPr lang="en-US" sz="2800" dirty="0" smtClean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DIY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9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0214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Puppet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207875" cy="3859622"/>
            <a:chOff x="0" y="1950630"/>
            <a:chExt cx="12207875" cy="349768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800" kern="0" noProof="0" dirty="0" smtClean="0">
                    <a:solidFill>
                      <a:prstClr val="white"/>
                    </a:solidFill>
                    <a:latin typeface="+mj-lt"/>
                  </a:rPr>
                  <a:t>	</a:t>
                </a:r>
                <a:r>
                  <a:rPr lang="en-US" sz="2800" kern="0" dirty="0" smtClean="0">
                    <a:solidFill>
                      <a:prstClr val="white"/>
                    </a:solidFill>
                    <a:latin typeface="+mj-lt"/>
                  </a:rPr>
                  <a:t>Programmatic Configuration Management</a:t>
                </a:r>
                <a:endParaRPr kumimoji="0" lang="en-US" sz="28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5875" y="2783544"/>
              <a:ext cx="12192000" cy="26647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Requires </a:t>
              </a:r>
              <a:r>
                <a:rPr lang="en-US" sz="2800" dirty="0" smtClean="0">
                  <a:solidFill>
                    <a:srgbClr val="000000"/>
                  </a:solidFill>
                </a:rPr>
                <a:t>knowledge of the Puppet </a:t>
              </a:r>
              <a:r>
                <a:rPr lang="en-US" sz="2800" dirty="0" smtClean="0">
                  <a:solidFill>
                    <a:srgbClr val="000000"/>
                  </a:solidFill>
                </a:rPr>
                <a:t>DSL</a:t>
              </a:r>
              <a:endParaRPr lang="en-US" sz="2800" dirty="0" smtClean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Largest </a:t>
              </a:r>
              <a:r>
                <a:rPr lang="en-US" sz="2800" dirty="0" smtClean="0">
                  <a:solidFill>
                    <a:srgbClr val="000000"/>
                  </a:solidFill>
                </a:rPr>
                <a:t>installed base of any Configuration Management </a:t>
              </a:r>
              <a:r>
                <a:rPr lang="en-US" sz="2800" dirty="0" smtClean="0">
                  <a:solidFill>
                    <a:srgbClr val="000000"/>
                  </a:solidFill>
                </a:rPr>
                <a:t>software</a:t>
              </a:r>
              <a:endParaRPr lang="en-US" sz="2800" dirty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Significant </a:t>
              </a:r>
              <a:r>
                <a:rPr lang="en-US" sz="2800" dirty="0" smtClean="0">
                  <a:solidFill>
                    <a:srgbClr val="000000"/>
                  </a:solidFill>
                </a:rPr>
                <a:t>adoption in the Enterprise </a:t>
              </a:r>
              <a:r>
                <a:rPr lang="en-US" sz="2800" dirty="0" smtClean="0">
                  <a:solidFill>
                    <a:srgbClr val="000000"/>
                  </a:solidFill>
                </a:rPr>
                <a:t>space</a:t>
              </a:r>
              <a:endParaRPr lang="en-US" sz="2800" dirty="0" smtClean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Many </a:t>
              </a:r>
              <a:r>
                <a:rPr lang="en-US" sz="2800" dirty="0" smtClean="0">
                  <a:solidFill>
                    <a:srgbClr val="000000"/>
                  </a:solidFill>
                </a:rPr>
                <a:t>modules already developed (so chances are high you </a:t>
              </a:r>
              <a:r>
                <a:rPr lang="en-US" sz="2800" dirty="0" smtClean="0">
                  <a:solidFill>
                    <a:srgbClr val="000000"/>
                  </a:solidFill>
                </a:rPr>
                <a:t>can leverage </a:t>
              </a:r>
              <a:r>
                <a:rPr lang="en-US" sz="2800" dirty="0" smtClean="0">
                  <a:solidFill>
                    <a:srgbClr val="000000"/>
                  </a:solidFill>
                </a:rPr>
                <a:t>existing software to accomplish your goals</a:t>
              </a:r>
              <a:r>
                <a:rPr lang="en-US" sz="2800" dirty="0" smtClean="0">
                  <a:solidFill>
                    <a:srgbClr val="000000"/>
                  </a:solidFill>
                </a:rPr>
                <a:t>)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87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0214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Chef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716745"/>
            <a:chOff x="0" y="1950630"/>
            <a:chExt cx="12192000" cy="3368205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800" kern="0" noProof="0" dirty="0" smtClean="0">
                    <a:solidFill>
                      <a:prstClr val="white"/>
                    </a:solidFill>
                    <a:latin typeface="+mj-lt"/>
                  </a:rPr>
                  <a:t>	</a:t>
                </a:r>
                <a:r>
                  <a:rPr lang="en-US" sz="2800" kern="0" dirty="0" smtClean="0">
                    <a:solidFill>
                      <a:prstClr val="white"/>
                    </a:solidFill>
                    <a:latin typeface="+mj-lt"/>
                  </a:rPr>
                  <a:t>Programmatic Configuration Management</a:t>
                </a:r>
                <a:endParaRPr kumimoji="0" lang="en-US" sz="28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535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Requires </a:t>
              </a:r>
              <a:r>
                <a:rPr lang="en-US" sz="2800" dirty="0" smtClean="0">
                  <a:solidFill>
                    <a:srgbClr val="000000"/>
                  </a:solidFill>
                </a:rPr>
                <a:t>some knowledge of Ruby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Large </a:t>
              </a:r>
              <a:r>
                <a:rPr lang="en-US" sz="2800" dirty="0" smtClean="0">
                  <a:solidFill>
                    <a:srgbClr val="000000"/>
                  </a:solidFill>
                </a:rPr>
                <a:t>community providing many resources (so you can </a:t>
              </a:r>
              <a:r>
                <a:rPr lang="en-US" sz="2800" dirty="0" smtClean="0">
                  <a:solidFill>
                    <a:srgbClr val="000000"/>
                  </a:solidFill>
                </a:rPr>
                <a:t>leverage community </a:t>
              </a:r>
              <a:r>
                <a:rPr lang="en-US" sz="2800" dirty="0" smtClean="0">
                  <a:solidFill>
                    <a:srgbClr val="000000"/>
                  </a:solidFill>
                </a:rPr>
                <a:t>resources instead of writing your own)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One </a:t>
              </a:r>
              <a:r>
                <a:rPr lang="en-US" sz="2800" dirty="0" smtClean="0">
                  <a:solidFill>
                    <a:srgbClr val="000000"/>
                  </a:solidFill>
                </a:rPr>
                <a:t>of the top two platforms in the space with significant </a:t>
              </a:r>
              <a:r>
                <a:rPr lang="en-US" sz="2800" dirty="0" smtClean="0">
                  <a:solidFill>
                    <a:srgbClr val="000000"/>
                  </a:solidFill>
                </a:rPr>
                <a:t>Enterprise adoption</a:t>
              </a:r>
              <a:endParaRPr lang="en-US" sz="28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87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0214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RightScale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43746"/>
            <a:chOff x="0" y="1950630"/>
            <a:chExt cx="12192000" cy="3483296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>
                  <a:defRPr/>
                </a:pPr>
                <a:r>
                  <a:rPr lang="en-US" sz="4000" kern="0" noProof="0" dirty="0" smtClean="0">
                    <a:solidFill>
                      <a:prstClr val="white"/>
                    </a:solidFill>
                    <a:latin typeface="+mj-lt"/>
                  </a:rPr>
                  <a:t>	</a:t>
                </a:r>
                <a:r>
                  <a:rPr lang="en-US" sz="2800" kern="0" dirty="0">
                    <a:solidFill>
                      <a:prstClr val="white"/>
                    </a:solidFill>
                    <a:latin typeface="+mj-lt"/>
                  </a:rPr>
                  <a:t>Graphical Configuration Management</a:t>
                </a:r>
                <a:endParaRPr lang="en-US" sz="2800" kern="0" dirty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503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No </a:t>
              </a:r>
              <a:r>
                <a:rPr lang="en-US" sz="2800" dirty="0" smtClean="0">
                  <a:solidFill>
                    <a:srgbClr val="000000"/>
                  </a:solidFill>
                </a:rPr>
                <a:t>programming knowledge needed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Powerful </a:t>
              </a:r>
              <a:r>
                <a:rPr lang="en-US" sz="2800" dirty="0" smtClean="0">
                  <a:solidFill>
                    <a:srgbClr val="000000"/>
                  </a:solidFill>
                </a:rPr>
                <a:t>graphical interface for multi-cloud configuration, which </a:t>
              </a:r>
              <a:r>
                <a:rPr lang="en-US" sz="2800" dirty="0" smtClean="0">
                  <a:solidFill>
                    <a:srgbClr val="000000"/>
                  </a:solidFill>
                </a:rPr>
                <a:t>translates </a:t>
              </a:r>
              <a:r>
                <a:rPr lang="en-US" sz="2800" dirty="0" smtClean="0">
                  <a:solidFill>
                    <a:srgbClr val="000000"/>
                  </a:solidFill>
                </a:rPr>
                <a:t>GUI requests into cloud API commands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Targeted </a:t>
              </a:r>
              <a:r>
                <a:rPr lang="en-US" sz="2800" dirty="0" smtClean="0">
                  <a:solidFill>
                    <a:srgbClr val="000000"/>
                  </a:solidFill>
                </a:rPr>
                <a:t>at the </a:t>
              </a:r>
              <a:r>
                <a:rPr lang="en-US" sz="2800" dirty="0" smtClean="0">
                  <a:solidFill>
                    <a:srgbClr val="000000"/>
                  </a:solidFill>
                </a:rPr>
                <a:t>Enterprise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41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5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0214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Ansible</a:t>
            </a:r>
            <a:r>
              <a:rPr lang="en-US" sz="4400" dirty="0" smtClean="0"/>
              <a:t> / Salt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923121"/>
            <a:chOff x="0" y="1950630"/>
            <a:chExt cx="12192000" cy="3555228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4000" kern="0" noProof="0" dirty="0" smtClean="0">
                    <a:solidFill>
                      <a:prstClr val="white"/>
                    </a:solidFill>
                    <a:latin typeface="+mj-lt"/>
                  </a:rPr>
                  <a:t>	</a:t>
                </a:r>
                <a:r>
                  <a:rPr lang="en-US" sz="2800" kern="0" dirty="0">
                    <a:solidFill>
                      <a:prstClr val="white"/>
                    </a:solidFill>
                    <a:latin typeface="+mj-lt"/>
                  </a:rPr>
                  <a:t>Programmatic Configuration Management</a:t>
                </a:r>
                <a:endParaRPr lang="en-US" sz="2800" kern="0" dirty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4"/>
              <a:ext cx="12192000" cy="2722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Both </a:t>
              </a:r>
              <a:r>
                <a:rPr lang="en-US" sz="2800" dirty="0" smtClean="0">
                  <a:solidFill>
                    <a:srgbClr val="000000"/>
                  </a:solidFill>
                </a:rPr>
                <a:t>are programmatic configuration management platforms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Both </a:t>
              </a:r>
              <a:r>
                <a:rPr lang="en-US" sz="2800" dirty="0" smtClean="0">
                  <a:solidFill>
                    <a:srgbClr val="000000"/>
                  </a:solidFill>
                </a:rPr>
                <a:t>platforms have </a:t>
              </a:r>
              <a:r>
                <a:rPr lang="en-US" sz="2800" dirty="0">
                  <a:solidFill>
                    <a:srgbClr val="000000"/>
                  </a:solidFill>
                </a:rPr>
                <a:t>a stronger focus on individual users over </a:t>
              </a:r>
              <a:r>
                <a:rPr lang="en-US" sz="2800" dirty="0" smtClean="0">
                  <a:solidFill>
                    <a:srgbClr val="000000"/>
                  </a:solidFill>
                </a:rPr>
                <a:t>enterprise customers</a:t>
              </a:r>
              <a:r>
                <a:rPr lang="en-US" sz="2800" dirty="0">
                  <a:solidFill>
                    <a:srgbClr val="000000"/>
                  </a:solidFill>
                </a:rPr>
                <a:t>, with a very loyal user base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Smaller</a:t>
              </a:r>
              <a:r>
                <a:rPr lang="en-US" sz="2800" dirty="0" smtClean="0">
                  <a:solidFill>
                    <a:srgbClr val="000000"/>
                  </a:solidFill>
                </a:rPr>
                <a:t>, less robust configuration management platforms </a:t>
              </a:r>
              <a:r>
                <a:rPr lang="en-US" sz="2800" dirty="0" smtClean="0">
                  <a:solidFill>
                    <a:srgbClr val="000000"/>
                  </a:solidFill>
                </a:rPr>
                <a:t>as compared </a:t>
              </a:r>
              <a:r>
                <a:rPr lang="en-US" sz="2800" dirty="0" smtClean="0">
                  <a:solidFill>
                    <a:srgbClr val="000000"/>
                  </a:solidFill>
                </a:rPr>
                <a:t>to Chef and </a:t>
              </a:r>
              <a:r>
                <a:rPr lang="en-US" sz="2800" dirty="0" smtClean="0">
                  <a:solidFill>
                    <a:srgbClr val="000000"/>
                  </a:solidFill>
                </a:rPr>
                <a:t>Puppet</a:t>
              </a:r>
              <a:endParaRPr lang="en-US" sz="28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39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0214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CFEngine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732621"/>
            <a:chOff x="0" y="1950630"/>
            <a:chExt cx="12192000" cy="3382592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800" kern="0" noProof="0" dirty="0" smtClean="0">
                    <a:solidFill>
                      <a:prstClr val="white"/>
                    </a:solidFill>
                    <a:latin typeface="+mj-lt"/>
                  </a:rPr>
                  <a:t>	</a:t>
                </a:r>
                <a:r>
                  <a:rPr lang="en-US" sz="2800" kern="0" dirty="0" smtClean="0">
                    <a:solidFill>
                      <a:prstClr val="white"/>
                    </a:solidFill>
                    <a:latin typeface="+mj-lt"/>
                  </a:rPr>
                  <a:t>Programmatic Configuration Management</a:t>
                </a:r>
                <a:endParaRPr kumimoji="0" lang="en-US" sz="28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4"/>
              <a:ext cx="12192000" cy="2549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The </a:t>
              </a:r>
              <a:r>
                <a:rPr lang="en-US" sz="2800" dirty="0" smtClean="0">
                  <a:solidFill>
                    <a:srgbClr val="000000"/>
                  </a:solidFill>
                </a:rPr>
                <a:t>original configuration management </a:t>
              </a:r>
              <a:r>
                <a:rPr lang="en-US" sz="2800" dirty="0" smtClean="0">
                  <a:solidFill>
                    <a:srgbClr val="000000"/>
                  </a:solidFill>
                </a:rPr>
                <a:t>platform</a:t>
              </a:r>
              <a:endParaRPr lang="en-US" sz="2800" dirty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No </a:t>
              </a:r>
              <a:r>
                <a:rPr lang="en-US" sz="2800" dirty="0" smtClean="0">
                  <a:solidFill>
                    <a:srgbClr val="000000"/>
                  </a:solidFill>
                </a:rPr>
                <a:t>significant installed base at this time, but as an historical artifact, </a:t>
              </a:r>
              <a:r>
                <a:rPr lang="en-US" sz="2800" dirty="0" err="1" smtClean="0">
                  <a:solidFill>
                    <a:srgbClr val="000000"/>
                  </a:solidFill>
                </a:rPr>
                <a:t>CFEngine</a:t>
              </a:r>
              <a:r>
                <a:rPr lang="en-US" sz="2800" dirty="0" smtClean="0">
                  <a:solidFill>
                    <a:srgbClr val="000000"/>
                  </a:solidFill>
                </a:rPr>
                <a:t> </a:t>
              </a:r>
              <a:r>
                <a:rPr lang="en-US" sz="2800" dirty="0" smtClean="0">
                  <a:solidFill>
                    <a:srgbClr val="000000"/>
                  </a:solidFill>
                </a:rPr>
                <a:t>started Configuration Management as an </a:t>
              </a:r>
              <a:r>
                <a:rPr lang="en-US" sz="2800" dirty="0" smtClean="0">
                  <a:solidFill>
                    <a:srgbClr val="000000"/>
                  </a:solidFill>
                </a:rPr>
                <a:t>important component </a:t>
              </a:r>
              <a:r>
                <a:rPr lang="en-US" sz="2800" dirty="0" smtClean="0">
                  <a:solidFill>
                    <a:srgbClr val="000000"/>
                  </a:solidFill>
                </a:rPr>
                <a:t>in the IT space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42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0214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DIY (Do It Yourself)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050122"/>
            <a:chOff x="0" y="1950630"/>
            <a:chExt cx="12192000" cy="367031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800" kern="0" noProof="0" dirty="0" smtClean="0">
                    <a:solidFill>
                      <a:prstClr val="white"/>
                    </a:solidFill>
                    <a:latin typeface="+mj-lt"/>
                  </a:rPr>
                  <a:t>	</a:t>
                </a:r>
                <a:r>
                  <a:rPr lang="en-US" sz="2800" kern="0" dirty="0" smtClean="0">
                    <a:solidFill>
                      <a:prstClr val="white"/>
                    </a:solidFill>
                    <a:latin typeface="+mj-lt"/>
                  </a:rPr>
                  <a:t>Programmatic Configuration Management</a:t>
                </a:r>
                <a:endParaRPr kumimoji="0" lang="en-US" sz="28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4"/>
              <a:ext cx="12192000" cy="28374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Instead </a:t>
              </a:r>
              <a:r>
                <a:rPr lang="en-US" sz="2800" dirty="0" smtClean="0">
                  <a:solidFill>
                    <a:srgbClr val="000000"/>
                  </a:solidFill>
                </a:rPr>
                <a:t>of using an existing </a:t>
              </a:r>
              <a:r>
                <a:rPr lang="en-US" sz="2800" dirty="0" err="1" smtClean="0">
                  <a:solidFill>
                    <a:srgbClr val="000000"/>
                  </a:solidFill>
                </a:rPr>
                <a:t>config</a:t>
              </a:r>
              <a:r>
                <a:rPr lang="en-US" sz="2800" dirty="0" smtClean="0">
                  <a:solidFill>
                    <a:srgbClr val="000000"/>
                  </a:solidFill>
                </a:rPr>
                <a:t> management platform, developers can </a:t>
              </a:r>
              <a:r>
                <a:rPr lang="en-US" sz="2800" dirty="0" smtClean="0">
                  <a:solidFill>
                    <a:srgbClr val="000000"/>
                  </a:solidFill>
                </a:rPr>
                <a:t>write </a:t>
              </a:r>
              <a:r>
                <a:rPr lang="en-US" sz="2800" dirty="0" smtClean="0">
                  <a:solidFill>
                    <a:srgbClr val="000000"/>
                  </a:solidFill>
                </a:rPr>
                <a:t>their </a:t>
              </a:r>
              <a:r>
                <a:rPr lang="en-US" sz="2800" dirty="0" smtClean="0">
                  <a:solidFill>
                    <a:srgbClr val="000000"/>
                  </a:solidFill>
                </a:rPr>
                <a:t>own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Can </a:t>
              </a:r>
              <a:r>
                <a:rPr lang="en-US" sz="2800" dirty="0" smtClean="0">
                  <a:solidFill>
                    <a:srgbClr val="000000"/>
                  </a:solidFill>
                </a:rPr>
                <a:t>use BASH, PowerShell Script, Ruby or any development </a:t>
              </a:r>
              <a:r>
                <a:rPr lang="en-US" sz="2800" dirty="0" smtClean="0">
                  <a:solidFill>
                    <a:srgbClr val="000000"/>
                  </a:solidFill>
                </a:rPr>
                <a:t>platform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Not </a:t>
              </a:r>
              <a:r>
                <a:rPr lang="en-US" sz="2800" dirty="0" smtClean="0">
                  <a:solidFill>
                    <a:srgbClr val="000000"/>
                  </a:solidFill>
                </a:rPr>
                <a:t>recommended since there are so many options which are </a:t>
              </a:r>
              <a:r>
                <a:rPr lang="en-US" sz="2800" dirty="0" smtClean="0">
                  <a:solidFill>
                    <a:srgbClr val="000000"/>
                  </a:solidFill>
                </a:rPr>
                <a:t>already developed </a:t>
              </a:r>
              <a:r>
                <a:rPr lang="en-US" sz="2800" dirty="0" smtClean="0">
                  <a:solidFill>
                    <a:srgbClr val="000000"/>
                  </a:solidFill>
                </a:rPr>
                <a:t>and have a large community supporting them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15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1155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Configuration Management And The Cloud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161246"/>
            <a:chOff x="0" y="1950630"/>
            <a:chExt cx="12192000" cy="3771022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800" kern="0" noProof="0" dirty="0" smtClean="0">
                    <a:solidFill>
                      <a:prstClr val="white"/>
                    </a:solidFill>
                    <a:latin typeface="+mj-lt"/>
                  </a:rPr>
                  <a:t>	</a:t>
                </a:r>
                <a:r>
                  <a:rPr lang="en-US" sz="2800" kern="0" dirty="0" smtClean="0">
                    <a:solidFill>
                      <a:prstClr val="white"/>
                    </a:solidFill>
                    <a:latin typeface="+mj-lt"/>
                  </a:rPr>
                  <a:t>What is the cloud</a:t>
                </a:r>
                <a:endParaRPr kumimoji="0" lang="en-US" sz="28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9381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Compute </a:t>
              </a:r>
              <a:r>
                <a:rPr lang="en-US" sz="2800" dirty="0" smtClean="0">
                  <a:solidFill>
                    <a:srgbClr val="000000"/>
                  </a:solidFill>
                </a:rPr>
                <a:t>resources that are owned by another entity such as: </a:t>
              </a:r>
              <a:endParaRPr lang="en-US" sz="2800" dirty="0" smtClean="0">
                <a:solidFill>
                  <a:srgbClr val="000000"/>
                </a:solidFill>
              </a:endParaRPr>
            </a:p>
            <a:p>
              <a:pPr marL="1828800" lvl="3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Microsoft Azure</a:t>
              </a:r>
            </a:p>
            <a:p>
              <a:pPr marL="1828800" lvl="3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Amazon </a:t>
              </a:r>
              <a:r>
                <a:rPr lang="en-US" sz="2800" dirty="0" smtClean="0">
                  <a:solidFill>
                    <a:srgbClr val="000000"/>
                  </a:solidFill>
                </a:rPr>
                <a:t>Web Services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These </a:t>
              </a:r>
              <a:r>
                <a:rPr lang="en-US" sz="2800" dirty="0" smtClean="0">
                  <a:solidFill>
                    <a:srgbClr val="000000"/>
                  </a:solidFill>
                </a:rPr>
                <a:t>resources can be “rented” for low cost and no commitment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This </a:t>
              </a:r>
              <a:r>
                <a:rPr lang="en-US" sz="2800" dirty="0" smtClean="0">
                  <a:solidFill>
                    <a:srgbClr val="000000"/>
                  </a:solidFill>
                </a:rPr>
                <a:t>provides nearly unlimited resources for anyone needing on</a:t>
              </a:r>
              <a:r>
                <a:rPr lang="en-US" sz="2800" dirty="0" smtClean="0">
                  <a:solidFill>
                    <a:srgbClr val="000000"/>
                  </a:solidFill>
                </a:rPr>
                <a:t>-demand </a:t>
              </a:r>
              <a:r>
                <a:rPr lang="en-US" sz="2800" dirty="0" smtClean="0">
                  <a:solidFill>
                    <a:srgbClr val="000000"/>
                  </a:solidFill>
                </a:rPr>
                <a:t>compute resources 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74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1155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Configuration Management And The Cloud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050122"/>
            <a:chOff x="0" y="1950630"/>
            <a:chExt cx="12192000" cy="367031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800" kern="0" dirty="0">
                    <a:solidFill>
                      <a:prstClr val="white"/>
                    </a:solidFill>
                    <a:latin typeface="+mj-lt"/>
                  </a:rPr>
                  <a:t> </a:t>
                </a:r>
                <a:r>
                  <a:rPr lang="en-US" sz="2800" kern="0" dirty="0" smtClean="0">
                    <a:solidFill>
                      <a:prstClr val="white"/>
                    </a:solidFill>
                    <a:latin typeface="+mj-lt"/>
                  </a:rPr>
                  <a:t>    </a:t>
                </a:r>
                <a:r>
                  <a:rPr lang="en-US" sz="2800" kern="0" dirty="0" smtClean="0">
                    <a:solidFill>
                      <a:prstClr val="white"/>
                    </a:solidFill>
                    <a:latin typeface="+mj-lt"/>
                  </a:rPr>
                  <a:t>	Why </a:t>
                </a:r>
                <a:r>
                  <a:rPr lang="en-US" sz="2800" kern="0" dirty="0" smtClean="0">
                    <a:solidFill>
                      <a:prstClr val="white"/>
                    </a:solidFill>
                    <a:latin typeface="+mj-lt"/>
                  </a:rPr>
                  <a:t>use </a:t>
                </a:r>
                <a:r>
                  <a:rPr lang="en-US" sz="2800" kern="0" dirty="0" err="1" smtClean="0">
                    <a:solidFill>
                      <a:prstClr val="white"/>
                    </a:solidFill>
                    <a:latin typeface="+mj-lt"/>
                  </a:rPr>
                  <a:t>Config</a:t>
                </a:r>
                <a:r>
                  <a:rPr lang="en-US" sz="2800" kern="0" dirty="0" smtClean="0">
                    <a:solidFill>
                      <a:prstClr val="white"/>
                    </a:solidFill>
                    <a:latin typeface="+mj-lt"/>
                  </a:rPr>
                  <a:t> Management in the cloud?</a:t>
                </a:r>
                <a:endParaRPr kumimoji="0" lang="en-US" sz="28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4"/>
              <a:ext cx="12192000" cy="28374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Provides </a:t>
              </a:r>
              <a:r>
                <a:rPr lang="en-US" sz="2800" dirty="0" smtClean="0">
                  <a:solidFill>
                    <a:srgbClr val="000000"/>
                  </a:solidFill>
                </a:rPr>
                <a:t>for large-scale automation of compute resources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Can </a:t>
              </a:r>
              <a:r>
                <a:rPr lang="en-US" sz="2800" dirty="0" smtClean="0">
                  <a:solidFill>
                    <a:srgbClr val="000000"/>
                  </a:solidFill>
                </a:rPr>
                <a:t>use the public cloud’s API, allowing for additional programmatic </a:t>
              </a:r>
              <a:r>
                <a:rPr lang="en-US" sz="2800" dirty="0" smtClean="0">
                  <a:solidFill>
                    <a:srgbClr val="000000"/>
                  </a:solidFill>
                </a:rPr>
                <a:t>and </a:t>
              </a:r>
              <a:r>
                <a:rPr lang="en-US" sz="2800" dirty="0" smtClean="0">
                  <a:solidFill>
                    <a:srgbClr val="000000"/>
                  </a:solidFill>
                </a:rPr>
                <a:t>graphical interfaces to be created into the cloud ecosystem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Abstract </a:t>
              </a:r>
              <a:r>
                <a:rPr lang="en-US" sz="2800" dirty="0" smtClean="0">
                  <a:solidFill>
                    <a:srgbClr val="000000"/>
                  </a:solidFill>
                </a:rPr>
                <a:t>cloud complexity with features provided by </a:t>
              </a:r>
              <a:r>
                <a:rPr lang="en-US" sz="2800" dirty="0" err="1" smtClean="0">
                  <a:solidFill>
                    <a:srgbClr val="000000"/>
                  </a:solidFill>
                </a:rPr>
                <a:t>config</a:t>
              </a:r>
              <a:r>
                <a:rPr lang="en-US" sz="2800" dirty="0" smtClean="0">
                  <a:solidFill>
                    <a:srgbClr val="000000"/>
                  </a:solidFill>
                </a:rPr>
                <a:t> management 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16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1129851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 smtClean="0"/>
                <a:t>What are the top configuration management platforms?</a:t>
              </a:r>
              <a:endParaRPr lang="en-US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9412"/>
            <a:ext cx="12192000" cy="25459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2" indent="-457200">
              <a:buFont typeface="+mj-lt"/>
              <a:buAutoNum type="alphaLcPeriod"/>
            </a:pPr>
            <a:r>
              <a:rPr lang="en-US" sz="2400" dirty="0" err="1" smtClean="0"/>
              <a:t>CFEngine</a:t>
            </a:r>
            <a:r>
              <a:rPr lang="en-US" sz="2400" dirty="0" smtClean="0"/>
              <a:t> and Salt</a:t>
            </a:r>
            <a:endParaRPr lang="en-US" sz="2400" dirty="0"/>
          </a:p>
          <a:p>
            <a:pPr marL="1371600" lvl="2" indent="-457200">
              <a:buFont typeface="+mj-lt"/>
              <a:buAutoNum type="alphaLcPeriod"/>
            </a:pPr>
            <a:endParaRPr lang="en-US" sz="2400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 smtClean="0"/>
              <a:t>The </a:t>
            </a:r>
            <a:r>
              <a:rPr lang="en-US" sz="2400" dirty="0"/>
              <a:t>one you write </a:t>
            </a:r>
            <a:r>
              <a:rPr lang="en-US" sz="2400" dirty="0" smtClean="0"/>
              <a:t>yourself</a:t>
            </a:r>
          </a:p>
          <a:p>
            <a:pPr marL="1371600" lvl="2" indent="-457200">
              <a:buFont typeface="+mj-lt"/>
              <a:buAutoNum type="alphaLcPeriod"/>
            </a:pPr>
            <a:endParaRPr lang="en-US" sz="2400" dirty="0"/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/>
              <a:t>Puppet and </a:t>
            </a:r>
            <a:r>
              <a:rPr lang="en-US" sz="2400" dirty="0" smtClean="0"/>
              <a:t>Chef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147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1129851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 smtClean="0"/>
                <a:t>If a configuration management platform is idempotent, this means:</a:t>
              </a:r>
              <a:endParaRPr lang="en-US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9412"/>
            <a:ext cx="12192000" cy="25459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2" indent="-457200">
              <a:buFont typeface="+mj-lt"/>
              <a:buAutoNum type="alphaLcPeriod"/>
            </a:pPr>
            <a:r>
              <a:rPr lang="en-US" sz="2400" dirty="0" smtClean="0"/>
              <a:t>It can install software without any user intervention</a:t>
            </a:r>
            <a:endParaRPr lang="en-US" sz="2400" dirty="0"/>
          </a:p>
          <a:p>
            <a:pPr marL="1371600" lvl="2" indent="-457200">
              <a:buFont typeface="+mj-lt"/>
              <a:buAutoNum type="alphaLcPeriod"/>
            </a:pPr>
            <a:endParaRPr lang="en-US" sz="2400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 smtClean="0"/>
              <a:t>If a server is already in the desired state, no actions are taken</a:t>
            </a:r>
          </a:p>
          <a:p>
            <a:pPr marL="1371600" lvl="2" indent="-457200">
              <a:buFont typeface="+mj-lt"/>
              <a:buAutoNum type="alphaLcPeriod"/>
            </a:pPr>
            <a:endParaRPr lang="en-US" sz="2400" dirty="0"/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 smtClean="0"/>
              <a:t>If no actions are taken from instructions in the script, alerts are sent to the 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244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907371"/>
            <a:chOff x="0" y="1950630"/>
            <a:chExt cx="12192000" cy="444717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es-MX" i="0" dirty="0"/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361426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Define configuration management and infrastructure automation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Know the leading configuration management tools and platforms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Explain how integration with the cloud changes implementation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/>
                <a:t>Review configuration management examples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21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907371"/>
            <a:chOff x="0" y="1950630"/>
            <a:chExt cx="12192000" cy="444717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By the end of this lesson you should be able to: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361426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/>
                <a:t>Define </a:t>
              </a:r>
              <a:r>
                <a:rPr lang="en-US" sz="2800" dirty="0" smtClean="0"/>
                <a:t>configuration management and infrastructure </a:t>
              </a:r>
              <a:r>
                <a:rPr lang="en-US" sz="2800" dirty="0" smtClean="0"/>
                <a:t>automation</a:t>
              </a:r>
              <a:endParaRPr lang="en-US" sz="2800" dirty="0"/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/>
                <a:t>Know </a:t>
              </a:r>
              <a:r>
                <a:rPr lang="en-US" sz="2800" dirty="0" smtClean="0"/>
                <a:t>the leading configuration management tools and </a:t>
              </a:r>
              <a:r>
                <a:rPr lang="en-US" sz="2800" dirty="0" smtClean="0"/>
                <a:t>platforms</a:t>
              </a:r>
              <a:endParaRPr lang="en-US" sz="2800" dirty="0"/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/>
                <a:t>Explain </a:t>
              </a:r>
              <a:r>
                <a:rPr lang="en-US" sz="2800" dirty="0" smtClean="0"/>
                <a:t>how integration with the cloud changes </a:t>
              </a:r>
              <a:r>
                <a:rPr lang="en-US" sz="2800" dirty="0" smtClean="0"/>
                <a:t>implementation</a:t>
              </a:r>
              <a:endParaRPr lang="en-US" sz="2800" dirty="0"/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/>
                <a:t>Review </a:t>
              </a:r>
              <a:r>
                <a:rPr lang="en-US" sz="2800" dirty="0" smtClean="0"/>
                <a:t>configuration management examples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134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0214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What Is Configuration Management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29"/>
            <a:ext cx="12192000" cy="4192996"/>
            <a:chOff x="0" y="1950630"/>
            <a:chExt cx="12192000" cy="3799796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800" kern="0" noProof="0" dirty="0" smtClean="0">
                    <a:solidFill>
                      <a:prstClr val="white"/>
                    </a:solidFill>
                    <a:latin typeface="+mj-lt"/>
                  </a:rPr>
                  <a:t>	Configuration management is:</a:t>
                </a:r>
                <a:endParaRPr kumimoji="0" lang="en-US" sz="28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96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The </a:t>
              </a:r>
              <a:r>
                <a:rPr lang="en-US" sz="2800" dirty="0" smtClean="0">
                  <a:solidFill>
                    <a:srgbClr val="000000"/>
                  </a:solidFill>
                </a:rPr>
                <a:t>application of programmatic methods to create consistency </a:t>
              </a:r>
              <a:r>
                <a:rPr lang="en-US" sz="2800" dirty="0" smtClean="0">
                  <a:solidFill>
                    <a:srgbClr val="000000"/>
                  </a:solidFill>
                </a:rPr>
                <a:t>in performance</a:t>
              </a:r>
              <a:r>
                <a:rPr lang="en-US" sz="2800" dirty="0" smtClean="0">
                  <a:solidFill>
                    <a:srgbClr val="000000"/>
                  </a:solidFill>
                </a:rPr>
                <a:t>, function, design and the operation of compute </a:t>
              </a:r>
              <a:r>
                <a:rPr lang="en-US" sz="2800" dirty="0" smtClean="0">
                  <a:solidFill>
                    <a:srgbClr val="000000"/>
                  </a:solidFill>
                </a:rPr>
                <a:t>resources</a:t>
              </a:r>
              <a:endParaRPr lang="en-US" sz="2800" dirty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Applied </a:t>
              </a:r>
              <a:r>
                <a:rPr lang="en-US" sz="2800" dirty="0" smtClean="0">
                  <a:solidFill>
                    <a:srgbClr val="000000"/>
                  </a:solidFill>
                </a:rPr>
                <a:t>over the life cycle of a system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The </a:t>
              </a:r>
              <a:r>
                <a:rPr lang="en-US" sz="2800" dirty="0" smtClean="0">
                  <a:solidFill>
                    <a:srgbClr val="000000"/>
                  </a:solidFill>
                </a:rPr>
                <a:t>verification of performance as intended through testing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The </a:t>
              </a:r>
              <a:r>
                <a:rPr lang="en-US" sz="2800" dirty="0" smtClean="0">
                  <a:solidFill>
                    <a:srgbClr val="000000"/>
                  </a:solidFill>
                </a:rPr>
                <a:t>use of pre-configured code to accomplish common </a:t>
              </a:r>
              <a:r>
                <a:rPr lang="en-US" sz="2800" dirty="0" smtClean="0">
                  <a:solidFill>
                    <a:srgbClr val="000000"/>
                  </a:solidFill>
                </a:rPr>
                <a:t>tasks</a:t>
              </a:r>
              <a:endParaRPr lang="en-US" sz="28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99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0214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Why Use Configuration Management?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240621"/>
            <a:chOff x="0" y="1950630"/>
            <a:chExt cx="12192000" cy="3842954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800" kern="0" noProof="0" dirty="0" smtClean="0">
                    <a:solidFill>
                      <a:prstClr val="white"/>
                    </a:solidFill>
                    <a:latin typeface="+mj-lt"/>
                  </a:rPr>
                  <a:t>	Configuration should provide:</a:t>
                </a:r>
                <a:endParaRPr kumimoji="0" lang="en-US" sz="28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4"/>
              <a:ext cx="12192000" cy="301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/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A </a:t>
              </a:r>
              <a:r>
                <a:rPr lang="en-US" sz="2800" dirty="0" smtClean="0">
                  <a:solidFill>
                    <a:srgbClr val="000000"/>
                  </a:solidFill>
                </a:rPr>
                <a:t>many times return on investment as a result of:</a:t>
              </a:r>
            </a:p>
            <a:p>
              <a:pPr marL="1828800" lvl="3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Cost </a:t>
              </a:r>
              <a:r>
                <a:rPr lang="en-US" sz="2800" dirty="0" smtClean="0">
                  <a:solidFill>
                    <a:srgbClr val="000000"/>
                  </a:solidFill>
                </a:rPr>
                <a:t>avoidance</a:t>
              </a:r>
            </a:p>
            <a:p>
              <a:pPr marL="1828800" lvl="3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Prevention </a:t>
              </a:r>
              <a:r>
                <a:rPr lang="en-US" sz="2800" dirty="0" smtClean="0">
                  <a:solidFill>
                    <a:srgbClr val="000000"/>
                  </a:solidFill>
                </a:rPr>
                <a:t>of catastrophic events</a:t>
              </a:r>
            </a:p>
            <a:p>
              <a:pPr marL="1828800" lvl="3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Exponential </a:t>
              </a:r>
              <a:r>
                <a:rPr lang="en-US" sz="2800" dirty="0" smtClean="0">
                  <a:solidFill>
                    <a:srgbClr val="000000"/>
                  </a:solidFill>
                </a:rPr>
                <a:t>increase of time-savings in the form of reusable code</a:t>
              </a:r>
            </a:p>
            <a:p>
              <a:endParaRPr lang="en-US" sz="2800" dirty="0"/>
            </a:p>
            <a:p>
              <a:r>
                <a:rPr lang="en-US" sz="2800" dirty="0" smtClean="0"/>
                <a:t>	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739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0214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Defining Configuration Management?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542120"/>
            <a:chOff x="0" y="1950630"/>
            <a:chExt cx="12192000" cy="3209955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800" kern="0" noProof="0" dirty="0" smtClean="0">
                    <a:solidFill>
                      <a:prstClr val="white"/>
                    </a:solidFill>
                    <a:latin typeface="+mj-lt"/>
                  </a:rPr>
                  <a:t>	Examples of configuration </a:t>
                </a:r>
                <a:r>
                  <a:rPr lang="en-US" sz="2800" kern="0" noProof="0" dirty="0" smtClean="0">
                    <a:solidFill>
                      <a:prstClr val="white"/>
                    </a:solidFill>
                    <a:latin typeface="+mj-lt"/>
                  </a:rPr>
                  <a:t>management:</a:t>
                </a:r>
                <a:endParaRPr kumimoji="0" lang="en-US" sz="28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4"/>
              <a:ext cx="12192000" cy="23770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A </a:t>
              </a:r>
              <a:r>
                <a:rPr lang="en-US" sz="2800" dirty="0" smtClean="0">
                  <a:solidFill>
                    <a:srgbClr val="000000"/>
                  </a:solidFill>
                </a:rPr>
                <a:t>script that defines how to install, configure and start an Apache </a:t>
              </a:r>
              <a:r>
                <a:rPr lang="en-US" sz="2800" dirty="0" smtClean="0">
                  <a:solidFill>
                    <a:srgbClr val="000000"/>
                  </a:solidFill>
                </a:rPr>
                <a:t>Web Server </a:t>
              </a:r>
              <a:r>
                <a:rPr lang="en-US" sz="2800" dirty="0" smtClean="0">
                  <a:solidFill>
                    <a:srgbClr val="000000"/>
                  </a:solidFill>
                </a:rPr>
                <a:t>or Internet Information Server (IIS</a:t>
              </a:r>
              <a:r>
                <a:rPr lang="en-US" sz="2800" dirty="0" smtClean="0">
                  <a:solidFill>
                    <a:srgbClr val="000000"/>
                  </a:solidFill>
                </a:rPr>
                <a:t>)</a:t>
              </a:r>
              <a:endParaRPr lang="en-US" sz="2800" dirty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A </a:t>
              </a:r>
              <a:r>
                <a:rPr lang="en-US" sz="2800" dirty="0" smtClean="0">
                  <a:solidFill>
                    <a:srgbClr val="000000"/>
                  </a:solidFill>
                </a:rPr>
                <a:t>graphical interface that allows for the provisioning, configuration </a:t>
              </a:r>
              <a:r>
                <a:rPr lang="en-US" sz="2800" dirty="0" smtClean="0">
                  <a:solidFill>
                    <a:srgbClr val="000000"/>
                  </a:solidFill>
                </a:rPr>
                <a:t>and termination </a:t>
              </a:r>
              <a:r>
                <a:rPr lang="en-US" sz="2800" dirty="0" smtClean="0">
                  <a:solidFill>
                    <a:srgbClr val="000000"/>
                  </a:solidFill>
                </a:rPr>
                <a:t>of virtual or physical </a:t>
              </a:r>
              <a:r>
                <a:rPr lang="en-US" sz="2800" dirty="0" smtClean="0">
                  <a:solidFill>
                    <a:srgbClr val="000000"/>
                  </a:solidFill>
                </a:rPr>
                <a:t>resources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7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0214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Example of Configuration Management?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796121"/>
            <a:chOff x="0" y="1950630"/>
            <a:chExt cx="12192000" cy="3440137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800" kern="0" noProof="0" dirty="0" smtClean="0">
                    <a:solidFill>
                      <a:prstClr val="white"/>
                    </a:solidFill>
                    <a:latin typeface="+mj-lt"/>
                  </a:rPr>
                  <a:t>	A template that contains everything needed for:</a:t>
                </a:r>
                <a:endParaRPr kumimoji="0" lang="en-US" sz="28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07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Launching </a:t>
              </a:r>
              <a:r>
                <a:rPr lang="en-US" sz="2800" dirty="0" smtClean="0">
                  <a:solidFill>
                    <a:srgbClr val="000000"/>
                  </a:solidFill>
                </a:rPr>
                <a:t>an instance from a public cloud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Installing </a:t>
              </a:r>
              <a:r>
                <a:rPr lang="en-US" sz="2800" dirty="0" smtClean="0">
                  <a:solidFill>
                    <a:srgbClr val="000000"/>
                  </a:solidFill>
                </a:rPr>
                <a:t>a database on that instance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Making </a:t>
              </a:r>
              <a:r>
                <a:rPr lang="en-US" sz="2800" dirty="0" smtClean="0">
                  <a:solidFill>
                    <a:srgbClr val="000000"/>
                  </a:solidFill>
                </a:rPr>
                <a:t>that database available for access by web servers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Implementing </a:t>
              </a:r>
              <a:r>
                <a:rPr lang="en-US" sz="2800" dirty="0">
                  <a:solidFill>
                    <a:srgbClr val="000000"/>
                  </a:solidFill>
                </a:rPr>
                <a:t>a unique username and password for this database</a:t>
              </a:r>
              <a:r>
                <a:rPr lang="en-US" sz="2800" dirty="0" smtClean="0">
                  <a:solidFill>
                    <a:srgbClr val="000000"/>
                  </a:solidFill>
                </a:rPr>
                <a:t>, separate </a:t>
              </a:r>
              <a:r>
                <a:rPr lang="en-US" sz="2800" dirty="0">
                  <a:solidFill>
                    <a:srgbClr val="000000"/>
                  </a:solidFill>
                </a:rPr>
                <a:t>from other databases launched using the same </a:t>
              </a:r>
              <a:r>
                <a:rPr lang="en-US" sz="2800" dirty="0" smtClean="0">
                  <a:solidFill>
                    <a:srgbClr val="000000"/>
                  </a:solidFill>
                </a:rPr>
                <a:t>template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24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Apache Server Installation Example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prstClr val="black"/>
                </a:solidFill>
              </a:rPr>
              <a:t>package “</a:t>
            </a:r>
            <a:r>
              <a:rPr lang="en-US" sz="1900" dirty="0" err="1">
                <a:solidFill>
                  <a:prstClr val="black"/>
                </a:solidFill>
              </a:rPr>
              <a:t>httpd</a:t>
            </a:r>
            <a:r>
              <a:rPr lang="en-US" sz="1900" dirty="0">
                <a:solidFill>
                  <a:prstClr val="black"/>
                </a:solidFill>
              </a:rPr>
              <a:t>” do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prstClr val="black"/>
                </a:solidFill>
              </a:rPr>
              <a:t>  action :install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prstClr val="black"/>
                </a:solidFill>
              </a:rPr>
              <a:t>end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900" dirty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prstClr val="black"/>
                </a:solidFill>
              </a:rPr>
              <a:t>service “</a:t>
            </a:r>
            <a:r>
              <a:rPr lang="en-US" sz="1900" dirty="0" err="1">
                <a:solidFill>
                  <a:prstClr val="black"/>
                </a:solidFill>
              </a:rPr>
              <a:t>httpd</a:t>
            </a:r>
            <a:r>
              <a:rPr lang="en-US" sz="1900" dirty="0">
                <a:solidFill>
                  <a:prstClr val="black"/>
                </a:solidFill>
              </a:rPr>
              <a:t>” do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prstClr val="black"/>
                </a:solidFill>
              </a:rPr>
              <a:t>  action :start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prstClr val="black"/>
                </a:solidFill>
              </a:rPr>
              <a:t>end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900" dirty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prstClr val="black"/>
                </a:solidFill>
              </a:rPr>
              <a:t>file “/</a:t>
            </a:r>
            <a:r>
              <a:rPr lang="en-US" sz="1900" dirty="0" err="1">
                <a:solidFill>
                  <a:prstClr val="black"/>
                </a:solidFill>
              </a:rPr>
              <a:t>var</a:t>
            </a:r>
            <a:r>
              <a:rPr lang="en-US" sz="1900" dirty="0">
                <a:solidFill>
                  <a:prstClr val="black"/>
                </a:solidFill>
              </a:rPr>
              <a:t>/www/html/</a:t>
            </a:r>
            <a:r>
              <a:rPr lang="en-US" sz="1900" dirty="0" err="1">
                <a:solidFill>
                  <a:prstClr val="black"/>
                </a:solidFill>
              </a:rPr>
              <a:t>index.html</a:t>
            </a:r>
            <a:r>
              <a:rPr lang="en-US" sz="1900" dirty="0">
                <a:solidFill>
                  <a:prstClr val="black"/>
                </a:solidFill>
              </a:rPr>
              <a:t>” do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prstClr val="black"/>
                </a:solidFill>
              </a:rPr>
              <a:t>  content “Hello World”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prstClr val="black"/>
                </a:solidFill>
              </a:rPr>
              <a:t>  action :create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prstClr val="black"/>
                </a:solidFill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9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10214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Configuring Multiple Servers Identically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59620"/>
            <a:chOff x="0" y="1950630"/>
            <a:chExt cx="12192000" cy="3497682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800" kern="0" noProof="0" dirty="0" smtClean="0">
                    <a:solidFill>
                      <a:prstClr val="white"/>
                    </a:solidFill>
                    <a:latin typeface="+mj-lt"/>
                  </a:rPr>
                  <a:t>	Scripts can be rolled out to thousands of servers</a:t>
                </a:r>
                <a:endParaRPr kumimoji="0" lang="en-US" sz="28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5"/>
              <a:ext cx="12192000" cy="2664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The </a:t>
              </a:r>
              <a:r>
                <a:rPr lang="en-US" sz="2800" dirty="0">
                  <a:solidFill>
                    <a:srgbClr val="000000"/>
                  </a:solidFill>
                </a:rPr>
                <a:t>previous code example can be applied to one server or to </a:t>
              </a:r>
              <a:r>
                <a:rPr lang="en-US" sz="2800" dirty="0" smtClean="0">
                  <a:solidFill>
                    <a:srgbClr val="000000"/>
                  </a:solidFill>
                </a:rPr>
                <a:t>ten</a:t>
              </a:r>
              <a:r>
                <a:rPr lang="en-US" sz="2800" dirty="0">
                  <a:solidFill>
                    <a:srgbClr val="000000"/>
                  </a:solidFill>
                </a:rPr>
                <a:t>-thousand servers </a:t>
              </a:r>
              <a:endParaRPr lang="en-US" sz="2800" dirty="0">
                <a:solidFill>
                  <a:srgbClr val="000000"/>
                </a:solidFill>
              </a:endParaRP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srgbClr val="000000"/>
                  </a:solidFill>
                </a:rPr>
                <a:t>The </a:t>
              </a:r>
              <a:r>
                <a:rPr lang="en-US" sz="2800" dirty="0">
                  <a:solidFill>
                    <a:srgbClr val="000000"/>
                  </a:solidFill>
                </a:rPr>
                <a:t>end result will be that each server is configured identically, </a:t>
              </a:r>
              <a:r>
                <a:rPr lang="en-US" sz="2800" dirty="0" smtClean="0">
                  <a:solidFill>
                    <a:srgbClr val="000000"/>
                  </a:solidFill>
                </a:rPr>
                <a:t>as specified </a:t>
              </a:r>
              <a:r>
                <a:rPr lang="en-US" sz="2800" dirty="0">
                  <a:solidFill>
                    <a:srgbClr val="000000"/>
                  </a:solidFill>
                </a:rPr>
                <a:t>in the </a:t>
              </a:r>
              <a:r>
                <a:rPr lang="en-US" sz="2800" dirty="0" smtClean="0">
                  <a:solidFill>
                    <a:srgbClr val="000000"/>
                  </a:solidFill>
                </a:rPr>
                <a:t>script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87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ean Azur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 Azure Theme.thmx</Template>
  <TotalTime>2086</TotalTime>
  <Words>1268</Words>
  <Application>Microsoft Macintosh PowerPoint</Application>
  <PresentationFormat>Custom</PresentationFormat>
  <Paragraphs>203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Clean Azure Theme</vt:lpstr>
      <vt:lpstr>DevOps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Apache Server Installation Example</vt:lpstr>
      <vt:lpstr>PowerPoint Presentation</vt:lpstr>
      <vt:lpstr>PowerPoint Presentation</vt:lpstr>
      <vt:lpstr>Example 1: Variables For A Web Server</vt:lpstr>
      <vt:lpstr>Example 2: Variables For A Database</vt:lpstr>
      <vt:lpstr>Example 2: Variables For A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151</cp:revision>
  <cp:lastPrinted>2016-05-11T04:19:31Z</cp:lastPrinted>
  <dcterms:created xsi:type="dcterms:W3CDTF">2016-04-21T18:51:19Z</dcterms:created>
  <dcterms:modified xsi:type="dcterms:W3CDTF">2016-06-19T23:45:24Z</dcterms:modified>
</cp:coreProperties>
</file>