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4" r:id="rId2"/>
    <p:sldId id="293" r:id="rId3"/>
    <p:sldId id="311" r:id="rId4"/>
    <p:sldId id="363" r:id="rId5"/>
    <p:sldId id="364" r:id="rId6"/>
    <p:sldId id="358" r:id="rId7"/>
    <p:sldId id="366" r:id="rId8"/>
    <p:sldId id="365" r:id="rId9"/>
    <p:sldId id="367" r:id="rId10"/>
    <p:sldId id="368" r:id="rId11"/>
    <p:sldId id="339" r:id="rId12"/>
    <p:sldId id="356" r:id="rId13"/>
    <p:sldId id="338" r:id="rId14"/>
    <p:sldId id="357" r:id="rId15"/>
    <p:sldId id="359" r:id="rId16"/>
    <p:sldId id="360" r:id="rId17"/>
    <p:sldId id="351" r:id="rId18"/>
    <p:sldId id="349" r:id="rId19"/>
    <p:sldId id="352" r:id="rId20"/>
    <p:sldId id="350" r:id="rId21"/>
    <p:sldId id="353" r:id="rId22"/>
    <p:sldId id="316"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rmes" initials="DH" lastIdx="5" clrIdx="0">
    <p:extLst/>
  </p:cmAuthor>
  <p:cmAuthor id="2" name="Mary Kate Reid"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5256" autoAdjust="0"/>
  </p:normalViewPr>
  <p:slideViewPr>
    <p:cSldViewPr snapToGrid="0">
      <p:cViewPr varScale="1">
        <p:scale>
          <a:sx n="91" d="100"/>
          <a:sy n="91" d="100"/>
        </p:scale>
        <p:origin x="872"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Images and excerpts from </a:t>
            </a:r>
            <a:r>
              <a:rPr lang="en-US" sz="1200" b="0" i="1" kern="1200" dirty="0" err="1" smtClean="0">
                <a:solidFill>
                  <a:schemeClr val="tx1"/>
                </a:solidFill>
                <a:effectLst/>
                <a:latin typeface="+mn-lt"/>
                <a:ea typeface="+mn-ea"/>
                <a:cs typeface="+mn-cs"/>
              </a:rPr>
              <a:t>Xamarin</a:t>
            </a:r>
            <a:r>
              <a:rPr lang="en-US" sz="1200" b="0" i="1" kern="1200" dirty="0" smtClean="0">
                <a:solidFill>
                  <a:schemeClr val="tx1"/>
                </a:solidFill>
                <a:effectLst/>
                <a:latin typeface="+mn-lt"/>
                <a:ea typeface="+mn-ea"/>
                <a:cs typeface="+mn-cs"/>
              </a:rPr>
              <a:t> Mobile Application Development </a:t>
            </a:r>
            <a:r>
              <a:rPr lang="en-US" sz="1200" b="0" i="0" kern="1200" dirty="0" smtClean="0">
                <a:solidFill>
                  <a:schemeClr val="tx1"/>
                </a:solidFill>
                <a:effectLst/>
                <a:latin typeface="+mn-lt"/>
                <a:ea typeface="+mn-ea"/>
                <a:cs typeface="+mn-cs"/>
              </a:rPr>
              <a:t>by Dan Hermes, published by </a:t>
            </a:r>
            <a:r>
              <a:rPr lang="en-US" sz="1200" b="0" i="0" kern="1200" dirty="0" err="1" smtClean="0">
                <a:solidFill>
                  <a:schemeClr val="tx1"/>
                </a:solidFill>
                <a:effectLst/>
                <a:latin typeface="+mn-lt"/>
                <a:ea typeface="+mn-ea"/>
                <a:cs typeface="+mn-cs"/>
              </a:rPr>
              <a:t>Apress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hlinkClick r:id="rId3"/>
              </a:rPr>
              <a:t>http://www.mobilecsharpcafe.com/xamarin</a:t>
            </a:r>
            <a:r>
              <a:rPr lang="en-US" sz="1200" b="0" i="0" kern="1200" smtClean="0">
                <a:solidFill>
                  <a:schemeClr val="tx1"/>
                </a:solidFill>
                <a:effectLst/>
                <a:latin typeface="+mn-lt"/>
                <a:ea typeface="+mn-ea"/>
                <a:cs typeface="+mn-cs"/>
                <a:hlinkClick r:id="rId3"/>
              </a:rPr>
              <a:t>-book/</a:t>
            </a:r>
            <a:endParaRPr lang="en-US" sz="1200" b="0" i="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There are two forms of </a:t>
            </a:r>
            <a:r>
              <a:rPr lang="en-US" dirty="0" err="1">
                <a:effectLst/>
              </a:rPr>
              <a:t>auth</a:t>
            </a:r>
            <a:r>
              <a:rPr lang="en-US" dirty="0">
                <a:effectLst/>
              </a:rPr>
              <a:t> and the</a:t>
            </a:r>
            <a:r>
              <a:rPr lang="en-US" baseline="0" dirty="0">
                <a:effectLst/>
              </a:rPr>
              <a:t> first we’ll talk about is server </a:t>
            </a:r>
            <a:r>
              <a:rPr lang="en-US" baseline="0" dirty="0" err="1">
                <a:effectLst/>
              </a:rPr>
              <a:t>auth</a:t>
            </a:r>
            <a:endParaRPr lang="en-US" baseline="0" dirty="0">
              <a:effectLst/>
            </a:endParaRPr>
          </a:p>
          <a:p>
            <a:pPr marL="171450" indent="-171450" rtl="0">
              <a:buFontTx/>
              <a:buChar char="•"/>
            </a:pPr>
            <a:r>
              <a:rPr lang="en-US" baseline="0" dirty="0">
                <a:effectLst/>
              </a:rPr>
              <a:t>This is a basic </a:t>
            </a:r>
            <a:r>
              <a:rPr lang="en-US" baseline="0" dirty="0" err="1">
                <a:effectLst/>
              </a:rPr>
              <a:t>Oauth</a:t>
            </a:r>
            <a:r>
              <a:rPr lang="en-US" baseline="0" dirty="0">
                <a:effectLst/>
              </a:rPr>
              <a:t> flow</a:t>
            </a:r>
          </a:p>
          <a:p>
            <a:pPr marL="171450" indent="-171450" rtl="0">
              <a:buFontTx/>
              <a:buChar char="•"/>
            </a:pPr>
            <a:r>
              <a:rPr lang="en-US" baseline="0" dirty="0">
                <a:effectLst/>
              </a:rPr>
              <a:t>The client device calls a method in the SDK which opens a </a:t>
            </a:r>
            <a:r>
              <a:rPr lang="en-US" baseline="0" dirty="0" err="1">
                <a:effectLst/>
              </a:rPr>
              <a:t>webview</a:t>
            </a:r>
            <a:r>
              <a:rPr lang="en-US" baseline="0" dirty="0">
                <a:effectLst/>
              </a:rPr>
              <a:t> which goes to a specific </a:t>
            </a:r>
            <a:r>
              <a:rPr lang="en-US" baseline="0" dirty="0" err="1">
                <a:effectLst/>
              </a:rPr>
              <a:t>auth</a:t>
            </a:r>
            <a:r>
              <a:rPr lang="en-US" baseline="0" dirty="0">
                <a:effectLst/>
              </a:rPr>
              <a:t> provider</a:t>
            </a:r>
          </a:p>
          <a:p>
            <a:pPr marL="171450" indent="-171450" rtl="0">
              <a:buFontTx/>
              <a:buChar char="•"/>
            </a:pPr>
            <a:r>
              <a:rPr lang="en-US" baseline="0" dirty="0">
                <a:effectLst/>
              </a:rPr>
              <a:t>The user authenticates</a:t>
            </a:r>
          </a:p>
          <a:p>
            <a:pPr marL="171450" indent="-171450" rtl="0">
              <a:buFontTx/>
              <a:buChar char="•"/>
            </a:pPr>
            <a:r>
              <a:rPr lang="en-US" baseline="0" dirty="0">
                <a:effectLst/>
              </a:rPr>
              <a:t>The provider hands back information to the Mobile Service</a:t>
            </a:r>
          </a:p>
          <a:p>
            <a:pPr marL="171450" indent="-171450" rtl="0">
              <a:buFontTx/>
              <a:buChar char="•"/>
            </a:pPr>
            <a:r>
              <a:rPr lang="en-US" baseline="0" dirty="0">
                <a:effectLst/>
              </a:rPr>
              <a:t>The Mobile Service creates an identity which it hands back to the client</a:t>
            </a:r>
          </a:p>
          <a:p>
            <a:pPr marL="171450" indent="-171450" rtl="0">
              <a:buFontTx/>
              <a:buChar char="•"/>
            </a:pPr>
            <a:r>
              <a:rPr lang="en-US" baseline="0" dirty="0">
                <a:effectLst/>
              </a:rPr>
              <a:t>Future requests from the client contain that identity (though it needs to be cached locally for app restarts)</a:t>
            </a:r>
          </a:p>
          <a:p>
            <a:pPr marL="171450" indent="-171450" rtl="0">
              <a:buFontTx/>
              <a:buChar char="•"/>
            </a:pPr>
            <a:r>
              <a:rPr lang="en-US" baseline="0" dirty="0">
                <a:effectLst/>
              </a:rPr>
              <a:t>The Mobile Service now has Graph access to the provider</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5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a:t>
            </a:r>
            <a:r>
              <a:rPr lang="en-US" baseline="0" dirty="0" smtClean="0"/>
              <a:t>Amazon </a:t>
            </a:r>
            <a:r>
              <a:rPr lang="en-US" baseline="0" dirty="0"/>
              <a:t>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Regardless of what client platform you’re building an app for, this flow is going</a:t>
            </a:r>
            <a:r>
              <a:rPr lang="en-US" baseline="0" dirty="0">
                <a:effectLst/>
              </a:rPr>
              <a:t> to be the same</a:t>
            </a:r>
          </a:p>
          <a:p>
            <a:pPr marL="171450" indent="-171450" rtl="0">
              <a:buFontTx/>
              <a:buChar char="•"/>
            </a:pPr>
            <a:r>
              <a:rPr lang="en-US" baseline="0" dirty="0">
                <a:effectLst/>
              </a:rPr>
              <a:t>Client talks to a Push Notification Service (such as Google Cloud Messaging, Amazon Device Messaging, </a:t>
            </a:r>
            <a:r>
              <a:rPr lang="en-US" baseline="0" dirty="0" err="1">
                <a:effectLst/>
              </a:rPr>
              <a:t>Baidu</a:t>
            </a:r>
            <a:r>
              <a:rPr lang="en-US" baseline="0" dirty="0">
                <a:effectLst/>
              </a:rPr>
              <a:t>)</a:t>
            </a:r>
          </a:p>
          <a:p>
            <a:pPr marL="171450" indent="-171450" rtl="0">
              <a:buFontTx/>
              <a:buChar char="•"/>
            </a:pPr>
            <a:r>
              <a:rPr lang="en-US" baseline="0" dirty="0">
                <a:effectLst/>
              </a:rPr>
              <a:t>Client gets a registration ID that identifies Device and App (but only to PNS)</a:t>
            </a:r>
          </a:p>
          <a:p>
            <a:pPr marL="171450" indent="-171450" rtl="0">
              <a:buFontTx/>
              <a:buChar char="•"/>
            </a:pPr>
            <a:r>
              <a:rPr lang="en-US" baseline="0" dirty="0">
                <a:effectLst/>
              </a:rPr>
              <a:t>Client sends </a:t>
            </a:r>
            <a:r>
              <a:rPr lang="en-US" baseline="0" dirty="0" err="1">
                <a:effectLst/>
              </a:rPr>
              <a:t>reg</a:t>
            </a:r>
            <a:r>
              <a:rPr lang="en-US" baseline="0" dirty="0">
                <a:effectLst/>
              </a:rPr>
              <a:t> ID to Mobile Service</a:t>
            </a:r>
          </a:p>
          <a:p>
            <a:pPr marL="171450" indent="-171450" rtl="0">
              <a:buFontTx/>
              <a:buChar char="•"/>
            </a:pPr>
            <a:r>
              <a:rPr lang="en-US" baseline="0" dirty="0">
                <a:effectLst/>
              </a:rPr>
              <a:t>Mobile Service can then request the PNS to send a </a:t>
            </a:r>
            <a:r>
              <a:rPr lang="en-US" baseline="0" dirty="0" smtClean="0">
                <a:effectLst/>
              </a:rPr>
              <a:t>push</a:t>
            </a:r>
            <a:endParaRPr lang="en-US" baseline="0" dirty="0">
              <a:effectLs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495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Mobile Services is actually using Notification Hubs behind the scenes</a:t>
            </a:r>
          </a:p>
          <a:p>
            <a:pPr marL="171450" indent="-171450" rtl="0">
              <a:buFontTx/>
              <a:buChar char="•"/>
            </a:pPr>
            <a:r>
              <a:rPr lang="en-US" dirty="0">
                <a:effectLst/>
              </a:rPr>
              <a:t>However, Notification</a:t>
            </a:r>
            <a:r>
              <a:rPr lang="en-US" baseline="0" dirty="0">
                <a:effectLst/>
              </a:rPr>
              <a:t> Hubs is a separate feature and can be used independently of Mobile Services (or any compute in Azure)</a:t>
            </a:r>
          </a:p>
          <a:p>
            <a:pPr marL="171450" indent="-171450" rtl="0">
              <a:buFontTx/>
              <a:buChar char="•"/>
            </a:pPr>
            <a:r>
              <a:rPr lang="en-US" baseline="0" dirty="0">
                <a:effectLst/>
              </a:rPr>
              <a:t>Hubs provides for extremely scalable (millions in minutes) of push notifications</a:t>
            </a:r>
          </a:p>
          <a:p>
            <a:pPr marL="171450" indent="-171450" rtl="0">
              <a:buFontTx/>
              <a:buChar char="•"/>
            </a:pPr>
            <a:r>
              <a:rPr lang="en-US" baseline="0" dirty="0">
                <a:effectLst/>
              </a:rPr>
              <a:t>Supports many platforms (</a:t>
            </a:r>
            <a:r>
              <a:rPr lang="en-US" baseline="0" dirty="0" err="1">
                <a:effectLst/>
              </a:rPr>
              <a:t>iOS</a:t>
            </a:r>
            <a:r>
              <a:rPr lang="en-US" baseline="0" dirty="0">
                <a:effectLst/>
              </a:rPr>
              <a:t>, Android, Kindle</a:t>
            </a:r>
            <a:r>
              <a:rPr lang="en-US" baseline="0">
                <a:effectLst/>
              </a:rPr>
              <a:t>, </a:t>
            </a:r>
            <a:r>
              <a:rPr lang="en-US" baseline="0" smtClean="0">
                <a:effectLst/>
              </a:rPr>
              <a:t>Windows, </a:t>
            </a:r>
            <a:r>
              <a:rPr lang="en-US" baseline="0" dirty="0">
                <a:effectLst/>
              </a:rPr>
              <a:t>Windows Server)</a:t>
            </a:r>
          </a:p>
          <a:p>
            <a:pPr marL="171450" indent="-171450" rtl="0">
              <a:buFontTx/>
              <a:buChar char="•"/>
            </a:pPr>
            <a:r>
              <a:rPr lang="en-US" baseline="0" dirty="0">
                <a:effectLst/>
              </a:rPr>
              <a:t>Tags enable push filtering (who receives it)</a:t>
            </a:r>
          </a:p>
          <a:p>
            <a:pPr marL="171450" indent="-171450" rtl="0">
              <a:buFontTx/>
              <a:buChar char="•"/>
            </a:pPr>
            <a:r>
              <a:rPr lang="en-US" baseline="0" dirty="0">
                <a:effectLst/>
              </a:rPr>
              <a:t>Templates enable single request push to all platforms (hubs puts data in the right format for each PNS)</a:t>
            </a: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014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a:t>
            </a:r>
            <a:r>
              <a:rPr lang="en-US" baseline="0" dirty="0" smtClean="0"/>
              <a:t>(C# or </a:t>
            </a:r>
            <a:r>
              <a:rPr lang="en-US" baseline="0" dirty="0" err="1" smtClean="0"/>
              <a:t>Node.js</a:t>
            </a:r>
            <a:r>
              <a:rPr lang="en-US" baseline="0" dirty="0" smtClean="0"/>
              <a:t>)</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You can download the solution to a Mac and open it in Xamarin Studio, or you can download the solution to a Windows computer and open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Module 3 Lesson 12 Lab should be completed at this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https://</a:t>
            </a:r>
            <a:r>
              <a:rPr lang="en-US" baseline="0" dirty="0" err="1" smtClean="0"/>
              <a:t>github.com</a:t>
            </a:r>
            <a:r>
              <a:rPr lang="en-US" baseline="0" dirty="0" smtClean="0"/>
              <a:t>/</a:t>
            </a:r>
            <a:r>
              <a:rPr lang="en-US" baseline="0" dirty="0" err="1" smtClean="0"/>
              <a:t>MSFTImagine</a:t>
            </a:r>
            <a:r>
              <a:rPr lang="en-US" baseline="0" dirty="0" smtClean="0"/>
              <a:t>/</a:t>
            </a:r>
            <a:r>
              <a:rPr lang="en-US" baseline="0" dirty="0" err="1" smtClean="0"/>
              <a:t>computerscience</a:t>
            </a:r>
            <a:r>
              <a:rPr lang="en-US" baseline="0" dirty="0" smtClean="0"/>
              <a:t>/tree/master/Complimentary%20Course%20Content/Module3/Labs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7619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6689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rPr>
              <a:t>Azure</a:t>
            </a:r>
            <a:r>
              <a:rPr lang="en-US" baseline="0" dirty="0">
                <a:effectLst/>
              </a:rPr>
              <a:t> Mobile Apps is an app type of </a:t>
            </a:r>
            <a:r>
              <a:rPr lang="en-US" dirty="0"/>
              <a:t>Azure App Service (others</a:t>
            </a:r>
            <a:r>
              <a:rPr lang="en-US" baseline="0" dirty="0"/>
              <a:t> types include Web Apps, API Apps, and Logic Apps)</a:t>
            </a:r>
            <a:r>
              <a:rPr lang="en-US" dirty="0"/>
              <a:t/>
            </a:r>
            <a:br>
              <a:rPr lang="en-US" dirty="0"/>
            </a:br>
            <a:endParaRPr lang="en-US" dirty="0"/>
          </a:p>
          <a:p>
            <a:pPr marL="171450" indent="-171450" rtl="0">
              <a:buFontTx/>
              <a:buChar char="•"/>
            </a:pPr>
            <a:r>
              <a:rPr lang="en-US" dirty="0">
                <a:effectLst/>
              </a:rPr>
              <a:t>Users don’t</a:t>
            </a:r>
            <a:r>
              <a:rPr lang="en-US" baseline="0" dirty="0">
                <a:effectLst/>
              </a:rPr>
              <a:t> really care (and usually don’t know) what a mobile app is using for it’s backend</a:t>
            </a:r>
          </a:p>
          <a:p>
            <a:pPr marL="171450" indent="-171450" rtl="0">
              <a:buFontTx/>
              <a:buChar char="•"/>
            </a:pPr>
            <a:r>
              <a:rPr lang="en-US" baseline="0" dirty="0">
                <a:effectLst/>
              </a:rPr>
              <a:t>Users care most about enjoying the app experience</a:t>
            </a:r>
          </a:p>
          <a:p>
            <a:pPr marL="171450" indent="-171450" rtl="0">
              <a:buFontTx/>
              <a:buChar char="•"/>
            </a:pPr>
            <a:r>
              <a:rPr lang="en-US" baseline="0" dirty="0" err="1">
                <a:effectLst/>
              </a:rPr>
              <a:t>Devs</a:t>
            </a:r>
            <a:r>
              <a:rPr lang="en-US" baseline="0" dirty="0">
                <a:effectLst/>
              </a:rPr>
              <a:t> should therefore spend most of their time building the best client experience they can</a:t>
            </a:r>
          </a:p>
          <a:p>
            <a:pPr marL="171450" indent="-171450" rtl="0">
              <a:buFontTx/>
              <a:buChar char="•"/>
            </a:pPr>
            <a:r>
              <a:rPr lang="en-US" baseline="0" dirty="0">
                <a:effectLst/>
              </a:rPr>
              <a:t>Azure Mobile Apps helps </a:t>
            </a:r>
            <a:r>
              <a:rPr lang="en-US" baseline="0" dirty="0" err="1">
                <a:effectLst/>
              </a:rPr>
              <a:t>devs</a:t>
            </a:r>
            <a:r>
              <a:rPr lang="en-US" baseline="0" dirty="0">
                <a:effectLst/>
              </a:rPr>
              <a:t> by providing common mobile app backend features in a turnkey manner</a:t>
            </a:r>
          </a:p>
          <a:p>
            <a:pPr marL="628650" lvl="1" indent="-171450" rtl="0">
              <a:buFontTx/>
              <a:buChar char="•"/>
            </a:pPr>
            <a:r>
              <a:rPr lang="en-US" baseline="0" dirty="0">
                <a:effectLst/>
              </a:rPr>
              <a:t>Data storage powered by SQL Database (but you don’t have to be a Database Admin to use it)</a:t>
            </a:r>
          </a:p>
          <a:p>
            <a:pPr marL="628650" lvl="1" indent="-171450" rtl="0">
              <a:buFontTx/>
              <a:buChar char="•"/>
            </a:pPr>
            <a:r>
              <a:rPr lang="en-US" baseline="0" dirty="0">
                <a:effectLst/>
              </a:rPr>
              <a:t>User Authentication and Data Authorization</a:t>
            </a:r>
          </a:p>
          <a:p>
            <a:pPr marL="628650" lvl="1" indent="-171450" rtl="0">
              <a:buFontTx/>
              <a:buChar char="•"/>
            </a:pPr>
            <a:r>
              <a:rPr lang="en-US" baseline="0" dirty="0">
                <a:effectLst/>
              </a:rPr>
              <a:t>Push Notifications (using services built into Android, iOS, </a:t>
            </a:r>
            <a:r>
              <a:rPr lang="en-US" baseline="0" dirty="0" smtClean="0">
                <a:effectLst/>
              </a:rPr>
              <a:t>Windows, </a:t>
            </a:r>
            <a:r>
              <a:rPr lang="en-US" baseline="0" dirty="0">
                <a:effectLst/>
              </a:rPr>
              <a:t>and more)</a:t>
            </a:r>
            <a:br>
              <a:rPr lang="en-US" baseline="0" dirty="0">
                <a:effectLst/>
              </a:rPr>
            </a:br>
            <a:endParaRPr lang="en-US" baseline="0" dirty="0">
              <a:effectLst/>
            </a:endParaRPr>
          </a:p>
          <a:p>
            <a:pPr marL="0" lvl="0" indent="0" rtl="0">
              <a:buFontTx/>
              <a:buNone/>
            </a:pPr>
            <a:r>
              <a:rPr lang="en-US" baseline="0" dirty="0">
                <a:effectLst/>
              </a:rPr>
              <a:t>Other topics not covered in this lesson:</a:t>
            </a:r>
          </a:p>
          <a:p>
            <a:pPr marL="628650" lvl="1" indent="-171450" rtl="0">
              <a:buFontTx/>
              <a:buChar char="•"/>
            </a:pPr>
            <a:r>
              <a:rPr lang="en-US" baseline="0" dirty="0">
                <a:effectLst/>
              </a:rPr>
              <a:t>Backend job processing using the scheduler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effectLst/>
              </a:rPr>
              <a:t>Backend Logic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Image and text courtesy of Microsoft</a:t>
            </a:r>
          </a:p>
          <a:p>
            <a:pPr marL="628650" lvl="1" indent="-171450" rtl="0">
              <a:buFontTx/>
              <a:buChar char="•"/>
            </a:pPr>
            <a:endParaRPr lang="en-US" baseline="0" dirty="0">
              <a:effectLst/>
            </a:endParaRP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7802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Image 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12996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Walkthrough 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201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Authentication 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1581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150450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8116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3030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 id="2147483680" r:id="rId17"/>
    <p:sldLayoutId id="2147483682" r:id="rId18"/>
    <p:sldLayoutId id="214748368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12:</a:t>
            </a:r>
            <a:endParaRPr lang="en-US" sz="4000" dirty="0">
              <a:solidFill>
                <a:srgbClr val="FFFF00"/>
              </a:solidFill>
            </a:endParaRPr>
          </a:p>
          <a:p>
            <a:r>
              <a:rPr lang="en-US" dirty="0"/>
              <a:t>Mobile Apps with Microsoft Azure App Service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a:t>Add </a:t>
            </a:r>
            <a:r>
              <a:rPr lang="en-US" dirty="0"/>
              <a:t>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148890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a:xfrm>
            <a:off x="838200" y="3951111"/>
            <a:ext cx="10515600" cy="2225852"/>
          </a:xfrm>
        </p:spPr>
        <p:txBody>
          <a:bodyPr>
            <a:normAutofit/>
          </a:bodyPr>
          <a:lstStyle/>
          <a:p>
            <a:pPr lvl="1"/>
            <a:r>
              <a:rPr lang="en-US" dirty="0" smtClean="0"/>
              <a:t>Azure </a:t>
            </a:r>
            <a:r>
              <a:rPr lang="en-US" dirty="0"/>
              <a:t>Active Directory</a:t>
            </a:r>
          </a:p>
          <a:p>
            <a:pPr lvl="1"/>
            <a:r>
              <a:rPr lang="en-US" dirty="0"/>
              <a:t>Twitter</a:t>
            </a:r>
          </a:p>
          <a:p>
            <a:pPr lvl="1"/>
            <a:r>
              <a:rPr lang="en-US" dirty="0"/>
              <a:t>Facebook</a:t>
            </a:r>
          </a:p>
          <a:p>
            <a:pPr lvl="1"/>
            <a:r>
              <a:rPr lang="en-US" dirty="0"/>
              <a:t>Google</a:t>
            </a:r>
          </a:p>
          <a:p>
            <a:pPr lvl="1"/>
            <a:r>
              <a:rPr lang="en-US" dirty="0"/>
              <a:t>Microsoft</a:t>
            </a:r>
          </a:p>
        </p:txBody>
      </p:sp>
      <p:grpSp>
        <p:nvGrpSpPr>
          <p:cNvPr id="5" name="Group 4"/>
          <p:cNvGrpSpPr/>
          <p:nvPr/>
        </p:nvGrpSpPr>
        <p:grpSpPr>
          <a:xfrm>
            <a:off x="0" y="1457698"/>
            <a:ext cx="12192000" cy="240966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47301"/>
              <a:ext cx="9817669" cy="1390225"/>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Authentication verifies who you are</a:t>
              </a:r>
            </a:p>
            <a:p>
              <a:pPr marL="228600" lvl="0" indent="-228600">
                <a:lnSpc>
                  <a:spcPct val="90000"/>
                </a:lnSpc>
                <a:spcBef>
                  <a:spcPts val="1000"/>
                </a:spcBef>
                <a:buFont typeface="Wingdings" charset="2"/>
                <a:buChar char="§"/>
              </a:pPr>
              <a:r>
                <a:rPr lang="en-US" sz="2800" dirty="0">
                  <a:solidFill>
                    <a:srgbClr val="FFFFFF"/>
                  </a:solidFill>
                </a:rPr>
                <a:t>Authorization verifies what an authenticated user can do</a:t>
              </a:r>
            </a:p>
            <a:p>
              <a:pPr marL="228600" lvl="0" indent="-228600">
                <a:lnSpc>
                  <a:spcPct val="90000"/>
                </a:lnSpc>
                <a:spcBef>
                  <a:spcPts val="1000"/>
                </a:spcBef>
                <a:buFont typeface="Wingdings" charset="2"/>
                <a:buChar char="§"/>
              </a:pPr>
              <a:r>
                <a:rPr lang="en-US" sz="2800" dirty="0">
                  <a:solidFill>
                    <a:srgbClr val="FFFFFF"/>
                  </a:solidFill>
                </a:rPr>
                <a:t>Available in mobile apps and web apps </a:t>
              </a:r>
            </a:p>
            <a:p>
              <a:pPr marL="228600" lvl="0" indent="-228600">
                <a:lnSpc>
                  <a:spcPct val="90000"/>
                </a:lnSpc>
                <a:spcBef>
                  <a:spcPts val="1000"/>
                </a:spcBef>
                <a:buFont typeface="Wingdings" charset="2"/>
                <a:buChar char="§"/>
              </a:pPr>
              <a:r>
                <a:rPr lang="en-US" sz="2800" dirty="0">
                  <a:solidFill>
                    <a:srgbClr val="FFFFFF"/>
                  </a:solidFill>
                </a:rPr>
                <a:t>App Service can integrate with many providers:</a:t>
              </a:r>
            </a:p>
          </p:txBody>
        </p:sp>
      </p:grpSp>
    </p:spTree>
    <p:extLst>
      <p:ext uri="{BB962C8B-B14F-4D97-AF65-F5344CB8AC3E}">
        <p14:creationId xmlns:p14="http://schemas.microsoft.com/office/powerpoint/2010/main" val="1999688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Auth</a:t>
            </a:r>
            <a:r>
              <a:rPr lang="en-US" dirty="0"/>
              <a:t> Flow (server)</a:t>
            </a:r>
          </a:p>
        </p:txBody>
      </p:sp>
      <p:sp>
        <p:nvSpPr>
          <p:cNvPr id="7" name="Rectangle 6"/>
          <p:cNvSpPr/>
          <p:nvPr/>
        </p:nvSpPr>
        <p:spPr bwMode="auto">
          <a:xfrm>
            <a:off x="8656637" y="15156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GOOGLE</a:t>
            </a:r>
          </a:p>
        </p:txBody>
      </p:sp>
      <p:sp>
        <p:nvSpPr>
          <p:cNvPr id="9" name="Rectangle 8"/>
          <p:cNvSpPr/>
          <p:nvPr/>
        </p:nvSpPr>
        <p:spPr bwMode="auto">
          <a:xfrm>
            <a:off x="8656637" y="25824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FACEBOOK</a:t>
            </a:r>
          </a:p>
        </p:txBody>
      </p:sp>
      <p:sp>
        <p:nvSpPr>
          <p:cNvPr id="10" name="Rectangle 9"/>
          <p:cNvSpPr/>
          <p:nvPr/>
        </p:nvSpPr>
        <p:spPr bwMode="auto">
          <a:xfrm>
            <a:off x="8656637" y="36492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TWITTER</a:t>
            </a: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  MOBILE SERVICE</a:t>
            </a: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accent1"/>
                </a:solidFill>
                <a:effectLst/>
                <a:uLnTx/>
                <a:uFillTx/>
              </a:rPr>
              <a:t>  </a:t>
            </a:r>
            <a:r>
              <a:rPr kumimoji="0" lang="en-US" sz="3200" b="0" i="0" u="none" strike="noStrike" kern="0" cap="none" spc="0" normalizeH="0" baseline="0" noProof="0" dirty="0">
                <a:ln>
                  <a:noFill/>
                </a:ln>
                <a:solidFill>
                  <a:schemeClr val="bg1"/>
                </a:solidFill>
                <a:effectLst/>
                <a:uLnTx/>
                <a:uFillTx/>
              </a:rPr>
              <a:t>DEVICE</a:t>
            </a:r>
          </a:p>
        </p:txBody>
      </p:sp>
      <p:grpSp>
        <p:nvGrpSpPr>
          <p:cNvPr id="13" name="Group 12"/>
          <p:cNvGrpSpPr/>
          <p:nvPr/>
        </p:nvGrpSpPr>
        <p:grpSpPr>
          <a:xfrm>
            <a:off x="3512028" y="1708831"/>
            <a:ext cx="5144609" cy="1304976"/>
            <a:chOff x="3969228" y="1686100"/>
            <a:chExt cx="5144609" cy="1304976"/>
          </a:xfrm>
        </p:grpSpPr>
        <p:cxnSp>
          <p:nvCxnSpPr>
            <p:cNvPr id="14" name="Straight Arrow Connector 13"/>
            <p:cNvCxnSpPr>
              <a:stCxn id="12" idx="3"/>
              <a:endCxn id="7" idx="1"/>
            </p:cNvCxnSpPr>
            <p:nvPr/>
          </p:nvCxnSpPr>
          <p:spPr>
            <a:xfrm flipV="1">
              <a:off x="3969228" y="1950073"/>
              <a:ext cx="5144609" cy="1041003"/>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924657">
              <a:off x="4399493" y="1686100"/>
              <a:ext cx="3280008" cy="960263"/>
            </a:xfrm>
            <a:prstGeom prst="rect">
              <a:avLst/>
            </a:prstGeom>
            <a:noFill/>
            <a:ln>
              <a:noFill/>
            </a:ln>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CREDENTIALS </a:t>
              </a:r>
              <a:br>
                <a:rPr kumimoji="0" lang="en-US" sz="2400" b="0" i="0" u="none" strike="noStrike" kern="0" cap="none" spc="0" normalizeH="0" baseline="0" noProof="0" dirty="0">
                  <a:ln>
                    <a:noFill/>
                  </a:ln>
                  <a:solidFill>
                    <a:srgbClr val="000000"/>
                  </a:solidFill>
                  <a:effectLst/>
                  <a:uLnTx/>
                  <a:uFillTx/>
                </a:rPr>
              </a:br>
              <a:r>
                <a:rPr kumimoji="0" lang="en-US" sz="2400" b="0" i="0" u="none" strike="noStrike" kern="0" cap="none" spc="0" normalizeH="0" baseline="0" noProof="0" dirty="0">
                  <a:ln>
                    <a:noFill/>
                  </a:ln>
                  <a:solidFill>
                    <a:srgbClr val="000000"/>
                  </a:solidFill>
                  <a:effectLst/>
                  <a:uLnTx/>
                  <a:uFillTx/>
                </a:rPr>
                <a:t>(via </a:t>
              </a:r>
              <a:r>
                <a:rPr kumimoji="0" lang="en-US" sz="2400" b="0" i="0" u="none" strike="noStrike" kern="0" cap="none" spc="0" normalizeH="0" baseline="0" noProof="0" dirty="0" err="1">
                  <a:ln>
                    <a:noFill/>
                  </a:ln>
                  <a:solidFill>
                    <a:srgbClr val="000000"/>
                  </a:solidFill>
                  <a:effectLst/>
                  <a:uLnTx/>
                  <a:uFillTx/>
                </a:rPr>
                <a:t>oAuth</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WebView</a:t>
              </a:r>
              <a:r>
                <a:rPr kumimoji="0" lang="en-US" sz="2400" b="0" i="0" u="none" strike="noStrike" kern="0" cap="none" spc="0" normalizeH="0" baseline="0" noProof="0" dirty="0">
                  <a:ln>
                    <a:noFill/>
                  </a:ln>
                  <a:solidFill>
                    <a:srgbClr val="000000"/>
                  </a:solidFill>
                  <a:effectLst/>
                  <a:uLnTx/>
                  <a:uFillTx/>
                </a:rPr>
                <a:t>) </a:t>
              </a:r>
            </a:p>
          </p:txBody>
        </p:sp>
      </p:grpSp>
      <p:sp>
        <p:nvSpPr>
          <p:cNvPr id="16" name="Rectangle 15"/>
          <p:cNvSpPr/>
          <p:nvPr/>
        </p:nvSpPr>
        <p:spPr bwMode="auto">
          <a:xfrm>
            <a:off x="8656637" y="47160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MICROSOFT</a:t>
            </a:r>
          </a:p>
        </p:txBody>
      </p:sp>
      <p:grpSp>
        <p:nvGrpSpPr>
          <p:cNvPr id="18" name="Group 17"/>
          <p:cNvGrpSpPr/>
          <p:nvPr/>
        </p:nvGrpSpPr>
        <p:grpSpPr>
          <a:xfrm>
            <a:off x="3512028" y="3013807"/>
            <a:ext cx="3080915" cy="2769455"/>
            <a:chOff x="3969228" y="2991076"/>
            <a:chExt cx="3080915" cy="2769455"/>
          </a:xfrm>
        </p:grpSpPr>
        <p:cxnSp>
          <p:nvCxnSpPr>
            <p:cNvPr id="20" name="Straight Arrow Connector 19"/>
            <p:cNvCxnSpPr>
              <a:stCxn id="11" idx="0"/>
              <a:endCxn id="12" idx="3"/>
            </p:cNvCxnSpPr>
            <p:nvPr/>
          </p:nvCxnSpPr>
          <p:spPr>
            <a:xfrm flipH="1" flipV="1">
              <a:off x="3969228" y="2991076"/>
              <a:ext cx="3080915" cy="2769455"/>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509262">
              <a:off x="4247451" y="4133339"/>
              <a:ext cx="1921950"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IDENTITY</a:t>
              </a:r>
            </a:p>
          </p:txBody>
        </p:sp>
      </p:grpSp>
      <p:grpSp>
        <p:nvGrpSpPr>
          <p:cNvPr id="23" name="Group 22"/>
          <p:cNvGrpSpPr/>
          <p:nvPr/>
        </p:nvGrpSpPr>
        <p:grpSpPr>
          <a:xfrm>
            <a:off x="6592943" y="1972804"/>
            <a:ext cx="2063694" cy="3810458"/>
            <a:chOff x="7050143" y="1542812"/>
            <a:chExt cx="2063694" cy="3810458"/>
          </a:xfrm>
        </p:grpSpPr>
        <p:cxnSp>
          <p:nvCxnSpPr>
            <p:cNvPr id="25" name="Straight Arrow Connector 24"/>
            <p:cNvCxnSpPr>
              <a:stCxn id="7" idx="1"/>
              <a:endCxn id="11" idx="0"/>
            </p:cNvCxnSpPr>
            <p:nvPr/>
          </p:nvCxnSpPr>
          <p:spPr>
            <a:xfrm flipH="1">
              <a:off x="7050143" y="1542812"/>
              <a:ext cx="2063694" cy="3810458"/>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890773">
              <a:off x="6316510" y="2923284"/>
              <a:ext cx="2860997"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AUTH TOKEN</a:t>
              </a:r>
            </a:p>
          </p:txBody>
        </p:sp>
      </p:grpSp>
    </p:spTree>
    <p:extLst>
      <p:ext uri="{BB962C8B-B14F-4D97-AF65-F5344CB8AC3E}">
        <p14:creationId xmlns:p14="http://schemas.microsoft.com/office/powerpoint/2010/main" val="12978110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a:xfrm>
            <a:off x="838200" y="3428999"/>
            <a:ext cx="11238186" cy="2747963"/>
          </a:xfrm>
        </p:spPr>
        <p:txBody>
          <a:bodyPr>
            <a:normAutofit/>
          </a:bodyPr>
          <a:lstStyle/>
          <a:p>
            <a:pPr lvl="1"/>
            <a:r>
              <a:rPr lang="en-US" sz="2800" dirty="0" smtClean="0"/>
              <a:t>Apple</a:t>
            </a:r>
            <a:endParaRPr lang="en-US" sz="2800" dirty="0"/>
          </a:p>
          <a:p>
            <a:pPr lvl="1"/>
            <a:r>
              <a:rPr lang="en-US" sz="2800" dirty="0"/>
              <a:t>Google</a:t>
            </a:r>
          </a:p>
          <a:p>
            <a:pPr lvl="1"/>
            <a:r>
              <a:rPr lang="en-US" sz="2800" dirty="0"/>
              <a:t>Windows</a:t>
            </a:r>
          </a:p>
          <a:p>
            <a:pPr lvl="1"/>
            <a:r>
              <a:rPr lang="en-US" sz="2800" dirty="0" smtClean="0"/>
              <a:t>Amazon</a:t>
            </a:r>
            <a:endParaRPr lang="en-US" sz="2800" dirty="0"/>
          </a:p>
          <a:p>
            <a:pPr lvl="1"/>
            <a:r>
              <a:rPr lang="en-US" sz="2800" dirty="0" err="1" smtClean="0"/>
              <a:t>Baidu</a:t>
            </a:r>
            <a:endParaRPr lang="en-US" sz="2800" dirty="0"/>
          </a:p>
        </p:txBody>
      </p:sp>
      <p:grpSp>
        <p:nvGrpSpPr>
          <p:cNvPr id="5" name="Group 4"/>
          <p:cNvGrpSpPr/>
          <p:nvPr/>
        </p:nvGrpSpPr>
        <p:grpSpPr>
          <a:xfrm>
            <a:off x="0" y="1740835"/>
            <a:ext cx="12192000" cy="164583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68175"/>
              <a:ext cx="9817669"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Let app notify of messages or events, including when app not in use</a:t>
              </a:r>
            </a:p>
            <a:p>
              <a:pPr marL="228600" lvl="0" indent="-228600">
                <a:lnSpc>
                  <a:spcPct val="90000"/>
                </a:lnSpc>
                <a:spcBef>
                  <a:spcPts val="1000"/>
                </a:spcBef>
                <a:buFont typeface="Wingdings" charset="2"/>
                <a:buChar char="§"/>
              </a:pPr>
              <a:r>
                <a:rPr lang="en-US" sz="2800" dirty="0">
                  <a:solidFill>
                    <a:srgbClr val="FFFFFF"/>
                  </a:solidFill>
                </a:rPr>
                <a:t>App Service allows for connecting to many providers:</a:t>
              </a:r>
            </a:p>
          </p:txBody>
        </p:sp>
      </p:grpSp>
    </p:spTree>
    <p:extLst>
      <p:ext uri="{BB962C8B-B14F-4D97-AF65-F5344CB8AC3E}">
        <p14:creationId xmlns:p14="http://schemas.microsoft.com/office/powerpoint/2010/main" val="2616732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Flow</a:t>
            </a:r>
          </a:p>
        </p:txBody>
      </p:sp>
      <p:sp>
        <p:nvSpPr>
          <p:cNvPr id="54" name="Content Placeholder 53"/>
          <p:cNvSpPr>
            <a:spLocks noGrp="1"/>
          </p:cNvSpPr>
          <p:nvPr>
            <p:ph sz="half" idx="1"/>
          </p:nvPr>
        </p:nvSpPr>
        <p:spPr/>
        <p:txBody>
          <a:bodyPr/>
          <a:lstStyle/>
          <a:p>
            <a:pPr marL="514350" indent="-514350">
              <a:buFont typeface="+mj-lt"/>
              <a:buAutoNum type="arabicPeriod"/>
            </a:pPr>
            <a:r>
              <a:rPr lang="en-US" dirty="0"/>
              <a:t>Register for push </a:t>
            </a:r>
          </a:p>
          <a:p>
            <a:pPr marL="514350" indent="-514350">
              <a:buFont typeface="+mj-lt"/>
              <a:buAutoNum type="arabicPeriod"/>
            </a:pPr>
            <a:r>
              <a:rPr lang="en-US" dirty="0"/>
              <a:t>Send ID</a:t>
            </a:r>
          </a:p>
          <a:p>
            <a:pPr marL="514350" indent="-514350">
              <a:buFont typeface="+mj-lt"/>
              <a:buAutoNum type="arabicPeriod"/>
            </a:pPr>
            <a:r>
              <a:rPr lang="en-US" dirty="0"/>
              <a:t>Request push</a:t>
            </a:r>
          </a:p>
          <a:p>
            <a:pPr marL="514350" indent="-514350">
              <a:buFont typeface="+mj-lt"/>
              <a:buAutoNum type="arabicPeriod"/>
            </a:pPr>
            <a:r>
              <a:rPr lang="en-US" dirty="0" smtClean="0"/>
              <a:t>Push</a:t>
            </a:r>
            <a:endParaRPr lang="en-US" dirty="0"/>
          </a:p>
        </p:txBody>
      </p:sp>
      <p:grpSp>
        <p:nvGrpSpPr>
          <p:cNvPr id="7" name="Group 6"/>
          <p:cNvGrpSpPr/>
          <p:nvPr/>
        </p:nvGrpSpPr>
        <p:grpSpPr>
          <a:xfrm>
            <a:off x="5884799" y="1329664"/>
            <a:ext cx="5739063" cy="5160684"/>
            <a:chOff x="5884799" y="1329664"/>
            <a:chExt cx="5739063" cy="5160684"/>
          </a:xfrm>
        </p:grpSpPr>
        <p:sp>
          <p:nvSpPr>
            <p:cNvPr id="9" name="Rounded Rectangle 22"/>
            <p:cNvSpPr/>
            <p:nvPr/>
          </p:nvSpPr>
          <p:spPr bwMode="auto">
            <a:xfrm>
              <a:off x="5884799" y="1554309"/>
              <a:ext cx="1899615" cy="2139459"/>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marL="0" marR="0" lvl="0" indent="0" algn="ctr" defTabSz="913521" eaLnBrk="1" fontAlgn="base" latinLnBrk="0" hangingPunct="1">
                <a:lnSpc>
                  <a:spcPct val="100000"/>
                </a:lnSpc>
                <a:spcBef>
                  <a:spcPts val="600"/>
                </a:spcBef>
                <a:spcAft>
                  <a:spcPts val="600"/>
                </a:spcAft>
                <a:buClrTx/>
                <a:buSzTx/>
                <a:buFontTx/>
                <a:buNone/>
                <a:tabLst/>
                <a:defRPr/>
              </a:pPr>
              <a:r>
                <a:rPr kumimoji="0" lang="en-US" sz="2800" b="0" i="0" u="none" strike="noStrike" kern="0" cap="none" spc="-151" normalizeH="0" baseline="0" noProof="0" dirty="0">
                  <a:ln>
                    <a:noFill/>
                  </a:ln>
                  <a:solidFill>
                    <a:srgbClr val="000000">
                      <a:alpha val="99000"/>
                    </a:srgbClr>
                  </a:solidFill>
                  <a:effectLst/>
                  <a:uLnTx/>
                  <a:uFillTx/>
                  <a:latin typeface="Segoe UI Light" pitchFamily="34" charset="0"/>
                </a:rPr>
                <a:t>Client</a:t>
              </a:r>
            </a:p>
          </p:txBody>
        </p:sp>
        <p:sp>
          <p:nvSpPr>
            <p:cNvPr id="11" name="Rounded Rectangle 21"/>
            <p:cNvSpPr/>
            <p:nvPr/>
          </p:nvSpPr>
          <p:spPr bwMode="auto">
            <a:xfrm>
              <a:off x="9520742" y="1329664"/>
              <a:ext cx="2103120" cy="2103120"/>
            </a:xfrm>
            <a:prstGeom prst="rect">
              <a:avLst/>
            </a:prstGeom>
            <a:solidFill>
              <a:srgbClr val="336FC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
                  <a:ea typeface="Segoe UI" pitchFamily="34" charset="0"/>
                  <a:cs typeface="Segoe UI "/>
                </a:rPr>
                <a:t>Mobile Services</a:t>
              </a:r>
            </a:p>
          </p:txBody>
        </p:sp>
        <p:sp>
          <p:nvSpPr>
            <p:cNvPr id="14" name="Up-Down Arrow 13"/>
            <p:cNvSpPr/>
            <p:nvPr/>
          </p:nvSpPr>
          <p:spPr bwMode="auto">
            <a:xfrm rot="18607569">
              <a:off x="8046645" y="3263501"/>
              <a:ext cx="393192" cy="3071558"/>
            </a:xfrm>
            <a:prstGeom prst="upDownArrow">
              <a:avLst>
                <a:gd name="adj1" fmla="val 38893"/>
                <a:gd name="adj2" fmla="val 50000"/>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17" name="Up-Down Arrow 16"/>
            <p:cNvSpPr/>
            <p:nvPr/>
          </p:nvSpPr>
          <p:spPr bwMode="auto">
            <a:xfrm rot="5400000">
              <a:off x="8438278" y="1977348"/>
              <a:ext cx="393192"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0" name="Down Arrow 19"/>
            <p:cNvSpPr/>
            <p:nvPr/>
          </p:nvSpPr>
          <p:spPr bwMode="auto">
            <a:xfrm>
              <a:off x="10349398" y="3449496"/>
              <a:ext cx="393192" cy="954443"/>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3" name="Down Arrow 22"/>
            <p:cNvSpPr/>
            <p:nvPr/>
          </p:nvSpPr>
          <p:spPr bwMode="auto">
            <a:xfrm rot="7140000">
              <a:off x="8437519" y="3271244"/>
              <a:ext cx="393192" cy="1773936"/>
            </a:xfrm>
            <a:prstGeom prst="downArrow">
              <a:avLst>
                <a:gd name="adj1" fmla="val 50000"/>
                <a:gd name="adj2" fmla="val 58537"/>
              </a:avLst>
            </a:prstGeom>
            <a:solidFill>
              <a:srgbClr val="49AFEF"/>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5" name="Freeform 7"/>
            <p:cNvSpPr>
              <a:spLocks/>
            </p:cNvSpPr>
            <p:nvPr/>
          </p:nvSpPr>
          <p:spPr bwMode="auto">
            <a:xfrm>
              <a:off x="9861540" y="1893802"/>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marL="0" marR="0" lvl="0" indent="0" defTabSz="9140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92929"/>
                </a:solidFill>
                <a:effectLst/>
                <a:uLnTx/>
                <a:uFillTx/>
              </a:endParaRPr>
            </a:p>
          </p:txBody>
        </p:sp>
        <p:grpSp>
          <p:nvGrpSpPr>
            <p:cNvPr id="31" name="Group 30"/>
            <p:cNvGrpSpPr>
              <a:grpSpLocks noChangeAspect="1"/>
            </p:cNvGrpSpPr>
            <p:nvPr/>
          </p:nvGrpSpPr>
          <p:grpSpPr>
            <a:xfrm>
              <a:off x="6399258" y="2097975"/>
              <a:ext cx="870696" cy="1521334"/>
              <a:chOff x="692152" y="3629546"/>
              <a:chExt cx="768348" cy="1342504"/>
            </a:xfrm>
          </p:grpSpPr>
          <p:sp>
            <p:nvSpPr>
              <p:cNvPr id="32" name="Rectangle 31"/>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6" name="Straight Connector 35"/>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520742" y="4387228"/>
              <a:ext cx="2103120" cy="2103120"/>
              <a:chOff x="9520742" y="4387228"/>
              <a:chExt cx="2103120" cy="2103120"/>
            </a:xfrm>
          </p:grpSpPr>
          <p:sp>
            <p:nvSpPr>
              <p:cNvPr id="12" name="Rounded Rectangle 18"/>
              <p:cNvSpPr/>
              <p:nvPr/>
            </p:nvSpPr>
            <p:spPr bwMode="auto">
              <a:xfrm>
                <a:off x="9520742" y="4387228"/>
                <a:ext cx="2103120" cy="2103120"/>
              </a:xfrm>
              <a:prstGeom prst="rect">
                <a:avLst/>
              </a:prstGeom>
              <a:solidFill>
                <a:srgbClr val="49AFEF"/>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a:ea typeface="Segoe UI" pitchFamily="34" charset="0"/>
                    <a:cs typeface="Segoe UI"/>
                  </a:rPr>
                  <a:t>PNS</a:t>
                </a:r>
              </a:p>
            </p:txBody>
          </p:sp>
          <p:grpSp>
            <p:nvGrpSpPr>
              <p:cNvPr id="3" name="Group 2"/>
              <p:cNvGrpSpPr>
                <a:grpSpLocks noChangeAspect="1"/>
              </p:cNvGrpSpPr>
              <p:nvPr/>
            </p:nvGrpSpPr>
            <p:grpSpPr>
              <a:xfrm>
                <a:off x="10257246" y="5376390"/>
                <a:ext cx="630112" cy="736325"/>
                <a:chOff x="5734733" y="5619670"/>
                <a:chExt cx="345394" cy="403618"/>
              </a:xfrm>
            </p:grpSpPr>
            <p:sp>
              <p:nvSpPr>
                <p:cNvPr id="40"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9663444" y="4537636"/>
                <a:ext cx="656847" cy="736325"/>
                <a:chOff x="5238397" y="5877894"/>
                <a:chExt cx="318343" cy="356852"/>
              </a:xfrm>
            </p:grpSpPr>
            <p:sp>
              <p:nvSpPr>
                <p:cNvPr id="46"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a:grpSpLocks noChangeAspect="1"/>
              </p:cNvGrpSpPr>
              <p:nvPr/>
            </p:nvGrpSpPr>
            <p:grpSpPr>
              <a:xfrm>
                <a:off x="10758288" y="4537636"/>
                <a:ext cx="735280" cy="736325"/>
                <a:chOff x="7267155" y="5165403"/>
                <a:chExt cx="299052" cy="299486"/>
              </a:xfrm>
            </p:grpSpPr>
            <p:sp>
              <p:nvSpPr>
                <p:cNvPr id="49"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006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Hubs</a:t>
            </a:r>
          </a:p>
        </p:txBody>
      </p:sp>
      <p:sp>
        <p:nvSpPr>
          <p:cNvPr id="3" name="Content Placeholder 2"/>
          <p:cNvSpPr>
            <a:spLocks noGrp="1"/>
          </p:cNvSpPr>
          <p:nvPr>
            <p:ph idx="1"/>
          </p:nvPr>
        </p:nvSpPr>
        <p:spPr/>
        <p:txBody>
          <a:bodyPr>
            <a:noAutofit/>
          </a:bodyPr>
          <a:lstStyle/>
          <a:p>
            <a:r>
              <a:rPr lang="en-US" sz="2800" dirty="0"/>
              <a:t>Separate from Mobile </a:t>
            </a:r>
            <a:r>
              <a:rPr lang="en-US" sz="2800" dirty="0" smtClean="0"/>
              <a:t>Apps</a:t>
            </a:r>
            <a:endParaRPr lang="en-US" sz="2800" dirty="0"/>
          </a:p>
          <a:p>
            <a:pPr lvl="1"/>
            <a:r>
              <a:rPr lang="en-US" sz="2000" dirty="0"/>
              <a:t>Can be used regardless of whether you’re storing data in Azure</a:t>
            </a:r>
          </a:p>
          <a:p>
            <a:r>
              <a:rPr lang="en-US" sz="2400" dirty="0"/>
              <a:t>Extremely scalable push notifications</a:t>
            </a:r>
          </a:p>
          <a:p>
            <a:r>
              <a:rPr lang="en-US" sz="2400" dirty="0"/>
              <a:t>Cross platform support</a:t>
            </a:r>
          </a:p>
          <a:p>
            <a:pPr lvl="1"/>
            <a:r>
              <a:rPr lang="en-US" sz="2000" dirty="0"/>
              <a:t>Push to </a:t>
            </a:r>
            <a:r>
              <a:rPr lang="en-US" sz="2000" dirty="0" err="1"/>
              <a:t>iOS</a:t>
            </a:r>
            <a:r>
              <a:rPr lang="en-US" sz="2000" dirty="0"/>
              <a:t>, Android, Kindle, </a:t>
            </a:r>
            <a:r>
              <a:rPr lang="en-US" sz="2000" dirty="0" smtClean="0"/>
              <a:t>Windows, </a:t>
            </a:r>
            <a:r>
              <a:rPr lang="en-US" sz="2000" dirty="0"/>
              <a:t>Windows Store</a:t>
            </a:r>
          </a:p>
          <a:p>
            <a:r>
              <a:rPr lang="en-US" sz="2400" dirty="0"/>
              <a:t>Tags (i.e. tie my registration to this topic or user ID)</a:t>
            </a:r>
          </a:p>
          <a:p>
            <a:r>
              <a:rPr lang="en-US" sz="2400" dirty="0"/>
              <a:t>Templates (i.e. when I get a push, send it in this format)</a:t>
            </a:r>
          </a:p>
        </p:txBody>
      </p:sp>
    </p:spTree>
    <p:extLst>
      <p:ext uri="{BB962C8B-B14F-4D97-AF65-F5344CB8AC3E}">
        <p14:creationId xmlns:p14="http://schemas.microsoft.com/office/powerpoint/2010/main" val="2421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a:t>
            </a:r>
            <a:br>
              <a:rPr lang="en-US" dirty="0"/>
            </a:br>
            <a:r>
              <a:rPr lang="en-US" dirty="0"/>
              <a:t>Azure Mobile Apps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27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p:cNvSpPr>
            <a:spLocks noGrp="1"/>
          </p:cNvSpPr>
          <p:nvPr>
            <p:ph type="title"/>
          </p:nvPr>
        </p:nvSpPr>
        <p:spPr/>
        <p:txBody>
          <a:bodyPr/>
          <a:lstStyle/>
          <a:p>
            <a:r>
              <a:rPr lang="en-US" dirty="0">
                <a:solidFill>
                  <a:srgbClr val="000000"/>
                </a:solidFill>
              </a:rPr>
              <a:t>How to Use Azure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new Azure Mobile App backend</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793" y="1584992"/>
            <a:ext cx="8007471" cy="4996437"/>
          </a:xfrm>
        </p:spPr>
      </p:pic>
      <p:sp>
        <p:nvSpPr>
          <p:cNvPr id="4" name="Rectangle 3"/>
          <p:cNvSpPr/>
          <p:nvPr/>
        </p:nvSpPr>
        <p:spPr>
          <a:xfrm>
            <a:off x="6750821" y="5046886"/>
            <a:ext cx="2940952" cy="93584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 name="Rectangle 4"/>
          <p:cNvSpPr/>
          <p:nvPr/>
        </p:nvSpPr>
        <p:spPr>
          <a:xfrm>
            <a:off x="3759740" y="3676540"/>
            <a:ext cx="2991081" cy="350942"/>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704415" y="2272770"/>
            <a:ext cx="2122164" cy="38436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058539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Quick Start in Settings and Connect a DB</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488740"/>
            <a:ext cx="8471563" cy="5206263"/>
          </a:xfrm>
          <a:ln>
            <a:solidFill>
              <a:srgbClr val="8D8787"/>
            </a:solidFill>
          </a:ln>
        </p:spPr>
      </p:pic>
      <p:sp>
        <p:nvSpPr>
          <p:cNvPr id="2" name="Rectangle 1"/>
          <p:cNvSpPr/>
          <p:nvPr/>
        </p:nvSpPr>
        <p:spPr>
          <a:xfrm>
            <a:off x="2673593" y="6066291"/>
            <a:ext cx="2005194" cy="28409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4929436" y="4980040"/>
            <a:ext cx="1955065" cy="267385"/>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30546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a:t>
            </a:r>
            <a:r>
              <a:rPr lang="en-US" dirty="0" smtClean="0"/>
              <a:t>features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the Download button</a:t>
            </a:r>
          </a:p>
          <a:p>
            <a:r>
              <a:rPr lang="en-US" dirty="0"/>
              <a:t>Open Solution in Visual Studio or Xamarin Studio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893" y="1780957"/>
            <a:ext cx="6822107" cy="4144571"/>
          </a:xfrm>
          <a:prstGeom prst="rect">
            <a:avLst/>
          </a:prstGeom>
          <a:ln>
            <a:solidFill>
              <a:srgbClr val="979191"/>
            </a:solidFill>
          </a:ln>
        </p:spPr>
      </p:pic>
      <p:sp>
        <p:nvSpPr>
          <p:cNvPr id="5" name="Rectangle 4"/>
          <p:cNvSpPr/>
          <p:nvPr/>
        </p:nvSpPr>
        <p:spPr>
          <a:xfrm>
            <a:off x="5347185" y="2038808"/>
            <a:ext cx="2222424" cy="300808"/>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8288137" y="4528829"/>
            <a:ext cx="902338" cy="30080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3817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sz="half" idx="1"/>
          </p:nvPr>
        </p:nvSpPr>
        <p:spPr>
          <a:xfrm>
            <a:off x="206561" y="1825625"/>
            <a:ext cx="5181600" cy="4351338"/>
          </a:xfrm>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pic>
        <p:nvPicPr>
          <p:cNvPr id="6" name="Picture 5" descr="Screen Shot 2016-06-28 at 1.5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22" y="1471314"/>
            <a:ext cx="6390718" cy="4684105"/>
          </a:xfrm>
          <a:prstGeom prst="rect">
            <a:avLst/>
          </a:prstGeom>
          <a:ln>
            <a:solidFill>
              <a:srgbClr val="979191"/>
            </a:solidFill>
          </a:ln>
        </p:spPr>
      </p:pic>
    </p:spTree>
    <p:extLst>
      <p:ext uri="{BB962C8B-B14F-4D97-AF65-F5344CB8AC3E}">
        <p14:creationId xmlns:p14="http://schemas.microsoft.com/office/powerpoint/2010/main" val="276157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a:xfrm>
            <a:off x="838200" y="3527777"/>
            <a:ext cx="10515600" cy="2649185"/>
          </a:xfrm>
        </p:spPr>
        <p:txBody>
          <a:bodyPr>
            <a:normAutofit/>
          </a:bodyPr>
          <a:lstStyle/>
          <a:p>
            <a:pPr lvl="1"/>
            <a:r>
              <a:rPr lang="en-US" sz="2800" dirty="0" smtClean="0"/>
              <a:t>Data </a:t>
            </a:r>
            <a:r>
              <a:rPr lang="en-US" sz="2800" dirty="0"/>
              <a:t>storage with Azure SQL Database</a:t>
            </a:r>
          </a:p>
          <a:p>
            <a:pPr lvl="1"/>
            <a:r>
              <a:rPr lang="en-US" sz="2800" dirty="0"/>
              <a:t>API creation</a:t>
            </a:r>
          </a:p>
          <a:p>
            <a:pPr lvl="1"/>
            <a:r>
              <a:rPr lang="en-US" sz="2800" dirty="0"/>
              <a:t>Authentication and Authorization</a:t>
            </a:r>
          </a:p>
          <a:p>
            <a:pPr lvl="1"/>
            <a:r>
              <a:rPr lang="en-US" sz="2800" dirty="0"/>
              <a:t>Push Notifications</a:t>
            </a:r>
          </a:p>
          <a:p>
            <a:pPr lvl="1"/>
            <a:r>
              <a:rPr lang="en-US" sz="2800" dirty="0"/>
              <a:t>Job processing</a:t>
            </a:r>
          </a:p>
        </p:txBody>
      </p:sp>
      <p:grpSp>
        <p:nvGrpSpPr>
          <p:cNvPr id="6" name="Group 5"/>
          <p:cNvGrpSpPr/>
          <p:nvPr/>
        </p:nvGrpSpPr>
        <p:grpSpPr>
          <a:xfrm>
            <a:off x="0" y="1670281"/>
            <a:ext cx="12192000" cy="1801052"/>
            <a:chOff x="0" y="1670281"/>
            <a:chExt cx="12192000" cy="1801052"/>
          </a:xfrm>
        </p:grpSpPr>
        <p:sp>
          <p:nvSpPr>
            <p:cNvPr id="5" name="Rectangle 4"/>
            <p:cNvSpPr/>
            <p:nvPr/>
          </p:nvSpPr>
          <p:spPr>
            <a:xfrm>
              <a:off x="0" y="1670281"/>
              <a:ext cx="12192000" cy="1801052"/>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 name="Rectangle 1"/>
            <p:cNvSpPr/>
            <p:nvPr/>
          </p:nvSpPr>
          <p:spPr>
            <a:xfrm>
              <a:off x="837392" y="1878100"/>
              <a:ext cx="10799436"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chemeClr val="bg1"/>
                  </a:solidFill>
                </a:rPr>
                <a:t>A platform-as-a-service (</a:t>
              </a:r>
              <a:r>
                <a:rPr lang="en-US" sz="2800" dirty="0" err="1">
                  <a:solidFill>
                    <a:schemeClr val="bg1"/>
                  </a:solidFill>
                </a:rPr>
                <a:t>PaaS</a:t>
              </a:r>
              <a:r>
                <a:rPr lang="en-US" sz="2800" dirty="0">
                  <a:solidFill>
                    <a:schemeClr val="bg1"/>
                  </a:solidFill>
                </a:rPr>
                <a:t>) offering of Microsoft Azure</a:t>
              </a:r>
            </a:p>
            <a:p>
              <a:pPr marL="228600" lvl="0" indent="-228600">
                <a:lnSpc>
                  <a:spcPct val="90000"/>
                </a:lnSpc>
                <a:spcBef>
                  <a:spcPts val="1000"/>
                </a:spcBef>
                <a:buFont typeface="Wingdings" charset="2"/>
                <a:buChar char="§"/>
              </a:pPr>
              <a:r>
                <a:rPr lang="en-US" sz="2800" dirty="0">
                  <a:solidFill>
                    <a:schemeClr val="bg1"/>
                  </a:solidFill>
                </a:rPr>
                <a:t>Provides a ready made back-end so the developer can focus on the app</a:t>
              </a:r>
            </a:p>
          </p:txBody>
        </p:sp>
      </p:grpSp>
    </p:spTree>
    <p:extLst>
      <p:ext uri="{BB962C8B-B14F-4D97-AF65-F5344CB8AC3E}">
        <p14:creationId xmlns:p14="http://schemas.microsoft.com/office/powerpoint/2010/main" val="29294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I Use Azure App Service?</a:t>
            </a:r>
          </a:p>
        </p:txBody>
      </p:sp>
      <p:sp>
        <p:nvSpPr>
          <p:cNvPr id="5" name="Rectangle 4"/>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idx="1"/>
          </p:nvPr>
        </p:nvSpPr>
        <p:spPr/>
        <p:txBody>
          <a:bodyPr>
            <a:normAutofit/>
          </a:bodyPr>
          <a:lstStyle/>
          <a:p>
            <a:r>
              <a:rPr lang="en-US" dirty="0">
                <a:solidFill>
                  <a:srgbClr val="FFFFFF"/>
                </a:solidFill>
              </a:rPr>
              <a:t>Azure Portal for configuration of entities</a:t>
            </a:r>
          </a:p>
          <a:p>
            <a:r>
              <a:rPr lang="en-US" dirty="0">
                <a:solidFill>
                  <a:srgbClr val="FFFFFF"/>
                </a:solidFill>
              </a:rPr>
              <a:t>Server SDK in C# or Node.JS</a:t>
            </a:r>
          </a:p>
          <a:p>
            <a:r>
              <a:rPr lang="fr-FR" dirty="0">
                <a:solidFill>
                  <a:srgbClr val="FFFFFF"/>
                </a:solidFill>
              </a:rPr>
              <a:t>Client SDKs for Xamarin</a:t>
            </a:r>
            <a:r>
              <a:rPr lang="en-US" dirty="0">
                <a:solidFill>
                  <a:srgbClr val="FFFFFF"/>
                </a:solidFill>
              </a:rPr>
              <a:t> and third-party </a:t>
            </a:r>
            <a:r>
              <a:rPr lang="en-US" dirty="0" smtClean="0">
                <a:solidFill>
                  <a:srgbClr val="FFFFFF"/>
                </a:solidFill>
              </a:rPr>
              <a:t>products</a:t>
            </a:r>
            <a:endParaRPr lang="en-US" dirty="0">
              <a:solidFill>
                <a:srgbClr val="FFFFFF"/>
              </a:solidFill>
            </a:endParaRPr>
          </a:p>
        </p:txBody>
      </p:sp>
    </p:spTree>
    <p:extLst>
      <p:ext uri="{BB962C8B-B14F-4D97-AF65-F5344CB8AC3E}">
        <p14:creationId xmlns:p14="http://schemas.microsoft.com/office/powerpoint/2010/main" val="32924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Mobile Apps?</a:t>
            </a:r>
          </a:p>
        </p:txBody>
      </p:sp>
      <p:grpSp>
        <p:nvGrpSpPr>
          <p:cNvPr id="22" name="Group 21"/>
          <p:cNvGrpSpPr/>
          <p:nvPr/>
        </p:nvGrpSpPr>
        <p:grpSpPr>
          <a:xfrm>
            <a:off x="1584442" y="2271676"/>
            <a:ext cx="9324256" cy="3409083"/>
            <a:chOff x="1584442" y="2271676"/>
            <a:chExt cx="9324256" cy="3409083"/>
          </a:xfrm>
        </p:grpSpPr>
        <p:grpSp>
          <p:nvGrpSpPr>
            <p:cNvPr id="14" name="Group 13"/>
            <p:cNvGrpSpPr/>
            <p:nvPr/>
          </p:nvGrpSpPr>
          <p:grpSpPr>
            <a:xfrm>
              <a:off x="6665440" y="2271676"/>
              <a:ext cx="4243258" cy="3409083"/>
              <a:chOff x="7710223" y="1947121"/>
              <a:chExt cx="4243258" cy="3409083"/>
            </a:xfrm>
          </p:grpSpPr>
          <p:pic>
            <p:nvPicPr>
              <p:cNvPr id="19" name="Picture 18" descr="SQL Database (Windows Az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169" y="1947121"/>
                <a:ext cx="780288" cy="780288"/>
              </a:xfrm>
              <a:prstGeom prst="rect">
                <a:avLst/>
              </a:prstGeom>
            </p:spPr>
          </p:pic>
          <p:sp>
            <p:nvSpPr>
              <p:cNvPr id="3" name="TextBox 2"/>
              <p:cNvSpPr txBox="1"/>
              <p:nvPr/>
            </p:nvSpPr>
            <p:spPr>
              <a:xfrm>
                <a:off x="8897420" y="2044877"/>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Storage</a:t>
                </a:r>
                <a:endParaRPr kumimoji="0" lang="en-US" sz="4000" b="0" i="0" u="none" strike="noStrike" kern="0" cap="none" spc="0" normalizeH="0" baseline="0" noProof="0" dirty="0">
                  <a:ln>
                    <a:noFill/>
                  </a:ln>
                  <a:solidFill>
                    <a:sysClr val="windowText" lastClr="000000"/>
                  </a:solidFill>
                  <a:effectLst/>
                  <a:uLnTx/>
                  <a:uFillTx/>
                </a:endParaRPr>
              </a:p>
            </p:txBody>
          </p:sp>
          <p:grpSp>
            <p:nvGrpSpPr>
              <p:cNvPr id="13" name="Group 12"/>
              <p:cNvGrpSpPr/>
              <p:nvPr/>
            </p:nvGrpSpPr>
            <p:grpSpPr>
              <a:xfrm>
                <a:off x="7710223" y="3254404"/>
                <a:ext cx="4243258" cy="2101800"/>
                <a:chOff x="7710223" y="3254404"/>
                <a:chExt cx="4243258" cy="2101800"/>
              </a:xfrm>
            </p:grpSpPr>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223" y="3254404"/>
                  <a:ext cx="780288" cy="780288"/>
                </a:xfrm>
                <a:prstGeom prst="rect">
                  <a:avLst/>
                </a:prstGeom>
              </p:spPr>
            </p:pic>
            <p:sp>
              <p:nvSpPr>
                <p:cNvPr id="25" name="TextBox 24"/>
                <p:cNvSpPr txBox="1"/>
                <p:nvPr/>
              </p:nvSpPr>
              <p:spPr>
                <a:xfrm>
                  <a:off x="8897420" y="3352160"/>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Authentication</a:t>
                  </a:r>
                </a:p>
              </p:txBody>
            </p:sp>
            <p:grpSp>
              <p:nvGrpSpPr>
                <p:cNvPr id="12" name="Group 11"/>
                <p:cNvGrpSpPr/>
                <p:nvPr/>
              </p:nvGrpSpPr>
              <p:grpSpPr>
                <a:xfrm>
                  <a:off x="7759271" y="4575916"/>
                  <a:ext cx="4194210" cy="780288"/>
                  <a:chOff x="7759271" y="4575916"/>
                  <a:chExt cx="4194210" cy="780288"/>
                </a:xfrm>
              </p:grpSpPr>
              <p:pic>
                <p:nvPicPr>
                  <p:cNvPr id="16" name="Picture 15" descr="Notification Hu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271" y="4575916"/>
                    <a:ext cx="780288" cy="780288"/>
                  </a:xfrm>
                  <a:prstGeom prst="rect">
                    <a:avLst/>
                  </a:prstGeom>
                </p:spPr>
              </p:pic>
              <p:sp>
                <p:nvSpPr>
                  <p:cNvPr id="28" name="TextBox 27"/>
                  <p:cNvSpPr txBox="1"/>
                  <p:nvPr/>
                </p:nvSpPr>
                <p:spPr>
                  <a:xfrm>
                    <a:off x="8897420" y="4673672"/>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Push</a:t>
                    </a:r>
                  </a:p>
                </p:txBody>
              </p:sp>
            </p:grpSp>
          </p:grpSp>
        </p:grpSp>
        <p:grpSp>
          <p:nvGrpSpPr>
            <p:cNvPr id="18" name="Group 17"/>
            <p:cNvGrpSpPr/>
            <p:nvPr/>
          </p:nvGrpSpPr>
          <p:grpSpPr>
            <a:xfrm>
              <a:off x="1584442" y="2540453"/>
              <a:ext cx="4764994" cy="2871528"/>
              <a:chOff x="1584442" y="2540453"/>
              <a:chExt cx="4764994" cy="2871528"/>
            </a:xfrm>
          </p:grpSpPr>
          <p:pic>
            <p:nvPicPr>
              <p:cNvPr id="8" name="Picture 7" descr="mobile services (feature).png"/>
              <p:cNvPicPr>
                <a:picLocks noChangeAspect="1"/>
              </p:cNvPicPr>
              <p:nvPr/>
            </p:nvPicPr>
            <p:blipFill rotWithShape="1">
              <a:blip r:embed="rId6" cstate="print">
                <a:extLst>
                  <a:ext uri="{28A0092B-C50C-407E-A947-70E740481C1C}">
                    <a14:useLocalDpi xmlns:a14="http://schemas.microsoft.com/office/drawing/2010/main" val="0"/>
                  </a:ext>
                </a:extLst>
              </a:blip>
              <a:srcRect l="19657" r="19888"/>
              <a:stretch/>
            </p:blipFill>
            <p:spPr>
              <a:xfrm>
                <a:off x="4613768" y="2540453"/>
                <a:ext cx="1735668" cy="2871528"/>
              </a:xfrm>
              <a:prstGeom prst="rect">
                <a:avLst/>
              </a:prstGeom>
            </p:spPr>
          </p:pic>
          <p:grpSp>
            <p:nvGrpSpPr>
              <p:cNvPr id="6" name="Group 5"/>
              <p:cNvGrpSpPr/>
              <p:nvPr/>
            </p:nvGrpSpPr>
            <p:grpSpPr>
              <a:xfrm>
                <a:off x="2476446" y="3726504"/>
                <a:ext cx="1724467" cy="499427"/>
                <a:chOff x="1584165" y="3777597"/>
                <a:chExt cx="3360497" cy="499427"/>
              </a:xfrm>
            </p:grpSpPr>
            <p:sp>
              <p:nvSpPr>
                <p:cNvPr id="5" name="Chevron 4"/>
                <p:cNvSpPr/>
                <p:nvPr/>
              </p:nvSpPr>
              <p:spPr>
                <a:xfrm>
                  <a:off x="2237895" y="3777597"/>
                  <a:ext cx="2706767"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Chevron 16"/>
                <p:cNvSpPr/>
                <p:nvPr/>
              </p:nvSpPr>
              <p:spPr>
                <a:xfrm rot="10800000">
                  <a:off x="1584165" y="3777597"/>
                  <a:ext cx="2670849"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15" name="Group 14"/>
              <p:cNvGrpSpPr/>
              <p:nvPr/>
            </p:nvGrpSpPr>
            <p:grpSpPr>
              <a:xfrm>
                <a:off x="1584442" y="2540453"/>
                <a:ext cx="450067" cy="2871528"/>
                <a:chOff x="1584442" y="2540453"/>
                <a:chExt cx="450067" cy="2871528"/>
              </a:xfrm>
            </p:grpSpPr>
            <p:grpSp>
              <p:nvGrpSpPr>
                <p:cNvPr id="10" name="Group 9"/>
                <p:cNvGrpSpPr/>
                <p:nvPr/>
              </p:nvGrpSpPr>
              <p:grpSpPr>
                <a:xfrm>
                  <a:off x="1584442" y="3583025"/>
                  <a:ext cx="450067" cy="786384"/>
                  <a:chOff x="1584442" y="3583025"/>
                  <a:chExt cx="450067" cy="786384"/>
                </a:xfrm>
              </p:grpSpPr>
              <p:grpSp>
                <p:nvGrpSpPr>
                  <p:cNvPr id="33" name="Group 32"/>
                  <p:cNvGrpSpPr>
                    <a:grpSpLocks noChangeAspect="1"/>
                  </p:cNvGrpSpPr>
                  <p:nvPr/>
                </p:nvGrpSpPr>
                <p:grpSpPr>
                  <a:xfrm>
                    <a:off x="1584442" y="3583025"/>
                    <a:ext cx="450067" cy="786384"/>
                    <a:chOff x="692152" y="3629546"/>
                    <a:chExt cx="768348" cy="1342504"/>
                  </a:xfrm>
                </p:grpSpPr>
                <p:sp>
                  <p:nvSpPr>
                    <p:cNvPr id="34" name="Rectangle 3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Oval 3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a:grpSpLocks noChangeAspect="1"/>
                  </p:cNvGrpSpPr>
                  <p:nvPr/>
                </p:nvGrpSpPr>
                <p:grpSpPr>
                  <a:xfrm>
                    <a:off x="1662499" y="3804467"/>
                    <a:ext cx="293952" cy="343501"/>
                    <a:chOff x="5734733" y="5619670"/>
                    <a:chExt cx="345394" cy="403618"/>
                  </a:xfrm>
                </p:grpSpPr>
                <p:sp>
                  <p:nvSpPr>
                    <p:cNvPr id="62"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p:cNvGrpSpPr/>
                <p:nvPr/>
              </p:nvGrpSpPr>
              <p:grpSpPr>
                <a:xfrm>
                  <a:off x="1584442" y="4625597"/>
                  <a:ext cx="450067" cy="786384"/>
                  <a:chOff x="1584442" y="4625597"/>
                  <a:chExt cx="450067" cy="786384"/>
                </a:xfrm>
              </p:grpSpPr>
              <p:grpSp>
                <p:nvGrpSpPr>
                  <p:cNvPr id="39" name="Group 38"/>
                  <p:cNvGrpSpPr>
                    <a:grpSpLocks noChangeAspect="1"/>
                  </p:cNvGrpSpPr>
                  <p:nvPr/>
                </p:nvGrpSpPr>
                <p:grpSpPr>
                  <a:xfrm>
                    <a:off x="1584442" y="4625597"/>
                    <a:ext cx="450067" cy="786384"/>
                    <a:chOff x="692152" y="3629546"/>
                    <a:chExt cx="768348" cy="1342504"/>
                  </a:xfrm>
                </p:grpSpPr>
                <p:sp>
                  <p:nvSpPr>
                    <p:cNvPr id="40" name="Rectangle 39"/>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Oval 41"/>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4" name="Straight Connector 43"/>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a:grpSpLocks noChangeAspect="1"/>
                  </p:cNvGrpSpPr>
                  <p:nvPr/>
                </p:nvGrpSpPr>
                <p:grpSpPr>
                  <a:xfrm>
                    <a:off x="1670192" y="4862652"/>
                    <a:ext cx="278567" cy="312274"/>
                    <a:chOff x="5238397" y="5877894"/>
                    <a:chExt cx="318343" cy="356852"/>
                  </a:xfrm>
                </p:grpSpPr>
                <p:sp>
                  <p:nvSpPr>
                    <p:cNvPr id="69"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1584442" y="2540453"/>
                  <a:ext cx="450067" cy="786384"/>
                  <a:chOff x="1584442" y="2540453"/>
                  <a:chExt cx="450067" cy="786384"/>
                </a:xfrm>
              </p:grpSpPr>
              <p:grpSp>
                <p:nvGrpSpPr>
                  <p:cNvPr id="26" name="Group 25"/>
                  <p:cNvGrpSpPr>
                    <a:grpSpLocks noChangeAspect="1"/>
                  </p:cNvGrpSpPr>
                  <p:nvPr/>
                </p:nvGrpSpPr>
                <p:grpSpPr>
                  <a:xfrm>
                    <a:off x="1584442" y="2540453"/>
                    <a:ext cx="450067" cy="786384"/>
                    <a:chOff x="692152" y="3629546"/>
                    <a:chExt cx="768348" cy="1342504"/>
                  </a:xfrm>
                </p:grpSpPr>
                <p:sp>
                  <p:nvSpPr>
                    <p:cNvPr id="27" name="Rectangle 2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2" name="Straight Connector 31"/>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1680620" y="2804607"/>
                    <a:ext cx="257711" cy="258077"/>
                    <a:chOff x="7267155" y="5165403"/>
                    <a:chExt cx="299052" cy="299486"/>
                  </a:xfrm>
                </p:grpSpPr>
                <p:sp>
                  <p:nvSpPr>
                    <p:cNvPr id="72"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spTree>
    <p:extLst>
      <p:ext uri="{BB962C8B-B14F-4D97-AF65-F5344CB8AC3E}">
        <p14:creationId xmlns:p14="http://schemas.microsoft.com/office/powerpoint/2010/main" val="342689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Storage, Authentication, </a:t>
            </a:r>
            <a:br>
              <a:rPr lang="en-US" sz="4000" dirty="0"/>
            </a:br>
            <a:r>
              <a:rPr lang="en-US" sz="4000" dirty="0"/>
              <a:t>and Push Notifications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04" y="2042325"/>
            <a:ext cx="8290049" cy="4351338"/>
          </a:xfrm>
          <a:prstGeom prst="rect">
            <a:avLst/>
          </a:prstGeom>
        </p:spPr>
      </p:pic>
    </p:spTree>
    <p:extLst>
      <p:ext uri="{BB962C8B-B14F-4D97-AF65-F5344CB8AC3E}">
        <p14:creationId xmlns:p14="http://schemas.microsoft.com/office/powerpoint/2010/main" val="53560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3457221"/>
            <a:ext cx="10515600" cy="2719741"/>
          </a:xfrm>
        </p:spPr>
        <p:txBody>
          <a:bodyPr>
            <a:normAutofit/>
          </a:bodyPr>
          <a:lstStyle/>
          <a:p>
            <a:pPr lvl="1"/>
            <a:r>
              <a:rPr lang="en-US" dirty="0" smtClean="0"/>
              <a:t>Azure </a:t>
            </a:r>
            <a:r>
              <a:rPr lang="en-US" dirty="0"/>
              <a:t>Portal</a:t>
            </a:r>
          </a:p>
          <a:p>
            <a:pPr lvl="1"/>
            <a:r>
              <a:rPr lang="en-US" dirty="0"/>
              <a:t>SQL Portal (Silverlight)</a:t>
            </a:r>
          </a:p>
          <a:p>
            <a:pPr lvl="1"/>
            <a:r>
              <a:rPr lang="en-US" dirty="0"/>
              <a:t>SQL Management Studio</a:t>
            </a:r>
          </a:p>
          <a:p>
            <a:pPr lvl="1"/>
            <a:r>
              <a:rPr lang="en-US" dirty="0"/>
              <a:t>REST API</a:t>
            </a:r>
          </a:p>
          <a:p>
            <a:pPr lvl="1"/>
            <a:r>
              <a:rPr lang="en-US" dirty="0"/>
              <a:t>Azure CLI Tools</a:t>
            </a:r>
          </a:p>
          <a:p>
            <a:pPr lvl="1"/>
            <a:r>
              <a:rPr lang="en-US" dirty="0"/>
              <a:t>SQL </a:t>
            </a:r>
            <a:r>
              <a:rPr lang="en-US" dirty="0" smtClean="0"/>
              <a:t>CLI</a:t>
            </a:r>
            <a:endParaRPr lang="en-US" dirty="0"/>
          </a:p>
        </p:txBody>
      </p:sp>
      <p:grpSp>
        <p:nvGrpSpPr>
          <p:cNvPr id="7" name="Group 6"/>
          <p:cNvGrpSpPr/>
          <p:nvPr/>
        </p:nvGrpSpPr>
        <p:grpSpPr>
          <a:xfrm>
            <a:off x="0" y="1740835"/>
            <a:ext cx="12192000" cy="1645831"/>
            <a:chOff x="0" y="1740835"/>
            <a:chExt cx="12192000" cy="1645831"/>
          </a:xfrm>
        </p:grpSpPr>
        <p:sp>
          <p:nvSpPr>
            <p:cNvPr id="4" name="Rectangle 3"/>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834388" y="1804055"/>
              <a:ext cx="9817669"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Table-based SQL database</a:t>
              </a:r>
            </a:p>
            <a:p>
              <a:pPr marL="228600" lvl="0" indent="-228600">
                <a:lnSpc>
                  <a:spcPct val="90000"/>
                </a:lnSpc>
                <a:spcBef>
                  <a:spcPts val="1000"/>
                </a:spcBef>
                <a:buFont typeface="Wingdings" charset="2"/>
                <a:buChar char="§"/>
              </a:pPr>
              <a:r>
                <a:rPr lang="en-US" sz="2800" dirty="0">
                  <a:solidFill>
                    <a:srgbClr val="FFFFFF"/>
                  </a:solidFill>
                </a:rPr>
                <a:t>Instances configurable using the Azure portal</a:t>
              </a:r>
            </a:p>
            <a:p>
              <a:pPr marL="228600" lvl="0" indent="-228600">
                <a:lnSpc>
                  <a:spcPct val="90000"/>
                </a:lnSpc>
                <a:spcBef>
                  <a:spcPts val="1000"/>
                </a:spcBef>
                <a:buFont typeface="Wingdings" charset="2"/>
                <a:buChar char="§"/>
              </a:pPr>
              <a:r>
                <a:rPr lang="en-US" sz="2800" dirty="0">
                  <a:solidFill>
                    <a:srgbClr val="FFFFFF"/>
                  </a:solidFill>
                </a:rPr>
                <a:t>Data management in:</a:t>
              </a:r>
            </a:p>
          </p:txBody>
        </p:sp>
      </p:grpSp>
    </p:spTree>
    <p:extLst>
      <p:ext uri="{BB962C8B-B14F-4D97-AF65-F5344CB8AC3E}">
        <p14:creationId xmlns:p14="http://schemas.microsoft.com/office/powerpoint/2010/main" val="28171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p:txBody>
          <a:bodyPr/>
          <a:lstStyle/>
          <a:p>
            <a:r>
              <a:rPr lang="en-US" dirty="0"/>
              <a:t>Threat detection and alerts</a:t>
            </a:r>
          </a:p>
          <a:p>
            <a:pPr lvl="1"/>
            <a:r>
              <a:rPr lang="en-US" dirty="0"/>
              <a:t>Auditing</a:t>
            </a:r>
          </a:p>
          <a:p>
            <a:pPr lvl="1"/>
            <a:r>
              <a:rPr lang="en-US" dirty="0"/>
              <a:t>Email upon anomaly detection</a:t>
            </a:r>
          </a:p>
          <a:p>
            <a:r>
              <a:rPr lang="en-US" dirty="0"/>
              <a:t>Automatic tuning</a:t>
            </a:r>
          </a:p>
          <a:p>
            <a:pPr lvl="1"/>
            <a:r>
              <a:rPr lang="en-US" dirty="0"/>
              <a:t>Index(create and drop), query parameter, schema recommendations</a:t>
            </a:r>
          </a:p>
          <a:p>
            <a:r>
              <a:rPr lang="en-US" dirty="0"/>
              <a:t>No administration required</a:t>
            </a:r>
          </a:p>
          <a:p>
            <a:pPr lvl="1"/>
            <a:r>
              <a:rPr lang="en-US" dirty="0"/>
              <a:t>Automatic backups and updates</a:t>
            </a:r>
          </a:p>
        </p:txBody>
      </p:sp>
    </p:spTree>
    <p:extLst>
      <p:ext uri="{BB962C8B-B14F-4D97-AF65-F5344CB8AC3E}">
        <p14:creationId xmlns:p14="http://schemas.microsoft.com/office/powerpoint/2010/main" val="142242503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24966</TotalTime>
  <Words>1630</Words>
  <Application>Microsoft Macintosh PowerPoint</Application>
  <PresentationFormat>Widescreen</PresentationFormat>
  <Paragraphs>238</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Consolas</vt:lpstr>
      <vt:lpstr>Lucida Console</vt:lpstr>
      <vt:lpstr>Segoe UI</vt:lpstr>
      <vt:lpstr>Segoe UI </vt:lpstr>
      <vt:lpstr>Segoe UI Light</vt:lpstr>
      <vt:lpstr>Wingdings</vt:lpstr>
      <vt:lpstr>Arial</vt:lpstr>
      <vt:lpstr>Clean Azure Theme</vt:lpstr>
      <vt:lpstr>Cross-Platform Mobile Application Development with Xamarin</vt:lpstr>
      <vt:lpstr>Topics</vt:lpstr>
      <vt:lpstr>PowerPoint Presentation</vt:lpstr>
      <vt:lpstr>What is Microsoft Azure App Service?</vt:lpstr>
      <vt:lpstr>How Do I Use Azure App Service?</vt:lpstr>
      <vt:lpstr>What are Azure Mobile Apps?</vt:lpstr>
      <vt:lpstr>Storage, Authentication,  and Push Notifications</vt:lpstr>
      <vt:lpstr>Azure SQL Database</vt:lpstr>
      <vt:lpstr>Azure SQL Database</vt:lpstr>
      <vt:lpstr>Easy Tables</vt:lpstr>
      <vt:lpstr>Authentication, Authorization</vt:lpstr>
      <vt:lpstr>User Auth Flow (server)</vt:lpstr>
      <vt:lpstr>Push Notifications</vt:lpstr>
      <vt:lpstr>Push Notification Flow</vt:lpstr>
      <vt:lpstr>Notification Hubs</vt:lpstr>
      <vt:lpstr>How to Use Azure Mobile Apps </vt:lpstr>
      <vt:lpstr>How to Use Azure Mobile Apps</vt:lpstr>
      <vt:lpstr>Create a new Azure Mobile App backend</vt:lpstr>
      <vt:lpstr>Quick Start in Settings and Connect a DB</vt:lpstr>
      <vt:lpstr>Create a Table API using C#</vt:lpstr>
      <vt:lpstr>Create a client mobile application</vt:lpstr>
      <vt:lpstr>Azure Marketplace</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549</cp:revision>
  <dcterms:created xsi:type="dcterms:W3CDTF">2016-04-21T18:51:19Z</dcterms:created>
  <dcterms:modified xsi:type="dcterms:W3CDTF">2016-09-10T00:14:59Z</dcterms:modified>
</cp:coreProperties>
</file>