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318" r:id="rId4"/>
    <p:sldId id="304" r:id="rId5"/>
    <p:sldId id="323" r:id="rId6"/>
    <p:sldId id="299" r:id="rId7"/>
    <p:sldId id="327" r:id="rId8"/>
    <p:sldId id="300" r:id="rId9"/>
    <p:sldId id="329" r:id="rId10"/>
    <p:sldId id="328" r:id="rId11"/>
    <p:sldId id="330" r:id="rId12"/>
    <p:sldId id="301" r:id="rId13"/>
    <p:sldId id="331" r:id="rId14"/>
    <p:sldId id="302" r:id="rId15"/>
    <p:sldId id="303" r:id="rId16"/>
    <p:sldId id="332" r:id="rId17"/>
    <p:sldId id="305" r:id="rId18"/>
    <p:sldId id="307" r:id="rId19"/>
    <p:sldId id="306" r:id="rId20"/>
    <p:sldId id="308" r:id="rId21"/>
    <p:sldId id="309" r:id="rId22"/>
    <p:sldId id="278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3" clrIdx="6"/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Kamren Z" initials="KZ [4]" lastIdx="1" clrIdx="3">
    <p:extLst/>
  </p:cmAuthor>
  <p:cmAuthor id="5" name="Kamren Z" initials="KZ [2] [2]" lastIdx="1" clrIdx="4">
    <p:extLst/>
  </p:cmAuthor>
  <p:cmAuthor id="6" name="Gavin Gear" initials="GG" lastIdx="16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76581" autoAdjust="0"/>
  </p:normalViewPr>
  <p:slideViewPr>
    <p:cSldViewPr snapToGrid="0">
      <p:cViewPr>
        <p:scale>
          <a:sx n="63" d="100"/>
          <a:sy n="63" d="100"/>
        </p:scale>
        <p:origin x="-1368" y="-32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6-06-16T12:13:18.124" idx="3">
    <p:pos x="10" y="10"/>
    <p:text>Install and Get our own screenshot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telerik.com/featured/what-is-a-webview/" TargetMode="External"/><Relationship Id="rId4" Type="http://schemas.openxmlformats.org/officeDocument/2006/relationships/hyperlink" Target="https://cordova.apache.org/docs/en/2.4.0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cordova.apache.org/docs/en/2.4.0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cordova.apache.org/docs/en/2.4.0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Relationship Id="rId3" Type="http://schemas.openxmlformats.org/officeDocument/2006/relationships/hyperlink" Target="https://cordova.apache.org/docs/en/2.4.0/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and excerpts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4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Android App Development with Android Studio IDE video with Ronny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Image </a:t>
            </a:r>
            <a:r>
              <a:rPr lang="en-US" dirty="0"/>
              <a:t>courtesy of </a:t>
            </a:r>
            <a:r>
              <a:rPr lang="en-US" dirty="0" err="1"/>
              <a:t>Deivi</a:t>
            </a:r>
            <a:r>
              <a:rPr lang="en-US" dirty="0"/>
              <a:t> Taka at </a:t>
            </a:r>
            <a:r>
              <a:rPr lang="en-US" dirty="0" err="1"/>
              <a:t>SitePoint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Apps developed for particular devices work only on those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Multiple development teams must exist to build the same app for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Each team is required to use different tools and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Application</a:t>
            </a:r>
            <a:r>
              <a:rPr lang="en-US" b="0" baseline="0" dirty="0"/>
              <a:t> code cannot be shared due to device differences.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 </a:t>
            </a:r>
            <a:r>
              <a:rPr lang="en-US" dirty="0"/>
              <a:t>Choosing this approach favors quality over cost and time to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Cross-platform core C++</a:t>
            </a:r>
            <a:r>
              <a:rPr lang="en-US" baseline="0" dirty="0"/>
              <a:t> app code is possible, but expensive (AllJoyn).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time by reusing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money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cross-platform mobile frameworks exist, although some don’t support all phones (like Windows Phone).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One code base working</a:t>
            </a:r>
            <a:r>
              <a:rPr lang="en-US" baseline="0" dirty="0" smtClean="0"/>
              <a:t> on multiple platforms allows some code reuse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depends on the framework.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Frequently, web technologies like JavaScript, XML/HTML and CSS are used and don’t necessarily demand use of a particular 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IDEs are GUIs that pull together various tools like compilers and designers to enable development</a:t>
            </a:r>
            <a:r>
              <a:rPr lang="en-US" baseline="0" dirty="0"/>
              <a:t> of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Some frameworks are very close to native in their performance, while others are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7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r>
              <a:rPr lang="en-US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baseline="0" dirty="0"/>
              <a:t> </a:t>
            </a:r>
            <a:r>
              <a:rPr lang="en-US" b="0" baseline="0" dirty="0" err="1"/>
              <a:t>Xamarin</a:t>
            </a:r>
            <a:r>
              <a:rPr lang="en-US" b="0" baseline="0" dirty="0"/>
              <a:t> b</a:t>
            </a:r>
            <a:r>
              <a:rPr lang="en-US" dirty="0"/>
              <a:t>ackend is mostly shared code, though some platform-specific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lesson); otherwise,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(also explained later).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Make stacked diagram for each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These front-end shells represent</a:t>
            </a:r>
            <a:r>
              <a:rPr lang="en-US" b="0" baseline="0" dirty="0"/>
              <a:t> e</a:t>
            </a:r>
            <a:r>
              <a:rPr lang="en-US" dirty="0"/>
              <a:t>ssentially two apps: the native app and JavaScript app.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Native app is just a UI.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JavaScript app handles all the logic, web requests, data handling,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Functions are extremely</a:t>
            </a:r>
            <a:r>
              <a:rPr lang="en-US" baseline="0" dirty="0"/>
              <a:t> similar for all three frameworks.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developer.telerik.com</a:t>
            </a:r>
            <a:r>
              <a:rPr lang="en-US" dirty="0"/>
              <a:t>/featured/</a:t>
            </a:r>
            <a:r>
              <a:rPr lang="en-US" dirty="0" err="1"/>
              <a:t>nativescript</a:t>
            </a:r>
            <a:r>
              <a:rPr lang="en-US" dirty="0"/>
              <a:t>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JavaScript API: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Basic support for device 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Native plugins can be built to add support for other features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</a:t>
            </a:r>
            <a:r>
              <a:rPr lang="en-US" dirty="0" err="1"/>
              <a:t>PhoneGap</a:t>
            </a:r>
            <a:r>
              <a:rPr lang="en-US" dirty="0"/>
              <a:t> was the old name for Cordova. Apache acquired and then renamed it.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 err="1"/>
              <a:t>PhoneGap</a:t>
            </a:r>
            <a:r>
              <a:rPr lang="en-US" dirty="0"/>
              <a:t> is currently</a:t>
            </a:r>
            <a:r>
              <a:rPr lang="en-US" baseline="0" dirty="0"/>
              <a:t> a </a:t>
            </a:r>
            <a:r>
              <a:rPr lang="en-US" dirty="0"/>
              <a:t>distribution of Cordova.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 is Cordova with Apache tools on top of it (like </a:t>
            </a:r>
            <a:r>
              <a:rPr lang="en-US" dirty="0" err="1"/>
              <a:t>PhoneGap</a:t>
            </a:r>
            <a:r>
              <a:rPr lang="en-US" dirty="0"/>
              <a:t> Build)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Cordova is essentially the only hybrid framework.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Almost all other hybrid frameworks are built on top of it to reduce the pains of hybrid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frameworks are built on top of Cordova to make them look and feel like a real, native app instead of a website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Frameworks built on top of Cordova: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</a:t>
            </a:r>
            <a:r>
              <a:rPr lang="en-US" dirty="0" err="1" smtClean="0"/>
              <a:t>PhoneGap</a:t>
            </a: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Ionic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</a:t>
            </a:r>
            <a:r>
              <a:rPr lang="en-US" dirty="0" err="1" smtClean="0"/>
              <a:t>Onsen</a:t>
            </a: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Many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ionicframework.com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onsen.io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Notes: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 Hybrid frameworks have a small JavaScript API that the app developer uses to communicate with the device.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References:</a:t>
            </a:r>
          </a:p>
          <a:p>
            <a:pPr marL="171450" lvl="0" indent="-171450" rtl="0">
              <a:spcBef>
                <a:spcPts val="0"/>
              </a:spcBef>
              <a:buFont typeface="Arial"/>
              <a:buChar char="•"/>
            </a:pPr>
            <a:r>
              <a:rPr lang="en-US" dirty="0" err="1"/>
              <a:t>WebViews</a:t>
            </a:r>
            <a:r>
              <a:rPr lang="en-US" dirty="0"/>
              <a:t>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http://developer.telerik.com/featured/what-is-a-webview/</a:t>
            </a:r>
          </a:p>
          <a:p>
            <a:pPr marL="171450" lvl="0" indent="-171450" rtl="0">
              <a:spcBef>
                <a:spcPts val="0"/>
              </a:spcBef>
              <a:buFont typeface="Arial"/>
              <a:buChar char="•"/>
            </a:pPr>
            <a:r>
              <a:rPr lang="en-US" dirty="0"/>
              <a:t>Cordova’s API: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https://cordova.apache.org/docs/en/2.4.0/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5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makers of each device develop tools and sometimes even their own languages to make the best applications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Other IDEs can be used, but they may not be able to build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Rather than using an IDE, code can be written in a basic text editor.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Add in objective-C/Swift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Why </a:t>
            </a:r>
            <a:r>
              <a:rPr lang="en-US" baseline="0" dirty="0" err="1"/>
              <a:t>Xcdoe</a:t>
            </a:r>
            <a:r>
              <a:rPr lang="en-US" baseline="0" dirty="0"/>
              <a:t>/</a:t>
            </a:r>
            <a:r>
              <a:rPr lang="en-US" baseline="0" dirty="0" err="1"/>
              <a:t>obj</a:t>
            </a:r>
            <a:r>
              <a:rPr lang="en-US" baseline="0" dirty="0"/>
              <a:t>-C/Swift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IDE</a:t>
            </a:r>
          </a:p>
          <a:p>
            <a:endParaRPr lang="en-US" b="1" dirty="0" smtClean="0"/>
          </a:p>
          <a:p>
            <a:r>
              <a:rPr 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Image </a:t>
            </a:r>
            <a:r>
              <a:rPr lang="en-US" dirty="0"/>
              <a:t>courtesy of Apple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Image </a:t>
            </a:r>
            <a:r>
              <a:rPr lang="en-US" dirty="0"/>
              <a:t>from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Studio 2 Development Essentials by Neil Smyth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studio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downloads/download-visual-studio-vs.aspx" TargetMode="External"/><Relationship Id="rId4" Type="http://schemas.openxmlformats.org/officeDocument/2006/relationships/hyperlink" Target="https://msdn.microsoft.com/en-us/library/windows/apps/ff626516(v=vs.10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download/" TargetMode="External"/><Relationship Id="rId4" Type="http://schemas.openxmlformats.org/officeDocument/2006/relationships/hyperlink" Target="https://developer.apple.com/swift/asq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" TargetMode="External"/><Relationship Id="rId4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Mobile Development Survey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Android: Android Studio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032247"/>
            <a:chOff x="0" y="1492067"/>
            <a:chExt cx="12192000" cy="2032247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Android Studio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6" y="2904067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Uses Java programming language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225738"/>
              <a:ext cx="12192000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https://developer.android.com/studio/</a:t>
              </a:r>
              <a:r>
                <a:rPr lang="en-US" sz="2400" dirty="0" smtClean="0">
                  <a:solidFill>
                    <a:srgbClr val="000000"/>
                  </a:solidFill>
                  <a:hlinkClick r:id="rId3"/>
                </a:rPr>
                <a:t>index.html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8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Android Studio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80" y="1456936"/>
            <a:ext cx="9140040" cy="52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Windows 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827806"/>
            <a:chOff x="1" y="1492067"/>
            <a:chExt cx="12191999" cy="282780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Visual Studio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021297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Windows Phone API uses the C# programming language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2923" y="2342968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 smtClean="0">
                  <a:solidFill>
                    <a:srgbClr val="000000"/>
                  </a:solidFill>
                  <a:hlinkClick r:id="rId3"/>
                </a:rPr>
                <a:t>https</a:t>
              </a: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://www.visualstudio.com/en-us/downloads/download-visual-studio-</a:t>
              </a:r>
              <a:r>
                <a:rPr lang="en-US" sz="2400" dirty="0" smtClean="0">
                  <a:solidFill>
                    <a:srgbClr val="000000"/>
                  </a:solidFill>
                  <a:hlinkClick r:id="rId3"/>
                </a:rPr>
                <a:t>vs.aspx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2923" y="3641544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4"/>
                </a:rPr>
                <a:t>h</a:t>
              </a:r>
              <a:r>
                <a:rPr lang="en-US" sz="2400" dirty="0" smtClean="0">
                  <a:solidFill>
                    <a:srgbClr val="000000"/>
                  </a:solidFill>
                  <a:hlinkClick r:id="rId4"/>
                </a:rPr>
                <a:t>ttps</a:t>
              </a:r>
              <a:r>
                <a:rPr lang="en-US" sz="2400" dirty="0">
                  <a:solidFill>
                    <a:srgbClr val="000000"/>
                  </a:solidFill>
                  <a:hlinkClick r:id="rId4"/>
                </a:rPr>
                <a:t>://msdn.microsoft.com/en-us/library/windows/apps/ff626516(v=vs.105).</a:t>
              </a:r>
              <a:r>
                <a:rPr lang="en-US" sz="2400" dirty="0" smtClean="0">
                  <a:solidFill>
                    <a:srgbClr val="000000"/>
                  </a:solidFill>
                  <a:hlinkClick r:id="rId4"/>
                </a:rPr>
                <a:t>aspx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Windows Phone: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2" y="1392340"/>
            <a:ext cx="9886178" cy="5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Native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Supported by Makers of 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They want you to make great apps for their device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Provide support to developer </a:t>
            </a:r>
            <a:r>
              <a:rPr lang="en-US" altLang="ko-KR" dirty="0" smtClean="0"/>
              <a:t>communities</a:t>
            </a:r>
            <a:endParaRPr lang="en-US" altLang="ko-K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Highest Quality Applications Possible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All device features accessible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Optimized for a single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 graphics and interactivity features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Native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Teams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Teams have different skills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programming languages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Hard to Reuse 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Rewrite all code again for each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Code bug fixes and added features separately on all </a:t>
            </a:r>
            <a:r>
              <a:rPr lang="en-US" dirty="0" smtClean="0"/>
              <a:t>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Development Pro/Con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High Quality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Performant</a:t>
            </a:r>
            <a:r>
              <a:rPr lang="en-US" dirty="0"/>
              <a:t> (Fast)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High-end Graphics and </a:t>
            </a:r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Time-consuming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4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Cross-Platform Development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Combine code and development teams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1821"/>
            <a:ext cx="12192000" cy="166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Shared codebase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Same programming skillset</a:t>
            </a:r>
          </a:p>
        </p:txBody>
      </p:sp>
    </p:spTree>
    <p:extLst>
      <p:ext uri="{BB962C8B-B14F-4D97-AF65-F5344CB8AC3E}">
        <p14:creationId xmlns:p14="http://schemas.microsoft.com/office/powerpoint/2010/main" val="52507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Mobile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624328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One code base works on multiple platforms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9"/>
              <a:ext cx="12192000" cy="177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 smtClean="0">
                  <a:solidFill>
                    <a:schemeClr val="tx1"/>
                  </a:solidFill>
                </a:rPr>
                <a:t>Uses </a:t>
              </a:r>
              <a:r>
                <a:rPr lang="en-US" sz="2800" dirty="0">
                  <a:solidFill>
                    <a:schemeClr val="tx1"/>
                  </a:solidFill>
                </a:rPr>
                <a:t>more broadly-used technologies.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HTML, JavaScript 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Platform-independent </a:t>
              </a:r>
              <a:r>
                <a:rPr lang="en-US" sz="2800" dirty="0" smtClean="0">
                  <a:solidFill>
                    <a:schemeClr val="tx1"/>
                  </a:solidFill>
                </a:rPr>
                <a:t>IDEs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62497" y="3754772"/>
            <a:ext cx="5714585" cy="2902917"/>
            <a:chOff x="5283106" y="3637542"/>
            <a:chExt cx="5714585" cy="2902917"/>
          </a:xfrm>
        </p:grpSpPr>
        <p:sp>
          <p:nvSpPr>
            <p:cNvPr id="13" name="Rectangle 12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8834" y="4123910"/>
              <a:ext cx="82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FFFFFF"/>
                  </a:solidFill>
                </a:rPr>
                <a:t>iOS</a:t>
              </a:r>
              <a:endParaRPr 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5686" y="4117541"/>
              <a:ext cx="105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Android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66393" y="4130282"/>
              <a:ext cx="112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Windows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</a:t>
                </a:r>
                <a:r>
                  <a:rPr lang="en-US" i="0" dirty="0" smtClean="0"/>
                  <a:t>Code Base</a:t>
                </a:r>
                <a:endParaRPr lang="en-US" i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87" y="365060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Mobile Application Development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Native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Cross-platform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668366" cy="13255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Cross-</a:t>
            </a:r>
            <a:r>
              <a:rPr lang="en-US" sz="4800" dirty="0" smtClean="0">
                <a:solidFill>
                  <a:srgbClr val="000000"/>
                </a:solidFill>
              </a:rPr>
              <a:t>Platform Development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Support Varies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Certain </a:t>
            </a:r>
            <a:r>
              <a:rPr lang="en-US" dirty="0" err="1"/>
              <a:t>OSes</a:t>
            </a:r>
            <a:r>
              <a:rPr lang="en-US" dirty="0"/>
              <a:t> or devices may be supported better than others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all device features are supported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End-product Quality Varies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Performance can suffer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Performance can vary across platforms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Look and feel may differ from store-downloaded apps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Solutions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26807"/>
              </p:ext>
            </p:extLst>
          </p:nvPr>
        </p:nvGraphicFramePr>
        <p:xfrm>
          <a:off x="1398396" y="3072655"/>
          <a:ext cx="9395208" cy="28041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9760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69760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Cross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-Platform Development Framework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Defining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 Characteristics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Xamarin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Code in C# then compile to respective native platforms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Titanium, </a:t>
                      </a:r>
                      <a:r>
                        <a:rPr lang="en-US" sz="2000" dirty="0" err="1" smtClean="0"/>
                        <a:t>NativeScript</a:t>
                      </a:r>
                      <a:r>
                        <a:rPr lang="en-US" sz="2000" baseline="0" dirty="0" smtClean="0"/>
                        <a:t> &amp; React Native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Native shell around a JavaScript core app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Cordova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Device-resident web app that can be wrapped in a native shell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smtClean="0"/>
                <a:t>Each framework has its own </a:t>
              </a:r>
              <a:r>
                <a:rPr lang="en-US" altLang="ko-KR" i="0" smtClean="0"/>
                <a:t>benefits and drawbacks</a:t>
              </a:r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0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99" y="25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Xamarin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Code in C#</a:t>
              </a:r>
            </a:p>
            <a:p>
              <a:pPr algn="l"/>
              <a:r>
                <a:rPr lang="en-US" i="0" dirty="0"/>
                <a:t>Compile to a native executable</a:t>
              </a:r>
            </a:p>
            <a:p>
              <a:pPr algn="l"/>
              <a:r>
                <a:rPr lang="en-US" i="0" dirty="0"/>
                <a:t>Create a native app for each platform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93328" y="3637542"/>
            <a:ext cx="9504363" cy="2902917"/>
            <a:chOff x="1493328" y="3637542"/>
            <a:chExt cx="9504363" cy="2902917"/>
          </a:xfrm>
        </p:grpSpPr>
        <p:sp>
          <p:nvSpPr>
            <p:cNvPr id="20" name="Rectangle 19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8834" y="4052932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56227" y="4102467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4095" y="4087368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 Code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93328" y="4442420"/>
              <a:ext cx="2816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4516120" y="4342275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3328" y="5253258"/>
              <a:ext cx="354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32" y="38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Titanium, </a:t>
            </a:r>
            <a:r>
              <a:rPr lang="en-US" sz="4800" dirty="0" err="1">
                <a:solidFill>
                  <a:srgbClr val="000000"/>
                </a:solidFill>
              </a:rPr>
              <a:t>NativeScript</a:t>
            </a:r>
            <a:r>
              <a:rPr lang="en-US" sz="4800" dirty="0">
                <a:solidFill>
                  <a:srgbClr val="000000"/>
                </a:solidFill>
              </a:rPr>
              <a:t>, React Native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893189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Two sides of development:</a:t>
              </a:r>
              <a:endParaRPr lang="en-US" i="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841405"/>
            <a:ext cx="12192000" cy="2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app </a:t>
            </a:r>
            <a:r>
              <a:rPr lang="en-US" sz="2400" dirty="0" smtClean="0">
                <a:solidFill>
                  <a:srgbClr val="000000"/>
                </a:solidFill>
              </a:rPr>
              <a:t>shell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XML </a:t>
            </a:r>
            <a:r>
              <a:rPr lang="en-US" sz="2400" dirty="0">
                <a:solidFill>
                  <a:srgbClr val="000000"/>
                </a:solidFill>
              </a:rPr>
              <a:t>(or similar) translated to native </a:t>
            </a:r>
            <a:r>
              <a:rPr lang="en-US" sz="2400" dirty="0" smtClean="0">
                <a:solidFill>
                  <a:srgbClr val="000000"/>
                </a:solidFill>
              </a:rPr>
              <a:t>UIs</a:t>
            </a:r>
          </a:p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Core </a:t>
            </a:r>
            <a:r>
              <a:rPr lang="en-US" sz="2400" dirty="0">
                <a:solidFill>
                  <a:srgbClr val="000000"/>
                </a:solidFill>
              </a:rPr>
              <a:t>logic and UI handled by native JavaScript </a:t>
            </a:r>
            <a:r>
              <a:rPr lang="en-US" sz="2400" dirty="0" smtClean="0">
                <a:solidFill>
                  <a:srgbClr val="000000"/>
                </a:solidFill>
              </a:rPr>
              <a:t>engine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JavaScript </a:t>
            </a:r>
            <a:r>
              <a:rPr lang="en-US" sz="2400" dirty="0">
                <a:solidFill>
                  <a:srgbClr val="000000"/>
                </a:solidFill>
              </a:rPr>
              <a:t>used as-is or </a:t>
            </a:r>
            <a:r>
              <a:rPr lang="en-US" sz="2400" dirty="0" smtClean="0">
                <a:solidFill>
                  <a:srgbClr val="000000"/>
                </a:solidFill>
              </a:rPr>
              <a:t>compiled to native language</a:t>
            </a:r>
            <a:endParaRPr lang="en-US" sz="2400" dirty="0">
              <a:solidFill>
                <a:srgbClr val="000000"/>
              </a:solidFill>
            </a:endParaRP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Controls platform-specific UI using proprietary OS API binding</a:t>
            </a:r>
          </a:p>
          <a:p>
            <a:pPr marL="1885950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JavaScriptCore</a:t>
            </a:r>
            <a:r>
              <a:rPr lang="en-US" sz="2400" dirty="0">
                <a:solidFill>
                  <a:srgbClr val="000000"/>
                </a:solidFill>
              </a:rPr>
              <a:t> (iOS), V8 (Android), Chakra (Windows)</a:t>
            </a:r>
          </a:p>
        </p:txBody>
      </p:sp>
    </p:spTree>
    <p:extLst>
      <p:ext uri="{BB962C8B-B14F-4D97-AF65-F5344CB8AC3E}">
        <p14:creationId xmlns:p14="http://schemas.microsoft.com/office/powerpoint/2010/main" val="56457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Cordova Hybrid Framework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installed on device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5245"/>
            <a:ext cx="12192000" cy="1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HTML and JavaScript UI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allows app store distribution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JavaScript API communicates with device using OS API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Cordova is the most commonly used hybrid </a:t>
            </a:r>
            <a:r>
              <a:rPr lang="en-US" sz="2800" dirty="0" smtClean="0">
                <a:solidFill>
                  <a:srgbClr val="000000"/>
                </a:solidFill>
              </a:rPr>
              <a:t>framework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7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How Hybrid Frameworks 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is hosted in a native </a:t>
              </a:r>
              <a:r>
                <a:rPr lang="en-US" i="0" dirty="0" err="1"/>
                <a:t>WebView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8743"/>
            <a:ext cx="12192000" cy="1385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WebView</a:t>
            </a:r>
            <a:r>
              <a:rPr lang="en-US" sz="2800" dirty="0">
                <a:solidFill>
                  <a:srgbClr val="000000"/>
                </a:solidFill>
              </a:rPr>
              <a:t> is hosted in a native app shell (ex. Java on Android)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listens for calls from the hybrid JavaScript API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46483" y="4229373"/>
            <a:ext cx="2743200" cy="2265268"/>
            <a:chOff x="3456827" y="1269902"/>
            <a:chExt cx="4572000" cy="3775447"/>
          </a:xfrm>
        </p:grpSpPr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3456827" y="1269902"/>
              <a:ext cx="4572000" cy="3775447"/>
            </a:xfrm>
            <a:prstGeom prst="rect">
              <a:avLst/>
            </a:prstGeom>
            <a:solidFill>
              <a:srgbClr val="2E75B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Native App Shell</a:t>
              </a:r>
              <a:endParaRPr lang="en-US" kern="0" dirty="0">
                <a:solidFill>
                  <a:sysClr val="window" lastClr="FFFFFF"/>
                </a:solidFill>
                <a:latin typeface="Segoe U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ysClr val="window" lastClr="FFFFFF"/>
                </a:solidFill>
                <a:latin typeface="Segoe U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ysClr val="window" lastClr="FFFFFF"/>
                </a:solidFill>
                <a:latin typeface="Segoe U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ysClr val="window" lastClr="FFFFFF"/>
                </a:solidFill>
                <a:latin typeface="Segoe U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4083192" y="1840039"/>
              <a:ext cx="3319272" cy="2635175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ysClr val="window" lastClr="FFFFFF"/>
                  </a:solidFill>
                  <a:latin typeface="Segoe UI"/>
                </a:rPr>
                <a:t>Native </a:t>
              </a:r>
              <a:r>
                <a:rPr lang="en-US" kern="0" dirty="0" err="1" smtClean="0">
                  <a:solidFill>
                    <a:sysClr val="window" lastClr="FFFFFF"/>
                  </a:solidFill>
                  <a:latin typeface="Segoe UI"/>
                </a:rPr>
                <a:t>WebView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5057027" y="2471825"/>
              <a:ext cx="1371600" cy="1371600"/>
            </a:xfrm>
            <a:prstGeom prst="rect">
              <a:avLst/>
            </a:prstGeom>
            <a:solidFill>
              <a:srgbClr val="49AF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App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1129851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517434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the biggest advantage of writing separate mobile applications in their native languages?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It’s the cheapest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It’s the least time-consuming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the highest quality experience possible</a:t>
            </a:r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791753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19277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true of hybrid mobile applications?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597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Host locally-installed web apps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binaries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97641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1129851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1597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technologies like </a:t>
              </a:r>
              <a:r>
                <a:rPr lang="en-US" i="0" dirty="0" err="1"/>
                <a:t>Appcelerator’s</a:t>
              </a:r>
              <a:r>
                <a:rPr lang="en-US" i="0" dirty="0"/>
                <a:t> Titanium, </a:t>
              </a:r>
              <a:r>
                <a:rPr lang="en-US" i="0" dirty="0" err="1"/>
                <a:t>Telerik’s</a:t>
              </a:r>
              <a:r>
                <a:rPr lang="en-US" i="0" dirty="0"/>
                <a:t> </a:t>
              </a:r>
              <a:r>
                <a:rPr lang="en-US" i="0" dirty="0" err="1"/>
                <a:t>NativeScript</a:t>
              </a:r>
              <a:r>
                <a:rPr lang="en-US" i="0" dirty="0"/>
                <a:t>, and Facebook’s React Native?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3155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/>
              <a:t>Quiz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0583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</a:t>
              </a:r>
              <a:r>
                <a:rPr lang="en-US" i="0" dirty="0" err="1"/>
                <a:t>Xamarin</a:t>
              </a:r>
              <a:r>
                <a:rPr lang="en-US" i="0" dirty="0"/>
                <a:t>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36908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executables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d. Only a and b.</a:t>
            </a:r>
          </a:p>
        </p:txBody>
      </p:sp>
    </p:spTree>
    <p:extLst>
      <p:ext uri="{BB962C8B-B14F-4D97-AF65-F5344CB8AC3E}">
        <p14:creationId xmlns:p14="http://schemas.microsoft.com/office/powerpoint/2010/main" val="164867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 smtClean="0"/>
                <a:t>Native </a:t>
              </a:r>
              <a:r>
                <a:rPr lang="en-US" sz="2800" dirty="0"/>
                <a:t>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</a:t>
              </a:r>
              <a:r>
                <a:rPr lang="en-US" sz="2800" dirty="0" smtClean="0"/>
                <a:t>development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</a:t>
                </a:r>
                <a:r>
                  <a:rPr lang="en-US" i="0" dirty="0" smtClean="0"/>
                  <a:t>have learned </a:t>
                </a:r>
                <a:r>
                  <a:rPr lang="en-US" i="0" dirty="0"/>
                  <a:t>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 smtClean="0"/>
                <a:t>Native </a:t>
              </a:r>
              <a:r>
                <a:rPr lang="en-US" sz="2800" dirty="0"/>
                <a:t>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</a:t>
              </a:r>
              <a:r>
                <a:rPr lang="en-US" sz="2800" dirty="0" smtClean="0"/>
                <a:t>development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4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Mobile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Application Development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5"/>
            <a:ext cx="12192000" cy="373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iPhone: Swift, Objective-C, and </a:t>
            </a:r>
            <a:r>
              <a:rPr lang="en-US" sz="2800" dirty="0" err="1">
                <a:solidFill>
                  <a:schemeClr val="tx1"/>
                </a:solidFill>
              </a:rPr>
              <a:t>Xcode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Android: Java, Android Studio, and Eclipse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Windows Phone: C# and Visual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64536"/>
            <a:ext cx="13030200" cy="958024"/>
            <a:chOff x="0" y="1864536"/>
            <a:chExt cx="13030200" cy="958024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1864536"/>
              <a:ext cx="13030200" cy="958024"/>
              <a:chOff x="1643603" y="1950629"/>
              <a:chExt cx="9838274" cy="8329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43603" y="1950631"/>
                <a:ext cx="9164097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2079008" y="1950629"/>
                <a:ext cx="9402869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2704" y="2081939"/>
              <a:ext cx="863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kern="0" dirty="0">
                  <a:solidFill>
                    <a:prstClr val="white"/>
                  </a:solidFill>
                </a:rPr>
                <a:t>Uses platform-specific and proprietary </a:t>
              </a:r>
              <a:r>
                <a:rPr lang="en-US" sz="2800" kern="0" dirty="0" smtClean="0">
                  <a:solidFill>
                    <a:prstClr val="white"/>
                  </a:solidFill>
                </a:rPr>
                <a:t>tools</a:t>
              </a:r>
              <a:endParaRPr lang="en-US" sz="2800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20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iPhone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710576"/>
            <a:chOff x="1" y="1492067"/>
            <a:chExt cx="12191999" cy="27105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err="1"/>
                  <a:t>Xcode</a:t>
                </a:r>
                <a:r>
                  <a:rPr lang="en-US" i="0" dirty="0"/>
                  <a:t> integrated development environment (IDE)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904067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iOS SDK uses the Objective-C/Swift programming languages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3384" y="2225738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https://developer.apple.com/xcode/download</a:t>
              </a:r>
              <a:r>
                <a:rPr lang="en-US" sz="2400" dirty="0" smtClean="0">
                  <a:solidFill>
                    <a:srgbClr val="000000"/>
                  </a:solidFill>
                  <a:hlinkClick r:id="rId3"/>
                </a:rPr>
                <a:t>/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4" y="3524314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4"/>
                </a:rPr>
                <a:t>https://developer.apple.com/swift/</a:t>
              </a:r>
              <a:r>
                <a:rPr lang="en-US" sz="2400" dirty="0" smtClean="0">
                  <a:solidFill>
                    <a:srgbClr val="000000"/>
                  </a:solidFill>
                  <a:hlinkClick r:id="rId4"/>
                </a:rPr>
                <a:t>asq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2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iPhone: </a:t>
            </a:r>
            <a:r>
              <a:rPr lang="en-US" dirty="0" err="1">
                <a:solidFill>
                  <a:srgbClr val="000000"/>
                </a:solidFill>
              </a:rPr>
              <a:t>Xcode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38311"/>
            <a:ext cx="9144000" cy="520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07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Android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710576"/>
            <a:chOff x="1" y="1492067"/>
            <a:chExt cx="12191999" cy="27105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Eclipse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6" y="2904067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Android SDK uses the Java programming language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3384" y="2225738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https://eclipse.org/downloads</a:t>
              </a:r>
              <a:r>
                <a:rPr lang="en-US" sz="2400" dirty="0" smtClean="0">
                  <a:solidFill>
                    <a:srgbClr val="000000"/>
                  </a:solidFill>
                  <a:hlinkClick r:id="rId3"/>
                </a:rPr>
                <a:t>/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4" y="3524314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4"/>
                </a:rPr>
                <a:t>http://developer.android.com/</a:t>
              </a:r>
              <a:r>
                <a:rPr lang="en-US" sz="2400" dirty="0" smtClean="0">
                  <a:solidFill>
                    <a:srgbClr val="000000"/>
                  </a:solidFill>
                  <a:hlinkClick r:id="rId4"/>
                </a:rPr>
                <a:t>index.html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12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Eclipse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441" y="1473199"/>
            <a:ext cx="9715119" cy="52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1757</Words>
  <Application>Microsoft Macintosh PowerPoint</Application>
  <PresentationFormat>Custom</PresentationFormat>
  <Paragraphs>313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Cross-Platform Mobile Application Development with Xamarin</vt:lpstr>
      <vt:lpstr>Topics</vt:lpstr>
      <vt:lpstr>PowerPoint Presentation</vt:lpstr>
      <vt:lpstr>Native Mobile Development</vt:lpstr>
      <vt:lpstr>Native Application Development</vt:lpstr>
      <vt:lpstr>Native iPhone Development</vt:lpstr>
      <vt:lpstr>iPhone: Xcode</vt:lpstr>
      <vt:lpstr>Native Android Development</vt:lpstr>
      <vt:lpstr>Android: Eclipse</vt:lpstr>
      <vt:lpstr>Android: Android Studio </vt:lpstr>
      <vt:lpstr>Android: Android Studio</vt:lpstr>
      <vt:lpstr>Native Windows Phone Development</vt:lpstr>
      <vt:lpstr>Windows Phone: Visual Studio</vt:lpstr>
      <vt:lpstr>Benefits of Native Development</vt:lpstr>
      <vt:lpstr>Drawbacks of Native Development</vt:lpstr>
      <vt:lpstr>Native Development Pro/Con Summary</vt:lpstr>
      <vt:lpstr>Cross-Platform Mobile Development</vt:lpstr>
      <vt:lpstr>Benefits of Cross-Platform Development </vt:lpstr>
      <vt:lpstr>Cross-Platform Mobile Development</vt:lpstr>
      <vt:lpstr>Drawbacks of Cross-Platform Development</vt:lpstr>
      <vt:lpstr>Cross-Platform Solutions</vt:lpstr>
      <vt:lpstr>Xamarin</vt:lpstr>
      <vt:lpstr>Titanium, NativeScript, React Native</vt:lpstr>
      <vt:lpstr>Cordova Hybrid Framework</vt:lpstr>
      <vt:lpstr>How Hybrid Frameworks Work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122</cp:revision>
  <cp:lastPrinted>2016-05-11T04:19:31Z</cp:lastPrinted>
  <dcterms:created xsi:type="dcterms:W3CDTF">2016-04-21T18:51:19Z</dcterms:created>
  <dcterms:modified xsi:type="dcterms:W3CDTF">2016-06-16T18:13:33Z</dcterms:modified>
</cp:coreProperties>
</file>