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6"/>
  </p:notesMasterIdLst>
  <p:sldIdLst>
    <p:sldId id="294" r:id="rId2"/>
    <p:sldId id="293" r:id="rId3"/>
    <p:sldId id="311" r:id="rId4"/>
    <p:sldId id="295" r:id="rId5"/>
    <p:sldId id="346" r:id="rId6"/>
    <p:sldId id="323" r:id="rId7"/>
    <p:sldId id="341" r:id="rId8"/>
    <p:sldId id="342" r:id="rId9"/>
    <p:sldId id="343" r:id="rId10"/>
    <p:sldId id="316" r:id="rId11"/>
    <p:sldId id="345" r:id="rId12"/>
    <p:sldId id="337" r:id="rId13"/>
    <p:sldId id="338" r:id="rId14"/>
    <p:sldId id="339" r:id="rId15"/>
    <p:sldId id="340" r:id="rId16"/>
    <p:sldId id="344" r:id="rId17"/>
    <p:sldId id="347" r:id="rId18"/>
    <p:sldId id="348" r:id="rId19"/>
    <p:sldId id="351" r:id="rId20"/>
    <p:sldId id="349" r:id="rId21"/>
    <p:sldId id="352" r:id="rId22"/>
    <p:sldId id="350" r:id="rId23"/>
    <p:sldId id="353" r:id="rId24"/>
    <p:sldId id="35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0084" autoAdjust="0"/>
  </p:normalViewPr>
  <p:slideViewPr>
    <p:cSldViewPr snapToGrid="0">
      <p:cViewPr varScale="1">
        <p:scale>
          <a:sx n="53" d="100"/>
          <a:sy n="53" d="100"/>
        </p:scale>
        <p:origin x="-1416"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Some </a:t>
            </a:r>
            <a:r>
              <a:rPr lang="en-US" baseline="0" dirty="0"/>
              <a:t>of the items in the store are free and some are available for a fee. The fees charged can also be based on the level of service, frequently revolving around volume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items in the store are pieces of a larger or enterprise-level app that may be helpful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Email sending/management with </a:t>
            </a:r>
            <a:r>
              <a:rPr lang="en-US" baseline="0" dirty="0" err="1"/>
              <a:t>SendGrid</a:t>
            </a:r>
            <a:r>
              <a:rPr lang="en-US" baseline="0" dirty="0"/>
              <a:t> or Office365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Enterprise-level third-party integration with services like SharePoint, </a:t>
            </a:r>
            <a:r>
              <a:rPr lang="en-US" baseline="0" dirty="0" err="1"/>
              <a:t>SalesForce</a:t>
            </a:r>
            <a:r>
              <a:rPr lang="en-US" baseline="0" dirty="0"/>
              <a:t> and QuickBooks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API access for enterprise-level data services like Bing Search or Global Address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items are entire Azure-configured applications or content management systems (</a:t>
            </a:r>
            <a:r>
              <a:rPr lang="en-US" baseline="0" dirty="0" err="1"/>
              <a:t>CMSes</a:t>
            </a:r>
            <a:r>
              <a:rPr lang="en-US" baseline="0" dirty="0"/>
              <a:t>) like WordPress, Umbraco, Drupal,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can speed up the application development process and save time and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of the items in the Azure Marketplace are built with cloud-computing and Azure in mind, removing some of the common Azure-related development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Active Directory is Microsoft’s multi-tenant, cloud-based directory and identity management service. It provides single sign on access to all integrated apps and services. It includes identity management functionality such as multi-factor authentication, password management, role based access control, auditing and security monitoring and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the Azure Marketplace: https://azure.microsoft.com/en-us/marketplace/</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a:t>
            </a:r>
            <a:r>
              <a:rPr lang="en-US" baseline="0" dirty="0"/>
              <a:t>can add enterprise features to your app through App Service via a step-by-step, wizard-like setup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After creating a web or mobile app or backend, you can then add features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four features on this slide will be explained in the subsequent slides</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73444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Push </a:t>
            </a:r>
            <a:r>
              <a:rPr lang="en-US" baseline="0" dirty="0"/>
              <a:t>notifications can occur whether or not an application is in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 capabilities include connecting to Apple, Google, Windows, Windows Phone, Amazon and Baidu</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Must enter proper authentication credentials (such as an API key for Google) and then the feature will be added to your downloadable apps with sample usage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push notifications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236944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Authentication </a:t>
            </a:r>
            <a:r>
              <a:rPr lang="en-US" baseline="0" dirty="0"/>
              <a:t>and authorization capabilities include integration with Azure Active Directory, Twitter, Facebook, Google and Microsoft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allows for people to use their accounts for each of these sites in lieu of creating an account just for your site or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authentication and authorization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4158116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Easy </a:t>
            </a:r>
            <a:r>
              <a:rPr lang="en-US" baseline="0" dirty="0"/>
              <a:t>Tables is a feature in App Service that allows for quick connection to an Azure-hosted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the table and modify its schema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sending records to an Easy Table, any properties on the record are mapped to columns. Any properties that do not map to columns in the table will trigger an addition of a column with the same name as that property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Walkthrough </a:t>
            </a:r>
            <a:r>
              <a:rPr lang="en-US" baseline="0" dirty="0"/>
              <a:t>of Easy Tables: https://blog.xamarin.com/getting-started-azure-mobile-apps-easy-tables/</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878902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Easy </a:t>
            </a:r>
            <a:r>
              <a:rPr lang="en-US" baseline="0" dirty="0"/>
              <a:t>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977317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Image </a:t>
            </a:r>
            <a:r>
              <a:rPr lang="en-US" baseline="0" dirty="0"/>
              <a:t>courtesy of Microsoft</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841482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Easy </a:t>
            </a:r>
            <a:r>
              <a:rPr lang="en-US" baseline="0" dirty="0"/>
              <a:t>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719297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Select </a:t>
            </a:r>
            <a:r>
              <a:rPr lang="en-US" baseline="0" dirty="0"/>
              <a:t>New &gt; Web + Mobile &gt; Mobile App</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2643869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Select </a:t>
            </a:r>
            <a:r>
              <a:rPr lang="en-US" baseline="0" dirty="0"/>
              <a:t>New &gt; Web + Mobile &gt; Mobile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1 Connect to a Database (create a DB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2 Create a table API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3 Configure your client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83542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231707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You </a:t>
            </a:r>
            <a:r>
              <a:rPr lang="en-US" sz="1200" b="0" i="0" kern="1200" dirty="0">
                <a:solidFill>
                  <a:schemeClr val="tx1"/>
                </a:solidFill>
                <a:effectLst/>
                <a:latin typeface="+mn-lt"/>
                <a:ea typeface="+mn-ea"/>
                <a:cs typeface="+mn-cs"/>
              </a:rPr>
              <a:t>can download the solution to a Mac and open it in Xamarin Studio, or you can download the solution to a Windows computer and open </a:t>
            </a:r>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a:t>
            </a:r>
            <a:r>
              <a:rPr lang="en-US" sz="1200" b="0" i="0" kern="1200" dirty="0">
                <a:solidFill>
                  <a:schemeClr val="tx1"/>
                </a:solidFill>
                <a:effectLst/>
                <a:latin typeface="+mn-lt"/>
                <a:ea typeface="+mn-ea"/>
                <a:cs typeface="+mn-cs"/>
              </a:rPr>
              <a:t>Visual Studio using a networked Mac for building the iOS app.</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Extract the project that you downloaded, and then open it in Xamarin Studio or Visual Studio.</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466674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App </a:t>
            </a:r>
            <a:r>
              <a:rPr lang="en-US" baseline="0" dirty="0"/>
              <a:t>Service aims to automate the creation of very common line-of-business mobile and web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following the step-by-step wizard-like process in App Service in the browser, you can add common functionality that’s pre-configured to work with your Azure instance and other apps and services you’ve built in your Azure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developers can focus on developing the parts of the app that are unique as opposed to the boilerplate, typical scenarios that must be re-created for each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These </a:t>
            </a:r>
            <a:r>
              <a:rPr lang="en-US" baseline="0" dirty="0"/>
              <a:t>are the kinds of applications that can be built through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following slides will explain each kind of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381117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a:t>
            </a:r>
            <a:r>
              <a:rPr lang="en-US" baseline="0" dirty="0"/>
              <a:t>web applications in App Service was previously offered under the name Azure Websites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Creating a Web App in App Service does not generate code. It creates a website location to which you can publish your actual website you write. You can publish to this web application via Visual Studio or through the file transfer protocol (FTP). More on FTP: https://en.wikipedia.org/wiki/File_Transfer_Protocol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available languages are C#, Java, </a:t>
            </a:r>
            <a:r>
              <a:rPr lang="en-US" baseline="0" dirty="0" err="1"/>
              <a:t>NodeJS</a:t>
            </a:r>
            <a:r>
              <a:rPr lang="en-US" baseline="0" dirty="0"/>
              <a:t>, PHP and Python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your traffic is volatile – such as during marketing campaigns – then new servers will be added to your plan when necessary and shut down when not needed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Continuous integration is the process of integrating your code (potentially along with the code of other members of your team) into a shared location on a routine basis (whenever a task is complete, at the end of the day, etc.). When your code is pushed into the shared location, build processes or unit tests can be run. If a build or unit test fails, you or the members of your team can be alerted. More on continuous integration: https://msdn.microsoft.com/en-us/library/ee308011(v=vs.100).aspx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App Service provides continuous integration with many services including Visual Studio Online, </a:t>
            </a:r>
            <a:r>
              <a:rPr lang="en-US" baseline="0" dirty="0" err="1"/>
              <a:t>Git</a:t>
            </a:r>
            <a:r>
              <a:rPr lang="en-US" baseline="0" dirty="0"/>
              <a:t>, GitHub and </a:t>
            </a:r>
            <a:r>
              <a:rPr lang="en-US" baseline="0" dirty="0" err="1"/>
              <a:t>BitBucket</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34991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a:t>
            </a:r>
            <a:r>
              <a:rPr lang="en-US" baseline="0" dirty="0"/>
              <a:t>mobile applications in App Service was previously offered under the name Azure Mobile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Using Microsoft Azure App Service, one can create starter mobile apps with initial code to start performing common tasks, including many cloud-based tasks. Many of these things involve common, boilerplate code that is included out of the box to jump start development on typical web and mobile tasks. These starter apps can be downloaded in native code for a particular device or in a cross-platform framework like Xamarin or Cordova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available languages are C#, Java, </a:t>
            </a:r>
            <a:r>
              <a:rPr lang="en-US" baseline="0" dirty="0" err="1"/>
              <a:t>NodeJS</a:t>
            </a:r>
            <a:r>
              <a:rPr lang="en-US" baseline="0" dirty="0"/>
              <a:t>, PHP and Python</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288859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Using </a:t>
            </a:r>
            <a:r>
              <a:rPr lang="en-US" baseline="0" dirty="0"/>
              <a:t>the step-by-step wizard in Azure App Service, a logic app can be created. This logic app can respond to events that happen in connected apps. The response can also be via a connected app or it could be a generic web response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events to which your app can listen include when someone uses it, when a file is added to a connected </a:t>
            </a:r>
            <a:r>
              <a:rPr lang="en-US" baseline="0" dirty="0" err="1"/>
              <a:t>DropBox</a:t>
            </a:r>
            <a:r>
              <a:rPr lang="en-US" baseline="0" dirty="0"/>
              <a:t> account, when an object is created or modified in </a:t>
            </a:r>
            <a:r>
              <a:rPr lang="en-US" baseline="0" dirty="0" err="1"/>
              <a:t>SalesForce</a:t>
            </a:r>
            <a:r>
              <a:rPr lang="en-US" baseline="0" dirty="0"/>
              <a:t>, when a message is received on a connected Azure Service Bus and when an item is created or modified in a connected SharePoint app, among many others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also trigger an action on a configurable timer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ways that your app can respond include making an HTTP request, create a file in a connected </a:t>
            </a:r>
            <a:r>
              <a:rPr lang="en-US" baseline="0" dirty="0" err="1"/>
              <a:t>AzureBlob</a:t>
            </a:r>
            <a:r>
              <a:rPr lang="en-US" baseline="0" dirty="0"/>
              <a:t> account or a connected Google Drive account or a connected SharePoint app, among many others</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363727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Following </a:t>
            </a:r>
            <a:r>
              <a:rPr lang="en-US" baseline="0" dirty="0"/>
              <a:t>a wizard-like, step-by-step process in App Service, you can create a sample API backend and download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then download a client that is pre-configured to consume the API created in the previous step. This client app can be in C#.NET, Node or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Marketplace to be explained in the next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55514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6/17/16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6/17/16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6/17/16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a:t>
            </a:r>
            <a:r>
              <a:rPr lang="en-US" sz="4000">
                <a:solidFill>
                  <a:srgbClr val="FFFF00"/>
                </a:solidFill>
              </a:rPr>
              <a:t>Lesson </a:t>
            </a:r>
            <a:r>
              <a:rPr lang="en-US" sz="4000" smtClean="0">
                <a:solidFill>
                  <a:srgbClr val="FFFF00"/>
                </a:solidFill>
              </a:rPr>
              <a:t>12:</a:t>
            </a:r>
            <a:endParaRPr lang="en-US" sz="4000" dirty="0">
              <a:solidFill>
                <a:srgbClr val="FFFF00"/>
              </a:solidFill>
            </a:endParaRPr>
          </a:p>
          <a:p>
            <a:r>
              <a:rPr lang="en-US" dirty="0"/>
              <a:t>Mobile Apps with Microsoft Azure App Service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Marketplace</a:t>
            </a:r>
          </a:p>
        </p:txBody>
      </p:sp>
      <p:sp>
        <p:nvSpPr>
          <p:cNvPr id="4" name="Content Placeholder 3"/>
          <p:cNvSpPr>
            <a:spLocks noGrp="1"/>
          </p:cNvSpPr>
          <p:nvPr>
            <p:ph idx="1"/>
          </p:nvPr>
        </p:nvSpPr>
        <p:spPr/>
        <p:txBody>
          <a:bodyPr>
            <a:normAutofit/>
          </a:bodyPr>
          <a:lstStyle/>
          <a:p>
            <a:pPr>
              <a:buFont typeface="Wingdings" charset="2"/>
              <a:buChar char="§"/>
            </a:pPr>
            <a:r>
              <a:rPr lang="en-US" dirty="0"/>
              <a:t>Online store for Azure-configured apps and services</a:t>
            </a:r>
          </a:p>
          <a:p>
            <a:pPr>
              <a:buFont typeface="Wingdings" charset="2"/>
              <a:buChar char="§"/>
            </a:pPr>
            <a:r>
              <a:rPr lang="en-US" dirty="0"/>
              <a:t>May have components for your app to use or include</a:t>
            </a:r>
          </a:p>
          <a:p>
            <a:pPr lvl="1">
              <a:buFont typeface="Wingdings" charset="2"/>
              <a:buChar char="§"/>
            </a:pPr>
            <a:r>
              <a:rPr lang="en-US" dirty="0"/>
              <a:t>API services and apps for many enterprise-level services</a:t>
            </a:r>
          </a:p>
          <a:p>
            <a:pPr lvl="1">
              <a:buFont typeface="Wingdings" charset="2"/>
              <a:buChar char="§"/>
            </a:pPr>
            <a:r>
              <a:rPr lang="en-US" dirty="0"/>
              <a:t>Azure Active Directory-connected apps</a:t>
            </a:r>
          </a:p>
        </p:txBody>
      </p:sp>
    </p:spTree>
    <p:extLst>
      <p:ext uri="{BB962C8B-B14F-4D97-AF65-F5344CB8AC3E}">
        <p14:creationId xmlns:p14="http://schemas.microsoft.com/office/powerpoint/2010/main" val="276157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 Service Enterprise Features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3113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2317"/>
            <a:ext cx="12192000" cy="2448476"/>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 name="Title 2"/>
          <p:cNvSpPr>
            <a:spLocks noGrp="1"/>
          </p:cNvSpPr>
          <p:nvPr>
            <p:ph type="title"/>
          </p:nvPr>
        </p:nvSpPr>
        <p:spPr/>
        <p:txBody>
          <a:bodyPr/>
          <a:lstStyle/>
          <a:p>
            <a:r>
              <a:rPr lang="en-US" dirty="0"/>
              <a:t>App Service Enterprise Features</a:t>
            </a:r>
          </a:p>
        </p:txBody>
      </p:sp>
      <p:sp>
        <p:nvSpPr>
          <p:cNvPr id="4" name="Content Placeholder 3"/>
          <p:cNvSpPr>
            <a:spLocks noGrp="1"/>
          </p:cNvSpPr>
          <p:nvPr>
            <p:ph idx="1"/>
          </p:nvPr>
        </p:nvSpPr>
        <p:spPr/>
        <p:txBody>
          <a:bodyPr>
            <a:normAutofit/>
          </a:bodyPr>
          <a:lstStyle/>
          <a:p>
            <a:r>
              <a:rPr lang="en-US" dirty="0">
                <a:solidFill>
                  <a:srgbClr val="FFFFFF"/>
                </a:solidFill>
              </a:rPr>
              <a:t>Push notifications</a:t>
            </a:r>
          </a:p>
          <a:p>
            <a:r>
              <a:rPr lang="en-US" dirty="0">
                <a:solidFill>
                  <a:srgbClr val="FFFFFF"/>
                </a:solidFill>
              </a:rPr>
              <a:t>Authentication, authorization</a:t>
            </a:r>
          </a:p>
          <a:p>
            <a:r>
              <a:rPr lang="en-US" dirty="0">
                <a:solidFill>
                  <a:srgbClr val="FFFFFF"/>
                </a:solidFill>
              </a:rPr>
              <a:t>Easy tables</a:t>
            </a:r>
          </a:p>
          <a:p>
            <a:r>
              <a:rPr lang="en-US" dirty="0">
                <a:solidFill>
                  <a:srgbClr val="FFFFFF"/>
                </a:solidFill>
              </a:rPr>
              <a:t>Easy APIs</a:t>
            </a:r>
          </a:p>
          <a:p>
            <a:endParaRPr lang="en-US" dirty="0">
              <a:solidFill>
                <a:srgbClr val="FFFFFF"/>
              </a:solidFill>
            </a:endParaRPr>
          </a:p>
        </p:txBody>
      </p:sp>
    </p:spTree>
    <p:extLst>
      <p:ext uri="{BB962C8B-B14F-4D97-AF65-F5344CB8AC3E}">
        <p14:creationId xmlns:p14="http://schemas.microsoft.com/office/powerpoint/2010/main" val="209097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Push Notifications</a:t>
            </a:r>
          </a:p>
        </p:txBody>
      </p:sp>
      <p:sp>
        <p:nvSpPr>
          <p:cNvPr id="4" name="Content Placeholder 3"/>
          <p:cNvSpPr>
            <a:spLocks noGrp="1"/>
          </p:cNvSpPr>
          <p:nvPr>
            <p:ph idx="1"/>
          </p:nvPr>
        </p:nvSpPr>
        <p:spPr/>
        <p:txBody>
          <a:bodyPr>
            <a:normAutofit/>
          </a:bodyPr>
          <a:lstStyle/>
          <a:p>
            <a:r>
              <a:rPr lang="en-US" dirty="0"/>
              <a:t>Let app notify of messages or events, including when not in use</a:t>
            </a:r>
          </a:p>
          <a:p>
            <a:r>
              <a:rPr lang="en-US" dirty="0"/>
              <a:t>Available in mobile apps, web apps and API apps</a:t>
            </a:r>
          </a:p>
          <a:p>
            <a:r>
              <a:rPr lang="en-US" dirty="0"/>
              <a:t>App Service allows for connecting to many providers:</a:t>
            </a:r>
          </a:p>
          <a:p>
            <a:pPr lvl="1"/>
            <a:r>
              <a:rPr lang="en-US" dirty="0"/>
              <a:t>Apple</a:t>
            </a:r>
          </a:p>
          <a:p>
            <a:pPr lvl="1"/>
            <a:r>
              <a:rPr lang="en-US" dirty="0"/>
              <a:t>Google</a:t>
            </a:r>
          </a:p>
          <a:p>
            <a:pPr lvl="1"/>
            <a:r>
              <a:rPr lang="en-US" dirty="0"/>
              <a:t>Windows</a:t>
            </a:r>
          </a:p>
          <a:p>
            <a:pPr lvl="1"/>
            <a:r>
              <a:rPr lang="en-US" dirty="0"/>
              <a:t>Windows Phone</a:t>
            </a:r>
          </a:p>
          <a:p>
            <a:pPr lvl="1"/>
            <a:r>
              <a:rPr lang="en-US" dirty="0"/>
              <a:t>Amazon</a:t>
            </a:r>
          </a:p>
          <a:p>
            <a:pPr lvl="1"/>
            <a:r>
              <a:rPr lang="en-US" dirty="0"/>
              <a:t>Baidu</a:t>
            </a:r>
          </a:p>
          <a:p>
            <a:endParaRPr lang="en-US" dirty="0"/>
          </a:p>
        </p:txBody>
      </p:sp>
    </p:spTree>
    <p:extLst>
      <p:ext uri="{BB962C8B-B14F-4D97-AF65-F5344CB8AC3E}">
        <p14:creationId xmlns:p14="http://schemas.microsoft.com/office/powerpoint/2010/main" val="261673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Authorization</a:t>
            </a:r>
          </a:p>
        </p:txBody>
      </p:sp>
      <p:sp>
        <p:nvSpPr>
          <p:cNvPr id="4" name="Content Placeholder 3"/>
          <p:cNvSpPr>
            <a:spLocks noGrp="1"/>
          </p:cNvSpPr>
          <p:nvPr>
            <p:ph idx="1"/>
          </p:nvPr>
        </p:nvSpPr>
        <p:spPr/>
        <p:txBody>
          <a:bodyPr>
            <a:normAutofit/>
          </a:bodyPr>
          <a:lstStyle/>
          <a:p>
            <a:r>
              <a:rPr lang="en-US" dirty="0"/>
              <a:t>Authentication verifies who you are</a:t>
            </a:r>
          </a:p>
          <a:p>
            <a:r>
              <a:rPr lang="en-US" dirty="0"/>
              <a:t>Authorization verifies what an authenticated user can do</a:t>
            </a:r>
          </a:p>
          <a:p>
            <a:r>
              <a:rPr lang="en-US" dirty="0"/>
              <a:t>Available in mobile apps, web apps and API apps</a:t>
            </a:r>
          </a:p>
          <a:p>
            <a:r>
              <a:rPr lang="en-US" dirty="0"/>
              <a:t>App Service can integrate with many providers:</a:t>
            </a:r>
          </a:p>
          <a:p>
            <a:pPr lvl="1"/>
            <a:r>
              <a:rPr lang="en-US" dirty="0"/>
              <a:t>Azure Active Directory</a:t>
            </a:r>
          </a:p>
          <a:p>
            <a:pPr lvl="1"/>
            <a:r>
              <a:rPr lang="en-US" dirty="0"/>
              <a:t>Twitter</a:t>
            </a:r>
          </a:p>
          <a:p>
            <a:pPr lvl="1"/>
            <a:r>
              <a:rPr lang="en-US" dirty="0"/>
              <a:t>Facebook</a:t>
            </a:r>
          </a:p>
          <a:p>
            <a:pPr lvl="1"/>
            <a:r>
              <a:rPr lang="en-US" dirty="0"/>
              <a:t>Google</a:t>
            </a:r>
          </a:p>
          <a:p>
            <a:pPr lvl="1"/>
            <a:r>
              <a:rPr lang="en-US" dirty="0"/>
              <a:t>Microsoft</a:t>
            </a:r>
          </a:p>
        </p:txBody>
      </p:sp>
    </p:spTree>
    <p:extLst>
      <p:ext uri="{BB962C8B-B14F-4D97-AF65-F5344CB8AC3E}">
        <p14:creationId xmlns:p14="http://schemas.microsoft.com/office/powerpoint/2010/main" val="199968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Tables</a:t>
            </a:r>
          </a:p>
        </p:txBody>
      </p:sp>
      <p:sp>
        <p:nvSpPr>
          <p:cNvPr id="4" name="Content Placeholder 3"/>
          <p:cNvSpPr>
            <a:spLocks noGrp="1"/>
          </p:cNvSpPr>
          <p:nvPr>
            <p:ph idx="1"/>
          </p:nvPr>
        </p:nvSpPr>
        <p:spPr/>
        <p:txBody>
          <a:bodyPr>
            <a:normAutofit/>
          </a:bodyPr>
          <a:lstStyle/>
          <a:p>
            <a:r>
              <a:rPr lang="en-US" dirty="0"/>
              <a:t>Available in mobile apps, web apps and API apps</a:t>
            </a:r>
          </a:p>
          <a:p>
            <a:r>
              <a:rPr lang="en-US" dirty="0"/>
              <a:t>Add an Easy Table through App Service</a:t>
            </a:r>
          </a:p>
          <a:p>
            <a:pPr lvl="1"/>
            <a:r>
              <a:rPr lang="en-US" dirty="0"/>
              <a:t>No code to write</a:t>
            </a:r>
          </a:p>
          <a:p>
            <a:pPr lvl="1"/>
            <a:r>
              <a:rPr lang="en-US" dirty="0"/>
              <a:t>Add, modify columns through App Service</a:t>
            </a:r>
          </a:p>
          <a:p>
            <a:pPr lvl="1"/>
            <a:r>
              <a:rPr lang="en-US" dirty="0"/>
              <a:t>Generated app will now have API support for this table</a:t>
            </a:r>
          </a:p>
          <a:p>
            <a:r>
              <a:rPr lang="en-US" dirty="0"/>
              <a:t>Properties of objects sent to an Easy Table map to columns</a:t>
            </a:r>
          </a:p>
          <a:p>
            <a:pPr lvl="1"/>
            <a:r>
              <a:rPr lang="en-US" dirty="0"/>
              <a:t>Missing columns are added</a:t>
            </a:r>
          </a:p>
        </p:txBody>
      </p:sp>
    </p:spTree>
    <p:extLst>
      <p:ext uri="{BB962C8B-B14F-4D97-AF65-F5344CB8AC3E}">
        <p14:creationId xmlns:p14="http://schemas.microsoft.com/office/powerpoint/2010/main" val="388555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APIs</a:t>
            </a:r>
          </a:p>
        </p:txBody>
      </p:sp>
      <p:sp>
        <p:nvSpPr>
          <p:cNvPr id="4" name="Content Placeholder 3"/>
          <p:cNvSpPr>
            <a:spLocks noGrp="1"/>
          </p:cNvSpPr>
          <p:nvPr>
            <p:ph idx="1"/>
          </p:nvPr>
        </p:nvSpPr>
        <p:spPr/>
        <p:txBody>
          <a:bodyPr>
            <a:normAutofit/>
          </a:bodyPr>
          <a:lstStyle/>
          <a:p>
            <a:r>
              <a:rPr lang="en-US" dirty="0"/>
              <a:t>Available in mobile apps, web apps and API apps</a:t>
            </a:r>
          </a:p>
          <a:p>
            <a:r>
              <a:rPr lang="en-US" dirty="0"/>
              <a:t>Add an Easy API through App Service</a:t>
            </a:r>
          </a:p>
          <a:p>
            <a:pPr lvl="1"/>
            <a:r>
              <a:rPr lang="en-US" dirty="0"/>
              <a:t>Edit script through Visual Studio Online, linked from App Service</a:t>
            </a:r>
          </a:p>
          <a:p>
            <a:pPr lvl="1"/>
            <a:r>
              <a:rPr lang="en-US" dirty="0"/>
              <a:t>Generated app will now have API support for this API</a:t>
            </a:r>
          </a:p>
        </p:txBody>
      </p:sp>
    </p:spTree>
    <p:extLst>
      <p:ext uri="{BB962C8B-B14F-4D97-AF65-F5344CB8AC3E}">
        <p14:creationId xmlns:p14="http://schemas.microsoft.com/office/powerpoint/2010/main" val="27011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Mobile Apps in</a:t>
            </a:r>
            <a:br>
              <a:rPr lang="en-US" dirty="0"/>
            </a:br>
            <a:r>
              <a:rPr lang="en-US" dirty="0"/>
              <a:t>Azure App Service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6503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solidFill>
                  <a:srgbClr val="00B050"/>
                </a:solidFill>
              </a:rPr>
              <a:t>Data, Authentication, and Push Notifications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03" y="1825625"/>
            <a:ext cx="8290049" cy="4351338"/>
          </a:xfrm>
          <a:prstGeom prst="rect">
            <a:avLst/>
          </a:prstGeom>
        </p:spPr>
      </p:pic>
    </p:spTree>
    <p:extLst>
      <p:ext uri="{BB962C8B-B14F-4D97-AF65-F5344CB8AC3E}">
        <p14:creationId xmlns:p14="http://schemas.microsoft.com/office/powerpoint/2010/main" val="137534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 name="Title 2"/>
          <p:cNvSpPr>
            <a:spLocks noGrp="1"/>
          </p:cNvSpPr>
          <p:nvPr>
            <p:ph type="title"/>
          </p:nvPr>
        </p:nvSpPr>
        <p:spPr/>
        <p:txBody>
          <a:bodyPr/>
          <a:lstStyle/>
          <a:p>
            <a:r>
              <a:rPr lang="en-US" dirty="0">
                <a:solidFill>
                  <a:srgbClr val="00B050"/>
                </a:solidFill>
              </a:rPr>
              <a:t>How to Use Mobile Apps</a:t>
            </a:r>
          </a:p>
        </p:txBody>
      </p:sp>
      <p:sp>
        <p:nvSpPr>
          <p:cNvPr id="4" name="Content Placeholder 3"/>
          <p:cNvSpPr>
            <a:spLocks noGrp="1"/>
          </p:cNvSpPr>
          <p:nvPr>
            <p:ph idx="1"/>
          </p:nvPr>
        </p:nvSpPr>
        <p:spPr/>
        <p:txBody>
          <a:bodyPr>
            <a:normAutofit/>
          </a:bodyPr>
          <a:lstStyle/>
          <a:p>
            <a:r>
              <a:rPr lang="en-US" dirty="0">
                <a:solidFill>
                  <a:schemeClr val="bg1"/>
                </a:solidFill>
              </a:rPr>
              <a:t>Create a new Azure Mobile App backend</a:t>
            </a:r>
          </a:p>
          <a:p>
            <a:r>
              <a:rPr lang="en-US" dirty="0">
                <a:solidFill>
                  <a:schemeClr val="bg1"/>
                </a:solidFill>
              </a:rPr>
              <a:t>Build, upload, and test the server project</a:t>
            </a:r>
          </a:p>
          <a:p>
            <a:r>
              <a:rPr lang="en-US" dirty="0">
                <a:solidFill>
                  <a:schemeClr val="bg1"/>
                </a:solidFill>
              </a:rPr>
              <a:t>Create a client mobile application</a:t>
            </a:r>
          </a:p>
          <a:p>
            <a:endParaRPr lang="en-US" dirty="0">
              <a:solidFill>
                <a:schemeClr val="bg1"/>
              </a:solidFill>
            </a:endParaRPr>
          </a:p>
        </p:txBody>
      </p:sp>
    </p:spTree>
    <p:extLst>
      <p:ext uri="{BB962C8B-B14F-4D97-AF65-F5344CB8AC3E}">
        <p14:creationId xmlns:p14="http://schemas.microsoft.com/office/powerpoint/2010/main" val="24832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Microsoft Azure</a:t>
            </a:r>
          </a:p>
          <a:p>
            <a:r>
              <a:rPr lang="en-US" dirty="0"/>
              <a:t>Azure App Service</a:t>
            </a:r>
          </a:p>
          <a:p>
            <a:r>
              <a:rPr lang="en-US" dirty="0"/>
              <a:t>Cloud-based mobile enterprise features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Create a new Azure Mobile App backend</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793" y="1584992"/>
            <a:ext cx="8007471" cy="4996437"/>
          </a:xfrm>
        </p:spPr>
      </p:pic>
    </p:spTree>
    <p:extLst>
      <p:ext uri="{BB962C8B-B14F-4D97-AF65-F5344CB8AC3E}">
        <p14:creationId xmlns:p14="http://schemas.microsoft.com/office/powerpoint/2010/main" val="205853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Quick Start in Settings and Connect a DB</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1488740"/>
            <a:ext cx="8471563" cy="5206263"/>
          </a:xfrm>
        </p:spPr>
      </p:pic>
    </p:spTree>
    <p:extLst>
      <p:ext uri="{BB962C8B-B14F-4D97-AF65-F5344CB8AC3E}">
        <p14:creationId xmlns:p14="http://schemas.microsoft.com/office/powerpoint/2010/main" val="1830546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Create a Table API using C#</a:t>
            </a:r>
          </a:p>
        </p:txBody>
      </p:sp>
      <p:sp>
        <p:nvSpPr>
          <p:cNvPr id="4" name="Content Placeholder 3"/>
          <p:cNvSpPr>
            <a:spLocks noGrp="1"/>
          </p:cNvSpPr>
          <p:nvPr>
            <p:ph idx="1"/>
          </p:nvPr>
        </p:nvSpPr>
        <p:spPr/>
        <p:txBody>
          <a:bodyPr>
            <a:normAutofit/>
          </a:bodyPr>
          <a:lstStyle/>
          <a:p>
            <a:r>
              <a:rPr lang="en-US" dirty="0"/>
              <a:t>Step 2: Click Download</a:t>
            </a:r>
          </a:p>
          <a:p>
            <a:r>
              <a:rPr lang="en-US" dirty="0"/>
              <a:t>Open the extracted solution in Visual Studio</a:t>
            </a:r>
          </a:p>
          <a:p>
            <a:r>
              <a:rPr lang="en-US" dirty="0"/>
              <a:t>Build the project to restore </a:t>
            </a:r>
            <a:r>
              <a:rPr lang="en-US" dirty="0" err="1"/>
              <a:t>NuGet</a:t>
            </a:r>
            <a:r>
              <a:rPr lang="en-US" dirty="0"/>
              <a:t> packages</a:t>
            </a:r>
          </a:p>
          <a:p>
            <a:r>
              <a:rPr lang="en-US" dirty="0"/>
              <a:t>Deploy the project to Azure</a:t>
            </a:r>
          </a:p>
        </p:txBody>
      </p:sp>
    </p:spTree>
    <p:extLst>
      <p:ext uri="{BB962C8B-B14F-4D97-AF65-F5344CB8AC3E}">
        <p14:creationId xmlns:p14="http://schemas.microsoft.com/office/powerpoint/2010/main" val="251292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Create a client mobile application</a:t>
            </a:r>
          </a:p>
        </p:txBody>
      </p:sp>
      <p:sp>
        <p:nvSpPr>
          <p:cNvPr id="4" name="Content Placeholder 3"/>
          <p:cNvSpPr>
            <a:spLocks noGrp="1"/>
          </p:cNvSpPr>
          <p:nvPr>
            <p:ph idx="1"/>
          </p:nvPr>
        </p:nvSpPr>
        <p:spPr>
          <a:xfrm>
            <a:off x="838200" y="1825625"/>
            <a:ext cx="4533746" cy="4351338"/>
          </a:xfrm>
        </p:spPr>
        <p:txBody>
          <a:bodyPr>
            <a:normAutofit/>
          </a:bodyPr>
          <a:lstStyle/>
          <a:p>
            <a:r>
              <a:rPr lang="en-US" dirty="0"/>
              <a:t>Step 3, click Create a new app </a:t>
            </a:r>
          </a:p>
          <a:p>
            <a:r>
              <a:rPr lang="en-US" dirty="0"/>
              <a:t>Click </a:t>
            </a:r>
            <a:r>
              <a:rPr lang="en-US" dirty="0" smtClean="0"/>
              <a:t>the Download</a:t>
            </a:r>
            <a:r>
              <a:rPr lang="en-US" dirty="0"/>
              <a:t> </a:t>
            </a:r>
            <a:r>
              <a:rPr lang="en-US" dirty="0" smtClean="0"/>
              <a:t>button</a:t>
            </a:r>
            <a:endParaRPr lang="en-US" dirty="0"/>
          </a:p>
          <a:p>
            <a:r>
              <a:rPr lang="en-US" dirty="0"/>
              <a:t>Open Solution in Visual Studio or Xamarin Studio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893" y="1780957"/>
            <a:ext cx="6822107" cy="4144571"/>
          </a:xfrm>
          <a:prstGeom prst="rect">
            <a:avLst/>
          </a:prstGeom>
        </p:spPr>
      </p:pic>
    </p:spTree>
    <p:extLst>
      <p:ext uri="{BB962C8B-B14F-4D97-AF65-F5344CB8AC3E}">
        <p14:creationId xmlns:p14="http://schemas.microsoft.com/office/powerpoint/2010/main" val="238174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value of adding pre-configured common mobile functionality</a:t>
              </a:r>
            </a:p>
            <a:p>
              <a:pPr marL="1252538" indent="-457200">
                <a:buFont typeface="Wingdings" charset="2"/>
                <a:buChar char="§"/>
              </a:pPr>
              <a:r>
                <a:rPr lang="en-US" sz="2800" dirty="0" smtClean="0">
                  <a:solidFill>
                    <a:prstClr val="white"/>
                  </a:solidFill>
                </a:rPr>
                <a:t>The </a:t>
              </a:r>
              <a:r>
                <a:rPr lang="en-US" sz="2800" dirty="0">
                  <a:solidFill>
                    <a:prstClr val="white"/>
                  </a:solidFill>
                </a:rPr>
                <a:t>functionality that can be added to mobile apps via App Service</a:t>
              </a:r>
            </a:p>
            <a:p>
              <a:pPr marL="1252538" indent="-457200">
                <a:buFont typeface="Wingdings" charset="2"/>
                <a:buChar char="§"/>
              </a:pPr>
              <a:r>
                <a:rPr lang="en-US" sz="2800" dirty="0" smtClean="0">
                  <a:solidFill>
                    <a:prstClr val="white"/>
                  </a:solidFill>
                </a:rPr>
                <a:t>Interconnection </a:t>
              </a:r>
              <a:r>
                <a:rPr lang="en-US" sz="2800" dirty="0">
                  <a:solidFill>
                    <a:prstClr val="white"/>
                  </a:solidFill>
                </a:rPr>
                <a:t>between different kinds of apps in App Service</a:t>
              </a:r>
            </a:p>
          </p:txBody>
        </p:sp>
      </p:grpSp>
    </p:spTree>
    <p:extLst>
      <p:ext uri="{BB962C8B-B14F-4D97-AF65-F5344CB8AC3E}">
        <p14:creationId xmlns:p14="http://schemas.microsoft.com/office/powerpoint/2010/main" val="38326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value of adding pre-configured common mobile functionality</a:t>
              </a:r>
            </a:p>
            <a:p>
              <a:pPr marL="1252538" indent="-457200">
                <a:buFont typeface="Wingdings" charset="2"/>
                <a:buChar char="§"/>
              </a:pPr>
              <a:r>
                <a:rPr lang="en-US" sz="2800" dirty="0" smtClean="0">
                  <a:solidFill>
                    <a:prstClr val="white"/>
                  </a:solidFill>
                </a:rPr>
                <a:t>The </a:t>
              </a:r>
              <a:r>
                <a:rPr lang="en-US" sz="2800" dirty="0">
                  <a:solidFill>
                    <a:prstClr val="white"/>
                  </a:solidFill>
                </a:rPr>
                <a:t>functionality that can be added to mobile apps via App Service</a:t>
              </a:r>
            </a:p>
            <a:p>
              <a:pPr marL="1252538" indent="-457200">
                <a:buFont typeface="Wingdings" charset="2"/>
                <a:buChar char="§"/>
              </a:pPr>
              <a:r>
                <a:rPr lang="en-US" sz="2800" dirty="0" smtClean="0">
                  <a:solidFill>
                    <a:prstClr val="white"/>
                  </a:solidFill>
                </a:rPr>
                <a:t>Interconnection </a:t>
              </a:r>
              <a:r>
                <a:rPr lang="en-US" sz="2800" dirty="0">
                  <a:solidFill>
                    <a:prstClr val="white"/>
                  </a:solidFill>
                </a:rPr>
                <a:t>between different kinds of apps in App Service</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Microsoft Azure App Service?</a:t>
            </a:r>
          </a:p>
        </p:txBody>
      </p:sp>
      <p:sp>
        <p:nvSpPr>
          <p:cNvPr id="4" name="Content Placeholder 3"/>
          <p:cNvSpPr>
            <a:spLocks noGrp="1"/>
          </p:cNvSpPr>
          <p:nvPr>
            <p:ph idx="1"/>
          </p:nvPr>
        </p:nvSpPr>
        <p:spPr/>
        <p:txBody>
          <a:bodyPr>
            <a:normAutofit/>
          </a:bodyPr>
          <a:lstStyle/>
          <a:p>
            <a:pPr>
              <a:buFont typeface="Wingdings" charset="2"/>
              <a:buChar char="§"/>
            </a:pPr>
            <a:r>
              <a:rPr lang="en-US" dirty="0"/>
              <a:t>Part of Microsoft Azure</a:t>
            </a:r>
          </a:p>
          <a:p>
            <a:pPr>
              <a:buFont typeface="Wingdings" charset="2"/>
              <a:buChar char="§"/>
            </a:pPr>
            <a:r>
              <a:rPr lang="en-US" dirty="0"/>
              <a:t>Step by step, browser-based process</a:t>
            </a:r>
          </a:p>
          <a:p>
            <a:pPr>
              <a:buFont typeface="Wingdings" charset="2"/>
              <a:buChar char="§"/>
            </a:pPr>
            <a:r>
              <a:rPr lang="en-US" dirty="0"/>
              <a:t>Adds features to web and mobile apps</a:t>
            </a:r>
          </a:p>
          <a:p>
            <a:pPr>
              <a:buFont typeface="Wingdings" charset="2"/>
              <a:buChar char="§"/>
            </a:pPr>
            <a:r>
              <a:rPr lang="en-US" dirty="0"/>
              <a:t>Generates backend and frontend apps pre-configured for Azure</a:t>
            </a:r>
          </a:p>
          <a:p>
            <a:pPr>
              <a:buFont typeface="Wingdings" charset="2"/>
              <a:buChar char="§"/>
            </a:pPr>
            <a:r>
              <a:rPr lang="en-US" dirty="0"/>
              <a:t>Automates creation of common mobile and web functionality</a:t>
            </a:r>
          </a:p>
          <a:p>
            <a:pPr lvl="1">
              <a:buFont typeface="Wingdings" charset="2"/>
              <a:buChar char="§"/>
            </a:pPr>
            <a:r>
              <a:rPr lang="en-US" dirty="0"/>
              <a:t>Can save development time</a:t>
            </a:r>
          </a:p>
          <a:p>
            <a:pPr lvl="1">
              <a:buFont typeface="Wingdings" charset="2"/>
              <a:buChar char="§"/>
            </a:pPr>
            <a:r>
              <a:rPr lang="en-US" dirty="0"/>
              <a:t>Generated pre-configuration can save time</a:t>
            </a:r>
          </a:p>
          <a:p>
            <a:pPr>
              <a:buFont typeface="Wingdings" charset="2"/>
              <a:buChar char="§"/>
            </a:pPr>
            <a:r>
              <a:rPr lang="en-US" dirty="0"/>
              <a:t>Developers can focus on unique parts of app</a:t>
            </a:r>
          </a:p>
        </p:txBody>
      </p:sp>
    </p:spTree>
    <p:extLst>
      <p:ext uri="{BB962C8B-B14F-4D97-AF65-F5344CB8AC3E}">
        <p14:creationId xmlns:p14="http://schemas.microsoft.com/office/powerpoint/2010/main" val="200803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App Service Apps</a:t>
            </a:r>
          </a:p>
        </p:txBody>
      </p:sp>
      <p:sp>
        <p:nvSpPr>
          <p:cNvPr id="4" name="Content Placeholder 3"/>
          <p:cNvSpPr>
            <a:spLocks noGrp="1"/>
          </p:cNvSpPr>
          <p:nvPr>
            <p:ph idx="1"/>
          </p:nvPr>
        </p:nvSpPr>
        <p:spPr/>
        <p:txBody>
          <a:bodyPr>
            <a:normAutofit/>
          </a:bodyPr>
          <a:lstStyle/>
          <a:p>
            <a:pPr>
              <a:buFont typeface="Wingdings" charset="2"/>
              <a:buChar char="§"/>
            </a:pPr>
            <a:r>
              <a:rPr lang="en-US" dirty="0"/>
              <a:t>Web applications</a:t>
            </a:r>
          </a:p>
          <a:p>
            <a:pPr>
              <a:buFont typeface="Wingdings" charset="2"/>
              <a:buChar char="§"/>
            </a:pPr>
            <a:r>
              <a:rPr lang="en-US" dirty="0"/>
              <a:t>Mobile applications</a:t>
            </a:r>
          </a:p>
          <a:p>
            <a:pPr>
              <a:buFont typeface="Wingdings" charset="2"/>
              <a:buChar char="§"/>
            </a:pPr>
            <a:r>
              <a:rPr lang="en-US" dirty="0"/>
              <a:t>Logic applications</a:t>
            </a:r>
          </a:p>
          <a:p>
            <a:pPr>
              <a:buFont typeface="Wingdings" charset="2"/>
              <a:buChar char="§"/>
            </a:pPr>
            <a:r>
              <a:rPr lang="en-US" dirty="0"/>
              <a:t>API applications</a:t>
            </a:r>
          </a:p>
        </p:txBody>
      </p:sp>
    </p:spTree>
    <p:extLst>
      <p:ext uri="{BB962C8B-B14F-4D97-AF65-F5344CB8AC3E}">
        <p14:creationId xmlns:p14="http://schemas.microsoft.com/office/powerpoint/2010/main" val="199932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Applications in App Service</a:t>
            </a:r>
          </a:p>
        </p:txBody>
      </p:sp>
      <p:sp>
        <p:nvSpPr>
          <p:cNvPr id="4" name="Content Placeholder 3"/>
          <p:cNvSpPr>
            <a:spLocks noGrp="1"/>
          </p:cNvSpPr>
          <p:nvPr>
            <p:ph idx="1"/>
          </p:nvPr>
        </p:nvSpPr>
        <p:spPr/>
        <p:txBody>
          <a:bodyPr>
            <a:normAutofit/>
          </a:bodyPr>
          <a:lstStyle/>
          <a:p>
            <a:pPr>
              <a:buFont typeface="Wingdings" charset="2"/>
              <a:buChar char="§"/>
            </a:pPr>
            <a:r>
              <a:rPr lang="en-US" dirty="0"/>
              <a:t>Provides a place to host your web application</a:t>
            </a:r>
          </a:p>
          <a:p>
            <a:pPr lvl="1">
              <a:buFont typeface="Wingdings" charset="2"/>
              <a:buChar char="§"/>
            </a:pPr>
            <a:r>
              <a:rPr lang="en-US" dirty="0"/>
              <a:t>Publish to your site via Visual Studio or FTP</a:t>
            </a:r>
          </a:p>
          <a:p>
            <a:pPr>
              <a:buFont typeface="Wingdings" charset="2"/>
              <a:buChar char="§"/>
            </a:pPr>
            <a:r>
              <a:rPr lang="en-US" dirty="0"/>
              <a:t>Can work with many languages</a:t>
            </a:r>
          </a:p>
          <a:p>
            <a:pPr>
              <a:buFont typeface="Wingdings" charset="2"/>
              <a:buChar char="§"/>
            </a:pPr>
            <a:r>
              <a:rPr lang="en-US" dirty="0"/>
              <a:t>Automatically scales up or down based on traffic</a:t>
            </a:r>
          </a:p>
          <a:p>
            <a:pPr>
              <a:buFont typeface="Wingdings" charset="2"/>
              <a:buChar char="§"/>
            </a:pPr>
            <a:r>
              <a:rPr lang="en-US" dirty="0"/>
              <a:t>Continuous integration with many services</a:t>
            </a:r>
          </a:p>
        </p:txBody>
      </p:sp>
    </p:spTree>
    <p:extLst>
      <p:ext uri="{BB962C8B-B14F-4D97-AF65-F5344CB8AC3E}">
        <p14:creationId xmlns:p14="http://schemas.microsoft.com/office/powerpoint/2010/main" val="253505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Applications in App Service</a:t>
            </a:r>
          </a:p>
        </p:txBody>
      </p:sp>
      <p:sp>
        <p:nvSpPr>
          <p:cNvPr id="4" name="Content Placeholder 3"/>
          <p:cNvSpPr>
            <a:spLocks noGrp="1"/>
          </p:cNvSpPr>
          <p:nvPr>
            <p:ph idx="1"/>
          </p:nvPr>
        </p:nvSpPr>
        <p:spPr/>
        <p:txBody>
          <a:bodyPr>
            <a:normAutofit/>
          </a:bodyPr>
          <a:lstStyle/>
          <a:p>
            <a:pPr>
              <a:buFont typeface="Wingdings" charset="2"/>
              <a:buChar char="§"/>
            </a:pPr>
            <a:r>
              <a:rPr lang="en-US" dirty="0"/>
              <a:t>Automatically scales up or down based on traffic</a:t>
            </a:r>
          </a:p>
          <a:p>
            <a:pPr>
              <a:buFont typeface="Wingdings" charset="2"/>
              <a:buChar char="§"/>
            </a:pPr>
            <a:r>
              <a:rPr lang="en-US" dirty="0"/>
              <a:t>Continuous integration with many services</a:t>
            </a:r>
          </a:p>
          <a:p>
            <a:pPr>
              <a:buFont typeface="Wingdings" charset="2"/>
              <a:buChar char="§"/>
            </a:pPr>
            <a:r>
              <a:rPr lang="en-US" dirty="0"/>
              <a:t>Downloadable apps pre-configured to use your services</a:t>
            </a:r>
          </a:p>
          <a:p>
            <a:pPr lvl="1">
              <a:buFont typeface="Wingdings" charset="2"/>
              <a:buChar char="§"/>
            </a:pPr>
            <a:r>
              <a:rPr lang="en-US" dirty="0"/>
              <a:t>Native app for each major device</a:t>
            </a:r>
          </a:p>
          <a:p>
            <a:pPr lvl="1">
              <a:buFont typeface="Wingdings" charset="2"/>
              <a:buChar char="§"/>
            </a:pPr>
            <a:r>
              <a:rPr lang="en-US" dirty="0"/>
              <a:t>Cross-platform using Xamarin or Cordova</a:t>
            </a:r>
          </a:p>
        </p:txBody>
      </p:sp>
    </p:spTree>
    <p:extLst>
      <p:ext uri="{BB962C8B-B14F-4D97-AF65-F5344CB8AC3E}">
        <p14:creationId xmlns:p14="http://schemas.microsoft.com/office/powerpoint/2010/main" val="224591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 Applications in App Service</a:t>
            </a:r>
          </a:p>
        </p:txBody>
      </p:sp>
      <p:sp>
        <p:nvSpPr>
          <p:cNvPr id="4" name="Content Placeholder 3"/>
          <p:cNvSpPr>
            <a:spLocks noGrp="1"/>
          </p:cNvSpPr>
          <p:nvPr>
            <p:ph idx="1"/>
          </p:nvPr>
        </p:nvSpPr>
        <p:spPr/>
        <p:txBody>
          <a:bodyPr>
            <a:normAutofit/>
          </a:bodyPr>
          <a:lstStyle/>
          <a:p>
            <a:pPr>
              <a:buFont typeface="Wingdings" charset="2"/>
              <a:buChar char="§"/>
            </a:pPr>
            <a:r>
              <a:rPr lang="en-US" dirty="0"/>
              <a:t>Automates workflows and business processes</a:t>
            </a:r>
          </a:p>
          <a:p>
            <a:pPr lvl="1">
              <a:buFont typeface="Wingdings" charset="2"/>
              <a:buChar char="§"/>
            </a:pPr>
            <a:r>
              <a:rPr lang="en-US" dirty="0"/>
              <a:t>Wizard-like designer or through JSON file</a:t>
            </a:r>
          </a:p>
          <a:p>
            <a:pPr>
              <a:buFont typeface="Wingdings" charset="2"/>
              <a:buChar char="§"/>
            </a:pPr>
            <a:r>
              <a:rPr lang="en-US" dirty="0"/>
              <a:t>Can listen to events or run on a timer</a:t>
            </a:r>
          </a:p>
          <a:p>
            <a:pPr lvl="1">
              <a:buFont typeface="Wingdings" charset="2"/>
              <a:buChar char="§"/>
            </a:pPr>
            <a:r>
              <a:rPr lang="en-US" dirty="0"/>
              <a:t>When a request is made to your app</a:t>
            </a:r>
          </a:p>
          <a:p>
            <a:pPr lvl="1">
              <a:buFont typeface="Wingdings" charset="2"/>
              <a:buChar char="§"/>
            </a:pPr>
            <a:r>
              <a:rPr lang="en-US" dirty="0"/>
              <a:t>When an event happens in a connected app</a:t>
            </a:r>
          </a:p>
          <a:p>
            <a:pPr>
              <a:buFont typeface="Wingdings" charset="2"/>
              <a:buChar char="§"/>
            </a:pPr>
            <a:r>
              <a:rPr lang="en-US" dirty="0"/>
              <a:t>Respond to events with actions</a:t>
            </a:r>
          </a:p>
          <a:p>
            <a:pPr lvl="1">
              <a:buFont typeface="Wingdings" charset="2"/>
              <a:buChar char="§"/>
            </a:pPr>
            <a:r>
              <a:rPr lang="en-US" dirty="0"/>
              <a:t>Responses can happen in connected apps</a:t>
            </a:r>
          </a:p>
        </p:txBody>
      </p:sp>
    </p:spTree>
    <p:extLst>
      <p:ext uri="{BB962C8B-B14F-4D97-AF65-F5344CB8AC3E}">
        <p14:creationId xmlns:p14="http://schemas.microsoft.com/office/powerpoint/2010/main" val="194951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API Applications in App Service</a:t>
            </a:r>
          </a:p>
        </p:txBody>
      </p:sp>
      <p:sp>
        <p:nvSpPr>
          <p:cNvPr id="4" name="Content Placeholder 3"/>
          <p:cNvSpPr>
            <a:spLocks noGrp="1"/>
          </p:cNvSpPr>
          <p:nvPr>
            <p:ph idx="1"/>
          </p:nvPr>
        </p:nvSpPr>
        <p:spPr/>
        <p:txBody>
          <a:bodyPr>
            <a:normAutofit/>
          </a:bodyPr>
          <a:lstStyle/>
          <a:p>
            <a:pPr>
              <a:buFont typeface="Wingdings" charset="2"/>
              <a:buChar char="§"/>
            </a:pPr>
            <a:r>
              <a:rPr lang="en-US" dirty="0"/>
              <a:t>Downloadable backend API app</a:t>
            </a:r>
          </a:p>
          <a:p>
            <a:pPr lvl="1">
              <a:buFont typeface="Wingdings" charset="2"/>
              <a:buChar char="§"/>
            </a:pPr>
            <a:r>
              <a:rPr lang="en-US" dirty="0"/>
              <a:t>Starter APIs can be modified and published to Azure</a:t>
            </a:r>
          </a:p>
          <a:p>
            <a:pPr lvl="1">
              <a:buFont typeface="Wingdings" charset="2"/>
              <a:buChar char="§"/>
            </a:pPr>
            <a:r>
              <a:rPr lang="en-US" dirty="0"/>
              <a:t>C#.NET, Node or Java</a:t>
            </a:r>
          </a:p>
          <a:p>
            <a:pPr>
              <a:buFont typeface="Wingdings" charset="2"/>
              <a:buChar char="§"/>
            </a:pPr>
            <a:r>
              <a:rPr lang="en-US" dirty="0"/>
              <a:t>Downloadable client app to use your backend API app</a:t>
            </a:r>
          </a:p>
          <a:p>
            <a:pPr lvl="1">
              <a:buFont typeface="Wingdings" charset="2"/>
              <a:buChar char="§"/>
            </a:pPr>
            <a:r>
              <a:rPr lang="en-US" dirty="0"/>
              <a:t>C#.NET, Node or Java</a:t>
            </a:r>
          </a:p>
          <a:p>
            <a:pPr>
              <a:buFont typeface="Wingdings" charset="2"/>
              <a:buChar char="§"/>
            </a:pPr>
            <a:r>
              <a:rPr lang="en-US" dirty="0"/>
              <a:t>Can also connect to API apps in the Azure Marketplace</a:t>
            </a:r>
          </a:p>
        </p:txBody>
      </p:sp>
    </p:spTree>
    <p:extLst>
      <p:ext uri="{BB962C8B-B14F-4D97-AF65-F5344CB8AC3E}">
        <p14:creationId xmlns:p14="http://schemas.microsoft.com/office/powerpoint/2010/main" val="364606492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24444</TotalTime>
  <Words>2254</Words>
  <Application>Microsoft Macintosh PowerPoint</Application>
  <PresentationFormat>Custom</PresentationFormat>
  <Paragraphs>219</Paragraphs>
  <Slides>24</Slides>
  <Notes>22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Clean Azure Theme</vt:lpstr>
      <vt:lpstr>Cross-Platform Mobile Application Development with Xamarin</vt:lpstr>
      <vt:lpstr>Topics</vt:lpstr>
      <vt:lpstr>PowerPoint Presentation</vt:lpstr>
      <vt:lpstr>What is Microsoft Azure App Service?</vt:lpstr>
      <vt:lpstr>Microsoft Azure App Service Apps</vt:lpstr>
      <vt:lpstr>Web Applications in App Service</vt:lpstr>
      <vt:lpstr>Mobile Applications in App Service</vt:lpstr>
      <vt:lpstr>Logic Applications in App Service</vt:lpstr>
      <vt:lpstr>API Applications in App Service</vt:lpstr>
      <vt:lpstr>Azure Marketplace</vt:lpstr>
      <vt:lpstr>App Service Enterprise Features</vt:lpstr>
      <vt:lpstr>App Service Enterprise Features</vt:lpstr>
      <vt:lpstr>Push Notifications</vt:lpstr>
      <vt:lpstr>Authentication, Authorization</vt:lpstr>
      <vt:lpstr>Easy Tables</vt:lpstr>
      <vt:lpstr>Easy APIs</vt:lpstr>
      <vt:lpstr>Mobile Apps in Azure App Service</vt:lpstr>
      <vt:lpstr>Data, Authentication, and Push Notifications</vt:lpstr>
      <vt:lpstr>How to Use Mobile Apps</vt:lpstr>
      <vt:lpstr>Create a new Azure Mobile App backend</vt:lpstr>
      <vt:lpstr>Quick Start in Settings and Connect a DB</vt:lpstr>
      <vt:lpstr>Create a Table API using C#</vt:lpstr>
      <vt:lpstr>Create a client mobile application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517</cp:revision>
  <dcterms:created xsi:type="dcterms:W3CDTF">2016-04-21T18:51:19Z</dcterms:created>
  <dcterms:modified xsi:type="dcterms:W3CDTF">2016-06-17T19:59:58Z</dcterms:modified>
</cp:coreProperties>
</file>