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81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vin Gear" initials="GG" lastIdx="2" clrIdx="0"/>
  <p:cmAuthor id="1" name="Mary Kate Reid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8" y="-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25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173BA-B17C-BC49-9732-4E5A18E89C75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B14EA-9C3B-0945-BCE5-E6BC47FFD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80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1C69C-83E3-0941-8C41-0F3DBE262B4F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449F4-1C3C-714A-886B-853F0E87E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 smtClean="0"/>
              <a:t>Notes:</a:t>
            </a:r>
            <a:endParaRPr lang="en-US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AdvancedAppLifecycleDemos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 smtClean="0"/>
              <a:t>AppInstance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9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resources: https://</a:t>
            </a:r>
            <a:r>
              <a:rPr lang="en-US" dirty="0" err="1"/>
              <a:t>developer.xamarin.com</a:t>
            </a:r>
            <a:r>
              <a:rPr lang="en-US" dirty="0"/>
              <a:t>/guides/android/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resources_in_android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Generated files are regenerated frequently.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Changes by the developer are subject to be overwritten.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4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9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Right-click the Android project and select “Properties.”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“Android Manifest” on the left-hand menu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Android Manifest in Xamarin: https://developer.xamarin.com/guides/android/advanced_topics/working_with_androidmanifest.xml/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1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view group that displays a scrollable list of items.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bound to an Array, List,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model using an Adapter. They contain several built-in views containing one or two lines of text and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 Custom views can be constructed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the expense of performance. Used in its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form,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simple and fast.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bind the list to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ArrayAdapter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referring to the array of string’s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ListActivity’s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ListAdapter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property. SimpleListItem1 is a built-in view containing one heading per row.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discuss other built-in layouts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of a list item is handled by overriding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OnListItemClick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ListActivity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selected item index is passed in through the parameter called position.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Touching a list item will now cause a toast to appear and display the Title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Also</a:t>
            </a:r>
            <a:r>
              <a:rPr lang="en-US" baseline="0" dirty="0" smtClean="0"/>
              <a:t> </a:t>
            </a:r>
            <a:r>
              <a:rPr lang="en-US" baseline="0" dirty="0"/>
              <a:t>needed:</a:t>
            </a:r>
          </a:p>
          <a:p>
            <a:endParaRPr lang="en-US" dirty="0"/>
          </a:p>
          <a:p>
            <a:r>
              <a:rPr lang="en-US" dirty="0"/>
              <a:t>        public override </a:t>
            </a:r>
            <a:r>
              <a:rPr lang="en-US" dirty="0" err="1"/>
              <a:t>int</a:t>
            </a:r>
            <a:r>
              <a:rPr lang="en-US" dirty="0"/>
              <a:t> Count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get { return </a:t>
            </a:r>
            <a:r>
              <a:rPr lang="en-US" dirty="0" err="1"/>
              <a:t>itemList.Count</a:t>
            </a:r>
            <a:r>
              <a:rPr lang="en-US" dirty="0"/>
              <a:t>;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public override </a:t>
            </a:r>
            <a:r>
              <a:rPr lang="en-US" dirty="0" err="1"/>
              <a:t>Java.Lang.Object</a:t>
            </a:r>
            <a:r>
              <a:rPr lang="en-US" dirty="0"/>
              <a:t> </a:t>
            </a:r>
            <a:r>
              <a:rPr lang="en-US" dirty="0" err="1"/>
              <a:t>GetItem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position)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throw new </a:t>
            </a:r>
            <a:r>
              <a:rPr lang="en-US" dirty="0" err="1"/>
              <a:t>NotImplementedException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public override long </a:t>
            </a:r>
            <a:r>
              <a:rPr lang="en-US" dirty="0" err="1"/>
              <a:t>GetItemId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position)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return position;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51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Place </a:t>
            </a:r>
            <a:r>
              <a:rPr lang="en-US" sz="1200" dirty="0" err="1"/>
              <a:t>OnListItemClick</a:t>
            </a:r>
            <a:r>
              <a:rPr lang="en-US" sz="1200" baseline="0" dirty="0"/>
              <a:t> method</a:t>
            </a:r>
            <a:r>
              <a:rPr lang="en-US" dirty="0"/>
              <a:t> in </a:t>
            </a:r>
            <a:r>
              <a:rPr lang="en-US" dirty="0" err="1"/>
              <a:t>ListActivity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This code attempts to use existing View rows before constructing new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3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Intents</a:t>
            </a:r>
            <a:r>
              <a:rPr lang="en-US" baseline="0" dirty="0" smtClean="0"/>
              <a:t> </a:t>
            </a:r>
            <a:r>
              <a:rPr lang="en-US" baseline="0" dirty="0"/>
              <a:t>have built-in bundles.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Intent is a class used to switch activities.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Cross-Platform Mobile Application Development with </a:t>
            </a:r>
            <a:r>
              <a:rPr lang="en-US" sz="5400" dirty="0" err="1" smtClean="0"/>
              <a:t>Xamarin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 3, Lesson 5:</a:t>
            </a:r>
          </a:p>
          <a:p>
            <a:r>
              <a:rPr lang="en-US" dirty="0" smtClean="0"/>
              <a:t>Developing Android Apps with </a:t>
            </a:r>
            <a:r>
              <a:rPr lang="en-US" dirty="0" err="1" smtClean="0"/>
              <a:t>Xamarin</a:t>
            </a:r>
            <a:r>
              <a:rPr lang="en-US" dirty="0" smtClean="0"/>
              <a:t>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7734"/>
            <a:ext cx="10515600" cy="3300557"/>
          </a:xfrm>
        </p:spPr>
        <p:txBody>
          <a:bodyPr/>
          <a:lstStyle/>
          <a:p>
            <a:r>
              <a:rPr lang="en-US" dirty="0" err="1"/>
              <a:t>ArrayAdapter</a:t>
            </a:r>
            <a:endParaRPr lang="en-US" dirty="0"/>
          </a:p>
          <a:p>
            <a:r>
              <a:rPr lang="en-US" dirty="0"/>
              <a:t>Data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59561"/>
            <a:ext cx="12160222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180" y="1559560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defRPr/>
            </a:pPr>
            <a:r>
              <a:rPr lang="en-US" sz="2800" i="0" dirty="0"/>
              <a:t>There are two common ways to populate a </a:t>
            </a:r>
            <a:r>
              <a:rPr lang="en-US" sz="2800" i="0" dirty="0" err="1"/>
              <a:t>ListView</a:t>
            </a:r>
            <a:r>
              <a:rPr lang="en-US" sz="28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28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from an </a:t>
            </a:r>
            <a:r>
              <a:rPr lang="en-US" dirty="0" err="1"/>
              <a:t>ArrayAdapter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public class </a:t>
            </a:r>
            <a:r>
              <a:rPr lang="en-US" sz="1800" dirty="0" err="1"/>
              <a:t>ListActivityArray</a:t>
            </a:r>
            <a:r>
              <a:rPr lang="en-US" sz="1800" dirty="0"/>
              <a:t> : </a:t>
            </a:r>
            <a:r>
              <a:rPr lang="en-US" sz="1800" dirty="0" err="1"/>
              <a:t>ListActivity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string[] </a:t>
            </a:r>
            <a:r>
              <a:rPr lang="en-US" sz="1800" dirty="0" err="1"/>
              <a:t>listItems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protected override void </a:t>
            </a:r>
            <a:r>
              <a:rPr lang="en-US" sz="1800" dirty="0" err="1"/>
              <a:t>OnCreate</a:t>
            </a:r>
            <a:r>
              <a:rPr lang="en-US" sz="1800" dirty="0"/>
              <a:t>(Bundle bundle)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base.OnCreate</a:t>
            </a:r>
            <a:r>
              <a:rPr lang="en-US" sz="1800" dirty="0"/>
              <a:t>(bundle);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listItems</a:t>
            </a:r>
            <a:r>
              <a:rPr lang="en-US" sz="1800" dirty="0"/>
              <a:t> = new string[] { "First", "Second", "Third" };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ListAdapter</a:t>
            </a:r>
            <a:r>
              <a:rPr lang="en-US" sz="1800" dirty="0"/>
              <a:t> = new </a:t>
            </a:r>
            <a:r>
              <a:rPr lang="en-US" sz="1800" dirty="0" err="1"/>
              <a:t>ArrayAdapter</a:t>
            </a:r>
            <a:r>
              <a:rPr lang="en-US" sz="1800" dirty="0"/>
              <a:t>&lt;String&gt;(this, Android.Resource.Layout.SimpleListItem1, </a:t>
            </a:r>
            <a:r>
              <a:rPr lang="en-US" sz="1800" dirty="0" err="1"/>
              <a:t>listItems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8203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from a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Model - Create a data model containing the list items.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Adapter - Create a custom list adapter to determine which fields to display in the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Activity - Populate the custom class and pass it into the custom list adapter constructor.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the adapter to the </a:t>
            </a:r>
            <a:r>
              <a:rPr lang="en-US" dirty="0" err="1"/>
              <a:t>ListActivity.ListAdapter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278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Create a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ListItem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public string Title { get; set; }</a:t>
            </a:r>
          </a:p>
          <a:p>
            <a:pPr marL="457200" lvl="1" indent="0">
              <a:buNone/>
            </a:pPr>
            <a:r>
              <a:rPr lang="en-US" dirty="0"/>
              <a:t>public string Description { get; set;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650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Create an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public class </a:t>
            </a:r>
            <a:r>
              <a:rPr lang="en-US" sz="1750" dirty="0" err="1"/>
              <a:t>ListItemAdapter</a:t>
            </a:r>
            <a:r>
              <a:rPr lang="en-US" sz="1750" dirty="0"/>
              <a:t> : </a:t>
            </a:r>
            <a:r>
              <a:rPr lang="en-US" sz="1750" dirty="0" err="1"/>
              <a:t>BaseAdapter</a:t>
            </a:r>
            <a:endParaRPr lang="en-US" sz="17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private List&lt;</a:t>
            </a:r>
            <a:r>
              <a:rPr lang="en-US" sz="1750" dirty="0" err="1"/>
              <a:t>ListItem</a:t>
            </a:r>
            <a:r>
              <a:rPr lang="en-US" sz="1750" dirty="0"/>
              <a:t>&gt; </a:t>
            </a:r>
            <a:r>
              <a:rPr lang="en-US" sz="1750" dirty="0" err="1"/>
              <a:t>itemList</a:t>
            </a:r>
            <a:r>
              <a:rPr lang="en-US" sz="17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private Activity context;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public </a:t>
            </a:r>
            <a:r>
              <a:rPr lang="en-US" sz="1750" dirty="0" err="1"/>
              <a:t>ListItemAdapter</a:t>
            </a:r>
            <a:r>
              <a:rPr lang="en-US" sz="1750" dirty="0"/>
              <a:t>(Activity context, List&lt;</a:t>
            </a:r>
            <a:r>
              <a:rPr lang="en-US" sz="1750" dirty="0" err="1"/>
              <a:t>ListItem</a:t>
            </a:r>
            <a:r>
              <a:rPr lang="en-US" sz="1750" dirty="0"/>
              <a:t>&gt; items) : base()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   </a:t>
            </a:r>
            <a:r>
              <a:rPr lang="en-US" sz="1750" dirty="0" err="1"/>
              <a:t>this.context</a:t>
            </a:r>
            <a:r>
              <a:rPr lang="en-US" sz="1750" dirty="0"/>
              <a:t> = context;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   </a:t>
            </a:r>
            <a:r>
              <a:rPr lang="en-US" sz="1750" dirty="0" err="1"/>
              <a:t>this.itemList</a:t>
            </a:r>
            <a:r>
              <a:rPr lang="en-US" sz="1750" dirty="0"/>
              <a:t> =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}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 // also implement Count, </a:t>
            </a:r>
            <a:r>
              <a:rPr lang="en-US" sz="1750" dirty="0" err="1"/>
              <a:t>GetItem</a:t>
            </a:r>
            <a:r>
              <a:rPr lang="en-US" sz="1750" dirty="0"/>
              <a:t>, and </a:t>
            </a:r>
            <a:r>
              <a:rPr lang="en-US" sz="1750" dirty="0" err="1"/>
              <a:t>GetItemId</a:t>
            </a:r>
            <a:endParaRPr lang="en-US" sz="1750" dirty="0"/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public override View </a:t>
            </a:r>
            <a:r>
              <a:rPr lang="en-US" sz="1750" dirty="0" err="1"/>
              <a:t>GetView</a:t>
            </a:r>
            <a:r>
              <a:rPr lang="en-US" sz="1750" dirty="0"/>
              <a:t>(</a:t>
            </a:r>
            <a:r>
              <a:rPr lang="en-US" sz="1750" dirty="0" err="1"/>
              <a:t>int</a:t>
            </a:r>
            <a:r>
              <a:rPr lang="en-US" sz="1750" dirty="0"/>
              <a:t> position, View </a:t>
            </a:r>
            <a:r>
              <a:rPr lang="en-US" sz="1750" dirty="0" err="1"/>
              <a:t>convertView</a:t>
            </a:r>
            <a:r>
              <a:rPr lang="en-US" sz="1750" dirty="0"/>
              <a:t>, </a:t>
            </a:r>
            <a:r>
              <a:rPr lang="en-US" sz="1750" dirty="0" err="1"/>
              <a:t>ViewGroup</a:t>
            </a:r>
            <a:r>
              <a:rPr lang="en-US" sz="1750" dirty="0"/>
              <a:t> parent)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    View </a:t>
            </a:r>
            <a:r>
              <a:rPr lang="en-US" sz="1750" dirty="0" err="1"/>
              <a:t>view</a:t>
            </a:r>
            <a:r>
              <a:rPr lang="en-US" sz="1750" dirty="0"/>
              <a:t> = </a:t>
            </a:r>
            <a:r>
              <a:rPr lang="en-US" sz="1750" dirty="0" err="1"/>
              <a:t>convertView</a:t>
            </a:r>
            <a:r>
              <a:rPr lang="en-US" sz="175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    if (view == null)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        view = </a:t>
            </a:r>
            <a:r>
              <a:rPr lang="en-US" sz="1750" dirty="0" err="1"/>
              <a:t>context.LayoutInflater.Inflate</a:t>
            </a:r>
            <a:r>
              <a:rPr lang="en-US" sz="1750" dirty="0"/>
              <a:t>(Android.Resource.Layout.SimpleListItem1,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    </a:t>
            </a:r>
            <a:r>
              <a:rPr lang="en-US" sz="1750" dirty="0" err="1"/>
              <a:t>view.FindViewById</a:t>
            </a:r>
            <a:r>
              <a:rPr lang="en-US" sz="1750" dirty="0"/>
              <a:t>&lt;</a:t>
            </a:r>
            <a:r>
              <a:rPr lang="en-US" sz="1750" dirty="0" err="1"/>
              <a:t>TextView</a:t>
            </a:r>
            <a:r>
              <a:rPr lang="en-US" sz="1750" dirty="0"/>
              <a:t>&gt;(Android.Resource.Id.Text1).Text = </a:t>
            </a:r>
            <a:r>
              <a:rPr lang="en-US" sz="1750" dirty="0" err="1"/>
              <a:t>itemList</a:t>
            </a:r>
            <a:r>
              <a:rPr lang="en-US" sz="1750" dirty="0"/>
              <a:t>[position].Title;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    return view;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9014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Create an </a:t>
            </a:r>
            <a:r>
              <a:rPr lang="en-US" dirty="0" err="1">
                <a:solidFill>
                  <a:srgbClr val="FFFFFF"/>
                </a:solidFill>
              </a:rPr>
              <a:t>ListActivity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MainActivity</a:t>
            </a:r>
            <a:r>
              <a:rPr lang="en-US" sz="1800" dirty="0"/>
              <a:t> : </a:t>
            </a:r>
            <a:r>
              <a:rPr lang="en-US" sz="1800" dirty="0" err="1"/>
              <a:t>ListActivity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457200" lvl="1" indent="0">
              <a:buNone/>
            </a:pPr>
            <a:r>
              <a:rPr lang="en-US" sz="1800" dirty="0"/>
              <a:t>List&lt;</a:t>
            </a:r>
            <a:r>
              <a:rPr lang="en-US" sz="1800" dirty="0" err="1"/>
              <a:t>ListItem</a:t>
            </a:r>
            <a:r>
              <a:rPr lang="en-US" sz="1800" dirty="0"/>
              <a:t>&gt; </a:t>
            </a:r>
            <a:r>
              <a:rPr lang="en-US" sz="1800" dirty="0" err="1"/>
              <a:t>listItems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800" dirty="0"/>
              <a:t>protected override void </a:t>
            </a:r>
            <a:r>
              <a:rPr lang="en-US" sz="1800" dirty="0" err="1"/>
              <a:t>OnCreate</a:t>
            </a:r>
            <a:r>
              <a:rPr lang="en-US" sz="1800" dirty="0"/>
              <a:t>(Bundle bundle)</a:t>
            </a:r>
          </a:p>
          <a:p>
            <a:pPr marL="457200" lvl="1" indent="0">
              <a:buNone/>
            </a:pPr>
            <a:r>
              <a:rPr lang="en-US" sz="1800" dirty="0"/>
              <a:t>{</a:t>
            </a:r>
          </a:p>
          <a:p>
            <a:pPr marL="914400" lvl="2" indent="0">
              <a:buNone/>
            </a:pPr>
            <a:r>
              <a:rPr lang="en-US" sz="1800" dirty="0" err="1"/>
              <a:t>base.OnCreate</a:t>
            </a:r>
            <a:r>
              <a:rPr lang="en-US" sz="1800" dirty="0"/>
              <a:t>(bundle);</a:t>
            </a:r>
          </a:p>
          <a:p>
            <a:pPr marL="914400" lvl="2" indent="0">
              <a:buNone/>
            </a:pPr>
            <a:r>
              <a:rPr lang="en-US" sz="1800" dirty="0"/>
              <a:t>List&lt;</a:t>
            </a:r>
            <a:r>
              <a:rPr lang="en-US" sz="1800" dirty="0" err="1"/>
              <a:t>ListItem</a:t>
            </a:r>
            <a:r>
              <a:rPr lang="en-US" sz="1800" dirty="0"/>
              <a:t>&gt; </a:t>
            </a:r>
            <a:r>
              <a:rPr lang="en-US" sz="1800" dirty="0" err="1"/>
              <a:t>listItems</a:t>
            </a:r>
            <a:r>
              <a:rPr lang="en-US" sz="1800" dirty="0"/>
              <a:t> = new List&lt;</a:t>
            </a:r>
            <a:r>
              <a:rPr lang="en-US" sz="1800" dirty="0" err="1"/>
              <a:t>ListItem</a:t>
            </a:r>
            <a:r>
              <a:rPr lang="en-US" sz="1800" dirty="0"/>
              <a:t>&gt; {</a:t>
            </a:r>
          </a:p>
          <a:p>
            <a:pPr marL="1371600" lvl="3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"First", Description="1st item"},</a:t>
            </a:r>
          </a:p>
          <a:p>
            <a:pPr marL="1371600" lvl="3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"Second", Description="2nd item"},</a:t>
            </a:r>
          </a:p>
          <a:p>
            <a:pPr marL="1371600" lvl="3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"Third", Description="3rd item"}</a:t>
            </a:r>
          </a:p>
          <a:p>
            <a:pPr marL="914400" lvl="2" indent="0">
              <a:buNone/>
            </a:pPr>
            <a:r>
              <a:rPr lang="en-US" sz="1800" dirty="0"/>
              <a:t>};</a:t>
            </a:r>
          </a:p>
          <a:p>
            <a:pPr marL="914400" lvl="2" indent="0">
              <a:buNone/>
            </a:pPr>
            <a:r>
              <a:rPr lang="en-US" sz="1800" dirty="0" err="1"/>
              <a:t>ListAdapter</a:t>
            </a:r>
            <a:r>
              <a:rPr lang="en-US" sz="1800" dirty="0"/>
              <a:t> = new </a:t>
            </a:r>
            <a:r>
              <a:rPr lang="en-US" sz="1800" dirty="0" err="1"/>
              <a:t>ListItemAdapter</a:t>
            </a:r>
            <a:r>
              <a:rPr lang="en-US" sz="1800" dirty="0"/>
              <a:t>(this, </a:t>
            </a:r>
            <a:r>
              <a:rPr lang="en-US" sz="1800" dirty="0" err="1"/>
              <a:t>listItems</a:t>
            </a:r>
            <a:r>
              <a:rPr lang="en-US" sz="1800" dirty="0"/>
              <a:t>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292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protected </a:t>
            </a:r>
            <a:r>
              <a:rPr lang="en-US" sz="1600" dirty="0"/>
              <a:t>override void </a:t>
            </a:r>
            <a:r>
              <a:rPr lang="en-US" sz="1600" dirty="0" err="1"/>
              <a:t>OnListItemClick</a:t>
            </a:r>
            <a:r>
              <a:rPr lang="en-US" sz="1600" dirty="0"/>
              <a:t>(</a:t>
            </a:r>
            <a:r>
              <a:rPr lang="en-US" sz="1600" dirty="0" err="1"/>
              <a:t>ListView</a:t>
            </a:r>
            <a:r>
              <a:rPr lang="en-US" sz="1600" dirty="0"/>
              <a:t> l, View v, </a:t>
            </a:r>
            <a:r>
              <a:rPr lang="en-US" sz="1600" dirty="0" err="1"/>
              <a:t>int</a:t>
            </a:r>
            <a:r>
              <a:rPr lang="en-US" sz="1600" dirty="0"/>
              <a:t> position, long id</a:t>
            </a:r>
            <a:r>
              <a:rPr lang="en-US" sz="1600" dirty="0" smtClean="0"/>
              <a:t>){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String </a:t>
            </a:r>
            <a:r>
              <a:rPr lang="en-US" sz="1600" dirty="0" err="1"/>
              <a:t>SelectedItem</a:t>
            </a:r>
            <a:r>
              <a:rPr lang="en-US" sz="1600" dirty="0"/>
              <a:t> = </a:t>
            </a:r>
            <a:r>
              <a:rPr lang="en-US" sz="1600" dirty="0" err="1"/>
              <a:t>listItems</a:t>
            </a:r>
            <a:r>
              <a:rPr lang="en-US" sz="1600" dirty="0"/>
              <a:t>[position];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 smtClean="0"/>
              <a:t>Android.Widget.Toast.MakeText</a:t>
            </a:r>
            <a:r>
              <a:rPr lang="en-US" sz="1600" dirty="0"/>
              <a:t>(this, </a:t>
            </a:r>
            <a:r>
              <a:rPr lang="en-US" sz="1600" dirty="0" err="1"/>
              <a:t>SelectedItem</a:t>
            </a:r>
            <a:r>
              <a:rPr lang="en-US" sz="1600" dirty="0" smtClean="0"/>
              <a:t>,      	</a:t>
            </a:r>
            <a:r>
              <a:rPr lang="en-US" sz="1600" dirty="0" err="1" smtClean="0"/>
              <a:t>Android.Widget.ToastLength.Short</a:t>
            </a:r>
            <a:r>
              <a:rPr lang="en-US" sz="1600" dirty="0"/>
              <a:t>).Show()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122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Cell Reuse: It’s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override View </a:t>
            </a:r>
            <a:r>
              <a:rPr lang="en-US" sz="1600" dirty="0" err="1"/>
              <a:t>GetView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position, View </a:t>
            </a:r>
            <a:r>
              <a:rPr lang="en-US" sz="1600" dirty="0" err="1"/>
              <a:t>convertView</a:t>
            </a:r>
            <a:r>
              <a:rPr lang="en-US" sz="1600" dirty="0"/>
              <a:t>, ViewGroup parent</a:t>
            </a:r>
            <a:r>
              <a:rPr lang="en-US" sz="1600" dirty="0" smtClean="0"/>
              <a:t>){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    view </a:t>
            </a:r>
            <a:r>
              <a:rPr lang="en-US" sz="1600" b="1" dirty="0"/>
              <a:t>view = </a:t>
            </a:r>
            <a:r>
              <a:rPr lang="en-US" sz="1600" b="1" dirty="0" err="1"/>
              <a:t>convertView</a:t>
            </a:r>
            <a:r>
              <a:rPr lang="en-US" sz="1600" b="1" dirty="0"/>
              <a:t>; </a:t>
            </a:r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sz="1600" b="1" dirty="0"/>
              <a:t>if (view == null) </a:t>
            </a:r>
          </a:p>
          <a:p>
            <a:pPr marL="0" indent="0">
              <a:buNone/>
            </a:pPr>
            <a:r>
              <a:rPr lang="en-US" sz="1600" b="1" dirty="0" smtClean="0"/>
              <a:t>        view = </a:t>
            </a:r>
            <a:r>
              <a:rPr lang="en-US" sz="1600" b="1" dirty="0" err="1" smtClean="0"/>
              <a:t>context.LayoutInflater.Inflate</a:t>
            </a:r>
            <a:r>
              <a:rPr lang="en-US" sz="1600" b="1" dirty="0" smtClean="0"/>
              <a:t>( Android.Resource.Layout.SimpleListItem1</a:t>
            </a:r>
            <a:r>
              <a:rPr lang="en-US" sz="1600" b="1" dirty="0"/>
              <a:t>, </a:t>
            </a:r>
            <a:r>
              <a:rPr lang="en-US" sz="1600" b="1" dirty="0" smtClean="0"/>
              <a:t>null)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 smtClean="0"/>
              <a:t>view.FindViewById</a:t>
            </a:r>
            <a:r>
              <a:rPr lang="en-US" sz="1600" dirty="0"/>
              <a:t>&lt;</a:t>
            </a:r>
            <a:r>
              <a:rPr lang="en-US" sz="1600" dirty="0" err="1"/>
              <a:t>TextView</a:t>
            </a:r>
            <a:r>
              <a:rPr lang="en-US" sz="1600" dirty="0"/>
              <a:t>&gt;(Android.Resource.Id.Text1).Text = </a:t>
            </a:r>
            <a:r>
              <a:rPr lang="en-US" sz="1600" dirty="0" err="1"/>
              <a:t>itemList</a:t>
            </a:r>
            <a:r>
              <a:rPr lang="en-US" sz="1600" dirty="0"/>
              <a:t>[position].Title;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return </a:t>
            </a:r>
            <a:r>
              <a:rPr lang="en-US" sz="1600" dirty="0"/>
              <a:t>view;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841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Managing State: Bundle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3055"/>
            <a:ext cx="10515600" cy="3673908"/>
          </a:xfrm>
        </p:spPr>
        <p:txBody>
          <a:bodyPr/>
          <a:lstStyle/>
          <a:p>
            <a:r>
              <a:rPr lang="en-US" dirty="0"/>
              <a:t>Similar to Session variables that are Activity-specific</a:t>
            </a:r>
          </a:p>
          <a:p>
            <a:r>
              <a:rPr lang="en-US" dirty="0"/>
              <a:t>Accessible in the </a:t>
            </a:r>
            <a:r>
              <a:rPr lang="en-US" dirty="0" err="1"/>
              <a:t>OnCreate</a:t>
            </a:r>
            <a:r>
              <a:rPr lang="en-US" dirty="0"/>
              <a:t> event </a:t>
            </a:r>
          </a:p>
          <a:p>
            <a:r>
              <a:rPr lang="en-US" dirty="0"/>
              <a:t>Destroyed in the </a:t>
            </a:r>
            <a:r>
              <a:rPr lang="en-US" dirty="0" err="1"/>
              <a:t>OnDestroy</a:t>
            </a:r>
            <a:r>
              <a:rPr lang="en-US" dirty="0"/>
              <a:t> event</a:t>
            </a:r>
          </a:p>
          <a:p>
            <a:r>
              <a:rPr lang="en-US" dirty="0"/>
              <a:t>Can be saved in </a:t>
            </a:r>
            <a:r>
              <a:rPr lang="en-US" dirty="0" err="1"/>
              <a:t>OnSaveInstanceState</a:t>
            </a:r>
            <a:r>
              <a:rPr lang="en-US" dirty="0"/>
              <a:t> </a:t>
            </a:r>
            <a:r>
              <a:rPr lang="en-US" dirty="0" smtClean="0"/>
              <a:t>event</a:t>
            </a:r>
            <a:endParaRPr lang="en-US" dirty="0"/>
          </a:p>
          <a:p>
            <a:r>
              <a:rPr lang="en-US" dirty="0"/>
              <a:t>Most common use is in the Intent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59561"/>
            <a:ext cx="12160222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573" y="1559560"/>
            <a:ext cx="11771336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dirty="0"/>
              <a:t>Transfer data between Activities inside a Bundle</a:t>
            </a:r>
          </a:p>
        </p:txBody>
      </p:sp>
    </p:spTree>
    <p:extLst>
      <p:ext uri="{BB962C8B-B14F-4D97-AF65-F5344CB8AC3E}">
        <p14:creationId xmlns:p14="http://schemas.microsoft.com/office/powerpoint/2010/main" val="24358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Intent </a:t>
            </a:r>
            <a:r>
              <a:rPr lang="en-US" dirty="0" err="1"/>
              <a:t>intent</a:t>
            </a:r>
            <a:r>
              <a:rPr lang="en-US" dirty="0"/>
              <a:t> = new Intent(this, 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SecondActivity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intent.PutExtra</a:t>
            </a:r>
            <a:r>
              <a:rPr lang="en-US" dirty="0"/>
              <a:t>("</a:t>
            </a:r>
            <a:r>
              <a:rPr lang="en-US" dirty="0" err="1"/>
              <a:t>click_count</a:t>
            </a:r>
            <a:r>
              <a:rPr lang="en-US" dirty="0"/>
              <a:t>", count);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StartActivity</a:t>
            </a:r>
            <a:r>
              <a:rPr lang="en-US" dirty="0"/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158396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for Android using C#</a:t>
            </a:r>
          </a:p>
          <a:p>
            <a:r>
              <a:rPr lang="en-US" dirty="0"/>
              <a:t>Android development fundamentals:</a:t>
            </a:r>
          </a:p>
          <a:p>
            <a:pPr marL="1719263" lvl="1" indent="-400050">
              <a:buFont typeface="Wingdings" charset="2"/>
              <a:buChar char="§"/>
            </a:pPr>
            <a:r>
              <a:rPr lang="en-US" sz="2800" dirty="0" err="1"/>
              <a:t>ListView</a:t>
            </a:r>
            <a:endParaRPr lang="en-US" sz="2800" dirty="0"/>
          </a:p>
          <a:p>
            <a:pPr marL="1719263" lvl="1" indent="-400050">
              <a:buFont typeface="Wingdings" charset="2"/>
              <a:buChar char="§"/>
            </a:pPr>
            <a:r>
              <a:rPr lang="en-US" sz="2800" dirty="0"/>
              <a:t>Managing State</a:t>
            </a:r>
          </a:p>
          <a:p>
            <a:pPr marL="1719263" lvl="1" indent="-400050">
              <a:buFont typeface="Wingdings" charset="2"/>
              <a:buChar char="§"/>
            </a:pPr>
            <a:r>
              <a:rPr lang="en-US" sz="2800" dirty="0"/>
              <a:t>Resources</a:t>
            </a:r>
          </a:p>
          <a:p>
            <a:r>
              <a:rPr lang="en-US" dirty="0" smtClean="0"/>
              <a:t>Android </a:t>
            </a:r>
            <a:r>
              <a:rPr lang="en-US" dirty="0"/>
              <a:t>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53714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Unpacking 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CounterText.Text</a:t>
            </a:r>
            <a:r>
              <a:rPr lang="en-US" dirty="0"/>
              <a:t> = </a:t>
            </a:r>
            <a:r>
              <a:rPr lang="en-US" dirty="0" err="1"/>
              <a:t>Intent.GetIntExtra</a:t>
            </a:r>
            <a:r>
              <a:rPr lang="en-US" dirty="0"/>
              <a:t>(“m</a:t>
            </a:r>
            <a:r>
              <a:rPr lang="sv-SE" dirty="0"/>
              <a:t>yKey</a:t>
            </a:r>
            <a:r>
              <a:rPr lang="en-US" dirty="0"/>
              <a:t>", 0).</a:t>
            </a:r>
            <a:r>
              <a:rPr lang="en-US" dirty="0" err="1"/>
              <a:t>ToString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				OR</a:t>
            </a:r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/>
              <a:t>Bundle extras = intent.getExtras(); </a:t>
            </a:r>
          </a:p>
          <a:p>
            <a:pPr marL="0" indent="0">
              <a:buNone/>
            </a:pPr>
            <a:r>
              <a:rPr lang="sv-SE" dirty="0"/>
              <a:t>String tmp = extras.getString("myKey");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Android Resources</a:t>
            </a:r>
            <a:endParaRPr lang="en-US" sz="48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364938"/>
              </p:ext>
            </p:extLst>
          </p:nvPr>
        </p:nvGraphicFramePr>
        <p:xfrm>
          <a:off x="904944" y="1690688"/>
          <a:ext cx="10448856" cy="308025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Directory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Contents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Layout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User interface XML files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Drawable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Images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Values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Localization files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65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Using Android Resources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err="1"/>
                <a:t>Resources.designer.cs</a:t>
              </a:r>
              <a:endParaRPr lang="en-US" altLang="ko-KR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1792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Generated file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Located in Resources directory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Resources directory items represented by integers</a:t>
            </a:r>
          </a:p>
        </p:txBody>
      </p:sp>
    </p:spTree>
    <p:extLst>
      <p:ext uri="{BB962C8B-B14F-4D97-AF65-F5344CB8AC3E}">
        <p14:creationId xmlns:p14="http://schemas.microsoft.com/office/powerpoint/2010/main" val="285624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Using Android Resources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492067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 err="1"/>
                <a:t>Drawable</a:t>
              </a:r>
              <a:r>
                <a:rPr lang="en-US" altLang="ko-KR" i="0" dirty="0"/>
                <a:t>/Layout directories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0" y="2225737"/>
            <a:ext cx="12192000" cy="3187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0" lvl="2" indent="-346075">
              <a:buFont typeface="Wingdings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</a:rPr>
              <a:t>Resources.[directory].[file name without extension]</a:t>
            </a:r>
          </a:p>
          <a:p>
            <a:pPr marL="1257300" lvl="1" indent="-346075">
              <a:buFont typeface="Wingdings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</a:rPr>
              <a:t>Layout item IDs</a:t>
            </a:r>
          </a:p>
          <a:p>
            <a:pPr marL="1714500" lvl="2" indent="-346075">
              <a:buFont typeface="Wingdings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</a:rPr>
              <a:t>In .</a:t>
            </a:r>
            <a:r>
              <a:rPr lang="en-US" altLang="ko-KR" sz="2400" dirty="0" err="1">
                <a:solidFill>
                  <a:srgbClr val="000000"/>
                </a:solidFill>
              </a:rPr>
              <a:t>axml</a:t>
            </a:r>
            <a:r>
              <a:rPr lang="en-US" altLang="ko-KR" sz="2400" dirty="0">
                <a:solidFill>
                  <a:srgbClr val="000000"/>
                </a:solidFill>
              </a:rPr>
              <a:t> file: &lt;Button </a:t>
            </a:r>
            <a:r>
              <a:rPr lang="en-US" altLang="ko-KR" sz="2400" dirty="0" err="1">
                <a:solidFill>
                  <a:srgbClr val="000000"/>
                </a:solidFill>
              </a:rPr>
              <a:t>android:id</a:t>
            </a:r>
            <a:r>
              <a:rPr lang="en-US" altLang="ko-KR" sz="2400" dirty="0">
                <a:solidFill>
                  <a:srgbClr val="000000"/>
                </a:solidFill>
              </a:rPr>
              <a:t>="@+id/</a:t>
            </a:r>
            <a:r>
              <a:rPr lang="en-US" altLang="ko-KR" sz="2400" dirty="0" err="1">
                <a:solidFill>
                  <a:srgbClr val="000000"/>
                </a:solidFill>
              </a:rPr>
              <a:t>MyButton</a:t>
            </a:r>
            <a:r>
              <a:rPr lang="en-US" altLang="ko-KR" sz="2400" dirty="0">
                <a:solidFill>
                  <a:srgbClr val="000000"/>
                </a:solidFill>
              </a:rPr>
              <a:t>”</a:t>
            </a:r>
          </a:p>
          <a:p>
            <a:pPr marL="1714500" lvl="2" indent="-346075">
              <a:buFont typeface="Wingdings" charset="2"/>
              <a:buChar char="§"/>
            </a:pPr>
            <a:r>
              <a:rPr lang="en-US" altLang="ko-KR" sz="2400" dirty="0" err="1">
                <a:solidFill>
                  <a:srgbClr val="000000"/>
                </a:solidFill>
              </a:rPr>
              <a:t>Resource.Id.MyButton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257300" lvl="1" indent="-346075">
              <a:buFont typeface="Wingdings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</a:rPr>
              <a:t>Strings</a:t>
            </a:r>
          </a:p>
          <a:p>
            <a:pPr marL="1714500" lvl="2" indent="-346075">
              <a:buFont typeface="Wingdings" charset="2"/>
              <a:buChar char="§"/>
            </a:pPr>
            <a:r>
              <a:rPr lang="en-US" altLang="ko-KR" sz="2400" dirty="0">
                <a:solidFill>
                  <a:srgbClr val="000000"/>
                </a:solidFill>
              </a:rPr>
              <a:t>In .</a:t>
            </a:r>
            <a:r>
              <a:rPr lang="en-US" altLang="ko-KR" sz="2400" dirty="0" err="1">
                <a:solidFill>
                  <a:srgbClr val="000000"/>
                </a:solidFill>
              </a:rPr>
              <a:t>axml</a:t>
            </a:r>
            <a:r>
              <a:rPr lang="en-US" altLang="ko-KR" sz="2400" dirty="0">
                <a:solidFill>
                  <a:srgbClr val="000000"/>
                </a:solidFill>
              </a:rPr>
              <a:t> file: </a:t>
            </a:r>
            <a:r>
              <a:rPr lang="en-US" altLang="ko-KR" sz="2400" dirty="0" err="1">
                <a:solidFill>
                  <a:srgbClr val="000000"/>
                </a:solidFill>
              </a:rPr>
              <a:t>android:text</a:t>
            </a:r>
            <a:r>
              <a:rPr lang="en-US" altLang="ko-KR" sz="2400" dirty="0">
                <a:solidFill>
                  <a:srgbClr val="000000"/>
                </a:solidFill>
              </a:rPr>
              <a:t>="@string/Hello”</a:t>
            </a:r>
          </a:p>
          <a:p>
            <a:pPr marL="1714500" lvl="2" indent="-346075">
              <a:buFont typeface="Wingdings" charset="2"/>
              <a:buChar char="§"/>
            </a:pPr>
            <a:r>
              <a:rPr lang="en-US" altLang="ko-KR" sz="2400" dirty="0" err="1">
                <a:solidFill>
                  <a:srgbClr val="000000"/>
                </a:solidFill>
              </a:rPr>
              <a:t>Resource.String.Hello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1714500" lvl="2" indent="-346075">
              <a:buFont typeface="Wingdings" charset="2"/>
              <a:buChar char="§"/>
            </a:pPr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9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Manifest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" y="1492067"/>
            <a:ext cx="12191999" cy="173799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Pulls together everything to explain it to the Android OS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Represented as a form in a tab of the project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69198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Summary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29"/>
            <a:ext cx="12192000" cy="4415989"/>
            <a:chOff x="0" y="1950630"/>
            <a:chExt cx="12192000" cy="3441330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7" y="1950630"/>
                <a:ext cx="9998195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 smtClean="0"/>
                  <a:t>In this lesson you have learned to:</a:t>
                </a:r>
                <a:endParaRPr lang="en-US" i="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4"/>
              <a:ext cx="12192000" cy="26084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Use </a:t>
              </a:r>
              <a:r>
                <a:rPr lang="en-US" sz="2800" dirty="0" err="1"/>
                <a:t>ListView</a:t>
              </a:r>
              <a:endParaRPr lang="en-US" sz="2800" dirty="0"/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Manage States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 smtClean="0"/>
                <a:t>Use Resources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1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63574"/>
            <a:chOff x="0" y="1950630"/>
            <a:chExt cx="12192000" cy="350126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6835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Building an Android application using Xamarin.Android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Basic Android development concepts</a:t>
              </a:r>
            </a:p>
            <a:p>
              <a:pPr marL="1262063" indent="-400050">
                <a:buFont typeface="Wingdings" charset="2"/>
                <a:buChar char="§"/>
              </a:pPr>
              <a:r>
                <a:rPr lang="en-US" sz="2800" dirty="0"/>
                <a:t>User interfaces on the Android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85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Xamarin.Android Concepts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5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Android </a:t>
            </a:r>
            <a:r>
              <a:rPr lang="en-US" sz="4800" dirty="0" err="1">
                <a:solidFill>
                  <a:srgbClr val="000000"/>
                </a:solidFill>
              </a:rPr>
              <a:t>ListView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602909" cy="791754"/>
            <a:chOff x="1384300" y="1950629"/>
            <a:chExt cx="9766454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 err="1"/>
                <a:t>ListView</a:t>
              </a:r>
              <a:r>
                <a:rPr lang="en-US" sz="2800" i="0" dirty="0"/>
                <a:t> is bound to an array or a data model using an Adapter.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74221" y="2351314"/>
            <a:ext cx="11217779" cy="1775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There are two ways to create a </a:t>
            </a:r>
            <a:r>
              <a:rPr lang="en-US" sz="2400" dirty="0" err="1">
                <a:solidFill>
                  <a:schemeClr val="tx1"/>
                </a:solidFill>
              </a:rPr>
              <a:t>ListView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lvl="2" indent="-4572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Use the </a:t>
            </a:r>
            <a:r>
              <a:rPr lang="en-US" sz="2400" dirty="0" err="1">
                <a:solidFill>
                  <a:schemeClr val="tx1"/>
                </a:solidFill>
              </a:rPr>
              <a:t>ListActivity</a:t>
            </a:r>
            <a:r>
              <a:rPr lang="en-US" sz="2400" dirty="0">
                <a:solidFill>
                  <a:schemeClr val="tx1"/>
                </a:solidFill>
              </a:rPr>
              <a:t> class, which is an Activity containing a </a:t>
            </a:r>
            <a:r>
              <a:rPr lang="en-US" sz="2400" dirty="0" err="1" smtClean="0">
                <a:solidFill>
                  <a:schemeClr val="tx1"/>
                </a:solidFill>
              </a:rPr>
              <a:t>ListView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Use the </a:t>
            </a:r>
            <a:r>
              <a:rPr lang="en-US" sz="2400" dirty="0" err="1" smtClean="0">
                <a:solidFill>
                  <a:schemeClr val="tx1"/>
                </a:solidFill>
              </a:rPr>
              <a:t>ListView</a:t>
            </a:r>
            <a:r>
              <a:rPr lang="en-US" sz="2400" dirty="0" smtClean="0">
                <a:solidFill>
                  <a:schemeClr val="tx1"/>
                </a:solidFill>
              </a:rPr>
              <a:t> tag in a layout XML, often used for customizing a list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4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ListViews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12" y="1690316"/>
            <a:ext cx="2344389" cy="44230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78" y="1690688"/>
            <a:ext cx="2344192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a </a:t>
            </a:r>
            <a:r>
              <a:rPr lang="en-US" dirty="0" err="1"/>
              <a:t>ListView</a:t>
            </a:r>
            <a:r>
              <a:rPr lang="en-US" dirty="0"/>
              <a:t> in a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&lt;?xml version="1.0" encoding="utf-8"?&gt;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LinearLayout</a:t>
            </a:r>
            <a:r>
              <a:rPr lang="en-US" sz="1800" dirty="0"/>
              <a:t> </a:t>
            </a:r>
            <a:r>
              <a:rPr lang="en-US" sz="1800" dirty="0" err="1"/>
              <a:t>xmlns:android</a:t>
            </a:r>
            <a:r>
              <a:rPr lang="en-US" sz="1800" dirty="0"/>
              <a:t>="http://schemas.android.com/</a:t>
            </a:r>
            <a:r>
              <a:rPr lang="en-US" sz="1800" dirty="0" err="1"/>
              <a:t>apk</a:t>
            </a:r>
            <a:r>
              <a:rPr lang="en-US" sz="1800" dirty="0"/>
              <a:t>/res/android"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android:orientation</a:t>
            </a:r>
            <a:r>
              <a:rPr lang="en-US" sz="1800" dirty="0"/>
              <a:t>="vertical"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fill_parent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ListView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android:minWidth</a:t>
            </a:r>
            <a:r>
              <a:rPr lang="en-US" sz="1800" dirty="0"/>
              <a:t>="25px"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android:minHeight</a:t>
            </a:r>
            <a:r>
              <a:rPr lang="en-US" sz="1800" dirty="0"/>
              <a:t>="25px"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android:layout_width</a:t>
            </a:r>
            <a:r>
              <a:rPr lang="en-US" sz="1800" dirty="0"/>
              <a:t>="</a:t>
            </a:r>
            <a:r>
              <a:rPr lang="en-US" sz="1800" dirty="0" err="1"/>
              <a:t>match_parent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android:layout_height</a:t>
            </a:r>
            <a:r>
              <a:rPr lang="en-US" sz="1800" dirty="0"/>
              <a:t>="</a:t>
            </a:r>
            <a:r>
              <a:rPr lang="en-US" sz="1800" dirty="0" err="1"/>
              <a:t>wrap_content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android:id</a:t>
            </a:r>
            <a:r>
              <a:rPr lang="en-US" sz="1800" dirty="0"/>
              <a:t>="@+id/</a:t>
            </a:r>
            <a:r>
              <a:rPr lang="en-US" sz="1800" dirty="0" err="1"/>
              <a:t>listItems</a:t>
            </a:r>
            <a:r>
              <a:rPr lang="en-US" sz="1800" dirty="0"/>
              <a:t>" /&gt;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LinearLayout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448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</a:t>
            </a:r>
            <a:r>
              <a:rPr lang="en-US" dirty="0" err="1">
                <a:solidFill>
                  <a:srgbClr val="FFFFFF"/>
                </a:solidFill>
              </a:rPr>
              <a:t>ListActivity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MainActivity</a:t>
            </a:r>
            <a:r>
              <a:rPr lang="en-US" sz="2000" dirty="0"/>
              <a:t> : </a:t>
            </a:r>
            <a:r>
              <a:rPr lang="en-US" sz="2000" dirty="0" err="1"/>
              <a:t>ListActivity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string[] </a:t>
            </a:r>
            <a:r>
              <a:rPr lang="en-US" sz="2000" dirty="0" err="1"/>
              <a:t>listItems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protected override void </a:t>
            </a:r>
            <a:r>
              <a:rPr lang="en-US" sz="2000" dirty="0" err="1"/>
              <a:t>OnCreate</a:t>
            </a:r>
            <a:r>
              <a:rPr lang="en-US" sz="2000" dirty="0"/>
              <a:t>(Bundle bundle)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dirty="0" err="1"/>
              <a:t>base.OnCreate</a:t>
            </a:r>
            <a:r>
              <a:rPr lang="en-US" dirty="0"/>
              <a:t>(bundle);</a:t>
            </a:r>
          </a:p>
          <a:p>
            <a:pPr marL="914400" lvl="2" indent="0">
              <a:buNone/>
            </a:pPr>
            <a:r>
              <a:rPr lang="en-US" dirty="0" err="1"/>
              <a:t>listItems</a:t>
            </a:r>
            <a:r>
              <a:rPr lang="en-US" dirty="0"/>
              <a:t> = new string[] { "First", "Second", "Third"};</a:t>
            </a:r>
          </a:p>
          <a:p>
            <a:pPr marL="914400" lvl="2" indent="0">
              <a:buNone/>
            </a:pPr>
            <a:r>
              <a:rPr lang="en-US" dirty="0" err="1"/>
              <a:t>ListAdapter</a:t>
            </a:r>
            <a:r>
              <a:rPr lang="en-US" dirty="0"/>
              <a:t> = new </a:t>
            </a:r>
            <a:r>
              <a:rPr lang="en-US" dirty="0" err="1"/>
              <a:t>ArrayAdapter</a:t>
            </a:r>
            <a:r>
              <a:rPr lang="en-US" dirty="0"/>
              <a:t>&lt;String&gt;(this, </a:t>
            </a:r>
            <a:r>
              <a:rPr lang="en-US" dirty="0" err="1"/>
              <a:t>Android.Resource.Layout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dirty="0"/>
              <a:t>SimpleListItem1, </a:t>
            </a:r>
            <a:r>
              <a:rPr lang="en-US" dirty="0" err="1"/>
              <a:t>listItems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18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: Selecting 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protected override void </a:t>
            </a:r>
            <a:r>
              <a:rPr lang="en-US" sz="2000" dirty="0" err="1"/>
              <a:t>OnListItemClick</a:t>
            </a:r>
            <a:r>
              <a:rPr lang="en-US" sz="2000" dirty="0"/>
              <a:t>(</a:t>
            </a:r>
            <a:r>
              <a:rPr lang="en-US" sz="2000" dirty="0" err="1"/>
              <a:t>ListView</a:t>
            </a:r>
            <a:r>
              <a:rPr lang="en-US" sz="2000" dirty="0"/>
              <a:t> l, View v, </a:t>
            </a:r>
            <a:r>
              <a:rPr lang="en-US" sz="2000" dirty="0" err="1"/>
              <a:t>int</a:t>
            </a:r>
            <a:r>
              <a:rPr lang="en-US" sz="2000" dirty="0"/>
              <a:t> position, long id)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String </a:t>
            </a:r>
            <a:r>
              <a:rPr lang="en-US" sz="2000" dirty="0" err="1"/>
              <a:t>SelectedItem</a:t>
            </a:r>
            <a:r>
              <a:rPr lang="en-US" sz="2000" dirty="0"/>
              <a:t> = </a:t>
            </a:r>
            <a:r>
              <a:rPr lang="en-US" sz="2000" dirty="0" err="1"/>
              <a:t>listItems</a:t>
            </a:r>
            <a:r>
              <a:rPr lang="en-US" sz="2000" dirty="0"/>
              <a:t>[position];</a:t>
            </a:r>
          </a:p>
          <a:p>
            <a:pPr marL="457200" lvl="1" indent="0">
              <a:buNone/>
            </a:pPr>
            <a:r>
              <a:rPr lang="en-US" sz="2000" dirty="0" err="1"/>
              <a:t>Android.Widget.Toast.MakeText</a:t>
            </a:r>
            <a:r>
              <a:rPr lang="en-US" sz="2000" dirty="0"/>
              <a:t>(this, </a:t>
            </a:r>
            <a:r>
              <a:rPr lang="en-US" sz="2000" dirty="0" err="1"/>
              <a:t>SelectedItem</a:t>
            </a:r>
            <a:r>
              <a:rPr lang="en-US" sz="2000" dirty="0"/>
              <a:t>,</a:t>
            </a:r>
          </a:p>
          <a:p>
            <a:pPr marL="457200" lvl="1" indent="0">
              <a:buNone/>
            </a:pPr>
            <a:r>
              <a:rPr lang="en-US" sz="2000" dirty="0" err="1"/>
              <a:t>Android.Widget.ToastLength.Short</a:t>
            </a:r>
            <a:r>
              <a:rPr lang="en-US" sz="2000" dirty="0"/>
              <a:t>).Show();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6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73</TotalTime>
  <Words>1455</Words>
  <Application>Microsoft Macintosh PowerPoint</Application>
  <PresentationFormat>Custom</PresentationFormat>
  <Paragraphs>240</Paragraphs>
  <Slides>25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Clean Azure Theme</vt:lpstr>
      <vt:lpstr>Cross-Platform Mobile Application Development with Xamarin</vt:lpstr>
      <vt:lpstr>Topics</vt:lpstr>
      <vt:lpstr>PowerPoint Presentation</vt:lpstr>
      <vt:lpstr>Basic Xamarin.Android Concepts</vt:lpstr>
      <vt:lpstr>Android ListView</vt:lpstr>
      <vt:lpstr>ListViews</vt:lpstr>
      <vt:lpstr>Place a ListView in a Layout</vt:lpstr>
      <vt:lpstr>ListView Using ListActivity</vt:lpstr>
      <vt:lpstr>ListView: Selecting an Item</vt:lpstr>
      <vt:lpstr>Populating a ListView</vt:lpstr>
      <vt:lpstr>ListView from an ArrayAdapter</vt:lpstr>
      <vt:lpstr>ListView from a Data Model</vt:lpstr>
      <vt:lpstr>Create a Data Model</vt:lpstr>
      <vt:lpstr>Create an Adapter</vt:lpstr>
      <vt:lpstr>Create an ListActivity</vt:lpstr>
      <vt:lpstr>ListView Selection</vt:lpstr>
      <vt:lpstr>Cell Reuse: It’s Faster</vt:lpstr>
      <vt:lpstr>Managing State: Bundle</vt:lpstr>
      <vt:lpstr>Packing Intents</vt:lpstr>
      <vt:lpstr>Unpacking Intents</vt:lpstr>
      <vt:lpstr>Android Resources</vt:lpstr>
      <vt:lpstr>Using Android Resources</vt:lpstr>
      <vt:lpstr>Using Android Resources</vt:lpstr>
      <vt:lpstr>Android Manifest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 with Xamarin</dc:title>
  <dc:creator>Mary Kate Reid</dc:creator>
  <cp:lastModifiedBy>Mary Kate Reid</cp:lastModifiedBy>
  <cp:revision>7</cp:revision>
  <dcterms:created xsi:type="dcterms:W3CDTF">2016-06-16T20:21:48Z</dcterms:created>
  <dcterms:modified xsi:type="dcterms:W3CDTF">2016-06-16T21:36:44Z</dcterms:modified>
</cp:coreProperties>
</file>