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4" r:id="rId2"/>
    <p:sldId id="293" r:id="rId3"/>
    <p:sldId id="311" r:id="rId4"/>
    <p:sldId id="295" r:id="rId5"/>
    <p:sldId id="329" r:id="rId6"/>
    <p:sldId id="296" r:id="rId7"/>
    <p:sldId id="312" r:id="rId8"/>
    <p:sldId id="317" r:id="rId9"/>
    <p:sldId id="318" r:id="rId10"/>
    <p:sldId id="320" r:id="rId11"/>
    <p:sldId id="321" r:id="rId12"/>
    <p:sldId id="322" r:id="rId13"/>
    <p:sldId id="314" r:id="rId14"/>
    <p:sldId id="323" r:id="rId15"/>
    <p:sldId id="325" r:id="rId16"/>
    <p:sldId id="313" r:id="rId17"/>
    <p:sldId id="315" r:id="rId18"/>
    <p:sldId id="303" r:id="rId19"/>
    <p:sldId id="302" r:id="rId20"/>
    <p:sldId id="326" r:id="rId21"/>
    <p:sldId id="327" r:id="rId22"/>
    <p:sldId id="32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4040" autoAdjust="0"/>
  </p:normalViewPr>
  <p:slideViewPr>
    <p:cSldViewPr snapToGrid="0">
      <p:cViewPr varScale="1">
        <p:scale>
          <a:sx n="95" d="100"/>
          <a:sy n="95" d="100"/>
        </p:scale>
        <p:origin x="-17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Suspended apps may be terminated if the system runs out of memory or tries to suspend too many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12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Page class will be explained in the next slide.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</a:t>
            </a:r>
            <a:r>
              <a:rPr lang="en-US" baseline="0" dirty="0"/>
              <a:t> Frame class: https://msdn.microsoft.com/en-us/library/windows/apps/</a:t>
            </a:r>
            <a:r>
              <a:rPr lang="en-US" baseline="0" dirty="0" err="1"/>
              <a:t>windows.ui.xaml.controls.frame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Further reading on the</a:t>
            </a:r>
            <a:r>
              <a:rPr lang="en-US" baseline="0" dirty="0"/>
              <a:t> Page class: https://</a:t>
            </a:r>
            <a:r>
              <a:rPr lang="en-US" baseline="0" dirty="0" err="1"/>
              <a:t>msdn.microsoft.com</a:t>
            </a:r>
            <a:r>
              <a:rPr lang="en-US" baseline="0" dirty="0"/>
              <a:t>/library/windows/apps/br227503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9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navigation</a:t>
            </a:r>
            <a:r>
              <a:rPr lang="en-US" baseline="0" dirty="0"/>
              <a:t>: https://msdn.microsoft.com/en-us/windows/uwp/layout/navigation-basics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the </a:t>
            </a:r>
            <a:r>
              <a:rPr lang="en-US" baseline="0" dirty="0" err="1"/>
              <a:t>SystemNavigationManager</a:t>
            </a:r>
            <a:r>
              <a:rPr lang="en-US" baseline="0" dirty="0"/>
              <a:t>: https://msdn.microsoft.com/library/windows/apps/dn893595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canvas control is used to absolutely position </a:t>
            </a:r>
            <a:r>
              <a:rPr lang="en-US" baseline="0" dirty="0"/>
              <a:t>child controls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means that you specify where they are exactly located on the screen</a:t>
            </a:r>
            <a:r>
              <a:rPr lang="en-US" baseline="0" dirty="0"/>
              <a:t> instead of relative to other controls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StackPanel</a:t>
            </a:r>
            <a:r>
              <a:rPr lang="en-US" baseline="0" dirty="0"/>
              <a:t> container control places child controls next to each other, from left to right or top to bottom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Set Orientation property of </a:t>
            </a:r>
            <a:r>
              <a:rPr lang="en-US" baseline="0" dirty="0" err="1"/>
              <a:t>StackPanel</a:t>
            </a:r>
            <a:r>
              <a:rPr lang="en-US" baseline="0" dirty="0"/>
              <a:t> control to “Horizontal” to line things up from left to right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Set Orientation property of </a:t>
            </a:r>
            <a:r>
              <a:rPr lang="en-US" baseline="0" dirty="0" err="1"/>
              <a:t>StackPanel</a:t>
            </a:r>
            <a:r>
              <a:rPr lang="en-US" baseline="0" dirty="0"/>
              <a:t> control to “Vertical” to line things up from top to bottom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7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use absolute layout, set the Left and/or Top properties of a control inside of a Canvas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canvas control must be used if absolute layout is desired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https://msdn.microsoft.com/en-us/library/windows/apps/ff402551(v=vs.105).aspx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4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XML: https://msdn.microsoft.com/en-us/library/aa468558.aspx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XAML: https://developer.xamarin.com/guides/xamarin-forms/user-interface/xaml-basics/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3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Nptes</a:t>
            </a:r>
            <a:r>
              <a:rPr lang="en-US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While an event handler can be referenced in XAML, C# code must be written to implement</a:t>
            </a:r>
            <a:r>
              <a:rPr lang="en-US" b="0" baseline="0" dirty="0"/>
              <a:t> the event handler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9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XAML is used for the visual layout of a class. There is an accompanying</a:t>
            </a:r>
            <a:r>
              <a:rPr lang="en-US" b="0" baseline="0" dirty="0"/>
              <a:t> C# file that helps define the class laid out in the XAML file. This file can have methods, properties, event handlers, etc., like any other C# class definition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Partial classes</a:t>
            </a:r>
            <a:r>
              <a:rPr lang="en-US" b="0" baseline="0" dirty="0"/>
              <a:t> are classes that are broken up into multiple files. In this case, its definition is broken up into a XAML file and a C#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If a XAML file uses a class as a child object, the child object class’ properties can be accessed via attributes in the XAML syntax. So if a class named </a:t>
            </a:r>
            <a:r>
              <a:rPr lang="en-US" b="0" baseline="0" dirty="0" err="1"/>
              <a:t>MyClass</a:t>
            </a:r>
            <a:r>
              <a:rPr lang="en-US" b="0" baseline="0" dirty="0"/>
              <a:t> has a property called </a:t>
            </a:r>
            <a:r>
              <a:rPr lang="en-US" b="0" baseline="0" dirty="0" err="1"/>
              <a:t>MyProperty</a:t>
            </a:r>
            <a:r>
              <a:rPr lang="en-US" b="0" baseline="0" dirty="0"/>
              <a:t>, you can reference it in XAML by saying &lt;</a:t>
            </a:r>
            <a:r>
              <a:rPr lang="en-US" b="0" baseline="0" dirty="0" err="1"/>
              <a:t>MyClass</a:t>
            </a:r>
            <a:r>
              <a:rPr lang="en-US" b="0" baseline="0" dirty="0"/>
              <a:t> </a:t>
            </a:r>
            <a:r>
              <a:rPr lang="en-US" b="0" baseline="0" dirty="0" err="1"/>
              <a:t>MyProperty</a:t>
            </a:r>
            <a:r>
              <a:rPr lang="en-US" b="0" baseline="0" dirty="0"/>
              <a:t>="…"&gt;. An alternative way to reference it would be to say &lt;</a:t>
            </a:r>
            <a:r>
              <a:rPr lang="en-US" b="0" baseline="0" dirty="0" err="1"/>
              <a:t>MyClass</a:t>
            </a:r>
            <a:r>
              <a:rPr lang="en-US" b="0" baseline="0" dirty="0"/>
              <a:t>&gt;&lt;</a:t>
            </a:r>
            <a:r>
              <a:rPr lang="en-US" b="0" baseline="0" dirty="0" err="1"/>
              <a:t>MyClass.MyProperty</a:t>
            </a:r>
            <a:r>
              <a:rPr lang="en-US" b="0" baseline="0" dirty="0"/>
              <a:t>&gt;…&lt;/</a:t>
            </a:r>
            <a:r>
              <a:rPr lang="en-US" b="0" baseline="0" dirty="0" err="1"/>
              <a:t>MyClass.MyProperty</a:t>
            </a:r>
            <a:r>
              <a:rPr lang="en-US" b="0" baseline="0" dirty="0"/>
              <a:t>&gt;&lt;/</a:t>
            </a:r>
            <a:r>
              <a:rPr lang="en-US" b="0" baseline="0" dirty="0" err="1"/>
              <a:t>MyClass</a:t>
            </a:r>
            <a:r>
              <a:rPr lang="en-US" b="0" baseline="0" dirty="0"/>
              <a:t>&gt;. Some properties may have very involved syntax or have a lot of characters and some people may find it more readable to use the latter syntax, whereas the former syntax is more terse.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More on partial classes: https://</a:t>
            </a:r>
            <a:r>
              <a:rPr lang="en-US" b="0" baseline="0" dirty="0" err="1"/>
              <a:t>msdn.microsoft.com</a:t>
            </a:r>
            <a:r>
              <a:rPr lang="en-US" b="0" baseline="0" dirty="0"/>
              <a:t>/en-us/library/wa80x488.aspx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</a:t>
            </a:r>
            <a:r>
              <a:rPr lang="en-US" baseline="0" dirty="0"/>
              <a:t> making just a Windows Phone app, Xamarin does not add to the experience and is not needed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If making a cross-platform application that works on Windows Phones, then Xamarin can speed up development by allowing for significant code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other Windows Phone projects</a:t>
            </a:r>
            <a:r>
              <a:rPr lang="en-US" baseline="0" dirty="0"/>
              <a:t> available, but they are for older phone types and have been deprecated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Universal Windows Platform is a way to make cross-platform apps that work on Windows Phones, Windows tablets and Windows desktops/laptops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Universal Windows Platform apps: https://msdn.microsoft.com/en-us/windows/uwp/get-started/whats-a-uwp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 app lifecycle: https://msdn.microsoft.com/windows/uwp/launch-resume/index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application has to be not running. Either it was intentionally</a:t>
            </a:r>
            <a:r>
              <a:rPr lang="en-US" baseline="0" dirty="0"/>
              <a:t> closed, terminated, crashed or hasn’t been opened since the phone was turned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77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typical state of the application while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1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device</a:t>
            </a:r>
            <a:r>
              <a:rPr lang="en-US" baseline="0" dirty="0"/>
              <a:t> will try to keep several apps in a suspended state for quick reactivation back to the most recent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Xamarin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7673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</a:t>
            </a:r>
            <a:r>
              <a:rPr lang="en-US" sz="4000" dirty="0" smtClean="0">
                <a:solidFill>
                  <a:srgbClr val="FFFF00"/>
                </a:solidFill>
              </a:rPr>
              <a:t>7: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dirty="0"/>
              <a:t>Developing Windows Phone Apps with 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Application is in foreground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Application is in active use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59439" y="1690688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11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user switches applications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May happen in low power state</a:t>
            </a:r>
          </a:p>
          <a:p>
            <a:pPr>
              <a:buFont typeface="Wingdings" charset="2"/>
              <a:buChar char="§"/>
            </a:pPr>
            <a:r>
              <a:rPr lang="en-US" dirty="0"/>
              <a:t>State of application is maintained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Suspended app can be reactivated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Reactivated apps reload state</a:t>
            </a:r>
          </a:p>
          <a:p>
            <a:pPr>
              <a:buFont typeface="Wingdings" charset="2"/>
              <a:buChar char="§"/>
            </a:pPr>
            <a:r>
              <a:rPr lang="en-US" dirty="0"/>
              <a:t>System keeps app running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While it has memory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435253" y="1823393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19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app is closed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On purpose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By system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Suspended app may be terminated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reload saved session data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207808" y="1690688"/>
            <a:ext cx="3902378" cy="4351338"/>
            <a:chOff x="4251023" y="1690688"/>
            <a:chExt cx="3902378" cy="4351338"/>
          </a:xfrm>
        </p:grpSpPr>
        <p:cxnSp>
          <p:nvCxnSpPr>
            <p:cNvPr id="19" name="Elbow Connector 18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8" name="Straight Arrow Connector 27"/>
            <p:cNvCxnSpPr>
              <a:endCxn id="26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24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  <a:endCxn id="22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60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User Interfaces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4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and Page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Displays Page instances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Supports navigation to new pages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Maintains navigation history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Supports forward and backward navigation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Contains controls to display to the user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Managed by a Frame control</a:t>
            </a:r>
          </a:p>
        </p:txBody>
      </p:sp>
    </p:spTree>
    <p:extLst>
      <p:ext uri="{BB962C8B-B14F-4D97-AF65-F5344CB8AC3E}">
        <p14:creationId xmlns:p14="http://schemas.microsoft.com/office/powerpoint/2010/main" val="3121810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Frame maintains history of Pages loaded in the frame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be popped backward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have specific Pages removed from history</a:t>
            </a:r>
          </a:p>
          <a:p>
            <a:pPr>
              <a:buFont typeface="Wingdings" charset="2"/>
              <a:buChar char="§"/>
            </a:pPr>
            <a:r>
              <a:rPr lang="en-US" dirty="0" err="1"/>
              <a:t>SystemNavigationManager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/>
              <a:t>Can listen and handle back button clicks</a:t>
            </a:r>
          </a:p>
        </p:txBody>
      </p:sp>
    </p:spTree>
    <p:extLst>
      <p:ext uri="{BB962C8B-B14F-4D97-AF65-F5344CB8AC3E}">
        <p14:creationId xmlns:p14="http://schemas.microsoft.com/office/powerpoint/2010/main" val="319478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38355"/>
              </p:ext>
            </p:extLst>
          </p:nvPr>
        </p:nvGraphicFramePr>
        <p:xfrm>
          <a:off x="547986" y="2650521"/>
          <a:ext cx="11066628" cy="40233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31490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Control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</a:t>
                      </a:r>
                      <a:r>
                        <a:rPr lang="en-US" baseline="0" dirty="0"/>
                        <a:t>nvas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Absolute positioning</a:t>
                      </a:r>
                      <a:r>
                        <a:rPr lang="en-US" altLang="ko-KR" baseline="0" dirty="0"/>
                        <a:t> of child controls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StackPanel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Lays out controls left to right or top to bottom</a:t>
                      </a:r>
                    </a:p>
                    <a:p>
                      <a:pPr algn="l"/>
                      <a:r>
                        <a:rPr lang="en-US" dirty="0"/>
                        <a:t>Orientation property determines left to right or top to bottom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Provides multiple rows and/or columns</a:t>
                      </a:r>
                    </a:p>
                    <a:p>
                      <a:pPr algn="l"/>
                      <a:r>
                        <a:rPr lang="en-US" dirty="0"/>
                        <a:t>Specify grid’s row and column in child control’s definition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Others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TextBox</a:t>
                      </a:r>
                      <a:r>
                        <a:rPr lang="en-US" baseline="0" dirty="0"/>
                        <a:t>, Button, etc.)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Differ</a:t>
                      </a:r>
                      <a:r>
                        <a:rPr lang="en-US" baseline="0" dirty="0"/>
                        <a:t>, child controls to the above three.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8" name="Rectangle 7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Three top-level container controls inside of Page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840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Layout: Absolute vs. Dynamic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Specify exact position on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Inset from left of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Inset from top of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Must use Canvas as the parent control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Dynamic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Lays items out from left to right, top to bottom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wrap horizontally or vertically</a:t>
            </a:r>
          </a:p>
          <a:p>
            <a:pPr>
              <a:buFont typeface="Wingdings" charset="2"/>
              <a:buChar char="§"/>
            </a:pPr>
            <a:r>
              <a:rPr lang="en-US" dirty="0"/>
              <a:t>Orientation property determines which way to wrap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use </a:t>
            </a:r>
            <a:r>
              <a:rPr lang="en-US" dirty="0" err="1"/>
              <a:t>StackPanel</a:t>
            </a:r>
            <a:r>
              <a:rPr lang="en-US" dirty="0"/>
              <a:t> or Grid as the parent control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67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UI: 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38" y="3354093"/>
            <a:ext cx="10515600" cy="350390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Markup language created by Microsoft</a:t>
            </a:r>
          </a:p>
          <a:p>
            <a:pPr>
              <a:buFont typeface="Wingdings" charset="2"/>
              <a:buChar char="§"/>
            </a:pPr>
            <a:r>
              <a:rPr lang="en-US" dirty="0"/>
              <a:t>Based off of XML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Used in many other technologies: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Presentation Foundation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Silverlight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Runtime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Workflow Foundation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796688"/>
            <a:ext cx="12192000" cy="1051298"/>
            <a:chOff x="0" y="1796688"/>
            <a:chExt cx="12192000" cy="1051298"/>
          </a:xfrm>
        </p:grpSpPr>
        <p:sp>
          <p:nvSpPr>
            <p:cNvPr id="4" name="Rectangle 3"/>
            <p:cNvSpPr/>
            <p:nvPr/>
          </p:nvSpPr>
          <p:spPr>
            <a:xfrm>
              <a:off x="0" y="1796688"/>
              <a:ext cx="12192000" cy="1051298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9277" y="2049392"/>
              <a:ext cx="97116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XAML is the markup language used for Windows Phone UIs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23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Windows Phone apps in a Xamarin solution</a:t>
            </a:r>
          </a:p>
          <a:p>
            <a:r>
              <a:rPr lang="en-US" dirty="0"/>
              <a:t>Windows Phone development fundamentals</a:t>
            </a:r>
          </a:p>
          <a:p>
            <a:r>
              <a:rPr lang="en-US" dirty="0"/>
              <a:t>XAML and Windows Phone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vs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C# can be used to make user interfaces as well</a:t>
            </a:r>
          </a:p>
          <a:p>
            <a:pPr>
              <a:buFont typeface="Wingdings" charset="2"/>
              <a:buChar char="§"/>
            </a:pPr>
            <a:r>
              <a:rPr lang="en-US" dirty="0"/>
              <a:t>Most people choose XAML for varying reasons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Separation of concerns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Separate tools to aid in visual design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Some find it easier to follow visual hierarchy for UIs</a:t>
            </a:r>
          </a:p>
          <a:p>
            <a:pPr>
              <a:buFont typeface="Wingdings" charset="2"/>
              <a:buChar char="§"/>
            </a:pPr>
            <a:r>
              <a:rPr lang="en-US" dirty="0"/>
              <a:t>Event handlers must be written in C#</a:t>
            </a:r>
          </a:p>
        </p:txBody>
      </p:sp>
    </p:spTree>
    <p:extLst>
      <p:ext uri="{BB962C8B-B14F-4D97-AF65-F5344CB8AC3E}">
        <p14:creationId xmlns:p14="http://schemas.microsoft.com/office/powerpoint/2010/main" val="355955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Class attribute of root object is object’s class name</a:t>
            </a:r>
          </a:p>
          <a:p>
            <a:pPr>
              <a:buFont typeface="Wingdings" charset="2"/>
              <a:buChar char="§"/>
            </a:pPr>
            <a:r>
              <a:rPr lang="en-US" dirty="0"/>
              <a:t>Accompanying C# file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Defined as partial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Helps define class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be referenced in the XAML file (methods, properties, etc.)</a:t>
            </a:r>
          </a:p>
          <a:p>
            <a:pPr>
              <a:buFont typeface="Wingdings" charset="2"/>
              <a:buChar char="§"/>
            </a:pPr>
            <a:r>
              <a:rPr lang="en-US" dirty="0"/>
              <a:t>Properties of classes used in XAML file accessed in two ways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Via attributes: &lt;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MyProperty</a:t>
            </a:r>
            <a:r>
              <a:rPr lang="en-US" dirty="0"/>
              <a:t>="…"&gt;&lt;/</a:t>
            </a:r>
            <a:r>
              <a:rPr lang="en-US" dirty="0" err="1"/>
              <a:t>MyClass</a:t>
            </a:r>
            <a:r>
              <a:rPr lang="en-US" dirty="0"/>
              <a:t>&gt;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Via child tags: &lt;</a:t>
            </a:r>
            <a:r>
              <a:rPr lang="en-US" dirty="0" err="1"/>
              <a:t>MyClass</a:t>
            </a:r>
            <a:r>
              <a:rPr lang="en-US" dirty="0"/>
              <a:t>&gt;&lt;</a:t>
            </a:r>
            <a:r>
              <a:rPr lang="en-US" dirty="0" err="1"/>
              <a:t>MyClass.MyProperty</a:t>
            </a:r>
            <a:r>
              <a:rPr lang="en-US" dirty="0"/>
              <a:t>&gt;…&lt;/</a:t>
            </a:r>
            <a:r>
              <a:rPr lang="en-US" dirty="0" err="1"/>
              <a:t>MyClass.MyProperty</a:t>
            </a:r>
            <a:r>
              <a:rPr lang="en-US" dirty="0"/>
              <a:t>&gt;&lt;/</a:t>
            </a:r>
            <a:r>
              <a:rPr lang="en-US" dirty="0" err="1"/>
              <a:t>MyClass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2130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prstClr val="black"/>
                </a:solidFill>
                <a:latin typeface="Segoe UI"/>
              </a:rPr>
              <a:t>Summary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Windows Phone apps work in a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solution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Windows Phone 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interfaces on the Windows Phone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55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By the end of this lesson you should know: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Windows Phone apps work in a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solution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Windows Phone 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interfaces on the Windows Phone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85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and Xamarin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Xamarin brings C# to iOS and Android development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Windows Phone already has C#</a:t>
            </a:r>
          </a:p>
          <a:p>
            <a:pPr>
              <a:buFont typeface="Wingdings" charset="2"/>
              <a:buChar char="§"/>
            </a:pPr>
            <a:r>
              <a:rPr lang="en-US" dirty="0"/>
              <a:t>Xamarin does not provide project types for Windows Phone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Doesn’t need to, they are provided by Microsoft in Visual Studio</a:t>
            </a:r>
          </a:p>
          <a:p>
            <a:pPr>
              <a:buFont typeface="Wingdings" charset="2"/>
              <a:buChar char="§"/>
            </a:pPr>
            <a:r>
              <a:rPr lang="en-US" dirty="0"/>
              <a:t>If you want just a Windows Phone app, no need for Xamarin</a:t>
            </a:r>
          </a:p>
          <a:p>
            <a:pPr>
              <a:buFont typeface="Wingdings" charset="2"/>
              <a:buChar char="§"/>
            </a:pPr>
            <a:r>
              <a:rPr lang="en-US" dirty="0"/>
              <a:t>Xamarin can help you reuse code for Windows Phone</a:t>
            </a:r>
          </a:p>
        </p:txBody>
      </p:sp>
    </p:spTree>
    <p:extLst>
      <p:ext uri="{BB962C8B-B14F-4D97-AF65-F5344CB8AC3E}">
        <p14:creationId xmlns:p14="http://schemas.microsoft.com/office/powerpoint/2010/main" val="200803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44122"/>
            <a:ext cx="12192000" cy="164933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Xamarin with WP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5525"/>
            <a:ext cx="10515600" cy="4181437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err="1" smtClean="0">
                <a:solidFill>
                  <a:schemeClr val="bg1"/>
                </a:solidFill>
              </a:rPr>
              <a:t>Xamarin.Forms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Platform-specific with C# code sharing</a:t>
            </a:r>
          </a:p>
        </p:txBody>
      </p:sp>
    </p:spTree>
    <p:extLst>
      <p:ext uri="{BB962C8B-B14F-4D97-AF65-F5344CB8AC3E}">
        <p14:creationId xmlns:p14="http://schemas.microsoft.com/office/powerpoint/2010/main" val="206732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4122"/>
            <a:ext cx="12192000" cy="164933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Windows Phone 8.1 app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Universal Windows Platform (UWP) app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Either can be used in a cross-platform solution with Xamarin</a:t>
            </a:r>
          </a:p>
        </p:txBody>
      </p:sp>
    </p:spTree>
    <p:extLst>
      <p:ext uri="{BB962C8B-B14F-4D97-AF65-F5344CB8AC3E}">
        <p14:creationId xmlns:p14="http://schemas.microsoft.com/office/powerpoint/2010/main" val="269243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Basic Windows Phone Development Concepts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App Lifecycle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51023" y="1690688"/>
            <a:ext cx="3902378" cy="4351338"/>
            <a:chOff x="4251023" y="1690688"/>
            <a:chExt cx="3902378" cy="4351338"/>
          </a:xfrm>
        </p:grpSpPr>
        <p:cxnSp>
          <p:nvCxnSpPr>
            <p:cNvPr id="16" name="Elbow Connector 15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2"/>
              <a:endCxn id="8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6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9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application is started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Not running or in the background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Activates the application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Run any startup code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Loading a start page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Get initial data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30022" y="1690688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62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12116</TotalTime>
  <Words>1484</Words>
  <Application>Microsoft Macintosh PowerPoint</Application>
  <PresentationFormat>Custom</PresentationFormat>
  <Paragraphs>210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Cross-Platform Mobile Application Development with Xamarin</vt:lpstr>
      <vt:lpstr>Topics</vt:lpstr>
      <vt:lpstr>PowerPoint Presentation</vt:lpstr>
      <vt:lpstr>Windows Phone and Xamarin</vt:lpstr>
      <vt:lpstr>When to Use Xamarin with WP</vt:lpstr>
      <vt:lpstr>Windows Phone Options</vt:lpstr>
      <vt:lpstr>Basic Windows Phone Development Concepts </vt:lpstr>
      <vt:lpstr>Windows Phone App Lifecycle</vt:lpstr>
      <vt:lpstr>Launched</vt:lpstr>
      <vt:lpstr>Running</vt:lpstr>
      <vt:lpstr>Suspended</vt:lpstr>
      <vt:lpstr>Terminated</vt:lpstr>
      <vt:lpstr>Windows Phone User Interfaces</vt:lpstr>
      <vt:lpstr>Frame and Page</vt:lpstr>
      <vt:lpstr>Navigation</vt:lpstr>
      <vt:lpstr>Layout</vt:lpstr>
      <vt:lpstr>Layout: Absolute vs. Dynamic</vt:lpstr>
      <vt:lpstr>XAML Overview</vt:lpstr>
      <vt:lpstr>Windows Phone UI: XAML</vt:lpstr>
      <vt:lpstr>XAML vs C#</vt:lpstr>
      <vt:lpstr>Tags are Objects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240</cp:revision>
  <dcterms:created xsi:type="dcterms:W3CDTF">2016-04-21T18:51:19Z</dcterms:created>
  <dcterms:modified xsi:type="dcterms:W3CDTF">2016-06-16T22:48:26Z</dcterms:modified>
</cp:coreProperties>
</file>