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75" r:id="rId3"/>
    <p:sldId id="259" r:id="rId4"/>
    <p:sldId id="277" r:id="rId5"/>
    <p:sldId id="278" r:id="rId6"/>
    <p:sldId id="283" r:id="rId7"/>
    <p:sldId id="284" r:id="rId8"/>
    <p:sldId id="27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1378" y="3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A13F7EDB-E2F6-4B9A-B239-87CDBE30E2D6}" type="datetimeFigureOut">
              <a:rPr lang="en-US" smtClean="0"/>
              <a:pPr/>
              <a:t>2/22/2025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F6B5CE63-D6BC-481D-8939-21AF24DA75D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3F7EDB-E2F6-4B9A-B239-87CDBE30E2D6}" type="datetimeFigureOut">
              <a:rPr lang="en-US" smtClean="0"/>
              <a:pPr/>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5CE63-D6BC-481D-8939-21AF24DA75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3F7EDB-E2F6-4B9A-B239-87CDBE30E2D6}" type="datetimeFigureOut">
              <a:rPr lang="en-US" smtClean="0"/>
              <a:pPr/>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5CE63-D6BC-481D-8939-21AF24DA75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3F7EDB-E2F6-4B9A-B239-87CDBE30E2D6}" type="datetimeFigureOut">
              <a:rPr lang="en-US" smtClean="0"/>
              <a:pPr/>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5CE63-D6BC-481D-8939-21AF24DA75D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13F7EDB-E2F6-4B9A-B239-87CDBE30E2D6}" type="datetimeFigureOut">
              <a:rPr lang="en-US" smtClean="0"/>
              <a:pPr/>
              <a:t>2/22/2025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B5CE63-D6BC-481D-8939-21AF24DA75D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13F7EDB-E2F6-4B9A-B239-87CDBE30E2D6}" type="datetimeFigureOut">
              <a:rPr lang="en-US" smtClean="0"/>
              <a:pPr/>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5CE63-D6BC-481D-8939-21AF24DA75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A13F7EDB-E2F6-4B9A-B239-87CDBE30E2D6}" type="datetimeFigureOut">
              <a:rPr lang="en-US" smtClean="0"/>
              <a:pPr/>
              <a:t>2/22/2025</a:t>
            </a:fld>
            <a:endParaRPr lang="en-US"/>
          </a:p>
        </p:txBody>
      </p:sp>
      <p:sp>
        <p:nvSpPr>
          <p:cNvPr id="27" name="Slide Number Placeholder 26"/>
          <p:cNvSpPr>
            <a:spLocks noGrp="1"/>
          </p:cNvSpPr>
          <p:nvPr>
            <p:ph type="sldNum" sz="quarter" idx="11"/>
          </p:nvPr>
        </p:nvSpPr>
        <p:spPr/>
        <p:txBody>
          <a:bodyPr rtlCol="0"/>
          <a:lstStyle/>
          <a:p>
            <a:fld id="{F6B5CE63-D6BC-481D-8939-21AF24DA75D0}"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A13F7EDB-E2F6-4B9A-B239-87CDBE30E2D6}" type="datetimeFigureOut">
              <a:rPr lang="en-US" smtClean="0"/>
              <a:pPr/>
              <a:t>2/22/2025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F6B5CE63-D6BC-481D-8939-21AF24DA75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F7EDB-E2F6-4B9A-B239-87CDBE30E2D6}" type="datetimeFigureOut">
              <a:rPr lang="en-US" smtClean="0"/>
              <a:pPr/>
              <a:t>2/22/2025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B5CE63-D6BC-481D-8939-21AF24DA75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13F7EDB-E2F6-4B9A-B239-87CDBE30E2D6}" type="datetimeFigureOut">
              <a:rPr lang="en-US" smtClean="0"/>
              <a:pPr/>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5CE63-D6BC-481D-8939-21AF24DA75D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13F7EDB-E2F6-4B9A-B239-87CDBE30E2D6}" type="datetimeFigureOut">
              <a:rPr lang="en-US" smtClean="0"/>
              <a:pPr/>
              <a:t>2/22/2025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B5CE63-D6BC-481D-8939-21AF24DA75D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13F7EDB-E2F6-4B9A-B239-87CDBE30E2D6}" type="datetimeFigureOut">
              <a:rPr lang="en-US" smtClean="0"/>
              <a:pPr/>
              <a:t>2/22/2025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F6B5CE63-D6BC-481D-8939-21AF24DA75D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 y="2324735"/>
            <a:ext cx="8458200" cy="1104265"/>
          </a:xfrm>
        </p:spPr>
        <p:txBody>
          <a:bodyPr>
            <a:normAutofit/>
          </a:bodyPr>
          <a:lstStyle/>
          <a:p>
            <a:pPr algn="ctr"/>
            <a:r>
              <a:rPr lang="en-US" sz="3200" b="1" dirty="0">
                <a:latin typeface="Times New Roman" panose="02020603050405020304" pitchFamily="18" charset="0"/>
                <a:cs typeface="Times New Roman" panose="02020603050405020304" pitchFamily="18" charset="0"/>
              </a:rPr>
              <a:t>Wireless Dynamic Charging for Electric Vehicles</a:t>
            </a:r>
            <a:endParaRPr lang="en-US" sz="3200" dirty="0">
              <a:latin typeface="Times New Roman" panose="02020603050405020304" pitchFamily="18" charset="0"/>
              <a:cs typeface="Times New Roman" panose="02020603050405020304" pitchFamily="18" charset="0"/>
            </a:endParaRPr>
          </a:p>
        </p:txBody>
      </p:sp>
      <p:pic>
        <p:nvPicPr>
          <p:cNvPr id="4" name="image1.png">
            <a:extLst>
              <a:ext uri="{FF2B5EF4-FFF2-40B4-BE49-F238E27FC236}">
                <a16:creationId xmlns:a16="http://schemas.microsoft.com/office/drawing/2014/main" id="{264185A1-BA67-A2FC-2F14-5B51663A599F}"/>
              </a:ext>
            </a:extLst>
          </p:cNvPr>
          <p:cNvPicPr>
            <a:picLocks noChangeAspect="1"/>
          </p:cNvPicPr>
          <p:nvPr/>
        </p:nvPicPr>
        <p:blipFill>
          <a:blip r:embed="rId2" cstate="print"/>
          <a:stretch>
            <a:fillRect/>
          </a:stretch>
        </p:blipFill>
        <p:spPr>
          <a:xfrm>
            <a:off x="0" y="0"/>
            <a:ext cx="2865755" cy="10210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7640" y="457200"/>
            <a:ext cx="3276600" cy="1066800"/>
          </a:xfrm>
        </p:spPr>
        <p:txBody>
          <a:bodyPr>
            <a:normAutofit/>
          </a:bodyPr>
          <a:lstStyle/>
          <a:p>
            <a:r>
              <a:rPr lang="en-US" b="1" dirty="0"/>
              <a:t>Introduction</a:t>
            </a:r>
            <a:endParaRPr lang="en-US" dirty="0"/>
          </a:p>
        </p:txBody>
      </p:sp>
      <p:sp>
        <p:nvSpPr>
          <p:cNvPr id="3" name="Content Placeholder 2"/>
          <p:cNvSpPr>
            <a:spLocks noGrp="1"/>
          </p:cNvSpPr>
          <p:nvPr>
            <p:ph idx="1"/>
          </p:nvPr>
        </p:nvSpPr>
        <p:spPr>
          <a:xfrm>
            <a:off x="152400" y="1447800"/>
            <a:ext cx="8691880" cy="4191000"/>
          </a:xfrm>
        </p:spPr>
        <p:txBody>
          <a:bodyPr>
            <a:normAutofit/>
          </a:bodyPr>
          <a:lstStyle/>
          <a:p>
            <a:pPr algn="just"/>
            <a:r>
              <a:rPr lang="en-US" sz="2400" dirty="0">
                <a:latin typeface="Times New Roman" panose="02020603050405020304" pitchFamily="18" charset="0"/>
                <a:cs typeface="Times New Roman" panose="02020603050405020304" pitchFamily="18" charset="0"/>
              </a:rPr>
              <a:t>Electric Vehicles are the upcoming future.</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major issue with electric vehicles lies with their traditional charging techniques.</a:t>
            </a:r>
          </a:p>
          <a:p>
            <a:pPr algn="just"/>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Evolution of wireless power technology will be at its peak in the coming decade making EV(s) a regular part of people’s life.</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Charging EV(s) with WPT will save lot of efforts and time.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9475" y="838200"/>
            <a:ext cx="2305050" cy="762000"/>
          </a:xfrm>
        </p:spPr>
        <p:txBody>
          <a:bodyPr>
            <a:normAutofit fontScale="90000"/>
          </a:bodyPr>
          <a:lstStyle/>
          <a:p>
            <a:r>
              <a:rPr lang="en-US" b="1" dirty="0"/>
              <a:t>Objective</a:t>
            </a:r>
          </a:p>
        </p:txBody>
      </p:sp>
      <p:sp>
        <p:nvSpPr>
          <p:cNvPr id="3" name="Content Placeholder 2"/>
          <p:cNvSpPr>
            <a:spLocks noGrp="1"/>
          </p:cNvSpPr>
          <p:nvPr>
            <p:ph idx="1"/>
          </p:nvPr>
        </p:nvSpPr>
        <p:spPr>
          <a:xfrm>
            <a:off x="457200" y="2249424"/>
            <a:ext cx="8229600" cy="1484376"/>
          </a:xfrm>
        </p:spPr>
        <p:txBody>
          <a:bodyPr>
            <a:normAutofit/>
          </a:bodyPr>
          <a:lstStyle/>
          <a:p>
            <a:pPr algn="just"/>
            <a:r>
              <a:rPr lang="en-US" sz="2400" dirty="0">
                <a:latin typeface="Times New Roman" panose="02020603050405020304" pitchFamily="18" charset="0"/>
                <a:cs typeface="Times New Roman" panose="02020603050405020304" pitchFamily="18" charset="0"/>
              </a:rPr>
              <a:t>The main objective of our project is to design and develop a wireless power transfer system suitable for electric vehicles using resonant magnetic coupling technology. </a:t>
            </a:r>
          </a:p>
          <a:p>
            <a:pPr marL="109728" indent="0" algn="just">
              <a:buNone/>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7950" y="609600"/>
            <a:ext cx="3848100" cy="1066800"/>
          </a:xfrm>
        </p:spPr>
        <p:txBody>
          <a:bodyPr>
            <a:normAutofit fontScale="90000"/>
          </a:bodyPr>
          <a:lstStyle/>
          <a:p>
            <a:r>
              <a:rPr lang="en-US" b="1" dirty="0"/>
              <a:t>Proposed System</a:t>
            </a:r>
          </a:p>
        </p:txBody>
      </p:sp>
      <p:sp>
        <p:nvSpPr>
          <p:cNvPr id="3" name="Content Placeholder 2"/>
          <p:cNvSpPr>
            <a:spLocks noGrp="1"/>
          </p:cNvSpPr>
          <p:nvPr>
            <p:ph idx="1"/>
          </p:nvPr>
        </p:nvSpPr>
        <p:spPr>
          <a:xfrm>
            <a:off x="457200" y="1691640"/>
            <a:ext cx="8229600" cy="4325112"/>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In the proposed system aims to develop an antenna and wireless power transfer system suitable for electric vehicles (EVs).</a:t>
            </a:r>
          </a:p>
          <a:p>
            <a:pPr marL="109728"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Using resonant magnetic coupling principle, the wireless power transfer technology to the electric vehicle is designed.</a:t>
            </a:r>
          </a:p>
          <a:p>
            <a:pPr marL="109728"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When the vehicle’s power receiver’s frequency is tuned in exact with the resonance frequency of the transmitter unit below the road, the electrical power will flow from the transmitter coil inside the platform to the receiving coil inside the bottom of the electric vehicle.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225" y="513080"/>
            <a:ext cx="5543550" cy="1447800"/>
          </a:xfrm>
        </p:spPr>
        <p:txBody>
          <a:bodyPr>
            <a:normAutofit fontScale="90000"/>
          </a:bodyPr>
          <a:lstStyle/>
          <a:p>
            <a:pPr algn="ctr"/>
            <a:r>
              <a:rPr lang="en-US" b="1" dirty="0"/>
              <a:t>BLOCK DIAGRAM </a:t>
            </a:r>
            <a:br>
              <a:rPr lang="en-US" b="1" dirty="0"/>
            </a:br>
            <a:r>
              <a:rPr lang="en-US" b="1" dirty="0"/>
              <a:t>(Transmitter&amp; Receiver)</a:t>
            </a:r>
          </a:p>
        </p:txBody>
      </p:sp>
      <p:pic>
        <p:nvPicPr>
          <p:cNvPr id="1026" name="Picture 2"/>
          <p:cNvPicPr>
            <a:picLocks noGrp="1" noChangeAspect="1" noChangeArrowheads="1"/>
          </p:cNvPicPr>
          <p:nvPr>
            <p:ph idx="1"/>
          </p:nvPr>
        </p:nvPicPr>
        <p:blipFill>
          <a:blip r:embed="rId2"/>
          <a:srcRect/>
          <a:stretch>
            <a:fillRect/>
          </a:stretch>
        </p:blipFill>
        <p:spPr bwMode="auto">
          <a:xfrm>
            <a:off x="2266950" y="1940560"/>
            <a:ext cx="4610100" cy="491744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9925" y="800608"/>
            <a:ext cx="2724150" cy="762000"/>
          </a:xfrm>
        </p:spPr>
        <p:txBody>
          <a:bodyPr>
            <a:normAutofit fontScale="90000"/>
          </a:bodyPr>
          <a:lstStyle/>
          <a:p>
            <a:r>
              <a:rPr lang="en-US" b="1" dirty="0"/>
              <a:t>Advantages</a:t>
            </a:r>
          </a:p>
        </p:txBody>
      </p:sp>
      <p:sp>
        <p:nvSpPr>
          <p:cNvPr id="3" name="Content Placeholder 2"/>
          <p:cNvSpPr>
            <a:spLocks noGrp="1"/>
          </p:cNvSpPr>
          <p:nvPr>
            <p:ph idx="1"/>
          </p:nvPr>
        </p:nvSpPr>
        <p:spPr>
          <a:xfrm>
            <a:off x="457200" y="1696720"/>
            <a:ext cx="8229600" cy="4325112"/>
          </a:xfrm>
        </p:spPr>
        <p:txBody>
          <a:bodyPr>
            <a:normAutofit/>
          </a:bodyPr>
          <a:lstStyle/>
          <a:p>
            <a:endParaRPr lang="en-US" dirty="0"/>
          </a:p>
          <a:p>
            <a:r>
              <a:rPr lang="en-US" dirty="0"/>
              <a:t>No need of line of sight</a:t>
            </a:r>
          </a:p>
          <a:p>
            <a:r>
              <a:rPr lang="en-US" dirty="0"/>
              <a:t>No need of power cables and batteries</a:t>
            </a:r>
          </a:p>
          <a:p>
            <a:r>
              <a:rPr lang="en-US" dirty="0"/>
              <a:t>Does not interfere with radio waves </a:t>
            </a:r>
          </a:p>
          <a:p>
            <a:r>
              <a:rPr lang="en-US" dirty="0"/>
              <a:t>Negative health implications</a:t>
            </a:r>
          </a:p>
          <a:p>
            <a:r>
              <a:rPr lang="en-US" dirty="0"/>
              <a:t>Highly efficient than electromagnetic     induction </a:t>
            </a:r>
          </a:p>
          <a:p>
            <a:r>
              <a:rPr lang="en-US" dirty="0"/>
              <a:t>Less costly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850" y="533400"/>
            <a:ext cx="6972300" cy="1066800"/>
          </a:xfrm>
        </p:spPr>
        <p:txBody>
          <a:bodyPr>
            <a:normAutofit fontScale="90000"/>
          </a:bodyPr>
          <a:lstStyle/>
          <a:p>
            <a:r>
              <a:rPr lang="en-US" b="1" dirty="0"/>
              <a:t>Implementation &amp; </a:t>
            </a:r>
            <a:r>
              <a:rPr lang="en-IN" b="1" dirty="0"/>
              <a:t>Achievement </a:t>
            </a:r>
            <a:endParaRPr lang="en-US" b="1" dirty="0"/>
          </a:p>
        </p:txBody>
      </p:sp>
      <p:sp>
        <p:nvSpPr>
          <p:cNvPr id="3" name="Content Placeholder 2"/>
          <p:cNvSpPr>
            <a:spLocks noGrp="1"/>
          </p:cNvSpPr>
          <p:nvPr>
            <p:ph idx="1"/>
          </p:nvPr>
        </p:nvSpPr>
        <p:spPr>
          <a:xfrm>
            <a:off x="457200" y="1600200"/>
            <a:ext cx="8229600" cy="5029200"/>
          </a:xfrm>
        </p:spPr>
        <p:txBody>
          <a:bodyPr>
            <a:normAutofit/>
          </a:bodyPr>
          <a:lstStyle/>
          <a:p>
            <a:r>
              <a:rPr lang="en-US" sz="2400" dirty="0">
                <a:latin typeface="Times New Roman" panose="02020603050405020304" pitchFamily="18" charset="0"/>
                <a:cs typeface="Times New Roman" panose="02020603050405020304" pitchFamily="18" charset="0"/>
              </a:rPr>
              <a:t>South Korea implemented DWC EV(s) in its Ghumi City a 15 miles smart road for electric vehicles which is open for public use making it first Asian country to implement ‘WPT ’ technology.</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Countries like China and Japan are implementing this technology as they have increased their EV market share upto 40% making it more efficient and secured technology.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Advances in dynamic wireless charging (DWC) technology have led to increased efficiency and improved alignment tolerance, making it a more viable and practical option for commercial use in electric vehicles.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0" y="609600"/>
            <a:ext cx="2857500" cy="1066800"/>
          </a:xfrm>
        </p:spPr>
        <p:txBody>
          <a:bodyPr>
            <a:normAutofit fontScale="90000"/>
          </a:bodyPr>
          <a:lstStyle/>
          <a:p>
            <a:r>
              <a:rPr lang="en-US" b="1" dirty="0"/>
              <a:t>Future Work</a:t>
            </a:r>
          </a:p>
        </p:txBody>
      </p:sp>
      <p:sp>
        <p:nvSpPr>
          <p:cNvPr id="3" name="Content Placeholder 2"/>
          <p:cNvSpPr>
            <a:spLocks noGrp="1"/>
          </p:cNvSpPr>
          <p:nvPr>
            <p:ph idx="1"/>
          </p:nvPr>
        </p:nvSpPr>
        <p:spPr>
          <a:xfrm>
            <a:off x="457200" y="2057400"/>
            <a:ext cx="8229600" cy="4325112"/>
          </a:xfrm>
        </p:spPr>
        <p:txBody>
          <a:bodyPr>
            <a:normAutofit/>
          </a:bodyPr>
          <a:lstStyle/>
          <a:p>
            <a:pPr algn="just"/>
            <a:r>
              <a:rPr lang="en-US" sz="2400" dirty="0">
                <a:latin typeface="Times New Roman" panose="02020603050405020304" pitchFamily="18" charset="0"/>
                <a:cs typeface="Times New Roman" panose="02020603050405020304" pitchFamily="18" charset="0"/>
              </a:rPr>
              <a:t>One of the most important factors that must be considered in designing an inductive coupling system is the target power of the system. </a:t>
            </a:r>
          </a:p>
          <a:p>
            <a:pPr marL="109728" indent="0" algn="just">
              <a:buNone/>
            </a:pP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Because the wireless power transfer system for moving electric vehicles is a public service system that is installed in a road, the use of the resonance frequency must be permitted by the government.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257</TotalTime>
  <Words>386</Words>
  <Application>Microsoft Office PowerPoint</Application>
  <PresentationFormat>On-screen Show (4:3)</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Georgia</vt:lpstr>
      <vt:lpstr>Times New Roman</vt:lpstr>
      <vt:lpstr>Trebuchet MS</vt:lpstr>
      <vt:lpstr>Wingdings 2</vt:lpstr>
      <vt:lpstr>Urban</vt:lpstr>
      <vt:lpstr>Wireless Dynamic Charging for Electric Vehicles</vt:lpstr>
      <vt:lpstr>Introduction</vt:lpstr>
      <vt:lpstr>Objective</vt:lpstr>
      <vt:lpstr>Proposed System</vt:lpstr>
      <vt:lpstr>BLOCK DIAGRAM  (Transmitter&amp; Receiver)</vt:lpstr>
      <vt:lpstr>Advantages</vt:lpstr>
      <vt:lpstr>Implementation &amp; Achievement </vt:lpstr>
      <vt:lpstr>Future Work</vt:lpstr>
    </vt:vector>
  </TitlesOfParts>
  <Company>Bright Chip Technologies Project Centre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POWER TRANSFER SYSTEM FOR MOVING ELECTRIC VEHICLES USING MAGNETIC RESONANCE  </dc:title>
  <dc:creator>BrightChip</dc:creator>
  <cp:lastModifiedBy>Divyanshu Srivastava</cp:lastModifiedBy>
  <cp:revision>66</cp:revision>
  <dcterms:created xsi:type="dcterms:W3CDTF">2018-04-16T05:28:27Z</dcterms:created>
  <dcterms:modified xsi:type="dcterms:W3CDTF">2025-02-22T10:38:51Z</dcterms:modified>
</cp:coreProperties>
</file>