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BDC4-9B88-C66E-7B00-5026EEB4A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B9098-A48A-311C-B3B5-6DD91DE17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97BBC-C09C-D955-4E70-913236F6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C21-FC28-5541-9214-B127218F3A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BCE1A-4D6B-8505-A1BE-6EDDC294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3282-2EB0-5FD8-3690-49AD1F96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CE8B-71AB-EC4B-9BF4-82C66C23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6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6563-5EF2-F2BF-1398-D7C37D7A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BD361-0DB4-A33E-01ED-BA9EA9770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6345B-9000-E0CE-301C-ECFCE5D6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C21-FC28-5541-9214-B127218F3A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F2542-40F0-CB0F-02B0-625779A0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A8B1C-C639-B47C-FAE3-C556CEFE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CE8B-71AB-EC4B-9BF4-82C66C23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7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F3357-EC4B-74DC-9702-28A28E355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84C52-9E0C-D510-75A4-D694D6637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ECC3-8A0D-6581-6F10-6ED3F6E3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C21-FC28-5541-9214-B127218F3A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03B7F-3460-DA50-7819-F0B73E95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097F9-813B-98D8-CD9C-34861770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CE8B-71AB-EC4B-9BF4-82C66C23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7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F18C-82BB-016B-5B67-12BC24CD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9D5E-3E03-7FEC-8CE0-004180EB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DD352-22A5-2D15-43D0-61BBAF5E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C21-FC28-5541-9214-B127218F3A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4DEE6-BDEA-FDFF-C44E-73DC8E1A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A0F12-5F4C-5427-B12F-08C7115B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CE8B-71AB-EC4B-9BF4-82C66C23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7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44E2-866A-D9FA-3C1B-3EB6CE8F6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E1D30-08E1-1625-870C-4389A41F0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8D641-8A01-E199-433E-9703BBE1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C21-FC28-5541-9214-B127218F3A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84205-9791-3958-D047-8E48B674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4EF9F-0EC6-6449-40DA-B38B2D69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CE8B-71AB-EC4B-9BF4-82C66C23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A671-1DC6-C31B-3EF6-4BE97AD5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0019-EFA5-11FC-25B3-70AD79F44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D840C-A767-1326-0394-61AC891C3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BFDC5-A33F-70EA-77D9-8AB9E5F9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C21-FC28-5541-9214-B127218F3A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159AD-B4FA-EF04-883C-8A7BF136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9BC64-AABE-E77E-E76C-EF2AAFFD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CE8B-71AB-EC4B-9BF4-82C66C23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6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A86D-0B67-7D22-EE47-DC693B63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12D5-2266-3746-46CC-DCF2FE1F7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90DAE-76DA-AC92-5CE2-B431F9ADE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BCED4-C536-9321-E427-FE9E4456F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E897C-42DF-1896-7DB0-90740ED25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20EBF-7CD4-E821-1E34-8FD4E3E8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C21-FC28-5541-9214-B127218F3A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C3A38-85CB-EB14-5268-D4303FFB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C8E21-6A2A-B9CB-BC4C-F5D7947F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CE8B-71AB-EC4B-9BF4-82C66C23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1C15-E647-BEFC-1270-E47EB132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5E629-3606-D671-6771-9435B81F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C21-FC28-5541-9214-B127218F3A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704D2-21B3-178F-8E52-360116AD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77625-0513-3132-695C-59F00A56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CE8B-71AB-EC4B-9BF4-82C66C23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0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7D911-0F40-371D-23D8-BC30F82B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C21-FC28-5541-9214-B127218F3A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4F7FF-D922-6FE2-E4D9-9171BFD6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A4070-414A-B77E-AE4F-6C918B3F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CE8B-71AB-EC4B-9BF4-82C66C23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3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35AF-5CE3-5688-FA73-002CDBC1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E5C7-59C3-8E5D-4CFE-A9CF02013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E9AE3-A94D-9A0B-4467-D364FEC07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5EE3C-95BA-F06E-0237-AB76DFE7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C21-FC28-5541-9214-B127218F3A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C1304-5D04-E4C0-3CDA-C9DF44E4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1EDAD-5464-4994-5F9F-D2AF1AC0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CE8B-71AB-EC4B-9BF4-82C66C23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8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1C72-F666-E2A6-9B10-E782FF44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98F9B-FA02-29C4-EA9A-8DC4C9D80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93007-FC10-ADD4-298A-EBCCE001F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35E3D-5552-1607-1007-F81FF013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C21-FC28-5541-9214-B127218F3A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10305-BC0A-1D38-95E9-B1039D3F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A0002-0AEC-B5B0-2819-9E779919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CE8B-71AB-EC4B-9BF4-82C66C23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3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957CA-31A7-5150-CD5B-3299BE0E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AB95A-4A72-2BB9-D0E6-81E4F72F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2234-2926-AD58-8B55-D58B7297E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63C21-FC28-5541-9214-B127218F3A1C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03FF9-F96F-17F4-23A8-2D53DF1AA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CAED3-98D1-89A3-E30A-653A39334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BFCE8B-71AB-EC4B-9BF4-82C66C23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2AAC36-3057-806D-2B8F-BC340A493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 err="1">
                <a:solidFill>
                  <a:schemeClr val="tx2"/>
                </a:solidFill>
              </a:rPr>
              <a:t>ShopVista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F98A9-15FA-1661-51C3-3ECF2070F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Dmytro Poliak 100443432</a:t>
            </a:r>
          </a:p>
          <a:p>
            <a:r>
              <a:rPr lang="en-US" dirty="0">
                <a:solidFill>
                  <a:schemeClr val="tx2"/>
                </a:solidFill>
              </a:rPr>
              <a:t>Summary for budget</a:t>
            </a:r>
          </a:p>
        </p:txBody>
      </p:sp>
    </p:spTree>
    <p:extLst>
      <p:ext uri="{BB962C8B-B14F-4D97-AF65-F5344CB8AC3E}">
        <p14:creationId xmlns:p14="http://schemas.microsoft.com/office/powerpoint/2010/main" val="1344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3AF69-C008-C444-1115-BB55FC0B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CA" sz="3600" b="1" i="0" u="none" strike="noStrike">
                <a:solidFill>
                  <a:schemeClr val="tx2"/>
                </a:solidFill>
                <a:effectLst/>
              </a:rPr>
              <a:t>Summary of Budget Estimate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A7E86-CD4C-005F-FBA8-358783B43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b="1">
                <a:solidFill>
                  <a:schemeClr val="tx2"/>
                </a:solidFill>
              </a:rPr>
              <a:t>Total Budget</a:t>
            </a:r>
            <a:r>
              <a:rPr lang="en-CA" sz="1800">
                <a:solidFill>
                  <a:schemeClr val="tx2"/>
                </a:solidFill>
              </a:rPr>
              <a:t>: Sum of the budget: $10,770.00.</a:t>
            </a:r>
          </a:p>
          <a:p>
            <a:pPr marL="0" indent="0">
              <a:buNone/>
            </a:pPr>
            <a:r>
              <a:rPr lang="en-CA" sz="1800" b="1">
                <a:solidFill>
                  <a:schemeClr val="tx2"/>
                </a:solidFill>
              </a:rPr>
              <a:t>Key Categories</a:t>
            </a:r>
            <a:r>
              <a:rPr lang="en-CA" sz="1800">
                <a:solidFill>
                  <a:schemeClr val="tx2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>
                <a:solidFill>
                  <a:schemeClr val="tx2"/>
                </a:solidFill>
              </a:rPr>
              <a:t>Project Planning: $1,200.00.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>
                <a:solidFill>
                  <a:schemeClr val="tx2"/>
                </a:solidFill>
              </a:rPr>
              <a:t>Risk Analysis: $360.00.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>
                <a:solidFill>
                  <a:schemeClr val="tx2"/>
                </a:solidFill>
              </a:rPr>
              <a:t>Design Phase: $1,300.00.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>
                <a:solidFill>
                  <a:schemeClr val="tx2"/>
                </a:solidFill>
              </a:rPr>
              <a:t>Development Phase: $6,750.00.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>
                <a:solidFill>
                  <a:schemeClr val="tx2"/>
                </a:solidFill>
              </a:rPr>
              <a:t>Testing and QA: $1,160.00.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47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C0EC4-FC7B-5FCA-15C3-9443494F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CA" sz="3600" b="0" i="0" u="none" strike="noStrike">
                <a:solidFill>
                  <a:schemeClr val="tx2"/>
                </a:solidFill>
                <a:effectLst/>
                <a:latin typeface="-webkit-standard"/>
              </a:rPr>
              <a:t>Direct and Indirect Costs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D03D-703B-EE2E-899E-305190B28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b="1">
                <a:solidFill>
                  <a:schemeClr val="tx2"/>
                </a:solidFill>
              </a:rPr>
              <a:t>Direct Costs</a:t>
            </a:r>
            <a:r>
              <a:rPr lang="en-CA" sz="1800">
                <a:solidFill>
                  <a:schemeClr val="tx2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>
                <a:solidFill>
                  <a:schemeClr val="tx2"/>
                </a:solidFill>
              </a:rPr>
              <a:t>Labor: $5,750.00.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>
                <a:solidFill>
                  <a:schemeClr val="tx2"/>
                </a:solidFill>
              </a:rPr>
              <a:t>Materials: $1,500.00.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>
                <a:solidFill>
                  <a:schemeClr val="tx2"/>
                </a:solidFill>
              </a:rPr>
              <a:t>Fixed Costs: $3,520.00.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CA" sz="1800" b="1">
                <a:solidFill>
                  <a:schemeClr val="tx2"/>
                </a:solidFill>
              </a:rPr>
              <a:t>Indirect Costs</a:t>
            </a:r>
            <a:r>
              <a:rPr lang="en-CA" sz="1800">
                <a:solidFill>
                  <a:schemeClr val="tx2"/>
                </a:solidFill>
              </a:rPr>
              <a:t>: </a:t>
            </a:r>
          </a:p>
          <a:p>
            <a:pPr marL="0" indent="0">
              <a:buNone/>
            </a:pPr>
            <a:r>
              <a:rPr lang="en-CA" sz="1800">
                <a:solidFill>
                  <a:schemeClr val="tx2"/>
                </a:solidFill>
              </a:rPr>
              <a:t>Overheads, documentation, and administrative costs: Allocate around $500.00 if applicable.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157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5E5FC-B11D-E7FF-EE08-D0A53A9D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CA" sz="3600" b="0" i="0" u="none" strike="noStrike">
                <a:solidFill>
                  <a:schemeClr val="tx2"/>
                </a:solidFill>
                <a:effectLst/>
                <a:latin typeface="-webkit-standard"/>
              </a:rPr>
              <a:t>Budget Constraints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805EA-CBC1-B321-F738-1B145248E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CA" sz="1800">
                <a:solidFill>
                  <a:schemeClr val="tx2"/>
                </a:solidFill>
              </a:rPr>
              <a:t>Limited to $11,000.00 total budget due to stakeholder restrictions.</a:t>
            </a:r>
          </a:p>
          <a:p>
            <a:r>
              <a:rPr lang="en-CA" sz="1800">
                <a:solidFill>
                  <a:schemeClr val="tx2"/>
                </a:solidFill>
              </a:rPr>
              <a:t>Focused on keeping labor hours and material usage efficient.</a:t>
            </a: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25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867EB-24E6-9FBC-72F9-2F816389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CA" sz="3600" b="0" i="0" u="none" strike="noStrike">
                <a:solidFill>
                  <a:schemeClr val="tx2"/>
                </a:solidFill>
                <a:effectLst/>
                <a:latin typeface="-webkit-standard"/>
              </a:rPr>
              <a:t>Budget Risks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30BF-15CF-F5A5-A3F2-53153E19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b="1">
                <a:solidFill>
                  <a:schemeClr val="tx2"/>
                </a:solidFill>
              </a:rPr>
              <a:t>Potential Overruns</a:t>
            </a:r>
            <a:r>
              <a:rPr lang="en-CA" sz="1800">
                <a:solidFill>
                  <a:schemeClr val="tx2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>
                <a:solidFill>
                  <a:schemeClr val="tx2"/>
                </a:solidFill>
              </a:rPr>
              <a:t>If labor hours exceed estimates or material costs increase.</a:t>
            </a:r>
          </a:p>
          <a:p>
            <a:pPr marL="0" indent="0">
              <a:buNone/>
            </a:pPr>
            <a:r>
              <a:rPr lang="en-CA" sz="1800" b="1">
                <a:solidFill>
                  <a:schemeClr val="tx2"/>
                </a:solidFill>
              </a:rPr>
              <a:t>Mitigation</a:t>
            </a:r>
            <a:r>
              <a:rPr lang="en-CA" sz="1800">
                <a:solidFill>
                  <a:schemeClr val="tx2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>
                <a:solidFill>
                  <a:schemeClr val="tx2"/>
                </a:solidFill>
              </a:rPr>
              <a:t>Weekly budget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>
                <a:solidFill>
                  <a:schemeClr val="tx2"/>
                </a:solidFill>
              </a:rPr>
              <a:t>Contingency for unplanned costs.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6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DEA57A-4FCA-CE08-CF05-23927025D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17140"/>
              </p:ext>
            </p:extLst>
          </p:nvPr>
        </p:nvGraphicFramePr>
        <p:xfrm>
          <a:off x="643467" y="803963"/>
          <a:ext cx="10905072" cy="525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4">
                  <a:extLst>
                    <a:ext uri="{9D8B030D-6E8A-4147-A177-3AD203B41FA5}">
                      <a16:colId xmlns:a16="http://schemas.microsoft.com/office/drawing/2014/main" val="3422663347"/>
                    </a:ext>
                  </a:extLst>
                </a:gridCol>
                <a:gridCol w="2218772">
                  <a:extLst>
                    <a:ext uri="{9D8B030D-6E8A-4147-A177-3AD203B41FA5}">
                      <a16:colId xmlns:a16="http://schemas.microsoft.com/office/drawing/2014/main" val="3466808942"/>
                    </a:ext>
                  </a:extLst>
                </a:gridCol>
                <a:gridCol w="733149">
                  <a:extLst>
                    <a:ext uri="{9D8B030D-6E8A-4147-A177-3AD203B41FA5}">
                      <a16:colId xmlns:a16="http://schemas.microsoft.com/office/drawing/2014/main" val="2511498524"/>
                    </a:ext>
                  </a:extLst>
                </a:gridCol>
                <a:gridCol w="881485">
                  <a:extLst>
                    <a:ext uri="{9D8B030D-6E8A-4147-A177-3AD203B41FA5}">
                      <a16:colId xmlns:a16="http://schemas.microsoft.com/office/drawing/2014/main" val="1359812613"/>
                    </a:ext>
                  </a:extLst>
                </a:gridCol>
                <a:gridCol w="1056795">
                  <a:extLst>
                    <a:ext uri="{9D8B030D-6E8A-4147-A177-3AD203B41FA5}">
                      <a16:colId xmlns:a16="http://schemas.microsoft.com/office/drawing/2014/main" val="22643717"/>
                    </a:ext>
                  </a:extLst>
                </a:gridCol>
                <a:gridCol w="881485">
                  <a:extLst>
                    <a:ext uri="{9D8B030D-6E8A-4147-A177-3AD203B41FA5}">
                      <a16:colId xmlns:a16="http://schemas.microsoft.com/office/drawing/2014/main" val="769084237"/>
                    </a:ext>
                  </a:extLst>
                </a:gridCol>
                <a:gridCol w="1180409">
                  <a:extLst>
                    <a:ext uri="{9D8B030D-6E8A-4147-A177-3AD203B41FA5}">
                      <a16:colId xmlns:a16="http://schemas.microsoft.com/office/drawing/2014/main" val="3065265400"/>
                    </a:ext>
                  </a:extLst>
                </a:gridCol>
                <a:gridCol w="1180409">
                  <a:extLst>
                    <a:ext uri="{9D8B030D-6E8A-4147-A177-3AD203B41FA5}">
                      <a16:colId xmlns:a16="http://schemas.microsoft.com/office/drawing/2014/main" val="3168091064"/>
                    </a:ext>
                  </a:extLst>
                </a:gridCol>
                <a:gridCol w="760119">
                  <a:extLst>
                    <a:ext uri="{9D8B030D-6E8A-4147-A177-3AD203B41FA5}">
                      <a16:colId xmlns:a16="http://schemas.microsoft.com/office/drawing/2014/main" val="3755462595"/>
                    </a:ext>
                  </a:extLst>
                </a:gridCol>
                <a:gridCol w="1357965">
                  <a:extLst>
                    <a:ext uri="{9D8B030D-6E8A-4147-A177-3AD203B41FA5}">
                      <a16:colId xmlns:a16="http://schemas.microsoft.com/office/drawing/2014/main" val="2498631664"/>
                    </a:ext>
                  </a:extLst>
                </a:gridCol>
              </a:tblGrid>
              <a:tr h="583102"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WBS</a:t>
                      </a:r>
                      <a:endParaRPr lang="en-CA" sz="1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Task</a:t>
                      </a:r>
                      <a:endParaRPr lang="en-CA" sz="1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Labor Hrs</a:t>
                      </a:r>
                      <a:endParaRPr lang="en-CA" sz="1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Rate</a:t>
                      </a:r>
                      <a:endParaRPr lang="en-CA" sz="1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Materials Units</a:t>
                      </a:r>
                      <a:endParaRPr lang="en-CA" sz="1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$/Unit</a:t>
                      </a:r>
                      <a:endParaRPr lang="en-CA" sz="1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Fixed Costs</a:t>
                      </a:r>
                      <a:endParaRPr lang="en-CA" sz="1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Budget</a:t>
                      </a:r>
                      <a:endParaRPr lang="en-CA" sz="1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Actual</a:t>
                      </a:r>
                      <a:endParaRPr lang="en-CA" sz="1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Under(Over)</a:t>
                      </a:r>
                      <a:endParaRPr lang="en-CA" sz="1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extLst>
                  <a:ext uri="{0D108BD9-81ED-4DB2-BD59-A6C34878D82A}">
                    <a16:rowId xmlns:a16="http://schemas.microsoft.com/office/drawing/2014/main" val="1812746714"/>
                  </a:ext>
                </a:extLst>
              </a:tr>
              <a:tr h="324186"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1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[Project Planning]</a:t>
                      </a:r>
                      <a:endParaRPr lang="en-CA" sz="1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extLst>
                  <a:ext uri="{0D108BD9-81ED-4DB2-BD59-A6C34878D82A}">
                    <a16:rowId xmlns:a16="http://schemas.microsoft.com/office/drawing/2014/main" val="274931052"/>
                  </a:ext>
                </a:extLst>
              </a:tr>
              <a:tr h="583102"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1.1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Requirement Gathering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8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$50.00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0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$0.00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$100.00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$500.00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extLst>
                  <a:ext uri="{0D108BD9-81ED-4DB2-BD59-A6C34878D82A}">
                    <a16:rowId xmlns:a16="http://schemas.microsoft.com/office/drawing/2014/main" val="2688850163"/>
                  </a:ext>
                </a:extLst>
              </a:tr>
              <a:tr h="324186"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1.2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Define Project Scope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10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$50.00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0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$0.00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$200.00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$700.00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extLst>
                  <a:ext uri="{0D108BD9-81ED-4DB2-BD59-A6C34878D82A}">
                    <a16:rowId xmlns:a16="http://schemas.microsoft.com/office/drawing/2014/main" val="4216779161"/>
                  </a:ext>
                </a:extLst>
              </a:tr>
              <a:tr h="324186"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2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[Risk Analysis]</a:t>
                      </a:r>
                      <a:endParaRPr lang="en-CA" sz="1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extLst>
                  <a:ext uri="{0D108BD9-81ED-4DB2-BD59-A6C34878D82A}">
                    <a16:rowId xmlns:a16="http://schemas.microsoft.com/office/drawing/2014/main" val="2748180472"/>
                  </a:ext>
                </a:extLst>
              </a:tr>
              <a:tr h="324186"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2.1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Identify Potential Risks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6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$60.00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0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$0.00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$0.00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$360.00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extLst>
                  <a:ext uri="{0D108BD9-81ED-4DB2-BD59-A6C34878D82A}">
                    <a16:rowId xmlns:a16="http://schemas.microsoft.com/office/drawing/2014/main" val="3095384841"/>
                  </a:ext>
                </a:extLst>
              </a:tr>
              <a:tr h="324186"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3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[Design Phase]</a:t>
                      </a:r>
                      <a:endParaRPr lang="en-CA" sz="1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extLst>
                  <a:ext uri="{0D108BD9-81ED-4DB2-BD59-A6C34878D82A}">
                    <a16:rowId xmlns:a16="http://schemas.microsoft.com/office/drawing/2014/main" val="1255833571"/>
                  </a:ext>
                </a:extLst>
              </a:tr>
              <a:tr h="324186"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3.1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Create Wireframes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15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$40.00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10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$10.00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$500.00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$1,300.00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extLst>
                  <a:ext uri="{0D108BD9-81ED-4DB2-BD59-A6C34878D82A}">
                    <a16:rowId xmlns:a16="http://schemas.microsoft.com/office/drawing/2014/main" val="2928071194"/>
                  </a:ext>
                </a:extLst>
              </a:tr>
              <a:tr h="324186"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4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[Development Phase]</a:t>
                      </a:r>
                      <a:endParaRPr lang="en-CA" sz="1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extLst>
                  <a:ext uri="{0D108BD9-81ED-4DB2-BD59-A6C34878D82A}">
                    <a16:rowId xmlns:a16="http://schemas.microsoft.com/office/drawing/2014/main" val="1656918382"/>
                  </a:ext>
                </a:extLst>
              </a:tr>
              <a:tr h="583102"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4.1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Set Up Backend Architecture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20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$45.00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15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$25.00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$1,000.00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$2,875.00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extLst>
                  <a:ext uri="{0D108BD9-81ED-4DB2-BD59-A6C34878D82A}">
                    <a16:rowId xmlns:a16="http://schemas.microsoft.com/office/drawing/2014/main" val="2554747576"/>
                  </a:ext>
                </a:extLst>
              </a:tr>
              <a:tr h="324186"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4.2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Develop Frontend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25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$45.00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20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$30.00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$2,000.00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$3,875.00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extLst>
                  <a:ext uri="{0D108BD9-81ED-4DB2-BD59-A6C34878D82A}">
                    <a16:rowId xmlns:a16="http://schemas.microsoft.com/office/drawing/2014/main" val="2454382366"/>
                  </a:ext>
                </a:extLst>
              </a:tr>
              <a:tr h="324186"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5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[Testing and QA]</a:t>
                      </a:r>
                      <a:endParaRPr lang="en-CA" sz="1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extLst>
                  <a:ext uri="{0D108BD9-81ED-4DB2-BD59-A6C34878D82A}">
                    <a16:rowId xmlns:a16="http://schemas.microsoft.com/office/drawing/2014/main" val="2432576239"/>
                  </a:ext>
                </a:extLst>
              </a:tr>
              <a:tr h="583102"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5.1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Perform Functional Testing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12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$50.00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5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$15.00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$500.00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$1,160.00 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485" marR="13485" marT="13485" marB="0" anchor="b"/>
                </a:tc>
                <a:extLst>
                  <a:ext uri="{0D108BD9-81ED-4DB2-BD59-A6C34878D82A}">
                    <a16:rowId xmlns:a16="http://schemas.microsoft.com/office/drawing/2014/main" val="383437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75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285</Words>
  <Application>Microsoft Macintosh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-webkit-standard</vt:lpstr>
      <vt:lpstr>Aptos</vt:lpstr>
      <vt:lpstr>Aptos Display</vt:lpstr>
      <vt:lpstr>Aptos Narrow</vt:lpstr>
      <vt:lpstr>Arial</vt:lpstr>
      <vt:lpstr>Office Theme</vt:lpstr>
      <vt:lpstr>ShopVista</vt:lpstr>
      <vt:lpstr>Summary of Budget Estimate</vt:lpstr>
      <vt:lpstr>Direct and Indirect Costs</vt:lpstr>
      <vt:lpstr>Budget Constraints</vt:lpstr>
      <vt:lpstr>Budget Risks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Dmytro Poliak</dc:creator>
  <cp:lastModifiedBy>Dmytro Poliak</cp:lastModifiedBy>
  <cp:revision>2</cp:revision>
  <dcterms:created xsi:type="dcterms:W3CDTF">2024-12-02T07:21:21Z</dcterms:created>
  <dcterms:modified xsi:type="dcterms:W3CDTF">2024-12-02T07:27:47Z</dcterms:modified>
</cp:coreProperties>
</file>