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0" r:id="rId3"/>
    <p:sldId id="266" r:id="rId4"/>
    <p:sldId id="272" r:id="rId5"/>
    <p:sldId id="270" r:id="rId6"/>
    <p:sldId id="273" r:id="rId7"/>
    <p:sldId id="274" r:id="rId8"/>
    <p:sldId id="275" r:id="rId9"/>
    <p:sldId id="276" r:id="rId10"/>
    <p:sldId id="277" r:id="rId11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3"/>
      <p:bold r:id="rId14"/>
    </p:embeddedFont>
    <p:embeddedFont>
      <p:font typeface="Bahnschrift SemiBold" panose="020B0502040204020203" pitchFamily="34" charset="0"/>
      <p:bold r:id="rId15"/>
    </p:embeddedFont>
    <p:embeddedFont>
      <p:font typeface="Garamond" panose="02020404030301010803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HdTDamsG2dECYCEOJptvO3dLb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6b509cee3_9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2b6b509cee3_9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g2b6b509cee3_9_401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5"/>
          </a:xfrm>
        </p:grpSpPr>
        <p:pic>
          <p:nvPicPr>
            <p:cNvPr id="130" name="Google Shape;130;g2b6b509cee3_9_401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g2b6b509cee3_9_401"/>
            <p:cNvSpPr/>
            <p:nvPr/>
          </p:nvSpPr>
          <p:spPr>
            <a:xfrm>
              <a:off x="2328332" y="1540931"/>
              <a:ext cx="7543800" cy="38355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g2b6b509cee3_9_40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g2b6b509cee3_9_40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g2b6b509cee3_9_401"/>
          <p:cNvSpPr txBox="1">
            <a:spLocks noGrp="1"/>
          </p:cNvSpPr>
          <p:nvPr>
            <p:ph type="ctrTitle"/>
          </p:nvPr>
        </p:nvSpPr>
        <p:spPr>
          <a:xfrm>
            <a:off x="2019299" y="1403349"/>
            <a:ext cx="5111700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600"/>
              <a:buFont typeface="Garamond"/>
              <a:buNone/>
              <a:defRPr sz="9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2b6b509cee3_9_401"/>
          <p:cNvSpPr txBox="1">
            <a:spLocks noGrp="1"/>
          </p:cNvSpPr>
          <p:nvPr>
            <p:ph type="subTitle" idx="1"/>
          </p:nvPr>
        </p:nvSpPr>
        <p:spPr>
          <a:xfrm>
            <a:off x="2019299" y="2743198"/>
            <a:ext cx="5111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SzPts val="4293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g2b6b509cee3_9_401"/>
          <p:cNvSpPr txBox="1">
            <a:spLocks noGrp="1"/>
          </p:cNvSpPr>
          <p:nvPr>
            <p:ph type="dt" idx="10"/>
          </p:nvPr>
        </p:nvSpPr>
        <p:spPr>
          <a:xfrm>
            <a:off x="5987425" y="3778247"/>
            <a:ext cx="6732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2b6b509cee3_9_401"/>
          <p:cNvSpPr txBox="1">
            <a:spLocks noGrp="1"/>
          </p:cNvSpPr>
          <p:nvPr>
            <p:ph type="ftr" idx="11"/>
          </p:nvPr>
        </p:nvSpPr>
        <p:spPr>
          <a:xfrm>
            <a:off x="2019298" y="3778247"/>
            <a:ext cx="3911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2b6b509cee3_9_401"/>
          <p:cNvSpPr txBox="1">
            <a:spLocks noGrp="1"/>
          </p:cNvSpPr>
          <p:nvPr>
            <p:ph type="sldNum" idx="12"/>
          </p:nvPr>
        </p:nvSpPr>
        <p:spPr>
          <a:xfrm>
            <a:off x="6717676" y="3778247"/>
            <a:ext cx="4134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g2b6b509cee3_9_401"/>
          <p:cNvCxnSpPr/>
          <p:nvPr/>
        </p:nvCxnSpPr>
        <p:spPr>
          <a:xfrm>
            <a:off x="2019299" y="2641598"/>
            <a:ext cx="51117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6b509cee3_9_477"/>
          <p:cNvSpPr txBox="1">
            <a:spLocks noGrp="1"/>
          </p:cNvSpPr>
          <p:nvPr>
            <p:ph type="title"/>
          </p:nvPr>
        </p:nvSpPr>
        <p:spPr>
          <a:xfrm>
            <a:off x="971551" y="3611561"/>
            <a:ext cx="72072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67"/>
              <a:buFont typeface="Garamond"/>
              <a:buNone/>
              <a:defRPr sz="4267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2b6b509cee3_9_477"/>
          <p:cNvSpPr>
            <a:spLocks noGrp="1"/>
          </p:cNvSpPr>
          <p:nvPr>
            <p:ph type="pic" idx="2"/>
          </p:nvPr>
        </p:nvSpPr>
        <p:spPr>
          <a:xfrm>
            <a:off x="781070" y="781050"/>
            <a:ext cx="7579500" cy="25020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7" name="Google Shape;207;g2b6b509cee3_9_477"/>
          <p:cNvSpPr txBox="1">
            <a:spLocks noGrp="1"/>
          </p:cNvSpPr>
          <p:nvPr>
            <p:ph type="body" idx="1"/>
          </p:nvPr>
        </p:nvSpPr>
        <p:spPr>
          <a:xfrm>
            <a:off x="971551" y="4036615"/>
            <a:ext cx="72072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98"/>
              </a:spcBef>
              <a:spcAft>
                <a:spcPts val="0"/>
              </a:spcAft>
              <a:buSzPts val="2862"/>
              <a:buNone/>
              <a:defRPr sz="2489"/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53"/>
              <a:buNone/>
              <a:defRPr sz="2133"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45"/>
              <a:buNone/>
              <a:defRPr sz="1778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/>
            </a:lvl9pPr>
          </a:lstStyle>
          <a:p>
            <a:endParaRPr/>
          </a:p>
        </p:txBody>
      </p:sp>
      <p:sp>
        <p:nvSpPr>
          <p:cNvPr id="208" name="Google Shape;208;g2b6b509cee3_9_47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g2b6b509cee3_9_47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g2b6b509cee3_9_47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6b509cee3_9_484"/>
          <p:cNvSpPr txBox="1">
            <a:spLocks noGrp="1"/>
          </p:cNvSpPr>
          <p:nvPr>
            <p:ph type="title"/>
          </p:nvPr>
        </p:nvSpPr>
        <p:spPr>
          <a:xfrm>
            <a:off x="977901" y="736599"/>
            <a:ext cx="71946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689"/>
              <a:buFont typeface="Garamond"/>
              <a:buNone/>
              <a:defRPr sz="5689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g2b6b509cee3_9_484"/>
          <p:cNvSpPr txBox="1">
            <a:spLocks noGrp="1"/>
          </p:cNvSpPr>
          <p:nvPr>
            <p:ph type="body" idx="1"/>
          </p:nvPr>
        </p:nvSpPr>
        <p:spPr>
          <a:xfrm>
            <a:off x="977901" y="3257550"/>
            <a:ext cx="7194600" cy="1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SzPts val="4089"/>
              <a:buNone/>
              <a:defRPr sz="3556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g2b6b509cee3_9_484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g2b6b509cee3_9_484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g2b6b509cee3_9_48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7" name="Google Shape;217;g2b6b509cee3_9_484"/>
          <p:cNvCxnSpPr/>
          <p:nvPr/>
        </p:nvCxnSpPr>
        <p:spPr>
          <a:xfrm>
            <a:off x="1047127" y="3105149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6b509cee3_9_491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300" cy="17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Garamond"/>
              <a:buNone/>
              <a:defRPr sz="5689" b="0" cap="none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g2b6b509cee3_9_491"/>
          <p:cNvSpPr txBox="1">
            <a:spLocks noGrp="1"/>
          </p:cNvSpPr>
          <p:nvPr>
            <p:ph type="body" idx="1"/>
          </p:nvPr>
        </p:nvSpPr>
        <p:spPr>
          <a:xfrm>
            <a:off x="1256109" y="2514600"/>
            <a:ext cx="6629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SzPts val="4089"/>
              <a:buFont typeface="Garamond"/>
              <a:buNone/>
              <a:defRPr sz="3556"/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g2b6b509cee3_9_491"/>
          <p:cNvSpPr txBox="1">
            <a:spLocks noGrp="1"/>
          </p:cNvSpPr>
          <p:nvPr>
            <p:ph type="body" idx="2"/>
          </p:nvPr>
        </p:nvSpPr>
        <p:spPr>
          <a:xfrm>
            <a:off x="971551" y="3257550"/>
            <a:ext cx="7207200" cy="1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SzPts val="4089"/>
              <a:buNone/>
              <a:defRPr sz="3556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g2b6b509cee3_9_491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g2b6b509cee3_9_491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g2b6b509cee3_9_49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g2b6b509cee3_9_491"/>
          <p:cNvSpPr txBox="1"/>
          <p:nvPr/>
        </p:nvSpPr>
        <p:spPr>
          <a:xfrm>
            <a:off x="646510" y="65997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22"/>
              <a:buFont typeface="Arial"/>
              <a:buNone/>
            </a:pPr>
            <a:r>
              <a:rPr lang="en" sz="142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b6b509cee3_9_491"/>
          <p:cNvSpPr txBox="1"/>
          <p:nvPr/>
        </p:nvSpPr>
        <p:spPr>
          <a:xfrm>
            <a:off x="7950200" y="21209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22"/>
              <a:buFont typeface="Arial"/>
              <a:buNone/>
            </a:pPr>
            <a:r>
              <a:rPr lang="en" sz="142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g2b6b509cee3_9_491"/>
          <p:cNvCxnSpPr/>
          <p:nvPr/>
        </p:nvCxnSpPr>
        <p:spPr>
          <a:xfrm>
            <a:off x="1047127" y="3105149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6b509cee3_9_501"/>
          <p:cNvSpPr txBox="1">
            <a:spLocks noGrp="1"/>
          </p:cNvSpPr>
          <p:nvPr>
            <p:ph type="title"/>
          </p:nvPr>
        </p:nvSpPr>
        <p:spPr>
          <a:xfrm>
            <a:off x="971552" y="2481436"/>
            <a:ext cx="72072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689"/>
              <a:buFont typeface="Garamond"/>
              <a:buNone/>
              <a:defRPr sz="5689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g2b6b509cee3_9_501"/>
          <p:cNvSpPr txBox="1">
            <a:spLocks noGrp="1"/>
          </p:cNvSpPr>
          <p:nvPr>
            <p:ph type="body" idx="1"/>
          </p:nvPr>
        </p:nvSpPr>
        <p:spPr>
          <a:xfrm>
            <a:off x="971551" y="3583036"/>
            <a:ext cx="72072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SzPts val="4089"/>
              <a:buNone/>
              <a:defRPr sz="3556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g2b6b509cee3_9_501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g2b6b509cee3_9_501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g2b6b509cee3_9_50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6b509cee3_9_507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300" cy="16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Garamond"/>
              <a:buNone/>
              <a:defRPr sz="5689" b="0" cap="none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g2b6b509cee3_9_507"/>
          <p:cNvSpPr txBox="1">
            <a:spLocks noGrp="1"/>
          </p:cNvSpPr>
          <p:nvPr>
            <p:ph type="body" idx="1"/>
          </p:nvPr>
        </p:nvSpPr>
        <p:spPr>
          <a:xfrm>
            <a:off x="971551" y="2729484"/>
            <a:ext cx="72072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7"/>
              <a:buNone/>
              <a:defRPr sz="4267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g2b6b509cee3_9_507"/>
          <p:cNvSpPr txBox="1">
            <a:spLocks noGrp="1"/>
          </p:cNvSpPr>
          <p:nvPr>
            <p:ph type="body" idx="2"/>
          </p:nvPr>
        </p:nvSpPr>
        <p:spPr>
          <a:xfrm>
            <a:off x="971551" y="3397250"/>
            <a:ext cx="7207200" cy="10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g2b6b509cee3_9_50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g2b6b509cee3_9_50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g2b6b509cee3_9_50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g2b6b509cee3_9_507"/>
          <p:cNvSpPr txBox="1"/>
          <p:nvPr/>
        </p:nvSpPr>
        <p:spPr>
          <a:xfrm>
            <a:off x="646510" y="65997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22"/>
              <a:buFont typeface="Arial"/>
              <a:buNone/>
            </a:pPr>
            <a:r>
              <a:rPr lang="en" sz="142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b6b509cee3_9_507"/>
          <p:cNvSpPr txBox="1"/>
          <p:nvPr/>
        </p:nvSpPr>
        <p:spPr>
          <a:xfrm>
            <a:off x="7950200" y="194944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22"/>
              <a:buFont typeface="Arial"/>
              <a:buNone/>
            </a:pPr>
            <a:r>
              <a:rPr lang="en" sz="142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g2b6b509cee3_9_507"/>
          <p:cNvCxnSpPr/>
          <p:nvPr/>
        </p:nvCxnSpPr>
        <p:spPr>
          <a:xfrm>
            <a:off x="1047127" y="257175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6b509cee3_9_517"/>
          <p:cNvSpPr txBox="1">
            <a:spLocks noGrp="1"/>
          </p:cNvSpPr>
          <p:nvPr>
            <p:ph type="title"/>
          </p:nvPr>
        </p:nvSpPr>
        <p:spPr>
          <a:xfrm>
            <a:off x="971551" y="736599"/>
            <a:ext cx="7207200" cy="16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g2b6b509cee3_9_517"/>
          <p:cNvSpPr txBox="1">
            <a:spLocks noGrp="1"/>
          </p:cNvSpPr>
          <p:nvPr>
            <p:ph type="body" idx="1"/>
          </p:nvPr>
        </p:nvSpPr>
        <p:spPr>
          <a:xfrm>
            <a:off x="971551" y="2722626"/>
            <a:ext cx="72072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25"/>
              <a:buNone/>
              <a:defRPr sz="4978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g2b6b509cee3_9_517"/>
          <p:cNvSpPr txBox="1">
            <a:spLocks noGrp="1"/>
          </p:cNvSpPr>
          <p:nvPr>
            <p:ph type="body" idx="2"/>
          </p:nvPr>
        </p:nvSpPr>
        <p:spPr>
          <a:xfrm>
            <a:off x="971550" y="3352800"/>
            <a:ext cx="72072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g2b6b509cee3_9_51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g2b6b509cee3_9_51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g2b6b509cee3_9_51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1" name="Google Shape;251;g2b6b509cee3_9_517"/>
          <p:cNvCxnSpPr/>
          <p:nvPr/>
        </p:nvCxnSpPr>
        <p:spPr>
          <a:xfrm>
            <a:off x="1047127" y="257175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6b509cee3_9_525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g2b6b509cee3_9_525"/>
          <p:cNvSpPr txBox="1">
            <a:spLocks noGrp="1"/>
          </p:cNvSpPr>
          <p:nvPr>
            <p:ph type="body" idx="1"/>
          </p:nvPr>
        </p:nvSpPr>
        <p:spPr>
          <a:xfrm rot="5400000">
            <a:off x="3327448" y="-438201"/>
            <a:ext cx="24891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g2b6b509cee3_9_525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g2b6b509cee3_9_525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g2b6b509cee3_9_52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8" name="Google Shape;258;g2b6b509cee3_9_525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6b509cee3_9_532"/>
          <p:cNvSpPr txBox="1">
            <a:spLocks noGrp="1"/>
          </p:cNvSpPr>
          <p:nvPr>
            <p:ph type="title"/>
          </p:nvPr>
        </p:nvSpPr>
        <p:spPr>
          <a:xfrm rot="5400000">
            <a:off x="5623539" y="1862649"/>
            <a:ext cx="3670200" cy="14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g2b6b509cee3_9_532"/>
          <p:cNvSpPr txBox="1">
            <a:spLocks noGrp="1"/>
          </p:cNvSpPr>
          <p:nvPr>
            <p:ph type="body" idx="1"/>
          </p:nvPr>
        </p:nvSpPr>
        <p:spPr>
          <a:xfrm rot="5400000">
            <a:off x="1923768" y="-215751"/>
            <a:ext cx="3670200" cy="55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g2b6b509cee3_9_53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g2b6b509cee3_9_53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g2b6b509cee3_9_53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5" name="Google Shape;265;g2b6b509cee3_9_532"/>
          <p:cNvCxnSpPr/>
          <p:nvPr/>
        </p:nvCxnSpPr>
        <p:spPr>
          <a:xfrm>
            <a:off x="6647918" y="742950"/>
            <a:ext cx="0" cy="36576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g2b6b509cee3_9_420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g2b6b509cee3_9_420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2b6b509cee3_9_420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g2b6b509cee3_9_42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2b6b509cee3_9_42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2b6b509cee3_9_42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6b509cee3_9_427"/>
          <p:cNvSpPr txBox="1">
            <a:spLocks noGrp="1"/>
          </p:cNvSpPr>
          <p:nvPr>
            <p:ph type="title"/>
          </p:nvPr>
        </p:nvSpPr>
        <p:spPr>
          <a:xfrm>
            <a:off x="1511302" y="1314454"/>
            <a:ext cx="61191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822"/>
              <a:buFont typeface="Garamond"/>
              <a:buNone/>
              <a:defRPr sz="7822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2b6b509cee3_9_427"/>
          <p:cNvSpPr txBox="1">
            <a:spLocks noGrp="1"/>
          </p:cNvSpPr>
          <p:nvPr>
            <p:ph type="body" idx="1"/>
          </p:nvPr>
        </p:nvSpPr>
        <p:spPr>
          <a:xfrm>
            <a:off x="1511300" y="2884539"/>
            <a:ext cx="61191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SzPts val="4907"/>
              <a:buNone/>
              <a:defRPr sz="4267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g2b6b509cee3_9_42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2b6b509cee3_9_42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2b6b509cee3_9_42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g2b6b509cee3_9_427"/>
          <p:cNvCxnSpPr/>
          <p:nvPr/>
        </p:nvCxnSpPr>
        <p:spPr>
          <a:xfrm>
            <a:off x="1509542" y="2782939"/>
            <a:ext cx="6122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g2b6b509cee3_9_434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g2b6b509cee3_9_434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2b6b509cee3_9_434"/>
          <p:cNvSpPr txBox="1">
            <a:spLocks noGrp="1"/>
          </p:cNvSpPr>
          <p:nvPr>
            <p:ph type="body" idx="1"/>
          </p:nvPr>
        </p:nvSpPr>
        <p:spPr>
          <a:xfrm>
            <a:off x="973836" y="1920240"/>
            <a:ext cx="3538800" cy="24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g2b6b509cee3_9_434"/>
          <p:cNvSpPr txBox="1">
            <a:spLocks noGrp="1"/>
          </p:cNvSpPr>
          <p:nvPr>
            <p:ph type="body" idx="2"/>
          </p:nvPr>
        </p:nvSpPr>
        <p:spPr>
          <a:xfrm>
            <a:off x="4636008" y="1920240"/>
            <a:ext cx="3538800" cy="24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g2b6b509cee3_9_434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2b6b509cee3_9_434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2b6b509cee3_9_43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6b509cee3_9_442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2b6b509cee3_9_442"/>
          <p:cNvSpPr txBox="1">
            <a:spLocks noGrp="1"/>
          </p:cNvSpPr>
          <p:nvPr>
            <p:ph type="body" idx="1"/>
          </p:nvPr>
        </p:nvSpPr>
        <p:spPr>
          <a:xfrm>
            <a:off x="971550" y="1993900"/>
            <a:ext cx="35388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SzPts val="5725"/>
              <a:buNone/>
              <a:defRPr sz="4978" b="0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4089"/>
              <a:buNone/>
              <a:defRPr sz="3556" b="1"/>
            </a:lvl2pPr>
            <a:lvl3pPr marL="1371600" lvl="2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 b="1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271"/>
              <a:buNone/>
              <a:defRPr sz="2844" b="1"/>
            </a:lvl9pPr>
          </a:lstStyle>
          <a:p>
            <a:endParaRPr/>
          </a:p>
        </p:txBody>
      </p:sp>
      <p:sp>
        <p:nvSpPr>
          <p:cNvPr id="172" name="Google Shape;172;g2b6b509cee3_9_442"/>
          <p:cNvSpPr txBox="1">
            <a:spLocks noGrp="1"/>
          </p:cNvSpPr>
          <p:nvPr>
            <p:ph type="body" idx="2"/>
          </p:nvPr>
        </p:nvSpPr>
        <p:spPr>
          <a:xfrm>
            <a:off x="971550" y="2432447"/>
            <a:ext cx="3538800" cy="19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g2b6b509cee3_9_442"/>
          <p:cNvSpPr txBox="1">
            <a:spLocks noGrp="1"/>
          </p:cNvSpPr>
          <p:nvPr>
            <p:ph type="body" idx="3"/>
          </p:nvPr>
        </p:nvSpPr>
        <p:spPr>
          <a:xfrm>
            <a:off x="4635503" y="1993900"/>
            <a:ext cx="35388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SzPts val="5725"/>
              <a:buNone/>
              <a:defRPr sz="4978" b="0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4089"/>
              <a:buNone/>
              <a:defRPr sz="3556" b="1"/>
            </a:lvl2pPr>
            <a:lvl3pPr marL="1371600" lvl="2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 b="1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271"/>
              <a:buNone/>
              <a:defRPr sz="2844" b="1"/>
            </a:lvl9pPr>
          </a:lstStyle>
          <a:p>
            <a:endParaRPr/>
          </a:p>
        </p:txBody>
      </p:sp>
      <p:sp>
        <p:nvSpPr>
          <p:cNvPr id="174" name="Google Shape;174;g2b6b509cee3_9_442"/>
          <p:cNvSpPr txBox="1">
            <a:spLocks noGrp="1"/>
          </p:cNvSpPr>
          <p:nvPr>
            <p:ph type="body" idx="4"/>
          </p:nvPr>
        </p:nvSpPr>
        <p:spPr>
          <a:xfrm>
            <a:off x="4635503" y="2432447"/>
            <a:ext cx="3538800" cy="19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g2b6b509cee3_9_44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g2b6b509cee3_9_44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2b6b509cee3_9_44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8" name="Google Shape;178;g2b6b509cee3_9_442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6b509cee3_9_452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2b6b509cee3_9_45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g2b6b509cee3_9_45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2b6b509cee3_9_45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4" name="Google Shape;184;g2b6b509cee3_9_452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6b509cee3_9_458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g2b6b509cee3_9_458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g2b6b509cee3_9_45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6b509cee3_9_462"/>
          <p:cNvSpPr txBox="1">
            <a:spLocks noGrp="1"/>
          </p:cNvSpPr>
          <p:nvPr>
            <p:ph type="title"/>
          </p:nvPr>
        </p:nvSpPr>
        <p:spPr>
          <a:xfrm>
            <a:off x="970359" y="1041401"/>
            <a:ext cx="278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67"/>
              <a:buFont typeface="Garamond"/>
              <a:buNone/>
              <a:defRPr sz="4267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g2b6b509cee3_9_462"/>
          <p:cNvSpPr txBox="1">
            <a:spLocks noGrp="1"/>
          </p:cNvSpPr>
          <p:nvPr>
            <p:ph type="body" idx="1"/>
          </p:nvPr>
        </p:nvSpPr>
        <p:spPr>
          <a:xfrm>
            <a:off x="4064001" y="736599"/>
            <a:ext cx="4102200" cy="3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g2b6b509cee3_9_462"/>
          <p:cNvSpPr txBox="1">
            <a:spLocks noGrp="1"/>
          </p:cNvSpPr>
          <p:nvPr>
            <p:ph type="body" idx="2"/>
          </p:nvPr>
        </p:nvSpPr>
        <p:spPr>
          <a:xfrm>
            <a:off x="970359" y="2273299"/>
            <a:ext cx="2788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569"/>
              </a:spcBef>
              <a:spcAft>
                <a:spcPts val="0"/>
              </a:spcAft>
              <a:buSzPts val="3271"/>
              <a:buNone/>
              <a:defRPr sz="2844"/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53"/>
              <a:buNone/>
              <a:defRPr sz="2133"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45"/>
              <a:buNone/>
              <a:defRPr sz="1778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/>
            </a:lvl9pPr>
          </a:lstStyle>
          <a:p>
            <a:endParaRPr/>
          </a:p>
        </p:txBody>
      </p:sp>
      <p:sp>
        <p:nvSpPr>
          <p:cNvPr id="193" name="Google Shape;193;g2b6b509cee3_9_46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g2b6b509cee3_9_46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g2b6b509cee3_9_46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6" name="Google Shape;196;g2b6b509cee3_9_462"/>
          <p:cNvCxnSpPr/>
          <p:nvPr/>
        </p:nvCxnSpPr>
        <p:spPr>
          <a:xfrm>
            <a:off x="1047127" y="2184400"/>
            <a:ext cx="26358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6b509cee3_9_470"/>
          <p:cNvSpPr txBox="1">
            <a:spLocks noGrp="1"/>
          </p:cNvSpPr>
          <p:nvPr>
            <p:ph type="title"/>
          </p:nvPr>
        </p:nvSpPr>
        <p:spPr>
          <a:xfrm>
            <a:off x="971549" y="1412874"/>
            <a:ext cx="46815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78"/>
              <a:buFont typeface="Garamond"/>
              <a:buNone/>
              <a:defRPr sz="4978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g2b6b509cee3_9_470"/>
          <p:cNvSpPr>
            <a:spLocks noGrp="1"/>
          </p:cNvSpPr>
          <p:nvPr>
            <p:ph type="pic" idx="2"/>
          </p:nvPr>
        </p:nvSpPr>
        <p:spPr>
          <a:xfrm>
            <a:off x="6071124" y="781050"/>
            <a:ext cx="2297400" cy="35814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g2b6b509cee3_9_470"/>
          <p:cNvSpPr txBox="1">
            <a:spLocks noGrp="1"/>
          </p:cNvSpPr>
          <p:nvPr>
            <p:ph type="body" idx="1"/>
          </p:nvPr>
        </p:nvSpPr>
        <p:spPr>
          <a:xfrm>
            <a:off x="971549" y="2441574"/>
            <a:ext cx="46815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/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53"/>
              <a:buNone/>
              <a:defRPr sz="2133"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45"/>
              <a:buNone/>
              <a:defRPr sz="1778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/>
            </a:lvl9pPr>
          </a:lstStyle>
          <a:p>
            <a:endParaRPr/>
          </a:p>
        </p:txBody>
      </p:sp>
      <p:sp>
        <p:nvSpPr>
          <p:cNvPr id="201" name="Google Shape;201;g2b6b509cee3_9_47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g2b6b509cee3_9_47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g2b6b509cee3_9_47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g2b6b509cee3_9_390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5"/>
          </a:xfrm>
        </p:grpSpPr>
        <p:pic>
          <p:nvPicPr>
            <p:cNvPr id="119" name="Google Shape;119;g2b6b509cee3_9_390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g2b6b509cee3_9_39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" name="Google Shape;121;g2b6b509cee3_9_39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g2b6b509cee3_9_39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g2b6b509cee3_9_390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g2b6b509cee3_9_390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5" name="Google Shape;125;g2b6b509cee3_9_39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g2b6b509cee3_9_39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g2b6b509cee3_9_39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0Drishtant0/multi-label-classifier-with-class-imbalanc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0Drishtant0/multi-label-classifier-with-class-imbalance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0Drishtant0/multi-label-classifier-with-class-imbalance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Drishtant0/multi-label-classifier-with-class-imbalanc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6b509cee3_9_164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g2b6b509cee3_9_164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5"/>
          </a:xfrm>
        </p:grpSpPr>
        <p:pic>
          <p:nvPicPr>
            <p:cNvPr id="272" name="Google Shape;272;g2b6b509cee3_9_1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g2b6b509cee3_9_16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4" name="Google Shape;274;g2b6b509cee3_9_1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g2b6b509cee3_9_1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g2b6b509cee3_9_164"/>
          <p:cNvSpPr txBox="1">
            <a:spLocks noGrp="1"/>
          </p:cNvSpPr>
          <p:nvPr>
            <p:ph type="ctrTitle"/>
          </p:nvPr>
        </p:nvSpPr>
        <p:spPr>
          <a:xfrm>
            <a:off x="1735825" y="781050"/>
            <a:ext cx="5417700" cy="1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aramond"/>
              <a:buNone/>
            </a:pPr>
            <a:r>
              <a:rPr lang="en" sz="2400" dirty="0"/>
              <a:t>TEAM DETAILS AND PROBLEM STATEMENT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endParaRPr sz="2400" dirty="0"/>
          </a:p>
        </p:txBody>
      </p:sp>
      <p:sp>
        <p:nvSpPr>
          <p:cNvPr id="277" name="Google Shape;277;g2b6b509cee3_9_164"/>
          <p:cNvSpPr txBox="1">
            <a:spLocks noGrp="1"/>
          </p:cNvSpPr>
          <p:nvPr>
            <p:ph type="subTitle" idx="1"/>
          </p:nvPr>
        </p:nvSpPr>
        <p:spPr>
          <a:xfrm>
            <a:off x="1194475" y="2311375"/>
            <a:ext cx="6836100" cy="18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-78961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2789"/>
              <a:buFont typeface="Noto Sans Symbols"/>
              <a:buChar char="▪"/>
            </a:pPr>
            <a:r>
              <a:rPr lang="en" sz="4839" b="1" dirty="0"/>
              <a:t>Problem Statement  : </a:t>
            </a:r>
            <a:r>
              <a:rPr lang="en-US" sz="4839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categorizes paragraphs based on the dataset's presence or absence of specific  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2789"/>
            </a:pPr>
            <a:r>
              <a:rPr lang="en-US" sz="4839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                                      mental health indicators.                              </a:t>
            </a:r>
            <a:r>
              <a:rPr lang="en-IN" sz="4839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sz="4839" b="1" dirty="0"/>
          </a:p>
          <a:p>
            <a:pPr marL="0" lvl="0" indent="-789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2789"/>
              <a:buFont typeface="Noto Sans Symbols"/>
              <a:buChar char="▪"/>
            </a:pPr>
            <a:r>
              <a:rPr lang="en" sz="4839" b="1" dirty="0"/>
              <a:t>Team Name :  </a:t>
            </a:r>
            <a:r>
              <a:rPr lang="en" sz="4839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bHUC</a:t>
            </a:r>
            <a:endParaRPr sz="4839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"/>
              <a:buFont typeface="Noto Sans Symbols"/>
              <a:buNone/>
            </a:pPr>
            <a:endParaRPr sz="4839" b="1" dirty="0"/>
          </a:p>
          <a:p>
            <a:pPr marL="0" lvl="0" indent="-789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2789"/>
              <a:buFont typeface="Noto Sans Symbols"/>
              <a:buChar char="▪"/>
            </a:pPr>
            <a:r>
              <a:rPr lang="en" sz="4839" b="1" dirty="0"/>
              <a:t>Team Leader Details (Name, Phone Number, Email) :   </a:t>
            </a:r>
            <a:r>
              <a:rPr lang="en" sz="4839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Drishtant Singh Sengar , 9044400879</a:t>
            </a: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2789"/>
            </a:pPr>
            <a:r>
              <a:rPr lang="en" sz="4839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                                                               		            bt22cse012@iiitn.ac.in</a:t>
            </a:r>
            <a:endParaRPr sz="4839" b="1" dirty="0"/>
          </a:p>
          <a:p>
            <a:pPr marL="0" lvl="0" indent="-789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2789"/>
              <a:buFont typeface="Noto Sans Symbols"/>
              <a:buChar char="▪"/>
            </a:pPr>
            <a:r>
              <a:rPr lang="en" sz="4839" b="1" dirty="0"/>
              <a:t>Institution Name : </a:t>
            </a:r>
            <a:r>
              <a:rPr lang="en" sz="4839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IIIT Nagpur</a:t>
            </a:r>
            <a:r>
              <a:rPr lang="en" sz="4839" b="1" dirty="0"/>
              <a:t>	</a:t>
            </a:r>
            <a:endParaRPr sz="4839" b="1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"/>
              <a:buFont typeface="Noto Sans Symbols"/>
              <a:buNone/>
            </a:pPr>
            <a:endParaRPr sz="4839" b="1" dirty="0"/>
          </a:p>
          <a:p>
            <a:pPr marL="0" lvl="0" indent="-789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2789"/>
              <a:buFont typeface="Noto Sans Symbols"/>
              <a:buChar char="▪"/>
            </a:pPr>
            <a:r>
              <a:rPr lang="en" sz="4839" b="1" dirty="0"/>
              <a:t>Course Enrolled  :</a:t>
            </a:r>
            <a:r>
              <a:rPr lang="en" sz="4839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 B</a:t>
            </a:r>
            <a:r>
              <a:rPr lang="en-IN" sz="4839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</a:t>
            </a:r>
            <a:r>
              <a:rPr lang="en" sz="4839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ech CSE</a:t>
            </a:r>
            <a:endParaRPr sz="4839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endParaRPr sz="900" b="1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endParaRPr sz="900" b="1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115000"/>
              <a:buFont typeface="Noto Sans Symbols"/>
              <a:buNone/>
            </a:pPr>
            <a:endParaRPr sz="900" dirty="0"/>
          </a:p>
        </p:txBody>
      </p:sp>
      <p:cxnSp>
        <p:nvCxnSpPr>
          <p:cNvPr id="278" name="Google Shape;278;g2b6b509cee3_9_164"/>
          <p:cNvCxnSpPr/>
          <p:nvPr/>
        </p:nvCxnSpPr>
        <p:spPr>
          <a:xfrm rot="10800000" flipH="1">
            <a:off x="1194477" y="1900354"/>
            <a:ext cx="7009500" cy="102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D40E0-175E-4087-133A-54AC4875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7E1B15-6AB5-D42E-F6D6-FBB4CE8792C8}"/>
              </a:ext>
            </a:extLst>
          </p:cNvPr>
          <p:cNvSpPr txBox="1"/>
          <p:nvPr/>
        </p:nvSpPr>
        <p:spPr>
          <a:xfrm>
            <a:off x="716280" y="48415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hnschrift" panose="020B0502040204020203" pitchFamily="34" charset="0"/>
              </a:rPr>
              <a:t>Evaluation metrics</a:t>
            </a:r>
          </a:p>
          <a:p>
            <a:pPr algn="ctr"/>
            <a:endParaRPr lang="en-IN" sz="2000" b="1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16568-5185-5EA1-A246-F3BFD08634C5}"/>
              </a:ext>
            </a:extLst>
          </p:cNvPr>
          <p:cNvSpPr txBox="1"/>
          <p:nvPr/>
        </p:nvSpPr>
        <p:spPr>
          <a:xfrm>
            <a:off x="716280" y="3752114"/>
            <a:ext cx="3731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accuracy is not a great metric in multi-label classification with class imbalance we decided to choose this model as it performs better on other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D4510-6DA7-C002-B4A6-61C431973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31" y="1085782"/>
            <a:ext cx="2903705" cy="2477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653351-8906-5F78-FC6C-7088CC9C6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220" y="914332"/>
            <a:ext cx="4000500" cy="33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5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070AC-23BA-F629-4F71-4DA0AAD03724}"/>
              </a:ext>
            </a:extLst>
          </p:cNvPr>
          <p:cNvSpPr txBox="1"/>
          <p:nvPr/>
        </p:nvSpPr>
        <p:spPr>
          <a:xfrm>
            <a:off x="-1444337" y="529244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Problem Statement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917E0-EB95-10F5-116F-3C3F2870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94" y="384582"/>
            <a:ext cx="4323196" cy="1938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1DF69-7B68-0BF7-1851-3CF63E33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49" y="1143700"/>
            <a:ext cx="7374290" cy="376919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ADFE01-5517-B944-C7B5-91C55FA4CA4E}"/>
              </a:ext>
            </a:extLst>
          </p:cNvPr>
          <p:cNvCxnSpPr>
            <a:cxnSpLocks/>
          </p:cNvCxnSpPr>
          <p:nvPr/>
        </p:nvCxnSpPr>
        <p:spPr>
          <a:xfrm>
            <a:off x="4300313" y="2274225"/>
            <a:ext cx="36314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76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AA91C-A5DE-1B64-6919-817D056DF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EDE55-9E36-7DE6-4C51-A2403A3B99EE}"/>
              </a:ext>
            </a:extLst>
          </p:cNvPr>
          <p:cNvSpPr txBox="1"/>
          <p:nvPr/>
        </p:nvSpPr>
        <p:spPr>
          <a:xfrm>
            <a:off x="571500" y="48768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Observations : Class imbalance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0B17C-7F76-9316-4BE8-73AE9605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39" y="1706388"/>
            <a:ext cx="3259444" cy="1953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02A5B-A9D0-701A-61AE-7280A8EF94A1}"/>
              </a:ext>
            </a:extLst>
          </p:cNvPr>
          <p:cNvSpPr txBox="1"/>
          <p:nvPr/>
        </p:nvSpPr>
        <p:spPr>
          <a:xfrm>
            <a:off x="4281055" y="1461345"/>
            <a:ext cx="4211781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050" b="1" i="0" dirty="0">
                <a:solidFill>
                  <a:schemeClr val="tx1"/>
                </a:solidFill>
                <a:effectLst/>
                <a:latin typeface="Segoe WPC"/>
              </a:rPr>
              <a:t>Imbalanced Classes</a:t>
            </a:r>
            <a:r>
              <a:rPr lang="en-US" sz="105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WPC"/>
              </a:rPr>
              <a:t>: When the classes are imbalanced, meaning some classes have significantly more instances than others, the model may become </a:t>
            </a:r>
            <a:r>
              <a:rPr lang="en-US" sz="105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WPC"/>
              </a:rPr>
              <a:t>biased towards the majority class</a:t>
            </a:r>
            <a:r>
              <a:rPr lang="en-US" sz="105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WPC"/>
              </a:rPr>
              <a:t>. This can lead to </a:t>
            </a:r>
            <a:r>
              <a:rPr lang="en-US" sz="105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WPC"/>
              </a:rPr>
              <a:t>poor performance </a:t>
            </a:r>
            <a:r>
              <a:rPr lang="en-US" sz="105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WPC"/>
              </a:rPr>
              <a:t>on the minority classes and inaccurate predictions.</a:t>
            </a:r>
          </a:p>
          <a:p>
            <a:pPr algn="l"/>
            <a:endParaRPr lang="en-US" sz="105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WPC"/>
            </a:endParaRPr>
          </a:p>
          <a:p>
            <a:pPr algn="l"/>
            <a:r>
              <a:rPr lang="en-US" sz="1050" b="1" i="0" dirty="0">
                <a:solidFill>
                  <a:schemeClr val="tx1"/>
                </a:solidFill>
                <a:effectLst/>
                <a:latin typeface="Segoe WPC"/>
              </a:rPr>
              <a:t>2.Limited Representation: </a:t>
            </a:r>
            <a:r>
              <a:rPr lang="en-US" sz="105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WPC"/>
              </a:rPr>
              <a:t>Annotations with fewer instances may not have enough data to accurately learn their patterns and characteristics. As a result, the model may struggle to make accurate predictions for these annotations.</a:t>
            </a:r>
          </a:p>
          <a:p>
            <a:pPr algn="l"/>
            <a:endParaRPr lang="en-US" sz="105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WPC"/>
            </a:endParaRPr>
          </a:p>
          <a:p>
            <a:pPr algn="l"/>
            <a:r>
              <a:rPr lang="en-US" sz="1050" b="1" i="0" dirty="0">
                <a:solidFill>
                  <a:schemeClr val="tx1"/>
                </a:solidFill>
                <a:effectLst/>
                <a:latin typeface="Segoe WPC"/>
              </a:rPr>
              <a:t>3.Evaluation Metrics: </a:t>
            </a:r>
            <a:r>
              <a:rPr lang="en-US" sz="105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WPC"/>
              </a:rPr>
              <a:t>When evaluating the model's performance, metrics such as </a:t>
            </a:r>
            <a:r>
              <a:rPr lang="en-US" sz="105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WPC"/>
              </a:rPr>
              <a:t>accuracy may not provide an accurate representation of its effectiveness</a:t>
            </a:r>
            <a:r>
              <a:rPr lang="en-US" sz="105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WPC"/>
              </a:rPr>
              <a:t>. For imbalanced datasets, metrics like precision, recall, and F1-score are more informative in assessing the model's performance on individual classes.</a:t>
            </a:r>
          </a:p>
          <a:p>
            <a:endParaRPr lang="en-IN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12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4DA4C-F45C-B2D3-E79B-DC2A3425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05935-96ED-3134-E68A-121283E9740E}"/>
              </a:ext>
            </a:extLst>
          </p:cNvPr>
          <p:cNvSpPr txBox="1"/>
          <p:nvPr/>
        </p:nvSpPr>
        <p:spPr>
          <a:xfrm>
            <a:off x="571500" y="48768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Our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211FD-6CC9-36B1-8671-21A3CE26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33" y="2454362"/>
            <a:ext cx="6851918" cy="1822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39083-E079-C8ED-7CCB-9C3ECC094C78}"/>
              </a:ext>
            </a:extLst>
          </p:cNvPr>
          <p:cNvSpPr txBox="1"/>
          <p:nvPr/>
        </p:nvSpPr>
        <p:spPr>
          <a:xfrm>
            <a:off x="876033" y="1244600"/>
            <a:ext cx="2686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 solve the problem of </a:t>
            </a:r>
            <a:r>
              <a:rPr lang="en-IN" sz="1100" b="1" dirty="0"/>
              <a:t>label/class imbalance</a:t>
            </a:r>
            <a:r>
              <a:rPr lang="en-IN" sz="1100" dirty="0"/>
              <a:t> we assigned different </a:t>
            </a:r>
            <a:r>
              <a:rPr lang="en-IN" sz="1100" b="1" dirty="0"/>
              <a:t>weights</a:t>
            </a:r>
            <a:r>
              <a:rPr lang="en-IN" sz="1100" dirty="0"/>
              <a:t> to each label to improve the precision and recall of our model.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04B41F-FC87-1BBE-49DB-1906A3BE3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16" y="1164137"/>
            <a:ext cx="4904602" cy="1209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8057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F4D01-311F-4598-0644-34F0D57B7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3B727C-FDCA-6458-D138-10C9F8889CFF}"/>
              </a:ext>
            </a:extLst>
          </p:cNvPr>
          <p:cNvSpPr txBox="1"/>
          <p:nvPr/>
        </p:nvSpPr>
        <p:spPr>
          <a:xfrm>
            <a:off x="571500" y="443821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hnschrift" panose="020B0502040204020203" pitchFamily="34" charset="0"/>
              </a:rPr>
              <a:t>Our workflow(addressing class imbalance)</a:t>
            </a:r>
            <a:endParaRPr lang="en-IN" sz="2000" b="1" dirty="0"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02666-88C5-C18B-DA49-04C91F723E89}"/>
              </a:ext>
            </a:extLst>
          </p:cNvPr>
          <p:cNvSpPr txBox="1"/>
          <p:nvPr/>
        </p:nvSpPr>
        <p:spPr>
          <a:xfrm>
            <a:off x="1039571" y="4291875"/>
            <a:ext cx="7207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are extremely black boxed explanations of the ML models to </a:t>
            </a:r>
          </a:p>
          <a:p>
            <a:pPr algn="ctr"/>
            <a:r>
              <a:rPr lang="en-IN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 how they were really implemented check out the </a:t>
            </a:r>
            <a:r>
              <a:rPr lang="en-IN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  <a:r>
              <a:rPr lang="en-IN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notebooks </a:t>
            </a:r>
            <a:r>
              <a:rPr lang="en-IN" sz="1050" b="1" dirty="0">
                <a:hlinkClick r:id="rId2"/>
              </a:rPr>
              <a:t>here!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E5A81-7AFF-3B57-3EDA-101EB1532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613" y="815911"/>
            <a:ext cx="6563208" cy="368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80D1B-8AB5-0655-3B6B-3B5500672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71055-D8A9-1B46-4344-9552100160D4}"/>
              </a:ext>
            </a:extLst>
          </p:cNvPr>
          <p:cNvSpPr txBox="1"/>
          <p:nvPr/>
        </p:nvSpPr>
        <p:spPr>
          <a:xfrm>
            <a:off x="571500" y="443821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hnschrift" panose="020B0502040204020203" pitchFamily="34" charset="0"/>
              </a:rPr>
              <a:t>Our workflow(vectorizing data)</a:t>
            </a:r>
            <a:endParaRPr lang="en-IN" sz="2000" b="1" dirty="0"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8C24B-26D0-458B-5A42-23BFA776CF9E}"/>
              </a:ext>
            </a:extLst>
          </p:cNvPr>
          <p:cNvSpPr txBox="1"/>
          <p:nvPr/>
        </p:nvSpPr>
        <p:spPr>
          <a:xfrm>
            <a:off x="1039571" y="4291875"/>
            <a:ext cx="7207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are extremely black boxed explanations of the ML models to </a:t>
            </a:r>
          </a:p>
          <a:p>
            <a:pPr algn="ctr"/>
            <a:r>
              <a:rPr lang="en-IN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 how they were really implemented check out the </a:t>
            </a:r>
            <a:r>
              <a:rPr lang="en-IN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  <a:r>
              <a:rPr lang="en-IN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notebooks </a:t>
            </a:r>
            <a:r>
              <a:rPr lang="en-IN" sz="1050" b="1" dirty="0">
                <a:hlinkClick r:id="rId2"/>
              </a:rPr>
              <a:t>here!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7CDDB-016C-E4A1-6B3E-9B1B13EC6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99" y="491497"/>
            <a:ext cx="5911161" cy="40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3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078DD-8ECB-74BA-483A-60A63072F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FCF98-9829-9CC6-CD18-67711E9ABCB2}"/>
              </a:ext>
            </a:extLst>
          </p:cNvPr>
          <p:cNvSpPr txBox="1"/>
          <p:nvPr/>
        </p:nvSpPr>
        <p:spPr>
          <a:xfrm>
            <a:off x="571500" y="437988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hnschrift" panose="020B0502040204020203" pitchFamily="34" charset="0"/>
              </a:rPr>
              <a:t>Our workflow(neural network define and train)</a:t>
            </a:r>
            <a:endParaRPr lang="en-IN" sz="2000" b="1" dirty="0"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A58A3-8F6C-4A52-1A95-09507680C2FD}"/>
              </a:ext>
            </a:extLst>
          </p:cNvPr>
          <p:cNvSpPr txBox="1"/>
          <p:nvPr/>
        </p:nvSpPr>
        <p:spPr>
          <a:xfrm>
            <a:off x="1039571" y="4291875"/>
            <a:ext cx="7207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are extremely black boxed explanations of the ML models to </a:t>
            </a:r>
          </a:p>
          <a:p>
            <a:pPr algn="ctr"/>
            <a:r>
              <a:rPr lang="en-IN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 how they were really implemented check out the </a:t>
            </a:r>
            <a:r>
              <a:rPr lang="en-IN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  <a:r>
              <a:rPr lang="en-IN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notebooks </a:t>
            </a:r>
            <a:r>
              <a:rPr lang="en-IN" sz="1050" b="1" dirty="0">
                <a:hlinkClick r:id="rId2"/>
              </a:rPr>
              <a:t>here!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78CBD3-5B67-85E5-2EA3-A9BB9AF12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52" y="1696538"/>
            <a:ext cx="3843848" cy="997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D9D885-68D8-0C33-B6E5-30CD38194DBF}"/>
              </a:ext>
            </a:extLst>
          </p:cNvPr>
          <p:cNvSpPr txBox="1"/>
          <p:nvPr/>
        </p:nvSpPr>
        <p:spPr>
          <a:xfrm>
            <a:off x="667192" y="2690188"/>
            <a:ext cx="308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monaco-monospace-font)"/>
              </a:rPr>
              <a:t>Dense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Segoe WPC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WPC"/>
              </a:rPr>
              <a:t>layer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WPC"/>
              </a:rPr>
              <a:t> with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Segoe WPC"/>
              </a:rPr>
              <a:t>128 units 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lang="en-IN" sz="11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IN" sz="1100" b="1" dirty="0"/>
              <a:t>Dropout : to avoid overfitting</a:t>
            </a:r>
          </a:p>
          <a:p>
            <a:r>
              <a:rPr lang="en-IN" sz="1100" b="1" dirty="0"/>
              <a:t>Final Dense layer </a:t>
            </a:r>
            <a:r>
              <a:rPr lang="en-IN" sz="1100" b="1" dirty="0">
                <a:sym typeface="Wingdings" panose="05000000000000000000" pitchFamily="2" charset="2"/>
              </a:rPr>
              <a:t> Num of </a:t>
            </a:r>
            <a:r>
              <a:rPr lang="en-IN" sz="1100" b="1" dirty="0">
                <a:highlight>
                  <a:srgbClr val="FFFF00"/>
                </a:highlight>
                <a:sym typeface="Wingdings" panose="05000000000000000000" pitchFamily="2" charset="2"/>
              </a:rPr>
              <a:t>target classes</a:t>
            </a:r>
            <a:endParaRPr lang="en-IN" sz="1100" b="1" dirty="0">
              <a:highlight>
                <a:srgbClr val="FFFF00"/>
              </a:highligh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64B5E0-705B-440E-A4DC-8C3301CCA3B9}"/>
              </a:ext>
            </a:extLst>
          </p:cNvPr>
          <p:cNvCxnSpPr>
            <a:cxnSpLocks/>
            <a:stCxn id="7" idx="3"/>
            <a:endCxn id="14" idx="2"/>
          </p:cNvCxnSpPr>
          <p:nvPr/>
        </p:nvCxnSpPr>
        <p:spPr>
          <a:xfrm>
            <a:off x="4572000" y="2195186"/>
            <a:ext cx="1579101" cy="16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86080DC-AAC3-94CA-979F-94096077F7D2}"/>
              </a:ext>
            </a:extLst>
          </p:cNvPr>
          <p:cNvSpPr/>
          <p:nvPr/>
        </p:nvSpPr>
        <p:spPr>
          <a:xfrm>
            <a:off x="6151101" y="1502629"/>
            <a:ext cx="1554480" cy="14173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96438403-FAC2-4950-4968-3D1EFF2015E2}"/>
              </a:ext>
            </a:extLst>
          </p:cNvPr>
          <p:cNvSpPr/>
          <p:nvPr/>
        </p:nvSpPr>
        <p:spPr>
          <a:xfrm>
            <a:off x="6309360" y="1749416"/>
            <a:ext cx="518160" cy="891540"/>
          </a:xfrm>
          <a:prstGeom prst="curved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FD6E25A3-636A-FB7C-97BC-E4D993B95B26}"/>
              </a:ext>
            </a:extLst>
          </p:cNvPr>
          <p:cNvSpPr/>
          <p:nvPr/>
        </p:nvSpPr>
        <p:spPr>
          <a:xfrm rot="10290304">
            <a:off x="7009825" y="1646829"/>
            <a:ext cx="518160" cy="891540"/>
          </a:xfrm>
          <a:prstGeom prst="curved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0E080-60FA-ABE4-3FBC-F417EDBAA6BC}"/>
              </a:ext>
            </a:extLst>
          </p:cNvPr>
          <p:cNvSpPr txBox="1"/>
          <p:nvPr/>
        </p:nvSpPr>
        <p:spPr>
          <a:xfrm>
            <a:off x="6505431" y="2049348"/>
            <a:ext cx="84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0B9B57-3180-9F56-4976-AB92CD3438D3}"/>
              </a:ext>
            </a:extLst>
          </p:cNvPr>
          <p:cNvSpPr txBox="1"/>
          <p:nvPr/>
        </p:nvSpPr>
        <p:spPr>
          <a:xfrm>
            <a:off x="6287380" y="2904245"/>
            <a:ext cx="1281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10</a:t>
            </a:r>
            <a:r>
              <a:rPr lang="en-IN" b="1" dirty="0"/>
              <a:t> EPOCHS</a:t>
            </a:r>
          </a:p>
        </p:txBody>
      </p:sp>
    </p:spTree>
    <p:extLst>
      <p:ext uri="{BB962C8B-B14F-4D97-AF65-F5344CB8AC3E}">
        <p14:creationId xmlns:p14="http://schemas.microsoft.com/office/powerpoint/2010/main" val="88603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A5B6B-EBD7-1AB4-9DC6-D3EE05380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A9851D-86BF-F38C-1493-569C9A183435}"/>
              </a:ext>
            </a:extLst>
          </p:cNvPr>
          <p:cNvSpPr txBox="1"/>
          <p:nvPr/>
        </p:nvSpPr>
        <p:spPr>
          <a:xfrm>
            <a:off x="716280" y="48415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hnschrift" panose="020B0502040204020203" pitchFamily="34" charset="0"/>
              </a:rPr>
              <a:t>Evaluation metrics</a:t>
            </a:r>
          </a:p>
          <a:p>
            <a:pPr algn="ctr"/>
            <a:endParaRPr lang="en-IN" sz="2000" b="1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81AF9-A215-A9E9-9D83-54E39048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759435"/>
            <a:ext cx="3536318" cy="1636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C23C78-9957-35E0-2D8C-362D8A1AB53C}"/>
              </a:ext>
            </a:extLst>
          </p:cNvPr>
          <p:cNvSpPr txBox="1"/>
          <p:nvPr/>
        </p:nvSpPr>
        <p:spPr>
          <a:xfrm>
            <a:off x="1088130" y="4395863"/>
            <a:ext cx="232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 of each label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C24258-B8F6-AFFA-ACA1-B33CEAD6A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96" y="791931"/>
            <a:ext cx="2495968" cy="1820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8DE4F-12F6-404D-81CF-D65DEBD4A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562" y="1080282"/>
            <a:ext cx="3302322" cy="28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3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938D8-DE1C-58D3-8F45-5A9B959EB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49FAC-327D-26D2-EE47-B62DE8AC4A25}"/>
              </a:ext>
            </a:extLst>
          </p:cNvPr>
          <p:cNvSpPr txBox="1"/>
          <p:nvPr/>
        </p:nvSpPr>
        <p:spPr>
          <a:xfrm>
            <a:off x="571500" y="422347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Bahnschrift" panose="020B0502040204020203" pitchFamily="34" charset="0"/>
              </a:rPr>
              <a:t>Our Second Approach(Transfer learning)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12D48-8B3C-7B7C-A281-7D100E216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60" y="990944"/>
            <a:ext cx="4770751" cy="3530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89859-2326-10FC-F45A-A57E62CA81BD}"/>
              </a:ext>
            </a:extLst>
          </p:cNvPr>
          <p:cNvSpPr txBox="1"/>
          <p:nvPr/>
        </p:nvSpPr>
        <p:spPr>
          <a:xfrm>
            <a:off x="3035300" y="2990850"/>
            <a:ext cx="654050" cy="2616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>
                <a:latin typeface="Bahnschrift SemiBold" panose="020B0502040204020203" pitchFamily="34" charset="0"/>
              </a:rPr>
              <a:t>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F02AE-7106-6B31-7210-651E5B09AF14}"/>
              </a:ext>
            </a:extLst>
          </p:cNvPr>
          <p:cNvSpPr txBox="1"/>
          <p:nvPr/>
        </p:nvSpPr>
        <p:spPr>
          <a:xfrm>
            <a:off x="3937000" y="3952501"/>
            <a:ext cx="1092200" cy="230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Bahnschrift SemiBold" panose="020B0502040204020203" pitchFamily="34" charset="0"/>
              </a:rPr>
              <a:t>Primate_dataset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427F4-FF76-50AC-30EE-00E712E6FF10}"/>
              </a:ext>
            </a:extLst>
          </p:cNvPr>
          <p:cNvSpPr txBox="1"/>
          <p:nvPr/>
        </p:nvSpPr>
        <p:spPr>
          <a:xfrm>
            <a:off x="5588000" y="3112760"/>
            <a:ext cx="1041400" cy="2616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>
                <a:latin typeface="Bahnschrift SemiBold" panose="020B0502040204020203" pitchFamily="34" charset="0"/>
              </a:rPr>
              <a:t>BERT-</a:t>
            </a:r>
            <a:r>
              <a:rPr lang="en-IN" sz="1050" b="1" dirty="0" err="1">
                <a:latin typeface="Bahnschrift SemiBold" panose="020B0502040204020203" pitchFamily="34" charset="0"/>
              </a:rPr>
              <a:t>bHUC</a:t>
            </a:r>
            <a:endParaRPr lang="en-IN" sz="1050" b="1" dirty="0">
              <a:latin typeface="Bahnschrift SemiBold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BDC412-3734-AD0F-6848-A9EAF5674D09}"/>
              </a:ext>
            </a:extLst>
          </p:cNvPr>
          <p:cNvSpPr txBox="1"/>
          <p:nvPr/>
        </p:nvSpPr>
        <p:spPr>
          <a:xfrm>
            <a:off x="1052271" y="4313349"/>
            <a:ext cx="7207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are extremely black boxed explanations of the ML models to </a:t>
            </a:r>
          </a:p>
          <a:p>
            <a:pPr algn="ctr"/>
            <a:r>
              <a:rPr lang="en-IN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 how they were really implemented check out the </a:t>
            </a:r>
            <a:r>
              <a:rPr lang="en-IN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  <a:r>
              <a:rPr lang="en-IN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notebooks </a:t>
            </a:r>
            <a:r>
              <a:rPr lang="en-IN" sz="1050" b="1" dirty="0">
                <a:hlinkClick r:id="rId3"/>
              </a:rPr>
              <a:t>here!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39013415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418</Words>
  <Application>Microsoft Office PowerPoint</Application>
  <PresentationFormat>On-screen Show (16:9)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Garamond</vt:lpstr>
      <vt:lpstr>Arial</vt:lpstr>
      <vt:lpstr>Segoe WPC</vt:lpstr>
      <vt:lpstr>Bahnschrift</vt:lpstr>
      <vt:lpstr>Bahnschrift SemiBold</vt:lpstr>
      <vt:lpstr>Wingdings</vt:lpstr>
      <vt:lpstr>Noto Sans Symbols</vt:lpstr>
      <vt:lpstr>var(--monaco-monospace-font)</vt:lpstr>
      <vt:lpstr>Organic</vt:lpstr>
      <vt:lpstr>TEAM DETAILS AND 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DETAILS AND PROBLEM STATEMENT</dc:title>
  <dc:creator>drishtant singh sengar</dc:creator>
  <cp:lastModifiedBy>drishtant singh sengar</cp:lastModifiedBy>
  <cp:revision>6</cp:revision>
  <dcterms:modified xsi:type="dcterms:W3CDTF">2024-02-22T03:45:55Z</dcterms:modified>
</cp:coreProperties>
</file>