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6"/>
  </p:notesMasterIdLst>
  <p:sldIdLst>
    <p:sldId id="519" r:id="rId2"/>
    <p:sldId id="807" r:id="rId3"/>
    <p:sldId id="808" r:id="rId4"/>
    <p:sldId id="809" r:id="rId5"/>
    <p:sldId id="812" r:id="rId6"/>
    <p:sldId id="810" r:id="rId7"/>
    <p:sldId id="811" r:id="rId8"/>
    <p:sldId id="816" r:id="rId9"/>
    <p:sldId id="814" r:id="rId10"/>
    <p:sldId id="819" r:id="rId11"/>
    <p:sldId id="817" r:id="rId12"/>
    <p:sldId id="818" r:id="rId13"/>
    <p:sldId id="815" r:id="rId14"/>
    <p:sldId id="614" r:id="rId1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43"/>
    <a:srgbClr val="008D54"/>
    <a:srgbClr val="007661"/>
    <a:srgbClr val="008C86"/>
    <a:srgbClr val="006A7B"/>
    <a:srgbClr val="2F4858"/>
    <a:srgbClr val="343800"/>
    <a:srgbClr val="00A0A1"/>
    <a:srgbClr val="FFC675"/>
    <a:srgbClr val="F88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9"/>
    <p:restoredTop sz="86803"/>
  </p:normalViewPr>
  <p:slideViewPr>
    <p:cSldViewPr snapToGrid="0" snapToObjects="1">
      <p:cViewPr varScale="1">
        <p:scale>
          <a:sx n="58" d="100"/>
          <a:sy n="58" d="100"/>
        </p:scale>
        <p:origin x="10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3A24E-88E4-0443-B063-C1681575C513}" type="datetimeFigureOut">
              <a:rPr lang="en-ES" smtClean="0"/>
              <a:t>11/04/2021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1C4E5-58E1-FC4D-B26E-4B481902A37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4418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7175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6282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0185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801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573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19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176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6142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6615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904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978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11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F574-ADFC-A345-A70C-6C289982A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CF17-EF8C-4143-8810-FEBDCA10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ED96D-C0E4-9D4C-AA6F-A98CC67A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2021-11-04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CD65-DE40-E74B-9C44-BF02DBD8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4595-AB01-BE42-94C9-6C9BBB19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DC5F-260D-BD47-B91E-0B8DCB54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DB45C-5884-9147-A98B-79E56BA11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F31F-0B4F-CC4D-B83C-323DC099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2021-11-04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20E3-E9D1-4643-98FD-22735130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7DC16-E874-EA42-ACE9-F310AC3A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9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D7DA0-4769-244E-8C89-A9A32BCEE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DB71A-2039-8141-B34B-4DA21398E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B449-962F-2946-98AF-33FC1319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2021-11-04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0B70-D5CD-754C-82E8-81900E7D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1F5F-C597-A94B-B6C7-CC836A9B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8064-15F1-E445-907E-ACC08810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39B8-E6E5-BE4B-83BC-AAFC13F7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DD06-C138-E844-B6F6-BF73AC74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2021-11-04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1826-5894-AD4B-8A2E-4BFE1495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A1C6-CA47-7946-9233-C87858BE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D984-6C73-274C-8E74-3CCB3BC7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42AD1-2681-374D-9A56-58EC21F5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D088D-0248-3641-94C8-77F13C39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2021-11-04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55B3-AAA7-9645-A70E-4856C3DA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ADC7-44F9-6D4B-B260-D08BC661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FEF5-7BCC-E54A-9E6A-EFD038EF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790C5-7CFC-9E4D-9CC8-E7DBD545C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8343D-AAB8-A346-BFB4-71CCE836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C759D-6204-0248-BD0A-46551590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2021-11-04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C2A9E-D02F-A144-AA58-52B9C6BA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6686E-3E06-DA42-B1DD-C15B4BD0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1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74C2-BF2E-1B46-8072-17F44371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69557-1800-C44E-BC1C-BEDABB6D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0F0FB-2EA2-0347-8BCF-911D9BEA7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D0EDA-B713-ED41-9098-FBBC66B3B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EAAE3-D8EF-5C4C-A4F1-BE5E0693A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E6DB2-6FCE-2947-B2A5-DBA0D41C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2021-11-04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9382B-C4A7-6546-9356-6C6CF6D5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C491D-9383-CC40-81EB-6B5C390E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E070-B41F-9547-8BA3-8C2AA2D9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107F-53C5-734A-8D4B-E5794AD3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2021-11-04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E78A1-02AB-7B46-820A-B1446BF8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B6B59-C05C-384F-8A67-269578C5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8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A9F4A-2973-6143-9ACB-BA95CF8A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2021-11-04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4E444-6441-CE42-A3FA-7D297FE3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D6748-4A2B-814B-9B62-649F93F1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8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E81A-19B3-1443-9ACD-63DEEEED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E5B0-56B2-BB4E-9437-221BD593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50E60-B179-3342-ADBF-9D11A3BC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84AC7-3F1A-AB4C-B25A-21F0248D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2021-11-04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90437-7274-9140-8713-F1D00F55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75582-778C-EE45-BB87-D88CFE9D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66D3-E4BD-5F48-BDE7-B01AE8A7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04BCA-34EE-7146-A7E9-C6DD17617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09BEB-C08C-7B4B-A612-76EFFBFD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5B178-C1C3-5946-841F-27A682E0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2021-11-04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44C5C-CE5A-1D47-A6BD-8B5A68BB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F802F-6E27-7C44-9406-B095FD1D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1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E87AE-C36D-2145-8EEB-F026F3BF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8CB3-495C-264C-ADE4-8E7F83EE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4513-6BB2-0F4E-BD8B-1B8382E5E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2021-11-04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9EED-9118-494A-9C0C-E221935B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79C25-8ED2-7E4A-BFEC-2A8030D97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emoncode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articles/injection.html#InversionOfContro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4591878"/>
            <a:ext cx="12192000" cy="226612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763674" y="3027901"/>
            <a:ext cx="11093892" cy="1560807"/>
          </a:xfrm>
          <a:prstGeom prst="rect">
            <a:avLst/>
          </a:prstGeom>
        </p:spPr>
        <p:txBody>
          <a:bodyPr vert="horz" wrap="square" lIns="0" tIns="60960" rIns="121920" bIns="6096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120648" algn="l"/>
              </a:tabLst>
            </a:pPr>
            <a:r>
              <a:rPr lang="en-US" sz="9600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Estructura</a:t>
            </a:r>
            <a:r>
              <a:rPr lang="en-US" sz="9600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de </a:t>
            </a:r>
            <a:r>
              <a:rPr lang="en-US" sz="9600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soluciones</a:t>
            </a:r>
            <a:endParaRPr lang="en-US" sz="9600" spc="-4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94D9FF3-C3BC-45FD-BE97-970A880FF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88" t="-754" r="13873" b="52337"/>
          <a:stretch/>
        </p:blipFill>
        <p:spPr>
          <a:xfrm rot="16200000">
            <a:off x="9975483" y="4641482"/>
            <a:ext cx="2269291" cy="21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1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Autofit/>
          </a:bodyPr>
          <a:lstStyle/>
          <a:p>
            <a:r>
              <a:rPr lang="es-ES_tradnl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Principio de </a:t>
            </a:r>
            <a:r>
              <a:rPr lang="es-ES_tradnl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Inversi</a:t>
            </a:r>
            <a:r>
              <a:rPr lang="en-US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ón</a:t>
            </a:r>
            <a:r>
              <a:rPr lang="en-US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de </a:t>
            </a:r>
            <a:r>
              <a:rPr lang="en-US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Dependencia</a:t>
            </a:r>
            <a:r>
              <a:rPr lang="en-US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(DIP) </a:t>
            </a:r>
            <a:endParaRPr lang="es-ES_tradnl" spc="-4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96FBD4-643D-D14A-8D26-8E5676B5164D}"/>
              </a:ext>
            </a:extLst>
          </p:cNvPr>
          <p:cNvSpPr/>
          <p:nvPr/>
        </p:nvSpPr>
        <p:spPr>
          <a:xfrm>
            <a:off x="863599" y="1071331"/>
            <a:ext cx="1090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polimorfismo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herencia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invertir</a:t>
            </a:r>
            <a:r>
              <a:rPr lang="en-US" dirty="0"/>
              <a:t> la </a:t>
            </a:r>
            <a:r>
              <a:rPr lang="en-US" dirty="0" err="1"/>
              <a:t>dependencia</a:t>
            </a:r>
            <a:r>
              <a:rPr lang="en-US" dirty="0"/>
              <a:t> y </a:t>
            </a:r>
            <a:r>
              <a:rPr lang="en-US" dirty="0" err="1"/>
              <a:t>ejecutar</a:t>
            </a:r>
            <a:r>
              <a:rPr lang="en-US" dirty="0"/>
              <a:t> algo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abstracción</a:t>
            </a:r>
            <a:endParaRPr lang="en-US" i="1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A4ECFA6-C822-3546-98F4-434059815E6B}"/>
              </a:ext>
            </a:extLst>
          </p:cNvPr>
          <p:cNvSpPr/>
          <p:nvPr/>
        </p:nvSpPr>
        <p:spPr>
          <a:xfrm>
            <a:off x="1573605" y="2239138"/>
            <a:ext cx="2740838" cy="550049"/>
          </a:xfrm>
          <a:prstGeom prst="roundRect">
            <a:avLst/>
          </a:prstGeom>
          <a:solidFill>
            <a:srgbClr val="2F4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Abstracción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2BBA111-A3EF-1D46-9DB9-9ABE00842C11}"/>
              </a:ext>
            </a:extLst>
          </p:cNvPr>
          <p:cNvSpPr/>
          <p:nvPr/>
        </p:nvSpPr>
        <p:spPr>
          <a:xfrm>
            <a:off x="1573605" y="3508190"/>
            <a:ext cx="2740838" cy="59517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Implementación concreta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579F13B-88E7-C74E-9799-3B375FF72DC3}"/>
              </a:ext>
            </a:extLst>
          </p:cNvPr>
          <p:cNvSpPr/>
          <p:nvPr/>
        </p:nvSpPr>
        <p:spPr>
          <a:xfrm rot="16200000">
            <a:off x="2669001" y="2999833"/>
            <a:ext cx="550048" cy="297711"/>
          </a:xfrm>
          <a:prstGeom prst="rightArrow">
            <a:avLst/>
          </a:prstGeom>
          <a:solidFill>
            <a:srgbClr val="00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Rounded Rectangle 26">
            <a:extLst>
              <a:ext uri="{FF2B5EF4-FFF2-40B4-BE49-F238E27FC236}">
                <a16:creationId xmlns:a16="http://schemas.microsoft.com/office/drawing/2014/main" id="{FB228B13-7405-44C7-AB03-25F4B8CAAFCA}"/>
              </a:ext>
            </a:extLst>
          </p:cNvPr>
          <p:cNvSpPr/>
          <p:nvPr/>
        </p:nvSpPr>
        <p:spPr>
          <a:xfrm>
            <a:off x="1573605" y="4845758"/>
            <a:ext cx="2740838" cy="550049"/>
          </a:xfrm>
          <a:prstGeom prst="roundRect">
            <a:avLst/>
          </a:prstGeom>
          <a:solidFill>
            <a:srgbClr val="00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Mi código</a:t>
            </a:r>
          </a:p>
        </p:txBody>
      </p:sp>
      <p:sp>
        <p:nvSpPr>
          <p:cNvPr id="34" name="Right Arrow 28">
            <a:extLst>
              <a:ext uri="{FF2B5EF4-FFF2-40B4-BE49-F238E27FC236}">
                <a16:creationId xmlns:a16="http://schemas.microsoft.com/office/drawing/2014/main" id="{95A91E75-E595-416C-9DC2-AB822A0BEA12}"/>
              </a:ext>
            </a:extLst>
          </p:cNvPr>
          <p:cNvSpPr/>
          <p:nvPr/>
        </p:nvSpPr>
        <p:spPr>
          <a:xfrm rot="16200000">
            <a:off x="2669000" y="4325708"/>
            <a:ext cx="550048" cy="297711"/>
          </a:xfrm>
          <a:prstGeom prst="rightArrow">
            <a:avLst/>
          </a:prstGeom>
          <a:solidFill>
            <a:srgbClr val="00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Rounded Rectangle 16">
            <a:extLst>
              <a:ext uri="{FF2B5EF4-FFF2-40B4-BE49-F238E27FC236}">
                <a16:creationId xmlns:a16="http://schemas.microsoft.com/office/drawing/2014/main" id="{1AAB9724-CCF3-4500-981F-B1DB56F124B4}"/>
              </a:ext>
            </a:extLst>
          </p:cNvPr>
          <p:cNvSpPr/>
          <p:nvPr/>
        </p:nvSpPr>
        <p:spPr>
          <a:xfrm>
            <a:off x="7877557" y="3538688"/>
            <a:ext cx="2740838" cy="550049"/>
          </a:xfrm>
          <a:prstGeom prst="roundRect">
            <a:avLst/>
          </a:prstGeom>
          <a:solidFill>
            <a:srgbClr val="2F4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Abstracción</a:t>
            </a:r>
          </a:p>
        </p:txBody>
      </p:sp>
      <p:sp>
        <p:nvSpPr>
          <p:cNvPr id="37" name="Rounded Rectangle 25">
            <a:extLst>
              <a:ext uri="{FF2B5EF4-FFF2-40B4-BE49-F238E27FC236}">
                <a16:creationId xmlns:a16="http://schemas.microsoft.com/office/drawing/2014/main" id="{F22909F4-5FCD-4919-AA68-0C9AD03B49C1}"/>
              </a:ext>
            </a:extLst>
          </p:cNvPr>
          <p:cNvSpPr/>
          <p:nvPr/>
        </p:nvSpPr>
        <p:spPr>
          <a:xfrm>
            <a:off x="7877559" y="2216573"/>
            <a:ext cx="2740838" cy="59517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Implementación concreta</a:t>
            </a:r>
          </a:p>
        </p:txBody>
      </p:sp>
      <p:sp>
        <p:nvSpPr>
          <p:cNvPr id="38" name="Right Arrow 28">
            <a:extLst>
              <a:ext uri="{FF2B5EF4-FFF2-40B4-BE49-F238E27FC236}">
                <a16:creationId xmlns:a16="http://schemas.microsoft.com/office/drawing/2014/main" id="{C39DFB42-4266-4875-8A5A-F6658EDE2C3F}"/>
              </a:ext>
            </a:extLst>
          </p:cNvPr>
          <p:cNvSpPr/>
          <p:nvPr/>
        </p:nvSpPr>
        <p:spPr>
          <a:xfrm rot="5400000">
            <a:off x="8972955" y="3030331"/>
            <a:ext cx="550048" cy="297711"/>
          </a:xfrm>
          <a:prstGeom prst="rightArrow">
            <a:avLst/>
          </a:prstGeom>
          <a:solidFill>
            <a:srgbClr val="00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A1508197-DEB7-4C99-AAC1-FE43FF801DF5}"/>
              </a:ext>
            </a:extLst>
          </p:cNvPr>
          <p:cNvSpPr/>
          <p:nvPr/>
        </p:nvSpPr>
        <p:spPr>
          <a:xfrm>
            <a:off x="7877559" y="4876256"/>
            <a:ext cx="2740838" cy="550049"/>
          </a:xfrm>
          <a:prstGeom prst="roundRect">
            <a:avLst/>
          </a:prstGeom>
          <a:solidFill>
            <a:srgbClr val="00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Mi código</a:t>
            </a:r>
          </a:p>
        </p:txBody>
      </p:sp>
      <p:sp>
        <p:nvSpPr>
          <p:cNvPr id="40" name="Right Arrow 28">
            <a:extLst>
              <a:ext uri="{FF2B5EF4-FFF2-40B4-BE49-F238E27FC236}">
                <a16:creationId xmlns:a16="http://schemas.microsoft.com/office/drawing/2014/main" id="{C091539B-F895-441A-8B4A-538DAFD26046}"/>
              </a:ext>
            </a:extLst>
          </p:cNvPr>
          <p:cNvSpPr/>
          <p:nvPr/>
        </p:nvSpPr>
        <p:spPr>
          <a:xfrm rot="16200000">
            <a:off x="8972954" y="4356206"/>
            <a:ext cx="550048" cy="297711"/>
          </a:xfrm>
          <a:prstGeom prst="rightArrow">
            <a:avLst/>
          </a:prstGeom>
          <a:solidFill>
            <a:srgbClr val="00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" name="Rounded Rectangle 8">
            <a:extLst>
              <a:ext uri="{FF2B5EF4-FFF2-40B4-BE49-F238E27FC236}">
                <a16:creationId xmlns:a16="http://schemas.microsoft.com/office/drawing/2014/main" id="{FBADC44B-0586-4E1B-8B7C-6D6BDBF700F2}"/>
              </a:ext>
            </a:extLst>
          </p:cNvPr>
          <p:cNvSpPr/>
          <p:nvPr/>
        </p:nvSpPr>
        <p:spPr>
          <a:xfrm>
            <a:off x="863599" y="5631154"/>
            <a:ext cx="10672104" cy="908755"/>
          </a:xfrm>
          <a:prstGeom prst="roundRect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Pasamos de un código que depende de una implementación concreta (que hereda de una abstracción)</a:t>
            </a:r>
            <a:br>
              <a:rPr lang="es-ES_tradnl" dirty="0"/>
            </a:br>
            <a:r>
              <a:rPr lang="es-ES_tradnl" dirty="0"/>
              <a:t>… a un </a:t>
            </a:r>
            <a:r>
              <a:rPr lang="es-ES_tradnl" b="1" dirty="0"/>
              <a:t>código que depende de una abstracción, no de una implementación concreta</a:t>
            </a:r>
          </a:p>
        </p:txBody>
      </p:sp>
    </p:spTree>
    <p:extLst>
      <p:ext uri="{BB962C8B-B14F-4D97-AF65-F5344CB8AC3E}">
        <p14:creationId xmlns:p14="http://schemas.microsoft.com/office/powerpoint/2010/main" val="97282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29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Arquitectura limpia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00B3BA-05E5-4BB3-BA0D-D6DCE8820F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53440" y="1673362"/>
            <a:ext cx="3766377" cy="321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577132-EB64-4B16-AC9A-73BC91FB5F11}"/>
              </a:ext>
            </a:extLst>
          </p:cNvPr>
          <p:cNvSpPr txBox="1"/>
          <p:nvPr/>
        </p:nvSpPr>
        <p:spPr>
          <a:xfrm>
            <a:off x="5334590" y="1943500"/>
            <a:ext cx="2740838" cy="369332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ES"/>
            </a:defPPr>
            <a:lvl1pPr algn="ctr"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Capa de Dominio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97344D-59FD-435C-91FD-C2C9B8E5D1E5}"/>
              </a:ext>
            </a:extLst>
          </p:cNvPr>
          <p:cNvSpPr txBox="1"/>
          <p:nvPr/>
        </p:nvSpPr>
        <p:spPr>
          <a:xfrm>
            <a:off x="5334590" y="3152001"/>
            <a:ext cx="2740838" cy="369332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ES"/>
            </a:defPPr>
            <a:lvl1pPr algn="ctr"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Capa de Aplicación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015344-8D84-4138-A558-593E35B70BDF}"/>
              </a:ext>
            </a:extLst>
          </p:cNvPr>
          <p:cNvSpPr txBox="1"/>
          <p:nvPr/>
        </p:nvSpPr>
        <p:spPr>
          <a:xfrm>
            <a:off x="5334590" y="4360503"/>
            <a:ext cx="2740838" cy="369332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ES"/>
            </a:defPPr>
            <a:lvl1pPr algn="ctr"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Capa de Infraestructura</a:t>
            </a:r>
          </a:p>
        </p:txBody>
      </p:sp>
      <p:sp>
        <p:nvSpPr>
          <p:cNvPr id="13" name="Right Arrow 29">
            <a:extLst>
              <a:ext uri="{FF2B5EF4-FFF2-40B4-BE49-F238E27FC236}">
                <a16:creationId xmlns:a16="http://schemas.microsoft.com/office/drawing/2014/main" id="{99481237-0CD0-4015-8769-0511DE76E29D}"/>
              </a:ext>
            </a:extLst>
          </p:cNvPr>
          <p:cNvSpPr/>
          <p:nvPr/>
        </p:nvSpPr>
        <p:spPr>
          <a:xfrm rot="16200000">
            <a:off x="6444425" y="3766002"/>
            <a:ext cx="521168" cy="297711"/>
          </a:xfrm>
          <a:prstGeom prst="rightArrow">
            <a:avLst/>
          </a:prstGeom>
          <a:solidFill>
            <a:srgbClr val="007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ight Arrow 29">
            <a:extLst>
              <a:ext uri="{FF2B5EF4-FFF2-40B4-BE49-F238E27FC236}">
                <a16:creationId xmlns:a16="http://schemas.microsoft.com/office/drawing/2014/main" id="{0B529062-1BC0-4903-B576-28C22FA04B30}"/>
              </a:ext>
            </a:extLst>
          </p:cNvPr>
          <p:cNvSpPr/>
          <p:nvPr/>
        </p:nvSpPr>
        <p:spPr>
          <a:xfrm rot="16200000">
            <a:off x="6444425" y="2583560"/>
            <a:ext cx="521168" cy="297711"/>
          </a:xfrm>
          <a:prstGeom prst="rightArrow">
            <a:avLst/>
          </a:prstGeom>
          <a:solidFill>
            <a:srgbClr val="007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2353D7E9-401D-4F79-BA31-037277AC07AF}"/>
              </a:ext>
            </a:extLst>
          </p:cNvPr>
          <p:cNvSpPr/>
          <p:nvPr/>
        </p:nvSpPr>
        <p:spPr>
          <a:xfrm>
            <a:off x="863599" y="5631154"/>
            <a:ext cx="10672104" cy="908755"/>
          </a:xfrm>
          <a:prstGeom prst="roundRect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Las capas solo conocen a las más interiores, no a las más externas. Hay </a:t>
            </a:r>
            <a:r>
              <a:rPr lang="es-ES_tradnl" b="1" dirty="0"/>
              <a:t>inversión de dependencia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68E7-2591-49A1-AB72-0CACE66DB3CF}"/>
              </a:ext>
            </a:extLst>
          </p:cNvPr>
          <p:cNvSpPr txBox="1"/>
          <p:nvPr/>
        </p:nvSpPr>
        <p:spPr>
          <a:xfrm>
            <a:off x="8186569" y="1979734"/>
            <a:ext cx="305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Reglas y lógica de negocio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3DF0FC-E82E-4569-97D6-769A3C6C4710}"/>
              </a:ext>
            </a:extLst>
          </p:cNvPr>
          <p:cNvSpPr txBox="1"/>
          <p:nvPr/>
        </p:nvSpPr>
        <p:spPr>
          <a:xfrm>
            <a:off x="8186571" y="3188538"/>
            <a:ext cx="305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Orquestación de casos de uso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874FD-9910-4E5B-BCFF-7EFC0DB3165A}"/>
              </a:ext>
            </a:extLst>
          </p:cNvPr>
          <p:cNvSpPr txBox="1"/>
          <p:nvPr/>
        </p:nvSpPr>
        <p:spPr>
          <a:xfrm>
            <a:off x="8186570" y="4379170"/>
            <a:ext cx="3453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Persistencia, host, comunicación, </a:t>
            </a:r>
            <a:r>
              <a:rPr lang="es-ES_tradnl" sz="1400" dirty="0" err="1"/>
              <a:t>IoCC</a:t>
            </a:r>
            <a:r>
              <a:rPr lang="es-ES_tradnl" sz="14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24148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Arquitectura limpia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AC8847-911F-439F-8D29-CF52EC24015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40019" y="1431000"/>
            <a:ext cx="6511962" cy="355722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B857178E-D619-481E-9976-ADEBFA09C178}"/>
              </a:ext>
            </a:extLst>
          </p:cNvPr>
          <p:cNvSpPr/>
          <p:nvPr/>
        </p:nvSpPr>
        <p:spPr>
          <a:xfrm>
            <a:off x="863599" y="5631154"/>
            <a:ext cx="10672104" cy="908755"/>
          </a:xfrm>
          <a:prstGeom prst="roundRect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Las capas internas solamente pueden depender de contratos que las capas externas pueden implementar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7371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¿Cómo se lo explico a mi jefe?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3DCED5-9ADA-9C4D-842F-773F2A99E296}"/>
              </a:ext>
            </a:extLst>
          </p:cNvPr>
          <p:cNvSpPr/>
          <p:nvPr/>
        </p:nvSpPr>
        <p:spPr>
          <a:xfrm>
            <a:off x="863599" y="1271866"/>
            <a:ext cx="10672103" cy="1194956"/>
          </a:xfrm>
          <a:prstGeom prst="roundRect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Estabilidad de producto </a:t>
            </a:r>
            <a:r>
              <a:rPr lang="es-ES_tradnl" dirty="0">
                <a:sym typeface="Wingdings" panose="05000000000000000000" pitchFamily="2" charset="2"/>
              </a:rPr>
              <a:t> mayor </a:t>
            </a:r>
            <a:r>
              <a:rPr lang="es-ES_tradnl" dirty="0" err="1">
                <a:sym typeface="Wingdings" panose="05000000000000000000" pitchFamily="2" charset="2"/>
              </a:rPr>
              <a:t>retenci</a:t>
            </a:r>
            <a:r>
              <a:rPr lang="en-US" dirty="0" err="1">
                <a:sym typeface="Wingdings" panose="05000000000000000000" pitchFamily="2" charset="2"/>
              </a:rPr>
              <a:t>ón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clientes</a:t>
            </a:r>
            <a:endParaRPr lang="es-ES_tradnl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B5EA40-480D-604D-847A-F7C04C8E74D8}"/>
              </a:ext>
            </a:extLst>
          </p:cNvPr>
          <p:cNvSpPr/>
          <p:nvPr/>
        </p:nvSpPr>
        <p:spPr>
          <a:xfrm>
            <a:off x="863599" y="3314639"/>
            <a:ext cx="10672104" cy="1080876"/>
          </a:xfrm>
          <a:prstGeom prst="roundRect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Velocidad de desarrollo </a:t>
            </a:r>
            <a:r>
              <a:rPr lang="es-ES_tradnl" dirty="0">
                <a:sym typeface="Wingdings" panose="05000000000000000000" pitchFamily="2" charset="2"/>
              </a:rPr>
              <a:t> mayor rapidez de entrega</a:t>
            </a:r>
            <a:endParaRPr lang="es-ES_tradnl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4AB470B-FEC2-3D40-ADC4-DD04D82DD821}"/>
              </a:ext>
            </a:extLst>
          </p:cNvPr>
          <p:cNvSpPr/>
          <p:nvPr/>
        </p:nvSpPr>
        <p:spPr>
          <a:xfrm>
            <a:off x="863599" y="5243332"/>
            <a:ext cx="10672104" cy="1044956"/>
          </a:xfrm>
          <a:prstGeom prst="roundRect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Extensibilidad </a:t>
            </a:r>
            <a:r>
              <a:rPr lang="es-ES_tradnl" dirty="0">
                <a:sym typeface="Wingdings" panose="05000000000000000000" pitchFamily="2" charset="2"/>
              </a:rPr>
              <a:t> nuevos mercados y oportunidades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472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6056" y="559435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pPr algn="ctr"/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¡ Muchas gracias !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40FC3CD-368C-5B43-B42A-50DF06DD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08" y="2199105"/>
            <a:ext cx="4304664" cy="2356852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38CB1AB0-A778-3B47-B6AF-60816036E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49" y="2010607"/>
            <a:ext cx="2638280" cy="263828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5B9E759-960B-A24B-84D1-C4799EF6C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817" y="4766749"/>
            <a:ext cx="457200" cy="4572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FEFBC36-EA16-104A-90EF-656AD68FE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200" y="4779204"/>
            <a:ext cx="457200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0CEC19-A40E-DA49-96F3-9A845D4FE7C4}"/>
              </a:ext>
            </a:extLst>
          </p:cNvPr>
          <p:cNvSpPr txBox="1"/>
          <p:nvPr/>
        </p:nvSpPr>
        <p:spPr>
          <a:xfrm>
            <a:off x="2518018" y="4775188"/>
            <a:ext cx="303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@</a:t>
            </a:r>
            <a:r>
              <a:rPr lang="es-ES" sz="2400" dirty="0" err="1"/>
              <a:t>lemoncoders</a:t>
            </a:r>
            <a:endParaRPr lang="es-E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ADE6F3-269C-F743-88F2-FAC1741DDB61}"/>
              </a:ext>
            </a:extLst>
          </p:cNvPr>
          <p:cNvSpPr txBox="1"/>
          <p:nvPr/>
        </p:nvSpPr>
        <p:spPr>
          <a:xfrm>
            <a:off x="7710904" y="4731507"/>
            <a:ext cx="303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@</a:t>
            </a:r>
            <a:r>
              <a:rPr lang="es-ES" sz="2400" dirty="0" err="1"/>
              <a:t>basefactorteam</a:t>
            </a:r>
            <a:endParaRPr lang="es-ES" sz="2400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EB1F79-7C05-BB4C-AC95-2D9EBD5E0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871" y="5472815"/>
            <a:ext cx="651735" cy="6517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38DCCC-E41E-1B43-955E-4B223325C65D}"/>
              </a:ext>
            </a:extLst>
          </p:cNvPr>
          <p:cNvSpPr/>
          <p:nvPr/>
        </p:nvSpPr>
        <p:spPr>
          <a:xfrm>
            <a:off x="4209341" y="5569817"/>
            <a:ext cx="4070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hlinkClick r:id="rId6"/>
              </a:rPr>
              <a:t>https://github.com/lemoncode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1847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Estructura / Arquitectura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49FD90-E035-FF4C-AAFA-59A193DE940B}"/>
              </a:ext>
            </a:extLst>
          </p:cNvPr>
          <p:cNvSpPr/>
          <p:nvPr/>
        </p:nvSpPr>
        <p:spPr>
          <a:xfrm>
            <a:off x="863599" y="1071331"/>
            <a:ext cx="1090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¿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imaginas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recablear</a:t>
            </a:r>
            <a:r>
              <a:rPr lang="en-US" dirty="0"/>
              <a:t> la casa entera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quisieras</a:t>
            </a:r>
            <a:r>
              <a:rPr lang="en-US" dirty="0"/>
              <a:t> </a:t>
            </a:r>
            <a:r>
              <a:rPr lang="en-US" dirty="0" err="1"/>
              <a:t>sustituir</a:t>
            </a:r>
            <a:r>
              <a:rPr lang="en-US" dirty="0"/>
              <a:t> una bombilla?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317EEAC-5FF0-9E49-B8AF-02FBF1D2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57" y="2023312"/>
            <a:ext cx="1288398" cy="128839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A0D4311-2961-6B4D-BDFE-3257CB370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590" y="2023312"/>
            <a:ext cx="1288398" cy="1288398"/>
          </a:xfrm>
          <a:prstGeom prst="rect">
            <a:avLst/>
          </a:prstGeom>
        </p:spPr>
      </p:pic>
      <p:pic>
        <p:nvPicPr>
          <p:cNvPr id="24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7B5FA24A-5715-D34D-AA79-C3A8EB138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696" y="1773025"/>
            <a:ext cx="1788972" cy="1788972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3FF667D4-1A79-CE45-BE39-3D03FE12A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4857" y="1773025"/>
            <a:ext cx="1578811" cy="157881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1B922DA-AACC-034C-832E-983D677C5B2E}"/>
              </a:ext>
            </a:extLst>
          </p:cNvPr>
          <p:cNvSpPr txBox="1"/>
          <p:nvPr/>
        </p:nvSpPr>
        <p:spPr>
          <a:xfrm>
            <a:off x="1049154" y="3667227"/>
            <a:ext cx="1009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Esto nos parece una estupidez, pero… </a:t>
            </a:r>
            <a:r>
              <a:rPr lang="es-ES_tradnl" dirty="0"/>
              <a:t>¿Aplicamos los mismos principios en software? Veamos ejemplos….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809BA2D-AFCD-1441-89DD-9E3AE4064E44}"/>
              </a:ext>
            </a:extLst>
          </p:cNvPr>
          <p:cNvSpPr/>
          <p:nvPr/>
        </p:nvSpPr>
        <p:spPr>
          <a:xfrm>
            <a:off x="1049153" y="4170659"/>
            <a:ext cx="10722299" cy="51013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Renombramos un campo en la base de datos y esto impacta a todo nuestro back + api </a:t>
            </a:r>
            <a:r>
              <a:rPr lang="es-ES_tradnl" dirty="0" err="1"/>
              <a:t>rest</a:t>
            </a:r>
            <a:r>
              <a:rPr lang="es-ES_tradnl" dirty="0"/>
              <a:t> y al </a:t>
            </a:r>
            <a:r>
              <a:rPr lang="es-ES_tradnl" dirty="0" err="1"/>
              <a:t>front</a:t>
            </a:r>
            <a:r>
              <a:rPr lang="es-ES_tradnl" dirty="0"/>
              <a:t> </a:t>
            </a:r>
            <a:r>
              <a:rPr lang="es-ES_tradnl" dirty="0" err="1"/>
              <a:t>end</a:t>
            </a:r>
            <a:endParaRPr lang="es-ES_tradnl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5CF503C-B7E7-4F4E-97D9-709ACAF32F58}"/>
              </a:ext>
            </a:extLst>
          </p:cNvPr>
          <p:cNvSpPr/>
          <p:nvPr/>
        </p:nvSpPr>
        <p:spPr>
          <a:xfrm>
            <a:off x="1049153" y="4782334"/>
            <a:ext cx="10722299" cy="51013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Nos movemos a otro cliente de </a:t>
            </a:r>
            <a:r>
              <a:rPr lang="es-ES_tradnl" dirty="0"/>
              <a:t>envío de correo, a tocar en </a:t>
            </a:r>
            <a:r>
              <a:rPr lang="es-ES_tradnl"/>
              <a:t>mil sitios</a:t>
            </a:r>
            <a:endParaRPr lang="es-ES_tradnl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B709EE7-4CF3-5546-BDAB-862B044B295D}"/>
              </a:ext>
            </a:extLst>
          </p:cNvPr>
          <p:cNvSpPr/>
          <p:nvPr/>
        </p:nvSpPr>
        <p:spPr>
          <a:xfrm>
            <a:off x="1049153" y="5394009"/>
            <a:ext cx="10722299" cy="586287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Además de exportar a PDF hay que exportar a Excel… tenemos que repetir toda la lógica de extracción de datos y de negocios ya que esta acoplada a la generación de PDF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A92B079-0DB1-AA49-9230-257C4EC9E58E}"/>
              </a:ext>
            </a:extLst>
          </p:cNvPr>
          <p:cNvSpPr/>
          <p:nvPr/>
        </p:nvSpPr>
        <p:spPr>
          <a:xfrm>
            <a:off x="1049152" y="6081832"/>
            <a:ext cx="10722299" cy="586287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No podemos trabajar con el Front hasta que no esté el back…</a:t>
            </a:r>
          </a:p>
        </p:txBody>
      </p:sp>
    </p:spTree>
    <p:extLst>
      <p:ext uri="{BB962C8B-B14F-4D97-AF65-F5344CB8AC3E}">
        <p14:creationId xmlns:p14="http://schemas.microsoft.com/office/powerpoint/2010/main" val="331590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3" grpId="0" animBg="1"/>
      <p:bldP spid="65" grpId="0" animBg="1"/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Inversion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of Control (</a:t>
            </a:r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IoC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49FD90-E035-FF4C-AAFA-59A193DE940B}"/>
              </a:ext>
            </a:extLst>
          </p:cNvPr>
          <p:cNvSpPr/>
          <p:nvPr/>
        </p:nvSpPr>
        <p:spPr>
          <a:xfrm>
            <a:off x="863599" y="1071331"/>
            <a:ext cx="10907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Es un principio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genérico</a:t>
            </a:r>
            <a:r>
              <a:rPr lang="en-US" dirty="0"/>
              <a:t>, se </a:t>
            </a:r>
            <a:r>
              <a:rPr lang="en-US" dirty="0" err="1"/>
              <a:t>resumen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principio de Hollywood: ”Don’t call us we will call you” “</a:t>
            </a:r>
            <a:r>
              <a:rPr lang="en-US" i="1" dirty="0"/>
              <a:t>No me </a:t>
            </a:r>
            <a:r>
              <a:rPr lang="en-US" i="1" dirty="0" err="1"/>
              <a:t>llames</a:t>
            </a:r>
            <a:r>
              <a:rPr lang="en-US" i="1" dirty="0"/>
              <a:t>, </a:t>
            </a:r>
            <a:r>
              <a:rPr lang="en-US" i="1" dirty="0" err="1"/>
              <a:t>ya</a:t>
            </a:r>
            <a:r>
              <a:rPr lang="en-US" i="1" dirty="0"/>
              <a:t> </a:t>
            </a:r>
            <a:r>
              <a:rPr lang="en-US" i="1" dirty="0" err="1"/>
              <a:t>te</a:t>
            </a:r>
            <a:r>
              <a:rPr lang="en-US" i="1" dirty="0"/>
              <a:t> </a:t>
            </a:r>
            <a:r>
              <a:rPr lang="en-US" i="1" dirty="0" err="1"/>
              <a:t>llamaremos</a:t>
            </a:r>
            <a:r>
              <a:rPr lang="en-US" i="1" dirty="0"/>
              <a:t> </a:t>
            </a:r>
            <a:r>
              <a:rPr lang="en-US" i="1" dirty="0" err="1"/>
              <a:t>nosotros</a:t>
            </a:r>
            <a:r>
              <a:rPr lang="en-US" i="1" dirty="0"/>
              <a:t>”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703FCE3-5A12-D24D-AF6D-8A525AEFADEE}"/>
              </a:ext>
            </a:extLst>
          </p:cNvPr>
          <p:cNvSpPr/>
          <p:nvPr/>
        </p:nvSpPr>
        <p:spPr>
          <a:xfrm>
            <a:off x="1424539" y="2512194"/>
            <a:ext cx="2964581" cy="981776"/>
          </a:xfrm>
          <a:prstGeom prst="roundRect">
            <a:avLst/>
          </a:prstGeom>
          <a:solidFill>
            <a:srgbClr val="00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Mi código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501897-7FE2-224D-A72A-D942A7AC575E}"/>
              </a:ext>
            </a:extLst>
          </p:cNvPr>
          <p:cNvSpPr/>
          <p:nvPr/>
        </p:nvSpPr>
        <p:spPr>
          <a:xfrm>
            <a:off x="7802880" y="2498716"/>
            <a:ext cx="2964581" cy="981776"/>
          </a:xfrm>
          <a:prstGeom prst="roundRect">
            <a:avLst/>
          </a:prstGeom>
          <a:solidFill>
            <a:srgbClr val="65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Librería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E051B9-9F5D-5F49-9153-C4D8D90EB1A9}"/>
              </a:ext>
            </a:extLst>
          </p:cNvPr>
          <p:cNvSpPr/>
          <p:nvPr/>
        </p:nvSpPr>
        <p:spPr>
          <a:xfrm>
            <a:off x="1424539" y="4589647"/>
            <a:ext cx="2964581" cy="981776"/>
          </a:xfrm>
          <a:prstGeom prst="roundRect">
            <a:avLst/>
          </a:prstGeom>
          <a:solidFill>
            <a:srgbClr val="00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Mi código</a:t>
            </a:r>
            <a:endParaRPr lang="es-ES_tradnl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7348F12-2CAA-734D-9161-FC73FDBDE12B}"/>
              </a:ext>
            </a:extLst>
          </p:cNvPr>
          <p:cNvSpPr/>
          <p:nvPr/>
        </p:nvSpPr>
        <p:spPr>
          <a:xfrm>
            <a:off x="7802880" y="4576169"/>
            <a:ext cx="2964581" cy="981776"/>
          </a:xfrm>
          <a:prstGeom prst="roundRect">
            <a:avLst/>
          </a:prstGeom>
          <a:solidFill>
            <a:srgbClr val="65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Framework</a:t>
            </a:r>
            <a:endParaRPr lang="es-ES_tradnl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D64A220-0708-5C4E-8FB8-EB78680D44FF}"/>
              </a:ext>
            </a:extLst>
          </p:cNvPr>
          <p:cNvSpPr/>
          <p:nvPr/>
        </p:nvSpPr>
        <p:spPr>
          <a:xfrm>
            <a:off x="4851134" y="2723949"/>
            <a:ext cx="2255519" cy="519765"/>
          </a:xfrm>
          <a:prstGeom prst="rightArrow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D644F11-55A8-1149-9A0A-E60AD2042071}"/>
              </a:ext>
            </a:extLst>
          </p:cNvPr>
          <p:cNvSpPr/>
          <p:nvPr/>
        </p:nvSpPr>
        <p:spPr>
          <a:xfrm flipH="1">
            <a:off x="4851134" y="4820652"/>
            <a:ext cx="2255519" cy="519765"/>
          </a:xfrm>
          <a:prstGeom prst="rightArrow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B7DDB-5ABA-0441-B45E-351F397EAE33}"/>
              </a:ext>
            </a:extLst>
          </p:cNvPr>
          <p:cNvSpPr txBox="1"/>
          <p:nvPr/>
        </p:nvSpPr>
        <p:spPr>
          <a:xfrm>
            <a:off x="4851134" y="2347868"/>
            <a:ext cx="2255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/>
              <a:t>Yo invoco a la librería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F51DD7-B50D-D048-A190-CFAAC12428A3}"/>
              </a:ext>
            </a:extLst>
          </p:cNvPr>
          <p:cNvSpPr txBox="1"/>
          <p:nvPr/>
        </p:nvSpPr>
        <p:spPr>
          <a:xfrm>
            <a:off x="4851134" y="4422280"/>
            <a:ext cx="237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 sz="1400"/>
            </a:lvl1pPr>
          </a:lstStyle>
          <a:p>
            <a:r>
              <a:rPr lang="es-ES_tradnl" dirty="0"/>
              <a:t>El </a:t>
            </a:r>
            <a:r>
              <a:rPr lang="es-ES_tradnl" b="1" dirty="0"/>
              <a:t>Framework</a:t>
            </a:r>
            <a:r>
              <a:rPr lang="es-ES_tradnl" dirty="0"/>
              <a:t> me invoca</a:t>
            </a:r>
          </a:p>
        </p:txBody>
      </p:sp>
    </p:spTree>
    <p:extLst>
      <p:ext uri="{BB962C8B-B14F-4D97-AF65-F5344CB8AC3E}">
        <p14:creationId xmlns:p14="http://schemas.microsoft.com/office/powerpoint/2010/main" val="2844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3" grpId="0" animBg="1"/>
      <p:bldP spid="19" grpId="0" animBg="1"/>
      <p:bldP spid="6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Inversion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of Control (</a:t>
            </a:r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IoC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49FD90-E035-FF4C-AAFA-59A193DE940B}"/>
              </a:ext>
            </a:extLst>
          </p:cNvPr>
          <p:cNvSpPr/>
          <p:nvPr/>
        </p:nvSpPr>
        <p:spPr>
          <a:xfrm>
            <a:off x="863599" y="1071331"/>
            <a:ext cx="1090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invierte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flujo</a:t>
            </a:r>
            <a:r>
              <a:rPr lang="en-US" dirty="0"/>
              <a:t> “natural”, no </a:t>
            </a:r>
            <a:r>
              <a:rPr lang="en-US" dirty="0" err="1"/>
              <a:t>llamamos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llaman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n-US" dirty="0"/>
              <a:t>…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254FDA-8177-F043-8D12-81296ABB7B20}"/>
              </a:ext>
            </a:extLst>
          </p:cNvPr>
          <p:cNvSpPr/>
          <p:nvPr/>
        </p:nvSpPr>
        <p:spPr>
          <a:xfrm>
            <a:off x="943276" y="1674795"/>
            <a:ext cx="4908885" cy="442762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Un programa de consola (procedural)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CCC5B-72DB-D243-B8CF-17390086B379}"/>
              </a:ext>
            </a:extLst>
          </p:cNvPr>
          <p:cNvSpPr/>
          <p:nvPr/>
        </p:nvSpPr>
        <p:spPr>
          <a:xfrm>
            <a:off x="6096000" y="1655545"/>
            <a:ext cx="5641627" cy="442762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Una aplicación Windows (eventos)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ACD8BC-BA77-6842-A058-A6924C1CFC19}"/>
              </a:ext>
            </a:extLst>
          </p:cNvPr>
          <p:cNvSpPr/>
          <p:nvPr/>
        </p:nvSpPr>
        <p:spPr>
          <a:xfrm>
            <a:off x="943277" y="2860673"/>
            <a:ext cx="295495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Introduzca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su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nombre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?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AF434-E633-3649-ACCB-76DCF8D72BBE}"/>
              </a:ext>
            </a:extLst>
          </p:cNvPr>
          <p:cNvSpPr/>
          <p:nvPr/>
        </p:nvSpPr>
        <p:spPr>
          <a:xfrm>
            <a:off x="943277" y="4136350"/>
            <a:ext cx="295495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Introduzca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su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apellido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?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0A83E-2754-E244-826E-A095C0E450C1}"/>
              </a:ext>
            </a:extLst>
          </p:cNvPr>
          <p:cNvSpPr/>
          <p:nvPr/>
        </p:nvSpPr>
        <p:spPr>
          <a:xfrm>
            <a:off x="943277" y="5342864"/>
            <a:ext cx="2954954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 Grabar (S/N)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309A008-F1CB-2048-B0C5-2D3B74A2DA5D}"/>
              </a:ext>
            </a:extLst>
          </p:cNvPr>
          <p:cNvSpPr/>
          <p:nvPr/>
        </p:nvSpPr>
        <p:spPr>
          <a:xfrm>
            <a:off x="4519964" y="3004816"/>
            <a:ext cx="1226322" cy="336884"/>
          </a:xfrm>
          <a:prstGeom prst="roundRect">
            <a:avLst/>
          </a:prstGeom>
          <a:solidFill>
            <a:srgbClr val="00A343"/>
          </a:solidFill>
          <a:ln>
            <a:solidFill>
              <a:srgbClr val="008D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Pedir nombre</a:t>
            </a:r>
          </a:p>
        </p:txBody>
      </p:sp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C3C93F-2B52-EA49-8150-39F9BA16D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13" y="3187932"/>
            <a:ext cx="2376838" cy="2173109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AD77AFA-91AE-714B-97C3-44D09E67A045}"/>
              </a:ext>
            </a:extLst>
          </p:cNvPr>
          <p:cNvSpPr/>
          <p:nvPr/>
        </p:nvSpPr>
        <p:spPr>
          <a:xfrm>
            <a:off x="8998019" y="4564781"/>
            <a:ext cx="1145406" cy="336884"/>
          </a:xfrm>
          <a:prstGeom prst="roundRect">
            <a:avLst/>
          </a:prstGeom>
          <a:solidFill>
            <a:srgbClr val="00A343"/>
          </a:solidFill>
          <a:ln>
            <a:solidFill>
              <a:srgbClr val="008D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/>
              <a:t>Procesa Evento</a:t>
            </a:r>
            <a:endParaRPr lang="es-ES_tradnl" sz="1200" dirty="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C7DB7A9B-8F55-E741-910A-54B9646DF492}"/>
              </a:ext>
            </a:extLst>
          </p:cNvPr>
          <p:cNvCxnSpPr>
            <a:cxnSpLocks/>
            <a:stCxn id="26" idx="2"/>
            <a:endCxn id="26" idx="0"/>
          </p:cNvCxnSpPr>
          <p:nvPr/>
        </p:nvCxnSpPr>
        <p:spPr>
          <a:xfrm rot="5400000" flipH="1">
            <a:off x="9402280" y="4733223"/>
            <a:ext cx="336884" cy="12700"/>
          </a:xfrm>
          <a:prstGeom prst="bentConnector5">
            <a:avLst>
              <a:gd name="adj1" fmla="val -67857"/>
              <a:gd name="adj2" fmla="val -7105268"/>
              <a:gd name="adj3" fmla="val 167857"/>
            </a:avLst>
          </a:prstGeom>
          <a:ln w="38100">
            <a:solidFill>
              <a:srgbClr val="659B9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5ACCF4F-9307-624D-A029-91E1B244123E}"/>
              </a:ext>
            </a:extLst>
          </p:cNvPr>
          <p:cNvSpPr txBox="1"/>
          <p:nvPr/>
        </p:nvSpPr>
        <p:spPr>
          <a:xfrm>
            <a:off x="9177126" y="5282814"/>
            <a:ext cx="1781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i="1" dirty="0" err="1">
                <a:solidFill>
                  <a:srgbClr val="FF4785"/>
                </a:solidFill>
              </a:rPr>
              <a:t>Event</a:t>
            </a:r>
            <a:r>
              <a:rPr lang="es-ES_tradnl" sz="1400" i="1" dirty="0">
                <a:solidFill>
                  <a:srgbClr val="FF4785"/>
                </a:solidFill>
              </a:rPr>
              <a:t> </a:t>
            </a:r>
            <a:r>
              <a:rPr lang="es-ES_tradnl" sz="1400" i="1" dirty="0" err="1">
                <a:solidFill>
                  <a:srgbClr val="FF4785"/>
                </a:solidFill>
              </a:rPr>
              <a:t>Loop</a:t>
            </a:r>
            <a:endParaRPr lang="es-ES_tradnl" sz="1400" i="1" dirty="0">
              <a:solidFill>
                <a:srgbClr val="FF4785"/>
              </a:solidFill>
            </a:endParaRPr>
          </a:p>
          <a:p>
            <a:pPr algn="ctr"/>
            <a:r>
              <a:rPr lang="es-ES_tradnl" sz="1400" i="1" dirty="0">
                <a:solidFill>
                  <a:srgbClr val="FF4785"/>
                </a:solidFill>
              </a:rPr>
              <a:t>(Bomba de mensajes)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7A7A20-055A-DB43-B417-1E1F60A5E4A2}"/>
              </a:ext>
            </a:extLst>
          </p:cNvPr>
          <p:cNvSpPr txBox="1"/>
          <p:nvPr/>
        </p:nvSpPr>
        <p:spPr>
          <a:xfrm>
            <a:off x="6978321" y="3773104"/>
            <a:ext cx="1087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Pepe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3C1B22-9401-1A4A-8B22-D0AF8AD8EA55}"/>
              </a:ext>
            </a:extLst>
          </p:cNvPr>
          <p:cNvSpPr txBox="1"/>
          <p:nvPr/>
        </p:nvSpPr>
        <p:spPr>
          <a:xfrm>
            <a:off x="6966407" y="4206919"/>
            <a:ext cx="1087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err="1">
                <a:latin typeface="Bradley Hand ITC" panose="020F0502020204030204" pitchFamily="34" charset="0"/>
                <a:cs typeface="Bradley Hand ITC" panose="020F0502020204030204" pitchFamily="34" charset="0"/>
              </a:rPr>
              <a:t>Perez</a:t>
            </a:r>
            <a:endParaRPr lang="es-ES_tradnl" sz="1200" dirty="0">
              <a:latin typeface="Bradley Hand ITC" panose="020F0502020204030204" pitchFamily="34" charset="0"/>
              <a:cs typeface="Bradley Hand ITC" panose="020F0502020204030204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4CAE5EC-1FAF-7C49-9F6F-421F613F83AC}"/>
              </a:ext>
            </a:extLst>
          </p:cNvPr>
          <p:cNvSpPr/>
          <p:nvPr/>
        </p:nvSpPr>
        <p:spPr>
          <a:xfrm>
            <a:off x="10143424" y="3613565"/>
            <a:ext cx="1545583" cy="336884"/>
          </a:xfrm>
          <a:prstGeom prst="roundRect">
            <a:avLst/>
          </a:prstGeom>
          <a:solidFill>
            <a:srgbClr val="2F4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Evento Nombre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F0EFE93-09D9-0740-A775-7FEBB491B735}"/>
              </a:ext>
            </a:extLst>
          </p:cNvPr>
          <p:cNvSpPr/>
          <p:nvPr/>
        </p:nvSpPr>
        <p:spPr>
          <a:xfrm>
            <a:off x="10143423" y="3178374"/>
            <a:ext cx="1545583" cy="336884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/>
              <a:t>Evento Apellido</a:t>
            </a:r>
            <a:endParaRPr lang="es-ES_tradnl" sz="14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8A3B98A-3464-DB48-BABF-21DFE44ABE2B}"/>
              </a:ext>
            </a:extLst>
          </p:cNvPr>
          <p:cNvSpPr/>
          <p:nvPr/>
        </p:nvSpPr>
        <p:spPr>
          <a:xfrm>
            <a:off x="4519964" y="4250844"/>
            <a:ext cx="1226322" cy="336884"/>
          </a:xfrm>
          <a:prstGeom prst="roundRect">
            <a:avLst/>
          </a:prstGeom>
          <a:solidFill>
            <a:srgbClr val="00A343"/>
          </a:solidFill>
          <a:ln>
            <a:solidFill>
              <a:srgbClr val="008D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/>
              <a:t>Pedir apellido</a:t>
            </a:r>
            <a:endParaRPr lang="es-ES_tradnl" sz="14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F4991D9-38B3-E94F-BDE6-B7260C9EA98D}"/>
              </a:ext>
            </a:extLst>
          </p:cNvPr>
          <p:cNvSpPr/>
          <p:nvPr/>
        </p:nvSpPr>
        <p:spPr>
          <a:xfrm>
            <a:off x="4529939" y="5446681"/>
            <a:ext cx="1216347" cy="336884"/>
          </a:xfrm>
          <a:prstGeom prst="roundRect">
            <a:avLst/>
          </a:prstGeom>
          <a:solidFill>
            <a:srgbClr val="00A343"/>
          </a:solidFill>
          <a:ln>
            <a:solidFill>
              <a:srgbClr val="008D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/>
              <a:t>Grabar</a:t>
            </a:r>
            <a:endParaRPr lang="es-ES_tradnl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C9F0D8-6682-D947-ACBE-3B7703040AF7}"/>
              </a:ext>
            </a:extLst>
          </p:cNvPr>
          <p:cNvSpPr/>
          <p:nvPr/>
        </p:nvSpPr>
        <p:spPr>
          <a:xfrm>
            <a:off x="943276" y="3168450"/>
            <a:ext cx="295495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rgbClr val="4AB82E"/>
                </a:solidFill>
                <a:latin typeface="Menlo" panose="020B0609030804020204" pitchFamily="49" charset="0"/>
              </a:rPr>
              <a:t>Pepe</a:t>
            </a:r>
            <a:endParaRPr lang="en-GB" sz="1400" b="0" i="1" dirty="0">
              <a:solidFill>
                <a:srgbClr val="4AB82E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BF1C66-E917-5644-B5AA-C433F158ABC1}"/>
              </a:ext>
            </a:extLst>
          </p:cNvPr>
          <p:cNvSpPr/>
          <p:nvPr/>
        </p:nvSpPr>
        <p:spPr>
          <a:xfrm>
            <a:off x="943276" y="4444127"/>
            <a:ext cx="295495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rgbClr val="4AB82E"/>
                </a:solidFill>
                <a:latin typeface="Menlo" panose="020B0609030804020204" pitchFamily="49" charset="0"/>
              </a:rPr>
              <a:t>Perez</a:t>
            </a:r>
            <a:endParaRPr lang="en-GB" sz="1400" b="0" i="1" dirty="0">
              <a:solidFill>
                <a:srgbClr val="4AB82E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3CFF47-C092-B843-A85C-9AA015479A15}"/>
              </a:ext>
            </a:extLst>
          </p:cNvPr>
          <p:cNvSpPr/>
          <p:nvPr/>
        </p:nvSpPr>
        <p:spPr>
          <a:xfrm>
            <a:off x="943276" y="5644871"/>
            <a:ext cx="295495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rgbClr val="4AB82E"/>
                </a:solidFill>
                <a:latin typeface="Menlo" panose="020B0609030804020204" pitchFamily="49" charset="0"/>
              </a:rPr>
              <a:t>S</a:t>
            </a:r>
            <a:endParaRPr lang="en-GB" sz="1400" b="0" i="1" dirty="0">
              <a:solidFill>
                <a:srgbClr val="4AB82E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92A709-1ECA-0642-B522-6FDA2906B807}"/>
              </a:ext>
            </a:extLst>
          </p:cNvPr>
          <p:cNvCxnSpPr/>
          <p:nvPr/>
        </p:nvCxnSpPr>
        <p:spPr>
          <a:xfrm flipH="1">
            <a:off x="4071486" y="3159056"/>
            <a:ext cx="404261" cy="0"/>
          </a:xfrm>
          <a:prstGeom prst="straightConnector1">
            <a:avLst/>
          </a:prstGeom>
          <a:ln w="38100">
            <a:solidFill>
              <a:srgbClr val="659B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FCBA831-1737-F943-9C7E-01AD4993C8F7}"/>
              </a:ext>
            </a:extLst>
          </p:cNvPr>
          <p:cNvCxnSpPr/>
          <p:nvPr/>
        </p:nvCxnSpPr>
        <p:spPr>
          <a:xfrm flipH="1">
            <a:off x="4071486" y="4426167"/>
            <a:ext cx="404261" cy="0"/>
          </a:xfrm>
          <a:prstGeom prst="straightConnector1">
            <a:avLst/>
          </a:prstGeom>
          <a:ln w="38100">
            <a:solidFill>
              <a:srgbClr val="659B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1D3B0A9-D299-634F-A92D-FCCA3E41A523}"/>
              </a:ext>
            </a:extLst>
          </p:cNvPr>
          <p:cNvCxnSpPr/>
          <p:nvPr/>
        </p:nvCxnSpPr>
        <p:spPr>
          <a:xfrm flipH="1">
            <a:off x="4071486" y="5644871"/>
            <a:ext cx="404261" cy="0"/>
          </a:xfrm>
          <a:prstGeom prst="straightConnector1">
            <a:avLst/>
          </a:prstGeom>
          <a:ln w="38100">
            <a:solidFill>
              <a:srgbClr val="659B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17B0BD95-D53D-7E40-B77F-1DA98A74B916}"/>
              </a:ext>
            </a:extLst>
          </p:cNvPr>
          <p:cNvCxnSpPr>
            <a:cxnSpLocks/>
          </p:cNvCxnSpPr>
          <p:nvPr/>
        </p:nvCxnSpPr>
        <p:spPr>
          <a:xfrm flipV="1">
            <a:off x="8357494" y="3773104"/>
            <a:ext cx="1704038" cy="100274"/>
          </a:xfrm>
          <a:prstGeom prst="bentConnector3">
            <a:avLst>
              <a:gd name="adj1" fmla="val 50000"/>
            </a:avLst>
          </a:prstGeom>
          <a:ln w="38100">
            <a:solidFill>
              <a:srgbClr val="2F48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3573276-B911-A445-8D6C-25CE18BB6907}"/>
              </a:ext>
            </a:extLst>
          </p:cNvPr>
          <p:cNvSpPr/>
          <p:nvPr/>
        </p:nvSpPr>
        <p:spPr>
          <a:xfrm>
            <a:off x="10143422" y="2726005"/>
            <a:ext cx="1545583" cy="336884"/>
          </a:xfrm>
          <a:prstGeom prst="roundRect">
            <a:avLst/>
          </a:prstGeom>
          <a:solidFill>
            <a:srgbClr val="00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/>
              <a:t>Evento Grabar</a:t>
            </a:r>
            <a:endParaRPr lang="es-ES_tradnl" sz="1400" dirty="0"/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E7EF09B-166C-AF4C-927A-F49230DDD8F8}"/>
              </a:ext>
            </a:extLst>
          </p:cNvPr>
          <p:cNvCxnSpPr>
            <a:cxnSpLocks/>
          </p:cNvCxnSpPr>
          <p:nvPr/>
        </p:nvCxnSpPr>
        <p:spPr>
          <a:xfrm rot="5400000">
            <a:off x="10543894" y="4322017"/>
            <a:ext cx="482379" cy="340033"/>
          </a:xfrm>
          <a:prstGeom prst="bentConnector2">
            <a:avLst/>
          </a:prstGeom>
          <a:ln w="38100">
            <a:solidFill>
              <a:srgbClr val="0052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Bracket 70">
            <a:extLst>
              <a:ext uri="{FF2B5EF4-FFF2-40B4-BE49-F238E27FC236}">
                <a16:creationId xmlns:a16="http://schemas.microsoft.com/office/drawing/2014/main" id="{8DDFC6E3-1ED3-7C4A-B5B8-39B13BA69F9E}"/>
              </a:ext>
            </a:extLst>
          </p:cNvPr>
          <p:cNvSpPr/>
          <p:nvPr/>
        </p:nvSpPr>
        <p:spPr>
          <a:xfrm rot="5400000">
            <a:off x="10841265" y="3216053"/>
            <a:ext cx="116629" cy="1676094"/>
          </a:xfrm>
          <a:prstGeom prst="rightBracket">
            <a:avLst/>
          </a:prstGeom>
          <a:ln w="38100">
            <a:solidFill>
              <a:srgbClr val="005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AF21C4BD-9869-6044-8189-3B2C4375C3A3}"/>
              </a:ext>
            </a:extLst>
          </p:cNvPr>
          <p:cNvCxnSpPr>
            <a:cxnSpLocks/>
          </p:cNvCxnSpPr>
          <p:nvPr/>
        </p:nvCxnSpPr>
        <p:spPr>
          <a:xfrm flipV="1">
            <a:off x="8357723" y="3377266"/>
            <a:ext cx="1680067" cy="935402"/>
          </a:xfrm>
          <a:prstGeom prst="bentConnector3">
            <a:avLst>
              <a:gd name="adj1" fmla="val 50000"/>
            </a:avLst>
          </a:prstGeom>
          <a:ln w="38100">
            <a:solidFill>
              <a:srgbClr val="006A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6B991D2B-4432-F346-AF04-B125791C7D56}"/>
              </a:ext>
            </a:extLst>
          </p:cNvPr>
          <p:cNvCxnSpPr>
            <a:cxnSpLocks/>
          </p:cNvCxnSpPr>
          <p:nvPr/>
        </p:nvCxnSpPr>
        <p:spPr>
          <a:xfrm flipV="1">
            <a:off x="7724189" y="2911653"/>
            <a:ext cx="2313601" cy="1853381"/>
          </a:xfrm>
          <a:prstGeom prst="bentConnector3">
            <a:avLst>
              <a:gd name="adj1" fmla="val 50000"/>
            </a:avLst>
          </a:prstGeom>
          <a:ln w="38100">
            <a:solidFill>
              <a:srgbClr val="008C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BDCB74B-4E9E-E04C-8576-9885737CECCE}"/>
              </a:ext>
            </a:extLst>
          </p:cNvPr>
          <p:cNvSpPr txBox="1"/>
          <p:nvPr/>
        </p:nvSpPr>
        <p:spPr>
          <a:xfrm>
            <a:off x="10082708" y="2326841"/>
            <a:ext cx="1676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i="1" dirty="0">
                <a:solidFill>
                  <a:srgbClr val="FF4785"/>
                </a:solidFill>
              </a:rPr>
              <a:t>Pila de eventos</a:t>
            </a:r>
          </a:p>
        </p:txBody>
      </p:sp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54998A1E-7ACC-4742-9E0F-5D6CBE8EB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350" y="1442392"/>
            <a:ext cx="638163" cy="638163"/>
          </a:xfrm>
          <a:prstGeom prst="rect">
            <a:avLst/>
          </a:prstGeom>
        </p:spPr>
      </p:pic>
      <p:pic>
        <p:nvPicPr>
          <p:cNvPr id="85" name="Picture 84" descr="Icon&#10;&#10;Description automatically generated">
            <a:extLst>
              <a:ext uri="{FF2B5EF4-FFF2-40B4-BE49-F238E27FC236}">
                <a16:creationId xmlns:a16="http://schemas.microsoft.com/office/drawing/2014/main" id="{7A4576C6-3D97-C942-8250-CD6325269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11" y="1459912"/>
            <a:ext cx="638163" cy="63816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798D18F-643B-3742-87F4-5DF5487A3C9A}"/>
              </a:ext>
            </a:extLst>
          </p:cNvPr>
          <p:cNvSpPr/>
          <p:nvPr/>
        </p:nvSpPr>
        <p:spPr>
          <a:xfrm>
            <a:off x="931256" y="6525306"/>
            <a:ext cx="7702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000" dirty="0">
                <a:hlinkClick r:id="rId6"/>
              </a:rPr>
              <a:t>https://martinfowler.com/articles/injection.html#InversionOfControl</a:t>
            </a:r>
            <a:r>
              <a:rPr lang="es-ES_tradnl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481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0" grpId="0" animBg="1"/>
      <p:bldP spid="11" grpId="0" animBg="1"/>
      <p:bldP spid="12" grpId="0" animBg="1"/>
      <p:bldP spid="13" grpId="0" animBg="1"/>
      <p:bldP spid="26" grpId="0" animBg="1"/>
      <p:bldP spid="29" grpId="0"/>
      <p:bldP spid="30" grpId="0"/>
      <p:bldP spid="32" grpId="0"/>
      <p:bldP spid="35" grpId="0" animBg="1"/>
      <p:bldP spid="36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64" grpId="0" animBg="1"/>
      <p:bldP spid="71" grpId="0" animBg="1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Interfaces (contratos)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CBF525-E33D-1F46-B1C8-DDADAA5548F7}"/>
              </a:ext>
            </a:extLst>
          </p:cNvPr>
          <p:cNvSpPr/>
          <p:nvPr/>
        </p:nvSpPr>
        <p:spPr>
          <a:xfrm>
            <a:off x="863599" y="1071331"/>
            <a:ext cx="10907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Nos </a:t>
            </a:r>
            <a:r>
              <a:rPr lang="en-US" dirty="0" err="1"/>
              <a:t>permiten</a:t>
            </a:r>
            <a:r>
              <a:rPr lang="en-US" dirty="0"/>
              <a:t> definer una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detalles</a:t>
            </a:r>
            <a:r>
              <a:rPr lang="en-US" dirty="0"/>
              <a:t> de </a:t>
            </a:r>
            <a:r>
              <a:rPr lang="en-US" dirty="0" err="1"/>
              <a:t>implementación</a:t>
            </a:r>
            <a:r>
              <a:rPr lang="en-US" dirty="0"/>
              <a:t> ¿Un 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contrato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mundo</a:t>
            </a:r>
            <a:r>
              <a:rPr lang="en-US" dirty="0"/>
              <a:t> Real? Imaginate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país</a:t>
            </a:r>
            <a:r>
              <a:rPr lang="en-US" dirty="0"/>
              <a:t> </a:t>
            </a:r>
            <a:r>
              <a:rPr lang="en-US" dirty="0" err="1"/>
              <a:t>definiera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pasaporte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aire</a:t>
            </a:r>
            <a:r>
              <a:rPr lang="en-US" dirty="0"/>
              <a:t>…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14F73-0CA5-2A47-9355-DD96221CC2AF}"/>
              </a:ext>
            </a:extLst>
          </p:cNvPr>
          <p:cNvSpPr txBox="1"/>
          <p:nvPr/>
        </p:nvSpPr>
        <p:spPr>
          <a:xfrm>
            <a:off x="4753621" y="3505067"/>
            <a:ext cx="3365906" cy="369332"/>
          </a:xfrm>
          <a:prstGeom prst="rect">
            <a:avLst/>
          </a:prstGeom>
          <a:solidFill>
            <a:srgbClr val="659B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Fotografía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1038-B86A-204E-AF60-AADDBD8574CF}"/>
              </a:ext>
            </a:extLst>
          </p:cNvPr>
          <p:cNvSpPr txBox="1"/>
          <p:nvPr/>
        </p:nvSpPr>
        <p:spPr>
          <a:xfrm>
            <a:off x="4753620" y="4038360"/>
            <a:ext cx="3365905" cy="369332"/>
          </a:xfrm>
          <a:prstGeom prst="rect">
            <a:avLst/>
          </a:prstGeom>
          <a:solidFill>
            <a:srgbClr val="659B91"/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Nombre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29714-FB88-6A49-AB84-0483C98D4933}"/>
              </a:ext>
            </a:extLst>
          </p:cNvPr>
          <p:cNvSpPr txBox="1"/>
          <p:nvPr/>
        </p:nvSpPr>
        <p:spPr>
          <a:xfrm>
            <a:off x="4753618" y="4571653"/>
            <a:ext cx="3365907" cy="369332"/>
          </a:xfrm>
          <a:prstGeom prst="rect">
            <a:avLst/>
          </a:prstGeom>
          <a:solidFill>
            <a:srgbClr val="659B91"/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Nacionalidad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DF05C-E639-D74A-A35F-0826CDA185A7}"/>
              </a:ext>
            </a:extLst>
          </p:cNvPr>
          <p:cNvSpPr txBox="1"/>
          <p:nvPr/>
        </p:nvSpPr>
        <p:spPr>
          <a:xfrm>
            <a:off x="4753620" y="5104946"/>
            <a:ext cx="3365905" cy="369332"/>
          </a:xfrm>
          <a:prstGeom prst="rect">
            <a:avLst/>
          </a:prstGeom>
          <a:solidFill>
            <a:srgbClr val="659B91"/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Autorizaciones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5BD11-674E-184D-B0EE-FDC381C395E9}"/>
              </a:ext>
            </a:extLst>
          </p:cNvPr>
          <p:cNvSpPr txBox="1"/>
          <p:nvPr/>
        </p:nvSpPr>
        <p:spPr>
          <a:xfrm>
            <a:off x="4753618" y="6171530"/>
            <a:ext cx="3365905" cy="369332"/>
          </a:xfrm>
          <a:prstGeom prst="rect">
            <a:avLst/>
          </a:prstGeom>
          <a:solidFill>
            <a:srgbClr val="659B91"/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Seguridad</a:t>
            </a:r>
          </a:p>
        </p:txBody>
      </p:sp>
      <p:pic>
        <p:nvPicPr>
          <p:cNvPr id="1026" name="Picture 2" descr="Spanish passport - Wikipedia">
            <a:extLst>
              <a:ext uri="{FF2B5EF4-FFF2-40B4-BE49-F238E27FC236}">
                <a16:creationId xmlns:a16="http://schemas.microsoft.com/office/drawing/2014/main" id="{37807D52-3F1B-B74E-ADF3-EE001650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85" y="2537970"/>
            <a:ext cx="1675244" cy="116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anish passport - Wikipedia">
            <a:extLst>
              <a:ext uri="{FF2B5EF4-FFF2-40B4-BE49-F238E27FC236}">
                <a16:creationId xmlns:a16="http://schemas.microsoft.com/office/drawing/2014/main" id="{E0513799-5B2D-184C-8BB8-CB66DF89D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41" y="2524824"/>
            <a:ext cx="817906" cy="11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pload.wikimedia.org/wikipedia/commons/thumb/6/...">
            <a:extLst>
              <a:ext uri="{FF2B5EF4-FFF2-40B4-BE49-F238E27FC236}">
                <a16:creationId xmlns:a16="http://schemas.microsoft.com/office/drawing/2014/main" id="{CC3283C8-A962-6447-88E9-E97254413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41" y="3925821"/>
            <a:ext cx="844831" cy="117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xty-seven years of passport design and security features: The evolution  of the Federal German passport">
            <a:extLst>
              <a:ext uri="{FF2B5EF4-FFF2-40B4-BE49-F238E27FC236}">
                <a16:creationId xmlns:a16="http://schemas.microsoft.com/office/drawing/2014/main" id="{0120A610-313A-F147-80C1-07A7C4F6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85" y="3957890"/>
            <a:ext cx="1643135" cy="11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04A2D80-CCDB-F244-BCEC-0C99D666D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41" y="5321062"/>
            <a:ext cx="844831" cy="11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rker&amp;#39;s passport explains what year it is?: MarvelStudiosSpoilers">
            <a:extLst>
              <a:ext uri="{FF2B5EF4-FFF2-40B4-BE49-F238E27FC236}">
                <a16:creationId xmlns:a16="http://schemas.microsoft.com/office/drawing/2014/main" id="{1EA420A4-D84A-B14F-BB3A-AB2A4FA3A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14" y="5408648"/>
            <a:ext cx="1780886" cy="99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90F14C4B-EC17-EA42-997F-87AB0B59CA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2851" y="4637715"/>
            <a:ext cx="1195639" cy="11956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A921B1-9380-6646-8D78-AC0424BC1652}"/>
              </a:ext>
            </a:extLst>
          </p:cNvPr>
          <p:cNvSpPr txBox="1"/>
          <p:nvPr/>
        </p:nvSpPr>
        <p:spPr>
          <a:xfrm>
            <a:off x="4753619" y="5638239"/>
            <a:ext cx="3365905" cy="369332"/>
          </a:xfrm>
          <a:prstGeom prst="rect">
            <a:avLst/>
          </a:prstGeom>
          <a:solidFill>
            <a:srgbClr val="659B91"/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Chip Biométrico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E4EFFAF-FE3D-F144-9479-B02833FF03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4776" y="2484113"/>
            <a:ext cx="728312" cy="72831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3FDF5D1-D982-944C-86EA-F7EE76E5D1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00669" y="3449360"/>
            <a:ext cx="1134972" cy="1134972"/>
          </a:xfrm>
          <a:prstGeom prst="rect">
            <a:avLst/>
          </a:prstGeom>
        </p:spPr>
      </p:pic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322636CA-77E7-2649-86BD-080A33EF6A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31638" y="3376196"/>
            <a:ext cx="374374" cy="37437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7FD0655-282C-AE4C-A5B3-4F9D80C9CAD3}"/>
              </a:ext>
            </a:extLst>
          </p:cNvPr>
          <p:cNvSpPr/>
          <p:nvPr/>
        </p:nvSpPr>
        <p:spPr>
          <a:xfrm>
            <a:off x="940280" y="1834101"/>
            <a:ext cx="3365906" cy="442762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“Implementación” de cada país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76986B-9A49-DA40-8841-81FA0EF0CD92}"/>
              </a:ext>
            </a:extLst>
          </p:cNvPr>
          <p:cNvSpPr/>
          <p:nvPr/>
        </p:nvSpPr>
        <p:spPr>
          <a:xfrm>
            <a:off x="4753618" y="1841559"/>
            <a:ext cx="3365906" cy="442762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“Contrato” Campos comunes</a:t>
            </a:r>
          </a:p>
        </p:txBody>
      </p:sp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46310899-5F39-B942-A6F2-855A246380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31638" y="3912009"/>
            <a:ext cx="374374" cy="374374"/>
          </a:xfrm>
          <a:prstGeom prst="rect">
            <a:avLst/>
          </a:prstGeom>
        </p:spPr>
      </p:pic>
      <p:pic>
        <p:nvPicPr>
          <p:cNvPr id="33" name="Picture 32" descr="A picture containing shape&#10;&#10;Description automatically generated">
            <a:extLst>
              <a:ext uri="{FF2B5EF4-FFF2-40B4-BE49-F238E27FC236}">
                <a16:creationId xmlns:a16="http://schemas.microsoft.com/office/drawing/2014/main" id="{E47ED669-2BA8-704B-8218-42C3834A64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31638" y="4474526"/>
            <a:ext cx="374374" cy="374374"/>
          </a:xfrm>
          <a:prstGeom prst="rect">
            <a:avLst/>
          </a:prstGeom>
        </p:spPr>
      </p:pic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48B35019-B669-8149-8264-5EE78C293C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31638" y="5013924"/>
            <a:ext cx="374374" cy="374374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620985F2-92E7-C943-854C-D4AAA1859E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31638" y="5568138"/>
            <a:ext cx="374374" cy="374374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F36F1DA0-7C7C-9F4C-874D-D090B09C48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45977" y="6071268"/>
            <a:ext cx="374374" cy="374374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4DA16177-6493-1840-9AA1-06410E7033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95876" y="3395977"/>
            <a:ext cx="1127718" cy="112771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2A1131C-7F3F-5A4D-B2B5-97333A8E594B}"/>
              </a:ext>
            </a:extLst>
          </p:cNvPr>
          <p:cNvSpPr/>
          <p:nvPr/>
        </p:nvSpPr>
        <p:spPr>
          <a:xfrm>
            <a:off x="8405547" y="1841559"/>
            <a:ext cx="3365906" cy="442762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“Aplicación” valida pasaporte</a:t>
            </a:r>
          </a:p>
        </p:txBody>
      </p:sp>
    </p:spTree>
    <p:extLst>
      <p:ext uri="{BB962C8B-B14F-4D97-AF65-F5344CB8AC3E}">
        <p14:creationId xmlns:p14="http://schemas.microsoft.com/office/powerpoint/2010/main" val="215264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20" grpId="0" animBg="1"/>
      <p:bldP spid="30" grpId="0" animBg="1"/>
      <p:bldP spid="31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Inyección de dependencia (DI)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49FD90-E035-FF4C-AAFA-59A193DE940B}"/>
              </a:ext>
            </a:extLst>
          </p:cNvPr>
          <p:cNvSpPr/>
          <p:nvPr/>
        </p:nvSpPr>
        <p:spPr>
          <a:xfrm>
            <a:off x="863599" y="1071331"/>
            <a:ext cx="1090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instanciamos</a:t>
            </a:r>
            <a:r>
              <a:rPr lang="en-US" dirty="0"/>
              <a:t> una </a:t>
            </a:r>
            <a:r>
              <a:rPr lang="en-US" dirty="0" err="1"/>
              <a:t>dependencia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la </a:t>
            </a:r>
            <a:r>
              <a:rPr lang="en-US" dirty="0" err="1"/>
              <a:t>inyectan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254FDA-8177-F043-8D12-81296ABB7B20}"/>
              </a:ext>
            </a:extLst>
          </p:cNvPr>
          <p:cNvSpPr/>
          <p:nvPr/>
        </p:nvSpPr>
        <p:spPr>
          <a:xfrm>
            <a:off x="943276" y="1655545"/>
            <a:ext cx="4993909" cy="442762"/>
          </a:xfrm>
          <a:prstGeom prst="rect">
            <a:avLst/>
          </a:prstGeom>
          <a:solidFill>
            <a:srgbClr val="65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Sin </a:t>
            </a:r>
            <a:r>
              <a:rPr lang="es-ES_tradnl" dirty="0" err="1"/>
              <a:t>inyecci</a:t>
            </a:r>
            <a:r>
              <a:rPr lang="en-US" dirty="0" err="1"/>
              <a:t>ón</a:t>
            </a:r>
            <a:r>
              <a:rPr lang="en-US" dirty="0"/>
              <a:t> de </a:t>
            </a:r>
            <a:r>
              <a:rPr lang="en-US" dirty="0" err="1"/>
              <a:t>dependencia</a:t>
            </a:r>
            <a:endParaRPr lang="es-ES_trad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CCC5B-72DB-D243-B8CF-17390086B379}"/>
              </a:ext>
            </a:extLst>
          </p:cNvPr>
          <p:cNvSpPr/>
          <p:nvPr/>
        </p:nvSpPr>
        <p:spPr>
          <a:xfrm>
            <a:off x="6525928" y="1655545"/>
            <a:ext cx="4993909" cy="442762"/>
          </a:xfrm>
          <a:prstGeom prst="rect">
            <a:avLst/>
          </a:prstGeom>
          <a:solidFill>
            <a:srgbClr val="65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Con inyección de dependencia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9E716B-034B-6948-BFBE-B21A60056903}"/>
              </a:ext>
            </a:extLst>
          </p:cNvPr>
          <p:cNvSpPr/>
          <p:nvPr/>
        </p:nvSpPr>
        <p:spPr>
          <a:xfrm>
            <a:off x="943276" y="2397948"/>
            <a:ext cx="499390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Notificador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b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private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EnviadorEmail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enviadorEmail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Notificador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-GB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enviadorEmail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EnviadorEmail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();  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}</a:t>
            </a:r>
          </a:p>
          <a:p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5A14D6-EBE9-3147-9449-D1FC544D89ED}"/>
              </a:ext>
            </a:extLst>
          </p:cNvPr>
          <p:cNvSpPr/>
          <p:nvPr/>
        </p:nvSpPr>
        <p:spPr>
          <a:xfrm>
            <a:off x="6541794" y="2397948"/>
            <a:ext cx="499390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Notificador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b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private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EnviadorEmail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enviadorEmail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b="1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Notificador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EnviadorEMail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enviadorEMail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-GB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enviadorEmail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enviadorEMail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6B9FEF-E393-DA43-9906-7F6DC282AE36}"/>
              </a:ext>
            </a:extLst>
          </p:cNvPr>
          <p:cNvSpPr/>
          <p:nvPr/>
        </p:nvSpPr>
        <p:spPr>
          <a:xfrm>
            <a:off x="943276" y="4238038"/>
            <a:ext cx="4993909" cy="690097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Nuestro código es el encargado de instanciar la clase para enviar Emails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B174CF-34FD-BC41-AFAD-68812BBE76F0}"/>
              </a:ext>
            </a:extLst>
          </p:cNvPr>
          <p:cNvSpPr/>
          <p:nvPr/>
        </p:nvSpPr>
        <p:spPr>
          <a:xfrm>
            <a:off x="6541794" y="4273477"/>
            <a:ext cx="4993909" cy="654658"/>
          </a:xfrm>
          <a:prstGeom prst="roundRect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Delegamos en alguien la responsabilidad de instanciar la clase para enviar Emails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F52898B-FCFA-6246-9402-90BE41648FED}"/>
              </a:ext>
            </a:extLst>
          </p:cNvPr>
          <p:cNvSpPr/>
          <p:nvPr/>
        </p:nvSpPr>
        <p:spPr>
          <a:xfrm>
            <a:off x="943276" y="4999465"/>
            <a:ext cx="4993909" cy="690097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Nuestro Notificador depende directamente de la clase </a:t>
            </a:r>
            <a:r>
              <a:rPr lang="es-ES_tradnl" sz="1600" dirty="0" err="1"/>
              <a:t>EnviadorEmail</a:t>
            </a:r>
            <a:endParaRPr lang="es-ES_tradnl" sz="16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0A3F4DD-6E6E-A542-9DBD-AC1058DB11D2}"/>
              </a:ext>
            </a:extLst>
          </p:cNvPr>
          <p:cNvSpPr/>
          <p:nvPr/>
        </p:nvSpPr>
        <p:spPr>
          <a:xfrm>
            <a:off x="6541794" y="4999465"/>
            <a:ext cx="4993909" cy="787204"/>
          </a:xfrm>
          <a:prstGeom prst="roundRect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En este caso un agente externo es el que se encarga de inyectar </a:t>
            </a:r>
            <a:r>
              <a:rPr lang="es-ES_tradnl" sz="1600" dirty="0" err="1"/>
              <a:t>EnviadorEmail</a:t>
            </a:r>
            <a:r>
              <a:rPr lang="es-ES_tradnl" sz="1600" dirty="0"/>
              <a:t> en nuestro Notificador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C4A2245-75EF-5548-B153-6308275AD0A6}"/>
              </a:ext>
            </a:extLst>
          </p:cNvPr>
          <p:cNvSpPr/>
          <p:nvPr/>
        </p:nvSpPr>
        <p:spPr>
          <a:xfrm>
            <a:off x="943276" y="5789769"/>
            <a:ext cx="4993909" cy="848916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En este caso </a:t>
            </a:r>
            <a:r>
              <a:rPr lang="es-ES_tradnl" sz="1600" dirty="0" err="1"/>
              <a:t>EnviadorEmail</a:t>
            </a:r>
            <a:r>
              <a:rPr lang="es-ES_tradnl" sz="1600" dirty="0"/>
              <a:t> está a fuego en la clase Notificador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E603096-39FF-A04A-8B1A-8894D3F2F2A4}"/>
              </a:ext>
            </a:extLst>
          </p:cNvPr>
          <p:cNvSpPr/>
          <p:nvPr/>
        </p:nvSpPr>
        <p:spPr>
          <a:xfrm>
            <a:off x="6525927" y="5868750"/>
            <a:ext cx="4993909" cy="787204"/>
          </a:xfrm>
          <a:prstGeom prst="roundRect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El código cliente tiene control sobre la </a:t>
            </a:r>
            <a:r>
              <a:rPr lang="es-ES_tradnl" sz="1600"/>
              <a:t>clase EnviadorEmail</a:t>
            </a:r>
            <a:r>
              <a:rPr lang="es-ES_tradnl" sz="1600" dirty="0"/>
              <a:t> porque es él el que inyecta </a:t>
            </a:r>
            <a:r>
              <a:rPr lang="es-ES_tradnl" sz="1600"/>
              <a:t>la dependencia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59465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2" grpId="0" animBg="1"/>
      <p:bldP spid="3" grpId="0" animBg="1"/>
      <p:bldP spid="31" grpId="0" animBg="1"/>
      <p:bldP spid="33" grpId="0" animBg="1"/>
      <p:bldP spid="34" grpId="0" animBg="1"/>
      <p:bldP spid="37" grpId="0" animBg="1"/>
      <p:bldP spid="39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Inyección de dependencia (DI)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96FBD4-643D-D14A-8D26-8E5676B5164D}"/>
              </a:ext>
            </a:extLst>
          </p:cNvPr>
          <p:cNvSpPr/>
          <p:nvPr/>
        </p:nvSpPr>
        <p:spPr>
          <a:xfrm>
            <a:off x="863599" y="1071331"/>
            <a:ext cx="1090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 </a:t>
            </a:r>
            <a:r>
              <a:rPr lang="en-US" dirty="0" err="1"/>
              <a:t>inyectamos</a:t>
            </a:r>
            <a:r>
              <a:rPr lang="en-US" dirty="0"/>
              <a:t> una </a:t>
            </a:r>
            <a:r>
              <a:rPr lang="en-US" dirty="0" err="1"/>
              <a:t>abstracción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de una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concreta</a:t>
            </a:r>
            <a:r>
              <a:rPr lang="en-US" dirty="0"/>
              <a:t>, </a:t>
            </a:r>
            <a:r>
              <a:rPr lang="en-US" dirty="0" err="1"/>
              <a:t>conseguiremos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desacoplamiento</a:t>
            </a:r>
            <a:endParaRPr lang="en-US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53A17B-97B2-934A-9C74-1E058F27F1CD}"/>
              </a:ext>
            </a:extLst>
          </p:cNvPr>
          <p:cNvSpPr txBox="1"/>
          <p:nvPr/>
        </p:nvSpPr>
        <p:spPr>
          <a:xfrm>
            <a:off x="757773" y="1885970"/>
            <a:ext cx="523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rgbClr val="008D54"/>
                </a:solidFill>
              </a:rPr>
              <a:t>Contrato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3BB845-F778-0644-B9FD-18448CA8D53D}"/>
              </a:ext>
            </a:extLst>
          </p:cNvPr>
          <p:cNvSpPr/>
          <p:nvPr/>
        </p:nvSpPr>
        <p:spPr>
          <a:xfrm>
            <a:off x="750906" y="2287451"/>
            <a:ext cx="5186103" cy="12772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79C6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11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IEMailRepository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50FA7B"/>
                </a:solidFill>
                <a:latin typeface="Consolas" panose="020B0609020204030204" pitchFamily="49" charset="0"/>
              </a:rPr>
              <a:t>sendEMail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FFB86C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1100" i="1" dirty="0">
                <a:solidFill>
                  <a:srgbClr val="8BE9FD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sz="1100" i="1" dirty="0">
                <a:solidFill>
                  <a:srgbClr val="FFB86C"/>
                </a:solidFill>
                <a:latin typeface="Consolas" panose="020B0609020204030204" pitchFamily="49" charset="0"/>
              </a:rPr>
              <a:t>to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1100" i="1" dirty="0">
                <a:solidFill>
                  <a:srgbClr val="8BE9FD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sz="1100" i="1" dirty="0">
                <a:solidFill>
                  <a:srgbClr val="FFB86C"/>
                </a:solidFill>
                <a:latin typeface="Consolas" panose="020B0609020204030204" pitchFamily="49" charset="0"/>
              </a:rPr>
              <a:t>title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1100" i="1" dirty="0">
                <a:solidFill>
                  <a:srgbClr val="8BE9FD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sz="1100" i="1" dirty="0">
                <a:solidFill>
                  <a:srgbClr val="FFB86C"/>
                </a:solidFill>
                <a:latin typeface="Consolas" panose="020B0609020204030204" pitchFamily="49" charset="0"/>
              </a:rPr>
              <a:t>body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1100" i="1" dirty="0">
                <a:solidFill>
                  <a:srgbClr val="8BE9FD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CE1B4F-01D8-8842-A118-666A03903856}"/>
              </a:ext>
            </a:extLst>
          </p:cNvPr>
          <p:cNvSpPr/>
          <p:nvPr/>
        </p:nvSpPr>
        <p:spPr>
          <a:xfrm>
            <a:off x="718149" y="4132246"/>
            <a:ext cx="5934535" cy="22929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8BE9FD"/>
                </a:solidFill>
                <a:latin typeface="Consolas" panose="020B0609020204030204" pitchFamily="49" charset="0"/>
              </a:rPr>
              <a:t>SMTPEmailDataSource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implements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IEMailRepository</a:t>
            </a:r>
            <a:r>
              <a:rPr lang="es-ES" sz="1100" i="1" dirty="0">
                <a:solidFill>
                  <a:srgbClr val="8BE9FD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</a:t>
            </a:r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public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50FA7B"/>
                </a:solidFill>
                <a:latin typeface="Consolas" panose="020B0609020204030204" pitchFamily="49" charset="0"/>
              </a:rPr>
              <a:t>sendEMail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from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string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to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string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title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string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body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string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const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message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b="1" dirty="0">
                <a:solidFill>
                  <a:srgbClr val="FF79C6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50FA7B"/>
                </a:solidFill>
                <a:latin typeface="Consolas" panose="020B0609020204030204" pitchFamily="49" charset="0"/>
              </a:rPr>
              <a:t>MailMessage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const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smtp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b="1" dirty="0">
                <a:solidFill>
                  <a:srgbClr val="FF79C6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50FA7B"/>
                </a:solidFill>
                <a:latin typeface="Consolas" panose="020B0609020204030204" pitchFamily="49" charset="0"/>
              </a:rPr>
              <a:t>SmtpClient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message</a:t>
            </a:r>
            <a:r>
              <a:rPr lang="es-E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.from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from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s-ES" sz="1100" dirty="0">
                <a:solidFill>
                  <a:srgbClr val="BD93F9"/>
                </a:solidFill>
                <a:latin typeface="Consolas" panose="020B0609020204030204" pitchFamily="49" charset="0"/>
              </a:rPr>
              <a:t>message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.to 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to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message</a:t>
            </a:r>
            <a:r>
              <a:rPr lang="es-E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.subject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title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message</a:t>
            </a:r>
            <a:r>
              <a:rPr lang="es-E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.body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body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smtp</a:t>
            </a:r>
            <a:r>
              <a:rPr lang="es-E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.Port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process.env.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SMPT_PORT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smtp</a:t>
            </a:r>
            <a:r>
              <a:rPr lang="es-E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.Host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process.env.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SMPT_HOST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; </a:t>
            </a:r>
            <a:r>
              <a:rPr lang="es-ES" sz="1100" dirty="0">
                <a:solidFill>
                  <a:srgbClr val="6272A4"/>
                </a:solidFill>
                <a:latin typeface="Consolas" panose="020B0609020204030204" pitchFamily="49" charset="0"/>
              </a:rPr>
              <a:t>// "smtp.gmail.com" // (…)</a:t>
            </a:r>
            <a:endParaRPr lang="es-E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smtp</a:t>
            </a:r>
            <a:r>
              <a:rPr lang="es-E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s-ES" sz="1100" dirty="0" err="1">
                <a:solidFill>
                  <a:srgbClr val="50FA7B"/>
                </a:solidFill>
                <a:latin typeface="Consolas" panose="020B0609020204030204" pitchFamily="49" charset="0"/>
              </a:rPr>
              <a:t>send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message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8E1703-3A88-C440-A74E-7E27CDAA0375}"/>
              </a:ext>
            </a:extLst>
          </p:cNvPr>
          <p:cNvSpPr/>
          <p:nvPr/>
        </p:nvSpPr>
        <p:spPr>
          <a:xfrm>
            <a:off x="6931466" y="4134717"/>
            <a:ext cx="508883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8BE9FD"/>
                </a:solidFill>
                <a:latin typeface="Consolas" panose="020B0609020204030204" pitchFamily="49" charset="0"/>
              </a:rPr>
              <a:t>SendGridEmailDataSource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implements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IEMailRepository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</a:t>
            </a:r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public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async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50FA7B"/>
                </a:solidFill>
                <a:latin typeface="Consolas" panose="020B0609020204030204" pitchFamily="49" charset="0"/>
              </a:rPr>
              <a:t>sendEMail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from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string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s-ES" sz="1100" i="1" dirty="0">
                <a:solidFill>
                  <a:srgbClr val="FFB86C"/>
                </a:solidFill>
                <a:latin typeface="Consolas" panose="020B0609020204030204" pitchFamily="49" charset="0"/>
              </a:rPr>
              <a:t>to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string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title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string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s-ES" sz="1100" i="1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body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string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const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apiKey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process.env.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API_KEY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const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client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b="1" dirty="0">
                <a:solidFill>
                  <a:srgbClr val="FF79C6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50FA7B"/>
                </a:solidFill>
                <a:latin typeface="Consolas" panose="020B0609020204030204" pitchFamily="49" charset="0"/>
              </a:rPr>
              <a:t>SendGridClient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apiKey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const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subject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title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const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msg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50FA7B"/>
                </a:solidFill>
                <a:latin typeface="Consolas" panose="020B0609020204030204" pitchFamily="49" charset="0"/>
              </a:rPr>
              <a:t>buildEMailMessage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from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to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subject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body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const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>
                <a:solidFill>
                  <a:srgbClr val="BD93F9"/>
                </a:solidFill>
                <a:latin typeface="Consolas" panose="020B0609020204030204" pitchFamily="49" charset="0"/>
              </a:rPr>
              <a:t>response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await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client</a:t>
            </a:r>
            <a:r>
              <a:rPr lang="es-E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s-ES" sz="1100" dirty="0" err="1">
                <a:solidFill>
                  <a:srgbClr val="50FA7B"/>
                </a:solidFill>
                <a:latin typeface="Consolas" panose="020B0609020204030204" pitchFamily="49" charset="0"/>
              </a:rPr>
              <a:t>SendEmailAsync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BD93F9"/>
                </a:solidFill>
                <a:latin typeface="Consolas" panose="020B0609020204030204" pitchFamily="49" charset="0"/>
              </a:rPr>
              <a:t>msg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s-ES" sz="8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B813DF-47CD-C441-99EF-EDC2100BBF81}"/>
              </a:ext>
            </a:extLst>
          </p:cNvPr>
          <p:cNvSpPr txBox="1"/>
          <p:nvPr/>
        </p:nvSpPr>
        <p:spPr>
          <a:xfrm>
            <a:off x="672036" y="3762914"/>
            <a:ext cx="433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solidFill>
                  <a:srgbClr val="006A7B"/>
                </a:solidFill>
              </a:rPr>
              <a:t>Implementación SMTP</a:t>
            </a:r>
            <a:endParaRPr lang="es-ES_tradnl" dirty="0">
              <a:solidFill>
                <a:srgbClr val="006A7B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077F03-A237-7F47-BB2E-279CF033E1F1}"/>
              </a:ext>
            </a:extLst>
          </p:cNvPr>
          <p:cNvSpPr txBox="1"/>
          <p:nvPr/>
        </p:nvSpPr>
        <p:spPr>
          <a:xfrm>
            <a:off x="6834198" y="3754752"/>
            <a:ext cx="38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6A7B"/>
                </a:solidFill>
              </a:defRPr>
            </a:lvl1pPr>
          </a:lstStyle>
          <a:p>
            <a:r>
              <a:rPr lang="es-ES_tradnl" dirty="0"/>
              <a:t>Implementación </a:t>
            </a:r>
            <a:r>
              <a:rPr lang="es-ES_tradnl" dirty="0" err="1"/>
              <a:t>SendGrid</a:t>
            </a:r>
            <a:endParaRPr lang="es-ES_tradn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7D1CB4-6783-A646-8311-6DFFBA293F6A}"/>
              </a:ext>
            </a:extLst>
          </p:cNvPr>
          <p:cNvSpPr/>
          <p:nvPr/>
        </p:nvSpPr>
        <p:spPr>
          <a:xfrm>
            <a:off x="6834198" y="2308717"/>
            <a:ext cx="5186103" cy="12311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8BE9FD"/>
                </a:solidFill>
                <a:latin typeface="Consolas" panose="020B0609020204030204" pitchFamily="49" charset="0"/>
              </a:rPr>
              <a:t>SendGridEmailDataSource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implements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IEMailRepository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</a:t>
            </a:r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public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FF79C6"/>
                </a:solidFill>
                <a:latin typeface="Consolas" panose="020B0609020204030204" pitchFamily="49" charset="0"/>
              </a:rPr>
              <a:t>async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dirty="0" err="1">
                <a:solidFill>
                  <a:srgbClr val="50FA7B"/>
                </a:solidFill>
                <a:latin typeface="Consolas" panose="020B0609020204030204" pitchFamily="49" charset="0"/>
              </a:rPr>
              <a:t>sendEMail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from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string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to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string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title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string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s-ES" sz="11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body</a:t>
            </a:r>
            <a:r>
              <a:rPr lang="es-ES" sz="1100" dirty="0">
                <a:solidFill>
                  <a:srgbClr val="FF79C6"/>
                </a:solidFill>
                <a:latin typeface="Consolas" panose="020B0609020204030204" pitchFamily="49" charset="0"/>
              </a:rPr>
              <a:t>: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s-ES" sz="11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string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s-E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return</a:t>
            </a:r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 true;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s-ES" sz="11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s-ES" sz="8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FB2949-0478-AA45-9808-34C4D3234AD3}"/>
              </a:ext>
            </a:extLst>
          </p:cNvPr>
          <p:cNvSpPr txBox="1"/>
          <p:nvPr/>
        </p:nvSpPr>
        <p:spPr>
          <a:xfrm>
            <a:off x="6738505" y="1868483"/>
            <a:ext cx="38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6A7B"/>
                </a:solidFill>
              </a:defRPr>
            </a:lvl1pPr>
          </a:lstStyle>
          <a:p>
            <a:r>
              <a:rPr lang="es-ES_tradnl" dirty="0"/>
              <a:t>Implementación </a:t>
            </a:r>
            <a:r>
              <a:rPr lang="es-ES_tradnl" dirty="0" err="1"/>
              <a:t>Mock</a:t>
            </a:r>
            <a:endParaRPr lang="es-ES_tradnl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4F555A-3F7E-3F43-BA16-9F3D9E680D58}"/>
              </a:ext>
            </a:extLst>
          </p:cNvPr>
          <p:cNvSpPr/>
          <p:nvPr/>
        </p:nvSpPr>
        <p:spPr>
          <a:xfrm>
            <a:off x="9122735" y="2237815"/>
            <a:ext cx="2126512" cy="345897"/>
          </a:xfrm>
          <a:prstGeom prst="roundRect">
            <a:avLst/>
          </a:prstGeom>
          <a:noFill/>
          <a:ln w="57150">
            <a:solidFill>
              <a:srgbClr val="FFC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F891369-9E88-6D4F-8E04-F4B9CD797BA0}"/>
              </a:ext>
            </a:extLst>
          </p:cNvPr>
          <p:cNvSpPr/>
          <p:nvPr/>
        </p:nvSpPr>
        <p:spPr>
          <a:xfrm>
            <a:off x="2730709" y="4063831"/>
            <a:ext cx="2126512" cy="345897"/>
          </a:xfrm>
          <a:prstGeom prst="roundRect">
            <a:avLst/>
          </a:prstGeom>
          <a:noFill/>
          <a:ln w="57150">
            <a:solidFill>
              <a:srgbClr val="FFC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5909E67-54A3-744B-85D9-5BDFC10B233D}"/>
              </a:ext>
            </a:extLst>
          </p:cNvPr>
          <p:cNvSpPr/>
          <p:nvPr/>
        </p:nvSpPr>
        <p:spPr>
          <a:xfrm>
            <a:off x="9226240" y="4063831"/>
            <a:ext cx="2126512" cy="345897"/>
          </a:xfrm>
          <a:prstGeom prst="roundRect">
            <a:avLst/>
          </a:prstGeom>
          <a:noFill/>
          <a:ln w="57150">
            <a:solidFill>
              <a:srgbClr val="FFC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739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29" grpId="0" animBg="1"/>
      <p:bldP spid="30" grpId="0"/>
      <p:bldP spid="32" grpId="0"/>
      <p:bldP spid="35" grpId="0" animBg="1"/>
      <p:bldP spid="36" grpId="0"/>
      <p:bldP spid="9" grpId="0" animBg="1"/>
      <p:bldP spid="38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>
                <a:solidFill>
                  <a:srgbClr val="242415"/>
                </a:solidFill>
                <a:latin typeface="Montserrat SemiBold" panose="00000700000000000000" pitchFamily="2" charset="0"/>
              </a:rPr>
              <a:t>Inyección 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de dependencia (DI)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96FBD4-643D-D14A-8D26-8E5676B5164D}"/>
              </a:ext>
            </a:extLst>
          </p:cNvPr>
          <p:cNvSpPr/>
          <p:nvPr/>
        </p:nvSpPr>
        <p:spPr>
          <a:xfrm>
            <a:off x="863599" y="1071331"/>
            <a:ext cx="1090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Una </a:t>
            </a:r>
            <a:r>
              <a:rPr lang="en-US" dirty="0" err="1"/>
              <a:t>abstracción</a:t>
            </a:r>
            <a:r>
              <a:rPr lang="en-US" dirty="0"/>
              <a:t> o </a:t>
            </a:r>
            <a:r>
              <a:rPr lang="en-US" dirty="0" err="1"/>
              <a:t>contrato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implementaciones</a:t>
            </a:r>
            <a:r>
              <a:rPr lang="en-US" dirty="0"/>
              <a:t>, </a:t>
            </a:r>
            <a:r>
              <a:rPr lang="en-US" dirty="0" err="1"/>
              <a:t>cambiar</a:t>
            </a:r>
            <a:r>
              <a:rPr lang="en-US" dirty="0"/>
              <a:t> una por </a:t>
            </a:r>
            <a:r>
              <a:rPr lang="en-US" dirty="0" err="1"/>
              <a:t>otra</a:t>
            </a:r>
            <a:r>
              <a:rPr lang="en-US" dirty="0"/>
              <a:t> o </a:t>
            </a:r>
            <a:r>
              <a:rPr lang="en-US" dirty="0" err="1"/>
              <a:t>evolucionar</a:t>
            </a:r>
            <a:endParaRPr lang="en-US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7224B6-9E64-CD48-8B59-509903D407A0}"/>
              </a:ext>
            </a:extLst>
          </p:cNvPr>
          <p:cNvSpPr txBox="1"/>
          <p:nvPr/>
        </p:nvSpPr>
        <p:spPr>
          <a:xfrm>
            <a:off x="4219918" y="1943500"/>
            <a:ext cx="3828932" cy="369332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ES"/>
            </a:defPPr>
            <a:lvl1pPr algn="ctr"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Contrato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F9203-5A1D-DB4B-8DF2-ED093B6D69BC}"/>
              </a:ext>
            </a:extLst>
          </p:cNvPr>
          <p:cNvSpPr txBox="1"/>
          <p:nvPr/>
        </p:nvSpPr>
        <p:spPr>
          <a:xfrm>
            <a:off x="863599" y="1943500"/>
            <a:ext cx="2740838" cy="369332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ES"/>
            </a:defPPr>
            <a:lvl1pPr algn="ctr"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Implementaciones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68950-B434-384D-BE5C-5554ED6A765A}"/>
              </a:ext>
            </a:extLst>
          </p:cNvPr>
          <p:cNvSpPr txBox="1"/>
          <p:nvPr/>
        </p:nvSpPr>
        <p:spPr>
          <a:xfrm>
            <a:off x="8452883" y="1943500"/>
            <a:ext cx="3318569" cy="369332"/>
          </a:xfrm>
          <a:prstGeom prst="rect">
            <a:avLst/>
          </a:prstGeom>
          <a:solidFill>
            <a:srgbClr val="AEA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ES"/>
            </a:defPPr>
            <a:lvl1pPr algn="ctr"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 err="1"/>
              <a:t>Evolucíon</a:t>
            </a:r>
            <a:r>
              <a:rPr lang="es-ES_tradnl" dirty="0"/>
              <a:t> y </a:t>
            </a:r>
            <a:r>
              <a:rPr lang="es-ES_tradnl" dirty="0" err="1"/>
              <a:t>Testing</a:t>
            </a:r>
            <a:endParaRPr lang="es-ES_tradnl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A23A9E-B73E-9F40-B704-27E9461AAC40}"/>
              </a:ext>
            </a:extLst>
          </p:cNvPr>
          <p:cNvSpPr/>
          <p:nvPr/>
        </p:nvSpPr>
        <p:spPr>
          <a:xfrm>
            <a:off x="8750045" y="2535917"/>
            <a:ext cx="2618072" cy="895150"/>
          </a:xfrm>
          <a:prstGeom prst="roundRect">
            <a:avLst/>
          </a:prstGeom>
          <a:solidFill>
            <a:srgbClr val="007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Primera </a:t>
            </a:r>
            <a:r>
              <a:rPr lang="es-ES_tradnl" dirty="0" err="1"/>
              <a:t>versíon</a:t>
            </a:r>
            <a:endParaRPr lang="es-ES_tradnl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33EEAD6-79ED-B740-8337-B7A9B359CD99}"/>
              </a:ext>
            </a:extLst>
          </p:cNvPr>
          <p:cNvSpPr/>
          <p:nvPr/>
        </p:nvSpPr>
        <p:spPr>
          <a:xfrm>
            <a:off x="8750045" y="3901580"/>
            <a:ext cx="2618072" cy="895150"/>
          </a:xfrm>
          <a:prstGeom prst="roundRect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Segunda versíon</a:t>
            </a:r>
            <a:endParaRPr lang="es-ES_tradnl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290D51A-7168-5D44-990D-4BC6949C14D6}"/>
              </a:ext>
            </a:extLst>
          </p:cNvPr>
          <p:cNvSpPr/>
          <p:nvPr/>
        </p:nvSpPr>
        <p:spPr>
          <a:xfrm>
            <a:off x="8750045" y="5339094"/>
            <a:ext cx="2618072" cy="895150"/>
          </a:xfrm>
          <a:prstGeom prst="roundRect">
            <a:avLst/>
          </a:prstGeom>
          <a:solidFill>
            <a:srgbClr val="00A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Unit Testing</a:t>
            </a:r>
            <a:endParaRPr lang="es-ES_trad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C6428-AA37-4745-858E-7709E8F5AE4B}"/>
              </a:ext>
            </a:extLst>
          </p:cNvPr>
          <p:cNvSpPr/>
          <p:nvPr/>
        </p:nvSpPr>
        <p:spPr>
          <a:xfrm>
            <a:off x="4283714" y="4028285"/>
            <a:ext cx="3654056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interface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4EC9B0"/>
                </a:solidFill>
                <a:latin typeface="Menlo" panose="020B0609030804020204" pitchFamily="49" charset="0"/>
              </a:rPr>
              <a:t>IEmailSender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sendEmail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from,to,body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A4ECFA6-C822-3546-98F4-434059815E6B}"/>
              </a:ext>
            </a:extLst>
          </p:cNvPr>
          <p:cNvSpPr/>
          <p:nvPr/>
        </p:nvSpPr>
        <p:spPr>
          <a:xfrm>
            <a:off x="863600" y="2589778"/>
            <a:ext cx="2740838" cy="981776"/>
          </a:xfrm>
          <a:prstGeom prst="roundRect">
            <a:avLst/>
          </a:prstGeom>
          <a:solidFill>
            <a:srgbClr val="2F4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System.net</a:t>
            </a:r>
            <a:endParaRPr lang="es-ES_tradnl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2BBA111-A3EF-1D46-9DB9-9ABE00842C11}"/>
              </a:ext>
            </a:extLst>
          </p:cNvPr>
          <p:cNvSpPr/>
          <p:nvPr/>
        </p:nvSpPr>
        <p:spPr>
          <a:xfrm>
            <a:off x="863599" y="3906729"/>
            <a:ext cx="2740838" cy="981776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SendGrid</a:t>
            </a:r>
            <a:endParaRPr lang="es-ES_tradnl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A1BA0B9-DE5F-394D-8869-53D379E9BFFB}"/>
              </a:ext>
            </a:extLst>
          </p:cNvPr>
          <p:cNvSpPr/>
          <p:nvPr/>
        </p:nvSpPr>
        <p:spPr>
          <a:xfrm>
            <a:off x="863599" y="5295781"/>
            <a:ext cx="2740838" cy="981776"/>
          </a:xfrm>
          <a:prstGeom prst="roundRect">
            <a:avLst/>
          </a:prstGeom>
          <a:solidFill>
            <a:srgbClr val="00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Dummy</a:t>
            </a:r>
            <a:r>
              <a:rPr lang="es-ES_tradnl" dirty="0"/>
              <a:t> (</a:t>
            </a:r>
            <a:r>
              <a:rPr lang="es-ES_tradnl" dirty="0" err="1"/>
              <a:t>return</a:t>
            </a:r>
            <a:r>
              <a:rPr lang="es-ES_tradnl" dirty="0"/>
              <a:t> true)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16CA203-9563-F649-B0D5-5A5FC851FC0A}"/>
              </a:ext>
            </a:extLst>
          </p:cNvPr>
          <p:cNvSpPr/>
          <p:nvPr/>
        </p:nvSpPr>
        <p:spPr>
          <a:xfrm>
            <a:off x="3698751" y="4248761"/>
            <a:ext cx="521168" cy="297711"/>
          </a:xfrm>
          <a:prstGeom prst="rightArrow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30E7B704-F64C-6349-BD62-36F78FCF120D}"/>
              </a:ext>
            </a:extLst>
          </p:cNvPr>
          <p:cNvSpPr/>
          <p:nvPr/>
        </p:nvSpPr>
        <p:spPr>
          <a:xfrm rot="3170524">
            <a:off x="3747101" y="3147727"/>
            <a:ext cx="521168" cy="297711"/>
          </a:xfrm>
          <a:prstGeom prst="rightArrow">
            <a:avLst/>
          </a:prstGeom>
          <a:solidFill>
            <a:srgbClr val="2F4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579F13B-88E7-C74E-9799-3B375FF72DC3}"/>
              </a:ext>
            </a:extLst>
          </p:cNvPr>
          <p:cNvSpPr/>
          <p:nvPr/>
        </p:nvSpPr>
        <p:spPr>
          <a:xfrm rot="18624671">
            <a:off x="3698752" y="5441836"/>
            <a:ext cx="521168" cy="297711"/>
          </a:xfrm>
          <a:prstGeom prst="rightArrow">
            <a:avLst/>
          </a:prstGeom>
          <a:solidFill>
            <a:srgbClr val="00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A2DE7071-65DA-974A-B166-96F41123B8FD}"/>
              </a:ext>
            </a:extLst>
          </p:cNvPr>
          <p:cNvSpPr/>
          <p:nvPr/>
        </p:nvSpPr>
        <p:spPr>
          <a:xfrm rot="18624671">
            <a:off x="8070535" y="3190026"/>
            <a:ext cx="521168" cy="297711"/>
          </a:xfrm>
          <a:prstGeom prst="rightArrow">
            <a:avLst/>
          </a:prstGeom>
          <a:solidFill>
            <a:srgbClr val="007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50100AE-59B1-3048-9C0C-17E1D8B8A5DF}"/>
              </a:ext>
            </a:extLst>
          </p:cNvPr>
          <p:cNvSpPr/>
          <p:nvPr/>
        </p:nvSpPr>
        <p:spPr>
          <a:xfrm>
            <a:off x="8052786" y="4216075"/>
            <a:ext cx="521168" cy="297711"/>
          </a:xfrm>
          <a:prstGeom prst="rightArrow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35F36011-DD40-114F-A593-E6D2D6F056F8}"/>
              </a:ext>
            </a:extLst>
          </p:cNvPr>
          <p:cNvSpPr/>
          <p:nvPr/>
        </p:nvSpPr>
        <p:spPr>
          <a:xfrm rot="3170524">
            <a:off x="7953216" y="5088244"/>
            <a:ext cx="521168" cy="297711"/>
          </a:xfrm>
          <a:prstGeom prst="rightArrow">
            <a:avLst/>
          </a:prstGeom>
          <a:solidFill>
            <a:srgbClr val="00A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153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5" grpId="0" animBg="1"/>
      <p:bldP spid="17" grpId="0" animBg="1"/>
      <p:bldP spid="26" grpId="0" animBg="1"/>
      <p:bldP spid="27" grpId="0" animBg="1"/>
      <p:bldP spid="3" grpId="0" animBg="1"/>
      <p:bldP spid="28" grpId="0" animBg="1"/>
      <p:bldP spid="28" grpId="1" animBg="1"/>
      <p:bldP spid="29" grpId="0" animBg="1"/>
      <p:bldP spid="30" grpId="0" animBg="1"/>
      <p:bldP spid="30" grpId="1" animBg="1"/>
      <p:bldP spid="31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¿Para qué quiero esto?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18EA23-5BB1-734B-87F3-72AB055BAF0C}"/>
              </a:ext>
            </a:extLst>
          </p:cNvPr>
          <p:cNvSpPr/>
          <p:nvPr/>
        </p:nvSpPr>
        <p:spPr>
          <a:xfrm>
            <a:off x="863599" y="1226845"/>
            <a:ext cx="10672104" cy="908755"/>
          </a:xfrm>
          <a:prstGeom prst="roundRect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Creo piezas aisladas que funcionan (raviolis vs </a:t>
            </a:r>
            <a:r>
              <a:rPr lang="es-ES_tradnl" dirty="0" err="1"/>
              <a:t>sphaguettis</a:t>
            </a:r>
            <a:r>
              <a:rPr lang="es-ES_tradnl" dirty="0"/>
              <a:t>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FD56B4-1D40-134A-B32B-A4E852F2C5E7}"/>
              </a:ext>
            </a:extLst>
          </p:cNvPr>
          <p:cNvSpPr/>
          <p:nvPr/>
        </p:nvSpPr>
        <p:spPr>
          <a:xfrm>
            <a:off x="863599" y="2662727"/>
            <a:ext cx="10672104" cy="908756"/>
          </a:xfrm>
          <a:prstGeom prst="roundRect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Estas piezas son más fáciles de probar por separado (pruebas unitarias)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C254A2-23BF-DB4B-8E6A-9DD218BBB14D}"/>
              </a:ext>
            </a:extLst>
          </p:cNvPr>
          <p:cNvSpPr/>
          <p:nvPr/>
        </p:nvSpPr>
        <p:spPr>
          <a:xfrm>
            <a:off x="863599" y="4098610"/>
            <a:ext cx="10672104" cy="1005417"/>
          </a:xfrm>
          <a:prstGeom prst="roundRect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Si no toco el contrato, puedo reemplazar la implementación de una pieza por otra sin tener que tocar en toda la aplicación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7938C3E-265E-DD45-AC76-26CAC1D9F422}"/>
              </a:ext>
            </a:extLst>
          </p:cNvPr>
          <p:cNvSpPr/>
          <p:nvPr/>
        </p:nvSpPr>
        <p:spPr>
          <a:xfrm>
            <a:off x="863599" y="5631154"/>
            <a:ext cx="10672104" cy="908755"/>
          </a:xfrm>
          <a:prstGeom prst="roundRect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 más fácil ver que dependencias tiene una pieza (Vete al constructor)</a:t>
            </a:r>
          </a:p>
        </p:txBody>
      </p:sp>
    </p:spTree>
    <p:extLst>
      <p:ext uri="{BB962C8B-B14F-4D97-AF65-F5344CB8AC3E}">
        <p14:creationId xmlns:p14="http://schemas.microsoft.com/office/powerpoint/2010/main" val="5819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16136</TotalTime>
  <Words>1090</Words>
  <Application>Microsoft Office PowerPoint</Application>
  <PresentationFormat>Widescreen</PresentationFormat>
  <Paragraphs>169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Bradley Hand ITC</vt:lpstr>
      <vt:lpstr>Calibri</vt:lpstr>
      <vt:lpstr>Calibri Light</vt:lpstr>
      <vt:lpstr>Consolas</vt:lpstr>
      <vt:lpstr>Menlo</vt:lpstr>
      <vt:lpstr>Montserrat SemiBold</vt:lpstr>
      <vt:lpstr>Office Theme</vt:lpstr>
      <vt:lpstr>PowerPoint Presentation</vt:lpstr>
      <vt:lpstr>Estructura / Arquitectura</vt:lpstr>
      <vt:lpstr>Inversion of Control (IoC)</vt:lpstr>
      <vt:lpstr>Inversion of Control (IoC)</vt:lpstr>
      <vt:lpstr>Interfaces (contratos)</vt:lpstr>
      <vt:lpstr>Inyección de dependencia (DI)</vt:lpstr>
      <vt:lpstr>Inyección de dependencia (DI)</vt:lpstr>
      <vt:lpstr>Inyección de dependencia (DI)</vt:lpstr>
      <vt:lpstr>¿Para qué quiero esto?</vt:lpstr>
      <vt:lpstr>Principio de Inversión de Dependencia (DIP) </vt:lpstr>
      <vt:lpstr>Arquitectura limpia</vt:lpstr>
      <vt:lpstr>Arquitectura limpia</vt:lpstr>
      <vt:lpstr>¿Cómo se lo explico a mi jefe?</vt:lpstr>
      <vt:lpstr>¡ Muchas gracias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 II Trabajando con imágenes</dc:title>
  <dc:creator>Gisela Torres Buitrago</dc:creator>
  <cp:lastModifiedBy>Diego Martín Sanz</cp:lastModifiedBy>
  <cp:revision>247</cp:revision>
  <dcterms:created xsi:type="dcterms:W3CDTF">2020-06-29T10:49:34Z</dcterms:created>
  <dcterms:modified xsi:type="dcterms:W3CDTF">2021-11-04T17:47:01Z</dcterms:modified>
</cp:coreProperties>
</file>