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E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8658FCA-EB38-4DC6-9207-611FD7B175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691F3D-19CB-42EA-BF0D-2AD2C136970A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01D59D-0463-4C7E-8BD4-B35BCF11E625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F94508-4D91-48E2-8C24-A572569B9EF9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4979C5-AEA7-4185-89E1-B21B6F359870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3A054D-57E5-4D8A-8FFF-CDB582C832CC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FE3DCB-2AE3-4D9D-B7BD-1521EE3850A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09/16/2021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4C5B07-84A1-4031-B3CF-69CC6CC416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github.com/lemoncode" TargetMode="External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4591800"/>
            <a:ext cx="12191760" cy="22658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763560" y="3027960"/>
            <a:ext cx="11093400" cy="15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60840" bIns="60840">
            <a:noAutofit/>
          </a:bodyPr>
          <a:p>
            <a:pPr>
              <a:lnSpc>
                <a:spcPct val="100000"/>
              </a:lnSpc>
              <a:tabLst>
                <a:tab algn="l" pos="120600"/>
              </a:tabLst>
            </a:pPr>
            <a:r>
              <a:rPr b="0" lang="en-US" sz="9600" spc="-401" strike="noStrike">
                <a:solidFill>
                  <a:srgbClr val="242415"/>
                </a:solidFill>
                <a:latin typeface="Montserrat SemiBold"/>
              </a:rPr>
              <a:t>Pruebas unitarias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10720" y="4589640"/>
            <a:ext cx="110466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60840" bIns="60840" anchor="b">
            <a:normAutofit/>
          </a:bodyPr>
          <a:p>
            <a:pPr>
              <a:lnSpc>
                <a:spcPct val="100000"/>
              </a:lnSpc>
            </a:pPr>
            <a:r>
              <a:rPr b="0" lang="en-US" sz="5340" spc="-267" strike="noStrike">
                <a:solidFill>
                  <a:srgbClr val="ffffff"/>
                </a:solidFill>
                <a:latin typeface="Open Sans"/>
                <a:ea typeface="Open Sans"/>
              </a:rPr>
              <a:t>Conceptos</a:t>
            </a:r>
            <a:endParaRPr b="0" lang="en-US" sz="5340" spc="-1" strike="noStrike">
              <a:latin typeface="Arial"/>
            </a:endParaRPr>
          </a:p>
        </p:txBody>
      </p:sp>
      <p:pic>
        <p:nvPicPr>
          <p:cNvPr id="50" name="Gráfico 9" descr=""/>
          <p:cNvPicPr/>
          <p:nvPr/>
        </p:nvPicPr>
        <p:blipFill>
          <a:blip r:embed="rId1"/>
          <a:srcRect l="50689" t="-748" r="13868" b="52341"/>
          <a:stretch/>
        </p:blipFill>
        <p:spPr>
          <a:xfrm rot="16200000">
            <a:off x="9975240" y="4641840"/>
            <a:ext cx="2269080" cy="216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63640" y="-216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/>
          </a:bodyPr>
          <a:p>
            <a:pPr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Qué es probar/testear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863640" y="1071360"/>
            <a:ext cx="109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Probar es la práctica de asegurarse de que algo se comporta como se espera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049040" y="1868040"/>
            <a:ext cx="10721880" cy="50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Hace lo que tiene que hacer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1049040" y="2671920"/>
            <a:ext cx="10721880" cy="50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No hace lo que no tiene que hacer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63640" y="-216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/>
          </a:bodyPr>
          <a:p>
            <a:pPr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Cómo se organiza una prueba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863640" y="1071360"/>
            <a:ext cx="109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Probar requiere medir el efecto de una acción, y para ello debemos conocer el estado anterior y posterior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1424520" y="172620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Precondiciones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613760" y="172620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Acción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7803000" y="172620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Postcondiciones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1424520" y="39754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Given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613760" y="39754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When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7803000" y="39754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Then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1424520" y="54388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Arrange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613760" y="54388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7803000" y="5438880"/>
            <a:ext cx="2964240" cy="981360"/>
          </a:xfrm>
          <a:prstGeom prst="roundRect">
            <a:avLst>
              <a:gd name="adj" fmla="val 16667"/>
            </a:avLst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Assert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863640" y="3157200"/>
            <a:ext cx="1090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Una prueba se divide en 3 partes, que pueden llamarse de formas diferentes aunque el concepto es el mismo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63640" y="-216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/>
          </a:bodyPr>
          <a:p>
            <a:pPr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Por qué automatizar pruebas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 flipV="1">
            <a:off x="2401560" y="1265040"/>
            <a:ext cx="360" cy="409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4"/>
          <p:cNvSpPr/>
          <p:nvPr/>
        </p:nvSpPr>
        <p:spPr>
          <a:xfrm flipV="1">
            <a:off x="2401560" y="5265720"/>
            <a:ext cx="8185320" cy="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5"/>
          <p:cNvSpPr/>
          <p:nvPr/>
        </p:nvSpPr>
        <p:spPr>
          <a:xfrm flipH="1" rot="16200000">
            <a:off x="1640520" y="1578960"/>
            <a:ext cx="108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Coste 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 flipH="1">
            <a:off x="8681400" y="5495400"/>
            <a:ext cx="2103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Número de pruebas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Line 7"/>
          <p:cNvSpPr/>
          <p:nvPr/>
        </p:nvSpPr>
        <p:spPr>
          <a:xfrm flipV="1">
            <a:off x="2401560" y="1481040"/>
            <a:ext cx="7078320" cy="38840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6" name="CustomShape 8"/>
          <p:cNvSpPr/>
          <p:nvPr/>
        </p:nvSpPr>
        <p:spPr>
          <a:xfrm flipH="1" rot="19884600">
            <a:off x="7491960" y="1641240"/>
            <a:ext cx="1735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Prueba manual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Line 9"/>
          <p:cNvSpPr/>
          <p:nvPr/>
        </p:nvSpPr>
        <p:spPr>
          <a:xfrm flipV="1">
            <a:off x="2401560" y="3525120"/>
            <a:ext cx="7078320" cy="96948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78" name="CustomShape 10"/>
          <p:cNvSpPr/>
          <p:nvPr/>
        </p:nvSpPr>
        <p:spPr>
          <a:xfrm flipH="1" rot="21114600">
            <a:off x="7548840" y="3187440"/>
            <a:ext cx="2079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Prueba automática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63640" y="-216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 fontScale="56000"/>
          </a:bodyPr>
          <a:p>
            <a:pPr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Ventajas de la automatización de pruebas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943200" y="1655640"/>
            <a:ext cx="4993560" cy="442440"/>
          </a:xfrm>
          <a:prstGeom prst="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Valor técnico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6526080" y="1655640"/>
            <a:ext cx="4993560" cy="442440"/>
          </a:xfrm>
          <a:prstGeom prst="rect">
            <a:avLst/>
          </a:prstGeom>
          <a:solidFill>
            <a:srgbClr val="65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Valor de negocio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943200" y="31748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Rápido feedback para el desarrollador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6526080" y="3210480"/>
            <a:ext cx="4993560" cy="654120"/>
          </a:xfrm>
          <a:prstGeom prst="roundRect">
            <a:avLst>
              <a:gd name="adj" fmla="val 16667"/>
            </a:avLst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Mejor diseño y calidad del código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943200" y="39506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Seguridad a la hora de modificar, añadir o borrar código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6526080" y="39506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Mayor rapidez en entrega de valor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943200" y="47264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Mejor documentación y siempre actualizada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6526080" y="47264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Más barato y rápido comprender el código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943200" y="2399040"/>
            <a:ext cx="4993560" cy="68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Rápida detección de bugs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6526080" y="2434680"/>
            <a:ext cx="4993560" cy="654120"/>
          </a:xfrm>
          <a:prstGeom prst="roundRect">
            <a:avLst>
              <a:gd name="adj" fmla="val 16667"/>
            </a:avLst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fffff"/>
                </a:solidFill>
                <a:latin typeface="Calibri"/>
              </a:rPr>
              <a:t>Más barato corregir errores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949680" y="5716440"/>
            <a:ext cx="109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 crees que hacer pruebas es caro… prueba a no hacerlas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63640" y="-216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/>
          </a:bodyPr>
          <a:p>
            <a:pPr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xUnit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1097280" y="5486400"/>
            <a:ext cx="1090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Más info en https://docs.microsoft.com/en-us/dotnet/core/testing/unit-testing-with-dotnet-test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049040" y="1868400"/>
            <a:ext cx="10721880" cy="50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Es el framework de pruebas más </a:t>
            </a: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utilizado en .NET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049040" y="2672280"/>
            <a:ext cx="10721880" cy="50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Ejecuta tests en paralelo (por defecto)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037880" y="3513600"/>
            <a:ext cx="10721880" cy="509760"/>
          </a:xfrm>
          <a:prstGeom prst="roundRect">
            <a:avLst>
              <a:gd name="adj" fmla="val 16667"/>
            </a:avLst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Hay librerías, como FluentAssertions, </a:t>
            </a:r>
            <a:r>
              <a:rPr b="0" lang="es-ES_tradnl" sz="1800" spc="-1" strike="noStrike">
                <a:solidFill>
                  <a:srgbClr val="ffffff"/>
                </a:solidFill>
                <a:latin typeface="Calibri"/>
              </a:rPr>
              <a:t>que hacen los tests más legibles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6000" y="559440"/>
            <a:ext cx="10993680" cy="1080360"/>
          </a:xfrm>
          <a:prstGeom prst="rect">
            <a:avLst/>
          </a:prstGeom>
          <a:noFill/>
          <a:ln>
            <a:noFill/>
          </a:ln>
        </p:spPr>
        <p:txBody>
          <a:bodyPr lIns="0" anchor="b">
            <a:normAutofit/>
          </a:bodyPr>
          <a:p>
            <a:pPr algn="ctr">
              <a:lnSpc>
                <a:spcPct val="90000"/>
              </a:lnSpc>
            </a:pPr>
            <a:r>
              <a:rPr b="0" lang="es-ES_tradnl" sz="5340" spc="-401" strike="noStrike">
                <a:solidFill>
                  <a:srgbClr val="242415"/>
                </a:solidFill>
                <a:latin typeface="Montserrat SemiBold"/>
              </a:rPr>
              <a:t>¡ Muchas gracias !</a:t>
            </a:r>
            <a:endParaRPr b="0" lang="en-ES" sz="5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0"/>
            <a:ext cx="338400" cy="6857640"/>
          </a:xfrm>
          <a:prstGeom prst="rect">
            <a:avLst/>
          </a:prstGeom>
          <a:solidFill>
            <a:srgbClr val="d8d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0" name="Picture 8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6742080" y="2199240"/>
            <a:ext cx="4304160" cy="2356560"/>
          </a:xfrm>
          <a:prstGeom prst="rect">
            <a:avLst/>
          </a:prstGeom>
          <a:ln>
            <a:noFill/>
          </a:ln>
        </p:spPr>
      </p:pic>
      <p:pic>
        <p:nvPicPr>
          <p:cNvPr id="101" name="Picture 10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2148840" y="2010600"/>
            <a:ext cx="2638080" cy="2638080"/>
          </a:xfrm>
          <a:prstGeom prst="rect">
            <a:avLst/>
          </a:prstGeom>
          <a:ln>
            <a:noFill/>
          </a:ln>
        </p:spPr>
      </p:pic>
      <p:pic>
        <p:nvPicPr>
          <p:cNvPr id="102" name="Picture 12" descr="A close up of a logo&#10;&#10;Description automatically generated"/>
          <p:cNvPicPr/>
          <p:nvPr/>
        </p:nvPicPr>
        <p:blipFill>
          <a:blip r:embed="rId3"/>
          <a:stretch/>
        </p:blipFill>
        <p:spPr>
          <a:xfrm>
            <a:off x="2060640" y="476676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03" name="Picture 14" descr="A close 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7159320" y="477936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2517840" y="4775040"/>
            <a:ext cx="3036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@lemoncoders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710840" y="4731480"/>
            <a:ext cx="3036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@basefactorteam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6" name="Picture 2" descr="A picture containing drawing&#10;&#10;Description automatically generated"/>
          <p:cNvPicPr/>
          <p:nvPr/>
        </p:nvPicPr>
        <p:blipFill>
          <a:blip r:embed="rId5"/>
          <a:stretch/>
        </p:blipFill>
        <p:spPr>
          <a:xfrm>
            <a:off x="3546000" y="5472720"/>
            <a:ext cx="651240" cy="651240"/>
          </a:xfrm>
          <a:prstGeom prst="rect">
            <a:avLst/>
          </a:prstGeom>
          <a:ln>
            <a:noFill/>
          </a:ln>
        </p:spPr>
      </p:pic>
      <p:sp>
        <p:nvSpPr>
          <p:cNvPr id="107" name="CustomShape 5"/>
          <p:cNvSpPr/>
          <p:nvPr/>
        </p:nvSpPr>
        <p:spPr>
          <a:xfrm>
            <a:off x="3853440" y="5569920"/>
            <a:ext cx="4782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https://github.com/lemoncode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16151</TotalTime>
  <Application>LibreOffice/6.4.7.2$Linux_X86_64 LibreOffice_project/40$Build-2</Application>
  <Words>204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2020-06-29T10:49:34Z</dcterms:created>
  <dc:creator>Gisela Torres Buitrago</dc:creator>
  <dc:description/>
  <dc:language>en-US</dc:language>
  <cp:lastModifiedBy/>
  <dcterms:modified xsi:type="dcterms:W3CDTF">2021-09-16T11:09:41Z</dcterms:modified>
  <cp:revision>249</cp:revision>
  <dc:subject/>
  <dc:title>Containers II Trabajando con imágenes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