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519" r:id="rId2"/>
    <p:sldId id="807" r:id="rId3"/>
    <p:sldId id="817" r:id="rId4"/>
    <p:sldId id="818" r:id="rId5"/>
    <p:sldId id="819" r:id="rId6"/>
    <p:sldId id="820" r:id="rId7"/>
    <p:sldId id="821" r:id="rId8"/>
    <p:sldId id="822" r:id="rId9"/>
    <p:sldId id="614" r:id="rId1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D67"/>
    <a:srgbClr val="00A343"/>
    <a:srgbClr val="008D54"/>
    <a:srgbClr val="007661"/>
    <a:srgbClr val="008C86"/>
    <a:srgbClr val="006A7B"/>
    <a:srgbClr val="2F4858"/>
    <a:srgbClr val="343800"/>
    <a:srgbClr val="00A0A1"/>
    <a:srgbClr val="FFC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9"/>
    <p:restoredTop sz="86803"/>
  </p:normalViewPr>
  <p:slideViewPr>
    <p:cSldViewPr snapToGrid="0" snapToObjects="1">
      <p:cViewPr varScale="1">
        <p:scale>
          <a:sx n="99" d="100"/>
          <a:sy n="99" d="100"/>
        </p:scale>
        <p:origin x="28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A24E-88E4-0443-B063-C1681575C513}" type="datetimeFigureOut">
              <a:rPr lang="en-ES" smtClean="0"/>
              <a:t>10/17/2021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1C4E5-58E1-FC4D-B26E-4B481902A37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418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17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65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69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62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45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437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E3C7-4DED-451B-AD6F-BFB932FF2CA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63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F574-ADFC-A345-A70C-6C289982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CF17-EF8C-4143-8810-FEBDCA10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D96D-C0E4-9D4C-AA6F-A98CC67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CD65-DE40-E74B-9C44-BF02DBD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4595-AB01-BE42-94C9-6C9BBB1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C5F-260D-BD47-B91E-0B8DCB5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B45C-5884-9147-A98B-79E56BA1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F31F-0B4F-CC4D-B83C-323DC09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0E3-E9D1-4643-98FD-22735130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DC16-E874-EA42-ACE9-F310AC3A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D7DA0-4769-244E-8C89-A9A32BCE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B71A-2039-8141-B34B-4DA21398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B449-962F-2946-98AF-33FC1319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0B70-D5CD-754C-82E8-81900E7D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1F5F-C597-A94B-B6C7-CC836A9B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8064-15F1-E445-907E-ACC0881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39B8-E6E5-BE4B-83BC-AAFC13F7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DD06-C138-E844-B6F6-BF73AC7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1826-5894-AD4B-8A2E-4BFE149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A1C6-CA47-7946-9233-C87858B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984-6C73-274C-8E74-3CCB3BC7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42AD1-2681-374D-9A56-58EC21F5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088D-0248-3641-94C8-77F13C39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55B3-AAA7-9645-A70E-4856C3D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ADC7-44F9-6D4B-B260-D08BC661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EF5-7BCC-E54A-9E6A-EFD038E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90C5-7CFC-9E4D-9CC8-E7DBD545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343D-AAB8-A346-BFB4-71CCE836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759D-6204-0248-BD0A-4655159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2A9E-D02F-A144-AA58-52B9C6BA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86E-3E06-DA42-B1DD-C15B4BD0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74C2-BF2E-1B46-8072-17F44371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9557-1800-C44E-BC1C-BEDABB6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F0FB-2EA2-0347-8BCF-911D9BEA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0EDA-B713-ED41-9098-FBBC66B3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EAAE3-D8EF-5C4C-A4F1-BE5E0693A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E6DB2-6FCE-2947-B2A5-DBA0D41C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9382B-C4A7-6546-9356-6C6CF6D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491D-9383-CC40-81EB-6B5C390E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E070-B41F-9547-8BA3-8C2AA2D9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107F-53C5-734A-8D4B-E5794AD3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78A1-02AB-7B46-820A-B1446BF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6B59-C05C-384F-8A67-269578C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A9F4A-2973-6143-9ACB-BA95CF8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E444-6441-CE42-A3FA-7D297FE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6748-4A2B-814B-9B62-649F93F1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E81A-19B3-1443-9ACD-63DEEEED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E5B0-56B2-BB4E-9437-221BD593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E60-B179-3342-ADBF-9D11A3BC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4AC7-3F1A-AB4C-B25A-21F0248D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0437-7274-9140-8713-F1D00F55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5582-778C-EE45-BB87-D88CFE9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66D3-E4BD-5F48-BDE7-B01AE8A7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04BCA-34EE-7146-A7E9-C6DD1761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9BEB-C08C-7B4B-A612-76EFFBFD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B178-C1C3-5946-841F-27A682E0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44C5C-CE5A-1D47-A6BD-8B5A68BB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802F-6E27-7C44-9406-B095FD1D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E87AE-C36D-2145-8EEB-F026F3B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8CB3-495C-264C-ADE4-8E7F83E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4513-6BB2-0F4E-BD8B-1B8382E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2021-10-17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9EED-9118-494A-9C0C-E221935B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9C25-8ED2-7E4A-BFEC-2A8030D9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moncode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4591878"/>
            <a:ext cx="12192000" cy="226612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763674" y="3027901"/>
            <a:ext cx="11093892" cy="1560807"/>
          </a:xfrm>
          <a:prstGeom prst="rect">
            <a:avLst/>
          </a:prstGeom>
        </p:spPr>
        <p:txBody>
          <a:bodyPr vert="horz" wrap="square" lIns="0" tIns="60960" rIns="121920" bIns="6096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120648" algn="l"/>
              </a:tabLst>
            </a:pPr>
            <a:r>
              <a:rPr lang="en-US" sz="9600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Autenticación</a:t>
            </a:r>
            <a:r>
              <a:rPr lang="en-US" sz="9600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y</a:t>
            </a:r>
          </a:p>
          <a:p>
            <a:pPr>
              <a:tabLst>
                <a:tab pos="120648" algn="l"/>
              </a:tabLst>
            </a:pPr>
            <a:r>
              <a:rPr lang="en-US" sz="9600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Autorización</a:t>
            </a:r>
            <a:endParaRPr lang="en-US" sz="9600" spc="-4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9975483" y="4641482"/>
            <a:ext cx="2269291" cy="21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Autenticación VS Autorización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809BA2D-AFCD-1441-89DD-9E3AE4064E44}"/>
              </a:ext>
            </a:extLst>
          </p:cNvPr>
          <p:cNvSpPr/>
          <p:nvPr/>
        </p:nvSpPr>
        <p:spPr>
          <a:xfrm>
            <a:off x="1049153" y="4534594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 autenticación es el proceso de verificar que alguien es quien dice ser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CF503C-B7E7-4F4E-97D9-709ACAF32F58}"/>
              </a:ext>
            </a:extLst>
          </p:cNvPr>
          <p:cNvSpPr/>
          <p:nvPr/>
        </p:nvSpPr>
        <p:spPr>
          <a:xfrm>
            <a:off x="1049153" y="5146269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La autorización es el proceso de verificar que una solicitud tiene permiso para operar sobre un recurso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8FA04C-93C7-463D-AE0E-6AF40BC3E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34"/>
          <a:stretch/>
        </p:blipFill>
        <p:spPr>
          <a:xfrm>
            <a:off x="2060498" y="508868"/>
            <a:ext cx="7905904" cy="34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Dónde guardar contraseñas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809BA2D-AFCD-1441-89DD-9E3AE4064E44}"/>
              </a:ext>
            </a:extLst>
          </p:cNvPr>
          <p:cNvSpPr/>
          <p:nvPr/>
        </p:nvSpPr>
        <p:spPr>
          <a:xfrm>
            <a:off x="734850" y="1837692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Guardar contraseñas en texto en una base de datos o fichero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CF503C-B7E7-4F4E-97D9-709ACAF32F58}"/>
              </a:ext>
            </a:extLst>
          </p:cNvPr>
          <p:cNvSpPr/>
          <p:nvPr/>
        </p:nvSpPr>
        <p:spPr>
          <a:xfrm>
            <a:off x="734850" y="2449367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Guardar contraseñas encriptadas en texto en una base de datos o fichero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9B9B5-7F95-4136-9D7F-61F95CB05494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? 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?</a:t>
            </a:r>
            <a:endParaRPr lang="en-US" i="1" dirty="0"/>
          </a:p>
        </p:txBody>
      </p:sp>
      <p:sp>
        <p:nvSpPr>
          <p:cNvPr id="8" name="Rounded Rectangle 64">
            <a:extLst>
              <a:ext uri="{FF2B5EF4-FFF2-40B4-BE49-F238E27FC236}">
                <a16:creationId xmlns:a16="http://schemas.microsoft.com/office/drawing/2014/main" id="{D81B3D5D-B59A-4D92-994F-64B0059884BD}"/>
              </a:ext>
            </a:extLst>
          </p:cNvPr>
          <p:cNvSpPr/>
          <p:nvPr/>
        </p:nvSpPr>
        <p:spPr>
          <a:xfrm>
            <a:off x="734850" y="5531599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No guardar contraseñas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01DF80-D231-41B3-BD37-E88A741CA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37"/>
          <a:stretch/>
        </p:blipFill>
        <p:spPr>
          <a:xfrm>
            <a:off x="3378476" y="3157889"/>
            <a:ext cx="5435046" cy="19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Función hash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9B9B5-7F95-4136-9D7F-61F95CB05494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hash es un </a:t>
            </a:r>
            <a:r>
              <a:rPr lang="en-US" dirty="0" err="1"/>
              <a:t>algoritmo</a:t>
            </a:r>
            <a:r>
              <a:rPr lang="en-US" dirty="0"/>
              <a:t> que produce,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determinista</a:t>
            </a:r>
            <a:r>
              <a:rPr lang="en-US" dirty="0"/>
              <a:t> un </a:t>
            </a:r>
            <a:r>
              <a:rPr lang="en-US" i="1" dirty="0" err="1"/>
              <a:t>resumen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un input</a:t>
            </a:r>
            <a:endParaRPr lang="en-US" i="1" dirty="0"/>
          </a:p>
        </p:txBody>
      </p:sp>
      <p:sp>
        <p:nvSpPr>
          <p:cNvPr id="8" name="Rounded Rectangle 64">
            <a:extLst>
              <a:ext uri="{FF2B5EF4-FFF2-40B4-BE49-F238E27FC236}">
                <a16:creationId xmlns:a16="http://schemas.microsoft.com/office/drawing/2014/main" id="{D81B3D5D-B59A-4D92-994F-64B0059884BD}"/>
              </a:ext>
            </a:extLst>
          </p:cNvPr>
          <p:cNvSpPr/>
          <p:nvPr/>
        </p:nvSpPr>
        <p:spPr>
          <a:xfrm>
            <a:off x="734849" y="4907198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No guarda la contraseña, sino su </a:t>
            </a:r>
            <a:r>
              <a:rPr lang="es-ES_tradnl" i="1" dirty="0"/>
              <a:t>hash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CF56C5C-C992-4A80-8C54-366B92C3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10"/>
          <a:stretch/>
        </p:blipFill>
        <p:spPr>
          <a:xfrm>
            <a:off x="2257179" y="2054793"/>
            <a:ext cx="7677641" cy="2748414"/>
          </a:xfrm>
          <a:prstGeom prst="rect">
            <a:avLst/>
          </a:prstGeom>
        </p:spPr>
      </p:pic>
      <p:sp>
        <p:nvSpPr>
          <p:cNvPr id="11" name="Rounded Rectangle 64">
            <a:extLst>
              <a:ext uri="{FF2B5EF4-FFF2-40B4-BE49-F238E27FC236}">
                <a16:creationId xmlns:a16="http://schemas.microsoft.com/office/drawing/2014/main" id="{76946A39-E0CC-4BAD-8934-30B1494A7C33}"/>
              </a:ext>
            </a:extLst>
          </p:cNvPr>
          <p:cNvSpPr/>
          <p:nvPr/>
        </p:nvSpPr>
        <p:spPr>
          <a:xfrm>
            <a:off x="734848" y="5566954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Compara el </a:t>
            </a:r>
            <a:r>
              <a:rPr lang="es-ES_tradnl" i="1" dirty="0"/>
              <a:t>hash</a:t>
            </a:r>
            <a:r>
              <a:rPr lang="es-ES_tradnl" dirty="0"/>
              <a:t> guardado con el hash aplicado a la contraseña introducida para ver si coincide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40516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No guardar contraseña… ni hash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9B9B5-7F95-4136-9D7F-61F95CB05494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 o hash? ¿O </a:t>
            </a:r>
            <a:r>
              <a:rPr lang="en-US" dirty="0" err="1"/>
              <a:t>nos</a:t>
            </a:r>
            <a:r>
              <a:rPr lang="en-US" dirty="0"/>
              <a:t> basta con </a:t>
            </a:r>
            <a:r>
              <a:rPr lang="en-US" dirty="0" err="1"/>
              <a:t>confiar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un </a:t>
            </a:r>
            <a:r>
              <a:rPr lang="en-US" dirty="0" err="1"/>
              <a:t>usuario</a:t>
            </a:r>
            <a:r>
              <a:rPr lang="en-US" dirty="0"/>
              <a:t> es </a:t>
            </a:r>
            <a:r>
              <a:rPr lang="en-US" dirty="0" err="1"/>
              <a:t>quien</a:t>
            </a:r>
            <a:r>
              <a:rPr lang="en-US" dirty="0"/>
              <a:t> dice ser?</a:t>
            </a:r>
            <a:endParaRPr lang="en-US" i="1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52EB8FB-54A5-436E-ABC6-E951F7FA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17" y="1729771"/>
            <a:ext cx="1756359" cy="1756359"/>
          </a:xfrm>
          <a:prstGeom prst="rect">
            <a:avLst/>
          </a:prstGeom>
        </p:spPr>
      </p:pic>
      <p:sp>
        <p:nvSpPr>
          <p:cNvPr id="11" name="Rounded Rectangle 64">
            <a:extLst>
              <a:ext uri="{FF2B5EF4-FFF2-40B4-BE49-F238E27FC236}">
                <a16:creationId xmlns:a16="http://schemas.microsoft.com/office/drawing/2014/main" id="{2CA67121-0421-480C-9A03-3F5D757DFD00}"/>
              </a:ext>
            </a:extLst>
          </p:cNvPr>
          <p:cNvSpPr/>
          <p:nvPr/>
        </p:nvSpPr>
        <p:spPr>
          <a:xfrm>
            <a:off x="734846" y="4710677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Acompañar toda petición web con un token que la API validará contra su emisor</a:t>
            </a:r>
            <a:endParaRPr lang="es-ES_tradn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846B-633C-4B11-86AA-076A324C00B0}"/>
              </a:ext>
            </a:extLst>
          </p:cNvPr>
          <p:cNvSpPr/>
          <p:nvPr/>
        </p:nvSpPr>
        <p:spPr>
          <a:xfrm>
            <a:off x="863599" y="3775238"/>
            <a:ext cx="1090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posesión</a:t>
            </a:r>
            <a:r>
              <a:rPr lang="en-US" dirty="0"/>
              <a:t> de un token que una </a:t>
            </a:r>
            <a:r>
              <a:rPr lang="en-US" dirty="0" err="1"/>
              <a:t>autoridad</a:t>
            </a:r>
            <a:r>
              <a:rPr lang="en-US" dirty="0"/>
              <a:t> le ha </a:t>
            </a:r>
            <a:r>
              <a:rPr lang="en-US" dirty="0" err="1"/>
              <a:t>entregado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autenticarse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nos</a:t>
            </a:r>
            <a:r>
              <a:rPr lang="en-US" dirty="0"/>
              <a:t> basta con que una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confíe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emisor</a:t>
            </a:r>
            <a:r>
              <a:rPr lang="en-US" dirty="0"/>
              <a:t> de ese token para </a:t>
            </a:r>
            <a:r>
              <a:rPr lang="en-US" dirty="0" err="1"/>
              <a:t>aceptar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es </a:t>
            </a:r>
            <a:r>
              <a:rPr lang="en-US" dirty="0" err="1"/>
              <a:t>quien</a:t>
            </a:r>
            <a:r>
              <a:rPr lang="en-US" dirty="0"/>
              <a:t> dice ser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7F24A7A-61E2-4BCD-BBF3-A0E40108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018" y="5302521"/>
            <a:ext cx="2261963" cy="10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Opciones para autenticación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71C9CC1-C625-431F-BD3B-BC2AA8D4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985" y="4062817"/>
            <a:ext cx="1190694" cy="806696"/>
          </a:xfrm>
          <a:prstGeom prst="rect">
            <a:avLst/>
          </a:prstGeom>
        </p:spPr>
      </p:pic>
      <p:sp>
        <p:nvSpPr>
          <p:cNvPr id="14" name="Rounded Rectangle 1">
            <a:extLst>
              <a:ext uri="{FF2B5EF4-FFF2-40B4-BE49-F238E27FC236}">
                <a16:creationId xmlns:a16="http://schemas.microsoft.com/office/drawing/2014/main" id="{9CB29706-28FD-4EAD-BA7D-273826230D97}"/>
              </a:ext>
            </a:extLst>
          </p:cNvPr>
          <p:cNvSpPr/>
          <p:nvPr/>
        </p:nvSpPr>
        <p:spPr>
          <a:xfrm>
            <a:off x="1300397" y="2838509"/>
            <a:ext cx="3779429" cy="968756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Una aplicación web</a:t>
            </a:r>
            <a:br>
              <a:rPr lang="es-ES_tradnl" sz="1600" dirty="0"/>
            </a:br>
            <a:r>
              <a:rPr lang="es-ES_tradnl" sz="1600" dirty="0"/>
              <a:t>BD propia con </a:t>
            </a:r>
            <a:r>
              <a:rPr lang="es-ES_tradnl" sz="1600" dirty="0" err="1"/>
              <a:t>framework</a:t>
            </a:r>
            <a:r>
              <a:rPr lang="es-ES_tradnl" sz="1600" dirty="0"/>
              <a:t> MS </a:t>
            </a:r>
            <a:r>
              <a:rPr lang="es-ES_tradnl" sz="1600" dirty="0" err="1"/>
              <a:t>Identity</a:t>
            </a:r>
            <a:br>
              <a:rPr lang="es-ES_tradnl" sz="1600" dirty="0"/>
            </a:br>
            <a:r>
              <a:rPr lang="es-ES_tradnl" sz="1600" i="1" dirty="0"/>
              <a:t>middleware </a:t>
            </a:r>
            <a:r>
              <a:rPr lang="es-ES_tradnl" sz="1600" i="1" dirty="0" err="1"/>
              <a:t>auth</a:t>
            </a:r>
            <a:r>
              <a:rPr lang="es-ES_tradnl" sz="1600" dirty="0"/>
              <a:t> propio</a:t>
            </a:r>
          </a:p>
        </p:txBody>
      </p:sp>
      <p:sp>
        <p:nvSpPr>
          <p:cNvPr id="16" name="Right Arrow 2">
            <a:extLst>
              <a:ext uri="{FF2B5EF4-FFF2-40B4-BE49-F238E27FC236}">
                <a16:creationId xmlns:a16="http://schemas.microsoft.com/office/drawing/2014/main" id="{041C99F7-94E6-460D-BE9F-96A72AA3176F}"/>
              </a:ext>
            </a:extLst>
          </p:cNvPr>
          <p:cNvSpPr/>
          <p:nvPr/>
        </p:nvSpPr>
        <p:spPr>
          <a:xfrm>
            <a:off x="5676303" y="3049823"/>
            <a:ext cx="1306207" cy="519765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A830187-02B9-4CF2-ACA6-95B786BA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282" y="3098749"/>
            <a:ext cx="1690037" cy="447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53918-8177-454E-97E9-1C3231B16F97}"/>
              </a:ext>
            </a:extLst>
          </p:cNvPr>
          <p:cNvSpPr txBox="1"/>
          <p:nvPr/>
        </p:nvSpPr>
        <p:spPr>
          <a:xfrm>
            <a:off x="9073955" y="3122675"/>
            <a:ext cx="14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D2D67"/>
                </a:solidFill>
                <a:latin typeface="Trebuchet MS" panose="020B0603020202020204" pitchFamily="3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Identity</a:t>
            </a:r>
          </a:p>
        </p:txBody>
      </p: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6EE33673-299C-4EB9-9DA1-D234FD7C27F7}"/>
              </a:ext>
            </a:extLst>
          </p:cNvPr>
          <p:cNvSpPr/>
          <p:nvPr/>
        </p:nvSpPr>
        <p:spPr>
          <a:xfrm>
            <a:off x="1300397" y="3974721"/>
            <a:ext cx="3779429" cy="968756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Varias aplicaciones web y clientes</a:t>
            </a:r>
            <a:br>
              <a:rPr lang="es-ES_tradnl" sz="1600" dirty="0"/>
            </a:br>
            <a:r>
              <a:rPr lang="es-ES_tradnl" sz="1600" dirty="0"/>
              <a:t>BD propia con </a:t>
            </a:r>
            <a:r>
              <a:rPr lang="es-ES_tradnl" sz="1600" dirty="0" err="1"/>
              <a:t>framework</a:t>
            </a:r>
            <a:r>
              <a:rPr lang="es-ES_tradnl" sz="1600" dirty="0"/>
              <a:t> IS</a:t>
            </a:r>
            <a:br>
              <a:rPr lang="es-ES_tradnl" sz="1600" dirty="0"/>
            </a:br>
            <a:r>
              <a:rPr lang="es-ES_tradnl" sz="1600" i="1" dirty="0"/>
              <a:t>middleware</a:t>
            </a:r>
            <a:r>
              <a:rPr lang="es-ES_tradnl" sz="1600" dirty="0"/>
              <a:t> </a:t>
            </a:r>
            <a:r>
              <a:rPr lang="es-ES_tradnl" sz="1600" i="1" dirty="0" err="1"/>
              <a:t>auth</a:t>
            </a:r>
            <a:r>
              <a:rPr lang="es-ES_tradnl" sz="1600" dirty="0"/>
              <a:t> de librería de IS</a:t>
            </a:r>
          </a:p>
        </p:txBody>
      </p:sp>
      <p:sp>
        <p:nvSpPr>
          <p:cNvPr id="20" name="Right Arrow 2">
            <a:extLst>
              <a:ext uri="{FF2B5EF4-FFF2-40B4-BE49-F238E27FC236}">
                <a16:creationId xmlns:a16="http://schemas.microsoft.com/office/drawing/2014/main" id="{D045C056-E280-49F8-9B9C-A1067A52DD30}"/>
              </a:ext>
            </a:extLst>
          </p:cNvPr>
          <p:cNvSpPr/>
          <p:nvPr/>
        </p:nvSpPr>
        <p:spPr>
          <a:xfrm>
            <a:off x="5676302" y="4206283"/>
            <a:ext cx="1306207" cy="519765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E451D15B-ED05-4D2B-9239-4435C35CF605}"/>
              </a:ext>
            </a:extLst>
          </p:cNvPr>
          <p:cNvSpPr/>
          <p:nvPr/>
        </p:nvSpPr>
        <p:spPr>
          <a:xfrm>
            <a:off x="1316029" y="5110933"/>
            <a:ext cx="3779429" cy="1034210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Varias aplicaciones web y clientes</a:t>
            </a:r>
            <a:br>
              <a:rPr lang="es-ES_tradnl" sz="1600" dirty="0"/>
            </a:br>
            <a:r>
              <a:rPr lang="es-ES_tradnl" sz="1600" dirty="0"/>
              <a:t>BD externa en SaaS concreto</a:t>
            </a:r>
            <a:br>
              <a:rPr lang="es-ES_tradnl" sz="1600" dirty="0"/>
            </a:br>
            <a:r>
              <a:rPr lang="es-ES_tradnl" sz="1600" i="1" dirty="0"/>
              <a:t>middleware </a:t>
            </a:r>
            <a:r>
              <a:rPr lang="es-ES_tradnl" sz="1600" i="1" dirty="0" err="1"/>
              <a:t>auth</a:t>
            </a:r>
            <a:r>
              <a:rPr lang="es-ES_tradnl" sz="1600" dirty="0"/>
              <a:t> de librería del SaaS</a:t>
            </a:r>
          </a:p>
        </p:txBody>
      </p:sp>
      <p:sp>
        <p:nvSpPr>
          <p:cNvPr id="23" name="Right Arrow 2">
            <a:extLst>
              <a:ext uri="{FF2B5EF4-FFF2-40B4-BE49-F238E27FC236}">
                <a16:creationId xmlns:a16="http://schemas.microsoft.com/office/drawing/2014/main" id="{A1D410EA-C3A7-4E97-88A6-840A6E0FED6A}"/>
              </a:ext>
            </a:extLst>
          </p:cNvPr>
          <p:cNvSpPr/>
          <p:nvPr/>
        </p:nvSpPr>
        <p:spPr>
          <a:xfrm>
            <a:off x="5676303" y="5382518"/>
            <a:ext cx="1306207" cy="519765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3EC4ADE-BF9F-4100-9295-9E0E8D24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332" y="5336852"/>
            <a:ext cx="635315" cy="5654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81FAEC-ED6D-4F34-825C-39B0C8D76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464" y="5184365"/>
            <a:ext cx="1390100" cy="42034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AE50857F-518C-4F31-8914-85180FB92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985" y="5604705"/>
            <a:ext cx="1001418" cy="556343"/>
          </a:xfrm>
          <a:prstGeom prst="rect">
            <a:avLst/>
          </a:prstGeom>
        </p:spPr>
      </p:pic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585C32C2-4904-4E9E-91EF-3C041D829C9E}"/>
              </a:ext>
            </a:extLst>
          </p:cNvPr>
          <p:cNvSpPr/>
          <p:nvPr/>
        </p:nvSpPr>
        <p:spPr>
          <a:xfrm>
            <a:off x="1300397" y="1702297"/>
            <a:ext cx="3779429" cy="968756"/>
          </a:xfrm>
          <a:prstGeom prst="roundRect">
            <a:avLst/>
          </a:prstGeom>
          <a:solidFill>
            <a:srgbClr val="00A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Una aplicación web</a:t>
            </a:r>
            <a:br>
              <a:rPr lang="es-ES_tradnl" sz="1600" dirty="0"/>
            </a:br>
            <a:r>
              <a:rPr lang="es-ES_tradnl" sz="1600" dirty="0"/>
              <a:t>BD propia</a:t>
            </a:r>
            <a:br>
              <a:rPr lang="es-ES_tradnl" sz="1600" dirty="0"/>
            </a:br>
            <a:r>
              <a:rPr lang="es-ES_tradnl" sz="1600" i="1" dirty="0"/>
              <a:t>middleware </a:t>
            </a:r>
            <a:r>
              <a:rPr lang="es-ES_tradnl" sz="1600" i="1" dirty="0" err="1"/>
              <a:t>auth</a:t>
            </a:r>
            <a:r>
              <a:rPr lang="es-ES_tradnl" sz="1600" dirty="0"/>
              <a:t> propio</a:t>
            </a:r>
          </a:p>
        </p:txBody>
      </p:sp>
      <p:sp>
        <p:nvSpPr>
          <p:cNvPr id="21" name="Right Arrow 2">
            <a:extLst>
              <a:ext uri="{FF2B5EF4-FFF2-40B4-BE49-F238E27FC236}">
                <a16:creationId xmlns:a16="http://schemas.microsoft.com/office/drawing/2014/main" id="{60D197A2-3481-4E1D-B2CD-3BE427B3707D}"/>
              </a:ext>
            </a:extLst>
          </p:cNvPr>
          <p:cNvSpPr/>
          <p:nvPr/>
        </p:nvSpPr>
        <p:spPr>
          <a:xfrm>
            <a:off x="5676303" y="1913768"/>
            <a:ext cx="1306207" cy="519765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BDF71DD-0B32-4A1C-88E1-A4CE88AB0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282" y="1962694"/>
            <a:ext cx="1690037" cy="447962"/>
          </a:xfrm>
          <a:prstGeom prst="rect">
            <a:avLst/>
          </a:prstGeom>
        </p:spPr>
      </p:pic>
      <p:sp>
        <p:nvSpPr>
          <p:cNvPr id="30" name="Right Arrow 2">
            <a:extLst>
              <a:ext uri="{FF2B5EF4-FFF2-40B4-BE49-F238E27FC236}">
                <a16:creationId xmlns:a16="http://schemas.microsoft.com/office/drawing/2014/main" id="{33F592CF-9E4B-4BE2-B281-605A5F5638BE}"/>
              </a:ext>
            </a:extLst>
          </p:cNvPr>
          <p:cNvSpPr/>
          <p:nvPr/>
        </p:nvSpPr>
        <p:spPr>
          <a:xfrm rot="5400000">
            <a:off x="8334259" y="3753547"/>
            <a:ext cx="4385026" cy="519765"/>
          </a:xfrm>
          <a:prstGeom prst="rightArrow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1F36B3-6C37-49A9-A349-CE88B6EC471F}"/>
              </a:ext>
            </a:extLst>
          </p:cNvPr>
          <p:cNvSpPr/>
          <p:nvPr/>
        </p:nvSpPr>
        <p:spPr>
          <a:xfrm>
            <a:off x="10803532" y="1824194"/>
            <a:ext cx="1022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- </a:t>
            </a:r>
            <a:r>
              <a:rPr lang="en-US" sz="1200" b="1" i="1" dirty="0" err="1"/>
              <a:t>delegación</a:t>
            </a:r>
            <a:endParaRPr lang="en-US" sz="1200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1A2A3F-A815-488C-B28C-FD598FDC9602}"/>
              </a:ext>
            </a:extLst>
          </p:cNvPr>
          <p:cNvSpPr/>
          <p:nvPr/>
        </p:nvSpPr>
        <p:spPr>
          <a:xfrm>
            <a:off x="10803532" y="5928942"/>
            <a:ext cx="1022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+ </a:t>
            </a:r>
            <a:r>
              <a:rPr lang="en-US" sz="1200" b="1" i="1" dirty="0" err="1"/>
              <a:t>delegación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4073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17" grpId="0" animBg="1"/>
      <p:bldP spid="21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OpenID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</a:t>
            </a:r>
            <a:r>
              <a:rPr lang="es-ES_tradnl" sz="5333" spc="-4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Connect</a:t>
            </a:r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 (+ OAuth2)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F871-CD77-46ED-8938-E13035DC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26" y="1078707"/>
            <a:ext cx="6080926" cy="5403116"/>
          </a:xfrm>
          <a:prstGeom prst="rect">
            <a:avLst/>
          </a:prstGeom>
        </p:spPr>
      </p:pic>
      <p:pic>
        <p:nvPicPr>
          <p:cNvPr id="21" name="Picture 20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428981D-9686-4575-839A-1470A6CF4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56" b="12580"/>
          <a:stretch/>
        </p:blipFill>
        <p:spPr>
          <a:xfrm>
            <a:off x="852748" y="3157632"/>
            <a:ext cx="3823425" cy="1770078"/>
          </a:xfrm>
          <a:prstGeom prst="rect">
            <a:avLst/>
          </a:prstGeom>
        </p:spPr>
      </p:pic>
      <p:sp>
        <p:nvSpPr>
          <p:cNvPr id="28" name="Rounded Rectangle 62">
            <a:extLst>
              <a:ext uri="{FF2B5EF4-FFF2-40B4-BE49-F238E27FC236}">
                <a16:creationId xmlns:a16="http://schemas.microsoft.com/office/drawing/2014/main" id="{73C3E807-7B80-4958-BE35-961473EC8A66}"/>
              </a:ext>
            </a:extLst>
          </p:cNvPr>
          <p:cNvSpPr/>
          <p:nvPr/>
        </p:nvSpPr>
        <p:spPr>
          <a:xfrm>
            <a:off x="734851" y="1327553"/>
            <a:ext cx="3941322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OpenID</a:t>
            </a:r>
            <a:r>
              <a:rPr lang="es-ES_tradnl" dirty="0"/>
              <a:t> </a:t>
            </a:r>
            <a:r>
              <a:rPr lang="es-ES_tradnl" dirty="0" err="1"/>
              <a:t>Connect</a:t>
            </a:r>
            <a:r>
              <a:rPr lang="es-ES_tradnl" dirty="0"/>
              <a:t> para autenticación</a:t>
            </a: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E3415FE2-0C9B-4A08-B6C0-70903E521AE2}"/>
              </a:ext>
            </a:extLst>
          </p:cNvPr>
          <p:cNvSpPr/>
          <p:nvPr/>
        </p:nvSpPr>
        <p:spPr>
          <a:xfrm>
            <a:off x="734851" y="2086538"/>
            <a:ext cx="3941322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OAuth2 para autorización</a:t>
            </a:r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1018BFC7-B621-489B-AE53-6490CD807E36}"/>
              </a:ext>
            </a:extLst>
          </p:cNvPr>
          <p:cNvSpPr/>
          <p:nvPr/>
        </p:nvSpPr>
        <p:spPr>
          <a:xfrm>
            <a:off x="734852" y="5488666"/>
            <a:ext cx="3941322" cy="510139"/>
          </a:xfrm>
          <a:prstGeom prst="roundRect">
            <a:avLst/>
          </a:prstGeom>
          <a:solidFill>
            <a:srgbClr val="008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Suelen ir de la mano</a:t>
            </a:r>
          </a:p>
        </p:txBody>
      </p:sp>
    </p:spTree>
    <p:extLst>
      <p:ext uri="{BB962C8B-B14F-4D97-AF65-F5344CB8AC3E}">
        <p14:creationId xmlns:p14="http://schemas.microsoft.com/office/powerpoint/2010/main" val="17718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3599" y="-2169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El JSON Web Token (JWT)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7BD5F462-099F-4206-93F8-61A016BE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92" y="2222061"/>
            <a:ext cx="6581613" cy="3027120"/>
          </a:xfrm>
          <a:prstGeom prst="rect">
            <a:avLst/>
          </a:prstGeom>
        </p:spPr>
      </p:pic>
      <p:sp>
        <p:nvSpPr>
          <p:cNvPr id="10" name="Rounded Rectangle 64">
            <a:extLst>
              <a:ext uri="{FF2B5EF4-FFF2-40B4-BE49-F238E27FC236}">
                <a16:creationId xmlns:a16="http://schemas.microsoft.com/office/drawing/2014/main" id="{C4E6D231-9874-4A11-85AC-8C9AF9F493FD}"/>
              </a:ext>
            </a:extLst>
          </p:cNvPr>
          <p:cNvSpPr/>
          <p:nvPr/>
        </p:nvSpPr>
        <p:spPr>
          <a:xfrm>
            <a:off x="734850" y="5531599"/>
            <a:ext cx="10722299" cy="510139"/>
          </a:xfrm>
          <a:prstGeom prst="roundRect">
            <a:avLst/>
          </a:prstGeom>
          <a:solidFill>
            <a:srgbClr val="00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Se puede examinar en </a:t>
            </a:r>
            <a:r>
              <a:rPr lang="es-ES_tradnl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://jwt.io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00F5E-3874-4745-8DC9-B2C3561E18FB}"/>
              </a:ext>
            </a:extLst>
          </p:cNvPr>
          <p:cNvSpPr/>
          <p:nvPr/>
        </p:nvSpPr>
        <p:spPr>
          <a:xfrm>
            <a:off x="863599" y="1071331"/>
            <a:ext cx="1090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 JWT es un token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string </a:t>
            </a:r>
            <a:r>
              <a:rPr lang="en-US" i="1" dirty="0"/>
              <a:t>base64 encoded </a:t>
            </a:r>
            <a:r>
              <a:rPr lang="en-US" dirty="0"/>
              <a:t>que se divide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partes</a:t>
            </a:r>
            <a:r>
              <a:rPr lang="en-US" dirty="0"/>
              <a:t> y </a:t>
            </a:r>
            <a:r>
              <a:rPr lang="en-US" dirty="0" err="1"/>
              <a:t>viaja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cabecera http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DDFEA-EE55-430C-9585-307768CF3C57}"/>
              </a:ext>
            </a:extLst>
          </p:cNvPr>
          <p:cNvSpPr/>
          <p:nvPr/>
        </p:nvSpPr>
        <p:spPr>
          <a:xfrm>
            <a:off x="4174711" y="1754977"/>
            <a:ext cx="384257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Authorization: Bearer </a:t>
            </a:r>
            <a:r>
              <a:rPr lang="en-GB" i="1" dirty="0">
                <a:solidFill>
                  <a:srgbClr val="D4D4D4"/>
                </a:solidFill>
                <a:latin typeface="Menlo" panose="020B0609030804020204" pitchFamily="49" charset="0"/>
              </a:rPr>
              <a:t>&lt;token&gt;</a:t>
            </a:r>
            <a:endParaRPr lang="en-GB" b="0" i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6056" y="559435"/>
            <a:ext cx="10993968" cy="1080876"/>
          </a:xfrm>
        </p:spPr>
        <p:txBody>
          <a:bodyPr vert="horz" lIns="0" tIns="45720" rIns="91440" bIns="45720" rtlCol="0" anchor="b">
            <a:normAutofit/>
          </a:bodyPr>
          <a:lstStyle/>
          <a:p>
            <a:pPr algn="ctr"/>
            <a:r>
              <a:rPr lang="es-ES_tradnl" sz="5333" spc="-400" dirty="0">
                <a:solidFill>
                  <a:srgbClr val="242415"/>
                </a:solidFill>
                <a:latin typeface="Montserrat SemiBold" panose="00000700000000000000" pitchFamily="2" charset="0"/>
              </a:rPr>
              <a:t>¡ Muchas gracias !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338667" cy="68580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2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40FC3CD-368C-5B43-B42A-50DF06DD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8" y="2199105"/>
            <a:ext cx="4304664" cy="235685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8CB1AB0-A778-3B47-B6AF-60816036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49" y="2010607"/>
            <a:ext cx="2638280" cy="26382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5B9E759-960B-A24B-84D1-C4799EF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17" y="4766749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FEFBC36-EA16-104A-90EF-656AD68F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00" y="4779204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0CEC19-A40E-DA49-96F3-9A845D4FE7C4}"/>
              </a:ext>
            </a:extLst>
          </p:cNvPr>
          <p:cNvSpPr txBox="1"/>
          <p:nvPr/>
        </p:nvSpPr>
        <p:spPr>
          <a:xfrm>
            <a:off x="2518018" y="4775188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lemoncoders</a:t>
            </a:r>
            <a:endParaRPr lang="es-E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DE6F3-269C-F743-88F2-FAC1741DDB61}"/>
              </a:ext>
            </a:extLst>
          </p:cNvPr>
          <p:cNvSpPr txBox="1"/>
          <p:nvPr/>
        </p:nvSpPr>
        <p:spPr>
          <a:xfrm>
            <a:off x="7710904" y="4731507"/>
            <a:ext cx="303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</a:t>
            </a:r>
            <a:r>
              <a:rPr lang="es-ES" sz="2400" dirty="0" err="1"/>
              <a:t>basefactorteam</a:t>
            </a:r>
            <a:endParaRPr lang="es-ES" sz="240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EB1F79-7C05-BB4C-AC95-2D9EBD5E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871" y="5472815"/>
            <a:ext cx="651735" cy="651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8DCCC-E41E-1B43-955E-4B223325C65D}"/>
              </a:ext>
            </a:extLst>
          </p:cNvPr>
          <p:cNvSpPr/>
          <p:nvPr/>
        </p:nvSpPr>
        <p:spPr>
          <a:xfrm>
            <a:off x="4209341" y="5569817"/>
            <a:ext cx="407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hlinkClick r:id="rId6"/>
              </a:rPr>
              <a:t>https://github.com/lemoncode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184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16180</TotalTime>
  <Words>357</Words>
  <Application>Microsoft Office PowerPoint</Application>
  <PresentationFormat>Widescreen</PresentationFormat>
  <Paragraphs>45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Montserrat SemiBold</vt:lpstr>
      <vt:lpstr>Trebuchet MS</vt:lpstr>
      <vt:lpstr>Office Theme</vt:lpstr>
      <vt:lpstr>PowerPoint Presentation</vt:lpstr>
      <vt:lpstr>Autenticación VS Autorización</vt:lpstr>
      <vt:lpstr>Dónde guardar contraseñas</vt:lpstr>
      <vt:lpstr>Función hash</vt:lpstr>
      <vt:lpstr>No guardar contraseña… ni hash</vt:lpstr>
      <vt:lpstr>Opciones para autenticación</vt:lpstr>
      <vt:lpstr>OpenID Connect (+ OAuth2)</vt:lpstr>
      <vt:lpstr>El JSON Web Token (JWT)</vt:lpstr>
      <vt:lpstr>¡ Muchas gracias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II Trabajando con imágenes</dc:title>
  <dc:creator>Gisela Torres Buitrago</dc:creator>
  <cp:lastModifiedBy>Diego Martín Sanz</cp:lastModifiedBy>
  <cp:revision>256</cp:revision>
  <dcterms:created xsi:type="dcterms:W3CDTF">2020-06-29T10:49:34Z</dcterms:created>
  <dcterms:modified xsi:type="dcterms:W3CDTF">2021-10-17T09:51:09Z</dcterms:modified>
</cp:coreProperties>
</file>